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4"/>
  </p:notesMasterIdLst>
  <p:sldIdLst>
    <p:sldId id="334" r:id="rId2"/>
    <p:sldId id="257" r:id="rId3"/>
    <p:sldId id="294" r:id="rId4"/>
    <p:sldId id="300" r:id="rId5"/>
    <p:sldId id="326" r:id="rId6"/>
    <p:sldId id="328" r:id="rId7"/>
    <p:sldId id="360" r:id="rId8"/>
    <p:sldId id="330" r:id="rId9"/>
    <p:sldId id="310" r:id="rId10"/>
    <p:sldId id="312" r:id="rId11"/>
    <p:sldId id="361" r:id="rId12"/>
    <p:sldId id="314" r:id="rId13"/>
    <p:sldId id="316" r:id="rId14"/>
    <p:sldId id="304" r:id="rId15"/>
    <p:sldId id="362" r:id="rId16"/>
    <p:sldId id="308" r:id="rId17"/>
    <p:sldId id="335" r:id="rId18"/>
    <p:sldId id="336" r:id="rId19"/>
    <p:sldId id="337" r:id="rId20"/>
    <p:sldId id="338" r:id="rId21"/>
    <p:sldId id="339" r:id="rId22"/>
    <p:sldId id="340" r:id="rId2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425" autoAdjust="0"/>
    <p:restoredTop sz="77132" autoAdjust="0"/>
  </p:normalViewPr>
  <p:slideViewPr>
    <p:cSldViewPr snapToGrid="0">
      <p:cViewPr>
        <p:scale>
          <a:sx n="57" d="100"/>
          <a:sy n="57" d="100"/>
        </p:scale>
        <p:origin x="-978" y="-60"/>
      </p:cViewPr>
      <p:guideLst>
        <p:guide orient="horz" pos="2160"/>
        <p:guide pos="2880"/>
      </p:guideLst>
    </p:cSldViewPr>
  </p:slideViewPr>
  <p:outlineViewPr>
    <p:cViewPr>
      <p:scale>
        <a:sx n="33" d="100"/>
        <a:sy n="33" d="100"/>
      </p:scale>
      <p:origin x="0" y="0"/>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p14="http://schemas.microsoft.com/office/powerpoint/2010/main" xmlns="" val="35744399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are some of the key nutrients that vegetarians are at risk of consuming in insufficient quantities? </a:t>
            </a:r>
            <a:r>
              <a:rPr lang="en-US" sz="1200" i="1" kern="1200" dirty="0" smtClean="0">
                <a:solidFill>
                  <a:schemeClr val="tx1"/>
                </a:solidFill>
                <a:effectLst/>
                <a:latin typeface="Arial" charset="0"/>
                <a:ea typeface="+mn-ea"/>
                <a:cs typeface="+mn-cs"/>
              </a:rPr>
              <a:t>(Protein, iron, zinc, calcium, vitamin D, vitamin B</a:t>
            </a:r>
            <a:r>
              <a:rPr lang="en-US" sz="1200" i="1" kern="1200" baseline="-25000" dirty="0" smtClean="0">
                <a:solidFill>
                  <a:schemeClr val="tx1"/>
                </a:solidFill>
                <a:effectLst/>
                <a:latin typeface="Arial" charset="0"/>
                <a:ea typeface="+mn-ea"/>
                <a:cs typeface="+mn-cs"/>
              </a:rPr>
              <a:t>12</a:t>
            </a:r>
            <a:r>
              <a:rPr lang="en-US" sz="1200" i="1" kern="1200" dirty="0" smtClean="0">
                <a:solidFill>
                  <a:schemeClr val="tx1"/>
                </a:solidFill>
                <a:effectLst/>
                <a:latin typeface="Arial" charset="0"/>
                <a:ea typeface="+mn-ea"/>
                <a:cs typeface="+mn-cs"/>
              </a:rPr>
              <a:t>, and omega-3 fatty acids)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Enzymes must be stored in inactive proenzyme form as zymogens, which are activated by need. </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Pepsin is the main gastric enzyme specific to proteins.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Hydrochloric acid changes inactive pepsinogen to pepsin.</a:t>
            </a:r>
          </a:p>
          <a:p>
            <a:pPr marL="171450" indent="-171450">
              <a:buFont typeface="Arial" pitchFamily="34" charset="0"/>
              <a:buChar char="•"/>
            </a:pPr>
            <a:r>
              <a:rPr lang="en-US" sz="1200" kern="1200" dirty="0" smtClean="0">
                <a:solidFill>
                  <a:schemeClr val="tx1"/>
                </a:solidFill>
                <a:effectLst/>
                <a:latin typeface="Arial" charset="0"/>
                <a:ea typeface="+mn-ea"/>
                <a:cs typeface="+mn-cs"/>
              </a:rPr>
              <a:t>Rennin is only present in infancy and childhood to aid in the digestion of milk. It slows down the passage of milk to the small intestine by turning it into curds.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During rapid growth periods, more protein per unit of body size is necessary to build new tissue. </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Chemical score is the value derived from the amino acid pattern of the food (an egg has a value of 100).</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Biologic value is based on nitrogen balance.</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Net protein utilization is based on biologic value and the degree of digestibility.</a:t>
            </a:r>
          </a:p>
          <a:p>
            <a:pPr marL="171450" indent="-171450">
              <a:buFont typeface="Arial" pitchFamily="34" charset="0"/>
              <a:buChar char="•"/>
            </a:pPr>
            <a:r>
              <a:rPr lang="en-US" sz="1200" kern="1200" dirty="0" smtClean="0">
                <a:solidFill>
                  <a:schemeClr val="tx1"/>
                </a:solidFill>
                <a:effectLst/>
                <a:latin typeface="Arial" charset="0"/>
                <a:ea typeface="+mn-ea"/>
                <a:cs typeface="+mn-cs"/>
              </a:rPr>
              <a:t>Protein efficiency ratio is based on weight gain relative to protein intake.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16</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explain why each of these conditions would increase the body’s need for protein.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Protein energy malnutrition is common in developing countries because of a lack of high-quality protein sources.</a:t>
            </a:r>
          </a:p>
          <a:p>
            <a:pPr marL="628650" lvl="1" indent="-171450">
              <a:buFont typeface="Arial" pitchFamily="34" charset="0"/>
              <a:buChar char="•"/>
            </a:pPr>
            <a:r>
              <a:rPr lang="en-US" sz="1200" kern="1200" dirty="0" smtClean="0">
                <a:solidFill>
                  <a:schemeClr val="tx1"/>
                </a:solidFill>
                <a:effectLst/>
                <a:latin typeface="Arial" charset="0"/>
                <a:ea typeface="+mn-ea"/>
                <a:cs typeface="+mn-cs"/>
              </a:rPr>
              <a:t>Kwashiorkor is common in children between the ages of 18 and 24 months who are rapidly weaned and switched to a diet of mostly carbohydrates and little protein. Characteristics include edema in the feet and legs and a bloated abdomen. What function of protein does this relate to? </a:t>
            </a:r>
            <a:r>
              <a:rPr lang="en-US" sz="1200" i="1" kern="1200" dirty="0" smtClean="0">
                <a:solidFill>
                  <a:schemeClr val="tx1"/>
                </a:solidFill>
                <a:effectLst/>
                <a:latin typeface="Arial" charset="0"/>
                <a:ea typeface="+mn-ea"/>
                <a:cs typeface="+mn-cs"/>
              </a:rPr>
              <a:t>(Water balance)</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Marasmus is chronic energy and protein deficiency. Characteristics include wasting without edema and a “skin and bones” appearance.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explain why protein needs are highest at birth.</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calculate the RDA of high-quality protein for a woman weighing about 120 lbs. </a:t>
            </a:r>
            <a:r>
              <a:rPr lang="en-US" sz="1200" i="1" kern="1200" dirty="0" smtClean="0">
                <a:solidFill>
                  <a:schemeClr val="tx1"/>
                </a:solidFill>
                <a:effectLst/>
                <a:latin typeface="Arial" charset="0"/>
                <a:ea typeface="+mn-ea"/>
                <a:cs typeface="+mn-cs"/>
              </a:rPr>
              <a:t>(Divide 120 by 2.2 = about 54.5 kg. Multiply 54.5 by 0.8 g =  about 47 g/day of high-quality protein.)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20</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are some of the components of animal protein that increase the risk of these conditions? </a:t>
            </a:r>
            <a:r>
              <a:rPr lang="en-US" sz="1200" i="1" kern="1200" dirty="0" smtClean="0">
                <a:solidFill>
                  <a:schemeClr val="tx1"/>
                </a:solidFill>
                <a:effectLst/>
                <a:latin typeface="Arial" charset="0"/>
                <a:ea typeface="+mn-ea"/>
                <a:cs typeface="+mn-cs"/>
              </a:rPr>
              <a:t>(Saturated fat and cholesterol)</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21</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are some alternatives to meat proteins? </a:t>
            </a:r>
            <a:r>
              <a:rPr lang="en-US" sz="1200" i="1" kern="1200" dirty="0" smtClean="0">
                <a:solidFill>
                  <a:schemeClr val="tx1"/>
                </a:solidFill>
                <a:effectLst/>
                <a:latin typeface="Arial" charset="0"/>
                <a:ea typeface="+mn-ea"/>
                <a:cs typeface="+mn-cs"/>
              </a:rPr>
              <a:t>(Beans, nuts, and seeds)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Each protein in the body has a unique structure and function.</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The body needs amino acids to build proteins.</a:t>
            </a:r>
          </a:p>
          <a:p>
            <a:pPr marL="171450" indent="-171450">
              <a:buFont typeface="Arial" pitchFamily="34" charset="0"/>
              <a:buChar char="•"/>
            </a:pPr>
            <a:r>
              <a:rPr lang="en-US" sz="1200" kern="1200" dirty="0" smtClean="0">
                <a:solidFill>
                  <a:schemeClr val="tx1"/>
                </a:solidFill>
                <a:effectLst/>
                <a:latin typeface="Arial" charset="0"/>
                <a:ea typeface="+mn-ea"/>
                <a:cs typeface="+mn-cs"/>
              </a:rPr>
              <a:t>What are some common proteins in foods? </a:t>
            </a:r>
            <a:r>
              <a:rPr lang="en-US" sz="1200" i="1" kern="1200" dirty="0" smtClean="0">
                <a:solidFill>
                  <a:schemeClr val="tx1"/>
                </a:solidFill>
                <a:effectLst/>
                <a:latin typeface="Arial" charset="0"/>
                <a:ea typeface="+mn-ea"/>
                <a:cs typeface="+mn-cs"/>
              </a:rPr>
              <a:t>(Casein in milk and cheese, gluten in wheat, albumin in egg white)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are some of the minerals that may be supplied via amino acids in the diet? </a:t>
            </a:r>
            <a:r>
              <a:rPr lang="en-US" sz="1200" i="1" kern="1200" dirty="0" smtClean="0">
                <a:solidFill>
                  <a:schemeClr val="tx1"/>
                </a:solidFill>
                <a:effectLst/>
                <a:latin typeface="Arial" charset="0"/>
                <a:ea typeface="+mn-ea"/>
                <a:cs typeface="+mn-cs"/>
              </a:rPr>
              <a:t>(Sulfur, phosphorus, iron, iodine)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Nine indispensable amino acids are necessary in the diet and cannot be omitted. </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Five dispensable amino acids are easily synthesized by the body.</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Six conditionally dispensable amino acids are normally synthesized, but stress, illness, and genetic disorders can make them indispensable.</a:t>
            </a:r>
          </a:p>
          <a:p>
            <a:pPr marL="171450" indent="-171450">
              <a:buFont typeface="Arial" pitchFamily="34" charset="0"/>
              <a:buChar char="•"/>
            </a:pPr>
            <a:r>
              <a:rPr lang="en-US" sz="1200" kern="1200" dirty="0" smtClean="0">
                <a:solidFill>
                  <a:schemeClr val="tx1"/>
                </a:solidFill>
                <a:effectLst/>
                <a:latin typeface="Arial" charset="0"/>
                <a:ea typeface="+mn-ea"/>
                <a:cs typeface="+mn-cs"/>
              </a:rPr>
              <a:t>Explain why stress and illness make the six conditionally dispensable amino acids indispensable.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Nitrogen balance indicates how well the body’s tissues are being maintained; it is achieved in healthy adults.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Positive nitrogen balance can occur during periods of rapid growth and pregnancy.</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Negative nitrogen balances occur during periods of illness or malnutrition. </a:t>
            </a:r>
          </a:p>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during a period of negative nitrogen balance the person is not getting enough protein in the diet and the body is breaking down tissue to provide energy or other critical functions.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all functions are critical for optimal health.</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Ingesting complementary proteins is the art of matching plant foods so that the amino acids missing in one food are supplied by another.</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About 2.3% of the U.S. population followed vegetarian diets in 2006.</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Lacto-ovo vegetarian: Dairy products and eggs, excluding meat and fish, to complement diet of plant foods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Lacto-vegetarian: Milk and milk products to complement diet of plant foods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Ovo-vegetarian: Eggs are only animal foods to complement diet of plant foods</a:t>
            </a:r>
          </a:p>
          <a:p>
            <a:pPr marL="171450" indent="-171450">
              <a:buFont typeface="Arial" pitchFamily="34" charset="0"/>
              <a:buChar char="•"/>
            </a:pPr>
            <a:r>
              <a:rPr lang="en-US" sz="1200" kern="1200" dirty="0" smtClean="0">
                <a:solidFill>
                  <a:schemeClr val="tx1"/>
                </a:solidFill>
                <a:effectLst/>
                <a:latin typeface="Arial" charset="0"/>
                <a:ea typeface="+mn-ea"/>
                <a:cs typeface="+mn-cs"/>
              </a:rPr>
              <a:t>Vegan: No animal foods, diet of plant foods only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List other nutrients in which a vegetarian diet might be deficient.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4CBEAF9-9E58-4CC8-A6FF-6DD8A58DEEA4}" type="datetimeFigureOut">
              <a:rPr lang="en-US" smtClean="0"/>
              <a:pPr/>
              <a:t>9/9/2016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2013, 2009, 2005 Mosby, Inc., an imprint of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CA15C064-DD44-4CAC-873E-2D1F54821676}"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CBEAF9-9E58-4CC8-A6FF-6DD8A58DEEA4}" type="datetimeFigureOut">
              <a:rPr lang="en-US" smtClean="0"/>
              <a:pPr/>
              <a:t>9/9/2016</a:t>
            </a:fld>
            <a:endParaRPr lang="en-US"/>
          </a:p>
        </p:txBody>
      </p:sp>
      <p:sp>
        <p:nvSpPr>
          <p:cNvPr id="5" name="Footer Placeholder 4"/>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CBEAF9-9E58-4CC8-A6FF-6DD8A58DEEA4}" type="datetimeFigureOut">
              <a:rPr lang="en-US" smtClean="0"/>
              <a:pPr/>
              <a:t>9/9/2016</a:t>
            </a:fld>
            <a:endParaRPr lang="en-US"/>
          </a:p>
        </p:txBody>
      </p:sp>
      <p:sp>
        <p:nvSpPr>
          <p:cNvPr id="5" name="Footer Placeholder 4"/>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4CBEAF9-9E58-4CC8-A6FF-6DD8A58DEEA4}" type="datetimeFigureOut">
              <a:rPr lang="en-US" smtClean="0"/>
              <a:pPr/>
              <a:t>9/9/2016</a:t>
            </a:fld>
            <a:endParaRPr lang="en-US"/>
          </a:p>
        </p:txBody>
      </p:sp>
      <p:sp>
        <p:nvSpPr>
          <p:cNvPr id="9" name="Slide Number Placeholder 8"/>
          <p:cNvSpPr>
            <a:spLocks noGrp="1"/>
          </p:cNvSpPr>
          <p:nvPr>
            <p:ph type="sldNum" sz="quarter" idx="15"/>
          </p:nvPr>
        </p:nvSpPr>
        <p:spPr/>
        <p:txBody>
          <a:bodyPr rtlCol="0"/>
          <a:lstStyle/>
          <a:p>
            <a:pPr>
              <a:defRPr/>
            </a:pPr>
            <a:r>
              <a:rPr lang="en-GB" smtClean="0"/>
              <a:t>Slide </a:t>
            </a: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2013, 2009, 2005 Mosby, Inc., an imprint of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4CBEAF9-9E58-4CC8-A6FF-6DD8A58DEEA4}" type="datetimeFigureOut">
              <a:rPr lang="en-US" smtClean="0"/>
              <a:pPr/>
              <a:t>9/9/2016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2013, 2009, 2005 Mosby, Inc., an imprint of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4CBEAF9-9E58-4CC8-A6FF-6DD8A58DEEA4}" type="datetimeFigureOut">
              <a:rPr lang="en-US" smtClean="0"/>
              <a:pPr/>
              <a:t>9/9/2016</a:t>
            </a:fld>
            <a:endParaRPr lang="en-US"/>
          </a:p>
        </p:txBody>
      </p:sp>
      <p:sp>
        <p:nvSpPr>
          <p:cNvPr id="6" name="Footer Placeholder 5"/>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4CBEAF9-9E58-4CC8-A6FF-6DD8A58DEEA4}" type="datetimeFigureOut">
              <a:rPr lang="en-US" smtClean="0"/>
              <a:pPr/>
              <a:t>9/9/2016</a:t>
            </a:fld>
            <a:endParaRPr lang="en-US"/>
          </a:p>
        </p:txBody>
      </p:sp>
      <p:sp>
        <p:nvSpPr>
          <p:cNvPr id="8" name="Footer Placeholder 7"/>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4CBEAF9-9E58-4CC8-A6FF-6DD8A58DEEA4}" type="datetimeFigureOut">
              <a:rPr lang="en-US" smtClean="0"/>
              <a:pPr/>
              <a:t>9/9/2016</a:t>
            </a:fld>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2013, 2009, 2005 Mosby, Inc., an imprint of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CBEAF9-9E58-4CC8-A6FF-6DD8A58DEEA4}" type="datetimeFigureOut">
              <a:rPr lang="en-US" smtClean="0"/>
              <a:pPr/>
              <a:t>9/9/2016</a:t>
            </a:fld>
            <a:endParaRPr lang="en-US"/>
          </a:p>
        </p:txBody>
      </p:sp>
      <p:sp>
        <p:nvSpPr>
          <p:cNvPr id="3" name="Footer Placeholder 2"/>
          <p:cNvSpPr>
            <a:spLocks noGrp="1"/>
          </p:cNvSpPr>
          <p:nvPr>
            <p:ph type="ftr" sz="quarter" idx="11"/>
          </p:nvPr>
        </p:nvSpPr>
        <p:spPr/>
        <p:txBody>
          <a:bodyPr/>
          <a:lstStyle/>
          <a:p>
            <a:pPr>
              <a:defRPr/>
            </a:pPr>
            <a:r>
              <a:rPr lang="en-US" smtClean="0"/>
              <a:t>Copyright © 2013, 2009, 2005 Mosby, Inc., an imprint of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4CBEAF9-9E58-4CC8-A6FF-6DD8A58DEEA4}" type="datetimeFigureOut">
              <a:rPr lang="en-US" smtClean="0"/>
              <a:pPr/>
              <a:t>9/9/2016</a:t>
            </a:fld>
            <a:endParaRPr lang="en-US"/>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2013, 2009, 2005 Mosby, Inc., an imprint of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4CBEAF9-9E58-4CC8-A6FF-6DD8A58DEEA4}" type="datetimeFigureOut">
              <a:rPr lang="en-US" smtClean="0"/>
              <a:pPr/>
              <a:t>9/9/2016</a:t>
            </a:fld>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2013, 2009, 2005 Mosby, Inc., an imprint of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l" eaLnBrk="1" latinLnBrk="0" hangingPunct="1"/>
            <a:fld id="{74CBEAF9-9E58-4CC8-A6FF-6DD8A58DEEA4}" type="datetimeFigureOut">
              <a:rPr lang="en-US" smtClean="0"/>
              <a:pPr algn="l" eaLnBrk="1" latinLnBrk="0" hangingPunct="1"/>
              <a:t>9/9/2016</a:t>
            </a:fld>
            <a:endParaRPr lang="en-US" dirty="0">
              <a:solidFill>
                <a:schemeClr val="accent1">
                  <a:shade val="75000"/>
                </a:schemeClr>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2013, 2009, 2005 Mosby, Inc., an imprint of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172200" cy="2977342"/>
          </a:xfrm>
        </p:spPr>
        <p:txBody>
          <a:bodyPr/>
          <a:lstStyle/>
          <a:p>
            <a:r>
              <a:rPr lang="en-US" dirty="0" smtClean="0"/>
              <a:t>Williams' Basic Nutrition &amp; Diet Therapy</a:t>
            </a:r>
            <a:endParaRPr lang="en-US" dirty="0"/>
          </a:p>
        </p:txBody>
      </p:sp>
      <p:sp>
        <p:nvSpPr>
          <p:cNvPr id="3" name="Subtitle 2"/>
          <p:cNvSpPr>
            <a:spLocks noGrp="1"/>
          </p:cNvSpPr>
          <p:nvPr>
            <p:ph type="subTitle" idx="1"/>
          </p:nvPr>
        </p:nvSpPr>
        <p:spPr>
          <a:xfrm>
            <a:off x="2926080" y="3507970"/>
            <a:ext cx="4846320" cy="1685137"/>
          </a:xfrm>
        </p:spPr>
        <p:txBody>
          <a:bodyPr/>
          <a:lstStyle/>
          <a:p>
            <a:r>
              <a:rPr lang="en-US" sz="3200" dirty="0" smtClean="0"/>
              <a:t>Chapter 4</a:t>
            </a:r>
          </a:p>
          <a:p>
            <a:r>
              <a:rPr lang="en-US" sz="3200" dirty="0" smtClean="0"/>
              <a:t>Proteins</a:t>
            </a:r>
            <a:endParaRPr lang="en-US" sz="3200" dirty="0"/>
          </a:p>
        </p:txBody>
      </p:sp>
      <p:sp>
        <p:nvSpPr>
          <p:cNvPr id="4" name="Footer Placeholder 3"/>
          <p:cNvSpPr>
            <a:spLocks noGrp="1"/>
          </p:cNvSpPr>
          <p:nvPr>
            <p:ph type="ftr" sz="quarter" idx="11"/>
          </p:nvPr>
        </p:nvSpPr>
        <p:spPr/>
        <p:txBody>
          <a:bodyPr/>
          <a:lstStyle/>
          <a:p>
            <a:pPr>
              <a:defRPr/>
            </a:pPr>
            <a:r>
              <a:rPr lang="en-US" dirty="0" smtClean="0"/>
              <a:t>Copyright © 2013 Mosby, Inc., an imprint of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
        <p:nvSpPr>
          <p:cNvPr id="6" name="TextBox 5"/>
          <p:cNvSpPr txBox="1"/>
          <p:nvPr/>
        </p:nvSpPr>
        <p:spPr>
          <a:xfrm>
            <a:off x="3369564" y="2542032"/>
            <a:ext cx="2404872" cy="523220"/>
          </a:xfrm>
          <a:prstGeom prst="rect">
            <a:avLst/>
          </a:prstGeom>
          <a:noFill/>
        </p:spPr>
        <p:txBody>
          <a:bodyPr wrap="square" rtlCol="0">
            <a:spAutoFit/>
          </a:bodyPr>
          <a:lstStyle/>
          <a:p>
            <a:pPr algn="ctr"/>
            <a:r>
              <a:rPr lang="en-US" sz="2800" dirty="0" smtClean="0">
                <a:latin typeface="+mj-lt"/>
              </a:rPr>
              <a:t>14</a:t>
            </a:r>
            <a:r>
              <a:rPr lang="en-US" sz="2800" baseline="30000" dirty="0" smtClean="0">
                <a:latin typeface="+mj-lt"/>
              </a:rPr>
              <a:t>th</a:t>
            </a:r>
            <a:r>
              <a:rPr lang="en-US" sz="2800" dirty="0" smtClean="0">
                <a:latin typeface="+mj-lt"/>
              </a:rPr>
              <a:t> Edition</a:t>
            </a:r>
            <a:endParaRPr lang="en-US" sz="2800" dirty="0">
              <a:latin typeface="+mj-lt"/>
            </a:endParaRPr>
          </a:p>
        </p:txBody>
      </p:sp>
    </p:spTree>
    <p:extLst>
      <p:ext uri="{BB962C8B-B14F-4D97-AF65-F5344CB8AC3E}">
        <p14:creationId xmlns:p14="http://schemas.microsoft.com/office/powerpoint/2010/main" xmlns="" val="172488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Vegetarian Diets </a:t>
            </a:r>
          </a:p>
        </p:txBody>
      </p:sp>
      <p:sp>
        <p:nvSpPr>
          <p:cNvPr id="3" name="Content Placeholder 2"/>
          <p:cNvSpPr>
            <a:spLocks noGrp="1"/>
          </p:cNvSpPr>
          <p:nvPr>
            <p:ph sz="quarter" idx="1"/>
          </p:nvPr>
        </p:nvSpPr>
        <p:spPr>
          <a:xfrm>
            <a:off x="1435608" y="1845425"/>
            <a:ext cx="7498080" cy="4621877"/>
          </a:xfrm>
        </p:spPr>
        <p:txBody>
          <a:bodyPr>
            <a:normAutofit/>
          </a:bodyPr>
          <a:lstStyle/>
          <a:p>
            <a:pPr lvl="0"/>
            <a:r>
              <a:rPr lang="en-US" dirty="0"/>
              <a:t>Must combine foods to cover all amino acid needs</a:t>
            </a:r>
          </a:p>
          <a:p>
            <a:pPr lvl="0"/>
            <a:r>
              <a:rPr lang="en-US" smtClean="0"/>
              <a:t>***Types </a:t>
            </a:r>
            <a:r>
              <a:rPr lang="en-US" dirty="0"/>
              <a:t>of vegetarian diets</a:t>
            </a:r>
          </a:p>
          <a:p>
            <a:pPr lvl="1"/>
            <a:r>
              <a:rPr lang="en-US" dirty="0"/>
              <a:t>Lacto-</a:t>
            </a:r>
            <a:r>
              <a:rPr lang="en-US" dirty="0" err="1"/>
              <a:t>ovo</a:t>
            </a:r>
            <a:r>
              <a:rPr lang="en-US" dirty="0"/>
              <a:t> </a:t>
            </a:r>
            <a:r>
              <a:rPr lang="en-US" dirty="0" smtClean="0"/>
              <a:t>vegetarian-allows dairy and eggs</a:t>
            </a:r>
            <a:endParaRPr lang="en-US" dirty="0"/>
          </a:p>
          <a:p>
            <a:pPr lvl="1"/>
            <a:r>
              <a:rPr lang="en-US" dirty="0" smtClean="0"/>
              <a:t>Lacto-vegetarian</a:t>
            </a:r>
          </a:p>
          <a:p>
            <a:pPr lvl="2"/>
            <a:r>
              <a:rPr lang="en-US" dirty="0" smtClean="0"/>
              <a:t>Dairy only from animal sources, use of milk and mild products with a diet of whole or enriched grains, legumes, nuts, seeds, fruit and vegetables in sufficient quantities.*</a:t>
            </a:r>
            <a:endParaRPr lang="en-US" dirty="0"/>
          </a:p>
          <a:p>
            <a:pPr lvl="1"/>
            <a:r>
              <a:rPr lang="en-US" dirty="0" err="1" smtClean="0"/>
              <a:t>Ovo</a:t>
            </a:r>
            <a:r>
              <a:rPr lang="en-US" dirty="0" smtClean="0"/>
              <a:t>-vegetarian-allows only eggs</a:t>
            </a:r>
            <a:endParaRPr lang="en-US" dirty="0"/>
          </a:p>
          <a:p>
            <a:pPr lvl="1"/>
            <a:r>
              <a:rPr lang="en-US" dirty="0" smtClean="0"/>
              <a:t>Vegan</a:t>
            </a:r>
            <a:r>
              <a:rPr lang="en-US" sz="2400" dirty="0" smtClean="0"/>
              <a:t>-no animal products</a:t>
            </a:r>
            <a:endParaRPr lang="en-US"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10</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1809196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Complementary proteins</a:t>
            </a:r>
            <a:endParaRPr lang="en-US" dirty="0"/>
          </a:p>
        </p:txBody>
      </p:sp>
      <p:sp>
        <p:nvSpPr>
          <p:cNvPr id="3" name="Content Placeholder 2"/>
          <p:cNvSpPr>
            <a:spLocks noGrp="1"/>
          </p:cNvSpPr>
          <p:nvPr>
            <p:ph sz="quarter" idx="1"/>
          </p:nvPr>
        </p:nvSpPr>
        <p:spPr/>
        <p:txBody>
          <a:bodyPr>
            <a:normAutofit/>
          </a:bodyPr>
          <a:lstStyle/>
          <a:p>
            <a:r>
              <a:rPr lang="en-US" dirty="0" smtClean="0"/>
              <a:t>Mix plant foods so that the amino acids missing in one food are supplied by another*</a:t>
            </a:r>
          </a:p>
          <a:p>
            <a:r>
              <a:rPr lang="en-US" dirty="0" smtClean="0"/>
              <a:t>*families of foods (grains, legumes, dairy) must be mixed</a:t>
            </a:r>
          </a:p>
          <a:p>
            <a:r>
              <a:rPr lang="en-US" dirty="0" smtClean="0"/>
              <a:t>*milk products and eggs enhances the amino acid adequacy of lacto-</a:t>
            </a:r>
            <a:r>
              <a:rPr lang="en-US" dirty="0" err="1" smtClean="0"/>
              <a:t>ovo</a:t>
            </a:r>
            <a:r>
              <a:rPr lang="en-US" dirty="0" smtClean="0"/>
              <a:t>-vegetarians</a:t>
            </a:r>
          </a:p>
          <a:p>
            <a:r>
              <a:rPr lang="en-US" dirty="0" smtClean="0"/>
              <a:t>Grains and peas, beans or lentils</a:t>
            </a:r>
          </a:p>
          <a:p>
            <a:r>
              <a:rPr lang="en-US" dirty="0" smtClean="0"/>
              <a:t>Brown rice and beans</a:t>
            </a:r>
          </a:p>
          <a:p>
            <a:r>
              <a:rPr lang="en-US" dirty="0" smtClean="0"/>
              <a:t>Legumes and seeds</a:t>
            </a:r>
          </a:p>
          <a:p>
            <a:r>
              <a:rPr lang="en-US" dirty="0" smtClean="0"/>
              <a:t>Grains and dairy</a:t>
            </a:r>
          </a:p>
          <a:p>
            <a:r>
              <a:rPr lang="en-US" dirty="0" smtClean="0"/>
              <a:t>EX: macaroni and cheese, tamales and beans*</a:t>
            </a:r>
            <a:endParaRPr lang="en-US" dirty="0"/>
          </a:p>
        </p:txBody>
      </p:sp>
      <p:sp>
        <p:nvSpPr>
          <p:cNvPr id="4" name="Footer Placeholder 3"/>
          <p:cNvSpPr>
            <a:spLocks noGrp="1"/>
          </p:cNvSpPr>
          <p:nvPr>
            <p:ph type="ftr" sz="quarter" idx="16"/>
          </p:nvPr>
        </p:nvSpPr>
        <p:spPr/>
        <p:txBody>
          <a:bodyPr/>
          <a:lstStyle/>
          <a:p>
            <a:pPr>
              <a:defRPr/>
            </a:pPr>
            <a:r>
              <a:rPr lang="en-US" smtClean="0"/>
              <a:t>Copyright © 2013, 2009, 2005 Mosby, Inc., an imprint of Elsevier Inc. All rights reserved.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2766"/>
          </a:xfrm>
        </p:spPr>
        <p:txBody>
          <a:bodyPr/>
          <a:lstStyle/>
          <a:p>
            <a:r>
              <a:rPr lang="en-US" dirty="0"/>
              <a:t>Vegetarian </a:t>
            </a:r>
            <a:r>
              <a:rPr lang="en-US" dirty="0" smtClean="0"/>
              <a:t>Diets</a:t>
            </a:r>
            <a:endParaRPr lang="en-US" dirty="0"/>
          </a:p>
        </p:txBody>
      </p:sp>
      <p:sp>
        <p:nvSpPr>
          <p:cNvPr id="7"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12</a:t>
            </a:fld>
            <a:endParaRPr lang="en-GB" sz="1000" dirty="0">
              <a:latin typeface="+mj-lt"/>
            </a:endParaRPr>
          </a:p>
        </p:txBody>
      </p:sp>
      <p:sp>
        <p:nvSpPr>
          <p:cNvPr id="6"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pic>
        <p:nvPicPr>
          <p:cNvPr id="2050" name="Picture 2" descr="Z:\Elsevier\ELSEVIER-BOOKS\Cleanup\Miscellaneous\PPTworks\Nix\Image_Collection\20120709\f004-004-9780323083478.jpg"/>
          <p:cNvPicPr>
            <a:picLocks noChangeAspect="1" noChangeArrowheads="1"/>
          </p:cNvPicPr>
          <p:nvPr/>
        </p:nvPicPr>
        <p:blipFill>
          <a:blip r:embed="rId3"/>
          <a:srcRect/>
          <a:stretch>
            <a:fillRect/>
          </a:stretch>
        </p:blipFill>
        <p:spPr bwMode="auto">
          <a:xfrm>
            <a:off x="1175375" y="1047405"/>
            <a:ext cx="7702618" cy="5436522"/>
          </a:xfrm>
          <a:prstGeom prst="rect">
            <a:avLst/>
          </a:prstGeom>
          <a:noFill/>
        </p:spPr>
      </p:pic>
    </p:spTree>
    <p:extLst>
      <p:ext uri="{BB962C8B-B14F-4D97-AF65-F5344CB8AC3E}">
        <p14:creationId xmlns:p14="http://schemas.microsoft.com/office/powerpoint/2010/main" xmlns="" val="2950482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Vegetarian </a:t>
            </a:r>
            <a:r>
              <a:rPr lang="en-US" dirty="0" smtClean="0"/>
              <a:t>Diets</a:t>
            </a:r>
            <a:endParaRPr lang="en-US" dirty="0"/>
          </a:p>
        </p:txBody>
      </p:sp>
      <p:sp>
        <p:nvSpPr>
          <p:cNvPr id="3" name="Content Placeholder 2"/>
          <p:cNvSpPr>
            <a:spLocks noGrp="1"/>
          </p:cNvSpPr>
          <p:nvPr>
            <p:ph sz="quarter" idx="1"/>
          </p:nvPr>
        </p:nvSpPr>
        <p:spPr/>
        <p:txBody>
          <a:bodyPr/>
          <a:lstStyle/>
          <a:p>
            <a:pPr lvl="0"/>
            <a:r>
              <a:rPr lang="en-US" dirty="0"/>
              <a:t>Health benefits and risks</a:t>
            </a:r>
          </a:p>
          <a:p>
            <a:pPr lvl="1"/>
            <a:r>
              <a:rPr lang="en-US" dirty="0"/>
              <a:t>Less saturated fat and cholesterol</a:t>
            </a:r>
          </a:p>
          <a:p>
            <a:pPr lvl="1"/>
            <a:r>
              <a:rPr lang="en-US" dirty="0"/>
              <a:t>More fruits, vegetables, whole grains, other healthful foods</a:t>
            </a:r>
          </a:p>
          <a:p>
            <a:pPr lvl="1"/>
            <a:r>
              <a:rPr lang="en-US" dirty="0"/>
              <a:t>Lower BMI and risk of obesity</a:t>
            </a:r>
          </a:p>
          <a:p>
            <a:pPr lvl="1"/>
            <a:r>
              <a:rPr lang="en-US" dirty="0"/>
              <a:t>Lower rate of cardiovascular disease</a:t>
            </a:r>
          </a:p>
          <a:p>
            <a:pPr lvl="1"/>
            <a:r>
              <a:rPr lang="en-US" dirty="0"/>
              <a:t>Lower risk of renal disease</a:t>
            </a:r>
          </a:p>
          <a:p>
            <a:pPr lvl="1"/>
            <a:r>
              <a:rPr lang="en-US" dirty="0"/>
              <a:t>Lower risk of type 2 </a:t>
            </a:r>
            <a:r>
              <a:rPr lang="en-US" dirty="0" smtClean="0"/>
              <a:t>diabetes</a:t>
            </a:r>
          </a:p>
          <a:p>
            <a:pPr lvl="1"/>
            <a:r>
              <a:rPr lang="en-US" dirty="0" smtClean="0"/>
              <a:t>Risk-No natural source of vitamin B12*</a:t>
            </a:r>
            <a:endParaRPr lang="en-US" dirty="0"/>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13</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Digestion of </a:t>
            </a:r>
            <a:r>
              <a:rPr lang="en-US" dirty="0" smtClean="0"/>
              <a:t>Proteins</a:t>
            </a:r>
            <a:endParaRPr lang="en-US" dirty="0"/>
          </a:p>
        </p:txBody>
      </p:sp>
      <p:sp>
        <p:nvSpPr>
          <p:cNvPr id="3" name="Content Placeholder 2"/>
          <p:cNvSpPr>
            <a:spLocks noGrp="1"/>
          </p:cNvSpPr>
          <p:nvPr>
            <p:ph sz="quarter" idx="1"/>
          </p:nvPr>
        </p:nvSpPr>
        <p:spPr>
          <a:xfrm>
            <a:off x="639148" y="1296243"/>
            <a:ext cx="7772400" cy="5561757"/>
          </a:xfrm>
        </p:spPr>
        <p:txBody>
          <a:bodyPr>
            <a:normAutofit/>
          </a:bodyPr>
          <a:lstStyle/>
          <a:p>
            <a:pPr lvl="0"/>
            <a:r>
              <a:rPr lang="en-US" dirty="0" smtClean="0"/>
              <a:t>Mouth-mechanical breakdown of food </a:t>
            </a:r>
            <a:endParaRPr lang="en-US" dirty="0"/>
          </a:p>
          <a:p>
            <a:pPr lvl="0"/>
            <a:r>
              <a:rPr lang="en-US" dirty="0"/>
              <a:t>Stomach: </a:t>
            </a:r>
            <a:r>
              <a:rPr lang="en-US" dirty="0" smtClean="0"/>
              <a:t>Proteins are large and complex and are broken down by a series of enzymes by </a:t>
            </a:r>
            <a:r>
              <a:rPr lang="en-US" dirty="0"/>
              <a:t>proenzymes (zymogens)</a:t>
            </a:r>
          </a:p>
          <a:p>
            <a:pPr lvl="1"/>
            <a:r>
              <a:rPr lang="en-US" dirty="0"/>
              <a:t>Hydrochloric </a:t>
            </a:r>
            <a:r>
              <a:rPr lang="en-US" dirty="0" smtClean="0"/>
              <a:t>acid</a:t>
            </a:r>
          </a:p>
          <a:p>
            <a:pPr lvl="2"/>
            <a:r>
              <a:rPr lang="en-US" dirty="0" smtClean="0"/>
              <a:t>Provides the acid medium necessary to convert </a:t>
            </a:r>
            <a:r>
              <a:rPr lang="en-US" dirty="0" err="1" smtClean="0"/>
              <a:t>pepsinogen</a:t>
            </a:r>
            <a:r>
              <a:rPr lang="en-US" dirty="0" smtClean="0"/>
              <a:t> to pepsin (enzyme specific to </a:t>
            </a:r>
            <a:r>
              <a:rPr lang="en-US" dirty="0" err="1" smtClean="0"/>
              <a:t>proetin</a:t>
            </a:r>
            <a:r>
              <a:rPr lang="en-US" dirty="0" smtClean="0"/>
              <a:t>*</a:t>
            </a:r>
            <a:endParaRPr lang="en-US" dirty="0"/>
          </a:p>
          <a:p>
            <a:pPr lvl="1"/>
            <a:r>
              <a:rPr lang="en-US" dirty="0" smtClean="0"/>
              <a:t>Pepsin-changes large proteins into short chains</a:t>
            </a:r>
            <a:endParaRPr lang="en-US" dirty="0"/>
          </a:p>
          <a:p>
            <a:pPr lvl="1"/>
            <a:r>
              <a:rPr lang="en-US" dirty="0" smtClean="0"/>
              <a:t>Rennin-</a:t>
            </a:r>
            <a:r>
              <a:rPr lang="en-US" dirty="0" smtClean="0">
                <a:latin typeface="Arial" charset="0"/>
              </a:rPr>
              <a:t>only present in infancy and childhood to aid in the digestion of milk. It slows down the passage of milk to the small intestine by turning it into curds</a:t>
            </a:r>
            <a:endParaRPr lang="en-US" dirty="0"/>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14</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1809196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73013"/>
          </a:xfrm>
        </p:spPr>
        <p:txBody>
          <a:bodyPr/>
          <a:lstStyle/>
          <a:p>
            <a:r>
              <a:rPr lang="en-US" dirty="0" smtClean="0"/>
              <a:t>Digestion of proteins</a:t>
            </a:r>
            <a:endParaRPr lang="en-US" dirty="0"/>
          </a:p>
        </p:txBody>
      </p:sp>
      <p:sp>
        <p:nvSpPr>
          <p:cNvPr id="3" name="Content Placeholder 2"/>
          <p:cNvSpPr>
            <a:spLocks noGrp="1"/>
          </p:cNvSpPr>
          <p:nvPr>
            <p:ph sz="quarter" idx="1"/>
          </p:nvPr>
        </p:nvSpPr>
        <p:spPr>
          <a:xfrm>
            <a:off x="1435608" y="1080655"/>
            <a:ext cx="7498080" cy="5403272"/>
          </a:xfrm>
        </p:spPr>
        <p:txBody>
          <a:bodyPr>
            <a:normAutofit fontScale="92500" lnSpcReduction="20000"/>
          </a:bodyPr>
          <a:lstStyle/>
          <a:p>
            <a:pPr lvl="0"/>
            <a:r>
              <a:rPr lang="en-US" sz="2800" dirty="0" smtClean="0"/>
              <a:t>Protein digestion begins in the acidity of the stomach and is completed in the alkaline environment of the small intestine</a:t>
            </a:r>
          </a:p>
          <a:p>
            <a:pPr lvl="1"/>
            <a:r>
              <a:rPr lang="en-US" dirty="0" smtClean="0"/>
              <a:t>Pancreatic secretions</a:t>
            </a:r>
          </a:p>
          <a:p>
            <a:pPr lvl="2"/>
            <a:r>
              <a:rPr lang="en-US" sz="2800" dirty="0" err="1" smtClean="0"/>
              <a:t>Trypsin</a:t>
            </a:r>
            <a:r>
              <a:rPr lang="en-US" sz="2800" dirty="0" smtClean="0"/>
              <a:t>-secreted first as inactive </a:t>
            </a:r>
            <a:r>
              <a:rPr lang="en-US" sz="2800" dirty="0" err="1" smtClean="0"/>
              <a:t>trypsinogen</a:t>
            </a:r>
            <a:r>
              <a:rPr lang="en-US" sz="2800" dirty="0" smtClean="0"/>
              <a:t> activated by </a:t>
            </a:r>
            <a:r>
              <a:rPr lang="en-US" sz="2800" dirty="0" err="1" smtClean="0"/>
              <a:t>enterokinase</a:t>
            </a:r>
            <a:endParaRPr lang="en-US" sz="2800" dirty="0" smtClean="0"/>
          </a:p>
          <a:p>
            <a:pPr lvl="2"/>
            <a:r>
              <a:rPr lang="en-US" sz="2800" dirty="0" err="1" smtClean="0"/>
              <a:t>Chymotrypsin</a:t>
            </a:r>
            <a:r>
              <a:rPr lang="en-US" sz="2800" dirty="0" smtClean="0"/>
              <a:t>-activated by </a:t>
            </a:r>
            <a:r>
              <a:rPr lang="en-US" sz="2800" dirty="0" err="1" smtClean="0"/>
              <a:t>trypsin</a:t>
            </a:r>
            <a:r>
              <a:rPr lang="en-US" sz="2800" dirty="0" smtClean="0"/>
              <a:t>, continues protein splitting action</a:t>
            </a:r>
          </a:p>
          <a:p>
            <a:pPr lvl="2"/>
            <a:r>
              <a:rPr lang="en-US" sz="2800" dirty="0" err="1" smtClean="0"/>
              <a:t>Carboxypeptidase</a:t>
            </a:r>
            <a:r>
              <a:rPr lang="en-US" sz="2800" dirty="0" smtClean="0"/>
              <a:t>-produces some free amino acids</a:t>
            </a:r>
          </a:p>
          <a:p>
            <a:pPr lvl="1"/>
            <a:r>
              <a:rPr lang="en-US" dirty="0" smtClean="0"/>
              <a:t>Intestinal secretions</a:t>
            </a:r>
          </a:p>
          <a:p>
            <a:pPr lvl="2"/>
            <a:r>
              <a:rPr lang="en-US" sz="2800" dirty="0" err="1" smtClean="0"/>
              <a:t>Aminopeptidase</a:t>
            </a:r>
            <a:r>
              <a:rPr lang="en-US" sz="2800" dirty="0" smtClean="0"/>
              <a:t>-releases amino acids one at a time</a:t>
            </a:r>
          </a:p>
          <a:p>
            <a:pPr lvl="2"/>
            <a:r>
              <a:rPr lang="en-US" sz="2800" dirty="0" err="1" smtClean="0"/>
              <a:t>Dipeptidase</a:t>
            </a:r>
            <a:r>
              <a:rPr lang="en-US" sz="2800" dirty="0" smtClean="0"/>
              <a:t>-final protein splitting enzyme</a:t>
            </a:r>
            <a:endParaRPr lang="en-US" sz="2800" dirty="0"/>
          </a:p>
        </p:txBody>
      </p:sp>
      <p:sp>
        <p:nvSpPr>
          <p:cNvPr id="4" name="Footer Placeholder 3"/>
          <p:cNvSpPr>
            <a:spLocks noGrp="1"/>
          </p:cNvSpPr>
          <p:nvPr>
            <p:ph type="ftr" sz="quarter" idx="16"/>
          </p:nvPr>
        </p:nvSpPr>
        <p:spPr/>
        <p:txBody>
          <a:bodyPr/>
          <a:lstStyle/>
          <a:p>
            <a:pPr>
              <a:defRPr/>
            </a:pPr>
            <a:r>
              <a:rPr lang="en-US" smtClean="0"/>
              <a:t>Copyright © 2013, 2009, 2005 Mosby, Inc., an imprint of Elsevier Inc. All rights reserved.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Recommendations for Dietary </a:t>
            </a:r>
            <a:r>
              <a:rPr lang="en-US" dirty="0" smtClean="0"/>
              <a:t>Protein</a:t>
            </a:r>
            <a:endParaRPr lang="en-US" dirty="0"/>
          </a:p>
        </p:txBody>
      </p:sp>
      <p:sp>
        <p:nvSpPr>
          <p:cNvPr id="3" name="Content Placeholder 2"/>
          <p:cNvSpPr>
            <a:spLocks noGrp="1"/>
          </p:cNvSpPr>
          <p:nvPr>
            <p:ph sz="quarter" idx="1"/>
          </p:nvPr>
        </p:nvSpPr>
        <p:spPr/>
        <p:txBody>
          <a:bodyPr>
            <a:normAutofit/>
          </a:bodyPr>
          <a:lstStyle/>
          <a:p>
            <a:pPr lvl="0"/>
            <a:r>
              <a:rPr lang="en-US" sz="2800" dirty="0"/>
              <a:t>Tissue </a:t>
            </a:r>
            <a:r>
              <a:rPr lang="en-US" sz="2800" dirty="0" smtClean="0"/>
              <a:t>growth</a:t>
            </a:r>
          </a:p>
          <a:p>
            <a:pPr lvl="1"/>
            <a:r>
              <a:rPr lang="en-US" dirty="0" smtClean="0"/>
              <a:t>During rapid growth periods, more protein per unit of body weight is necessary to build new tissues</a:t>
            </a:r>
            <a:endParaRPr lang="en-US"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16</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Recommendations for Dietary </a:t>
            </a:r>
            <a:r>
              <a:rPr lang="en-US" dirty="0" smtClean="0"/>
              <a:t>Protein</a:t>
            </a:r>
            <a:endParaRPr lang="en-US" dirty="0"/>
          </a:p>
        </p:txBody>
      </p:sp>
      <p:sp>
        <p:nvSpPr>
          <p:cNvPr id="3" name="Content Placeholder 2"/>
          <p:cNvSpPr>
            <a:spLocks noGrp="1"/>
          </p:cNvSpPr>
          <p:nvPr>
            <p:ph sz="quarter" idx="1"/>
          </p:nvPr>
        </p:nvSpPr>
        <p:spPr/>
        <p:txBody>
          <a:bodyPr/>
          <a:lstStyle/>
          <a:p>
            <a:pPr lvl="0"/>
            <a:r>
              <a:rPr lang="en-US" dirty="0"/>
              <a:t>Illness or disease raise body’s need for protein</a:t>
            </a:r>
          </a:p>
          <a:p>
            <a:pPr lvl="1"/>
            <a:r>
              <a:rPr lang="en-US" dirty="0"/>
              <a:t>Fever</a:t>
            </a:r>
          </a:p>
          <a:p>
            <a:pPr lvl="1"/>
            <a:r>
              <a:rPr lang="en-US" dirty="0"/>
              <a:t>Catabolic tissue breakdown</a:t>
            </a:r>
          </a:p>
          <a:p>
            <a:pPr lvl="1"/>
            <a:r>
              <a:rPr lang="en-US" dirty="0"/>
              <a:t>Traumatic injury</a:t>
            </a:r>
          </a:p>
          <a:p>
            <a:pPr lvl="1"/>
            <a:r>
              <a:rPr lang="en-US" dirty="0"/>
              <a:t>Recovery from surgery</a:t>
            </a:r>
          </a:p>
          <a:p>
            <a:pPr lvl="1"/>
            <a:r>
              <a:rPr lang="en-US" dirty="0"/>
              <a:t>Burns, pressure sores</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17</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1373039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Recommendations for Dietary </a:t>
            </a:r>
            <a:r>
              <a:rPr lang="en-US" dirty="0" smtClean="0"/>
              <a:t>Protein</a:t>
            </a:r>
            <a:endParaRPr lang="en-US" dirty="0"/>
          </a:p>
        </p:txBody>
      </p:sp>
      <p:sp>
        <p:nvSpPr>
          <p:cNvPr id="3" name="Content Placeholder 2"/>
          <p:cNvSpPr>
            <a:spLocks noGrp="1"/>
          </p:cNvSpPr>
          <p:nvPr>
            <p:ph sz="quarter" idx="1"/>
          </p:nvPr>
        </p:nvSpPr>
        <p:spPr>
          <a:xfrm>
            <a:off x="886968" y="1447800"/>
            <a:ext cx="7498080" cy="5135880"/>
          </a:xfrm>
        </p:spPr>
        <p:txBody>
          <a:bodyPr>
            <a:normAutofit fontScale="85000" lnSpcReduction="10000"/>
          </a:bodyPr>
          <a:lstStyle/>
          <a:p>
            <a:pPr lvl="0"/>
            <a:r>
              <a:rPr lang="en-US" sz="2600" dirty="0"/>
              <a:t>Dietary deficiency or excess</a:t>
            </a:r>
          </a:p>
          <a:p>
            <a:pPr lvl="1"/>
            <a:r>
              <a:rPr lang="en-US" sz="2600" dirty="0"/>
              <a:t>Protein energy malnutrition</a:t>
            </a:r>
          </a:p>
          <a:p>
            <a:pPr lvl="2"/>
            <a:r>
              <a:rPr lang="en-US" sz="2600" dirty="0" smtClean="0"/>
              <a:t>*Kwashiorkor</a:t>
            </a:r>
          </a:p>
          <a:p>
            <a:pPr lvl="3"/>
            <a:r>
              <a:rPr lang="en-US" sz="2600" dirty="0" smtClean="0"/>
              <a:t>Affects ages 18-24 months who are breastfed and then rapidly weaned</a:t>
            </a:r>
          </a:p>
          <a:p>
            <a:pPr lvl="3"/>
            <a:r>
              <a:rPr lang="en-US" sz="2600" dirty="0" smtClean="0"/>
              <a:t>s/s: generalized edema and fatty liver balance</a:t>
            </a:r>
            <a:endParaRPr lang="en-US" sz="2600" dirty="0"/>
          </a:p>
          <a:p>
            <a:pPr lvl="2"/>
            <a:r>
              <a:rPr lang="en-US" sz="2600" dirty="0" smtClean="0"/>
              <a:t>*</a:t>
            </a:r>
            <a:r>
              <a:rPr lang="en-US" sz="2600" dirty="0" err="1" smtClean="0"/>
              <a:t>Marasmus</a:t>
            </a:r>
            <a:r>
              <a:rPr lang="en-US" sz="2600" dirty="0" smtClean="0"/>
              <a:t>	</a:t>
            </a:r>
          </a:p>
          <a:p>
            <a:pPr lvl="3"/>
            <a:r>
              <a:rPr lang="en-US" sz="2600" dirty="0" smtClean="0"/>
              <a:t>Chronic form of energy and protein deficiency (starvation)</a:t>
            </a:r>
          </a:p>
          <a:p>
            <a:pPr lvl="3"/>
            <a:r>
              <a:rPr lang="en-US" sz="2600" dirty="0" smtClean="0"/>
              <a:t>s/s: little to no body fat, affects ALL age groups</a:t>
            </a:r>
            <a:endParaRPr lang="en-US" sz="2600" dirty="0"/>
          </a:p>
          <a:p>
            <a:pPr lvl="1"/>
            <a:r>
              <a:rPr lang="en-US" sz="2600" dirty="0"/>
              <a:t>Excess protein</a:t>
            </a:r>
          </a:p>
          <a:p>
            <a:pPr lvl="2"/>
            <a:r>
              <a:rPr lang="en-US" sz="2600" dirty="0"/>
              <a:t>Usually also means excess fat intake</a:t>
            </a:r>
          </a:p>
          <a:p>
            <a:pPr lvl="2"/>
            <a:r>
              <a:rPr lang="en-US" sz="2600" dirty="0"/>
              <a:t>Protein displaces other healthy foods in diet</a:t>
            </a:r>
          </a:p>
          <a:p>
            <a:pPr lvl="2"/>
            <a:r>
              <a:rPr lang="en-US" sz="2600" dirty="0"/>
              <a:t>Extra burden on kidneys</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18</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523670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Dietary </a:t>
            </a:r>
            <a:r>
              <a:rPr lang="en-US" dirty="0" smtClean="0"/>
              <a:t>Guides</a:t>
            </a:r>
            <a:endParaRPr lang="en-US" dirty="0"/>
          </a:p>
        </p:txBody>
      </p:sp>
      <p:sp>
        <p:nvSpPr>
          <p:cNvPr id="3" name="Content Placeholder 2"/>
          <p:cNvSpPr>
            <a:spLocks noGrp="1"/>
          </p:cNvSpPr>
          <p:nvPr>
            <p:ph sz="quarter" idx="1"/>
          </p:nvPr>
        </p:nvSpPr>
        <p:spPr/>
        <p:txBody>
          <a:bodyPr/>
          <a:lstStyle/>
          <a:p>
            <a:pPr lvl="0"/>
            <a:r>
              <a:rPr lang="en-US" dirty="0"/>
              <a:t>Recommended Dietary Allowances (RDAs)</a:t>
            </a:r>
          </a:p>
          <a:p>
            <a:pPr lvl="1"/>
            <a:r>
              <a:rPr lang="en-US" dirty="0"/>
              <a:t>Relate to age, sex, weight</a:t>
            </a:r>
          </a:p>
          <a:p>
            <a:pPr lvl="1"/>
            <a:r>
              <a:rPr lang="en-US" dirty="0"/>
              <a:t>Highest at birth and slowly </a:t>
            </a:r>
            <a:r>
              <a:rPr lang="en-US" dirty="0" smtClean="0"/>
              <a:t>declines </a:t>
            </a:r>
            <a:r>
              <a:rPr lang="en-US" dirty="0"/>
              <a:t>into adulthood</a:t>
            </a:r>
          </a:p>
          <a:p>
            <a:pPr lvl="1"/>
            <a:r>
              <a:rPr lang="en-US" dirty="0"/>
              <a:t>Men and women: 0.8 g/kg of desirable weight</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19</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502378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Proteins</a:t>
            </a:r>
            <a:endParaRPr lang="en-US" dirty="0"/>
          </a:p>
        </p:txBody>
      </p:sp>
      <p:sp>
        <p:nvSpPr>
          <p:cNvPr id="3" name="Content Placeholder 2"/>
          <p:cNvSpPr>
            <a:spLocks noGrp="1"/>
          </p:cNvSpPr>
          <p:nvPr>
            <p:ph sz="quarter" idx="1"/>
          </p:nvPr>
        </p:nvSpPr>
        <p:spPr/>
        <p:txBody>
          <a:bodyPr>
            <a:normAutofit/>
          </a:bodyPr>
          <a:lstStyle/>
          <a:p>
            <a:pPr marL="457200" lvl="0" indent="-457200">
              <a:buSzPct val="100000"/>
              <a:buFont typeface="+mj-lt"/>
              <a:buAutoNum type="arabicPeriod"/>
            </a:pPr>
            <a:r>
              <a:rPr lang="en-US" dirty="0"/>
              <a:t>Protein in food provides the amino acids necessary for building and maintaining body tissue.</a:t>
            </a:r>
          </a:p>
          <a:p>
            <a:pPr marL="457200" lvl="0" indent="-457200">
              <a:buSzPct val="100000"/>
              <a:buFont typeface="+mj-lt"/>
              <a:buAutoNum type="arabicPeriod"/>
            </a:pPr>
            <a:r>
              <a:rPr lang="en-US" dirty="0"/>
              <a:t>Protein balance, both within the body and in the diet, is essential to life and health.</a:t>
            </a:r>
          </a:p>
          <a:p>
            <a:pPr marL="0" indent="0">
              <a:buNone/>
            </a:pPr>
            <a:endParaRPr lang="en-US"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Dietary </a:t>
            </a:r>
            <a:r>
              <a:rPr lang="en-US" dirty="0" smtClean="0"/>
              <a:t>Guides</a:t>
            </a:r>
            <a:endParaRPr lang="en-US" dirty="0"/>
          </a:p>
        </p:txBody>
      </p:sp>
      <p:sp>
        <p:nvSpPr>
          <p:cNvPr id="3" name="Content Placeholder 2"/>
          <p:cNvSpPr>
            <a:spLocks noGrp="1"/>
          </p:cNvSpPr>
          <p:nvPr>
            <p:ph sz="quarter" idx="1"/>
          </p:nvPr>
        </p:nvSpPr>
        <p:spPr/>
        <p:txBody>
          <a:bodyPr/>
          <a:lstStyle/>
          <a:p>
            <a:pPr lvl="0"/>
            <a:r>
              <a:rPr lang="en-US" dirty="0"/>
              <a:t>Dietary Reference Intakes (DRIs) from National Academy of Sciences</a:t>
            </a:r>
          </a:p>
          <a:p>
            <a:pPr lvl="1"/>
            <a:r>
              <a:rPr lang="en-US" dirty="0"/>
              <a:t>10% to 35% of total caloric intake from protein (children and adults)</a:t>
            </a:r>
          </a:p>
          <a:p>
            <a:pPr marL="0" indent="0">
              <a:buNone/>
            </a:pPr>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20</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1507715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Dietary Guidelines for </a:t>
            </a:r>
            <a:r>
              <a:rPr lang="en-US" dirty="0" smtClean="0"/>
              <a:t>Americans</a:t>
            </a:r>
            <a:endParaRPr lang="en-US" dirty="0"/>
          </a:p>
        </p:txBody>
      </p:sp>
      <p:sp>
        <p:nvSpPr>
          <p:cNvPr id="3" name="Content Placeholder 2"/>
          <p:cNvSpPr>
            <a:spLocks noGrp="1"/>
          </p:cNvSpPr>
          <p:nvPr>
            <p:ph sz="quarter" idx="1"/>
          </p:nvPr>
        </p:nvSpPr>
        <p:spPr/>
        <p:txBody>
          <a:bodyPr/>
          <a:lstStyle/>
          <a:p>
            <a:pPr lvl="0"/>
            <a:r>
              <a:rPr lang="en-US" dirty="0"/>
              <a:t>High consumption of animal protein in </a:t>
            </a:r>
            <a:r>
              <a:rPr lang="en-US" dirty="0" smtClean="0"/>
              <a:t>the U.S</a:t>
            </a:r>
            <a:r>
              <a:rPr lang="en-US" dirty="0"/>
              <a:t>.</a:t>
            </a:r>
          </a:p>
          <a:p>
            <a:pPr lvl="1"/>
            <a:r>
              <a:rPr lang="en-US" dirty="0"/>
              <a:t>No benefits</a:t>
            </a:r>
          </a:p>
          <a:p>
            <a:pPr lvl="1"/>
            <a:r>
              <a:rPr lang="en-US" dirty="0"/>
              <a:t>Some risks</a:t>
            </a:r>
          </a:p>
          <a:p>
            <a:pPr lvl="2"/>
            <a:r>
              <a:rPr lang="en-US" dirty="0"/>
              <a:t>Cancer</a:t>
            </a:r>
          </a:p>
          <a:p>
            <a:pPr lvl="2"/>
            <a:r>
              <a:rPr lang="en-US" dirty="0"/>
              <a:t>Coronary heart disease</a:t>
            </a:r>
          </a:p>
          <a:p>
            <a:pPr lvl="2"/>
            <a:r>
              <a:rPr lang="en-US" dirty="0"/>
              <a:t>Kidney stones</a:t>
            </a:r>
          </a:p>
          <a:p>
            <a:pPr lvl="2"/>
            <a:r>
              <a:rPr lang="en-US" dirty="0"/>
              <a:t>Chronic renal failure</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21</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915332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Dietary Guidelines for </a:t>
            </a:r>
            <a:r>
              <a:rPr lang="en-US" dirty="0" smtClean="0"/>
              <a:t>Americans</a:t>
            </a:r>
            <a:endParaRPr lang="en-US" dirty="0"/>
          </a:p>
        </p:txBody>
      </p:sp>
      <p:sp>
        <p:nvSpPr>
          <p:cNvPr id="3" name="Content Placeholder 2"/>
          <p:cNvSpPr>
            <a:spLocks noGrp="1"/>
          </p:cNvSpPr>
          <p:nvPr>
            <p:ph sz="quarter" idx="1"/>
          </p:nvPr>
        </p:nvSpPr>
        <p:spPr/>
        <p:txBody>
          <a:bodyPr/>
          <a:lstStyle/>
          <a:p>
            <a:pPr lvl="0"/>
            <a:r>
              <a:rPr lang="en-US" dirty="0"/>
              <a:t>Recommendations</a:t>
            </a:r>
          </a:p>
          <a:p>
            <a:pPr lvl="1"/>
            <a:r>
              <a:rPr lang="en-US" dirty="0"/>
              <a:t>Choose variety of protein foods</a:t>
            </a:r>
          </a:p>
          <a:p>
            <a:pPr lvl="1"/>
            <a:r>
              <a:rPr lang="en-US" dirty="0"/>
              <a:t>Increase amount and variety of seafood</a:t>
            </a:r>
          </a:p>
          <a:p>
            <a:pPr lvl="1"/>
            <a:r>
              <a:rPr lang="en-US" dirty="0"/>
              <a:t>Choose proteins with less solid fats and oils</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22</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482936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Nature of </a:t>
            </a:r>
            <a:r>
              <a:rPr lang="en-US" dirty="0" smtClean="0"/>
              <a:t>Proteins</a:t>
            </a:r>
            <a:endParaRPr lang="en-US" dirty="0"/>
          </a:p>
        </p:txBody>
      </p:sp>
      <p:sp>
        <p:nvSpPr>
          <p:cNvPr id="3" name="Content Placeholder 2"/>
          <p:cNvSpPr>
            <a:spLocks noGrp="1"/>
          </p:cNvSpPr>
          <p:nvPr>
            <p:ph sz="quarter" idx="1"/>
          </p:nvPr>
        </p:nvSpPr>
        <p:spPr/>
        <p:txBody>
          <a:bodyPr/>
          <a:lstStyle/>
          <a:p>
            <a:pPr lvl="0"/>
            <a:r>
              <a:rPr lang="en-US" dirty="0" smtClean="0"/>
              <a:t>*Amino </a:t>
            </a:r>
            <a:r>
              <a:rPr lang="en-US" dirty="0"/>
              <a:t>acids as basic building units</a:t>
            </a:r>
          </a:p>
          <a:p>
            <a:pPr lvl="1"/>
            <a:r>
              <a:rPr lang="en-US" dirty="0"/>
              <a:t>Each protein is composed of hundreds of amino acids</a:t>
            </a:r>
          </a:p>
          <a:p>
            <a:pPr lvl="1"/>
            <a:r>
              <a:rPr lang="en-US" dirty="0"/>
              <a:t>Amino acids form unique chain sequences to form specific proteins</a:t>
            </a:r>
          </a:p>
          <a:p>
            <a:pPr lvl="1"/>
            <a:r>
              <a:rPr lang="en-US" dirty="0"/>
              <a:t>When protein foods are eaten, proteins are broken down into amino acids</a:t>
            </a:r>
          </a:p>
          <a:p>
            <a:pPr lvl="1"/>
            <a:r>
              <a:rPr lang="en-US" dirty="0"/>
              <a:t>Amino acids are reassembled in the body to form a variety of proteins</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81507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Dietary </a:t>
            </a:r>
            <a:r>
              <a:rPr lang="en-US" dirty="0" smtClean="0"/>
              <a:t>Importance</a:t>
            </a:r>
            <a:endParaRPr lang="en-US" dirty="0"/>
          </a:p>
        </p:txBody>
      </p:sp>
      <p:sp>
        <p:nvSpPr>
          <p:cNvPr id="3" name="Content Placeholder 2"/>
          <p:cNvSpPr>
            <a:spLocks noGrp="1"/>
          </p:cNvSpPr>
          <p:nvPr>
            <p:ph sz="quarter" idx="1"/>
          </p:nvPr>
        </p:nvSpPr>
        <p:spPr/>
        <p:txBody>
          <a:bodyPr/>
          <a:lstStyle/>
          <a:p>
            <a:pPr lvl="0"/>
            <a:r>
              <a:rPr lang="en-US" dirty="0"/>
              <a:t>Amino acids</a:t>
            </a:r>
          </a:p>
          <a:p>
            <a:pPr lvl="1"/>
            <a:r>
              <a:rPr lang="en-US" sz="3200" dirty="0"/>
              <a:t>Named for chemical structure</a:t>
            </a:r>
          </a:p>
          <a:p>
            <a:pPr lvl="1"/>
            <a:r>
              <a:rPr lang="en-US" sz="3200" dirty="0" smtClean="0"/>
              <a:t>*Basic </a:t>
            </a:r>
            <a:r>
              <a:rPr lang="en-US" sz="3200" dirty="0"/>
              <a:t>structure of carbon, hydrogen, and oxygen</a:t>
            </a:r>
          </a:p>
          <a:p>
            <a:pPr lvl="1"/>
            <a:r>
              <a:rPr lang="en-US" sz="3200" dirty="0"/>
              <a:t>Primary source of nitrogen in </a:t>
            </a:r>
            <a:r>
              <a:rPr lang="en-US" sz="3200" dirty="0" smtClean="0"/>
              <a:t>diet</a:t>
            </a:r>
          </a:p>
          <a:p>
            <a:pPr lvl="2"/>
            <a:r>
              <a:rPr lang="en-US" sz="3200" dirty="0" smtClean="0"/>
              <a:t>Approx. 16% nitrogen*</a:t>
            </a:r>
            <a:endParaRPr lang="en-US" sz="3200" dirty="0"/>
          </a:p>
          <a:p>
            <a:pPr lvl="1"/>
            <a:r>
              <a:rPr lang="en-US" sz="3200" dirty="0"/>
              <a:t>Some contain small amounts of valuable minerals</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4</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Classes of Amino </a:t>
            </a:r>
            <a:r>
              <a:rPr lang="en-US" dirty="0" smtClean="0"/>
              <a:t>Acids</a:t>
            </a:r>
            <a:endParaRPr lang="en-US" dirty="0"/>
          </a:p>
        </p:txBody>
      </p:sp>
      <p:sp>
        <p:nvSpPr>
          <p:cNvPr id="3" name="Content Placeholder 2"/>
          <p:cNvSpPr>
            <a:spLocks noGrp="1"/>
          </p:cNvSpPr>
          <p:nvPr>
            <p:ph sz="quarter" idx="1"/>
          </p:nvPr>
        </p:nvSpPr>
        <p:spPr/>
        <p:txBody>
          <a:bodyPr/>
          <a:lstStyle/>
          <a:p>
            <a:pPr lvl="0"/>
            <a:r>
              <a:rPr lang="en-US" dirty="0" smtClean="0"/>
              <a:t>*Indispensable </a:t>
            </a:r>
            <a:r>
              <a:rPr lang="en-US" dirty="0"/>
              <a:t>amino acids</a:t>
            </a:r>
          </a:p>
          <a:p>
            <a:pPr lvl="1"/>
            <a:r>
              <a:rPr lang="en-US" dirty="0"/>
              <a:t>Body cannot manufacture in sufficient quantity</a:t>
            </a:r>
          </a:p>
          <a:p>
            <a:pPr lvl="0"/>
            <a:r>
              <a:rPr lang="en-US" dirty="0"/>
              <a:t>Dispensable amino acids</a:t>
            </a:r>
          </a:p>
          <a:p>
            <a:pPr lvl="1"/>
            <a:r>
              <a:rPr lang="en-US" dirty="0"/>
              <a:t>Body can synthesize from indispensable</a:t>
            </a:r>
          </a:p>
          <a:p>
            <a:pPr lvl="0"/>
            <a:r>
              <a:rPr lang="en-US" dirty="0"/>
              <a:t>Conditionally indispensable amino acids</a:t>
            </a:r>
          </a:p>
          <a:p>
            <a:pPr lvl="1"/>
            <a:r>
              <a:rPr lang="en-US" dirty="0"/>
              <a:t>Normally synthesized but some health conditions may require dietary intake</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5</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815072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lstStyle/>
          <a:p>
            <a:r>
              <a:rPr lang="en-US" dirty="0" smtClean="0"/>
              <a:t>Balance</a:t>
            </a:r>
            <a:endParaRPr lang="en-US" dirty="0"/>
          </a:p>
        </p:txBody>
      </p:sp>
      <p:sp>
        <p:nvSpPr>
          <p:cNvPr id="3" name="Content Placeholder 2"/>
          <p:cNvSpPr>
            <a:spLocks noGrp="1"/>
          </p:cNvSpPr>
          <p:nvPr>
            <p:ph sz="quarter" idx="1"/>
          </p:nvPr>
        </p:nvSpPr>
        <p:spPr>
          <a:xfrm>
            <a:off x="1435608" y="1180407"/>
            <a:ext cx="7498080" cy="5286895"/>
          </a:xfrm>
        </p:spPr>
        <p:txBody>
          <a:bodyPr>
            <a:normAutofit/>
          </a:bodyPr>
          <a:lstStyle/>
          <a:p>
            <a:pPr lvl="0"/>
            <a:r>
              <a:rPr lang="en-US" dirty="0"/>
              <a:t>Protein balance</a:t>
            </a:r>
          </a:p>
          <a:p>
            <a:pPr lvl="1"/>
            <a:r>
              <a:rPr lang="en-US" dirty="0"/>
              <a:t>Catabolism: breakdown</a:t>
            </a:r>
          </a:p>
          <a:p>
            <a:pPr lvl="1"/>
            <a:r>
              <a:rPr lang="en-US" dirty="0" smtClean="0"/>
              <a:t>*Anabolism</a:t>
            </a:r>
            <a:r>
              <a:rPr lang="en-US" dirty="0"/>
              <a:t>: </a:t>
            </a:r>
            <a:r>
              <a:rPr lang="en-US" dirty="0" err="1" smtClean="0"/>
              <a:t>resynthesized</a:t>
            </a:r>
            <a:r>
              <a:rPr lang="en-US" dirty="0" smtClean="0"/>
              <a:t> into tissue proteins as needed through a process called anabolism</a:t>
            </a:r>
            <a:endParaRPr lang="en-US" dirty="0"/>
          </a:p>
          <a:p>
            <a:pPr lvl="0"/>
            <a:r>
              <a:rPr lang="en-US" dirty="0"/>
              <a:t>Nitrogen balance (intake = excretion)</a:t>
            </a:r>
          </a:p>
          <a:p>
            <a:pPr lvl="1"/>
            <a:r>
              <a:rPr lang="en-US" dirty="0"/>
              <a:t>Positive nitrogen balance: body stores more than it </a:t>
            </a:r>
            <a:r>
              <a:rPr lang="en-US" dirty="0" smtClean="0"/>
              <a:t>excretes</a:t>
            </a:r>
          </a:p>
          <a:p>
            <a:pPr lvl="2"/>
            <a:r>
              <a:rPr lang="en-US" dirty="0" smtClean="0"/>
              <a:t>Protein catabolism</a:t>
            </a:r>
          </a:p>
          <a:p>
            <a:pPr lvl="2"/>
            <a:r>
              <a:rPr lang="en-US" dirty="0" smtClean="0">
                <a:latin typeface="Arial" charset="0"/>
              </a:rPr>
              <a:t>occur during periods of rapid growth 9infancey, childhood, adolescence) lactation and pregnancy</a:t>
            </a:r>
            <a:endParaRPr lang="en-US" dirty="0"/>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6</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1809196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982" y="324514"/>
            <a:ext cx="7498080" cy="1143000"/>
          </a:xfrm>
        </p:spPr>
        <p:txBody>
          <a:bodyPr/>
          <a:lstStyle/>
          <a:p>
            <a:r>
              <a:rPr lang="en-US" dirty="0" smtClean="0"/>
              <a:t>Nitrogen Balance</a:t>
            </a:r>
            <a:endParaRPr lang="en-US" dirty="0"/>
          </a:p>
        </p:txBody>
      </p:sp>
      <p:sp>
        <p:nvSpPr>
          <p:cNvPr id="3" name="Content Placeholder 2"/>
          <p:cNvSpPr>
            <a:spLocks noGrp="1"/>
          </p:cNvSpPr>
          <p:nvPr>
            <p:ph sz="quarter" idx="1"/>
          </p:nvPr>
        </p:nvSpPr>
        <p:spPr/>
        <p:txBody>
          <a:bodyPr/>
          <a:lstStyle/>
          <a:p>
            <a:pPr marL="171450" lvl="0" indent="-171450">
              <a:buFont typeface="Arial" pitchFamily="34" charset="0"/>
              <a:buChar char="•"/>
            </a:pPr>
            <a:r>
              <a:rPr lang="en-US" dirty="0" smtClean="0">
                <a:latin typeface="Arial" charset="0"/>
              </a:rPr>
              <a:t>Negative nitrogen balances occur during periods of illness or malnutrition. </a:t>
            </a:r>
          </a:p>
          <a:p>
            <a:pPr marL="171450" indent="-171450">
              <a:buFont typeface="Arial" pitchFamily="34" charset="0"/>
              <a:buChar char="•"/>
            </a:pPr>
            <a:r>
              <a:rPr lang="en-US" dirty="0" smtClean="0">
                <a:latin typeface="Arial" charset="0"/>
              </a:rPr>
              <a:t>the person is not getting enough protein in the diet and the body is breaking down tissue to provide energy or other critical functions.</a:t>
            </a:r>
            <a:endParaRPr lang="en-US" dirty="0"/>
          </a:p>
        </p:txBody>
      </p:sp>
      <p:sp>
        <p:nvSpPr>
          <p:cNvPr id="4" name="Footer Placeholder 3"/>
          <p:cNvSpPr>
            <a:spLocks noGrp="1"/>
          </p:cNvSpPr>
          <p:nvPr>
            <p:ph type="ftr" sz="quarter" idx="16"/>
          </p:nvPr>
        </p:nvSpPr>
        <p:spPr/>
        <p:txBody>
          <a:bodyPr/>
          <a:lstStyle/>
          <a:p>
            <a:pPr>
              <a:defRPr/>
            </a:pPr>
            <a:r>
              <a:rPr lang="en-US" smtClean="0"/>
              <a:t>Copyright © 2013, 2009, 2005 Mosby, Inc., an imprint of Elsevier Inc. All rights reserved.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2766"/>
          </a:xfrm>
        </p:spPr>
        <p:txBody>
          <a:bodyPr/>
          <a:lstStyle/>
          <a:p>
            <a:r>
              <a:rPr lang="en-US" dirty="0"/>
              <a:t>Functions of </a:t>
            </a:r>
            <a:r>
              <a:rPr lang="en-US" dirty="0" smtClean="0"/>
              <a:t>Proteins</a:t>
            </a:r>
            <a:endParaRPr lang="en-US" dirty="0"/>
          </a:p>
        </p:txBody>
      </p:sp>
      <p:sp>
        <p:nvSpPr>
          <p:cNvPr id="3" name="Content Placeholder 2"/>
          <p:cNvSpPr>
            <a:spLocks noGrp="1"/>
          </p:cNvSpPr>
          <p:nvPr>
            <p:ph sz="quarter" idx="1"/>
          </p:nvPr>
        </p:nvSpPr>
        <p:spPr>
          <a:xfrm>
            <a:off x="1435608" y="1097279"/>
            <a:ext cx="7498080" cy="5403273"/>
          </a:xfrm>
        </p:spPr>
        <p:txBody>
          <a:bodyPr>
            <a:normAutofit/>
          </a:bodyPr>
          <a:lstStyle/>
          <a:p>
            <a:pPr lvl="0"/>
            <a:r>
              <a:rPr lang="en-US" dirty="0"/>
              <a:t>Primary tissue </a:t>
            </a:r>
            <a:r>
              <a:rPr lang="en-US" dirty="0" smtClean="0"/>
              <a:t>building</a:t>
            </a:r>
          </a:p>
          <a:p>
            <a:pPr lvl="1"/>
            <a:r>
              <a:rPr lang="en-US" dirty="0" smtClean="0"/>
              <a:t>Protein meets growth needs and maintains tissue health during the adult years*</a:t>
            </a:r>
            <a:endParaRPr lang="en-US" dirty="0"/>
          </a:p>
          <a:p>
            <a:pPr lvl="0"/>
            <a:r>
              <a:rPr lang="en-US" dirty="0"/>
              <a:t>Water and pH </a:t>
            </a:r>
            <a:r>
              <a:rPr lang="en-US" dirty="0" smtClean="0"/>
              <a:t>balance</a:t>
            </a:r>
          </a:p>
          <a:p>
            <a:pPr lvl="1"/>
            <a:r>
              <a:rPr lang="en-US" dirty="0" smtClean="0"/>
              <a:t>Albumin helps control water balance</a:t>
            </a:r>
            <a:endParaRPr lang="en-US" dirty="0"/>
          </a:p>
          <a:p>
            <a:pPr lvl="0"/>
            <a:r>
              <a:rPr lang="en-US" dirty="0"/>
              <a:t>Metabolism and </a:t>
            </a:r>
            <a:r>
              <a:rPr lang="en-US" dirty="0" smtClean="0"/>
              <a:t>transportation</a:t>
            </a:r>
          </a:p>
          <a:p>
            <a:pPr lvl="1"/>
            <a:r>
              <a:rPr lang="en-US" dirty="0" smtClean="0"/>
              <a:t>Protein acts as a vehicle where nutrients are carried throughout the body</a:t>
            </a:r>
            <a:endParaRPr lang="en-US" dirty="0"/>
          </a:p>
          <a:p>
            <a:pPr lvl="0"/>
            <a:r>
              <a:rPr lang="en-US" dirty="0"/>
              <a:t>Body defense </a:t>
            </a:r>
            <a:r>
              <a:rPr lang="en-US" dirty="0" smtClean="0"/>
              <a:t>system</a:t>
            </a:r>
          </a:p>
          <a:p>
            <a:pPr lvl="1"/>
            <a:r>
              <a:rPr lang="en-US" dirty="0" smtClean="0"/>
              <a:t>immunity</a:t>
            </a:r>
            <a:endParaRPr lang="en-US" dirty="0"/>
          </a:p>
          <a:p>
            <a:pPr lvl="0"/>
            <a:r>
              <a:rPr lang="en-US" dirty="0"/>
              <a:t>Energy </a:t>
            </a:r>
            <a:r>
              <a:rPr lang="en-US" dirty="0" smtClean="0"/>
              <a:t>system</a:t>
            </a:r>
          </a:p>
          <a:p>
            <a:pPr lvl="1"/>
            <a:r>
              <a:rPr lang="en-US" dirty="0" smtClean="0"/>
              <a:t>Available fuel is 4kcal/g**</a:t>
            </a:r>
            <a:endParaRPr lang="en-US" dirty="0"/>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8</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95048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56140"/>
          </a:xfrm>
        </p:spPr>
        <p:txBody>
          <a:bodyPr/>
          <a:lstStyle/>
          <a:p>
            <a:r>
              <a:rPr lang="en-US" dirty="0"/>
              <a:t>Food Sources of Protein </a:t>
            </a:r>
          </a:p>
        </p:txBody>
      </p:sp>
      <p:sp>
        <p:nvSpPr>
          <p:cNvPr id="3" name="Content Placeholder 2"/>
          <p:cNvSpPr>
            <a:spLocks noGrp="1"/>
          </p:cNvSpPr>
          <p:nvPr>
            <p:ph sz="quarter" idx="1"/>
          </p:nvPr>
        </p:nvSpPr>
        <p:spPr>
          <a:xfrm>
            <a:off x="1435608" y="1163783"/>
            <a:ext cx="7498080" cy="5320144"/>
          </a:xfrm>
        </p:spPr>
        <p:txBody>
          <a:bodyPr>
            <a:normAutofit fontScale="85000" lnSpcReduction="20000"/>
          </a:bodyPr>
          <a:lstStyle/>
          <a:p>
            <a:pPr lvl="0"/>
            <a:r>
              <a:rPr lang="en-US" sz="2800" dirty="0" smtClean="0"/>
              <a:t>Contain all nine indispensable amino acids in sufficient quantity and ratio to meet the </a:t>
            </a:r>
            <a:r>
              <a:rPr lang="en-US" sz="2800" dirty="0" err="1" smtClean="0"/>
              <a:t>bodys</a:t>
            </a:r>
            <a:r>
              <a:rPr lang="en-US" sz="2800" dirty="0" smtClean="0"/>
              <a:t> needs*</a:t>
            </a:r>
          </a:p>
          <a:p>
            <a:pPr lvl="0"/>
            <a:r>
              <a:rPr lang="en-US" sz="2800" dirty="0" smtClean="0"/>
              <a:t>Complete proteins-animal origins*</a:t>
            </a:r>
            <a:endParaRPr lang="en-US" sz="2800" dirty="0"/>
          </a:p>
          <a:p>
            <a:pPr lvl="1"/>
            <a:r>
              <a:rPr lang="en-US" dirty="0"/>
              <a:t>Meat, fish, poultry, seafood </a:t>
            </a:r>
          </a:p>
          <a:p>
            <a:pPr lvl="1"/>
            <a:r>
              <a:rPr lang="en-US" dirty="0" smtClean="0"/>
              <a:t>Soy-only plant sources of complete proteins*</a:t>
            </a:r>
          </a:p>
          <a:p>
            <a:pPr lvl="1"/>
            <a:r>
              <a:rPr lang="en-US" dirty="0" smtClean="0"/>
              <a:t>Gelatin is an incomplete animal protein*</a:t>
            </a:r>
            <a:endParaRPr lang="en-US" dirty="0"/>
          </a:p>
          <a:p>
            <a:pPr lvl="0"/>
            <a:r>
              <a:rPr lang="en-US" sz="2800" dirty="0"/>
              <a:t>Incomplete </a:t>
            </a:r>
            <a:r>
              <a:rPr lang="en-US" sz="2800" dirty="0" smtClean="0"/>
              <a:t>proteins-deficient in one or more of the 9 indispensible amino acids</a:t>
            </a:r>
            <a:endParaRPr lang="en-US" sz="2800" dirty="0"/>
          </a:p>
          <a:p>
            <a:pPr lvl="1"/>
            <a:r>
              <a:rPr lang="en-US" dirty="0"/>
              <a:t>Plant-origin foods</a:t>
            </a:r>
          </a:p>
          <a:p>
            <a:pPr lvl="2"/>
            <a:r>
              <a:rPr lang="en-US" sz="2800" dirty="0"/>
              <a:t>Grains</a:t>
            </a:r>
          </a:p>
          <a:p>
            <a:pPr lvl="2"/>
            <a:r>
              <a:rPr lang="en-US" sz="2800" dirty="0"/>
              <a:t>Legumes</a:t>
            </a:r>
          </a:p>
          <a:p>
            <a:pPr lvl="2"/>
            <a:r>
              <a:rPr lang="en-US" sz="2800" dirty="0"/>
              <a:t>Nuts</a:t>
            </a:r>
          </a:p>
          <a:p>
            <a:pPr lvl="2"/>
            <a:r>
              <a:rPr lang="en-US" sz="2800" dirty="0"/>
              <a:t>Seeds</a:t>
            </a:r>
          </a:p>
          <a:p>
            <a:pPr lvl="2"/>
            <a:r>
              <a:rPr lang="en-US" sz="2800" dirty="0"/>
              <a:t>Fruits and vegetables</a:t>
            </a:r>
          </a:p>
          <a:p>
            <a:endParaRPr lang="en-US" sz="2400" dirty="0"/>
          </a:p>
        </p:txBody>
      </p:sp>
      <p:sp>
        <p:nvSpPr>
          <p:cNvPr id="6"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9</a:t>
            </a:fld>
            <a:endParaRPr lang="en-GB" sz="1000" dirty="0">
              <a:latin typeface="+mj-lt"/>
            </a:endParaRPr>
          </a:p>
        </p:txBody>
      </p:sp>
      <p:sp>
        <p:nvSpPr>
          <p:cNvPr id="7" name="Footer Placeholder 3"/>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815072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596</TotalTime>
  <Words>2043</Words>
  <Application>Microsoft Office PowerPoint</Application>
  <PresentationFormat>On-screen Show (4:3)</PresentationFormat>
  <Paragraphs>246</Paragraphs>
  <Slides>22</Slides>
  <Notes>18</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Oriel</vt:lpstr>
      <vt:lpstr>Williams' Basic Nutrition &amp; Diet Therapy</vt:lpstr>
      <vt:lpstr>Proteins</vt:lpstr>
      <vt:lpstr>The Nature of Proteins</vt:lpstr>
      <vt:lpstr>Dietary Importance</vt:lpstr>
      <vt:lpstr>Classes of Amino Acids</vt:lpstr>
      <vt:lpstr>Balance</vt:lpstr>
      <vt:lpstr>Nitrogen Balance</vt:lpstr>
      <vt:lpstr>Functions of Proteins</vt:lpstr>
      <vt:lpstr>Food Sources of Protein </vt:lpstr>
      <vt:lpstr>Vegetarian Diets </vt:lpstr>
      <vt:lpstr>Complementary proteins</vt:lpstr>
      <vt:lpstr>Vegetarian Diets</vt:lpstr>
      <vt:lpstr>Vegetarian Diets</vt:lpstr>
      <vt:lpstr>Digestion of Proteins</vt:lpstr>
      <vt:lpstr>Digestion of proteins</vt:lpstr>
      <vt:lpstr>Recommendations for Dietary Protein</vt:lpstr>
      <vt:lpstr>Recommendations for Dietary Protein</vt:lpstr>
      <vt:lpstr>Recommendations for Dietary Protein</vt:lpstr>
      <vt:lpstr>Dietary Guides</vt:lpstr>
      <vt:lpstr>Dietary Guides</vt:lpstr>
      <vt:lpstr>Dietary Guidelines for Americans</vt:lpstr>
      <vt:lpstr>Dietary Guidelines for Americans</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62</cp:revision>
  <dcterms:created xsi:type="dcterms:W3CDTF">2012-04-17T17:39:32Z</dcterms:created>
  <dcterms:modified xsi:type="dcterms:W3CDTF">2016-09-09T18:47:55Z</dcterms:modified>
</cp:coreProperties>
</file>