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56"/>
  </p:notesMasterIdLst>
  <p:handoutMasterIdLst>
    <p:handoutMasterId r:id="rId57"/>
  </p:handoutMasterIdLst>
  <p:sldIdLst>
    <p:sldId id="334"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432" r:id="rId54"/>
    <p:sldId id="433"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Kruse" initials="C" lastIdx="2" clrIdx="0"/>
  <p:cmAuthor id="1" name="         " initials="   " lastIdx="2" clrIdx="1"/>
  <p:cmAuthor id="2" name="Content Editor" initials="CE" lastIdx="3" clrIdx="2"/>
  <p:cmAuthor id="3" name="Reed Elsevier" initials="T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81" autoAdjust="0"/>
    <p:restoredTop sz="74199" autoAdjust="0"/>
  </p:normalViewPr>
  <p:slideViewPr>
    <p:cSldViewPr snapToGrid="0">
      <p:cViewPr varScale="1">
        <p:scale>
          <a:sx n="54" d="100"/>
          <a:sy n="54" d="100"/>
        </p:scale>
        <p:origin x="-1074" y="-78"/>
      </p:cViewPr>
      <p:guideLst>
        <p:guide orient="horz" pos="2160"/>
        <p:guide pos="2880"/>
      </p:guideLst>
    </p:cSldViewPr>
  </p:slideViewPr>
  <p:outlineViewPr>
    <p:cViewPr>
      <p:scale>
        <a:sx n="33" d="100"/>
        <a:sy n="33" d="100"/>
      </p:scale>
      <p:origin x="0" y="44208"/>
    </p:cViewPr>
  </p:outlineViewPr>
  <p:notesTextViewPr>
    <p:cViewPr>
      <p:scale>
        <a:sx n="130" d="100"/>
        <a:sy n="13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197329-36BA-ED4B-812B-D12D01426C09}" type="datetimeFigureOut">
              <a:rPr lang="en-US" smtClean="0"/>
              <a:pPr/>
              <a:t>9/14/2016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F9508E-1D65-DF4B-8D1C-A961438C405A}" type="slidenum">
              <a:rPr lang="en-US" smtClean="0"/>
              <a:pPr/>
              <a:t>‹#›</a:t>
            </a:fld>
            <a:endParaRPr lang="en-US" dirty="0"/>
          </a:p>
        </p:txBody>
      </p:sp>
    </p:spTree>
    <p:extLst>
      <p:ext uri="{BB962C8B-B14F-4D97-AF65-F5344CB8AC3E}">
        <p14:creationId xmlns="" xmlns:p14="http://schemas.microsoft.com/office/powerpoint/2010/main" val="100520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4C355B14-F2D3-4B4F-BE0A-4F2FFA69AAAF}" type="slidenum">
              <a:rPr lang="en-US"/>
              <a:pPr>
                <a:defRPr/>
              </a:pPr>
              <a:t>‹#›</a:t>
            </a:fld>
            <a:endParaRPr lang="en-US" dirty="0"/>
          </a:p>
        </p:txBody>
      </p:sp>
    </p:spTree>
    <p:extLst>
      <p:ext uri="{BB962C8B-B14F-4D97-AF65-F5344CB8AC3E}">
        <p14:creationId xmlns="" xmlns:p14="http://schemas.microsoft.com/office/powerpoint/2010/main" val="35744399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   This chapter looks at the vitamins both as a group and as individual nutrients. </a:t>
            </a:r>
          </a:p>
          <a:p>
            <a:pPr>
              <a:buFont typeface="Arial" pitchFamily="34" charset="0"/>
              <a:buChar char="•"/>
            </a:pPr>
            <a:r>
              <a:rPr lang="en-US" sz="1200" kern="1200" baseline="0" dirty="0" smtClean="0">
                <a:solidFill>
                  <a:schemeClr val="tx1"/>
                </a:solidFill>
                <a:latin typeface="Arial" charset="0"/>
                <a:ea typeface="+mn-ea"/>
                <a:cs typeface="+mn-cs"/>
              </a:rPr>
              <a:t>   It explores general and specific vitamin needs and reasonable and realistic dietary supplement use.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a:t>
            </a:fld>
            <a:endParaRPr lang="en-US" dirty="0"/>
          </a:p>
        </p:txBody>
      </p:sp>
    </p:spTree>
    <p:extLst>
      <p:ext uri="{BB962C8B-B14F-4D97-AF65-F5344CB8AC3E}">
        <p14:creationId xmlns="" xmlns:p14="http://schemas.microsoft.com/office/powerpoint/2010/main" val="310860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What other deficiency diseases can students name?</a:t>
            </a:r>
          </a:p>
          <a:p>
            <a:pPr marL="171450" indent="-171450">
              <a:buFont typeface="Arial" pitchFamily="34" charset="0"/>
              <a:buChar char="•"/>
            </a:pPr>
            <a:r>
              <a:rPr lang="en-US" sz="1200" kern="1200" dirty="0" smtClean="0">
                <a:solidFill>
                  <a:schemeClr val="tx1"/>
                </a:solidFill>
                <a:effectLst/>
                <a:latin typeface="Arial" charset="0"/>
                <a:ea typeface="+mn-ea"/>
                <a:cs typeface="+mn-cs"/>
              </a:rPr>
              <a:t>Reinforce that these diseases are solely based on vitamin deficiency. Any single vitamin that is not eaten in sufficient amounts will result in a deficiency, even if all other nutrient intake is adequate.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Explain that fat-soluble vitamins are stored for longer periods because they are deposited in adipose tissue and the liver.</a:t>
            </a:r>
          </a:p>
          <a:p>
            <a:pPr marL="171450" indent="-171450">
              <a:buFont typeface="Arial" pitchFamily="34" charset="0"/>
              <a:buChar char="•"/>
            </a:pPr>
            <a:r>
              <a:rPr lang="en-US" sz="1200" kern="1200" dirty="0" smtClean="0">
                <a:solidFill>
                  <a:schemeClr val="tx1"/>
                </a:solidFill>
                <a:effectLst/>
                <a:latin typeface="Arial" charset="0"/>
                <a:ea typeface="+mn-ea"/>
                <a:cs typeface="+mn-cs"/>
              </a:rPr>
              <a:t>Explain that most water-soluble vitamins are kept in circulation and do not have a storage site.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What does retinol do in the body? </a:t>
            </a:r>
            <a:r>
              <a:rPr lang="en-US" sz="1200" i="1" kern="1200" dirty="0" smtClean="0">
                <a:solidFill>
                  <a:schemeClr val="tx1"/>
                </a:solidFill>
                <a:effectLst/>
                <a:latin typeface="Arial" charset="0"/>
                <a:ea typeface="+mn-ea"/>
                <a:cs typeface="+mn-cs"/>
              </a:rPr>
              <a:t>(It is part of rhodopsin, which is a substance that enables the eye to adjust to different amounts of available light. Fluctuations in retinol levels can cause deficiencies with sight.)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Note that foods that are naturally colorful often are good sources of vitamins.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What might a mild deficiency cause? (</a:t>
            </a:r>
            <a:r>
              <a:rPr lang="en-US" sz="1200" i="1" kern="1200" dirty="0" smtClean="0">
                <a:solidFill>
                  <a:schemeClr val="tx1"/>
                </a:solidFill>
                <a:effectLst/>
                <a:latin typeface="Arial" charset="0"/>
                <a:ea typeface="+mn-ea"/>
                <a:cs typeface="+mn-cs"/>
              </a:rPr>
              <a:t>Night blindness, slow adaptation to darkness, glare blindness)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Ask each student to name one food that is a significant source of vitamin A. </a:t>
            </a:r>
          </a:p>
          <a:p>
            <a:pPr marL="171450" indent="-171450">
              <a:buFont typeface="Arial" pitchFamily="34" charset="0"/>
              <a:buChar char="•"/>
            </a:pPr>
            <a:r>
              <a:rPr lang="en-US" sz="1200" kern="1200" dirty="0" smtClean="0">
                <a:solidFill>
                  <a:schemeClr val="tx1"/>
                </a:solidFill>
                <a:effectLst/>
                <a:latin typeface="Arial" charset="0"/>
                <a:ea typeface="+mn-ea"/>
                <a:cs typeface="+mn-cs"/>
              </a:rPr>
              <a:t>Cooking vegetables in an uncovered pot destroys much of their vitamin content.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Vitamin D is not a true vitamin because it is made in the body with the help of the sun’s ultraviolet rays. However, it can be a true vitamin without sufficient sun exposure.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Explain how vitamin D controls calcium metabolism in bone building.</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Ask the students to name two natural sources of vitamin D. </a:t>
            </a:r>
            <a:r>
              <a:rPr lang="en-US" sz="1200" i="1" kern="1200" dirty="0" smtClean="0">
                <a:solidFill>
                  <a:schemeClr val="tx1"/>
                </a:solidFill>
                <a:effectLst/>
                <a:latin typeface="Arial" charset="0"/>
                <a:ea typeface="+mn-ea"/>
                <a:cs typeface="+mn-cs"/>
              </a:rPr>
              <a:t>(Yeast, fish liver oils)</a:t>
            </a:r>
            <a:endParaRPr lang="en-US" sz="1200" kern="1200" dirty="0" smtClean="0">
              <a:solidFill>
                <a:schemeClr val="tx1"/>
              </a:solidFill>
              <a:effectLst/>
              <a:latin typeface="Arial" charset="0"/>
              <a:ea typeface="+mn-ea"/>
              <a:cs typeface="+mn-cs"/>
            </a:endParaRPr>
          </a:p>
          <a:p>
            <a:pPr marL="171450" indent="-171450">
              <a:buFont typeface="Arial" pitchFamily="34" charset="0"/>
              <a:buChar char="•"/>
            </a:pPr>
            <a:r>
              <a:rPr lang="en-US" sz="1200" kern="1200" dirty="0" smtClean="0">
                <a:solidFill>
                  <a:schemeClr val="tx1"/>
                </a:solidFill>
                <a:effectLst/>
                <a:latin typeface="Arial" charset="0"/>
                <a:ea typeface="+mn-ea"/>
                <a:cs typeface="+mn-cs"/>
              </a:rPr>
              <a:t>What are some sources of vitamin D from fortified foods? </a:t>
            </a:r>
            <a:r>
              <a:rPr lang="en-US" sz="1200" i="1" kern="1200" dirty="0" smtClean="0">
                <a:solidFill>
                  <a:schemeClr val="tx1"/>
                </a:solidFill>
                <a:effectLst/>
                <a:latin typeface="Arial" charset="0"/>
                <a:ea typeface="+mn-ea"/>
                <a:cs typeface="+mn-cs"/>
              </a:rPr>
              <a:t>(Milk and dairy products)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What is the most vital function of vitamin E? </a:t>
            </a:r>
            <a:r>
              <a:rPr lang="en-US" sz="1200" i="1" kern="1200" dirty="0" smtClean="0">
                <a:solidFill>
                  <a:schemeClr val="tx1"/>
                </a:solidFill>
                <a:effectLst/>
                <a:latin typeface="Arial" charset="0"/>
                <a:ea typeface="+mn-ea"/>
                <a:cs typeface="+mn-cs"/>
              </a:rPr>
              <a:t>(It acts as an antioxidant in many tissues.)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Who is most vulnerable to diseases caused by deficiency in tocopherol? </a:t>
            </a:r>
            <a:r>
              <a:rPr lang="en-US" sz="1200" i="1" kern="1200" dirty="0" smtClean="0">
                <a:solidFill>
                  <a:schemeClr val="tx1"/>
                </a:solidFill>
                <a:effectLst/>
                <a:latin typeface="Arial" charset="0"/>
                <a:ea typeface="+mn-ea"/>
                <a:cs typeface="+mn-cs"/>
              </a:rPr>
              <a:t>(Young infants, especially premature infants)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Ask each student to name a significant source of vitamin 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Because intestinal bacteria synthesize a form of vitamin K, a constant supply is normally available to support dietary sources.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Who is most likely to suffer from a vitamin K deficiency? (</a:t>
            </a:r>
            <a:r>
              <a:rPr lang="en-US" sz="1200" i="1" kern="1200" dirty="0" smtClean="0">
                <a:solidFill>
                  <a:schemeClr val="tx1"/>
                </a:solidFill>
                <a:effectLst/>
                <a:latin typeface="Arial" charset="0"/>
                <a:ea typeface="+mn-ea"/>
                <a:cs typeface="+mn-cs"/>
              </a:rPr>
              <a:t>Patients with severe malabsorption disorders, such as Crohn’s disease, or those who lack intestinal bacteria to synthesize the vitamin.)</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Discuss food sources of vitamin K.</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The more metabolically active body tissues contain greater concentrations of ascorbic acid.</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Vitamin C deficiency has several symptoms: easy bruising, pinpoint skin hemorrhages, bone and joint bleeding, susceptibility to bone fracture, poor wound healing, bleeding gums.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Explain that vitamin C is readily oxidized when exposed to air. To put it practically, this means that once an orange is peeled, vitamin C content begins to decline.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Review the DRI acronyms and percentage of the population they cover.</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The basic function of thiamin as a coenzyme factor relates to the production of energy from glucose and the storage of energy as fat, making energy available to support normal growth.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What three body systems is thiamin especially necessary for? </a:t>
            </a:r>
            <a:r>
              <a:rPr lang="en-US" sz="1200" i="1" kern="1200" dirty="0" smtClean="0">
                <a:solidFill>
                  <a:schemeClr val="tx1"/>
                </a:solidFill>
                <a:effectLst/>
                <a:latin typeface="Arial" charset="0"/>
                <a:ea typeface="+mn-ea"/>
                <a:cs typeface="+mn-cs"/>
              </a:rPr>
              <a:t>(Gastrointestinal system, nervous system, and cardiovascular system)</a:t>
            </a:r>
            <a:endParaRPr lang="en-US" sz="1200" kern="1200" dirty="0" smtClean="0">
              <a:solidFill>
                <a:schemeClr val="tx1"/>
              </a:solidFill>
              <a:effectLst/>
              <a:latin typeface="Arial" charset="0"/>
              <a:ea typeface="+mn-ea"/>
              <a:cs typeface="+mn-cs"/>
            </a:endParaRPr>
          </a:p>
          <a:p>
            <a:pPr marL="171450" indent="-171450">
              <a:buFont typeface="Arial" pitchFamily="34" charset="0"/>
              <a:buChar char="•"/>
            </a:pPr>
            <a:r>
              <a:rPr lang="en-US" sz="1200" kern="1200" dirty="0" smtClean="0">
                <a:solidFill>
                  <a:schemeClr val="tx1"/>
                </a:solidFill>
                <a:effectLst/>
                <a:latin typeface="Arial" charset="0"/>
                <a:ea typeface="+mn-ea"/>
                <a:cs typeface="+mn-cs"/>
              </a:rPr>
              <a:t>Historically, beriberi was found in Asian countries; in industrialized countries today, thiamin deficiency is found in alcoholics and those with a poor diet.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What are some signs of riboflavin deficiency? (</a:t>
            </a:r>
            <a:r>
              <a:rPr lang="en-US" sz="1200" i="1" kern="1200" dirty="0" smtClean="0">
                <a:solidFill>
                  <a:schemeClr val="tx1"/>
                </a:solidFill>
                <a:effectLst/>
                <a:latin typeface="Arial" charset="0"/>
                <a:ea typeface="+mn-ea"/>
                <a:cs typeface="+mn-cs"/>
              </a:rPr>
              <a:t>Signs include cracked lips and mouth corners; a swollen, red tongue; eyes burning, itching, or tearing from extra blood vessels in the cornea; and a scaly, greasy dermatitis in skin folds. A rare condition, ariboflavinosis, has symptoms of tissue inflammation and breakdown and poor wound healing.)</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What is the most important source of riboflavin in the American diet? </a:t>
            </a:r>
            <a:r>
              <a:rPr lang="en-US" sz="1200" i="1" kern="1200" dirty="0" smtClean="0">
                <a:solidFill>
                  <a:schemeClr val="tx1"/>
                </a:solidFill>
                <a:effectLst/>
                <a:latin typeface="Arial" charset="0"/>
                <a:ea typeface="+mn-ea"/>
                <a:cs typeface="+mn-cs"/>
              </a:rPr>
              <a:t>(Milk)</a:t>
            </a: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Knowing that riboflavin is destroyed by light, what precautions have been taken with milk cartons to ensure this happens at a much slower rate? </a:t>
            </a:r>
            <a:r>
              <a:rPr lang="en-US" sz="1200" i="1" kern="1200" dirty="0" smtClean="0">
                <a:solidFill>
                  <a:schemeClr val="tx1"/>
                </a:solidFill>
                <a:effectLst/>
                <a:latin typeface="Arial" charset="0"/>
                <a:ea typeface="+mn-ea"/>
                <a:cs typeface="+mn-cs"/>
              </a:rPr>
              <a:t>(Cartons are made of cardboard or plastic with an opaque finish.)</a:t>
            </a:r>
            <a:endParaRPr lang="en-US" sz="1200" kern="1200" dirty="0" smtClean="0">
              <a:solidFill>
                <a:schemeClr val="tx1"/>
              </a:solidFill>
              <a:effectLst/>
              <a:latin typeface="Arial" charset="0"/>
              <a:ea typeface="+mn-ea"/>
              <a:cs typeface="+mn-cs"/>
            </a:endParaRPr>
          </a:p>
          <a:p>
            <a:pPr marL="171450" indent="-171450">
              <a:buFont typeface="Arial" pitchFamily="34" charset="0"/>
              <a:buChar char="•"/>
            </a:pPr>
            <a:r>
              <a:rPr lang="en-US" sz="1200" kern="1200" dirty="0" smtClean="0">
                <a:solidFill>
                  <a:schemeClr val="tx1"/>
                </a:solidFill>
                <a:effectLst/>
                <a:latin typeface="Arial" charset="0"/>
                <a:ea typeface="+mn-ea"/>
                <a:cs typeface="+mn-cs"/>
              </a:rPr>
              <a:t>Because riboflavin has a yellowish-orange color, excessive intake may turn urine this color.</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Niacin partners with riboflavin and thiamin for what function? </a:t>
            </a:r>
            <a:r>
              <a:rPr lang="en-US" sz="1200" i="1" kern="1200" dirty="0" smtClean="0">
                <a:solidFill>
                  <a:schemeClr val="tx1"/>
                </a:solidFill>
                <a:effectLst/>
                <a:latin typeface="Arial" charset="0"/>
                <a:ea typeface="+mn-ea"/>
                <a:cs typeface="+mn-cs"/>
              </a:rPr>
              <a:t>(Production of energy)</a:t>
            </a: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Niacin given in doses of 50 mg/day or greater may improve blood lipid profiles.</a:t>
            </a:r>
          </a:p>
          <a:p>
            <a:pPr marL="171450" indent="-171450">
              <a:buFont typeface="Arial" pitchFamily="34" charset="0"/>
              <a:buChar char="•"/>
            </a:pPr>
            <a:r>
              <a:rPr lang="en-US" sz="1200" kern="1200" dirty="0" smtClean="0">
                <a:solidFill>
                  <a:schemeClr val="tx1"/>
                </a:solidFill>
                <a:effectLst/>
                <a:latin typeface="Arial" charset="0"/>
                <a:ea typeface="+mn-ea"/>
                <a:cs typeface="+mn-cs"/>
              </a:rPr>
              <a:t>There are four Ds associated with pellagra: </a:t>
            </a:r>
            <a:r>
              <a:rPr lang="en-US" sz="1200" i="1" kern="1200" dirty="0" smtClean="0">
                <a:solidFill>
                  <a:schemeClr val="tx1"/>
                </a:solidFill>
                <a:effectLst/>
                <a:latin typeface="Arial" charset="0"/>
                <a:ea typeface="+mn-ea"/>
                <a:cs typeface="+mn-cs"/>
              </a:rPr>
              <a:t>d</a:t>
            </a:r>
            <a:r>
              <a:rPr lang="en-US" sz="1200" kern="1200" dirty="0" smtClean="0">
                <a:solidFill>
                  <a:schemeClr val="tx1"/>
                </a:solidFill>
                <a:effectLst/>
                <a:latin typeface="Arial" charset="0"/>
                <a:ea typeface="+mn-ea"/>
                <a:cs typeface="+mn-cs"/>
              </a:rPr>
              <a:t>ermatitis, </a:t>
            </a:r>
            <a:r>
              <a:rPr lang="en-US" sz="1200" i="1" kern="1200" dirty="0" smtClean="0">
                <a:solidFill>
                  <a:schemeClr val="tx1"/>
                </a:solidFill>
                <a:effectLst/>
                <a:latin typeface="Arial" charset="0"/>
                <a:ea typeface="+mn-ea"/>
                <a:cs typeface="+mn-cs"/>
              </a:rPr>
              <a:t>d</a:t>
            </a:r>
            <a:r>
              <a:rPr lang="en-US" sz="1200" kern="1200" dirty="0" smtClean="0">
                <a:solidFill>
                  <a:schemeClr val="tx1"/>
                </a:solidFill>
                <a:effectLst/>
                <a:latin typeface="Arial" charset="0"/>
                <a:ea typeface="+mn-ea"/>
                <a:cs typeface="+mn-cs"/>
              </a:rPr>
              <a:t>iarrhea, </a:t>
            </a:r>
            <a:r>
              <a:rPr lang="en-US" sz="1200" i="1" kern="1200" dirty="0" smtClean="0">
                <a:solidFill>
                  <a:schemeClr val="tx1"/>
                </a:solidFill>
                <a:effectLst/>
                <a:latin typeface="Arial" charset="0"/>
                <a:ea typeface="+mn-ea"/>
                <a:cs typeface="+mn-cs"/>
              </a:rPr>
              <a:t>d</a:t>
            </a:r>
            <a:r>
              <a:rPr lang="en-US" sz="1200" kern="1200" dirty="0" smtClean="0">
                <a:solidFill>
                  <a:schemeClr val="tx1"/>
                </a:solidFill>
                <a:effectLst/>
                <a:latin typeface="Arial" charset="0"/>
                <a:ea typeface="+mn-ea"/>
                <a:cs typeface="+mn-cs"/>
              </a:rPr>
              <a:t>ementia, and </a:t>
            </a:r>
            <a:r>
              <a:rPr lang="en-US" sz="1200" i="1" kern="1200" dirty="0" smtClean="0">
                <a:solidFill>
                  <a:schemeClr val="tx1"/>
                </a:solidFill>
                <a:effectLst/>
                <a:latin typeface="Arial" charset="0"/>
                <a:ea typeface="+mn-ea"/>
                <a:cs typeface="+mn-cs"/>
              </a:rPr>
              <a:t>d</a:t>
            </a:r>
            <a:r>
              <a:rPr lang="en-US" sz="1200" kern="1200" dirty="0" smtClean="0">
                <a:solidFill>
                  <a:schemeClr val="tx1"/>
                </a:solidFill>
                <a:effectLst/>
                <a:latin typeface="Arial" charset="0"/>
                <a:ea typeface="+mn-ea"/>
                <a:cs typeface="+mn-cs"/>
              </a:rPr>
              <a:t>eath.</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Pellagra results from a niacin deficiency. </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Ask students to name some food sources of niacin.</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Vitamin B</a:t>
            </a:r>
            <a:r>
              <a:rPr lang="en-US" sz="1200" kern="1200" baseline="-25000" dirty="0" smtClean="0">
                <a:solidFill>
                  <a:schemeClr val="tx1"/>
                </a:solidFill>
                <a:effectLst/>
                <a:latin typeface="Arial" charset="0"/>
                <a:ea typeface="+mn-ea"/>
                <a:cs typeface="+mn-cs"/>
              </a:rPr>
              <a:t>6</a:t>
            </a:r>
            <a:r>
              <a:rPr lang="en-US" sz="1200" kern="1200" dirty="0" smtClean="0">
                <a:solidFill>
                  <a:schemeClr val="tx1"/>
                </a:solidFill>
                <a:effectLst/>
                <a:latin typeface="Arial" charset="0"/>
                <a:ea typeface="+mn-ea"/>
                <a:cs typeface="+mn-cs"/>
              </a:rPr>
              <a:t> is one of the water-soluble vitamins that is stored in tissues, particularly muscle tissue.</a:t>
            </a:r>
          </a:p>
          <a:p>
            <a:pPr marL="171450" indent="-171450">
              <a:buFont typeface="Arial" pitchFamily="34" charset="0"/>
              <a:buChar char="•"/>
            </a:pPr>
            <a:r>
              <a:rPr lang="en-US" sz="1200" kern="1200" dirty="0" smtClean="0">
                <a:solidFill>
                  <a:schemeClr val="tx1"/>
                </a:solidFill>
                <a:effectLst/>
                <a:latin typeface="Arial" charset="0"/>
                <a:ea typeface="+mn-ea"/>
                <a:cs typeface="+mn-cs"/>
              </a:rPr>
              <a:t>Deficiency symptoms include abnormal central nervous system function with hyperirritability, neuritis, and possible convulsions.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Is it difficult to find sufficient amounts of vitamin B</a:t>
            </a:r>
            <a:r>
              <a:rPr lang="en-US" sz="1200" kern="1200" baseline="-25000" dirty="0" smtClean="0">
                <a:solidFill>
                  <a:schemeClr val="tx1"/>
                </a:solidFill>
                <a:effectLst/>
                <a:latin typeface="Arial" charset="0"/>
                <a:ea typeface="+mn-ea"/>
                <a:cs typeface="+mn-cs"/>
              </a:rPr>
              <a:t>6</a:t>
            </a:r>
            <a:r>
              <a:rPr lang="en-US" sz="1200" kern="1200" dirty="0" smtClean="0">
                <a:solidFill>
                  <a:schemeClr val="tx1"/>
                </a:solidFill>
                <a:effectLst/>
                <a:latin typeface="Arial" charset="0"/>
                <a:ea typeface="+mn-ea"/>
                <a:cs typeface="+mn-cs"/>
              </a:rPr>
              <a:t> in the diet? </a:t>
            </a:r>
            <a:r>
              <a:rPr lang="en-US" sz="1200" i="1" kern="1200" dirty="0" smtClean="0">
                <a:solidFill>
                  <a:schemeClr val="tx1"/>
                </a:solidFill>
                <a:effectLst/>
                <a:latin typeface="Arial" charset="0"/>
                <a:ea typeface="+mn-ea"/>
                <a:cs typeface="+mn-cs"/>
              </a:rPr>
              <a:t>(A deficiency of B</a:t>
            </a:r>
            <a:r>
              <a:rPr lang="en-US" sz="1200" i="1" kern="1200" baseline="-25000" dirty="0" smtClean="0">
                <a:solidFill>
                  <a:schemeClr val="tx1"/>
                </a:solidFill>
                <a:effectLst/>
                <a:latin typeface="Arial" charset="0"/>
                <a:ea typeface="+mn-ea"/>
                <a:cs typeface="+mn-cs"/>
              </a:rPr>
              <a:t>6</a:t>
            </a:r>
            <a:r>
              <a:rPr lang="en-US" sz="1200" i="1" kern="1200" dirty="0" smtClean="0">
                <a:solidFill>
                  <a:schemeClr val="tx1"/>
                </a:solidFill>
                <a:effectLst/>
                <a:latin typeface="Arial" charset="0"/>
                <a:ea typeface="+mn-ea"/>
                <a:cs typeface="+mn-cs"/>
              </a:rPr>
              <a:t> is unlikely because much more is available in the typical diet than is needed.)</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In its basic coenzyme role, folate is essential to the formation of all body cells because it takes part in the creation of DNA.</a:t>
            </a:r>
          </a:p>
          <a:p>
            <a:pPr marL="171450" indent="-171450">
              <a:buFont typeface="Arial" pitchFamily="34" charset="0"/>
              <a:buChar char="•"/>
            </a:pPr>
            <a:r>
              <a:rPr lang="en-US" sz="1200" kern="1200" dirty="0" smtClean="0">
                <a:solidFill>
                  <a:schemeClr val="tx1"/>
                </a:solidFill>
                <a:effectLst/>
                <a:latin typeface="Arial" charset="0"/>
                <a:ea typeface="+mn-ea"/>
                <a:cs typeface="+mn-cs"/>
              </a:rPr>
              <a:t>Explain that high homocysteine levels are seen in those with cardiovascular disease. Whether this is the cause or an effect of cardiovascular disease is unknown.</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What are some natural and fortified food sources of folate? </a:t>
            </a:r>
            <a:r>
              <a:rPr lang="en-US" sz="1200" i="1" kern="1200" dirty="0" smtClean="0">
                <a:solidFill>
                  <a:schemeClr val="tx1"/>
                </a:solidFill>
                <a:effectLst/>
                <a:latin typeface="Arial" charset="0"/>
                <a:ea typeface="+mn-ea"/>
                <a:cs typeface="+mn-cs"/>
              </a:rPr>
              <a:t>(Green, leafy vegetables; orange juice; dried beans; liver; enriched grain: white flour, white rice, corn grits, corn meal, noodles, breakfast cereals, bread, rolls, buns)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Explain that although vitamins do not produce energy, they are needed for metabolic processes and tissue building, as is the case for vitamin C and collagen.</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What led to the discovery of vitamin B</a:t>
            </a:r>
            <a:r>
              <a:rPr lang="en-US" sz="1200" kern="1200" baseline="-25000" dirty="0" smtClean="0">
                <a:solidFill>
                  <a:schemeClr val="tx1"/>
                </a:solidFill>
                <a:effectLst/>
                <a:latin typeface="Arial" charset="0"/>
                <a:ea typeface="+mn-ea"/>
                <a:cs typeface="+mn-cs"/>
              </a:rPr>
              <a:t>12</a:t>
            </a:r>
            <a:r>
              <a:rPr lang="en-US" sz="120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(The search for the controlling agent responsible for pernicious anemia)</a:t>
            </a:r>
            <a:endParaRPr lang="en-US" sz="1200" kern="1200" dirty="0" smtClean="0">
              <a:solidFill>
                <a:schemeClr val="tx1"/>
              </a:solidFill>
              <a:effectLst/>
              <a:latin typeface="Arial" charset="0"/>
              <a:ea typeface="+mn-ea"/>
              <a:cs typeface="+mn-cs"/>
            </a:endParaRPr>
          </a:p>
          <a:p>
            <a:pPr marL="171450" lvl="0" indent="-171450">
              <a:buFont typeface="Arial" pitchFamily="34" charset="0"/>
              <a:buChar char="•"/>
            </a:pPr>
            <a:r>
              <a:rPr lang="en-US" sz="1200" kern="1200" dirty="0" smtClean="0">
                <a:solidFill>
                  <a:schemeClr val="tx1"/>
                </a:solidFill>
                <a:effectLst/>
                <a:latin typeface="Arial" charset="0"/>
                <a:ea typeface="+mn-ea"/>
                <a:cs typeface="+mn-cs"/>
              </a:rPr>
              <a:t>What oxygen-carrying protein is heme an integral part of? </a:t>
            </a:r>
            <a:r>
              <a:rPr lang="en-US" sz="1200" i="1" kern="1200" dirty="0" smtClean="0">
                <a:solidFill>
                  <a:schemeClr val="tx1"/>
                </a:solidFill>
                <a:effectLst/>
                <a:latin typeface="Arial" charset="0"/>
                <a:ea typeface="+mn-ea"/>
                <a:cs typeface="+mn-cs"/>
              </a:rPr>
              <a:t>(Hemoglobin)</a:t>
            </a:r>
            <a:endParaRPr lang="en-US" sz="1200" kern="1200" dirty="0" smtClean="0">
              <a:solidFill>
                <a:schemeClr val="tx1"/>
              </a:solidFill>
              <a:effectLst/>
              <a:latin typeface="Arial" charset="0"/>
              <a:ea typeface="+mn-ea"/>
              <a:cs typeface="+mn-cs"/>
            </a:endParaRPr>
          </a:p>
          <a:p>
            <a:pPr marL="171450" indent="-171450">
              <a:buFont typeface="Arial" pitchFamily="34" charset="0"/>
              <a:buChar char="•"/>
            </a:pPr>
            <a:r>
              <a:rPr lang="en-US" sz="1200" kern="1200" dirty="0" smtClean="0">
                <a:solidFill>
                  <a:schemeClr val="tx1"/>
                </a:solidFill>
                <a:effectLst/>
                <a:latin typeface="Arial" charset="0"/>
                <a:ea typeface="+mn-ea"/>
                <a:cs typeface="+mn-cs"/>
              </a:rPr>
              <a:t>Explain that intrinsic factor from gastric digestive juices is essential for B</a:t>
            </a:r>
            <a:r>
              <a:rPr lang="en-US" sz="1200" kern="1200" baseline="-25000" dirty="0" smtClean="0">
                <a:solidFill>
                  <a:schemeClr val="tx1"/>
                </a:solidFill>
                <a:effectLst/>
                <a:latin typeface="Arial" charset="0"/>
                <a:ea typeface="+mn-ea"/>
                <a:cs typeface="+mn-cs"/>
              </a:rPr>
              <a:t>12</a:t>
            </a:r>
            <a:r>
              <a:rPr lang="en-US" sz="1200" kern="1200" dirty="0" smtClean="0">
                <a:solidFill>
                  <a:schemeClr val="tx1"/>
                </a:solidFill>
                <a:effectLst/>
                <a:latin typeface="Arial" charset="0"/>
                <a:ea typeface="+mn-ea"/>
                <a:cs typeface="+mn-cs"/>
              </a:rPr>
              <a:t> absorption. Without enough hydrochloric acid or intrinsic factor, individuals will develop a deficiency even if they are getting adequate amounts through diet.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Digestion and absorption of vitamin B</a:t>
            </a:r>
            <a:r>
              <a:rPr lang="en-US" sz="1200" kern="1200" baseline="-25000" dirty="0" smtClean="0">
                <a:solidFill>
                  <a:schemeClr val="tx1"/>
                </a:solidFill>
                <a:effectLst/>
                <a:latin typeface="Arial" charset="0"/>
                <a:ea typeface="+mn-ea"/>
                <a:cs typeface="+mn-cs"/>
              </a:rPr>
              <a:t>12</a:t>
            </a:r>
            <a:r>
              <a:rPr lang="en-US" sz="1200" kern="1200" dirty="0" smtClean="0">
                <a:solidFill>
                  <a:schemeClr val="tx1"/>
                </a:solidFill>
                <a:effectLst/>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Ask students to name sources of vitamin B</a:t>
            </a:r>
            <a:r>
              <a:rPr lang="en-US" sz="1200" kern="1200" baseline="-25000" dirty="0" smtClean="0">
                <a:solidFill>
                  <a:schemeClr val="tx1"/>
                </a:solidFill>
                <a:effectLst/>
                <a:latin typeface="Arial" charset="0"/>
                <a:ea typeface="+mn-ea"/>
                <a:cs typeface="+mn-cs"/>
              </a:rPr>
              <a:t>12</a:t>
            </a:r>
            <a:r>
              <a:rPr lang="en-US" sz="1200" kern="1200" dirty="0" smtClean="0">
                <a:solidFill>
                  <a:schemeClr val="tx1"/>
                </a:solidFill>
                <a:effectLst/>
                <a:latin typeface="Arial" charset="0"/>
                <a:ea typeface="+mn-ea"/>
                <a:cs typeface="+mn-cs"/>
              </a:rPr>
              <a:t>. Are any of these sources plant sources?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Pantothenic acid is present in all forms of living things and is essential to all forms of life.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Pantothen refers to the Greek word meaning “from every side.” </a:t>
            </a:r>
          </a:p>
          <a:p>
            <a:pPr marL="171450" indent="-171450">
              <a:buFont typeface="Arial" pitchFamily="34" charset="0"/>
              <a:buChar char="•"/>
            </a:pPr>
            <a:r>
              <a:rPr lang="en-US" sz="1200" kern="1200" dirty="0" smtClean="0">
                <a:solidFill>
                  <a:schemeClr val="tx1"/>
                </a:solidFill>
                <a:effectLst/>
                <a:latin typeface="Arial" charset="0"/>
                <a:ea typeface="+mn-ea"/>
                <a:cs typeface="+mn-cs"/>
              </a:rPr>
              <a:t>Explain that pantothenic acid is essential to the synthesis and functioning of the body’s key activating agent, coenzyme A, which controls many cell metabolic reactions involving fat and cholesterol, heme formation, and amino acid activation.</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A supply of biotin is synthesized by normal intestinal bacteria.</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Avidin, a protein in uncooked egg whites, binds biotin and may lead to a deficiency if eaten in excess.</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What type of feeding in the clinical setting may lead to a biotin deficiency if not added to the diet? </a:t>
            </a:r>
            <a:r>
              <a:rPr lang="en-US" sz="1200" i="1" kern="1200" dirty="0" smtClean="0">
                <a:solidFill>
                  <a:schemeClr val="tx1"/>
                </a:solidFill>
                <a:effectLst/>
                <a:latin typeface="Arial" charset="0"/>
                <a:ea typeface="+mn-ea"/>
                <a:cs typeface="+mn-cs"/>
              </a:rPr>
              <a:t>(Total parenteral nutrition)</a:t>
            </a:r>
            <a:endParaRPr lang="en-US" sz="1200" kern="1200" dirty="0" smtClean="0">
              <a:solidFill>
                <a:schemeClr val="tx1"/>
              </a:solidFill>
              <a:effectLst/>
              <a:latin typeface="Arial" charset="0"/>
              <a:ea typeface="+mn-ea"/>
              <a:cs typeface="+mn-cs"/>
            </a:endParaRPr>
          </a:p>
          <a:p>
            <a:pPr marL="171450" indent="-171450">
              <a:buFont typeface="Arial" pitchFamily="34" charset="0"/>
              <a:buChar char="•"/>
            </a:pPr>
            <a:r>
              <a:rPr lang="en-US" sz="1200" kern="1200" dirty="0" smtClean="0">
                <a:solidFill>
                  <a:schemeClr val="tx1"/>
                </a:solidFill>
                <a:effectLst/>
                <a:latin typeface="Arial" charset="0"/>
                <a:ea typeface="+mn-ea"/>
                <a:cs typeface="+mn-cs"/>
              </a:rPr>
              <a:t>What are the best sources of biotin? </a:t>
            </a:r>
            <a:r>
              <a:rPr lang="en-US" sz="1200" i="1" kern="1200" dirty="0" smtClean="0">
                <a:solidFill>
                  <a:schemeClr val="tx1"/>
                </a:solidFill>
                <a:effectLst/>
                <a:latin typeface="Arial" charset="0"/>
                <a:ea typeface="+mn-ea"/>
                <a:cs typeface="+mn-cs"/>
              </a:rPr>
              <a:t>(Liver, egg yolk, soy flour, cereals [except bound forms in wheat], meats, tomatoes, and yeast)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As a nutrient, it is important in maintaining the structural integrity of cell membranes.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Acetylcholine, a neurotransmitter, is involved with involuntary functions, voluntary movement, and long-term memory storage.</a:t>
            </a:r>
          </a:p>
          <a:p>
            <a:pPr marL="171450" indent="-171450">
              <a:buFont typeface="Arial" pitchFamily="34" charset="0"/>
              <a:buChar char="•"/>
            </a:pPr>
            <a:r>
              <a:rPr lang="en-US" sz="1200" kern="1200" dirty="0" smtClean="0">
                <a:solidFill>
                  <a:schemeClr val="tx1"/>
                </a:solidFill>
                <a:effectLst/>
                <a:latin typeface="Arial" charset="0"/>
                <a:ea typeface="+mn-ea"/>
                <a:cs typeface="+mn-cs"/>
              </a:rPr>
              <a:t>With what part of the cell membrane is choline associated? </a:t>
            </a:r>
            <a:r>
              <a:rPr lang="en-US" sz="1200" i="1" kern="1200" dirty="0" smtClean="0">
                <a:solidFill>
                  <a:schemeClr val="tx1"/>
                </a:solidFill>
                <a:effectLst/>
                <a:latin typeface="Arial" charset="0"/>
                <a:ea typeface="+mn-ea"/>
                <a:cs typeface="+mn-cs"/>
              </a:rPr>
              <a:t>(The phospholipid lecithin)</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Name sources of choline. </a:t>
            </a:r>
            <a:r>
              <a:rPr lang="en-US" sz="1200" i="1" kern="1200" dirty="0" smtClean="0">
                <a:solidFill>
                  <a:schemeClr val="tx1"/>
                </a:solidFill>
                <a:effectLst/>
                <a:latin typeface="Arial" charset="0"/>
                <a:ea typeface="+mn-ea"/>
                <a:cs typeface="+mn-cs"/>
              </a:rPr>
              <a:t>(Milk, eggs, liver, peanuts)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Phytochemicals are only found in whole foods, mostly whole grains, fruits, and vegetables.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b="0" kern="1200" dirty="0" smtClean="0">
                <a:solidFill>
                  <a:schemeClr val="tx1"/>
                </a:solidFill>
                <a:effectLst/>
                <a:latin typeface="Arial" charset="0"/>
                <a:ea typeface="+mn-ea"/>
                <a:cs typeface="+mn-cs"/>
              </a:rPr>
              <a:t>What are some of the benefi</a:t>
            </a:r>
            <a:r>
              <a:rPr lang="en-US" sz="1200" kern="1200" dirty="0" smtClean="0">
                <a:solidFill>
                  <a:schemeClr val="tx1"/>
                </a:solidFill>
                <a:effectLst/>
                <a:latin typeface="Arial" charset="0"/>
                <a:ea typeface="+mn-ea"/>
                <a:cs typeface="+mn-cs"/>
              </a:rPr>
              <a:t>cial effects of phytochemicals that have been documented? </a:t>
            </a:r>
            <a:r>
              <a:rPr lang="en-US" sz="1200" i="1" kern="1200" dirty="0" smtClean="0">
                <a:solidFill>
                  <a:schemeClr val="tx1"/>
                </a:solidFill>
                <a:effectLst/>
                <a:latin typeface="Arial" charset="0"/>
                <a:ea typeface="+mn-ea"/>
                <a:cs typeface="+mn-cs"/>
              </a:rPr>
              <a:t>(Reduced risk of chronic disease, protection against coronary heart disease, improved overall colon function, prevention of age-related macular degeneration and cancer, and increased antioxidant status)</a:t>
            </a:r>
            <a:endParaRPr lang="en-US" sz="1200" kern="1200" dirty="0" smtClean="0">
              <a:solidFill>
                <a:schemeClr val="tx1"/>
              </a:solidFill>
              <a:effectLst/>
              <a:latin typeface="Arial" charset="0"/>
              <a:ea typeface="+mn-ea"/>
              <a:cs typeface="+mn-cs"/>
            </a:endParaRPr>
          </a:p>
          <a:p>
            <a:pPr marL="171450" indent="-171450">
              <a:buFont typeface="Arial" pitchFamily="34" charset="0"/>
              <a:buChar char="•"/>
            </a:pPr>
            <a:r>
              <a:rPr lang="en-US" sz="1200" kern="1200" dirty="0" smtClean="0">
                <a:solidFill>
                  <a:schemeClr val="tx1"/>
                </a:solidFill>
                <a:effectLst/>
                <a:latin typeface="Arial" charset="0"/>
                <a:ea typeface="+mn-ea"/>
                <a:cs typeface="+mn-cs"/>
              </a:rPr>
              <a:t>Ask students which phytochemicals they have heard discussed in the media.</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Explain that eating a variety of foods is important for phytochemical intake.</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Define the term </a:t>
            </a:r>
            <a:r>
              <a:rPr lang="en-US" sz="1200" i="1" kern="1200" dirty="0" smtClean="0">
                <a:solidFill>
                  <a:schemeClr val="tx1"/>
                </a:solidFill>
                <a:effectLst/>
                <a:latin typeface="Arial" charset="0"/>
                <a:ea typeface="+mn-ea"/>
                <a:cs typeface="+mn-cs"/>
              </a:rPr>
              <a:t>synthetic</a:t>
            </a:r>
            <a:r>
              <a:rPr lang="en-US" sz="1200" kern="1200" dirty="0" smtClean="0">
                <a:solidFill>
                  <a:schemeClr val="tx1"/>
                </a:solidFill>
                <a:effectLst/>
                <a:latin typeface="Arial" charset="0"/>
                <a:ea typeface="+mn-ea"/>
                <a:cs typeface="+mn-cs"/>
              </a:rPr>
              <a:t>. Explain that plants make the macronutrients as well as vitamins and phytochemicals.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Why are supplements beneficial for pregnant or lactating women? </a:t>
            </a:r>
            <a:r>
              <a:rPr lang="en-US" sz="1200" i="1" kern="1200" dirty="0" smtClean="0">
                <a:solidFill>
                  <a:schemeClr val="tx1"/>
                </a:solidFill>
                <a:effectLst/>
                <a:latin typeface="Arial" charset="0"/>
                <a:ea typeface="+mn-ea"/>
                <a:cs typeface="+mn-cs"/>
              </a:rPr>
              <a:t>(Folic acid is extremely important in preventing possible birth defects. Supplements ensure adequate intake of a variety of nutrients needed by the fetus and the pregnant woman.)</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Explain that with lifestyle factors listed, vitamins are not consumed in efficient amounts, are needed in greater amounts, or are bound before they can be absorbed.</a:t>
            </a:r>
          </a:p>
          <a:p>
            <a:pPr marL="171450" indent="-171450">
              <a:buFont typeface="Arial" pitchFamily="34" charset="0"/>
              <a:buChar char="•"/>
            </a:pPr>
            <a:r>
              <a:rPr lang="en-US" sz="1200" kern="1200" dirty="0" smtClean="0">
                <a:solidFill>
                  <a:schemeClr val="tx1"/>
                </a:solidFill>
                <a:effectLst/>
                <a:latin typeface="Arial" charset="0"/>
                <a:ea typeface="+mn-ea"/>
                <a:cs typeface="+mn-cs"/>
              </a:rPr>
              <a:t>What does biochemical individuality mean? </a:t>
            </a:r>
            <a:r>
              <a:rPr lang="en-US" sz="1200" i="1" kern="1200" dirty="0" smtClean="0">
                <a:solidFill>
                  <a:schemeClr val="tx1"/>
                </a:solidFill>
                <a:effectLst/>
                <a:latin typeface="Arial" charset="0"/>
                <a:ea typeface="+mn-ea"/>
                <a:cs typeface="+mn-cs"/>
              </a:rPr>
              <a:t>(The body’s chemical composition is not the same for every individual; this pattern changes during the normal life cycle and in disease. It is influenced by things such as age, sex, work environment, personal habits, living situation, and health status.)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smtClean="0">
                <a:solidFill>
                  <a:schemeClr val="tx1"/>
                </a:solidFill>
                <a:effectLst/>
                <a:latin typeface="Arial" charset="0"/>
                <a:ea typeface="+mn-ea"/>
                <a:cs typeface="+mn-cs"/>
              </a:rPr>
              <a:t>Explain that megadoses of one vitamin may lead to a deficiency of another from competing absorption or masking.</a:t>
            </a:r>
          </a:p>
          <a:p>
            <a:pPr marL="171450" indent="-171450">
              <a:buFont typeface="Arial" pitchFamily="34" charset="0"/>
              <a:buChar char="•"/>
            </a:pPr>
            <a:r>
              <a:rPr lang="en-US" sz="1200" kern="1200" dirty="0" smtClean="0">
                <a:solidFill>
                  <a:schemeClr val="tx1"/>
                </a:solidFill>
                <a:effectLst/>
                <a:latin typeface="Arial" charset="0"/>
                <a:ea typeface="+mn-ea"/>
                <a:cs typeface="+mn-cs"/>
              </a:rPr>
              <a:t>How many students are currently taking a supplement?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What do megadoses of ascorbic acid cause? </a:t>
            </a:r>
            <a:r>
              <a:rPr lang="en-US" sz="1200" i="1" kern="1200" dirty="0" smtClean="0">
                <a:solidFill>
                  <a:schemeClr val="tx1"/>
                </a:solidFill>
                <a:effectLst/>
                <a:latin typeface="Arial" charset="0"/>
                <a:ea typeface="+mn-ea"/>
                <a:cs typeface="+mn-cs"/>
              </a:rPr>
              <a:t>(Gastrointestinal pain, increased risk for kidney stone formation, and reduced action of leukocytes against bacteria)</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Ask students to identify some of the functional foods in Box 7-3 that they consume regularly.</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r>
              <a:rPr lang="en-US" sz="1200" kern="1200" dirty="0" err="1" smtClean="0">
                <a:solidFill>
                  <a:schemeClr val="tx1"/>
                </a:solidFill>
                <a:effectLst/>
                <a:latin typeface="Arial" charset="0"/>
                <a:ea typeface="+mn-ea"/>
                <a:cs typeface="+mn-cs"/>
              </a:rPr>
              <a:t>Cobalamin</a:t>
            </a:r>
            <a:r>
              <a:rPr lang="en-US" sz="1200" kern="1200" dirty="0" smtClean="0">
                <a:solidFill>
                  <a:schemeClr val="tx1"/>
                </a:solidFill>
                <a:effectLst/>
                <a:latin typeface="Arial" charset="0"/>
                <a:ea typeface="+mn-ea"/>
                <a:cs typeface="+mn-cs"/>
              </a:rPr>
              <a:t> is another name for vitamin B</a:t>
            </a:r>
            <a:r>
              <a:rPr lang="en-US" sz="1200" kern="1200" baseline="-25000" dirty="0" smtClean="0">
                <a:solidFill>
                  <a:schemeClr val="tx1"/>
                </a:solidFill>
                <a:effectLst/>
                <a:latin typeface="Arial" charset="0"/>
                <a:ea typeface="+mn-ea"/>
                <a:cs typeface="+mn-cs"/>
              </a:rPr>
              <a:t>12</a:t>
            </a:r>
            <a:r>
              <a:rPr lang="en-US" sz="1200" kern="1200" dirty="0" smtClean="0">
                <a:solidFill>
                  <a:schemeClr val="tx1"/>
                </a:solidFill>
                <a:effectLst/>
                <a:latin typeface="Arial" charset="0"/>
                <a:ea typeface="+mn-ea"/>
                <a:cs typeface="+mn-cs"/>
              </a:rPr>
              <a:t>; it contains cobalt.</a:t>
            </a:r>
          </a:p>
          <a:p>
            <a:pPr marL="171450" indent="-171450">
              <a:buFont typeface="Arial" pitchFamily="34" charset="0"/>
              <a:buChar char="•"/>
            </a:pPr>
            <a:r>
              <a:rPr lang="en-US" sz="1200" kern="1200" dirty="0" smtClean="0">
                <a:solidFill>
                  <a:schemeClr val="tx1"/>
                </a:solidFill>
                <a:effectLst/>
                <a:latin typeface="Arial" charset="0"/>
                <a:ea typeface="+mn-ea"/>
                <a:cs typeface="+mn-cs"/>
              </a:rPr>
              <a:t>Another name for vitamin A is retinol. What part of the eye does this sound like? Explain that vitamin A is required for eyesight.</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Explain that some vitamins can be manufactured by the body, like vitamin D, but often not in sufficient amounts.</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What is the end product of glucose metabolism? </a:t>
            </a:r>
            <a:r>
              <a:rPr lang="en-US" sz="1200" i="1" kern="1200" dirty="0" smtClean="0">
                <a:solidFill>
                  <a:schemeClr val="tx1"/>
                </a:solidFill>
                <a:effectLst/>
                <a:latin typeface="Arial" charset="0"/>
                <a:ea typeface="+mn-ea"/>
                <a:cs typeface="+mn-cs"/>
              </a:rPr>
              <a:t>(Energy)</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ffectLst/>
                <a:latin typeface="Arial" charset="0"/>
                <a:ea typeface="+mn-ea"/>
                <a:cs typeface="+mn-cs"/>
              </a:rPr>
              <a:t>Without coenzymes, energy production is impossible, leading to death.</a:t>
            </a:r>
            <a:endParaRPr lang="en-US" dirty="0"/>
          </a:p>
        </p:txBody>
      </p:sp>
      <p:sp>
        <p:nvSpPr>
          <p:cNvPr id="4" name="Slide Number Placeholder 3"/>
          <p:cNvSpPr>
            <a:spLocks noGrp="1"/>
          </p:cNvSpPr>
          <p:nvPr>
            <p:ph type="sldNum" sz="quarter" idx="10"/>
          </p:nvPr>
        </p:nvSpPr>
        <p:spPr/>
        <p:txBody>
          <a:bodyPr/>
          <a:lstStyle/>
          <a:p>
            <a:pPr>
              <a:defRPr/>
            </a:pPr>
            <a:fld id="{4C355B14-F2D3-4B4F-BE0A-4F2FFA69AAA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D97C10F-87E1-48BC-A2BF-5B05D0A73A4E}" type="datetime1">
              <a:rPr lang="en-US" smtClean="0"/>
              <a:pPr/>
              <a:t>9/14/2016</a:t>
            </a:fld>
            <a:endParaRPr lang="en-US" dirty="0">
              <a:solidFill>
                <a:srgbClr val="FFFFFF"/>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r>
              <a:rPr lang="en-US" smtClean="0"/>
              <a:t>Copyright © 2017, Elsevier Inc. All Rights Reserved.</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C5217A8-0E06-4059-AC45-433E2E67A85D}" type="slidenum">
              <a:rPr kumimoji="0" lang="en-US" smtClean="0"/>
              <a:pPr/>
              <a:t>‹#›</a:t>
            </a:fld>
            <a:endParaRPr kumimoji="0"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DA586C-2577-4DFD-8F4A-8096CF080327}" type="datetime1">
              <a:rPr lang="en-US" smtClean="0"/>
              <a:pPr/>
              <a:t>9/14/2016</a:t>
            </a:fld>
            <a:endParaRPr lang="en-US"/>
          </a:p>
        </p:txBody>
      </p:sp>
      <p:sp>
        <p:nvSpPr>
          <p:cNvPr id="5" name="Footer Placeholder 4"/>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6" name="Slide Number Placeholder 5"/>
          <p:cNvSpPr>
            <a:spLocks noGrp="1"/>
          </p:cNvSpPr>
          <p:nvPr>
            <p:ph type="sldNum" sz="quarter" idx="12"/>
          </p:nvPr>
        </p:nvSpPr>
        <p:spPr/>
        <p:txBody>
          <a:bodyPr/>
          <a:lstStyle/>
          <a:p>
            <a:pPr>
              <a:defRPr/>
            </a:pPr>
            <a:r>
              <a:rPr lang="en-GB" smtClean="0"/>
              <a:t>Slide </a:t>
            </a:r>
            <a:fld id="{43B6E2D6-51E0-4A85-ABFF-5CCC7316933A}"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5DC943-361F-4675-86FD-C4F6A05D3040}" type="datetime1">
              <a:rPr lang="en-US" smtClean="0"/>
              <a:pPr/>
              <a:t>9/14/2016</a:t>
            </a:fld>
            <a:endParaRPr lang="en-US" dirty="0"/>
          </a:p>
        </p:txBody>
      </p:sp>
      <p:sp>
        <p:nvSpPr>
          <p:cNvPr id="5" name="Footer Placeholder 4"/>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6" name="Slide Number Placeholder 5"/>
          <p:cNvSpPr>
            <a:spLocks noGrp="1"/>
          </p:cNvSpPr>
          <p:nvPr>
            <p:ph type="sldNum" sz="quarter" idx="12"/>
          </p:nvPr>
        </p:nvSpPr>
        <p:spPr/>
        <p:txBody>
          <a:bodyPr/>
          <a:lstStyle/>
          <a:p>
            <a:pPr>
              <a:defRPr/>
            </a:pPr>
            <a:r>
              <a:rPr lang="en-GB" smtClean="0"/>
              <a:t>Slide </a:t>
            </a:r>
            <a:fld id="{E50ADD00-FA40-493A-953E-9DDC8E755E33}"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2F1CC86-89D1-4A32-98E8-580234E38A91}" type="datetime1">
              <a:rPr lang="en-US" smtClean="0"/>
              <a:pPr/>
              <a:t>9/14/2016</a:t>
            </a:fld>
            <a:endParaRPr lang="en-US"/>
          </a:p>
        </p:txBody>
      </p:sp>
      <p:sp>
        <p:nvSpPr>
          <p:cNvPr id="9" name="Slide Number Placeholder 8"/>
          <p:cNvSpPr>
            <a:spLocks noGrp="1"/>
          </p:cNvSpPr>
          <p:nvPr>
            <p:ph type="sldNum" sz="quarter" idx="15"/>
          </p:nvPr>
        </p:nvSpPr>
        <p:spPr/>
        <p:txBody>
          <a:bodyPr rtlCol="0"/>
          <a:lstStyle/>
          <a:p>
            <a:pPr>
              <a:defRPr/>
            </a:pPr>
            <a:fld id="{7F8BBA44-8A3C-4CDB-966D-E256DD599FC1}" type="slidenum">
              <a:rPr lang="en-GB" smtClean="0"/>
              <a:pPr>
                <a:defRPr/>
              </a:pPr>
              <a:t>‹#›</a:t>
            </a:fld>
            <a:endParaRPr lang="en-GB" dirty="0"/>
          </a:p>
        </p:txBody>
      </p:sp>
      <p:sp>
        <p:nvSpPr>
          <p:cNvPr id="10" name="Footer Placeholder 9"/>
          <p:cNvSpPr>
            <a:spLocks noGrp="1"/>
          </p:cNvSpPr>
          <p:nvPr>
            <p:ph type="ftr" sz="quarter" idx="16"/>
          </p:nvPr>
        </p:nvSpPr>
        <p:spPr/>
        <p:txBody>
          <a:bodyPr rtlCol="0"/>
          <a:lstStyle/>
          <a:p>
            <a:pPr>
              <a:defRPr/>
            </a:pPr>
            <a:r>
              <a:rPr lang="en-US" smtClean="0"/>
              <a:t>Copyright © 2017, Elsevier Inc. All Rights Reserved.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33D94AF-B254-4526-8B4E-4D844852553C}" type="datetime1">
              <a:rPr lang="en-US" smtClean="0"/>
              <a:pPr/>
              <a:t>9/14/2016</a:t>
            </a:fld>
            <a:endParaRPr lang="en-US">
              <a:solidFill>
                <a:schemeClr val="tx2"/>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r>
              <a:rPr lang="en-US" smtClean="0"/>
              <a:t>Copyright © 2017, Elsevier Inc. All Rights Reserved.</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r>
              <a:rPr lang="en-GB" smtClean="0"/>
              <a:t>Slide </a:t>
            </a:r>
            <a:fld id="{F8B6D248-46AD-4934-9A30-A00CAF948649}" type="slidenum">
              <a:rPr lang="en-GB" smtClean="0"/>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2F9D63A-37FE-47ED-AED2-F1098AA9FC2F}" type="datetime1">
              <a:rPr lang="en-US" smtClean="0"/>
              <a:pPr/>
              <a:t>9/14/2016</a:t>
            </a:fld>
            <a:endParaRPr lang="en-US"/>
          </a:p>
        </p:txBody>
      </p:sp>
      <p:sp>
        <p:nvSpPr>
          <p:cNvPr id="6" name="Footer Placeholder 5"/>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7" name="Slide Number Placeholder 6"/>
          <p:cNvSpPr>
            <a:spLocks noGrp="1"/>
          </p:cNvSpPr>
          <p:nvPr>
            <p:ph type="sldNum" sz="quarter" idx="12"/>
          </p:nvPr>
        </p:nvSpPr>
        <p:spPr/>
        <p:txBody>
          <a:bodyPr/>
          <a:lstStyle/>
          <a:p>
            <a:pPr>
              <a:defRPr/>
            </a:pPr>
            <a:r>
              <a:rPr lang="en-GB" smtClean="0"/>
              <a:t>Slide </a:t>
            </a:r>
            <a:fld id="{E0CA3D25-0BDE-423E-BFDE-BC90F9104E8D}" type="slidenum">
              <a:rPr lang="en-GB" smtClean="0"/>
              <a:pPr>
                <a:defRPr/>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B6CF6F4-814A-4339-A07A-85A01A497D04}" type="datetime1">
              <a:rPr lang="en-US" smtClean="0"/>
              <a:pPr/>
              <a:t>9/14/2016</a:t>
            </a:fld>
            <a:endParaRPr lang="en-US"/>
          </a:p>
        </p:txBody>
      </p:sp>
      <p:sp>
        <p:nvSpPr>
          <p:cNvPr id="8" name="Footer Placeholder 7"/>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9" name="Slide Number Placeholder 8"/>
          <p:cNvSpPr>
            <a:spLocks noGrp="1"/>
          </p:cNvSpPr>
          <p:nvPr>
            <p:ph type="sldNum" sz="quarter" idx="12"/>
          </p:nvPr>
        </p:nvSpPr>
        <p:spPr/>
        <p:txBody>
          <a:bodyPr/>
          <a:lstStyle/>
          <a:p>
            <a:pPr>
              <a:defRPr/>
            </a:pPr>
            <a:r>
              <a:rPr lang="en-GB" smtClean="0"/>
              <a:t>Slide </a:t>
            </a:r>
            <a:fld id="{6EAE9F82-1306-4A0A-A4CC-5D30A0614ED7}" type="slidenum">
              <a:rPr lang="en-GB" smtClean="0"/>
              <a:pPr>
                <a:defRPr/>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8B82F48-E500-4A14-8B6B-9C251E80F515}" type="datetime1">
              <a:rPr lang="en-US" smtClean="0"/>
              <a:pPr/>
              <a:t>9/14/2016</a:t>
            </a:fld>
            <a:endParaRPr lang="en-US"/>
          </a:p>
        </p:txBody>
      </p:sp>
      <p:sp>
        <p:nvSpPr>
          <p:cNvPr id="7" name="Slide Number Placeholder 6"/>
          <p:cNvSpPr>
            <a:spLocks noGrp="1"/>
          </p:cNvSpPr>
          <p:nvPr>
            <p:ph type="sldNum" sz="quarter" idx="11"/>
          </p:nvPr>
        </p:nvSpPr>
        <p:spPr/>
        <p:txBody>
          <a:bodyPr rtlCol="0"/>
          <a:lstStyle/>
          <a:p>
            <a:pPr>
              <a:defRPr/>
            </a:pPr>
            <a:r>
              <a:rPr lang="en-GB" smtClean="0"/>
              <a:t>Slide </a:t>
            </a:r>
            <a:fld id="{67AAB3EE-9EF1-44C2-B1C4-C8D186C48723}" type="slidenum">
              <a:rPr lang="en-GB" smtClean="0"/>
              <a:pPr>
                <a:defRPr/>
              </a:pPr>
              <a:t>‹#›</a:t>
            </a:fld>
            <a:endParaRPr lang="en-GB" dirty="0"/>
          </a:p>
        </p:txBody>
      </p:sp>
      <p:sp>
        <p:nvSpPr>
          <p:cNvPr id="8" name="Footer Placeholder 7"/>
          <p:cNvSpPr>
            <a:spLocks noGrp="1"/>
          </p:cNvSpPr>
          <p:nvPr>
            <p:ph type="ftr" sz="quarter" idx="12"/>
          </p:nvPr>
        </p:nvSpPr>
        <p:spPr/>
        <p:txBody>
          <a:bodyPr rtlCol="0"/>
          <a:lstStyle/>
          <a:p>
            <a:pPr>
              <a:defRPr/>
            </a:pPr>
            <a:r>
              <a:rPr lang="en-US" smtClean="0"/>
              <a:t>Copyright © 2017, Elsevier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0A2B9-5729-4901-B9A5-CCEC2666C021}" type="datetime1">
              <a:rPr lang="en-US" smtClean="0"/>
              <a:pPr/>
              <a:t>9/14/2016</a:t>
            </a:fld>
            <a:endParaRPr lang="en-US" dirty="0">
              <a:solidFill>
                <a:schemeClr val="tx2"/>
              </a:solidFill>
            </a:endParaRPr>
          </a:p>
        </p:txBody>
      </p:sp>
      <p:sp>
        <p:nvSpPr>
          <p:cNvPr id="3" name="Footer Placeholder 2"/>
          <p:cNvSpPr>
            <a:spLocks noGrp="1"/>
          </p:cNvSpPr>
          <p:nvPr>
            <p:ph type="ftr" sz="quarter" idx="11"/>
          </p:nvPr>
        </p:nvSpPr>
        <p:spPr/>
        <p:txBody>
          <a:bodyPr/>
          <a:lstStyle/>
          <a:p>
            <a:pPr>
              <a:defRPr/>
            </a:pPr>
            <a:r>
              <a:rPr lang="en-US" smtClean="0"/>
              <a:t>Copyright © 2017, Elsevier Inc. All Rights Reserved.</a:t>
            </a:r>
            <a:endParaRPr lang="en-US" dirty="0"/>
          </a:p>
        </p:txBody>
      </p:sp>
      <p:sp>
        <p:nvSpPr>
          <p:cNvPr id="4" name="Slide Number Placeholder 3"/>
          <p:cNvSpPr>
            <a:spLocks noGrp="1"/>
          </p:cNvSpPr>
          <p:nvPr>
            <p:ph type="sldNum" sz="quarter" idx="12"/>
          </p:nvPr>
        </p:nvSpPr>
        <p:spPr/>
        <p:txBody>
          <a:bodyPr/>
          <a:lstStyle/>
          <a:p>
            <a:pPr>
              <a:defRPr/>
            </a:pPr>
            <a:r>
              <a:rPr lang="en-GB" smtClean="0"/>
              <a:t>Slide </a:t>
            </a:r>
            <a:fld id="{179E6571-401E-4B20-BD1A-F3A6C5A2D45F}"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8322B60-90B9-4E06-940F-F83AF11F6ECC}" type="datetime1">
              <a:rPr lang="en-US" smtClean="0"/>
              <a:pPr/>
              <a:t>9/14/2016</a:t>
            </a:fld>
            <a:endParaRPr lang="en-US"/>
          </a:p>
        </p:txBody>
      </p:sp>
      <p:sp>
        <p:nvSpPr>
          <p:cNvPr id="22" name="Slide Number Placeholder 21"/>
          <p:cNvSpPr>
            <a:spLocks noGrp="1"/>
          </p:cNvSpPr>
          <p:nvPr>
            <p:ph type="sldNum" sz="quarter" idx="15"/>
          </p:nvPr>
        </p:nvSpPr>
        <p:spPr/>
        <p:txBody>
          <a:bodyPr rtlCol="0"/>
          <a:lstStyle/>
          <a:p>
            <a:pPr>
              <a:defRPr/>
            </a:pPr>
            <a:r>
              <a:rPr lang="en-GB" smtClean="0"/>
              <a:t>Slide </a:t>
            </a:r>
            <a:fld id="{9528BCF6-3FA7-437A-8E5A-06F1E1B6D1EC}" type="slidenum">
              <a:rPr lang="en-GB" smtClean="0"/>
              <a:pPr>
                <a:defRPr/>
              </a:pPr>
              <a:t>‹#›</a:t>
            </a:fld>
            <a:endParaRPr lang="en-GB" dirty="0"/>
          </a:p>
        </p:txBody>
      </p:sp>
      <p:sp>
        <p:nvSpPr>
          <p:cNvPr id="23" name="Footer Placeholder 22"/>
          <p:cNvSpPr>
            <a:spLocks noGrp="1"/>
          </p:cNvSpPr>
          <p:nvPr>
            <p:ph type="ftr" sz="quarter" idx="16"/>
          </p:nvPr>
        </p:nvSpPr>
        <p:spPr/>
        <p:txBody>
          <a:bodyPr rtlCol="0"/>
          <a:lstStyle/>
          <a:p>
            <a:pPr>
              <a:defRPr/>
            </a:pPr>
            <a:r>
              <a:rPr lang="en-US" smtClean="0"/>
              <a:t>Copyright © 2017, Elsevier Inc. All Rights Reserved.</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B5CD83C-E0CF-4F3B-A2F1-B30495878DC4}" type="datetime1">
              <a:rPr lang="en-US" smtClean="0"/>
              <a:pPr/>
              <a:t>9/14/2016</a:t>
            </a:fld>
            <a:endParaRPr lang="en-US"/>
          </a:p>
        </p:txBody>
      </p:sp>
      <p:sp>
        <p:nvSpPr>
          <p:cNvPr id="18" name="Slide Number Placeholder 17"/>
          <p:cNvSpPr>
            <a:spLocks noGrp="1"/>
          </p:cNvSpPr>
          <p:nvPr>
            <p:ph type="sldNum" sz="quarter" idx="11"/>
          </p:nvPr>
        </p:nvSpPr>
        <p:spPr/>
        <p:txBody>
          <a:bodyPr rtlCol="0"/>
          <a:lstStyle/>
          <a:p>
            <a:pPr>
              <a:defRPr/>
            </a:pPr>
            <a:r>
              <a:rPr lang="en-GB" smtClean="0"/>
              <a:t>Slide </a:t>
            </a:r>
            <a:fld id="{064AC775-397C-4489-A46B-397B564A2A72}" type="slidenum">
              <a:rPr lang="en-GB" smtClean="0"/>
              <a:pPr>
                <a:defRPr/>
              </a:pPr>
              <a:t>‹#›</a:t>
            </a:fld>
            <a:endParaRPr lang="en-GB" dirty="0"/>
          </a:p>
        </p:txBody>
      </p:sp>
      <p:sp>
        <p:nvSpPr>
          <p:cNvPr id="21" name="Footer Placeholder 20"/>
          <p:cNvSpPr>
            <a:spLocks noGrp="1"/>
          </p:cNvSpPr>
          <p:nvPr>
            <p:ph type="ftr" sz="quarter" idx="12"/>
          </p:nvPr>
        </p:nvSpPr>
        <p:spPr/>
        <p:txBody>
          <a:bodyPr rtlCol="0"/>
          <a:lstStyle/>
          <a:p>
            <a:pPr>
              <a:defRPr/>
            </a:pPr>
            <a:r>
              <a:rPr lang="en-US" smtClean="0"/>
              <a:t>Copyright © 2017, Elsevier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AB2F78-1A6E-41E3-8D6C-68F17C8E2666}" type="datetime1">
              <a:rPr lang="en-US" smtClean="0"/>
              <a:pPr/>
              <a:t>9/14/2016</a:t>
            </a:fld>
            <a:endParaRPr lang="en-US" sz="1000"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smtClean="0"/>
              <a:t>Copyright © 2017, Elsevier Inc. All Rights Reserved.</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973FFB56-E9E6-413D-8A5D-71B4F4A3F75C}"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685800" y="1676400"/>
            <a:ext cx="7772400" cy="1143000"/>
          </a:xfrm>
        </p:spPr>
        <p:txBody>
          <a:bodyPr/>
          <a:lstStyle/>
          <a:p>
            <a:pPr eaLnBrk="1" hangingPunct="1"/>
            <a:r>
              <a:rPr lang="en-US" sz="4000" dirty="0" smtClean="0">
                <a:solidFill>
                  <a:schemeClr val="tx1"/>
                </a:solidFill>
                <a:latin typeface="Arial" charset="0"/>
              </a:rPr>
              <a:t>Chapter </a:t>
            </a:r>
            <a:r>
              <a:rPr lang="en-US" sz="4000" dirty="0" smtClean="0">
                <a:latin typeface="Arial" charset="0"/>
              </a:rPr>
              <a:t>7</a:t>
            </a:r>
            <a:r>
              <a:rPr lang="en-US" sz="4000" dirty="0" smtClean="0">
                <a:solidFill>
                  <a:schemeClr val="tx1"/>
                </a:solidFill>
                <a:latin typeface="Arial" charset="0"/>
              </a:rPr>
              <a:t> </a:t>
            </a:r>
            <a:endParaRPr lang="en-US" sz="4000" dirty="0">
              <a:solidFill>
                <a:schemeClr val="tx1"/>
              </a:solidFill>
              <a:latin typeface="Arial" charset="0"/>
            </a:endParaRPr>
          </a:p>
        </p:txBody>
      </p:sp>
      <p:sp>
        <p:nvSpPr>
          <p:cNvPr id="9" name="Rectangle 3"/>
          <p:cNvSpPr txBox="1">
            <a:spLocks noChangeArrowheads="1"/>
          </p:cNvSpPr>
          <p:nvPr/>
        </p:nvSpPr>
        <p:spPr bwMode="auto">
          <a:xfrm>
            <a:off x="1371600" y="3459163"/>
            <a:ext cx="6400800" cy="1858962"/>
          </a:xfrm>
          <a:prstGeom prst="rect">
            <a:avLst/>
          </a:prstGeom>
          <a:noFill/>
          <a:ln w="9525" cap="sq">
            <a:noFill/>
            <a:miter lim="800000"/>
            <a:headEnd type="none" w="sm" len="sm"/>
            <a:tailEnd type="none" w="sm" len="sm"/>
          </a:ln>
        </p:spPr>
        <p:txBody>
          <a:bodyPr vert="horz" wrap="square" lIns="92075" tIns="46038" rIns="92075" bIns="46038" numCol="1" anchor="ctr" anchorCtr="0" compatLnSpc="1">
            <a:prstTxWarp prst="textNoShape">
              <a:avLst/>
            </a:prstTxWarp>
          </a:bodyPr>
          <a:lstStyle>
            <a:lvl1pPr marL="0" indent="0" algn="ctr" rtl="0" eaLnBrk="1" fontAlgn="base" hangingPunct="1">
              <a:spcBef>
                <a:spcPct val="20000"/>
              </a:spcBef>
              <a:spcAft>
                <a:spcPct val="0"/>
              </a:spcAft>
              <a:buClr>
                <a:schemeClr val="tx2"/>
              </a:buClr>
              <a:buSzPct val="60000"/>
              <a:buFont typeface="Wingdings 2" pitchFamily="18" charset="2"/>
              <a:buNone/>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80000"/>
              <a:buFont typeface="Wingdings" pitchFamily="2" charset="2"/>
              <a:buChar char="Ø"/>
              <a:defRPr sz="2400">
                <a:solidFill>
                  <a:schemeClr val="tx1"/>
                </a:solidFill>
                <a:latin typeface="+mn-lt"/>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latin typeface="+mn-lt"/>
              </a:defRPr>
            </a:lvl3pPr>
            <a:lvl4pPr marL="1600200" indent="-228600" algn="l" rtl="0" eaLnBrk="1" fontAlgn="base" hangingPunct="1">
              <a:spcBef>
                <a:spcPct val="20000"/>
              </a:spcBef>
              <a:spcAft>
                <a:spcPct val="0"/>
              </a:spcAft>
              <a:buClr>
                <a:schemeClr val="tx2"/>
              </a:buClr>
              <a:buSzPct val="75000"/>
              <a:buFont typeface="Wingdings 3" pitchFamily="18" charset="2"/>
              <a:buChar char=""/>
              <a:defRPr>
                <a:solidFill>
                  <a:schemeClr val="tx1"/>
                </a:solidFill>
                <a:latin typeface="+mn-lt"/>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a:lstStyle>
          <a:p>
            <a:pPr>
              <a:buFont typeface="Wingdings 2" charset="0"/>
              <a:buNone/>
            </a:pPr>
            <a:r>
              <a:rPr lang="en-GB" sz="3600" dirty="0" smtClean="0">
                <a:latin typeface="Arial" charset="0"/>
              </a:rPr>
              <a:t>Vitamins</a:t>
            </a:r>
            <a:endParaRPr lang="en-GB" sz="3600" dirty="0">
              <a:latin typeface="Arial" charset="0"/>
            </a:endParaRPr>
          </a:p>
        </p:txBody>
      </p:sp>
    </p:spTree>
    <p:extLst>
      <p:ext uri="{BB962C8B-B14F-4D97-AF65-F5344CB8AC3E}">
        <p14:creationId xmlns="" xmlns:p14="http://schemas.microsoft.com/office/powerpoint/2010/main" val="1724888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Functions of Vitamins (cont’d) </a:t>
            </a:r>
          </a:p>
        </p:txBody>
      </p:sp>
      <p:sp>
        <p:nvSpPr>
          <p:cNvPr id="3" name="Content Placeholder 2"/>
          <p:cNvSpPr>
            <a:spLocks noGrp="1"/>
          </p:cNvSpPr>
          <p:nvPr>
            <p:ph idx="1"/>
          </p:nvPr>
        </p:nvSpPr>
        <p:spPr/>
        <p:txBody>
          <a:bodyPr/>
          <a:lstStyle/>
          <a:p>
            <a:pPr lvl="0"/>
            <a:r>
              <a:rPr lang="en-US" dirty="0"/>
              <a:t>Tissue structure and protection (e.g., vitamin C)</a:t>
            </a:r>
          </a:p>
          <a:p>
            <a:pPr lvl="0"/>
            <a:r>
              <a:rPr lang="en-US" dirty="0"/>
              <a:t>Antioxidants to protect cells</a:t>
            </a:r>
          </a:p>
          <a:p>
            <a:pPr lvl="0"/>
            <a:r>
              <a:rPr lang="en-US" dirty="0"/>
              <a:t>Prevention of deficiency diseases</a:t>
            </a:r>
          </a:p>
          <a:p>
            <a:pPr lvl="1"/>
            <a:r>
              <a:rPr lang="en-US" dirty="0"/>
              <a:t>Example: vitamin C prevents scurvy</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14861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Metabolism </a:t>
            </a:r>
          </a:p>
        </p:txBody>
      </p:sp>
      <p:sp>
        <p:nvSpPr>
          <p:cNvPr id="3" name="Content Placeholder 2"/>
          <p:cNvSpPr>
            <a:spLocks noGrp="1"/>
          </p:cNvSpPr>
          <p:nvPr>
            <p:ph idx="1"/>
          </p:nvPr>
        </p:nvSpPr>
        <p:spPr/>
        <p:txBody>
          <a:bodyPr>
            <a:normAutofit/>
          </a:bodyPr>
          <a:lstStyle/>
          <a:p>
            <a:pPr lvl="0"/>
            <a:r>
              <a:rPr lang="en-US" dirty="0"/>
              <a:t>Fat soluble</a:t>
            </a:r>
          </a:p>
          <a:p>
            <a:pPr lvl="1"/>
            <a:r>
              <a:rPr lang="en-US" dirty="0"/>
              <a:t>Vitamins incorporated with absorbed fat and transported by chylomicrons</a:t>
            </a:r>
          </a:p>
          <a:p>
            <a:pPr lvl="1"/>
            <a:r>
              <a:rPr lang="en-US" dirty="0"/>
              <a:t>Best absorbed when eaten with fat</a:t>
            </a:r>
          </a:p>
          <a:p>
            <a:pPr lvl="1"/>
            <a:r>
              <a:rPr lang="en-US" dirty="0"/>
              <a:t>May be stored for long periods</a:t>
            </a:r>
          </a:p>
          <a:p>
            <a:pPr lvl="0"/>
            <a:r>
              <a:rPr lang="en-US" dirty="0"/>
              <a:t>Water soluble</a:t>
            </a:r>
          </a:p>
          <a:p>
            <a:pPr lvl="1"/>
            <a:r>
              <a:rPr lang="en-US" dirty="0"/>
              <a:t>Easily absorbed and transported by the portal circulation</a:t>
            </a:r>
          </a:p>
          <a:p>
            <a:pPr lvl="1"/>
            <a:r>
              <a:rPr lang="en-US" dirty="0"/>
              <a:t>Not stored, so must be eaten on regular basis (exceptions: B</a:t>
            </a:r>
            <a:r>
              <a:rPr lang="en-US" baseline="-25000" dirty="0"/>
              <a:t>12</a:t>
            </a:r>
            <a:r>
              <a:rPr lang="en-US" dirty="0"/>
              <a:t> and B</a:t>
            </a:r>
            <a:r>
              <a:rPr lang="en-US" baseline="-25000" dirty="0"/>
              <a:t>6</a:t>
            </a:r>
            <a:r>
              <a:rPr lang="en-US" dirty="0"/>
              <a:t>)</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81507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Fat-Soluble Vitamins</a:t>
            </a:r>
            <a:endParaRPr lang="en-US" dirty="0"/>
          </a:p>
        </p:txBody>
      </p:sp>
      <p:sp>
        <p:nvSpPr>
          <p:cNvPr id="3" name="Content Placeholder 2"/>
          <p:cNvSpPr>
            <a:spLocks noGrp="1"/>
          </p:cNvSpPr>
          <p:nvPr>
            <p:ph idx="1"/>
          </p:nvPr>
        </p:nvSpPr>
        <p:spPr/>
        <p:txBody>
          <a:bodyPr/>
          <a:lstStyle/>
          <a:p>
            <a:pPr lvl="0"/>
            <a:r>
              <a:rPr lang="en-US" sz="2400" dirty="0"/>
              <a:t>Certain health problems are related to inadequate or excessive vitamin intake.</a:t>
            </a:r>
          </a:p>
          <a:p>
            <a:r>
              <a:rPr lang="en-US" sz="2400" dirty="0"/>
              <a:t>Vitamins occur in a wide variety of foods packaged with the energy-yielding macronutrients (carbohydrate, fat, and protein). </a:t>
            </a:r>
            <a:endParaRPr lang="en-US" sz="2400" dirty="0" smtClean="0"/>
          </a:p>
          <a:p>
            <a:r>
              <a:rPr lang="en-US" sz="2400" dirty="0" smtClean="0"/>
              <a:t>*stored in the liver and adipose tissue for long periods of time</a:t>
            </a: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52856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A (Retinol) </a:t>
            </a:r>
          </a:p>
        </p:txBody>
      </p:sp>
      <p:sp>
        <p:nvSpPr>
          <p:cNvPr id="3" name="Content Placeholder 2"/>
          <p:cNvSpPr>
            <a:spLocks noGrp="1"/>
          </p:cNvSpPr>
          <p:nvPr>
            <p:ph idx="1"/>
          </p:nvPr>
        </p:nvSpPr>
        <p:spPr>
          <a:xfrm>
            <a:off x="1435608" y="1219200"/>
            <a:ext cx="7498080" cy="5029200"/>
          </a:xfrm>
        </p:spPr>
        <p:txBody>
          <a:bodyPr>
            <a:normAutofit/>
          </a:bodyPr>
          <a:lstStyle/>
          <a:p>
            <a:pPr lvl="0"/>
            <a:r>
              <a:rPr lang="en-US" dirty="0"/>
              <a:t>Functions</a:t>
            </a:r>
          </a:p>
          <a:p>
            <a:pPr lvl="1"/>
            <a:r>
              <a:rPr lang="en-US" dirty="0" smtClean="0"/>
              <a:t>Vision</a:t>
            </a:r>
          </a:p>
          <a:p>
            <a:pPr lvl="2"/>
            <a:r>
              <a:rPr lang="en-US" dirty="0" smtClean="0"/>
              <a:t>*</a:t>
            </a:r>
            <a:r>
              <a:rPr lang="en-US" dirty="0" err="1" smtClean="0"/>
              <a:t>rhodopsin</a:t>
            </a:r>
            <a:r>
              <a:rPr lang="en-US" dirty="0" smtClean="0"/>
              <a:t> enables the eye to adjust to different amounts of available light.</a:t>
            </a:r>
          </a:p>
          <a:p>
            <a:pPr lvl="2"/>
            <a:r>
              <a:rPr lang="en-US" dirty="0" smtClean="0"/>
              <a:t>*Mild vitamin A deficiency may cause night blindness, slow adaptation</a:t>
            </a:r>
            <a:endParaRPr lang="en-US" dirty="0"/>
          </a:p>
          <a:p>
            <a:pPr lvl="1"/>
            <a:r>
              <a:rPr lang="en-US" dirty="0"/>
              <a:t>Tissue strength and immunity</a:t>
            </a:r>
          </a:p>
          <a:p>
            <a:pPr lvl="1"/>
            <a:r>
              <a:rPr lang="en-US" dirty="0"/>
              <a:t>Growth</a:t>
            </a:r>
          </a:p>
          <a:p>
            <a:pPr lvl="0"/>
            <a:r>
              <a:rPr lang="en-US" dirty="0"/>
              <a:t>Requirements</a:t>
            </a:r>
          </a:p>
          <a:p>
            <a:pPr lvl="1"/>
            <a:r>
              <a:rPr lang="en-US" dirty="0"/>
              <a:t>Food forms and units of measure</a:t>
            </a:r>
          </a:p>
          <a:p>
            <a:pPr lvl="1"/>
            <a:r>
              <a:rPr lang="en-US" dirty="0"/>
              <a:t>Body storage</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80919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A Food Forms </a:t>
            </a:r>
          </a:p>
        </p:txBody>
      </p:sp>
      <p:sp>
        <p:nvSpPr>
          <p:cNvPr id="3" name="Content Placeholder 2"/>
          <p:cNvSpPr>
            <a:spLocks noGrp="1"/>
          </p:cNvSpPr>
          <p:nvPr>
            <p:ph idx="1"/>
          </p:nvPr>
        </p:nvSpPr>
        <p:spPr/>
        <p:txBody>
          <a:bodyPr/>
          <a:lstStyle/>
          <a:p>
            <a:pPr lvl="0"/>
            <a:r>
              <a:rPr lang="en-US" dirty="0"/>
              <a:t>Food forms and units of measure</a:t>
            </a:r>
          </a:p>
          <a:p>
            <a:pPr lvl="1"/>
            <a:r>
              <a:rPr lang="en-US" dirty="0"/>
              <a:t>Preformed vitamin A: animal sources</a:t>
            </a:r>
          </a:p>
          <a:p>
            <a:pPr lvl="1"/>
            <a:r>
              <a:rPr lang="en-US" dirty="0" smtClean="0"/>
              <a:t>*</a:t>
            </a:r>
            <a:r>
              <a:rPr lang="en-US" dirty="0" err="1" smtClean="0"/>
              <a:t>Provitamin</a:t>
            </a:r>
            <a:r>
              <a:rPr lang="en-US" dirty="0" smtClean="0"/>
              <a:t> </a:t>
            </a:r>
            <a:r>
              <a:rPr lang="en-US" dirty="0"/>
              <a:t>A: yellow, orange, or deep green fruits or vegetables</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95048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A Deficiency and Toxicity </a:t>
            </a:r>
          </a:p>
        </p:txBody>
      </p:sp>
      <p:sp>
        <p:nvSpPr>
          <p:cNvPr id="3" name="Content Placeholder 2"/>
          <p:cNvSpPr>
            <a:spLocks noGrp="1"/>
          </p:cNvSpPr>
          <p:nvPr>
            <p:ph idx="1"/>
          </p:nvPr>
        </p:nvSpPr>
        <p:spPr/>
        <p:txBody>
          <a:bodyPr/>
          <a:lstStyle/>
          <a:p>
            <a:pPr lvl="0"/>
            <a:r>
              <a:rPr lang="en-US" dirty="0"/>
              <a:t>Deficiency disease</a:t>
            </a:r>
          </a:p>
          <a:p>
            <a:pPr lvl="1"/>
            <a:r>
              <a:rPr lang="en-US" dirty="0"/>
              <a:t>Xerosis</a:t>
            </a:r>
          </a:p>
          <a:p>
            <a:pPr lvl="1"/>
            <a:r>
              <a:rPr lang="en-US" dirty="0" smtClean="0"/>
              <a:t>*</a:t>
            </a:r>
            <a:r>
              <a:rPr lang="en-US" dirty="0" err="1" smtClean="0"/>
              <a:t>Xerophthalmia</a:t>
            </a:r>
            <a:endParaRPr lang="en-US" dirty="0"/>
          </a:p>
          <a:p>
            <a:pPr lvl="0"/>
            <a:r>
              <a:rPr lang="en-US" dirty="0"/>
              <a:t>Toxicity symptoms</a:t>
            </a:r>
          </a:p>
          <a:p>
            <a:pPr lvl="1"/>
            <a:r>
              <a:rPr lang="en-US" dirty="0"/>
              <a:t>Hypervitaminosis A</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14861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A Food Sources </a:t>
            </a:r>
          </a:p>
        </p:txBody>
      </p:sp>
      <p:sp>
        <p:nvSpPr>
          <p:cNvPr id="3" name="Content Placeholder 2"/>
          <p:cNvSpPr>
            <a:spLocks noGrp="1"/>
          </p:cNvSpPr>
          <p:nvPr>
            <p:ph idx="1"/>
          </p:nvPr>
        </p:nvSpPr>
        <p:spPr/>
        <p:txBody>
          <a:bodyPr/>
          <a:lstStyle/>
          <a:p>
            <a:pPr lvl="0"/>
            <a:r>
              <a:rPr lang="en-US" dirty="0"/>
              <a:t>Food sources</a:t>
            </a:r>
          </a:p>
          <a:p>
            <a:pPr lvl="1"/>
            <a:r>
              <a:rPr lang="en-US" dirty="0"/>
              <a:t>Preformed vitamin A: Fish liver oils, </a:t>
            </a:r>
            <a:r>
              <a:rPr lang="en-US" b="1" u="sng" dirty="0"/>
              <a:t>liver</a:t>
            </a:r>
            <a:r>
              <a:rPr lang="en-US" dirty="0"/>
              <a:t>, egg yolk, butter, cream, milk fat</a:t>
            </a:r>
          </a:p>
          <a:p>
            <a:pPr lvl="1"/>
            <a:r>
              <a:rPr lang="en-US" dirty="0"/>
              <a:t> Beta-carotene: dark green leafy vegetables, </a:t>
            </a:r>
            <a:r>
              <a:rPr lang="en-US" dirty="0" smtClean="0"/>
              <a:t>(</a:t>
            </a:r>
            <a:r>
              <a:rPr lang="en-US" b="1" u="sng" dirty="0" smtClean="0"/>
              <a:t>spinach</a:t>
            </a:r>
            <a:r>
              <a:rPr lang="en-US" dirty="0" smtClean="0"/>
              <a:t>) dark </a:t>
            </a:r>
            <a:r>
              <a:rPr lang="en-US" dirty="0"/>
              <a:t>orange </a:t>
            </a:r>
            <a:r>
              <a:rPr lang="en-US" dirty="0" smtClean="0"/>
              <a:t>vegetables (carrots, </a:t>
            </a:r>
            <a:r>
              <a:rPr lang="en-US" u="sng" dirty="0" smtClean="0"/>
              <a:t>sweet potatoes)</a:t>
            </a:r>
            <a:r>
              <a:rPr lang="en-US" dirty="0" smtClean="0"/>
              <a:t> </a:t>
            </a:r>
            <a:r>
              <a:rPr lang="en-US" dirty="0"/>
              <a:t>and fruits</a:t>
            </a:r>
          </a:p>
          <a:p>
            <a:pPr lvl="0"/>
            <a:r>
              <a:rPr lang="en-US" dirty="0"/>
              <a:t>Stability: quick cooking with little water to preserve</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81507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D (Calciferol) </a:t>
            </a:r>
          </a:p>
        </p:txBody>
      </p:sp>
      <p:sp>
        <p:nvSpPr>
          <p:cNvPr id="3" name="Content Placeholder 2"/>
          <p:cNvSpPr>
            <a:spLocks noGrp="1"/>
          </p:cNvSpPr>
          <p:nvPr>
            <p:ph idx="1"/>
          </p:nvPr>
        </p:nvSpPr>
        <p:spPr/>
        <p:txBody>
          <a:bodyPr>
            <a:normAutofit/>
          </a:bodyPr>
          <a:lstStyle/>
          <a:p>
            <a:pPr lvl="0"/>
            <a:r>
              <a:rPr lang="en-US" sz="2800" dirty="0"/>
              <a:t>Functions</a:t>
            </a:r>
          </a:p>
          <a:p>
            <a:pPr lvl="1"/>
            <a:r>
              <a:rPr lang="en-US" dirty="0" smtClean="0"/>
              <a:t>*Absorption </a:t>
            </a:r>
            <a:r>
              <a:rPr lang="en-US" dirty="0"/>
              <a:t>of calcium and </a:t>
            </a:r>
            <a:r>
              <a:rPr lang="en-US" dirty="0" smtClean="0"/>
              <a:t>phosphorus </a:t>
            </a:r>
            <a:endParaRPr lang="en-US" dirty="0"/>
          </a:p>
          <a:p>
            <a:pPr lvl="1"/>
            <a:r>
              <a:rPr lang="en-US" dirty="0" smtClean="0"/>
              <a:t>*Bone mineralization</a:t>
            </a:r>
            <a:endParaRPr lang="en-US" dirty="0"/>
          </a:p>
          <a:p>
            <a:pPr lvl="1">
              <a:buNone/>
            </a:pPr>
            <a:r>
              <a:rPr lang="en-US" dirty="0" smtClean="0"/>
              <a:t>*activated and functional form of vitamin D is </a:t>
            </a:r>
            <a:r>
              <a:rPr lang="en-US" dirty="0" err="1" smtClean="0"/>
              <a:t>calcitriol</a:t>
            </a:r>
            <a:r>
              <a:rPr lang="en-US" dirty="0" smtClean="0"/>
              <a:t>*</a:t>
            </a:r>
          </a:p>
          <a:p>
            <a:pPr lvl="1">
              <a:buNone/>
            </a:pPr>
            <a:r>
              <a:rPr lang="en-US" dirty="0" smtClean="0"/>
              <a:t>	*</a:t>
            </a:r>
            <a:r>
              <a:rPr lang="en-US" dirty="0" err="1" smtClean="0"/>
              <a:t>calcitriol</a:t>
            </a:r>
            <a:r>
              <a:rPr lang="en-US" dirty="0" smtClean="0"/>
              <a:t> acts with PTH and thyroid hormone to control calcium and phosphorus metabolism. </a:t>
            </a:r>
            <a:endParaRPr lang="en-US"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809196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D Deficiency and Toxicity </a:t>
            </a:r>
          </a:p>
        </p:txBody>
      </p:sp>
      <p:sp>
        <p:nvSpPr>
          <p:cNvPr id="3" name="Content Placeholder 2"/>
          <p:cNvSpPr>
            <a:spLocks noGrp="1"/>
          </p:cNvSpPr>
          <p:nvPr>
            <p:ph idx="1"/>
          </p:nvPr>
        </p:nvSpPr>
        <p:spPr/>
        <p:txBody>
          <a:bodyPr/>
          <a:lstStyle/>
          <a:p>
            <a:pPr lvl="0"/>
            <a:r>
              <a:rPr lang="en-US" dirty="0"/>
              <a:t>Deficiency disease</a:t>
            </a:r>
          </a:p>
          <a:p>
            <a:pPr lvl="1"/>
            <a:r>
              <a:rPr lang="en-US" dirty="0" smtClean="0"/>
              <a:t>*Rickets</a:t>
            </a:r>
            <a:endParaRPr lang="en-US" dirty="0"/>
          </a:p>
          <a:p>
            <a:pPr lvl="1"/>
            <a:r>
              <a:rPr lang="en-US" dirty="0"/>
              <a:t>Osteoporosis</a:t>
            </a:r>
          </a:p>
          <a:p>
            <a:pPr lvl="0"/>
            <a:r>
              <a:rPr lang="en-US" dirty="0"/>
              <a:t>Toxicity syndromes</a:t>
            </a:r>
          </a:p>
          <a:p>
            <a:pPr lvl="1"/>
            <a:r>
              <a:rPr lang="en-US" dirty="0"/>
              <a:t>Infants and children </a:t>
            </a:r>
            <a:r>
              <a:rPr lang="en-US" dirty="0" smtClean="0"/>
              <a:t>susceptible</a:t>
            </a:r>
          </a:p>
          <a:p>
            <a:pPr lvl="1"/>
            <a:r>
              <a:rPr lang="en-US" dirty="0" err="1" smtClean="0"/>
              <a:t>Hypervitaminosis</a:t>
            </a:r>
            <a:r>
              <a:rPr lang="en-US" dirty="0" smtClean="0"/>
              <a:t> D includes the calcification of the soft tissues*</a:t>
            </a:r>
            <a:endParaRPr lang="en-US" dirty="0"/>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950482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D (Calciferol) (cont’d</a:t>
            </a:r>
            <a:r>
              <a:rPr lang="en-US" dirty="0" smtClean="0"/>
              <a:t>)</a:t>
            </a:r>
            <a:br>
              <a:rPr lang="en-US" dirty="0" smtClean="0"/>
            </a:br>
            <a:endParaRPr lang="en-US" dirty="0"/>
          </a:p>
        </p:txBody>
      </p:sp>
      <p:sp>
        <p:nvSpPr>
          <p:cNvPr id="3" name="Content Placeholder 2"/>
          <p:cNvSpPr>
            <a:spLocks noGrp="1"/>
          </p:cNvSpPr>
          <p:nvPr>
            <p:ph idx="1"/>
          </p:nvPr>
        </p:nvSpPr>
        <p:spPr/>
        <p:txBody>
          <a:bodyPr/>
          <a:lstStyle/>
          <a:p>
            <a:pPr lvl="0"/>
            <a:r>
              <a:rPr lang="en-US" dirty="0"/>
              <a:t>Few good natural sources other than fatty fish</a:t>
            </a:r>
          </a:p>
          <a:p>
            <a:pPr lvl="0"/>
            <a:r>
              <a:rPr lang="en-US" dirty="0"/>
              <a:t>Large portion of intake must come from fortified foods (e.g., milk</a:t>
            </a:r>
            <a:r>
              <a:rPr lang="en-US" dirty="0" smtClean="0"/>
              <a:t>)**</a:t>
            </a:r>
            <a:endParaRPr lang="en-US" dirty="0"/>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14861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Nature of Vitamins</a:t>
            </a:r>
            <a:endParaRPr lang="en-US" dirty="0"/>
          </a:p>
        </p:txBody>
      </p:sp>
      <p:sp>
        <p:nvSpPr>
          <p:cNvPr id="3" name="Content Placeholder 2"/>
          <p:cNvSpPr>
            <a:spLocks noGrp="1"/>
          </p:cNvSpPr>
          <p:nvPr>
            <p:ph idx="1"/>
          </p:nvPr>
        </p:nvSpPr>
        <p:spPr/>
        <p:txBody>
          <a:bodyPr/>
          <a:lstStyle/>
          <a:p>
            <a:pPr lvl="0"/>
            <a:r>
              <a:rPr lang="en-US" sz="2400" dirty="0"/>
              <a:t>Vitamins are noncaloric essential nutrients necessary for many metabolic tasks.</a:t>
            </a:r>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Vitamin E (Tocopherol) </a:t>
            </a:r>
            <a:r>
              <a:rPr lang="en-US" dirty="0" smtClean="0"/>
              <a:t>                        </a:t>
            </a:r>
            <a:r>
              <a:rPr lang="en-US" sz="3000" dirty="0" smtClean="0"/>
              <a:t>Antioxidant to protect cell membranes</a:t>
            </a:r>
          </a:p>
        </p:txBody>
      </p:sp>
      <p:sp>
        <p:nvSpPr>
          <p:cNvPr id="3" name="Content Placeholder 2"/>
          <p:cNvSpPr>
            <a:spLocks noGrp="1"/>
          </p:cNvSpPr>
          <p:nvPr>
            <p:ph idx="1"/>
          </p:nvPr>
        </p:nvSpPr>
        <p:spPr/>
        <p:txBody>
          <a:bodyPr>
            <a:normAutofit/>
          </a:bodyPr>
          <a:lstStyle/>
          <a:p>
            <a:pPr lvl="2"/>
            <a:r>
              <a:rPr lang="en-US" sz="3000" dirty="0" smtClean="0"/>
              <a:t>*the polyunsaturated fatty acids in the phospholipids of cell and organelle membranes are susceptible to free radical oxidation</a:t>
            </a:r>
          </a:p>
          <a:p>
            <a:pPr lvl="2"/>
            <a:r>
              <a:rPr lang="en-US" sz="3000" dirty="0" smtClean="0"/>
              <a:t>*a-</a:t>
            </a:r>
            <a:r>
              <a:rPr lang="en-US" sz="3000" dirty="0" err="1" smtClean="0"/>
              <a:t>tocopherol</a:t>
            </a:r>
            <a:r>
              <a:rPr lang="en-US" sz="3000" dirty="0" smtClean="0"/>
              <a:t> intercepts this oxidation process and detects the polyunsaturated fatty acids from damage</a:t>
            </a:r>
          </a:p>
          <a:p>
            <a:pPr lvl="1"/>
            <a:r>
              <a:rPr lang="en-US" sz="3000" dirty="0" smtClean="0"/>
              <a:t>Selenium works with a-</a:t>
            </a:r>
            <a:r>
              <a:rPr lang="en-US" sz="3000" dirty="0" err="1" smtClean="0"/>
              <a:t>tocopherol</a:t>
            </a:r>
            <a:r>
              <a:rPr lang="en-US" sz="3000" dirty="0" smtClean="0"/>
              <a:t> as an antioxidant*</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80919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E Deficiency and Toxicity </a:t>
            </a:r>
          </a:p>
        </p:txBody>
      </p:sp>
      <p:sp>
        <p:nvSpPr>
          <p:cNvPr id="3" name="Content Placeholder 2"/>
          <p:cNvSpPr>
            <a:spLocks noGrp="1"/>
          </p:cNvSpPr>
          <p:nvPr>
            <p:ph idx="1"/>
          </p:nvPr>
        </p:nvSpPr>
        <p:spPr/>
        <p:txBody>
          <a:bodyPr/>
          <a:lstStyle/>
          <a:p>
            <a:pPr lvl="0"/>
            <a:r>
              <a:rPr lang="en-US" dirty="0"/>
              <a:t>Deficiency disease</a:t>
            </a:r>
          </a:p>
          <a:p>
            <a:pPr lvl="1"/>
            <a:r>
              <a:rPr lang="en-US" dirty="0"/>
              <a:t>Hemolytic anemia in young infants</a:t>
            </a:r>
          </a:p>
          <a:p>
            <a:pPr lvl="1"/>
            <a:r>
              <a:rPr lang="en-US" dirty="0"/>
              <a:t>Dietary deficiency is rare</a:t>
            </a:r>
          </a:p>
          <a:p>
            <a:pPr lvl="0"/>
            <a:r>
              <a:rPr lang="en-US" dirty="0"/>
              <a:t>Toxicity syndromes</a:t>
            </a:r>
          </a:p>
          <a:p>
            <a:pPr lvl="1"/>
            <a:r>
              <a:rPr lang="en-US" dirty="0"/>
              <a:t>Excessive supplements can interfere with vitamin K activity</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95048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E Food Sources </a:t>
            </a:r>
          </a:p>
        </p:txBody>
      </p:sp>
      <p:sp>
        <p:nvSpPr>
          <p:cNvPr id="3" name="Content Placeholder 2"/>
          <p:cNvSpPr>
            <a:spLocks noGrp="1"/>
          </p:cNvSpPr>
          <p:nvPr>
            <p:ph idx="1"/>
          </p:nvPr>
        </p:nvSpPr>
        <p:spPr/>
        <p:txBody>
          <a:bodyPr/>
          <a:lstStyle/>
          <a:p>
            <a:pPr lvl="0"/>
            <a:r>
              <a:rPr lang="en-US" dirty="0"/>
              <a:t>Food sources</a:t>
            </a:r>
          </a:p>
          <a:p>
            <a:pPr lvl="1"/>
            <a:r>
              <a:rPr lang="en-US" dirty="0"/>
              <a:t>Best: vegetable </a:t>
            </a:r>
            <a:r>
              <a:rPr lang="en-US" dirty="0" smtClean="0"/>
              <a:t>oils**</a:t>
            </a:r>
            <a:endParaRPr lang="en-US" dirty="0"/>
          </a:p>
          <a:p>
            <a:pPr lvl="1"/>
            <a:r>
              <a:rPr lang="en-US" dirty="0"/>
              <a:t>Nuts, fortified cereal, avocado</a:t>
            </a:r>
          </a:p>
          <a:p>
            <a:pPr lvl="0"/>
            <a:r>
              <a:rPr lang="en-US" dirty="0"/>
              <a:t>Stability</a:t>
            </a:r>
          </a:p>
          <a:p>
            <a:pPr lvl="1"/>
            <a:r>
              <a:rPr lang="en-US" dirty="0"/>
              <a:t>Unstable to heat and alkalis</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14861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K </a:t>
            </a:r>
          </a:p>
        </p:txBody>
      </p:sp>
      <p:sp>
        <p:nvSpPr>
          <p:cNvPr id="3" name="Content Placeholder 2"/>
          <p:cNvSpPr>
            <a:spLocks noGrp="1"/>
          </p:cNvSpPr>
          <p:nvPr>
            <p:ph idx="1"/>
          </p:nvPr>
        </p:nvSpPr>
        <p:spPr/>
        <p:txBody>
          <a:bodyPr>
            <a:normAutofit/>
          </a:bodyPr>
          <a:lstStyle/>
          <a:p>
            <a:pPr lvl="0"/>
            <a:r>
              <a:rPr lang="en-US" sz="2800" dirty="0" smtClean="0"/>
              <a:t>*Functions</a:t>
            </a:r>
            <a:endParaRPr lang="en-US" sz="2800" dirty="0"/>
          </a:p>
          <a:p>
            <a:pPr lvl="1"/>
            <a:r>
              <a:rPr lang="en-US" dirty="0"/>
              <a:t>Blood clotting: essential component of four clotting factors</a:t>
            </a:r>
          </a:p>
          <a:p>
            <a:pPr lvl="1"/>
            <a:r>
              <a:rPr lang="en-US" dirty="0"/>
              <a:t>Bone development: five proteins in bone and cartilage require vitamin K–dependent modifications</a:t>
            </a:r>
          </a:p>
          <a:p>
            <a:pPr lvl="0"/>
            <a:r>
              <a:rPr lang="en-US" sz="2800" dirty="0"/>
              <a:t>Requirements</a:t>
            </a:r>
          </a:p>
          <a:p>
            <a:pPr lvl="1"/>
            <a:r>
              <a:rPr lang="en-US" dirty="0"/>
              <a:t>Intestinal bacteria synthesize a constant supply</a:t>
            </a:r>
          </a:p>
          <a:p>
            <a:pPr lvl="1"/>
            <a:r>
              <a:rPr lang="en-US" dirty="0"/>
              <a:t>Insufficient evidence to establish RDA</a:t>
            </a:r>
          </a:p>
          <a:p>
            <a:endParaRPr lang="en-US" sz="28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37303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K Deficiency and Toxicity </a:t>
            </a:r>
          </a:p>
        </p:txBody>
      </p:sp>
      <p:sp>
        <p:nvSpPr>
          <p:cNvPr id="3" name="Content Placeholder 2"/>
          <p:cNvSpPr>
            <a:spLocks noGrp="1"/>
          </p:cNvSpPr>
          <p:nvPr>
            <p:ph idx="1"/>
          </p:nvPr>
        </p:nvSpPr>
        <p:spPr/>
        <p:txBody>
          <a:bodyPr/>
          <a:lstStyle/>
          <a:p>
            <a:pPr lvl="0"/>
            <a:r>
              <a:rPr lang="en-US" dirty="0"/>
              <a:t>Deficiency disease: blood loss</a:t>
            </a:r>
          </a:p>
          <a:p>
            <a:pPr lvl="1"/>
            <a:r>
              <a:rPr lang="en-US" dirty="0"/>
              <a:t>Uncommon</a:t>
            </a:r>
          </a:p>
          <a:p>
            <a:pPr lvl="1"/>
            <a:r>
              <a:rPr lang="en-US" dirty="0"/>
              <a:t>Patients with a malabsorption syndrome</a:t>
            </a:r>
          </a:p>
          <a:p>
            <a:pPr lvl="1"/>
            <a:r>
              <a:rPr lang="en-US" dirty="0"/>
              <a:t>Patients treated with antibiotic that kills intestinal bacteria</a:t>
            </a:r>
          </a:p>
          <a:p>
            <a:pPr lvl="1"/>
            <a:r>
              <a:rPr lang="en-US" dirty="0"/>
              <a:t>Routinely given to infants at birth because deficient at gestation</a:t>
            </a:r>
          </a:p>
          <a:p>
            <a:pPr lvl="0"/>
            <a:r>
              <a:rPr lang="en-US" dirty="0"/>
              <a:t>Toxicity symptoms</a:t>
            </a:r>
          </a:p>
          <a:p>
            <a:pPr lvl="1"/>
            <a:r>
              <a:rPr lang="en-US" dirty="0"/>
              <a:t>None observed</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523670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K Food Sources </a:t>
            </a:r>
          </a:p>
        </p:txBody>
      </p:sp>
      <p:sp>
        <p:nvSpPr>
          <p:cNvPr id="3" name="Content Placeholder 2"/>
          <p:cNvSpPr>
            <a:spLocks noGrp="1"/>
          </p:cNvSpPr>
          <p:nvPr>
            <p:ph idx="1"/>
          </p:nvPr>
        </p:nvSpPr>
        <p:spPr/>
        <p:txBody>
          <a:bodyPr>
            <a:normAutofit/>
          </a:bodyPr>
          <a:lstStyle/>
          <a:p>
            <a:pPr lvl="0"/>
            <a:r>
              <a:rPr lang="en-US" dirty="0"/>
              <a:t>Food sources</a:t>
            </a:r>
          </a:p>
          <a:p>
            <a:pPr lvl="1"/>
            <a:r>
              <a:rPr lang="en-US" dirty="0"/>
              <a:t>Green, leafy </a:t>
            </a:r>
            <a:r>
              <a:rPr lang="en-US" dirty="0" smtClean="0"/>
              <a:t>vegetables*</a:t>
            </a:r>
          </a:p>
          <a:p>
            <a:pPr lvl="1"/>
            <a:r>
              <a:rPr lang="en-US" dirty="0" smtClean="0"/>
              <a:t>*if on anticoagulants-maintain a consistent intake of vitamin K</a:t>
            </a:r>
            <a:endParaRPr lang="en-US" dirty="0"/>
          </a:p>
          <a:p>
            <a:pPr lvl="1"/>
            <a:r>
              <a:rPr lang="en-US" dirty="0"/>
              <a:t>Small amounts of phylloquinone from dairy products, meats, fortified cereals, fruits, vegetables</a:t>
            </a:r>
          </a:p>
          <a:p>
            <a:pPr lvl="0"/>
            <a:r>
              <a:rPr lang="en-US" dirty="0"/>
              <a:t>Stability</a:t>
            </a:r>
          </a:p>
          <a:p>
            <a:pPr lvl="1"/>
            <a:r>
              <a:rPr lang="en-US" dirty="0"/>
              <a:t>Fairly stable</a:t>
            </a:r>
          </a:p>
          <a:p>
            <a:pPr lvl="1"/>
            <a:r>
              <a:rPr lang="en-US" dirty="0"/>
              <a:t>Sensitive to light and irradiation</a:t>
            </a:r>
          </a:p>
          <a:p>
            <a:pPr lvl="1"/>
            <a:r>
              <a:rPr lang="en-US" dirty="0"/>
              <a:t>Stored in dark bottles</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502378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Water-Soluble </a:t>
            </a:r>
            <a:r>
              <a:rPr lang="en-US" dirty="0"/>
              <a:t>Vitamins and Supplements</a:t>
            </a:r>
          </a:p>
        </p:txBody>
      </p:sp>
      <p:sp>
        <p:nvSpPr>
          <p:cNvPr id="3" name="Content Placeholder 2"/>
          <p:cNvSpPr>
            <a:spLocks noGrp="1"/>
          </p:cNvSpPr>
          <p:nvPr>
            <p:ph idx="1"/>
          </p:nvPr>
        </p:nvSpPr>
        <p:spPr/>
        <p:txBody>
          <a:bodyPr>
            <a:normAutofit fontScale="92500"/>
          </a:bodyPr>
          <a:lstStyle/>
          <a:p>
            <a:pPr lvl="0"/>
            <a:r>
              <a:rPr lang="en-US" sz="2800" dirty="0"/>
              <a:t>Certain health problems are related to inadequate or excessive vitamin intake.</a:t>
            </a:r>
          </a:p>
          <a:p>
            <a:pPr lvl="0"/>
            <a:r>
              <a:rPr lang="en-US" sz="2800" dirty="0"/>
              <a:t>Vitamins occur in a wide variety of foods packaged with the energy-yielding macronutrients (carbohydrate, fat, and protein). </a:t>
            </a:r>
          </a:p>
          <a:p>
            <a:pPr lvl="0"/>
            <a:r>
              <a:rPr lang="en-US" sz="2800" dirty="0"/>
              <a:t>The body uses vitamins to make coenzymes required for some enzymes to function.</a:t>
            </a:r>
          </a:p>
          <a:p>
            <a:r>
              <a:rPr lang="en-US" sz="2800" dirty="0"/>
              <a:t>The need for particular vitamin supplements depends on a person’s vitamin status.</a:t>
            </a:r>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4005661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C (Ascorbic Acid</a:t>
            </a:r>
            <a:r>
              <a:rPr lang="en-US" dirty="0" smtClean="0"/>
              <a:t>)</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a:t>Many functions</a:t>
            </a:r>
          </a:p>
          <a:p>
            <a:pPr lvl="1"/>
            <a:r>
              <a:rPr lang="en-US" dirty="0"/>
              <a:t>Connective tissue: helps build strong tissues through collagen synthesis</a:t>
            </a:r>
          </a:p>
          <a:p>
            <a:pPr lvl="1"/>
            <a:r>
              <a:rPr lang="en-US" dirty="0"/>
              <a:t>General body metabolism: used by adrenals, brain, kidney, liver, pancreas, thymus, spleen</a:t>
            </a:r>
          </a:p>
          <a:p>
            <a:pPr lvl="1"/>
            <a:r>
              <a:rPr lang="en-US" dirty="0"/>
              <a:t>Antioxidant: similar to vitamin </a:t>
            </a:r>
            <a:r>
              <a:rPr lang="en-US" dirty="0" smtClean="0"/>
              <a:t>E-works to protect body against free radicals*</a:t>
            </a:r>
            <a:endParaRPr lang="en-US" dirty="0"/>
          </a:p>
          <a:p>
            <a:pPr lvl="0"/>
            <a:r>
              <a:rPr lang="en-US" dirty="0"/>
              <a:t>Requirements</a:t>
            </a:r>
          </a:p>
          <a:p>
            <a:pPr lvl="1"/>
            <a:r>
              <a:rPr lang="en-US" dirty="0"/>
              <a:t>75 mg/day for women, 90 mg/day for men; </a:t>
            </a:r>
            <a:r>
              <a:rPr lang="en-US" dirty="0" smtClean="0"/>
              <a:t>*extra 35 mg/day for smokers</a:t>
            </a: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50771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C Deficiency and Toxicity </a:t>
            </a:r>
          </a:p>
        </p:txBody>
      </p:sp>
      <p:sp>
        <p:nvSpPr>
          <p:cNvPr id="3" name="Content Placeholder 2"/>
          <p:cNvSpPr>
            <a:spLocks noGrp="1"/>
          </p:cNvSpPr>
          <p:nvPr>
            <p:ph idx="1"/>
          </p:nvPr>
        </p:nvSpPr>
        <p:spPr/>
        <p:txBody>
          <a:bodyPr/>
          <a:lstStyle/>
          <a:p>
            <a:pPr lvl="0"/>
            <a:r>
              <a:rPr lang="en-US" dirty="0"/>
              <a:t>Deficiency disease</a:t>
            </a:r>
          </a:p>
          <a:p>
            <a:pPr lvl="1"/>
            <a:r>
              <a:rPr lang="en-US" dirty="0"/>
              <a:t>Tissue bleeding</a:t>
            </a:r>
          </a:p>
          <a:p>
            <a:pPr lvl="1"/>
            <a:r>
              <a:rPr lang="en-US" dirty="0"/>
              <a:t>Bone fracture</a:t>
            </a:r>
          </a:p>
          <a:p>
            <a:pPr lvl="1"/>
            <a:r>
              <a:rPr lang="en-US" dirty="0" smtClean="0"/>
              <a:t>*Scurvy</a:t>
            </a:r>
          </a:p>
          <a:p>
            <a:pPr lvl="2"/>
            <a:r>
              <a:rPr lang="en-US" dirty="0" smtClean="0"/>
              <a:t>Sore gums, hemorrhages, </a:t>
            </a:r>
            <a:r>
              <a:rPr lang="en-US" dirty="0" err="1" smtClean="0"/>
              <a:t>es</a:t>
            </a:r>
            <a:endParaRPr lang="en-US" dirty="0"/>
          </a:p>
          <a:p>
            <a:pPr lvl="0"/>
            <a:r>
              <a:rPr lang="en-US" dirty="0"/>
              <a:t>Toxicity symptoms</a:t>
            </a:r>
          </a:p>
          <a:p>
            <a:pPr lvl="1"/>
            <a:r>
              <a:rPr lang="en-US" dirty="0"/>
              <a:t>Kidney stone formation</a:t>
            </a:r>
          </a:p>
          <a:p>
            <a:pPr lvl="1"/>
            <a:r>
              <a:rPr lang="en-US" dirty="0"/>
              <a:t>GI disturbances</a:t>
            </a:r>
          </a:p>
          <a:p>
            <a:pPr lvl="1"/>
            <a:r>
              <a:rPr lang="en-US" dirty="0"/>
              <a:t>Osmotic diarrhea</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915332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C Food Sources </a:t>
            </a:r>
          </a:p>
        </p:txBody>
      </p:sp>
      <p:sp>
        <p:nvSpPr>
          <p:cNvPr id="3" name="Content Placeholder 2"/>
          <p:cNvSpPr>
            <a:spLocks noGrp="1"/>
          </p:cNvSpPr>
          <p:nvPr>
            <p:ph idx="1"/>
          </p:nvPr>
        </p:nvSpPr>
        <p:spPr/>
        <p:txBody>
          <a:bodyPr/>
          <a:lstStyle/>
          <a:p>
            <a:pPr lvl="0"/>
            <a:r>
              <a:rPr lang="en-US" dirty="0"/>
              <a:t>Food sources</a:t>
            </a:r>
          </a:p>
          <a:p>
            <a:pPr lvl="1"/>
            <a:r>
              <a:rPr lang="en-US" dirty="0"/>
              <a:t>Citrus </a:t>
            </a:r>
            <a:r>
              <a:rPr lang="en-US" dirty="0" smtClean="0"/>
              <a:t>fruits</a:t>
            </a:r>
          </a:p>
          <a:p>
            <a:pPr lvl="1"/>
            <a:r>
              <a:rPr lang="en-US" dirty="0" smtClean="0"/>
              <a:t>*tomatoes</a:t>
            </a:r>
          </a:p>
          <a:p>
            <a:pPr lvl="1"/>
            <a:r>
              <a:rPr lang="en-US" dirty="0" smtClean="0"/>
              <a:t>*green and yellow vegetables</a:t>
            </a:r>
            <a:endParaRPr lang="en-US" dirty="0"/>
          </a:p>
          <a:p>
            <a:pPr lvl="0"/>
            <a:r>
              <a:rPr lang="en-US" dirty="0"/>
              <a:t>Stability</a:t>
            </a:r>
          </a:p>
          <a:p>
            <a:pPr lvl="1"/>
            <a:r>
              <a:rPr lang="en-US" dirty="0"/>
              <a:t>Quickly oxidized upon exposure to air and heat</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48293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Dietary Reference Intakes </a:t>
            </a:r>
          </a:p>
        </p:txBody>
      </p:sp>
      <p:sp>
        <p:nvSpPr>
          <p:cNvPr id="3" name="Content Placeholder 2"/>
          <p:cNvSpPr>
            <a:spLocks noGrp="1"/>
          </p:cNvSpPr>
          <p:nvPr>
            <p:ph idx="1"/>
          </p:nvPr>
        </p:nvSpPr>
        <p:spPr/>
        <p:txBody>
          <a:bodyPr/>
          <a:lstStyle/>
          <a:p>
            <a:pPr lvl="0"/>
            <a:r>
              <a:rPr lang="en-US" dirty="0"/>
              <a:t>Recommendations for nutrient intake by healthy population groups</a:t>
            </a:r>
          </a:p>
          <a:p>
            <a:pPr lvl="0"/>
            <a:r>
              <a:rPr lang="en-US" dirty="0"/>
              <a:t>Based on gender and age</a:t>
            </a:r>
          </a:p>
          <a:p>
            <a:pPr lvl="1"/>
            <a:r>
              <a:rPr lang="en-US" dirty="0"/>
              <a:t>RDA: Recommended Dietary Allowance</a:t>
            </a:r>
          </a:p>
          <a:p>
            <a:pPr lvl="1"/>
            <a:r>
              <a:rPr lang="en-US" dirty="0"/>
              <a:t>EAR: Estimated Average Requirement</a:t>
            </a:r>
          </a:p>
          <a:p>
            <a:pPr lvl="1"/>
            <a:r>
              <a:rPr lang="en-US" dirty="0"/>
              <a:t>AI: Adequate Intake</a:t>
            </a:r>
          </a:p>
          <a:p>
            <a:pPr lvl="1"/>
            <a:r>
              <a:rPr lang="en-US" dirty="0"/>
              <a:t>UL: Tolerable Upper Intake Level</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815072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Thiamin (Vitamin B</a:t>
            </a:r>
            <a:r>
              <a:rPr lang="en-US" baseline="-25000" dirty="0"/>
              <a:t>1</a:t>
            </a:r>
            <a:r>
              <a:rPr lang="en-US" dirty="0"/>
              <a:t>) </a:t>
            </a:r>
          </a:p>
        </p:txBody>
      </p:sp>
      <p:sp>
        <p:nvSpPr>
          <p:cNvPr id="3" name="Content Placeholder 2"/>
          <p:cNvSpPr>
            <a:spLocks noGrp="1"/>
          </p:cNvSpPr>
          <p:nvPr>
            <p:ph idx="1"/>
          </p:nvPr>
        </p:nvSpPr>
        <p:spPr>
          <a:xfrm>
            <a:off x="1435608" y="1134533"/>
            <a:ext cx="7498080" cy="5384800"/>
          </a:xfrm>
        </p:spPr>
        <p:txBody>
          <a:bodyPr>
            <a:noAutofit/>
          </a:bodyPr>
          <a:lstStyle/>
          <a:p>
            <a:pPr lvl="0"/>
            <a:r>
              <a:rPr lang="en-US" sz="2400" dirty="0" smtClean="0"/>
              <a:t>*Function</a:t>
            </a:r>
            <a:endParaRPr lang="en-US" sz="2400" dirty="0"/>
          </a:p>
          <a:p>
            <a:pPr lvl="1"/>
            <a:r>
              <a:rPr lang="en-US" sz="2400" dirty="0"/>
              <a:t>Gastrointestinal system</a:t>
            </a:r>
          </a:p>
          <a:p>
            <a:pPr lvl="1"/>
            <a:r>
              <a:rPr lang="en-US" sz="2400" dirty="0"/>
              <a:t>Nervous system</a:t>
            </a:r>
          </a:p>
          <a:p>
            <a:pPr lvl="1"/>
            <a:r>
              <a:rPr lang="en-US" sz="2400" dirty="0"/>
              <a:t>Cardiovascular system</a:t>
            </a:r>
          </a:p>
          <a:p>
            <a:pPr lvl="0"/>
            <a:r>
              <a:rPr lang="en-US" sz="2400" dirty="0"/>
              <a:t>Requirements: 1.2 mg/day for men, 1.1 for women</a:t>
            </a:r>
          </a:p>
          <a:p>
            <a:pPr lvl="0"/>
            <a:r>
              <a:rPr lang="en-US" sz="2400" dirty="0"/>
              <a:t>Deficiency disease</a:t>
            </a:r>
          </a:p>
          <a:p>
            <a:pPr lvl="1"/>
            <a:r>
              <a:rPr lang="en-US" sz="2400" dirty="0"/>
              <a:t>Poor appetite, indigestion, constipation, </a:t>
            </a:r>
            <a:r>
              <a:rPr lang="en-US" sz="2400" dirty="0" smtClean="0"/>
              <a:t>Beriberi</a:t>
            </a:r>
          </a:p>
          <a:p>
            <a:pPr lvl="1"/>
            <a:r>
              <a:rPr lang="en-US" sz="2400" dirty="0" smtClean="0"/>
              <a:t>*</a:t>
            </a:r>
            <a:r>
              <a:rPr lang="en-US" sz="2400" dirty="0" err="1" smtClean="0"/>
              <a:t>wernicke’s</a:t>
            </a:r>
            <a:r>
              <a:rPr lang="en-US" sz="2400" dirty="0" smtClean="0"/>
              <a:t> encephalopathy- affects mental alertness, ST memory and muscle coordination</a:t>
            </a:r>
            <a:endParaRPr lang="en-US" sz="2400" dirty="0"/>
          </a:p>
          <a:p>
            <a:pPr lvl="0"/>
            <a:r>
              <a:rPr lang="en-US" sz="2400" dirty="0"/>
              <a:t>Toxicity symptoms: no evidence of toxicity</a:t>
            </a:r>
          </a:p>
          <a:p>
            <a:pPr lvl="0"/>
            <a:r>
              <a:rPr lang="en-US" sz="2400" dirty="0"/>
              <a:t>Food sources: especially enriched grains</a:t>
            </a:r>
          </a:p>
          <a:p>
            <a:pPr lvl="0"/>
            <a:r>
              <a:rPr lang="en-US" sz="2400" dirty="0"/>
              <a:t>Stability: fairly stable</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65333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Riboflavin (Vitamin B</a:t>
            </a:r>
            <a:r>
              <a:rPr lang="en-US" baseline="-25000" dirty="0"/>
              <a:t>2</a:t>
            </a:r>
            <a:r>
              <a:rPr lang="en-US" dirty="0"/>
              <a:t>) </a:t>
            </a:r>
          </a:p>
        </p:txBody>
      </p:sp>
      <p:sp>
        <p:nvSpPr>
          <p:cNvPr id="3" name="Content Placeholder 2"/>
          <p:cNvSpPr>
            <a:spLocks noGrp="1"/>
          </p:cNvSpPr>
          <p:nvPr>
            <p:ph idx="1"/>
          </p:nvPr>
        </p:nvSpPr>
        <p:spPr/>
        <p:txBody>
          <a:bodyPr/>
          <a:lstStyle/>
          <a:p>
            <a:pPr lvl="0"/>
            <a:r>
              <a:rPr lang="en-US" dirty="0"/>
              <a:t>Functions</a:t>
            </a:r>
          </a:p>
          <a:p>
            <a:pPr lvl="1"/>
            <a:r>
              <a:rPr lang="en-US" dirty="0" smtClean="0"/>
              <a:t>*Macronutrient </a:t>
            </a:r>
            <a:r>
              <a:rPr lang="en-US" dirty="0"/>
              <a:t>metabolism to product ATP</a:t>
            </a:r>
          </a:p>
          <a:p>
            <a:pPr lvl="0"/>
            <a:r>
              <a:rPr lang="en-US" dirty="0"/>
              <a:t>Requirements</a:t>
            </a:r>
          </a:p>
          <a:p>
            <a:pPr lvl="1"/>
            <a:r>
              <a:rPr lang="en-US" dirty="0"/>
              <a:t>Related to total energy requirements</a:t>
            </a:r>
          </a:p>
          <a:p>
            <a:pPr lvl="1"/>
            <a:r>
              <a:rPr lang="en-US" dirty="0"/>
              <a:t>RDA for </a:t>
            </a:r>
            <a:r>
              <a:rPr lang="en-US" dirty="0" smtClean="0"/>
              <a:t>adults: </a:t>
            </a:r>
            <a:r>
              <a:rPr lang="en-US" dirty="0"/>
              <a:t>1.3 and 1.1 mg/day for men and </a:t>
            </a:r>
            <a:r>
              <a:rPr lang="en-US" dirty="0" smtClean="0"/>
              <a:t>women, respectively</a:t>
            </a:r>
            <a:endParaRPr lang="en-US" dirty="0"/>
          </a:p>
          <a:p>
            <a:pPr lvl="0"/>
            <a:r>
              <a:rPr lang="en-US" dirty="0"/>
              <a:t>Deficiency disease</a:t>
            </a:r>
          </a:p>
          <a:p>
            <a:pPr lvl="1"/>
            <a:r>
              <a:rPr lang="en-US" dirty="0"/>
              <a:t>Areas of the body with rapid cell regeneration (lips, mouth, tongue)</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956147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Riboflavin (Vitamin B</a:t>
            </a:r>
            <a:r>
              <a:rPr lang="en-US" baseline="-25000" dirty="0"/>
              <a:t>2</a:t>
            </a:r>
            <a:r>
              <a:rPr lang="en-US" dirty="0"/>
              <a:t>) (cont’d) </a:t>
            </a:r>
          </a:p>
        </p:txBody>
      </p:sp>
      <p:sp>
        <p:nvSpPr>
          <p:cNvPr id="3" name="Content Placeholder 2"/>
          <p:cNvSpPr>
            <a:spLocks noGrp="1"/>
          </p:cNvSpPr>
          <p:nvPr>
            <p:ph idx="1"/>
          </p:nvPr>
        </p:nvSpPr>
        <p:spPr/>
        <p:txBody>
          <a:bodyPr/>
          <a:lstStyle/>
          <a:p>
            <a:pPr lvl="0"/>
            <a:r>
              <a:rPr lang="en-US" dirty="0"/>
              <a:t>Toxicity symptoms</a:t>
            </a:r>
          </a:p>
          <a:p>
            <a:pPr lvl="1"/>
            <a:r>
              <a:rPr lang="en-US" dirty="0"/>
              <a:t>None reported</a:t>
            </a:r>
          </a:p>
          <a:p>
            <a:pPr lvl="0"/>
            <a:r>
              <a:rPr lang="en-US" dirty="0"/>
              <a:t>Food sources</a:t>
            </a:r>
          </a:p>
          <a:p>
            <a:pPr lvl="1"/>
            <a:r>
              <a:rPr lang="en-US" dirty="0"/>
              <a:t>Most important is </a:t>
            </a:r>
            <a:r>
              <a:rPr lang="en-US" dirty="0" smtClean="0"/>
              <a:t>milk*</a:t>
            </a:r>
            <a:endParaRPr lang="en-US" dirty="0"/>
          </a:p>
          <a:p>
            <a:pPr lvl="1"/>
            <a:r>
              <a:rPr lang="en-US" dirty="0"/>
              <a:t>Enriched grains and animal protein</a:t>
            </a:r>
          </a:p>
          <a:p>
            <a:pPr lvl="0"/>
            <a:r>
              <a:rPr lang="en-US" dirty="0"/>
              <a:t>Stability</a:t>
            </a:r>
          </a:p>
          <a:p>
            <a:pPr lvl="1"/>
            <a:r>
              <a:rPr lang="en-US" dirty="0"/>
              <a:t>Destroyed by </a:t>
            </a:r>
            <a:r>
              <a:rPr lang="en-US" dirty="0" smtClean="0"/>
              <a:t>light*</a:t>
            </a:r>
            <a:endParaRPr lang="en-US" dirty="0"/>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435346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Niacin (Vitamin B</a:t>
            </a:r>
            <a:r>
              <a:rPr lang="en-US" baseline="-25000" dirty="0"/>
              <a:t>3</a:t>
            </a:r>
            <a:r>
              <a:rPr lang="en-US" dirty="0"/>
              <a:t>) </a:t>
            </a:r>
          </a:p>
        </p:txBody>
      </p:sp>
      <p:sp>
        <p:nvSpPr>
          <p:cNvPr id="3" name="Content Placeholder 2"/>
          <p:cNvSpPr>
            <a:spLocks noGrp="1"/>
          </p:cNvSpPr>
          <p:nvPr>
            <p:ph idx="1"/>
          </p:nvPr>
        </p:nvSpPr>
        <p:spPr>
          <a:xfrm>
            <a:off x="1435608" y="1447800"/>
            <a:ext cx="7498080" cy="5003800"/>
          </a:xfrm>
        </p:spPr>
        <p:txBody>
          <a:bodyPr>
            <a:normAutofit/>
          </a:bodyPr>
          <a:lstStyle/>
          <a:p>
            <a:pPr lvl="0"/>
            <a:r>
              <a:rPr lang="en-US" dirty="0"/>
              <a:t>Functions</a:t>
            </a:r>
          </a:p>
          <a:p>
            <a:pPr lvl="1"/>
            <a:r>
              <a:rPr lang="en-US" dirty="0"/>
              <a:t>Energy metabolism</a:t>
            </a:r>
          </a:p>
          <a:p>
            <a:pPr lvl="1"/>
            <a:r>
              <a:rPr lang="en-US" dirty="0"/>
              <a:t>DNA repair</a:t>
            </a:r>
          </a:p>
          <a:p>
            <a:pPr lvl="0"/>
            <a:r>
              <a:rPr lang="en-US" dirty="0"/>
              <a:t>Requirements</a:t>
            </a:r>
          </a:p>
          <a:p>
            <a:pPr lvl="1"/>
            <a:r>
              <a:rPr lang="en-US" dirty="0"/>
              <a:t>Depends of many factors</a:t>
            </a:r>
          </a:p>
          <a:p>
            <a:pPr lvl="1"/>
            <a:r>
              <a:rPr lang="en-US" dirty="0"/>
              <a:t>16 niacin equivalents/day for men, 14 for women</a:t>
            </a:r>
          </a:p>
          <a:p>
            <a:pPr lvl="0"/>
            <a:r>
              <a:rPr lang="en-US" dirty="0"/>
              <a:t>Deficiency disease</a:t>
            </a:r>
          </a:p>
          <a:p>
            <a:pPr lvl="1"/>
            <a:r>
              <a:rPr lang="en-US" dirty="0"/>
              <a:t>Weakness, poor appetite, systemic symptoms</a:t>
            </a:r>
          </a:p>
          <a:p>
            <a:pPr lvl="1"/>
            <a:r>
              <a:rPr lang="en-US" dirty="0" smtClean="0"/>
              <a:t>*Pellagra-4D’s dermatitis, diarrhea, dementia, death</a:t>
            </a:r>
            <a:endParaRPr lang="en-US" dirty="0"/>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619718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Niacin (Vitamin B</a:t>
            </a:r>
            <a:r>
              <a:rPr lang="en-US" baseline="-25000" dirty="0"/>
              <a:t>3</a:t>
            </a:r>
            <a:r>
              <a:rPr lang="en-US" dirty="0"/>
              <a:t>) (cont’d</a:t>
            </a:r>
            <a:r>
              <a:rPr lang="en-US" dirty="0" smtClean="0"/>
              <a:t>)</a:t>
            </a:r>
            <a:br>
              <a:rPr lang="en-US" dirty="0" smtClean="0"/>
            </a:br>
            <a:endParaRPr lang="en-US" dirty="0"/>
          </a:p>
        </p:txBody>
      </p:sp>
      <p:pic>
        <p:nvPicPr>
          <p:cNvPr id="1026" name="Picture 2" descr="Z:\Elsevier\ELSEVIER-BOOKS\Cleanup\Miscellaneous\PPTworks\Nix\Image_Collection\20120709\f007-005-9780323083478.jpg"/>
          <p:cNvPicPr>
            <a:picLocks noChangeAspect="1" noChangeArrowheads="1"/>
          </p:cNvPicPr>
          <p:nvPr/>
        </p:nvPicPr>
        <p:blipFill>
          <a:blip r:embed="rId3"/>
          <a:srcRect/>
          <a:stretch>
            <a:fillRect/>
          </a:stretch>
        </p:blipFill>
        <p:spPr bwMode="auto">
          <a:xfrm>
            <a:off x="2573166" y="1640135"/>
            <a:ext cx="4040697" cy="4705889"/>
          </a:xfrm>
          <a:prstGeom prst="rect">
            <a:avLst/>
          </a:prstGeom>
          <a:noFill/>
        </p:spPr>
      </p:pic>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5470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Niacin (Vitamin B</a:t>
            </a:r>
            <a:r>
              <a:rPr lang="en-US" baseline="-25000" dirty="0"/>
              <a:t>3</a:t>
            </a:r>
            <a:r>
              <a:rPr lang="en-US" dirty="0"/>
              <a:t>) (cont’d</a:t>
            </a:r>
            <a:r>
              <a:rPr lang="en-US" dirty="0" smtClean="0"/>
              <a:t>)</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a:t>Toxicity symptoms</a:t>
            </a:r>
          </a:p>
          <a:p>
            <a:pPr lvl="1"/>
            <a:r>
              <a:rPr lang="en-US" dirty="0"/>
              <a:t>From supplements</a:t>
            </a:r>
          </a:p>
          <a:p>
            <a:pPr lvl="1"/>
            <a:r>
              <a:rPr lang="en-US" dirty="0"/>
              <a:t>Skin flushing</a:t>
            </a:r>
          </a:p>
          <a:p>
            <a:pPr lvl="0"/>
            <a:r>
              <a:rPr lang="en-US" dirty="0"/>
              <a:t>Food sources</a:t>
            </a:r>
          </a:p>
          <a:p>
            <a:pPr lvl="1"/>
            <a:r>
              <a:rPr lang="en-US" dirty="0" smtClean="0"/>
              <a:t>*Meat</a:t>
            </a:r>
            <a:r>
              <a:rPr lang="en-US" dirty="0"/>
              <a:t>, poultry, fish, legumes</a:t>
            </a:r>
          </a:p>
          <a:p>
            <a:pPr lvl="1"/>
            <a:r>
              <a:rPr lang="en-US" dirty="0" smtClean="0"/>
              <a:t>*</a:t>
            </a:r>
            <a:r>
              <a:rPr lang="en-US" u="sng" dirty="0" smtClean="0"/>
              <a:t>Enriched </a:t>
            </a:r>
            <a:r>
              <a:rPr lang="en-US" u="sng" dirty="0"/>
              <a:t>grain products</a:t>
            </a:r>
          </a:p>
          <a:p>
            <a:pPr lvl="0"/>
            <a:r>
              <a:rPr lang="en-US" dirty="0"/>
              <a:t>Stability</a:t>
            </a:r>
          </a:p>
          <a:p>
            <a:pPr lvl="1"/>
            <a:r>
              <a:rPr lang="en-US" dirty="0"/>
              <a:t>Lost in cooking water unless water is consumed (soup</a:t>
            </a:r>
            <a:r>
              <a:rPr lang="en-US" dirty="0" smtClean="0"/>
              <a:t>)</a:t>
            </a:r>
          </a:p>
          <a:p>
            <a:pPr lvl="1"/>
            <a:r>
              <a:rPr lang="en-US" dirty="0" smtClean="0"/>
              <a:t>Treats high cholesterol*</a:t>
            </a:r>
            <a:endParaRPr lang="en-US"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11533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B</a:t>
            </a:r>
            <a:r>
              <a:rPr lang="en-US" baseline="-25000" dirty="0"/>
              <a:t>6</a:t>
            </a:r>
            <a:r>
              <a:rPr lang="en-US" dirty="0"/>
              <a:t> (Pyridoxine) </a:t>
            </a:r>
          </a:p>
        </p:txBody>
      </p:sp>
      <p:sp>
        <p:nvSpPr>
          <p:cNvPr id="3" name="Content Placeholder 2"/>
          <p:cNvSpPr>
            <a:spLocks noGrp="1"/>
          </p:cNvSpPr>
          <p:nvPr>
            <p:ph idx="1"/>
          </p:nvPr>
        </p:nvSpPr>
        <p:spPr/>
        <p:txBody>
          <a:bodyPr/>
          <a:lstStyle/>
          <a:p>
            <a:pPr lvl="0"/>
            <a:r>
              <a:rPr lang="en-US" dirty="0"/>
              <a:t>Functions</a:t>
            </a:r>
          </a:p>
          <a:p>
            <a:pPr lvl="1"/>
            <a:r>
              <a:rPr lang="en-US" dirty="0"/>
              <a:t>Protein metabolism</a:t>
            </a:r>
          </a:p>
          <a:p>
            <a:pPr lvl="1"/>
            <a:r>
              <a:rPr lang="en-US" dirty="0"/>
              <a:t>Neurotransmitter</a:t>
            </a:r>
          </a:p>
          <a:p>
            <a:pPr lvl="0"/>
            <a:r>
              <a:rPr lang="en-US" dirty="0"/>
              <a:t>Requirements</a:t>
            </a:r>
          </a:p>
          <a:p>
            <a:pPr lvl="1"/>
            <a:r>
              <a:rPr lang="en-US" dirty="0"/>
              <a:t>Vary with protein intake</a:t>
            </a:r>
          </a:p>
          <a:p>
            <a:pPr lvl="1"/>
            <a:r>
              <a:rPr lang="en-US" dirty="0"/>
              <a:t>1.3 mg/day for men and women up to age 50</a:t>
            </a:r>
          </a:p>
          <a:p>
            <a:pPr lvl="0"/>
            <a:r>
              <a:rPr lang="en-US" dirty="0"/>
              <a:t>Deficiency disease </a:t>
            </a:r>
          </a:p>
          <a:p>
            <a:pPr lvl="1"/>
            <a:r>
              <a:rPr lang="en-US" dirty="0"/>
              <a:t>Deficiency </a:t>
            </a:r>
            <a:r>
              <a:rPr lang="en-US" dirty="0" smtClean="0"/>
              <a:t>unlikely</a:t>
            </a:r>
            <a:endParaRPr lang="en-US"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862085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B</a:t>
            </a:r>
            <a:r>
              <a:rPr lang="en-US" baseline="-25000" dirty="0"/>
              <a:t>6</a:t>
            </a:r>
            <a:r>
              <a:rPr lang="en-US" dirty="0"/>
              <a:t> (Pyridoxine) (cont’d) </a:t>
            </a:r>
          </a:p>
        </p:txBody>
      </p:sp>
      <p:sp>
        <p:nvSpPr>
          <p:cNvPr id="3" name="Content Placeholder 2"/>
          <p:cNvSpPr>
            <a:spLocks noGrp="1"/>
          </p:cNvSpPr>
          <p:nvPr>
            <p:ph idx="1"/>
          </p:nvPr>
        </p:nvSpPr>
        <p:spPr/>
        <p:txBody>
          <a:bodyPr/>
          <a:lstStyle/>
          <a:p>
            <a:pPr lvl="0"/>
            <a:r>
              <a:rPr lang="en-US" dirty="0"/>
              <a:t>Toxicity symptoms</a:t>
            </a:r>
          </a:p>
          <a:p>
            <a:pPr lvl="1"/>
            <a:r>
              <a:rPr lang="en-US" dirty="0"/>
              <a:t>From supplements</a:t>
            </a:r>
          </a:p>
          <a:p>
            <a:pPr lvl="1"/>
            <a:r>
              <a:rPr lang="en-US" dirty="0"/>
              <a:t>Uncoordinated movement and nerve damage</a:t>
            </a:r>
          </a:p>
          <a:p>
            <a:pPr lvl="0"/>
            <a:r>
              <a:rPr lang="en-US" dirty="0" smtClean="0"/>
              <a:t>*Food </a:t>
            </a:r>
            <a:r>
              <a:rPr lang="en-US" dirty="0"/>
              <a:t>sources</a:t>
            </a:r>
          </a:p>
          <a:p>
            <a:pPr lvl="1"/>
            <a:r>
              <a:rPr lang="en-US" dirty="0"/>
              <a:t>Widespread in foods</a:t>
            </a:r>
          </a:p>
          <a:p>
            <a:pPr lvl="0"/>
            <a:r>
              <a:rPr lang="en-US" dirty="0"/>
              <a:t>Stability</a:t>
            </a:r>
          </a:p>
          <a:p>
            <a:pPr lvl="1"/>
            <a:r>
              <a:rPr lang="en-US" dirty="0"/>
              <a:t>Stable to heat but sensitive to light and alkalis</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805487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Folate</a:t>
            </a:r>
            <a:r>
              <a:rPr lang="en-US" dirty="0"/>
              <a:t> </a:t>
            </a:r>
          </a:p>
        </p:txBody>
      </p:sp>
      <p:sp>
        <p:nvSpPr>
          <p:cNvPr id="3" name="Content Placeholder 2"/>
          <p:cNvSpPr>
            <a:spLocks noGrp="1"/>
          </p:cNvSpPr>
          <p:nvPr>
            <p:ph idx="1"/>
          </p:nvPr>
        </p:nvSpPr>
        <p:spPr/>
        <p:txBody>
          <a:bodyPr>
            <a:normAutofit/>
          </a:bodyPr>
          <a:lstStyle/>
          <a:p>
            <a:pPr lvl="0"/>
            <a:r>
              <a:rPr lang="en-US" smtClean="0"/>
              <a:t>**Functions</a:t>
            </a:r>
            <a:endParaRPr lang="en-US" dirty="0"/>
          </a:p>
          <a:p>
            <a:pPr lvl="1"/>
            <a:r>
              <a:rPr lang="en-US" dirty="0"/>
              <a:t>DNA </a:t>
            </a:r>
            <a:r>
              <a:rPr lang="en-US" dirty="0" smtClean="0"/>
              <a:t>synthesis</a:t>
            </a:r>
          </a:p>
          <a:p>
            <a:pPr lvl="1"/>
            <a:r>
              <a:rPr lang="en-US" dirty="0" smtClean="0"/>
              <a:t>*protein metabolism</a:t>
            </a:r>
            <a:endParaRPr lang="en-US" dirty="0"/>
          </a:p>
          <a:p>
            <a:pPr lvl="1"/>
            <a:r>
              <a:rPr lang="en-US" dirty="0"/>
              <a:t>Regulation of blood homocysteine levels</a:t>
            </a:r>
          </a:p>
          <a:p>
            <a:pPr lvl="0"/>
            <a:r>
              <a:rPr lang="en-US" dirty="0"/>
              <a:t>Requirements</a:t>
            </a:r>
          </a:p>
          <a:p>
            <a:pPr lvl="1"/>
            <a:r>
              <a:rPr lang="en-US" dirty="0"/>
              <a:t>400 mcg/day</a:t>
            </a:r>
          </a:p>
          <a:p>
            <a:pPr lvl="0"/>
            <a:r>
              <a:rPr lang="en-US" dirty="0"/>
              <a:t>Deficiency diseases:</a:t>
            </a:r>
          </a:p>
          <a:p>
            <a:pPr lvl="1"/>
            <a:r>
              <a:rPr lang="en-US" dirty="0" smtClean="0"/>
              <a:t>*</a:t>
            </a:r>
            <a:r>
              <a:rPr lang="en-US" dirty="0" err="1" smtClean="0"/>
              <a:t>Megaloblastic</a:t>
            </a:r>
            <a:r>
              <a:rPr lang="en-US" dirty="0" smtClean="0"/>
              <a:t> </a:t>
            </a:r>
            <a:r>
              <a:rPr lang="en-US" dirty="0"/>
              <a:t>anemia</a:t>
            </a:r>
          </a:p>
          <a:p>
            <a:pPr lvl="1"/>
            <a:r>
              <a:rPr lang="en-US" dirty="0" smtClean="0"/>
              <a:t>*Neural </a:t>
            </a:r>
            <a:r>
              <a:rPr lang="en-US" dirty="0"/>
              <a:t>tube defects </a:t>
            </a:r>
            <a:endParaRPr lang="en-US" dirty="0" smtClean="0"/>
          </a:p>
          <a:p>
            <a:pPr lvl="2"/>
            <a:r>
              <a:rPr lang="en-US" dirty="0" smtClean="0"/>
              <a:t>Defect occurs within the first 28 days after conception-before female realizes </a:t>
            </a:r>
            <a:r>
              <a:rPr lang="en-US" dirty="0" err="1" smtClean="0"/>
              <a:t>shes</a:t>
            </a:r>
            <a:r>
              <a:rPr lang="en-US" dirty="0" smtClean="0"/>
              <a:t> pregnant</a:t>
            </a:r>
            <a:endParaRPr lang="en-US"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903954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Folate (cont’d) </a:t>
            </a:r>
          </a:p>
        </p:txBody>
      </p:sp>
      <p:sp>
        <p:nvSpPr>
          <p:cNvPr id="3" name="Content Placeholder 2"/>
          <p:cNvSpPr>
            <a:spLocks noGrp="1"/>
          </p:cNvSpPr>
          <p:nvPr>
            <p:ph idx="1"/>
          </p:nvPr>
        </p:nvSpPr>
        <p:spPr/>
        <p:txBody>
          <a:bodyPr/>
          <a:lstStyle/>
          <a:p>
            <a:pPr lvl="0"/>
            <a:r>
              <a:rPr lang="en-US" dirty="0"/>
              <a:t>Toxicity symptoms</a:t>
            </a:r>
          </a:p>
          <a:p>
            <a:pPr lvl="1"/>
            <a:r>
              <a:rPr lang="en-US" dirty="0"/>
              <a:t>None from intake of food</a:t>
            </a:r>
          </a:p>
          <a:p>
            <a:pPr lvl="0"/>
            <a:r>
              <a:rPr lang="en-US" dirty="0"/>
              <a:t>Food sources</a:t>
            </a:r>
          </a:p>
          <a:p>
            <a:pPr lvl="1"/>
            <a:r>
              <a:rPr lang="en-US" dirty="0"/>
              <a:t>Widely distributed in foods, both naturally occurring and </a:t>
            </a:r>
            <a:r>
              <a:rPr lang="en-US" dirty="0" smtClean="0"/>
              <a:t>fortified</a:t>
            </a:r>
          </a:p>
          <a:p>
            <a:pPr lvl="1"/>
            <a:r>
              <a:rPr lang="en-US" dirty="0" smtClean="0"/>
              <a:t>*green leafy vegetables</a:t>
            </a:r>
            <a:endParaRPr lang="en-US" dirty="0"/>
          </a:p>
          <a:p>
            <a:pPr lvl="0"/>
            <a:r>
              <a:rPr lang="en-US" dirty="0"/>
              <a:t>Stability</a:t>
            </a:r>
          </a:p>
          <a:p>
            <a:pPr lvl="1"/>
            <a:r>
              <a:rPr lang="en-US" dirty="0"/>
              <a:t>Easily destroyed by heat and leaches into cooking water</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6877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Nature of Vitamins </a:t>
            </a:r>
          </a:p>
        </p:txBody>
      </p:sp>
      <p:sp>
        <p:nvSpPr>
          <p:cNvPr id="3" name="Content Placeholder 2"/>
          <p:cNvSpPr>
            <a:spLocks noGrp="1"/>
          </p:cNvSpPr>
          <p:nvPr>
            <p:ph idx="1"/>
          </p:nvPr>
        </p:nvSpPr>
        <p:spPr/>
        <p:txBody>
          <a:bodyPr/>
          <a:lstStyle/>
          <a:p>
            <a:pPr lvl="0"/>
            <a:r>
              <a:rPr lang="en-US" dirty="0"/>
              <a:t>Discovered while searching for cures for classic diseases</a:t>
            </a:r>
          </a:p>
          <a:p>
            <a:pPr lvl="1"/>
            <a:r>
              <a:rPr lang="en-US" dirty="0"/>
              <a:t>Dr. James Lind and scurvy</a:t>
            </a:r>
          </a:p>
          <a:p>
            <a:pPr lvl="2"/>
            <a:r>
              <a:rPr lang="en-US" dirty="0"/>
              <a:t>Sailors dying on long voyages without fresh food</a:t>
            </a:r>
          </a:p>
          <a:p>
            <a:pPr lvl="2"/>
            <a:r>
              <a:rPr lang="en-US" dirty="0"/>
              <a:t>Lemons and limes provided, no one became ill</a:t>
            </a:r>
          </a:p>
          <a:p>
            <a:pPr lvl="2"/>
            <a:r>
              <a:rPr lang="en-US" dirty="0"/>
              <a:t>British soldiers got the </a:t>
            </a:r>
            <a:r>
              <a:rPr lang="en-US" dirty="0" smtClean="0"/>
              <a:t>nickname, </a:t>
            </a:r>
            <a:r>
              <a:rPr lang="en-US" dirty="0"/>
              <a:t>“limeys”</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809196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Cobalamin (Vitamin B</a:t>
            </a:r>
            <a:r>
              <a:rPr lang="en-US" baseline="-25000" dirty="0"/>
              <a:t>12</a:t>
            </a:r>
            <a:r>
              <a:rPr lang="en-US" dirty="0"/>
              <a:t>) </a:t>
            </a:r>
          </a:p>
        </p:txBody>
      </p:sp>
      <p:sp>
        <p:nvSpPr>
          <p:cNvPr id="3" name="Content Placeholder 2"/>
          <p:cNvSpPr>
            <a:spLocks noGrp="1"/>
          </p:cNvSpPr>
          <p:nvPr>
            <p:ph idx="1"/>
          </p:nvPr>
        </p:nvSpPr>
        <p:spPr/>
        <p:txBody>
          <a:bodyPr>
            <a:normAutofit/>
          </a:bodyPr>
          <a:lstStyle/>
          <a:p>
            <a:pPr lvl="0"/>
            <a:r>
              <a:rPr lang="en-US" dirty="0"/>
              <a:t>Functions</a:t>
            </a:r>
          </a:p>
          <a:p>
            <a:pPr lvl="1"/>
            <a:r>
              <a:rPr lang="en-US" dirty="0"/>
              <a:t>Regulation of blood homocysteine levels</a:t>
            </a:r>
          </a:p>
          <a:p>
            <a:pPr lvl="1"/>
            <a:r>
              <a:rPr lang="en-US" dirty="0"/>
              <a:t>Heme synthesis</a:t>
            </a:r>
          </a:p>
          <a:p>
            <a:pPr lvl="1"/>
            <a:r>
              <a:rPr lang="en-US" dirty="0"/>
              <a:t>DNA synthesis and cell division</a:t>
            </a:r>
          </a:p>
          <a:p>
            <a:pPr lvl="0"/>
            <a:r>
              <a:rPr lang="en-US" dirty="0"/>
              <a:t>Requirements</a:t>
            </a:r>
          </a:p>
          <a:p>
            <a:pPr lvl="1"/>
            <a:r>
              <a:rPr lang="en-US" dirty="0"/>
              <a:t>Small amount usually met by diet</a:t>
            </a:r>
          </a:p>
          <a:p>
            <a:pPr lvl="0"/>
            <a:r>
              <a:rPr lang="en-US" dirty="0"/>
              <a:t>Deficiency disease</a:t>
            </a:r>
          </a:p>
          <a:p>
            <a:pPr lvl="1"/>
            <a:r>
              <a:rPr lang="en-US" dirty="0" smtClean="0"/>
              <a:t>Pernicious </a:t>
            </a:r>
            <a:r>
              <a:rPr lang="en-US" dirty="0"/>
              <a:t>anemia </a:t>
            </a:r>
            <a:r>
              <a:rPr lang="en-US" dirty="0" smtClean="0"/>
              <a:t>**</a:t>
            </a:r>
          </a:p>
          <a:p>
            <a:pPr lvl="1"/>
            <a:r>
              <a:rPr lang="en-US" dirty="0" smtClean="0"/>
              <a:t>Intrinsic factor is necessary for absorption of B12*</a:t>
            </a:r>
            <a:endParaRPr lang="en-US" dirty="0"/>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252851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Cobalamin (Vitamin B</a:t>
            </a:r>
            <a:r>
              <a:rPr lang="en-US" baseline="-25000" dirty="0"/>
              <a:t>12</a:t>
            </a:r>
            <a:r>
              <a:rPr lang="en-US" dirty="0"/>
              <a:t>) (cont’d) </a:t>
            </a:r>
          </a:p>
        </p:txBody>
      </p:sp>
      <p:pic>
        <p:nvPicPr>
          <p:cNvPr id="2050" name="Picture 2" descr="Z:\Elsevier\ELSEVIER-BOOKS\Cleanup\Miscellaneous\PPTworks\Nix\Image_Collection\20120709\f007-007-9780323083478.jpg"/>
          <p:cNvPicPr>
            <a:picLocks noChangeAspect="1" noChangeArrowheads="1"/>
          </p:cNvPicPr>
          <p:nvPr/>
        </p:nvPicPr>
        <p:blipFill>
          <a:blip r:embed="rId3"/>
          <a:srcRect/>
          <a:stretch>
            <a:fillRect/>
          </a:stretch>
        </p:blipFill>
        <p:spPr bwMode="auto">
          <a:xfrm>
            <a:off x="2054039" y="1891205"/>
            <a:ext cx="5158990" cy="4065711"/>
          </a:xfrm>
          <a:prstGeom prst="rect">
            <a:avLst/>
          </a:prstGeom>
          <a:noFill/>
        </p:spPr>
      </p:pic>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954434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Cobalamin (Vitamin B</a:t>
            </a:r>
            <a:r>
              <a:rPr lang="en-US" baseline="-25000" dirty="0"/>
              <a:t>12</a:t>
            </a:r>
            <a:r>
              <a:rPr lang="en-US" dirty="0"/>
              <a:t>) (cont’d) </a:t>
            </a:r>
          </a:p>
        </p:txBody>
      </p:sp>
      <p:sp>
        <p:nvSpPr>
          <p:cNvPr id="3" name="Content Placeholder 2"/>
          <p:cNvSpPr>
            <a:spLocks noGrp="1"/>
          </p:cNvSpPr>
          <p:nvPr>
            <p:ph idx="1"/>
          </p:nvPr>
        </p:nvSpPr>
        <p:spPr/>
        <p:txBody>
          <a:bodyPr/>
          <a:lstStyle/>
          <a:p>
            <a:pPr lvl="0"/>
            <a:r>
              <a:rPr lang="en-US" dirty="0"/>
              <a:t>Toxicity symptoms</a:t>
            </a:r>
          </a:p>
          <a:p>
            <a:pPr lvl="1"/>
            <a:r>
              <a:rPr lang="en-US" dirty="0"/>
              <a:t>None found</a:t>
            </a:r>
          </a:p>
          <a:p>
            <a:pPr lvl="0"/>
            <a:r>
              <a:rPr lang="en-US" dirty="0"/>
              <a:t>Food sources</a:t>
            </a:r>
          </a:p>
          <a:p>
            <a:pPr lvl="1"/>
            <a:r>
              <a:rPr lang="en-US" dirty="0"/>
              <a:t>Bound to protein in </a:t>
            </a:r>
            <a:r>
              <a:rPr lang="en-US" dirty="0" smtClean="0"/>
              <a:t>foods*</a:t>
            </a:r>
          </a:p>
          <a:p>
            <a:pPr lvl="1"/>
            <a:r>
              <a:rPr lang="en-US" dirty="0" smtClean="0"/>
              <a:t>*beef</a:t>
            </a:r>
            <a:endParaRPr lang="en-US" dirty="0"/>
          </a:p>
          <a:p>
            <a:pPr lvl="0"/>
            <a:r>
              <a:rPr lang="en-US" dirty="0"/>
              <a:t>Stability</a:t>
            </a:r>
          </a:p>
          <a:p>
            <a:pPr lvl="1"/>
            <a:r>
              <a:rPr lang="en-US" dirty="0"/>
              <a:t>Stable in ordinary cooking</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615587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Pantothenic Acid </a:t>
            </a:r>
          </a:p>
        </p:txBody>
      </p:sp>
      <p:sp>
        <p:nvSpPr>
          <p:cNvPr id="3" name="Content Placeholder 2"/>
          <p:cNvSpPr>
            <a:spLocks noGrp="1"/>
          </p:cNvSpPr>
          <p:nvPr>
            <p:ph idx="1"/>
          </p:nvPr>
        </p:nvSpPr>
        <p:spPr/>
        <p:txBody>
          <a:bodyPr/>
          <a:lstStyle/>
          <a:p>
            <a:pPr lvl="0"/>
            <a:r>
              <a:rPr lang="en-US" sz="2400" dirty="0"/>
              <a:t>Functions</a:t>
            </a:r>
          </a:p>
          <a:p>
            <a:pPr lvl="1"/>
            <a:r>
              <a:rPr lang="en-US" sz="2000" dirty="0"/>
              <a:t>Cellular metabolism</a:t>
            </a:r>
          </a:p>
          <a:p>
            <a:pPr lvl="1"/>
            <a:r>
              <a:rPr lang="en-US" sz="2000" dirty="0"/>
              <a:t>Protein acetylation and protein acylation</a:t>
            </a:r>
          </a:p>
          <a:p>
            <a:pPr lvl="0"/>
            <a:r>
              <a:rPr lang="en-US" sz="2400" dirty="0"/>
              <a:t>Requirements</a:t>
            </a:r>
          </a:p>
          <a:p>
            <a:pPr lvl="1"/>
            <a:r>
              <a:rPr lang="en-US" sz="2000" dirty="0"/>
              <a:t>No specific RDA</a:t>
            </a:r>
          </a:p>
          <a:p>
            <a:pPr lvl="0"/>
            <a:r>
              <a:rPr lang="en-US" sz="2400" dirty="0"/>
              <a:t>Deficiency disease: unlikely </a:t>
            </a:r>
          </a:p>
          <a:p>
            <a:pPr lvl="0"/>
            <a:r>
              <a:rPr lang="en-US" sz="2400" dirty="0"/>
              <a:t>Toxicity symptoms: none observed</a:t>
            </a:r>
          </a:p>
          <a:p>
            <a:pPr lvl="0"/>
            <a:r>
              <a:rPr lang="en-US" sz="2400" dirty="0"/>
              <a:t>Food sources: occurs widely in food</a:t>
            </a:r>
          </a:p>
          <a:p>
            <a:pPr lvl="0"/>
            <a:r>
              <a:rPr lang="en-US" sz="2400" dirty="0"/>
              <a:t>Stability: stable to acid and heat but sensitive to alkalis</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302824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Biotin </a:t>
            </a:r>
          </a:p>
        </p:txBody>
      </p:sp>
      <p:sp>
        <p:nvSpPr>
          <p:cNvPr id="3" name="Content Placeholder 2"/>
          <p:cNvSpPr>
            <a:spLocks noGrp="1"/>
          </p:cNvSpPr>
          <p:nvPr>
            <p:ph idx="1"/>
          </p:nvPr>
        </p:nvSpPr>
        <p:spPr/>
        <p:txBody>
          <a:bodyPr>
            <a:normAutofit/>
          </a:bodyPr>
          <a:lstStyle/>
          <a:p>
            <a:pPr lvl="0"/>
            <a:r>
              <a:rPr lang="en-US" dirty="0"/>
              <a:t>Functions</a:t>
            </a:r>
          </a:p>
          <a:p>
            <a:pPr lvl="1"/>
            <a:r>
              <a:rPr lang="en-US" dirty="0"/>
              <a:t>Coenzyme for carboxylases</a:t>
            </a:r>
          </a:p>
          <a:p>
            <a:pPr lvl="0"/>
            <a:r>
              <a:rPr lang="en-US" dirty="0" smtClean="0"/>
              <a:t>Deficiency </a:t>
            </a:r>
            <a:r>
              <a:rPr lang="en-US" dirty="0"/>
              <a:t>disease: no natural deficiency known </a:t>
            </a:r>
          </a:p>
          <a:p>
            <a:pPr lvl="0"/>
            <a:r>
              <a:rPr lang="en-US" dirty="0"/>
              <a:t>Toxicity symptoms: none known</a:t>
            </a:r>
          </a:p>
          <a:p>
            <a:pPr lvl="0"/>
            <a:r>
              <a:rPr lang="en-US" dirty="0"/>
              <a:t>Food sources: widely distributed in natural foods</a:t>
            </a:r>
          </a:p>
          <a:p>
            <a:pPr lvl="0"/>
            <a:r>
              <a:rPr lang="en-US" dirty="0"/>
              <a:t>Stability: stable but </a:t>
            </a:r>
            <a:r>
              <a:rPr lang="en-US" dirty="0" smtClean="0"/>
              <a:t>water-soluble</a:t>
            </a:r>
            <a:endParaRPr lang="en-US" dirty="0"/>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019095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Choline</a:t>
            </a:r>
            <a:r>
              <a:rPr lang="en-US" dirty="0"/>
              <a:t> </a:t>
            </a:r>
          </a:p>
        </p:txBody>
      </p:sp>
      <p:sp>
        <p:nvSpPr>
          <p:cNvPr id="3" name="Content Placeholder 2"/>
          <p:cNvSpPr>
            <a:spLocks noGrp="1"/>
          </p:cNvSpPr>
          <p:nvPr>
            <p:ph idx="1"/>
          </p:nvPr>
        </p:nvSpPr>
        <p:spPr/>
        <p:txBody>
          <a:bodyPr/>
          <a:lstStyle/>
          <a:p>
            <a:pPr lvl="0"/>
            <a:r>
              <a:rPr lang="en-US" dirty="0"/>
              <a:t>Data insufficient to determine its essentiality</a:t>
            </a:r>
          </a:p>
          <a:p>
            <a:pPr lvl="0"/>
            <a:r>
              <a:rPr lang="en-US" dirty="0"/>
              <a:t>Functions</a:t>
            </a:r>
          </a:p>
          <a:p>
            <a:pPr lvl="1"/>
            <a:r>
              <a:rPr lang="en-US" sz="3200" dirty="0"/>
              <a:t>Structural integrity of cell membranes</a:t>
            </a:r>
          </a:p>
          <a:p>
            <a:pPr lvl="1"/>
            <a:r>
              <a:rPr lang="en-US" sz="3200" dirty="0"/>
              <a:t>Neurotransmission</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4110566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Choline (cont’d) </a:t>
            </a:r>
          </a:p>
        </p:txBody>
      </p:sp>
      <p:sp>
        <p:nvSpPr>
          <p:cNvPr id="3" name="Content Placeholder 2"/>
          <p:cNvSpPr>
            <a:spLocks noGrp="1"/>
          </p:cNvSpPr>
          <p:nvPr>
            <p:ph idx="1"/>
          </p:nvPr>
        </p:nvSpPr>
        <p:spPr/>
        <p:txBody>
          <a:bodyPr/>
          <a:lstStyle/>
          <a:p>
            <a:pPr lvl="0"/>
            <a:r>
              <a:rPr lang="en-US" sz="2800" dirty="0"/>
              <a:t>Deficiency disease: liver and muscle damage</a:t>
            </a:r>
          </a:p>
          <a:p>
            <a:pPr lvl="0"/>
            <a:r>
              <a:rPr lang="en-US" sz="2800" dirty="0"/>
              <a:t>Toxicity symptoms: lowered blood pressure, fishy body odor</a:t>
            </a:r>
          </a:p>
          <a:p>
            <a:pPr lvl="0"/>
            <a:r>
              <a:rPr lang="en-US" sz="2800" dirty="0"/>
              <a:t>Food sources: occurs in a wide variety of foods</a:t>
            </a:r>
          </a:p>
          <a:p>
            <a:pPr lvl="0"/>
            <a:r>
              <a:rPr lang="en-US" sz="2800" dirty="0"/>
              <a:t>Stability: relatively stable nutrient and </a:t>
            </a:r>
            <a:r>
              <a:rPr lang="en-US" sz="2800" dirty="0" smtClean="0"/>
              <a:t>water-soluble</a:t>
            </a:r>
            <a:endParaRPr lang="en-US" sz="2800" dirty="0"/>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559218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Phytochemicals</a:t>
            </a:r>
            <a:r>
              <a:rPr lang="en-US" dirty="0"/>
              <a:t> </a:t>
            </a:r>
          </a:p>
        </p:txBody>
      </p:sp>
      <p:sp>
        <p:nvSpPr>
          <p:cNvPr id="3" name="Content Placeholder 2"/>
          <p:cNvSpPr>
            <a:spLocks noGrp="1"/>
          </p:cNvSpPr>
          <p:nvPr>
            <p:ph idx="1"/>
          </p:nvPr>
        </p:nvSpPr>
        <p:spPr/>
        <p:txBody>
          <a:bodyPr/>
          <a:lstStyle/>
          <a:p>
            <a:pPr lvl="0"/>
            <a:r>
              <a:rPr lang="en-US" sz="2800" dirty="0"/>
              <a:t>Bioactive molecules with health benefits</a:t>
            </a:r>
          </a:p>
          <a:p>
            <a:pPr lvl="0"/>
            <a:r>
              <a:rPr lang="en-US" sz="2800" dirty="0"/>
              <a:t>Nonessential</a:t>
            </a:r>
          </a:p>
          <a:p>
            <a:pPr lvl="0"/>
            <a:r>
              <a:rPr lang="en-US" sz="2800" dirty="0"/>
              <a:t>People eating whole fruits and vegetables benefitted more than those who did not</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937218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Phytochemical Functions </a:t>
            </a:r>
          </a:p>
        </p:txBody>
      </p:sp>
      <p:sp>
        <p:nvSpPr>
          <p:cNvPr id="3" name="Content Placeholder 2"/>
          <p:cNvSpPr>
            <a:spLocks noGrp="1"/>
          </p:cNvSpPr>
          <p:nvPr>
            <p:ph idx="1"/>
          </p:nvPr>
        </p:nvSpPr>
        <p:spPr/>
        <p:txBody>
          <a:bodyPr/>
          <a:lstStyle/>
          <a:p>
            <a:pPr lvl="0"/>
            <a:r>
              <a:rPr lang="en-US" dirty="0" smtClean="0"/>
              <a:t>*Function</a:t>
            </a:r>
            <a:r>
              <a:rPr lang="en-US" dirty="0"/>
              <a:t>: wide variety</a:t>
            </a:r>
          </a:p>
          <a:p>
            <a:pPr lvl="1"/>
            <a:r>
              <a:rPr lang="en-US" dirty="0"/>
              <a:t>Antioxidant function</a:t>
            </a:r>
          </a:p>
          <a:p>
            <a:pPr lvl="1"/>
            <a:r>
              <a:rPr lang="en-US" dirty="0"/>
              <a:t>Hormonal actions</a:t>
            </a:r>
          </a:p>
          <a:p>
            <a:pPr lvl="1"/>
            <a:r>
              <a:rPr lang="en-US" dirty="0"/>
              <a:t>Interactions with enzymes and DNA replication</a:t>
            </a:r>
          </a:p>
          <a:p>
            <a:pPr lvl="1"/>
            <a:r>
              <a:rPr lang="en-US" dirty="0"/>
              <a:t>Antibacterial effects</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860533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Phytochemical Intake </a:t>
            </a:r>
          </a:p>
        </p:txBody>
      </p:sp>
      <p:sp>
        <p:nvSpPr>
          <p:cNvPr id="3" name="Content Placeholder 2"/>
          <p:cNvSpPr>
            <a:spLocks noGrp="1"/>
          </p:cNvSpPr>
          <p:nvPr>
            <p:ph idx="1"/>
          </p:nvPr>
        </p:nvSpPr>
        <p:spPr/>
        <p:txBody>
          <a:bodyPr/>
          <a:lstStyle/>
          <a:p>
            <a:pPr lvl="0"/>
            <a:r>
              <a:rPr lang="en-US" dirty="0"/>
              <a:t>Recommended intake</a:t>
            </a:r>
          </a:p>
          <a:p>
            <a:pPr lvl="1"/>
            <a:r>
              <a:rPr lang="en-US" dirty="0"/>
              <a:t>No established DRIs</a:t>
            </a:r>
          </a:p>
          <a:p>
            <a:pPr lvl="1"/>
            <a:r>
              <a:rPr lang="en-US" dirty="0"/>
              <a:t>Consume a colorful variety of fruits, vegetables, whole grains, nuts</a:t>
            </a:r>
          </a:p>
          <a:p>
            <a:pPr lvl="0"/>
            <a:r>
              <a:rPr lang="en-US" dirty="0" smtClean="0"/>
              <a:t>*Food </a:t>
            </a:r>
            <a:r>
              <a:rPr lang="en-US" dirty="0"/>
              <a:t>sources</a:t>
            </a:r>
          </a:p>
          <a:p>
            <a:pPr lvl="1"/>
            <a:r>
              <a:rPr lang="en-US" dirty="0"/>
              <a:t>Seven color categories</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93721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Nature of Vitamins (cont’d) </a:t>
            </a:r>
          </a:p>
        </p:txBody>
      </p:sp>
      <p:sp>
        <p:nvSpPr>
          <p:cNvPr id="3" name="Content Placeholder 2"/>
          <p:cNvSpPr>
            <a:spLocks noGrp="1"/>
          </p:cNvSpPr>
          <p:nvPr>
            <p:ph idx="1"/>
          </p:nvPr>
        </p:nvSpPr>
        <p:spPr/>
        <p:txBody>
          <a:bodyPr/>
          <a:lstStyle/>
          <a:p>
            <a:pPr lvl="0"/>
            <a:r>
              <a:rPr lang="en-US" dirty="0"/>
              <a:t>Dr. Frederich Hopkins of Cambridge University</a:t>
            </a:r>
          </a:p>
          <a:p>
            <a:pPr lvl="1"/>
            <a:r>
              <a:rPr lang="en-US" dirty="0"/>
              <a:t>Two groups of rats</a:t>
            </a:r>
          </a:p>
          <a:p>
            <a:pPr lvl="1"/>
            <a:r>
              <a:rPr lang="en-US" dirty="0"/>
              <a:t>Group 1: Fed synthetic mix of protein, carbohydrate, fat, mineral salts, and water: All rats died</a:t>
            </a:r>
          </a:p>
          <a:p>
            <a:pPr lvl="1"/>
            <a:r>
              <a:rPr lang="en-US" dirty="0"/>
              <a:t>Group 2: Fed same ration but with purified milk: All rats grew normally</a:t>
            </a:r>
          </a:p>
          <a:p>
            <a:pPr lvl="1"/>
            <a:r>
              <a:rPr lang="en-US" dirty="0"/>
              <a:t>Proved that accessory factors are present in natural foods that are essential to life</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950482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Supplementation </a:t>
            </a:r>
          </a:p>
        </p:txBody>
      </p:sp>
      <p:sp>
        <p:nvSpPr>
          <p:cNvPr id="3" name="Content Placeholder 2"/>
          <p:cNvSpPr>
            <a:spLocks noGrp="1"/>
          </p:cNvSpPr>
          <p:nvPr>
            <p:ph idx="1"/>
          </p:nvPr>
        </p:nvSpPr>
        <p:spPr/>
        <p:txBody>
          <a:bodyPr>
            <a:normAutofit/>
          </a:bodyPr>
          <a:lstStyle/>
          <a:p>
            <a:pPr lvl="0"/>
            <a:r>
              <a:rPr lang="en-US" dirty="0"/>
              <a:t>Definition</a:t>
            </a:r>
          </a:p>
          <a:p>
            <a:pPr lvl="0"/>
            <a:r>
              <a:rPr lang="en-US" dirty="0"/>
              <a:t>Use is common in United States</a:t>
            </a:r>
          </a:p>
          <a:p>
            <a:pPr lvl="0"/>
            <a:r>
              <a:rPr lang="en-US" dirty="0"/>
              <a:t>Only 3% to 4% of Americans eat according to guidelines</a:t>
            </a:r>
          </a:p>
          <a:p>
            <a:pPr lvl="0"/>
            <a:r>
              <a:rPr lang="en-US" dirty="0"/>
              <a:t>Recommendations for nutrient supplementation</a:t>
            </a:r>
          </a:p>
          <a:p>
            <a:pPr lvl="1"/>
            <a:r>
              <a:rPr lang="en-US" dirty="0"/>
              <a:t>Life cycle needs</a:t>
            </a:r>
          </a:p>
          <a:p>
            <a:pPr lvl="1"/>
            <a:r>
              <a:rPr lang="en-US" dirty="0"/>
              <a:t>Pregnancy and lactation</a:t>
            </a:r>
          </a:p>
          <a:p>
            <a:pPr lvl="1"/>
            <a:r>
              <a:rPr lang="en-US" dirty="0"/>
              <a:t>Infants, children, adolescents</a:t>
            </a:r>
          </a:p>
          <a:p>
            <a:pPr lvl="1"/>
            <a:r>
              <a:rPr lang="en-US" dirty="0"/>
              <a:t>Older adults</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860533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Vitamin Supplementation (cont’d</a:t>
            </a:r>
            <a:r>
              <a:rPr lang="en-US" dirty="0" smtClean="0"/>
              <a:t>)</a:t>
            </a:r>
            <a:endParaRPr lang="en-US" dirty="0"/>
          </a:p>
        </p:txBody>
      </p:sp>
      <p:sp>
        <p:nvSpPr>
          <p:cNvPr id="3" name="Content Placeholder 2"/>
          <p:cNvSpPr>
            <a:spLocks noGrp="1"/>
          </p:cNvSpPr>
          <p:nvPr>
            <p:ph idx="1"/>
          </p:nvPr>
        </p:nvSpPr>
        <p:spPr/>
        <p:txBody>
          <a:bodyPr/>
          <a:lstStyle/>
          <a:p>
            <a:pPr lvl="0"/>
            <a:r>
              <a:rPr lang="en-US" dirty="0"/>
              <a:t>Lifestyle</a:t>
            </a:r>
          </a:p>
          <a:p>
            <a:pPr lvl="1"/>
            <a:r>
              <a:rPr lang="en-US" dirty="0"/>
              <a:t>Restricted diets: those following fad diets, </a:t>
            </a:r>
            <a:r>
              <a:rPr lang="en-US" dirty="0" smtClean="0"/>
              <a:t>vegans-need supplemental B12*</a:t>
            </a:r>
            <a:endParaRPr lang="en-US" dirty="0"/>
          </a:p>
          <a:p>
            <a:pPr lvl="1"/>
            <a:r>
              <a:rPr lang="en-US" dirty="0"/>
              <a:t>Smoking: reduces vitamin C pool</a:t>
            </a:r>
          </a:p>
          <a:p>
            <a:pPr lvl="1"/>
            <a:r>
              <a:rPr lang="en-US" dirty="0"/>
              <a:t>Alcohol: can reduce absorption of B-complex </a:t>
            </a:r>
            <a:r>
              <a:rPr lang="en-US" dirty="0" smtClean="0"/>
              <a:t>vitamins*</a:t>
            </a:r>
            <a:endParaRPr lang="en-US" dirty="0"/>
          </a:p>
          <a:p>
            <a:pPr lvl="1"/>
            <a:r>
              <a:rPr lang="en-US" dirty="0"/>
              <a:t>Disease: requires nutrition assessment</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937218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Megadoses</a:t>
            </a:r>
            <a:r>
              <a:rPr lang="en-US" dirty="0"/>
              <a:t> </a:t>
            </a:r>
          </a:p>
        </p:txBody>
      </p:sp>
      <p:sp>
        <p:nvSpPr>
          <p:cNvPr id="3" name="Content Placeholder 2"/>
          <p:cNvSpPr>
            <a:spLocks noGrp="1"/>
          </p:cNvSpPr>
          <p:nvPr>
            <p:ph idx="1"/>
          </p:nvPr>
        </p:nvSpPr>
        <p:spPr/>
        <p:txBody>
          <a:bodyPr/>
          <a:lstStyle/>
          <a:p>
            <a:pPr lvl="0"/>
            <a:r>
              <a:rPr lang="en-US" dirty="0"/>
              <a:t>Use of vitamins to:</a:t>
            </a:r>
          </a:p>
          <a:p>
            <a:pPr lvl="1"/>
            <a:r>
              <a:rPr lang="en-US" dirty="0"/>
              <a:t>Alleviate illness</a:t>
            </a:r>
          </a:p>
          <a:p>
            <a:pPr lvl="1"/>
            <a:r>
              <a:rPr lang="en-US" dirty="0"/>
              <a:t>Prevent disease</a:t>
            </a:r>
          </a:p>
          <a:p>
            <a:pPr lvl="1"/>
            <a:r>
              <a:rPr lang="en-US" dirty="0"/>
              <a:t>Relieve </a:t>
            </a:r>
            <a:r>
              <a:rPr lang="en-US" dirty="0" smtClean="0"/>
              <a:t>symptoms</a:t>
            </a:r>
            <a:endParaRPr lang="en-US"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860533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Supplementation </a:t>
            </a:r>
            <a:r>
              <a:rPr lang="en-US" dirty="0" smtClean="0"/>
              <a:t>Principles</a:t>
            </a:r>
            <a:br>
              <a:rPr lang="en-US" dirty="0" smtClean="0"/>
            </a:br>
            <a:endParaRPr lang="en-US" dirty="0"/>
          </a:p>
        </p:txBody>
      </p:sp>
      <p:sp>
        <p:nvSpPr>
          <p:cNvPr id="3" name="Content Placeholder 2"/>
          <p:cNvSpPr>
            <a:spLocks noGrp="1"/>
          </p:cNvSpPr>
          <p:nvPr>
            <p:ph idx="1"/>
          </p:nvPr>
        </p:nvSpPr>
        <p:spPr/>
        <p:txBody>
          <a:bodyPr/>
          <a:lstStyle/>
          <a:p>
            <a:pPr lvl="0"/>
            <a:r>
              <a:rPr lang="en-US" sz="2800" dirty="0"/>
              <a:t>Read labels carefully</a:t>
            </a:r>
          </a:p>
          <a:p>
            <a:pPr lvl="0"/>
            <a:r>
              <a:rPr lang="en-US" sz="2800" dirty="0"/>
              <a:t>Vitamins can be harmful in large amounts</a:t>
            </a:r>
          </a:p>
          <a:p>
            <a:pPr lvl="0"/>
            <a:r>
              <a:rPr lang="en-US" sz="2800" dirty="0"/>
              <a:t>Professional should determine individual’s need</a:t>
            </a:r>
          </a:p>
          <a:p>
            <a:pPr lvl="0"/>
            <a:r>
              <a:rPr lang="en-US" sz="2800" dirty="0"/>
              <a:t>All nutrients work together to promote good health</a:t>
            </a:r>
          </a:p>
          <a:p>
            <a:pPr lvl="0"/>
            <a:r>
              <a:rPr lang="en-US" sz="2800" dirty="0"/>
              <a:t>Food is the best source of nutrients</a:t>
            </a:r>
          </a:p>
          <a:p>
            <a:pPr lvl="0"/>
            <a:r>
              <a:rPr lang="en-US" sz="2800" dirty="0"/>
              <a:t>Evaluate the information</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937218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Foods </a:t>
            </a:r>
          </a:p>
        </p:txBody>
      </p:sp>
      <p:sp>
        <p:nvSpPr>
          <p:cNvPr id="3" name="Content Placeholder 2"/>
          <p:cNvSpPr>
            <a:spLocks noGrp="1"/>
          </p:cNvSpPr>
          <p:nvPr>
            <p:ph idx="1"/>
          </p:nvPr>
        </p:nvSpPr>
        <p:spPr/>
        <p:txBody>
          <a:bodyPr>
            <a:normAutofit/>
          </a:bodyPr>
          <a:lstStyle/>
          <a:p>
            <a:pPr lvl="0"/>
            <a:r>
              <a:rPr lang="en-US" sz="2800" dirty="0"/>
              <a:t>No legal definition</a:t>
            </a:r>
          </a:p>
          <a:p>
            <a:pPr lvl="0"/>
            <a:r>
              <a:rPr lang="en-US" sz="2800" dirty="0"/>
              <a:t>Food that provides a health benefit beyond its basic nutritional value</a:t>
            </a:r>
          </a:p>
          <a:p>
            <a:pPr lvl="0"/>
            <a:r>
              <a:rPr lang="en-US" sz="2800" dirty="0"/>
              <a:t>American Dietetic Association recognizes possible benefit</a:t>
            </a:r>
          </a:p>
          <a:p>
            <a:pPr lvl="0"/>
            <a:r>
              <a:rPr lang="en-US" sz="2800" dirty="0"/>
              <a:t>Recommendations for intake not established</a:t>
            </a:r>
          </a:p>
          <a:p>
            <a:pPr marL="0" indent="0">
              <a:buNone/>
            </a:pPr>
            <a:endParaRPr lang="en-US" sz="28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86053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Nature of Vitamins (cont’d) </a:t>
            </a:r>
          </a:p>
        </p:txBody>
      </p:sp>
      <p:sp>
        <p:nvSpPr>
          <p:cNvPr id="3" name="Content Placeholder 2"/>
          <p:cNvSpPr>
            <a:spLocks noGrp="1"/>
          </p:cNvSpPr>
          <p:nvPr>
            <p:ph idx="1"/>
          </p:nvPr>
        </p:nvSpPr>
        <p:spPr/>
        <p:txBody>
          <a:bodyPr>
            <a:normAutofit/>
          </a:bodyPr>
          <a:lstStyle/>
          <a:p>
            <a:pPr lvl="0"/>
            <a:r>
              <a:rPr lang="en-US" dirty="0"/>
              <a:t>Most vitamins were discovered in the first half of the 1900s</a:t>
            </a:r>
          </a:p>
          <a:p>
            <a:pPr lvl="0"/>
            <a:r>
              <a:rPr lang="en-US" dirty="0"/>
              <a:t>At </a:t>
            </a:r>
            <a:r>
              <a:rPr lang="en-US" dirty="0" smtClean="0"/>
              <a:t>first, </a:t>
            </a:r>
            <a:r>
              <a:rPr lang="en-US" dirty="0"/>
              <a:t>scientists assigned letters of the alphabet to each vitamin</a:t>
            </a:r>
          </a:p>
          <a:p>
            <a:pPr lvl="1"/>
            <a:r>
              <a:rPr lang="en-US" dirty="0"/>
              <a:t>A, C, D, E, K</a:t>
            </a:r>
          </a:p>
          <a:p>
            <a:pPr lvl="0"/>
            <a:r>
              <a:rPr lang="en-US" dirty="0"/>
              <a:t>This practice was abandoned in favor of more specific names based on structure and function</a:t>
            </a:r>
          </a:p>
          <a:p>
            <a:pPr lvl="1"/>
            <a:r>
              <a:rPr lang="en-US" dirty="0"/>
              <a:t>Cobalamin, pyridoxine, choline</a:t>
            </a:r>
          </a:p>
          <a:p>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314861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Vitamins </a:t>
            </a:r>
          </a:p>
        </p:txBody>
      </p:sp>
      <p:sp>
        <p:nvSpPr>
          <p:cNvPr id="3" name="Content Placeholder 2"/>
          <p:cNvSpPr>
            <a:spLocks noGrp="1"/>
          </p:cNvSpPr>
          <p:nvPr>
            <p:ph idx="1"/>
          </p:nvPr>
        </p:nvSpPr>
        <p:spPr/>
        <p:txBody>
          <a:bodyPr>
            <a:normAutofit/>
          </a:bodyPr>
          <a:lstStyle/>
          <a:p>
            <a:pPr lvl="0"/>
            <a:r>
              <a:rPr lang="en-US" dirty="0"/>
              <a:t>It must be a vital, organic substance that is only necessary in extremely small amounts</a:t>
            </a:r>
          </a:p>
          <a:p>
            <a:pPr lvl="0"/>
            <a:r>
              <a:rPr lang="en-US" dirty="0"/>
              <a:t>It cannot be manufactured by the body in sufficient quantities to sustain life, so it must be supplied by diet</a:t>
            </a:r>
          </a:p>
          <a:p>
            <a:pPr>
              <a:buNone/>
            </a:pPr>
            <a:endParaRPr lang="en-US"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81507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Functions of </a:t>
            </a:r>
            <a:r>
              <a:rPr lang="en-US" dirty="0" smtClean="0"/>
              <a:t>Vitamins</a:t>
            </a:r>
            <a:br>
              <a:rPr lang="en-US" dirty="0" smtClean="0"/>
            </a:br>
            <a:endParaRPr lang="en-US" dirty="0"/>
          </a:p>
        </p:txBody>
      </p:sp>
      <p:sp>
        <p:nvSpPr>
          <p:cNvPr id="3" name="Content Placeholder 2"/>
          <p:cNvSpPr>
            <a:spLocks noGrp="1"/>
          </p:cNvSpPr>
          <p:nvPr>
            <p:ph idx="1"/>
          </p:nvPr>
        </p:nvSpPr>
        <p:spPr/>
        <p:txBody>
          <a:bodyPr/>
          <a:lstStyle/>
          <a:p>
            <a:pPr lvl="0"/>
            <a:r>
              <a:rPr lang="en-US" sz="2400" dirty="0"/>
              <a:t>Metabolic tasks</a:t>
            </a:r>
          </a:p>
          <a:p>
            <a:pPr lvl="0"/>
            <a:r>
              <a:rPr lang="en-US" sz="2400" dirty="0"/>
              <a:t>Components of coenzymes</a:t>
            </a:r>
          </a:p>
          <a:p>
            <a:pPr lvl="0"/>
            <a:r>
              <a:rPr lang="en-US" sz="2400" dirty="0"/>
              <a:t>Antioxidants</a:t>
            </a:r>
          </a:p>
          <a:p>
            <a:pPr lvl="0"/>
            <a:r>
              <a:rPr lang="en-US" sz="2400" dirty="0"/>
              <a:t>Components of hormones that affect gene expression</a:t>
            </a:r>
          </a:p>
          <a:p>
            <a:pPr lvl="0"/>
            <a:r>
              <a:rPr lang="en-US" sz="2400" dirty="0"/>
              <a:t>Component of light-sensitive rhodopsin molecule (vitamin A)</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180919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Functions of Vitamins (cont’d) </a:t>
            </a:r>
          </a:p>
        </p:txBody>
      </p:sp>
      <p:sp>
        <p:nvSpPr>
          <p:cNvPr id="3" name="Content Placeholder 2"/>
          <p:cNvSpPr>
            <a:spLocks noGrp="1"/>
          </p:cNvSpPr>
          <p:nvPr>
            <p:ph idx="1"/>
          </p:nvPr>
        </p:nvSpPr>
        <p:spPr/>
        <p:txBody>
          <a:bodyPr/>
          <a:lstStyle/>
          <a:p>
            <a:pPr lvl="0"/>
            <a:r>
              <a:rPr lang="en-US" dirty="0"/>
              <a:t>Metabolism: enzymes and coenzymes</a:t>
            </a:r>
          </a:p>
          <a:p>
            <a:pPr lvl="0"/>
            <a:r>
              <a:rPr lang="en-US" dirty="0"/>
              <a:t>Example: B vitamins are part of coenzymes</a:t>
            </a:r>
          </a:p>
          <a:p>
            <a:pPr lvl="1"/>
            <a:r>
              <a:rPr lang="en-US" dirty="0"/>
              <a:t>Coenzymes needed to perform certain functions, such as:</a:t>
            </a:r>
          </a:p>
          <a:p>
            <a:pPr lvl="1"/>
            <a:r>
              <a:rPr lang="en-US" dirty="0"/>
              <a:t>Glucose metabolism</a:t>
            </a:r>
          </a:p>
          <a:p>
            <a:pPr lvl="1"/>
            <a:r>
              <a:rPr lang="en-US" dirty="0"/>
              <a:t>Protein metabolism</a:t>
            </a:r>
          </a:p>
          <a:p>
            <a:pPr lvl="1"/>
            <a:r>
              <a:rPr lang="en-US" dirty="0"/>
              <a:t>Fatty acid metabolism</a:t>
            </a:r>
          </a:p>
          <a:p>
            <a:pPr marL="0" indent="0">
              <a:buNone/>
            </a:pPr>
            <a:endParaRPr lang="en-US" sz="2400" dirty="0"/>
          </a:p>
        </p:txBody>
      </p:sp>
      <p:sp>
        <p:nvSpPr>
          <p:cNvPr id="5" name="Footer Placeholder 4"/>
          <p:cNvSpPr>
            <a:spLocks noGrp="1"/>
          </p:cNvSpPr>
          <p:nvPr>
            <p:ph type="ftr" sz="quarter" idx="16"/>
          </p:nvPr>
        </p:nvSpPr>
        <p:spPr/>
        <p:txBody>
          <a:bodyPr/>
          <a:lstStyle/>
          <a:p>
            <a:pPr>
              <a:defRPr/>
            </a:pPr>
            <a:r>
              <a:rPr lang="en-US" smtClean="0"/>
              <a:t>Copyright © 2017, Elsevier Inc. All Rights Reserved.</a:t>
            </a:r>
            <a:endParaRPr lang="en-US" dirty="0"/>
          </a:p>
        </p:txBody>
      </p:sp>
    </p:spTree>
    <p:extLst>
      <p:ext uri="{BB962C8B-B14F-4D97-AF65-F5344CB8AC3E}">
        <p14:creationId xmlns:p14="http://schemas.microsoft.com/office/powerpoint/2010/main" xmlns="" val="2950482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5246</TotalTime>
  <Words>4214</Words>
  <Application>Microsoft Office PowerPoint</Application>
  <PresentationFormat>On-screen Show (4:3)</PresentationFormat>
  <Paragraphs>535</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Oriel</vt:lpstr>
      <vt:lpstr>Chapter 7 </vt:lpstr>
      <vt:lpstr> The Nature of Vitamins</vt:lpstr>
      <vt:lpstr>Dietary Reference Intakes </vt:lpstr>
      <vt:lpstr>The Nature of Vitamins </vt:lpstr>
      <vt:lpstr>The Nature of Vitamins (cont’d) </vt:lpstr>
      <vt:lpstr>The Nature of Vitamins (cont’d) </vt:lpstr>
      <vt:lpstr>Definition of Vitamins </vt:lpstr>
      <vt:lpstr>General Functions of Vitamins </vt:lpstr>
      <vt:lpstr>General Functions of Vitamins (cont’d) </vt:lpstr>
      <vt:lpstr>General Functions of Vitamins (cont’d) </vt:lpstr>
      <vt:lpstr>Vitamin Metabolism </vt:lpstr>
      <vt:lpstr>Fat-Soluble Vitamins</vt:lpstr>
      <vt:lpstr>Vitamin A (Retinol) </vt:lpstr>
      <vt:lpstr>Vitamin A Food Forms </vt:lpstr>
      <vt:lpstr>Vitamin A Deficiency and Toxicity </vt:lpstr>
      <vt:lpstr>Vitamin A Food Sources </vt:lpstr>
      <vt:lpstr>Vitamin D (Calciferol) </vt:lpstr>
      <vt:lpstr>Vitamin D Deficiency and Toxicity </vt:lpstr>
      <vt:lpstr>Vitamin D (Calciferol) (cont’d) </vt:lpstr>
      <vt:lpstr>Vitamin E (Tocopherol)                         Antioxidant to protect cell membranes</vt:lpstr>
      <vt:lpstr>Vitamin E Deficiency and Toxicity </vt:lpstr>
      <vt:lpstr>Vitamin E Food Sources </vt:lpstr>
      <vt:lpstr>Vitamin K </vt:lpstr>
      <vt:lpstr>Vitamin K Deficiency and Toxicity </vt:lpstr>
      <vt:lpstr>Vitamin K Food Sources </vt:lpstr>
      <vt:lpstr>Water-Soluble Vitamins and Supplements</vt:lpstr>
      <vt:lpstr>Vitamin C (Ascorbic Acid) </vt:lpstr>
      <vt:lpstr>Vitamin C Deficiency and Toxicity </vt:lpstr>
      <vt:lpstr>Vitamin C Food Sources </vt:lpstr>
      <vt:lpstr>Thiamin (Vitamin B1) </vt:lpstr>
      <vt:lpstr>Riboflavin (Vitamin B2) </vt:lpstr>
      <vt:lpstr>Riboflavin (Vitamin B2) (cont’d) </vt:lpstr>
      <vt:lpstr>Niacin (Vitamin B3) </vt:lpstr>
      <vt:lpstr>Niacin (Vitamin B3) (cont’d) </vt:lpstr>
      <vt:lpstr>Niacin (Vitamin B3) (cont’d) </vt:lpstr>
      <vt:lpstr>Vitamin B6 (Pyridoxine) </vt:lpstr>
      <vt:lpstr>Vitamin B6 (Pyridoxine) (cont’d) </vt:lpstr>
      <vt:lpstr>Folate </vt:lpstr>
      <vt:lpstr>Folate (cont’d) </vt:lpstr>
      <vt:lpstr>Cobalamin (Vitamin B12) </vt:lpstr>
      <vt:lpstr>Cobalamin (Vitamin B12) (cont’d) </vt:lpstr>
      <vt:lpstr>Cobalamin (Vitamin B12) (cont’d) </vt:lpstr>
      <vt:lpstr>Pantothenic Acid </vt:lpstr>
      <vt:lpstr>Biotin </vt:lpstr>
      <vt:lpstr>Choline </vt:lpstr>
      <vt:lpstr>Choline (cont’d) </vt:lpstr>
      <vt:lpstr>Phytochemicals </vt:lpstr>
      <vt:lpstr>Phytochemical Functions </vt:lpstr>
      <vt:lpstr>Phytochemical Intake </vt:lpstr>
      <vt:lpstr>Vitamin Supplementation </vt:lpstr>
      <vt:lpstr>Vitamin Supplementation (cont’d)</vt:lpstr>
      <vt:lpstr>Megadoses </vt:lpstr>
      <vt:lpstr>Supplementation Principles </vt:lpstr>
      <vt:lpstr>Functional Foods </vt:lpstr>
    </vt:vector>
  </TitlesOfParts>
  <Company>Reed Elsevier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HP_Administrator</dc:creator>
  <cp:lastModifiedBy>winxp</cp:lastModifiedBy>
  <cp:revision>144</cp:revision>
  <dcterms:created xsi:type="dcterms:W3CDTF">2012-04-17T17:39:32Z</dcterms:created>
  <dcterms:modified xsi:type="dcterms:W3CDTF">2016-09-14T18:07:01Z</dcterms:modified>
</cp:coreProperties>
</file>