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9" r:id="rId1"/>
  </p:sldMasterIdLst>
  <p:notesMasterIdLst>
    <p:notesMasterId r:id="rId41"/>
  </p:notesMasterIdLst>
  <p:handoutMasterIdLst>
    <p:handoutMasterId r:id="rId42"/>
  </p:handoutMasterIdLst>
  <p:sldIdLst>
    <p:sldId id="334" r:id="rId2"/>
    <p:sldId id="369" r:id="rId3"/>
    <p:sldId id="370" r:id="rId4"/>
    <p:sldId id="371" r:id="rId5"/>
    <p:sldId id="372" r:id="rId6"/>
    <p:sldId id="373" r:id="rId7"/>
    <p:sldId id="374" r:id="rId8"/>
    <p:sldId id="375" r:id="rId9"/>
    <p:sldId id="376" r:id="rId10"/>
    <p:sldId id="377" r:id="rId11"/>
    <p:sldId id="378" r:id="rId12"/>
    <p:sldId id="379" r:id="rId13"/>
    <p:sldId id="380" r:id="rId14"/>
    <p:sldId id="381" r:id="rId15"/>
    <p:sldId id="382" r:id="rId16"/>
    <p:sldId id="383" r:id="rId17"/>
    <p:sldId id="384" r:id="rId18"/>
    <p:sldId id="385" r:id="rId19"/>
    <p:sldId id="386" r:id="rId20"/>
    <p:sldId id="387" r:id="rId21"/>
    <p:sldId id="388" r:id="rId22"/>
    <p:sldId id="389" r:id="rId23"/>
    <p:sldId id="390" r:id="rId24"/>
    <p:sldId id="391" r:id="rId25"/>
    <p:sldId id="392" r:id="rId26"/>
    <p:sldId id="393" r:id="rId27"/>
    <p:sldId id="394" r:id="rId28"/>
    <p:sldId id="395" r:id="rId29"/>
    <p:sldId id="396" r:id="rId30"/>
    <p:sldId id="397" r:id="rId31"/>
    <p:sldId id="398" r:id="rId32"/>
    <p:sldId id="399" r:id="rId33"/>
    <p:sldId id="400" r:id="rId34"/>
    <p:sldId id="401" r:id="rId35"/>
    <p:sldId id="402" r:id="rId36"/>
    <p:sldId id="403" r:id="rId37"/>
    <p:sldId id="404" r:id="rId38"/>
    <p:sldId id="405" r:id="rId39"/>
    <p:sldId id="406" r:id="rId40"/>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arolynKruse" initials="C" lastIdx="1" clrIdx="0"/>
  <p:cmAuthor id="1" name="         " initials="   " lastIdx="4" clrIdx="1"/>
  <p:cmAuthor id="2" name="Andrea Lewis" initials="AL" lastIdx="1" clrIdx="2"/>
  <p:cmAuthor id="3" name="Content Editor" initials="CE" lastIdx="3"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00CC"/>
    <a:srgbClr val="0000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815" autoAdjust="0"/>
    <p:restoredTop sz="70996" autoAdjust="0"/>
  </p:normalViewPr>
  <p:slideViewPr>
    <p:cSldViewPr snapToGrid="0">
      <p:cViewPr varScale="1">
        <p:scale>
          <a:sx n="51" d="100"/>
          <a:sy n="51" d="100"/>
        </p:scale>
        <p:origin x="-1056" y="-90"/>
      </p:cViewPr>
      <p:guideLst>
        <p:guide orient="horz" pos="2160"/>
        <p:guide pos="2880"/>
      </p:guideLst>
    </p:cSldViewPr>
  </p:slideViewPr>
  <p:outlineViewPr>
    <p:cViewPr>
      <p:scale>
        <a:sx n="33" d="100"/>
        <a:sy n="33" d="100"/>
      </p:scale>
      <p:origin x="42" y="2550"/>
    </p:cViewPr>
  </p:outlineViewPr>
  <p:notesTextViewPr>
    <p:cViewPr>
      <p:scale>
        <a:sx n="130" d="100"/>
        <a:sy n="13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93F9095-8845-E944-9BD3-1D7CEE77F280}" type="datetimeFigureOut">
              <a:rPr lang="en-US" smtClean="0"/>
              <a:pPr/>
              <a:t>9/14/2016</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82195F8-F67E-A84C-96C0-AAFD4F30BCE2}" type="slidenum">
              <a:rPr lang="en-US" smtClean="0"/>
              <a:pPr/>
              <a:t>‹#›</a:t>
            </a:fld>
            <a:endParaRPr lang="en-US" dirty="0"/>
          </a:p>
        </p:txBody>
      </p:sp>
    </p:spTree>
    <p:extLst>
      <p:ext uri="{BB962C8B-B14F-4D97-AF65-F5344CB8AC3E}">
        <p14:creationId xmlns:p14="http://schemas.microsoft.com/office/powerpoint/2010/main" xmlns="" val="23904906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atin typeface="Arial" charset="0"/>
              </a:defRPr>
            </a:lvl1pPr>
          </a:lstStyle>
          <a:p>
            <a:pPr>
              <a:defRPr/>
            </a:pPr>
            <a:endParaRPr lang="en-US" dirty="0"/>
          </a:p>
        </p:txBody>
      </p:sp>
      <p:sp>
        <p:nvSpPr>
          <p:cNvPr id="819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atin typeface="Arial" charset="0"/>
              </a:defRPr>
            </a:lvl1pPr>
          </a:lstStyle>
          <a:p>
            <a:pPr>
              <a:defRPr/>
            </a:pPr>
            <a:endParaRPr lang="en-US" dirty="0"/>
          </a:p>
        </p:txBody>
      </p:sp>
      <p:sp>
        <p:nvSpPr>
          <p:cNvPr id="4608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19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atin typeface="Arial" charset="0"/>
              </a:defRPr>
            </a:lvl1pPr>
          </a:lstStyle>
          <a:p>
            <a:pPr>
              <a:defRPr/>
            </a:pPr>
            <a:endParaRPr lang="en-US" dirty="0"/>
          </a:p>
        </p:txBody>
      </p:sp>
      <p:sp>
        <p:nvSpPr>
          <p:cNvPr id="819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Arial" charset="0"/>
              </a:defRPr>
            </a:lvl1pPr>
          </a:lstStyle>
          <a:p>
            <a:pPr>
              <a:defRPr/>
            </a:pPr>
            <a:fld id="{4C355B14-F2D3-4B4F-BE0A-4F2FFA69AAAF}" type="slidenum">
              <a:rPr lang="en-US"/>
              <a:pPr>
                <a:defRPr/>
              </a:pPr>
              <a:t>‹#›</a:t>
            </a:fld>
            <a:endParaRPr lang="en-US" dirty="0"/>
          </a:p>
        </p:txBody>
      </p:sp>
    </p:spTree>
    <p:extLst>
      <p:ext uri="{BB962C8B-B14F-4D97-AF65-F5344CB8AC3E}">
        <p14:creationId xmlns:p14="http://schemas.microsoft.com/office/powerpoint/2010/main" xmlns="" val="357443996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Char char="•"/>
            </a:pPr>
            <a:r>
              <a:rPr lang="en-US" sz="1200" kern="1200" baseline="0" dirty="0" smtClean="0">
                <a:solidFill>
                  <a:schemeClr val="tx1"/>
                </a:solidFill>
                <a:latin typeface="Arial" charset="0"/>
                <a:ea typeface="+mn-ea"/>
                <a:cs typeface="+mn-cs"/>
              </a:rPr>
              <a:t>  This chapter looks at minerals and shows how they differ from vitamins with regard to the variety of their tasks and in the amounts, which range from relatively large to exceedingly small, that are necessary to do those tasks.</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a:t>
            </a:fld>
            <a:endParaRPr lang="en-US" dirty="0"/>
          </a:p>
        </p:txBody>
      </p:sp>
    </p:spTree>
    <p:extLst>
      <p:ext uri="{BB962C8B-B14F-4D97-AF65-F5344CB8AC3E}">
        <p14:creationId xmlns:p14="http://schemas.microsoft.com/office/powerpoint/2010/main" xmlns="" val="11176725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indent="-171450">
              <a:buFont typeface="Arial" pitchFamily="34" charset="0"/>
              <a:buChar char="•"/>
            </a:pPr>
            <a:r>
              <a:rPr lang="en-US" sz="1200" kern="1200" dirty="0" smtClean="0">
                <a:solidFill>
                  <a:schemeClr val="tx1"/>
                </a:solidFill>
                <a:effectLst/>
                <a:latin typeface="Arial" charset="0"/>
                <a:ea typeface="+mn-ea"/>
                <a:cs typeface="+mn-cs"/>
              </a:rPr>
              <a:t>What factors determine the absorption of dietary calcium? </a:t>
            </a:r>
            <a:r>
              <a:rPr lang="en-US" sz="1200" i="1" kern="1200" dirty="0" smtClean="0">
                <a:solidFill>
                  <a:schemeClr val="tx1"/>
                </a:solidFill>
                <a:effectLst/>
                <a:latin typeface="Arial" charset="0"/>
                <a:ea typeface="+mn-ea"/>
                <a:cs typeface="+mn-cs"/>
              </a:rPr>
              <a:t>(The food form, the interaction of three hormones that directly control absorption, and indirect metabolic stimuli from the estrogen hormones)</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lvl="0" indent="-171450">
              <a:buFont typeface="Arial" pitchFamily="34" charset="0"/>
              <a:buChar char="•"/>
            </a:pPr>
            <a:r>
              <a:rPr lang="en-US" sz="1200" kern="1200" dirty="0" smtClean="0">
                <a:solidFill>
                  <a:schemeClr val="tx1"/>
                </a:solidFill>
                <a:effectLst/>
                <a:latin typeface="Arial" charset="0"/>
                <a:ea typeface="+mn-ea"/>
                <a:cs typeface="+mn-cs"/>
              </a:rPr>
              <a:t>Left side: normal, healthy bone</a:t>
            </a:r>
          </a:p>
          <a:p>
            <a:pPr marL="171450" lvl="0" indent="-171450">
              <a:buFont typeface="Arial" pitchFamily="34" charset="0"/>
              <a:buChar char="•"/>
            </a:pPr>
            <a:r>
              <a:rPr lang="en-US" sz="1200" kern="1200" dirty="0" smtClean="0">
                <a:solidFill>
                  <a:schemeClr val="tx1"/>
                </a:solidFill>
                <a:effectLst/>
                <a:latin typeface="Arial" charset="0"/>
                <a:ea typeface="+mn-ea"/>
                <a:cs typeface="+mn-cs"/>
              </a:rPr>
              <a:t>Right side: osteoporotic bone</a:t>
            </a:r>
          </a:p>
          <a:p>
            <a:pPr marL="171450" indent="-171450">
              <a:buFont typeface="Arial" pitchFamily="34" charset="0"/>
              <a:buChar char="•"/>
            </a:pPr>
            <a:r>
              <a:rPr lang="en-US" sz="1200" kern="1200" dirty="0" smtClean="0">
                <a:solidFill>
                  <a:schemeClr val="tx1"/>
                </a:solidFill>
                <a:effectLst/>
                <a:latin typeface="Arial" charset="0"/>
                <a:ea typeface="+mn-ea"/>
                <a:cs typeface="+mn-cs"/>
              </a:rPr>
              <a:t>Which bone looks easier to break?</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lvl="0" indent="-171450">
              <a:buFont typeface="Arial" pitchFamily="34" charset="0"/>
              <a:buChar char="•"/>
            </a:pPr>
            <a:r>
              <a:rPr lang="en-US" sz="1200" kern="1200" dirty="0" smtClean="0">
                <a:solidFill>
                  <a:schemeClr val="tx1"/>
                </a:solidFill>
                <a:effectLst/>
                <a:latin typeface="Arial" charset="0"/>
                <a:ea typeface="+mn-ea"/>
                <a:cs typeface="+mn-cs"/>
              </a:rPr>
              <a:t>What other mineral is essential for bone and tooth formation? </a:t>
            </a:r>
            <a:r>
              <a:rPr lang="en-US" sz="1200" i="1" kern="1200" dirty="0" smtClean="0">
                <a:solidFill>
                  <a:schemeClr val="tx1"/>
                </a:solidFill>
                <a:effectLst/>
                <a:latin typeface="Arial" charset="0"/>
                <a:ea typeface="+mn-ea"/>
                <a:cs typeface="+mn-cs"/>
              </a:rPr>
              <a:t>(Calcium)</a:t>
            </a:r>
            <a:endParaRPr lang="en-US" sz="1200" kern="1200" dirty="0" smtClean="0">
              <a:solidFill>
                <a:schemeClr val="tx1"/>
              </a:solidFill>
              <a:effectLst/>
              <a:latin typeface="Arial" charset="0"/>
              <a:ea typeface="+mn-ea"/>
              <a:cs typeface="+mn-cs"/>
            </a:endParaRPr>
          </a:p>
          <a:p>
            <a:pPr marL="171450" indent="-171450">
              <a:buFont typeface="Arial" pitchFamily="34" charset="0"/>
              <a:buChar char="•"/>
            </a:pPr>
            <a:r>
              <a:rPr lang="en-US" sz="1200" kern="1200" dirty="0" smtClean="0">
                <a:solidFill>
                  <a:schemeClr val="tx1"/>
                </a:solidFill>
                <a:effectLst/>
                <a:latin typeface="Arial" charset="0"/>
                <a:ea typeface="+mn-ea"/>
                <a:cs typeface="+mn-cs"/>
              </a:rPr>
              <a:t>DNA has phosphorous in its backbone.</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lvl="0" indent="-171450">
              <a:buFont typeface="Arial" pitchFamily="34" charset="0"/>
              <a:buChar char="•"/>
            </a:pPr>
            <a:r>
              <a:rPr lang="en-US" sz="1200" kern="1200" dirty="0" smtClean="0">
                <a:solidFill>
                  <a:schemeClr val="tx1"/>
                </a:solidFill>
                <a:effectLst/>
                <a:latin typeface="Arial" charset="0"/>
                <a:ea typeface="+mn-ea"/>
                <a:cs typeface="+mn-cs"/>
              </a:rPr>
              <a:t>If a phosphorus deficiency does develop, what are the characteristics? </a:t>
            </a:r>
            <a:r>
              <a:rPr lang="en-US" sz="1200" i="1" kern="1200" dirty="0" smtClean="0">
                <a:solidFill>
                  <a:schemeClr val="tx1"/>
                </a:solidFill>
                <a:effectLst/>
                <a:latin typeface="Arial" charset="0"/>
                <a:ea typeface="+mn-ea"/>
                <a:cs typeface="+mn-cs"/>
              </a:rPr>
              <a:t>(Weakness, loss of appetite, fatigue, pain)</a:t>
            </a:r>
            <a:endParaRPr lang="en-US" sz="1200" kern="1200" dirty="0" smtClean="0">
              <a:solidFill>
                <a:schemeClr val="tx1"/>
              </a:solidFill>
              <a:effectLst/>
              <a:latin typeface="Arial" charset="0"/>
              <a:ea typeface="+mn-ea"/>
              <a:cs typeface="+mn-cs"/>
            </a:endParaRPr>
          </a:p>
          <a:p>
            <a:pPr marL="171450" indent="-171450">
              <a:buFont typeface="Arial" pitchFamily="34" charset="0"/>
              <a:buChar char="•"/>
            </a:pPr>
            <a:r>
              <a:rPr lang="en-US" sz="1200" kern="1200" dirty="0" smtClean="0">
                <a:solidFill>
                  <a:schemeClr val="tx1"/>
                </a:solidFill>
                <a:effectLst/>
                <a:latin typeface="Arial" charset="0"/>
                <a:ea typeface="+mn-ea"/>
                <a:cs typeface="+mn-cs"/>
              </a:rPr>
              <a:t>Is it difficult for most Americans to meet the requirement for phosphorus?</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14</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lvl="0" indent="-171450">
              <a:buFont typeface="Arial" pitchFamily="34" charset="0"/>
              <a:buChar char="•"/>
            </a:pPr>
            <a:r>
              <a:rPr lang="en-US" sz="1200" kern="1200" dirty="0" smtClean="0">
                <a:solidFill>
                  <a:schemeClr val="tx1"/>
                </a:solidFill>
                <a:effectLst/>
                <a:latin typeface="Arial" charset="0"/>
                <a:ea typeface="+mn-ea"/>
                <a:cs typeface="+mn-cs"/>
              </a:rPr>
              <a:t>What is the main function of sodium? </a:t>
            </a:r>
            <a:r>
              <a:rPr lang="en-US" sz="1200" i="1" kern="1200" dirty="0" smtClean="0">
                <a:solidFill>
                  <a:schemeClr val="tx1"/>
                </a:solidFill>
                <a:effectLst/>
                <a:latin typeface="Arial" charset="0"/>
                <a:ea typeface="+mn-ea"/>
                <a:cs typeface="+mn-cs"/>
              </a:rPr>
              <a:t>(Water balance)</a:t>
            </a:r>
            <a:endParaRPr lang="en-US" sz="1200" kern="1200" dirty="0" smtClean="0">
              <a:solidFill>
                <a:schemeClr val="tx1"/>
              </a:solidFill>
              <a:effectLst/>
              <a:latin typeface="Arial" charset="0"/>
              <a:ea typeface="+mn-ea"/>
              <a:cs typeface="+mn-cs"/>
            </a:endParaRPr>
          </a:p>
          <a:p>
            <a:pPr marL="171450" indent="-171450">
              <a:buFont typeface="Arial" pitchFamily="34" charset="0"/>
              <a:buChar char="•"/>
            </a:pPr>
            <a:r>
              <a:rPr lang="en-US" sz="1200" kern="1200" dirty="0" smtClean="0">
                <a:solidFill>
                  <a:schemeClr val="tx1"/>
                </a:solidFill>
                <a:effectLst/>
                <a:latin typeface="Arial" charset="0"/>
                <a:ea typeface="+mn-ea"/>
                <a:cs typeface="+mn-cs"/>
              </a:rPr>
              <a:t>Explain that sodium is needed for glucose to be absorbed.</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15</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lvl="0" indent="-171450">
              <a:buFont typeface="Arial" pitchFamily="34" charset="0"/>
              <a:buChar char="•"/>
            </a:pPr>
            <a:r>
              <a:rPr lang="en-US" sz="1200" kern="1200" dirty="0" smtClean="0">
                <a:solidFill>
                  <a:schemeClr val="tx1"/>
                </a:solidFill>
                <a:effectLst/>
                <a:latin typeface="Arial" charset="0"/>
                <a:ea typeface="+mn-ea"/>
                <a:cs typeface="+mn-cs"/>
              </a:rPr>
              <a:t>Excess sodium can lead to what chronic disease? </a:t>
            </a:r>
            <a:r>
              <a:rPr lang="en-US" sz="1200" i="1" kern="1200" dirty="0" smtClean="0">
                <a:solidFill>
                  <a:schemeClr val="tx1"/>
                </a:solidFill>
                <a:effectLst/>
                <a:latin typeface="Arial" charset="0"/>
                <a:ea typeface="+mn-ea"/>
                <a:cs typeface="+mn-cs"/>
              </a:rPr>
              <a:t>(Hypertension)</a:t>
            </a:r>
            <a:endParaRPr lang="en-US" sz="1200" kern="1200" dirty="0" smtClean="0">
              <a:solidFill>
                <a:schemeClr val="tx1"/>
              </a:solidFill>
              <a:effectLst/>
              <a:latin typeface="Arial" charset="0"/>
              <a:ea typeface="+mn-ea"/>
              <a:cs typeface="+mn-cs"/>
            </a:endParaRPr>
          </a:p>
          <a:p>
            <a:pPr marL="171450" indent="-171450">
              <a:buFont typeface="Arial" pitchFamily="34" charset="0"/>
              <a:buChar char="•"/>
            </a:pPr>
            <a:r>
              <a:rPr lang="en-US" sz="1200" kern="1200" dirty="0" smtClean="0">
                <a:solidFill>
                  <a:schemeClr val="tx1"/>
                </a:solidFill>
                <a:effectLst/>
                <a:latin typeface="Arial" charset="0"/>
                <a:ea typeface="+mn-ea"/>
                <a:cs typeface="+mn-cs"/>
              </a:rPr>
              <a:t>What is the main dietary source of sodium? </a:t>
            </a:r>
            <a:r>
              <a:rPr lang="en-US" sz="1200" i="1" kern="1200" dirty="0" smtClean="0">
                <a:solidFill>
                  <a:schemeClr val="tx1"/>
                </a:solidFill>
                <a:effectLst/>
                <a:latin typeface="Arial" charset="0"/>
                <a:ea typeface="+mn-ea"/>
                <a:cs typeface="+mn-cs"/>
              </a:rPr>
              <a:t>(Table salt)</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16</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lvl="0" indent="-171450">
              <a:buFont typeface="Arial" pitchFamily="34" charset="0"/>
              <a:buChar char="•"/>
            </a:pPr>
            <a:r>
              <a:rPr lang="en-US" sz="1200" kern="1200" dirty="0" smtClean="0">
                <a:solidFill>
                  <a:schemeClr val="tx1"/>
                </a:solidFill>
                <a:effectLst/>
                <a:latin typeface="Arial" charset="0"/>
                <a:ea typeface="+mn-ea"/>
                <a:cs typeface="+mn-cs"/>
              </a:rPr>
              <a:t>Explain that sodium and potassium work with each other to maintain water balance. Mention that sodium is extracellular and potassium is intracellular.</a:t>
            </a:r>
          </a:p>
          <a:p>
            <a:pPr marL="171450" indent="-171450">
              <a:buFont typeface="Arial" pitchFamily="34" charset="0"/>
              <a:buChar char="•"/>
            </a:pPr>
            <a:r>
              <a:rPr lang="en-US" sz="1200" kern="1200" dirty="0" smtClean="0">
                <a:solidFill>
                  <a:schemeClr val="tx1"/>
                </a:solidFill>
                <a:effectLst/>
                <a:latin typeface="Arial" charset="0"/>
                <a:ea typeface="+mn-ea"/>
                <a:cs typeface="+mn-cs"/>
              </a:rPr>
              <a:t>Does potassium raise or lower blood pressure?</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17</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lvl="0" indent="-171450">
              <a:buFont typeface="Arial" pitchFamily="34" charset="0"/>
              <a:buChar char="•"/>
            </a:pPr>
            <a:r>
              <a:rPr lang="en-US" sz="1200" kern="1200" dirty="0" smtClean="0">
                <a:solidFill>
                  <a:schemeClr val="tx1"/>
                </a:solidFill>
                <a:effectLst/>
                <a:latin typeface="Arial" charset="0"/>
                <a:ea typeface="+mn-ea"/>
                <a:cs typeface="+mn-cs"/>
              </a:rPr>
              <a:t>When are potassium deficiencies more likely to occur? </a:t>
            </a:r>
            <a:r>
              <a:rPr lang="en-US" sz="1200" i="1" kern="1200" dirty="0" smtClean="0">
                <a:solidFill>
                  <a:schemeClr val="tx1"/>
                </a:solidFill>
                <a:effectLst/>
                <a:latin typeface="Arial" charset="0"/>
                <a:ea typeface="+mn-ea"/>
                <a:cs typeface="+mn-cs"/>
              </a:rPr>
              <a:t>(During clinical situations such as prolonged vomiting or diarrhea, during use of diuretic drugs, during use of hypertension drugs, as a result of severe malnutrition, or after surgery)</a:t>
            </a:r>
            <a:endParaRPr lang="en-US" sz="1200" kern="1200" dirty="0" smtClean="0">
              <a:solidFill>
                <a:schemeClr val="tx1"/>
              </a:solidFill>
              <a:effectLst/>
              <a:latin typeface="Arial" charset="0"/>
              <a:ea typeface="+mn-ea"/>
              <a:cs typeface="+mn-cs"/>
            </a:endParaRPr>
          </a:p>
          <a:p>
            <a:pPr marL="171450" indent="-171450">
              <a:buFont typeface="Arial" pitchFamily="34" charset="0"/>
              <a:buChar char="•"/>
            </a:pPr>
            <a:r>
              <a:rPr lang="en-US" sz="1200" kern="1200" dirty="0" smtClean="0">
                <a:solidFill>
                  <a:schemeClr val="tx1"/>
                </a:solidFill>
                <a:effectLst/>
                <a:latin typeface="Arial" charset="0"/>
                <a:ea typeface="+mn-ea"/>
                <a:cs typeface="+mn-cs"/>
              </a:rPr>
              <a:t>What is the result of extremely high potassium levels? </a:t>
            </a:r>
            <a:r>
              <a:rPr lang="en-US" sz="1200" i="1" kern="1200" dirty="0" smtClean="0">
                <a:solidFill>
                  <a:schemeClr val="tx1"/>
                </a:solidFill>
                <a:effectLst/>
                <a:latin typeface="Arial" charset="0"/>
                <a:ea typeface="+mn-ea"/>
                <a:cs typeface="+mn-cs"/>
              </a:rPr>
              <a:t>(Fatal arrhythmia)</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18</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indent="-171450">
              <a:buFont typeface="Arial" pitchFamily="34" charset="0"/>
              <a:buChar char="•"/>
            </a:pPr>
            <a:r>
              <a:rPr lang="en-US" sz="1200" kern="1200" dirty="0" smtClean="0">
                <a:solidFill>
                  <a:schemeClr val="tx1"/>
                </a:solidFill>
                <a:effectLst/>
                <a:latin typeface="Arial" charset="0"/>
                <a:ea typeface="+mn-ea"/>
                <a:cs typeface="+mn-cs"/>
              </a:rPr>
              <a:t>Emphasize that chloride is needed for digestion of all foods through hydrochloric acid.</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19</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lvl="0" indent="-171450">
              <a:buFont typeface="Arial" pitchFamily="34" charset="0"/>
              <a:buChar char="•"/>
            </a:pPr>
            <a:r>
              <a:rPr lang="en-US" sz="1200" kern="1200" dirty="0" smtClean="0">
                <a:solidFill>
                  <a:schemeClr val="tx1"/>
                </a:solidFill>
                <a:effectLst/>
                <a:latin typeface="Arial" charset="0"/>
                <a:ea typeface="+mn-ea"/>
                <a:cs typeface="+mn-cs"/>
              </a:rPr>
              <a:t>What is the primary reason for chloride deficiency? </a:t>
            </a:r>
            <a:r>
              <a:rPr lang="en-US" sz="1200" i="1" kern="1200" dirty="0" smtClean="0">
                <a:solidFill>
                  <a:schemeClr val="tx1"/>
                </a:solidFill>
                <a:effectLst/>
                <a:latin typeface="Arial" charset="0"/>
                <a:ea typeface="+mn-ea"/>
                <a:cs typeface="+mn-cs"/>
              </a:rPr>
              <a:t>(Excessive fluid losses through vomiting, which leads to metabolic alkalosis)</a:t>
            </a:r>
            <a:endParaRPr lang="en-US" sz="1200" kern="1200" dirty="0" smtClean="0">
              <a:solidFill>
                <a:schemeClr val="tx1"/>
              </a:solidFill>
              <a:effectLst/>
              <a:latin typeface="Arial" charset="0"/>
              <a:ea typeface="+mn-ea"/>
              <a:cs typeface="+mn-cs"/>
            </a:endParaRPr>
          </a:p>
          <a:p>
            <a:pPr marL="171450" indent="-171450">
              <a:buFont typeface="Arial" pitchFamily="34" charset="0"/>
              <a:buChar char="•"/>
            </a:pPr>
            <a:r>
              <a:rPr lang="en-US" sz="1200" kern="1200" dirty="0" smtClean="0">
                <a:solidFill>
                  <a:schemeClr val="tx1"/>
                </a:solidFill>
                <a:effectLst/>
                <a:latin typeface="Arial" charset="0"/>
                <a:ea typeface="+mn-ea"/>
                <a:cs typeface="+mn-cs"/>
              </a:rPr>
              <a:t>The only known development of toxicity is through dehydration.</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20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lvl="0" indent="-171450">
              <a:buFont typeface="Arial" pitchFamily="34" charset="0"/>
              <a:buChar char="•"/>
            </a:pPr>
            <a:r>
              <a:rPr lang="en-US" sz="1200" kern="1200" dirty="0" smtClean="0">
                <a:solidFill>
                  <a:schemeClr val="tx1"/>
                </a:solidFill>
                <a:effectLst/>
                <a:latin typeface="Arial" charset="0"/>
                <a:ea typeface="+mn-ea"/>
                <a:cs typeface="+mn-cs"/>
              </a:rPr>
              <a:t>Where in the body is magnesium found? </a:t>
            </a:r>
            <a:r>
              <a:rPr lang="en-US" sz="1200" i="1" kern="1200" dirty="0" smtClean="0">
                <a:solidFill>
                  <a:schemeClr val="tx1"/>
                </a:solidFill>
                <a:effectLst/>
                <a:latin typeface="Arial" charset="0"/>
                <a:ea typeface="+mn-ea"/>
                <a:cs typeface="+mn-cs"/>
              </a:rPr>
              <a:t>(In all body cells; it has widespread metabolic functions.)</a:t>
            </a:r>
            <a:endParaRPr lang="en-US" sz="1200" kern="1200" dirty="0" smtClean="0">
              <a:solidFill>
                <a:schemeClr val="tx1"/>
              </a:solidFill>
              <a:effectLst/>
              <a:latin typeface="Arial" charset="0"/>
              <a:ea typeface="+mn-ea"/>
              <a:cs typeface="+mn-cs"/>
            </a:endParaRPr>
          </a:p>
          <a:p>
            <a:pPr marL="171450" lvl="0" indent="-171450">
              <a:buFont typeface="Arial" pitchFamily="34" charset="0"/>
              <a:buChar char="•"/>
            </a:pPr>
            <a:r>
              <a:rPr lang="en-US" sz="1200" kern="1200" dirty="0" smtClean="0">
                <a:solidFill>
                  <a:schemeClr val="tx1"/>
                </a:solidFill>
                <a:effectLst/>
                <a:latin typeface="Arial" charset="0"/>
                <a:ea typeface="+mn-ea"/>
                <a:cs typeface="+mn-cs"/>
              </a:rPr>
              <a:t>Review what a catalyst is. Why are catalysts important?</a:t>
            </a:r>
          </a:p>
          <a:p>
            <a:pPr marL="171450" indent="-171450">
              <a:buFont typeface="Arial" pitchFamily="34" charset="0"/>
              <a:buChar char="•"/>
            </a:pPr>
            <a:r>
              <a:rPr lang="en-US" sz="1200" kern="1200" dirty="0" smtClean="0">
                <a:solidFill>
                  <a:schemeClr val="tx1"/>
                </a:solidFill>
                <a:effectLst/>
                <a:latin typeface="Arial" charset="0"/>
                <a:ea typeface="+mn-ea"/>
                <a:cs typeface="+mn-cs"/>
              </a:rPr>
              <a:t>Discuss basal metabolic rate and how magnesium deficiency could influence it.</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21</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lvl="0" indent="-171450">
              <a:buFont typeface="Arial" pitchFamily="34" charset="0"/>
              <a:buChar char="•"/>
            </a:pPr>
            <a:r>
              <a:rPr lang="en-US" sz="1200" kern="1200" dirty="0" smtClean="0">
                <a:solidFill>
                  <a:schemeClr val="tx1"/>
                </a:solidFill>
                <a:effectLst/>
                <a:latin typeface="Arial" charset="0"/>
                <a:ea typeface="+mn-ea"/>
                <a:cs typeface="+mn-cs"/>
              </a:rPr>
              <a:t>What are some of the deficiency symptoms? </a:t>
            </a:r>
            <a:r>
              <a:rPr lang="en-US" sz="1200" i="1" kern="1200" dirty="0" smtClean="0">
                <a:solidFill>
                  <a:schemeClr val="tx1"/>
                </a:solidFill>
                <a:effectLst/>
                <a:latin typeface="Arial" charset="0"/>
                <a:ea typeface="+mn-ea"/>
                <a:cs typeface="+mn-cs"/>
              </a:rPr>
              <a:t>(Muscle weakness and cramps, hypertension, and blood vessel constriction in the heart and brain)</a:t>
            </a:r>
            <a:endParaRPr lang="en-US" sz="1200" kern="1200" dirty="0" smtClean="0">
              <a:solidFill>
                <a:schemeClr val="tx1"/>
              </a:solidFill>
              <a:effectLst/>
              <a:latin typeface="Arial" charset="0"/>
              <a:ea typeface="+mn-ea"/>
              <a:cs typeface="+mn-cs"/>
            </a:endParaRPr>
          </a:p>
          <a:p>
            <a:pPr marL="171450" lvl="0" indent="-171450">
              <a:buFont typeface="Arial" pitchFamily="34" charset="0"/>
              <a:buChar char="•"/>
            </a:pPr>
            <a:r>
              <a:rPr lang="en-US" sz="1200" kern="1200" dirty="0" smtClean="0">
                <a:solidFill>
                  <a:schemeClr val="tx1"/>
                </a:solidFill>
                <a:effectLst/>
                <a:latin typeface="Arial" charset="0"/>
                <a:ea typeface="+mn-ea"/>
                <a:cs typeface="+mn-cs"/>
              </a:rPr>
              <a:t>Which individuals are at greater risk for developing magnesium toxicity? </a:t>
            </a:r>
            <a:r>
              <a:rPr lang="en-US" sz="1200" i="1" kern="1200" dirty="0" smtClean="0">
                <a:solidFill>
                  <a:schemeClr val="tx1"/>
                </a:solidFill>
                <a:effectLst/>
                <a:latin typeface="Arial" charset="0"/>
                <a:ea typeface="+mn-ea"/>
                <a:cs typeface="+mn-cs"/>
              </a:rPr>
              <a:t>(Those with renal insufficiency)</a:t>
            </a:r>
            <a:endParaRPr lang="en-US" sz="1200" kern="1200" dirty="0" smtClean="0">
              <a:solidFill>
                <a:schemeClr val="tx1"/>
              </a:solidFill>
              <a:effectLst/>
              <a:latin typeface="Arial" charset="0"/>
              <a:ea typeface="+mn-ea"/>
              <a:cs typeface="+mn-cs"/>
            </a:endParaRPr>
          </a:p>
          <a:p>
            <a:pPr marL="171450" indent="-171450">
              <a:buFont typeface="Arial" pitchFamily="34" charset="0"/>
              <a:buChar char="•"/>
            </a:pPr>
            <a:r>
              <a:rPr lang="en-US" sz="1200" kern="1200" dirty="0" smtClean="0">
                <a:solidFill>
                  <a:schemeClr val="tx1"/>
                </a:solidFill>
                <a:effectLst/>
                <a:latin typeface="Arial" charset="0"/>
                <a:ea typeface="+mn-ea"/>
                <a:cs typeface="+mn-cs"/>
              </a:rPr>
              <a:t>Which sources are relatively poor sources of magnesium? </a:t>
            </a:r>
            <a:r>
              <a:rPr lang="en-US" sz="1200" i="1" kern="1200" dirty="0" smtClean="0">
                <a:solidFill>
                  <a:schemeClr val="tx1"/>
                </a:solidFill>
                <a:effectLst/>
                <a:latin typeface="Arial" charset="0"/>
                <a:ea typeface="+mn-ea"/>
                <a:cs typeface="+mn-cs"/>
              </a:rPr>
              <a:t>(Most fruits, except bananas; milk; meat; and fish)</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22</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indent="-171450">
              <a:buFont typeface="Arial" pitchFamily="34" charset="0"/>
              <a:buChar char="•"/>
            </a:pPr>
            <a:r>
              <a:rPr lang="en-US" sz="1200" kern="1200" dirty="0" smtClean="0">
                <a:solidFill>
                  <a:schemeClr val="tx1"/>
                </a:solidFill>
                <a:effectLst/>
                <a:latin typeface="Arial" charset="0"/>
                <a:ea typeface="+mn-ea"/>
                <a:cs typeface="+mn-cs"/>
              </a:rPr>
              <a:t>Where is collagen found and what is its function? </a:t>
            </a:r>
            <a:r>
              <a:rPr lang="en-US" sz="1200" i="1" kern="1200" dirty="0" smtClean="0">
                <a:solidFill>
                  <a:schemeClr val="tx1"/>
                </a:solidFill>
                <a:effectLst/>
                <a:latin typeface="Arial" charset="0"/>
                <a:ea typeface="+mn-ea"/>
                <a:cs typeface="+mn-cs"/>
              </a:rPr>
              <a:t>(It is a connective tissue found in the gums and joints.)</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23</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lvl="0" indent="-171450">
              <a:buFont typeface="Arial" pitchFamily="34" charset="0"/>
              <a:buChar char="•"/>
            </a:pPr>
            <a:r>
              <a:rPr lang="en-US" sz="1200" kern="1200" dirty="0" smtClean="0">
                <a:solidFill>
                  <a:schemeClr val="tx1"/>
                </a:solidFill>
                <a:effectLst/>
                <a:latin typeface="Arial" charset="0"/>
                <a:ea typeface="+mn-ea"/>
                <a:cs typeface="+mn-cs"/>
              </a:rPr>
              <a:t>Because sulfur is obtained through amino acids, many of its functions are the same as protein (e.g., maintenance of hair and nails and collagen formation).</a:t>
            </a:r>
          </a:p>
          <a:p>
            <a:pPr marL="171450" lvl="0" indent="-171450">
              <a:buFont typeface="Arial" pitchFamily="34" charset="0"/>
              <a:buChar char="•"/>
            </a:pPr>
            <a:r>
              <a:rPr lang="en-US" sz="1200" kern="1200" dirty="0" smtClean="0">
                <a:solidFill>
                  <a:schemeClr val="tx1"/>
                </a:solidFill>
                <a:effectLst/>
                <a:latin typeface="Arial" charset="0"/>
                <a:ea typeface="+mn-ea"/>
                <a:cs typeface="+mn-cs"/>
              </a:rPr>
              <a:t>What are other food sources that contain protein, and thus sulfur-containing amino acids?</a:t>
            </a:r>
          </a:p>
          <a:p>
            <a:pPr marL="171450" indent="-171450">
              <a:buFont typeface="Arial" pitchFamily="34" charset="0"/>
              <a:buChar char="•"/>
            </a:pPr>
            <a:r>
              <a:rPr lang="en-US" sz="1200" kern="1200" dirty="0" smtClean="0">
                <a:solidFill>
                  <a:schemeClr val="tx1"/>
                </a:solidFill>
                <a:effectLst/>
                <a:latin typeface="Arial" charset="0"/>
                <a:ea typeface="+mn-ea"/>
                <a:cs typeface="+mn-cs"/>
              </a:rPr>
              <a:t>Are methionine and cysteine essential or nonessential amino acids?</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24</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25</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indent="-171450">
              <a:buFont typeface="Arial" pitchFamily="34" charset="0"/>
              <a:buChar char="•"/>
            </a:pPr>
            <a:r>
              <a:rPr lang="en-US" sz="1200" kern="1200" dirty="0" smtClean="0">
                <a:solidFill>
                  <a:schemeClr val="tx1"/>
                </a:solidFill>
                <a:effectLst/>
                <a:latin typeface="Arial" charset="0"/>
                <a:ea typeface="+mn-ea"/>
                <a:cs typeface="+mn-cs"/>
              </a:rPr>
              <a:t>The recommended intake for trace minerals is less than 100 mg/day.</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26</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lvl="0" indent="-171450">
              <a:buFont typeface="Arial" pitchFamily="34" charset="0"/>
              <a:buChar char="•"/>
            </a:pPr>
            <a:r>
              <a:rPr lang="en-US" sz="1200" kern="1200" dirty="0" smtClean="0">
                <a:solidFill>
                  <a:schemeClr val="tx1"/>
                </a:solidFill>
                <a:effectLst/>
                <a:latin typeface="Arial" charset="0"/>
                <a:ea typeface="+mn-ea"/>
                <a:cs typeface="+mn-cs"/>
              </a:rPr>
              <a:t>70% of the body’s iron occurs where? </a:t>
            </a:r>
            <a:r>
              <a:rPr lang="en-US" sz="1200" i="1" kern="1200" dirty="0" smtClean="0">
                <a:solidFill>
                  <a:schemeClr val="tx1"/>
                </a:solidFill>
                <a:effectLst/>
                <a:latin typeface="Arial" charset="0"/>
                <a:ea typeface="+mn-ea"/>
                <a:cs typeface="+mn-cs"/>
              </a:rPr>
              <a:t>(In red blood cells)</a:t>
            </a:r>
            <a:endParaRPr lang="en-US" sz="1200" kern="1200" dirty="0" smtClean="0">
              <a:solidFill>
                <a:schemeClr val="tx1"/>
              </a:solidFill>
              <a:effectLst/>
              <a:latin typeface="Arial" charset="0"/>
              <a:ea typeface="+mn-ea"/>
              <a:cs typeface="+mn-cs"/>
            </a:endParaRPr>
          </a:p>
          <a:p>
            <a:pPr marL="171450" indent="-171450">
              <a:buFont typeface="Arial" pitchFamily="34" charset="0"/>
              <a:buChar char="•"/>
            </a:pPr>
            <a:r>
              <a:rPr lang="en-US" sz="1200" kern="1200" dirty="0" smtClean="0">
                <a:solidFill>
                  <a:schemeClr val="tx1"/>
                </a:solidFill>
                <a:effectLst/>
                <a:latin typeface="Arial" charset="0"/>
                <a:ea typeface="+mn-ea"/>
                <a:cs typeface="+mn-cs"/>
              </a:rPr>
              <a:t>Iron is best known for its role in hemoglobin and therefore its essentiality in oxygen transport.</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27</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lvl="0" indent="-171450">
              <a:buFont typeface="Arial" pitchFamily="34" charset="0"/>
              <a:buChar char="•"/>
            </a:pPr>
            <a:r>
              <a:rPr lang="en-US" sz="1200" kern="1200" dirty="0" smtClean="0">
                <a:solidFill>
                  <a:schemeClr val="tx1"/>
                </a:solidFill>
                <a:effectLst/>
                <a:latin typeface="Arial" charset="0"/>
                <a:ea typeface="+mn-ea"/>
                <a:cs typeface="+mn-cs"/>
              </a:rPr>
              <a:t>What is one clinical test to determine iron-deficiency anemia? </a:t>
            </a:r>
            <a:r>
              <a:rPr lang="en-US" sz="1200" i="1" kern="1200" dirty="0" smtClean="0">
                <a:solidFill>
                  <a:schemeClr val="tx1"/>
                </a:solidFill>
                <a:effectLst/>
                <a:latin typeface="Arial" charset="0"/>
                <a:ea typeface="+mn-ea"/>
                <a:cs typeface="+mn-cs"/>
              </a:rPr>
              <a:t>(Hemoglobin levels, hematocrit)</a:t>
            </a:r>
            <a:endParaRPr lang="en-US" sz="1200" kern="1200" dirty="0" smtClean="0">
              <a:solidFill>
                <a:schemeClr val="tx1"/>
              </a:solidFill>
              <a:effectLst/>
              <a:latin typeface="Arial" charset="0"/>
              <a:ea typeface="+mn-ea"/>
              <a:cs typeface="+mn-cs"/>
            </a:endParaRPr>
          </a:p>
          <a:p>
            <a:pPr marL="171450" lvl="0" indent="-171450">
              <a:buFont typeface="Arial" pitchFamily="34" charset="0"/>
              <a:buChar char="•"/>
            </a:pPr>
            <a:r>
              <a:rPr lang="en-US" sz="1200" kern="1200" dirty="0" smtClean="0">
                <a:solidFill>
                  <a:schemeClr val="tx1"/>
                </a:solidFill>
                <a:effectLst/>
                <a:latin typeface="Arial" charset="0"/>
                <a:ea typeface="+mn-ea"/>
                <a:cs typeface="+mn-cs"/>
              </a:rPr>
              <a:t>Why do women need more iron than men? </a:t>
            </a:r>
            <a:r>
              <a:rPr lang="en-US" sz="1200" i="1" kern="1200" dirty="0" smtClean="0">
                <a:solidFill>
                  <a:schemeClr val="tx1"/>
                </a:solidFill>
                <a:effectLst/>
                <a:latin typeface="Arial" charset="0"/>
                <a:ea typeface="+mn-ea"/>
                <a:cs typeface="+mn-cs"/>
              </a:rPr>
              <a:t>(Menses)</a:t>
            </a:r>
            <a:endParaRPr lang="en-US" sz="1200" kern="1200" dirty="0" smtClean="0">
              <a:solidFill>
                <a:schemeClr val="tx1"/>
              </a:solidFill>
              <a:effectLst/>
              <a:latin typeface="Arial" charset="0"/>
              <a:ea typeface="+mn-ea"/>
              <a:cs typeface="+mn-cs"/>
            </a:endParaRPr>
          </a:p>
          <a:p>
            <a:pPr marL="171450" lvl="0" indent="-171450">
              <a:buFont typeface="Arial" pitchFamily="34" charset="0"/>
              <a:buChar char="•"/>
            </a:pPr>
            <a:r>
              <a:rPr lang="en-US" sz="1200" kern="1200" dirty="0" smtClean="0">
                <a:solidFill>
                  <a:schemeClr val="tx1"/>
                </a:solidFill>
                <a:effectLst/>
                <a:latin typeface="Arial" charset="0"/>
                <a:ea typeface="+mn-ea"/>
                <a:cs typeface="+mn-cs"/>
              </a:rPr>
              <a:t>Explain that hemochromatosis is a genetic condition enabling the body to retain more iron than needed.</a:t>
            </a:r>
          </a:p>
          <a:p>
            <a:pPr marL="171450" lvl="0" indent="-171450">
              <a:buFont typeface="Arial" pitchFamily="34" charset="0"/>
              <a:buChar char="•"/>
            </a:pPr>
            <a:r>
              <a:rPr lang="en-US" sz="1200" kern="1200" dirty="0" smtClean="0">
                <a:solidFill>
                  <a:schemeClr val="tx1"/>
                </a:solidFill>
                <a:effectLst/>
                <a:latin typeface="Arial" charset="0"/>
                <a:ea typeface="+mn-ea"/>
                <a:cs typeface="+mn-cs"/>
              </a:rPr>
              <a:t>Discuss the signs and symptoms of iron-deficiency anemia.</a:t>
            </a:r>
          </a:p>
          <a:p>
            <a:pPr marL="171450" lvl="0" indent="-171450">
              <a:buFont typeface="Arial" pitchFamily="34" charset="0"/>
              <a:buChar char="•"/>
            </a:pPr>
            <a:r>
              <a:rPr lang="en-US" sz="1200" kern="1200" dirty="0" smtClean="0">
                <a:solidFill>
                  <a:schemeClr val="tx1"/>
                </a:solidFill>
                <a:effectLst/>
                <a:latin typeface="Arial" charset="0"/>
                <a:ea typeface="+mn-ea"/>
                <a:cs typeface="+mn-cs"/>
              </a:rPr>
              <a:t>Explain that </a:t>
            </a:r>
            <a:r>
              <a:rPr lang="en-US" sz="1200" kern="1200" dirty="0" err="1" smtClean="0">
                <a:solidFill>
                  <a:schemeClr val="tx1"/>
                </a:solidFill>
                <a:effectLst/>
                <a:latin typeface="Arial" charset="0"/>
                <a:ea typeface="+mn-ea"/>
                <a:cs typeface="+mn-cs"/>
              </a:rPr>
              <a:t>heme</a:t>
            </a:r>
            <a:r>
              <a:rPr lang="en-US" sz="1200" kern="1200" dirty="0" smtClean="0">
                <a:solidFill>
                  <a:schemeClr val="tx1"/>
                </a:solidFill>
                <a:effectLst/>
                <a:latin typeface="Arial" charset="0"/>
                <a:ea typeface="+mn-ea"/>
                <a:cs typeface="+mn-cs"/>
              </a:rPr>
              <a:t> iron is only found in animal products, whereas </a:t>
            </a:r>
            <a:r>
              <a:rPr lang="en-US" sz="1200" kern="1200" dirty="0" err="1" smtClean="0">
                <a:solidFill>
                  <a:schemeClr val="tx1"/>
                </a:solidFill>
                <a:effectLst/>
                <a:latin typeface="Arial" charset="0"/>
                <a:ea typeface="+mn-ea"/>
                <a:cs typeface="+mn-cs"/>
              </a:rPr>
              <a:t>nonheme</a:t>
            </a:r>
            <a:r>
              <a:rPr lang="en-US" sz="1200" kern="1200" dirty="0" smtClean="0">
                <a:solidFill>
                  <a:schemeClr val="tx1"/>
                </a:solidFill>
                <a:effectLst/>
                <a:latin typeface="Arial" charset="0"/>
                <a:ea typeface="+mn-ea"/>
                <a:cs typeface="+mn-cs"/>
              </a:rPr>
              <a:t> iron is found in animal and plant products.</a:t>
            </a:r>
          </a:p>
          <a:p>
            <a:pPr marL="171450" indent="-171450">
              <a:buFont typeface="Arial" pitchFamily="34" charset="0"/>
              <a:buChar char="•"/>
            </a:pPr>
            <a:r>
              <a:rPr lang="en-US" sz="1200" kern="1200" dirty="0" err="1" smtClean="0">
                <a:solidFill>
                  <a:schemeClr val="tx1"/>
                </a:solidFill>
                <a:effectLst/>
                <a:latin typeface="Arial" charset="0"/>
                <a:ea typeface="+mn-ea"/>
                <a:cs typeface="+mn-cs"/>
              </a:rPr>
              <a:t>Nonheme</a:t>
            </a:r>
            <a:r>
              <a:rPr lang="en-US" sz="1200" kern="1200" dirty="0" smtClean="0">
                <a:solidFill>
                  <a:schemeClr val="tx1"/>
                </a:solidFill>
                <a:effectLst/>
                <a:latin typeface="Arial" charset="0"/>
                <a:ea typeface="+mn-ea"/>
                <a:cs typeface="+mn-cs"/>
              </a:rPr>
              <a:t> iron is more tightly bound than </a:t>
            </a:r>
            <a:r>
              <a:rPr lang="en-US" sz="1200" kern="1200" dirty="0" err="1" smtClean="0">
                <a:solidFill>
                  <a:schemeClr val="tx1"/>
                </a:solidFill>
                <a:effectLst/>
                <a:latin typeface="Arial" charset="0"/>
                <a:ea typeface="+mn-ea"/>
                <a:cs typeface="+mn-cs"/>
              </a:rPr>
              <a:t>heme</a:t>
            </a:r>
            <a:r>
              <a:rPr lang="en-US" sz="1200" kern="1200" dirty="0" smtClean="0">
                <a:solidFill>
                  <a:schemeClr val="tx1"/>
                </a:solidFill>
                <a:effectLst/>
                <a:latin typeface="Arial" charset="0"/>
                <a:ea typeface="+mn-ea"/>
                <a:cs typeface="+mn-cs"/>
              </a:rPr>
              <a:t> iron.</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28</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indent="-171450">
              <a:buFont typeface="Arial" pitchFamily="34" charset="0"/>
              <a:buChar char="•"/>
            </a:pPr>
            <a:r>
              <a:rPr lang="en-US" sz="1200" kern="1200" dirty="0" smtClean="0">
                <a:solidFill>
                  <a:schemeClr val="tx1"/>
                </a:solidFill>
                <a:effectLst/>
                <a:latin typeface="Arial" charset="0"/>
                <a:ea typeface="+mn-ea"/>
                <a:cs typeface="+mn-cs"/>
              </a:rPr>
              <a:t>What is the function of </a:t>
            </a:r>
            <a:r>
              <a:rPr lang="en-US" sz="1200" kern="1200" dirty="0" err="1" smtClean="0">
                <a:solidFill>
                  <a:schemeClr val="tx1"/>
                </a:solidFill>
                <a:effectLst/>
                <a:latin typeface="Arial" charset="0"/>
                <a:ea typeface="+mn-ea"/>
                <a:cs typeface="+mn-cs"/>
              </a:rPr>
              <a:t>thyroxine</a:t>
            </a:r>
            <a:r>
              <a:rPr lang="en-US" sz="1200" kern="1200" dirty="0" smtClean="0">
                <a:solidFill>
                  <a:schemeClr val="tx1"/>
                </a:solidFill>
                <a:effectLst/>
                <a:latin typeface="Arial" charset="0"/>
                <a:ea typeface="+mn-ea"/>
                <a:cs typeface="+mn-cs"/>
              </a:rPr>
              <a:t>?  </a:t>
            </a:r>
            <a:r>
              <a:rPr lang="en-US" sz="1200" i="1" kern="1200" dirty="0" smtClean="0">
                <a:solidFill>
                  <a:schemeClr val="tx1"/>
                </a:solidFill>
                <a:effectLst/>
                <a:latin typeface="Arial" charset="0"/>
                <a:ea typeface="+mn-ea"/>
                <a:cs typeface="+mn-cs"/>
              </a:rPr>
              <a:t>(Regulates metabolic rate)</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29</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indent="-171450">
              <a:buFont typeface="Arial" pitchFamily="34" charset="0"/>
              <a:buChar char="•"/>
            </a:pPr>
            <a:r>
              <a:rPr lang="en-US" sz="1200" kern="1200" dirty="0" smtClean="0">
                <a:solidFill>
                  <a:schemeClr val="tx1"/>
                </a:solidFill>
                <a:effectLst/>
                <a:latin typeface="Arial" charset="0"/>
                <a:ea typeface="+mn-ea"/>
                <a:cs typeface="+mn-cs"/>
              </a:rPr>
              <a:t>Guide students through the diagram, explaining that iodine is needed in the regulation gene expression.</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30</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indent="-171450">
              <a:buFont typeface="Arial" pitchFamily="34" charset="0"/>
              <a:buChar char="•"/>
            </a:pPr>
            <a:r>
              <a:rPr lang="en-US" sz="1200" kern="1200" dirty="0" smtClean="0">
                <a:solidFill>
                  <a:schemeClr val="tx1"/>
                </a:solidFill>
                <a:effectLst/>
                <a:latin typeface="Arial" charset="0"/>
                <a:ea typeface="+mn-ea"/>
                <a:cs typeface="+mn-cs"/>
              </a:rPr>
              <a:t>What are the four fundamental elements that make up most living matter? </a:t>
            </a:r>
            <a:r>
              <a:rPr lang="en-US" sz="1200" i="1" kern="1200" dirty="0" smtClean="0">
                <a:solidFill>
                  <a:schemeClr val="tx1"/>
                </a:solidFill>
                <a:effectLst/>
                <a:latin typeface="Arial" charset="0"/>
                <a:ea typeface="+mn-ea"/>
                <a:cs typeface="+mn-cs"/>
              </a:rPr>
              <a:t>(Hydrogen, carbon, oxygen, and nitrogen)</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lvl="0" indent="-171450">
              <a:buFont typeface="Arial" pitchFamily="34" charset="0"/>
              <a:buChar char="•"/>
            </a:pPr>
            <a:r>
              <a:rPr lang="en-US" sz="1200" kern="1200" dirty="0" smtClean="0">
                <a:solidFill>
                  <a:schemeClr val="tx1"/>
                </a:solidFill>
                <a:effectLst/>
                <a:latin typeface="Arial" charset="0"/>
                <a:ea typeface="+mn-ea"/>
                <a:cs typeface="+mn-cs"/>
              </a:rPr>
              <a:t>What is the difference between hypothyroidism and hyperthyroidism?</a:t>
            </a:r>
          </a:p>
          <a:p>
            <a:pPr marL="171450" indent="-171450">
              <a:buFont typeface="Arial" pitchFamily="34" charset="0"/>
              <a:buChar char="•"/>
            </a:pPr>
            <a:r>
              <a:rPr lang="en-US" sz="1200" kern="1200" dirty="0" smtClean="0">
                <a:solidFill>
                  <a:schemeClr val="tx1"/>
                </a:solidFill>
                <a:effectLst/>
                <a:latin typeface="Arial" charset="0"/>
                <a:ea typeface="+mn-ea"/>
                <a:cs typeface="+mn-cs"/>
              </a:rPr>
              <a:t>Cretinism results from a mother consuming insufficient amounts of iodine during fetal development.</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31</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lvl="0" indent="-171450">
              <a:buFont typeface="Arial" pitchFamily="34" charset="0"/>
              <a:buChar char="•"/>
            </a:pPr>
            <a:r>
              <a:rPr lang="en-US" sz="1200" kern="1200" dirty="0" smtClean="0">
                <a:solidFill>
                  <a:schemeClr val="tx1"/>
                </a:solidFill>
                <a:effectLst/>
                <a:latin typeface="Arial" charset="0"/>
                <a:ea typeface="+mn-ea"/>
                <a:cs typeface="+mn-cs"/>
              </a:rPr>
              <a:t>Zinc is especially important during what growth periods? </a:t>
            </a:r>
            <a:r>
              <a:rPr lang="en-US" sz="1200" i="1" kern="1200" dirty="0" smtClean="0">
                <a:solidFill>
                  <a:schemeClr val="tx1"/>
                </a:solidFill>
                <a:effectLst/>
                <a:latin typeface="Arial" charset="0"/>
                <a:ea typeface="+mn-ea"/>
                <a:cs typeface="+mn-cs"/>
              </a:rPr>
              <a:t>(Pregnancy, lactation, infancy, childhood, and adolescence)</a:t>
            </a:r>
            <a:endParaRPr lang="en-US" sz="1200" kern="1200" dirty="0" smtClean="0">
              <a:solidFill>
                <a:schemeClr val="tx1"/>
              </a:solidFill>
              <a:effectLst/>
              <a:latin typeface="Arial" charset="0"/>
              <a:ea typeface="+mn-ea"/>
              <a:cs typeface="+mn-cs"/>
            </a:endParaRPr>
          </a:p>
          <a:p>
            <a:pPr marL="171450" indent="-171450">
              <a:buFont typeface="Arial" pitchFamily="34" charset="0"/>
              <a:buChar char="•"/>
            </a:pPr>
            <a:r>
              <a:rPr lang="en-US" sz="1200" kern="1200" dirty="0" smtClean="0">
                <a:solidFill>
                  <a:schemeClr val="tx1"/>
                </a:solidFill>
                <a:effectLst/>
                <a:latin typeface="Arial" charset="0"/>
                <a:ea typeface="+mn-ea"/>
                <a:cs typeface="+mn-cs"/>
              </a:rPr>
              <a:t>Who reported the lowest zinc intake on the National Health and Nutritional Examination Survey? </a:t>
            </a:r>
            <a:r>
              <a:rPr lang="en-US" sz="1200" i="1" kern="1200" dirty="0" smtClean="0">
                <a:solidFill>
                  <a:schemeClr val="tx1"/>
                </a:solidFill>
                <a:effectLst/>
                <a:latin typeface="Arial" charset="0"/>
                <a:ea typeface="+mn-ea"/>
                <a:cs typeface="+mn-cs"/>
              </a:rPr>
              <a:t>(Children aged 1 to 3 years, adolescent girls, and persons older than 71 years)</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32</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kern="1200" dirty="0" smtClean="0">
                <a:solidFill>
                  <a:schemeClr val="tx1"/>
                </a:solidFill>
                <a:effectLst/>
                <a:latin typeface="Arial" charset="0"/>
                <a:ea typeface="+mn-ea"/>
                <a:cs typeface="+mn-cs"/>
              </a:rPr>
              <a:t>TALKING POINTS:</a:t>
            </a:r>
          </a:p>
          <a:p>
            <a:pPr marL="171450" indent="-171450">
              <a:buFont typeface="Arial" pitchFamily="34" charset="0"/>
              <a:buChar char="•"/>
            </a:pPr>
            <a:r>
              <a:rPr lang="en-US" sz="1200" kern="1200" dirty="0" smtClean="0">
                <a:solidFill>
                  <a:schemeClr val="tx1"/>
                </a:solidFill>
                <a:effectLst/>
                <a:latin typeface="Arial" charset="0"/>
                <a:ea typeface="+mn-ea"/>
                <a:cs typeface="+mn-cs"/>
              </a:rPr>
              <a:t>Zinc supplements often are supplied to patients with open wounds.</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33</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lvl="0" indent="-171450">
              <a:buFont typeface="Arial" pitchFamily="34" charset="0"/>
              <a:buChar char="•"/>
            </a:pPr>
            <a:r>
              <a:rPr lang="en-US" sz="1200" kern="1200" dirty="0" smtClean="0">
                <a:solidFill>
                  <a:schemeClr val="tx1"/>
                </a:solidFill>
                <a:effectLst/>
                <a:latin typeface="Arial" charset="0"/>
                <a:ea typeface="+mn-ea"/>
                <a:cs typeface="+mn-cs"/>
              </a:rPr>
              <a:t>Selenium functions with specific proteins as an essential part of an antioxidant enzyme, glutathione peroxidase, which protects cells and their lipid membranes from oxidative damage. </a:t>
            </a:r>
          </a:p>
          <a:p>
            <a:pPr marL="171450" lvl="0" indent="-171450">
              <a:buFont typeface="Arial" pitchFamily="34" charset="0"/>
              <a:buChar char="•"/>
            </a:pPr>
            <a:r>
              <a:rPr lang="en-US" sz="1200" kern="1200" dirty="0" smtClean="0">
                <a:solidFill>
                  <a:schemeClr val="tx1"/>
                </a:solidFill>
                <a:effectLst/>
                <a:latin typeface="Arial" charset="0"/>
                <a:ea typeface="+mn-ea"/>
                <a:cs typeface="+mn-cs"/>
              </a:rPr>
              <a:t>It also functions as a part of the protein center of teeth and participates in the regulation of thyroid hormone action and vitamin C activity.</a:t>
            </a:r>
          </a:p>
          <a:p>
            <a:pPr marL="171450" indent="-171450">
              <a:buFont typeface="Arial" pitchFamily="34" charset="0"/>
              <a:buChar char="•"/>
            </a:pPr>
            <a:r>
              <a:rPr lang="en-US" sz="1200" kern="1200" dirty="0" smtClean="0">
                <a:solidFill>
                  <a:schemeClr val="tx1"/>
                </a:solidFill>
                <a:effectLst/>
                <a:latin typeface="Arial" charset="0"/>
                <a:ea typeface="+mn-ea"/>
                <a:cs typeface="+mn-cs"/>
              </a:rPr>
              <a:t>A mild selenium deficiency can have what effect? </a:t>
            </a:r>
            <a:r>
              <a:rPr lang="en-US" sz="1200" i="1" kern="1200" dirty="0" smtClean="0">
                <a:solidFill>
                  <a:schemeClr val="tx1"/>
                </a:solidFill>
                <a:effectLst/>
                <a:latin typeface="Arial" charset="0"/>
                <a:ea typeface="+mn-ea"/>
                <a:cs typeface="+mn-cs"/>
              </a:rPr>
              <a:t>(It may decrease a person’s ability to fight infection. Severe deficiency may put individuals at risk for certain types of cancer.)</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34</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lvl="0" indent="-171450">
              <a:buFont typeface="Arial" pitchFamily="34" charset="0"/>
              <a:buChar char="•"/>
            </a:pPr>
            <a:r>
              <a:rPr lang="en-US" sz="1200" kern="1200" dirty="0" smtClean="0">
                <a:solidFill>
                  <a:schemeClr val="tx1"/>
                </a:solidFill>
                <a:effectLst/>
                <a:latin typeface="Arial" charset="0"/>
                <a:ea typeface="+mn-ea"/>
                <a:cs typeface="+mn-cs"/>
              </a:rPr>
              <a:t>Explain why copper is called the “iron twin.” </a:t>
            </a:r>
            <a:r>
              <a:rPr lang="en-US" sz="1200" i="1" kern="1200" dirty="0" smtClean="0">
                <a:solidFill>
                  <a:schemeClr val="tx1"/>
                </a:solidFill>
                <a:effectLst/>
                <a:latin typeface="Arial" charset="0"/>
                <a:ea typeface="+mn-ea"/>
                <a:cs typeface="+mn-cs"/>
              </a:rPr>
              <a:t>(They have many of the same functions.)</a:t>
            </a:r>
          </a:p>
          <a:p>
            <a:pPr marL="171450" indent="-171450">
              <a:buFont typeface="Arial" pitchFamily="34" charset="0"/>
              <a:buChar char="•"/>
            </a:pPr>
            <a:r>
              <a:rPr lang="en-US" sz="1200" kern="1200" dirty="0" smtClean="0">
                <a:solidFill>
                  <a:schemeClr val="tx1"/>
                </a:solidFill>
                <a:effectLst/>
                <a:latin typeface="Arial" charset="0"/>
                <a:ea typeface="+mn-ea"/>
                <a:cs typeface="+mn-cs"/>
              </a:rPr>
              <a:t>Manganese toxicity can result from mining.</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35</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lvl="0" indent="-171450">
              <a:buFont typeface="Arial" pitchFamily="34" charset="0"/>
              <a:buChar char="•"/>
            </a:pPr>
            <a:r>
              <a:rPr lang="en-US" sz="1200" kern="1200" dirty="0" smtClean="0">
                <a:solidFill>
                  <a:schemeClr val="tx1"/>
                </a:solidFill>
                <a:effectLst/>
                <a:latin typeface="Arial" charset="0"/>
                <a:ea typeface="+mn-ea"/>
                <a:cs typeface="+mn-cs"/>
              </a:rPr>
              <a:t>A recent clinical trial showed no effect with chromium supplementation and reduced insulin resistance.</a:t>
            </a:r>
          </a:p>
          <a:p>
            <a:pPr marL="171450" indent="-171450">
              <a:buFont typeface="Arial" pitchFamily="34" charset="0"/>
              <a:buChar char="•"/>
            </a:pPr>
            <a:r>
              <a:rPr lang="en-US" sz="1200" kern="1200" dirty="0" smtClean="0">
                <a:solidFill>
                  <a:schemeClr val="tx1"/>
                </a:solidFill>
                <a:effectLst/>
                <a:latin typeface="Arial" charset="0"/>
                <a:ea typeface="+mn-ea"/>
                <a:cs typeface="+mn-cs"/>
              </a:rPr>
              <a:t>Molybdenum is needed in minute amounts. </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36</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lvl="0" indent="-171450">
              <a:buFont typeface="Arial" pitchFamily="34" charset="0"/>
              <a:buChar char="•"/>
            </a:pPr>
            <a:r>
              <a:rPr lang="en-US" sz="1200" kern="1200" dirty="0" smtClean="0">
                <a:solidFill>
                  <a:schemeClr val="tx1"/>
                </a:solidFill>
                <a:effectLst/>
                <a:latin typeface="Arial" charset="0"/>
                <a:ea typeface="+mn-ea"/>
                <a:cs typeface="+mn-cs"/>
              </a:rPr>
              <a:t>Special needs during growth periods and in clinical situations may require individual supplements of specific major minerals or trace elements.</a:t>
            </a:r>
          </a:p>
          <a:p>
            <a:pPr marL="171450" indent="-171450">
              <a:buFont typeface="Arial" pitchFamily="34" charset="0"/>
              <a:buChar char="•"/>
            </a:pPr>
            <a:r>
              <a:rPr lang="en-US" sz="1200" kern="1200" dirty="0" smtClean="0">
                <a:solidFill>
                  <a:schemeClr val="tx1"/>
                </a:solidFill>
                <a:effectLst/>
                <a:latin typeface="Arial" charset="0"/>
                <a:ea typeface="+mn-ea"/>
                <a:cs typeface="+mn-cs"/>
              </a:rPr>
              <a:t>Ask students to name five high-risk groups that may need to supplement their diet and explain why. </a:t>
            </a:r>
            <a:r>
              <a:rPr lang="en-US" sz="1200" i="1" kern="1200" dirty="0" smtClean="0">
                <a:solidFill>
                  <a:schemeClr val="tx1"/>
                </a:solidFill>
                <a:effectLst/>
                <a:latin typeface="Arial" charset="0"/>
                <a:ea typeface="+mn-ea"/>
                <a:cs typeface="+mn-cs"/>
              </a:rPr>
              <a:t>(Adolescent girls on poor diets, low-income adolescent boys, athletes, vegetarians, and elderly persons on poor diets)</a:t>
            </a:r>
            <a:endParaRPr lang="en-US" i="1"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indent="-171450">
              <a:buFont typeface="Arial" pitchFamily="34" charset="0"/>
              <a:buChar char="•"/>
            </a:pPr>
            <a:r>
              <a:rPr lang="en-US" sz="1200" kern="1200" dirty="0" smtClean="0">
                <a:solidFill>
                  <a:schemeClr val="tx1"/>
                </a:solidFill>
                <a:effectLst/>
                <a:latin typeface="Arial" charset="0"/>
                <a:ea typeface="+mn-ea"/>
                <a:cs typeface="+mn-cs"/>
              </a:rPr>
              <a:t>Ask students to name a major or trace mineral. </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indent="-171450">
              <a:buFont typeface="Arial" pitchFamily="34" charset="0"/>
              <a:buChar char="•"/>
            </a:pPr>
            <a:r>
              <a:rPr lang="en-US" sz="1200" kern="1200" dirty="0" smtClean="0">
                <a:solidFill>
                  <a:schemeClr val="tx1"/>
                </a:solidFill>
                <a:effectLst/>
                <a:latin typeface="Arial" charset="0"/>
                <a:ea typeface="+mn-ea"/>
                <a:cs typeface="+mn-cs"/>
              </a:rPr>
              <a:t>Explain that unlike carbohydrates, proteins, and fat, minerals do not require a great deal of mechanical or chemical digestion before absorption.</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indent="-171450">
              <a:buFont typeface="Arial" pitchFamily="34" charset="0"/>
              <a:buChar char="•"/>
            </a:pPr>
            <a:r>
              <a:rPr lang="en-US" sz="1200" kern="1200" dirty="0" smtClean="0">
                <a:solidFill>
                  <a:schemeClr val="tx1"/>
                </a:solidFill>
                <a:effectLst/>
                <a:latin typeface="Arial" charset="0"/>
                <a:ea typeface="+mn-ea"/>
                <a:cs typeface="+mn-cs"/>
              </a:rPr>
              <a:t>What are two of the key players in water balance? </a:t>
            </a:r>
            <a:r>
              <a:rPr lang="en-US" sz="1200" i="1" kern="1200" dirty="0" smtClean="0">
                <a:solidFill>
                  <a:schemeClr val="tx1"/>
                </a:solidFill>
                <a:effectLst/>
                <a:latin typeface="Arial" charset="0"/>
                <a:ea typeface="+mn-ea"/>
                <a:cs typeface="+mn-cs"/>
              </a:rPr>
              <a:t>(Sodium and potassium)</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indent="-171450">
              <a:buFont typeface="Arial" pitchFamily="34" charset="0"/>
              <a:buChar char="•"/>
            </a:pPr>
            <a:r>
              <a:rPr lang="en-US" sz="1200" kern="1200" dirty="0" smtClean="0">
                <a:solidFill>
                  <a:schemeClr val="tx1"/>
                </a:solidFill>
                <a:effectLst/>
                <a:latin typeface="Arial" charset="0"/>
                <a:ea typeface="+mn-ea"/>
                <a:cs typeface="+mn-cs"/>
              </a:rPr>
              <a:t>Explain the role of thyroid-stimulating hormone in controlling the update of iodine from the blood.</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indent="-171450">
              <a:buFont typeface="Arial" pitchFamily="34" charset="0"/>
              <a:buChar char="•"/>
            </a:pPr>
            <a:r>
              <a:rPr lang="en-US" sz="1200" kern="1200" dirty="0" smtClean="0">
                <a:solidFill>
                  <a:schemeClr val="tx1"/>
                </a:solidFill>
                <a:effectLst/>
                <a:latin typeface="Arial" charset="0"/>
                <a:ea typeface="+mn-ea"/>
                <a:cs typeface="+mn-cs"/>
              </a:rPr>
              <a:t>Review the list of major minerals with students.</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171450" lvl="0" indent="-171450">
              <a:buFont typeface="Arial" pitchFamily="34" charset="0"/>
              <a:buChar char="•"/>
            </a:pPr>
            <a:r>
              <a:rPr lang="en-US" sz="1200" kern="1200" dirty="0" smtClean="0">
                <a:solidFill>
                  <a:schemeClr val="tx1"/>
                </a:solidFill>
                <a:effectLst/>
                <a:latin typeface="Arial" charset="0"/>
                <a:ea typeface="+mn-ea"/>
                <a:cs typeface="+mn-cs"/>
              </a:rPr>
              <a:t>What factors determine the absorption of dietary calcium? </a:t>
            </a:r>
            <a:r>
              <a:rPr lang="en-US" sz="1200" i="1" kern="1200" dirty="0" smtClean="0">
                <a:solidFill>
                  <a:schemeClr val="tx1"/>
                </a:solidFill>
                <a:effectLst/>
                <a:latin typeface="Arial" charset="0"/>
                <a:ea typeface="+mn-ea"/>
                <a:cs typeface="+mn-cs"/>
              </a:rPr>
              <a:t>(The food form, the interaction of three hormones that directly control absorption, and indirect metabolic stimuli from the estrogen hormones)</a:t>
            </a:r>
            <a:endParaRPr lang="en-US" sz="1200" kern="1200" dirty="0" smtClean="0">
              <a:solidFill>
                <a:schemeClr val="tx1"/>
              </a:solidFill>
              <a:effectLst/>
              <a:latin typeface="Arial" charset="0"/>
              <a:ea typeface="+mn-ea"/>
              <a:cs typeface="+mn-cs"/>
            </a:endParaRPr>
          </a:p>
          <a:p>
            <a:pPr marL="171450" lvl="0" indent="-171450">
              <a:buFont typeface="Arial" pitchFamily="34" charset="0"/>
              <a:buChar char="•"/>
            </a:pPr>
            <a:r>
              <a:rPr lang="en-US" sz="1200" kern="1200" dirty="0" smtClean="0">
                <a:solidFill>
                  <a:schemeClr val="tx1"/>
                </a:solidFill>
                <a:effectLst/>
                <a:latin typeface="Arial" charset="0"/>
                <a:ea typeface="+mn-ea"/>
                <a:cs typeface="+mn-cs"/>
              </a:rPr>
              <a:t>Where can most of the body’s calcium be found? </a:t>
            </a:r>
            <a:r>
              <a:rPr lang="en-US" sz="1200" i="1" kern="1200" dirty="0" smtClean="0">
                <a:solidFill>
                  <a:schemeClr val="tx1"/>
                </a:solidFill>
                <a:effectLst/>
                <a:latin typeface="Arial" charset="0"/>
                <a:ea typeface="+mn-ea"/>
                <a:cs typeface="+mn-cs"/>
              </a:rPr>
              <a:t>(Bones and teeth)</a:t>
            </a:r>
            <a:endParaRPr lang="en-US" sz="1200" kern="1200" dirty="0" smtClean="0">
              <a:solidFill>
                <a:schemeClr val="tx1"/>
              </a:solidFill>
              <a:effectLst/>
              <a:latin typeface="Arial" charset="0"/>
              <a:ea typeface="+mn-ea"/>
              <a:cs typeface="+mn-cs"/>
            </a:endParaRPr>
          </a:p>
          <a:p>
            <a:pPr marL="171450" lvl="0" indent="-171450">
              <a:buFont typeface="Arial" pitchFamily="34" charset="0"/>
              <a:buChar char="•"/>
            </a:pPr>
            <a:r>
              <a:rPr lang="en-US" sz="1200" kern="1200" dirty="0" smtClean="0">
                <a:solidFill>
                  <a:schemeClr val="tx1"/>
                </a:solidFill>
                <a:effectLst/>
                <a:latin typeface="Arial" charset="0"/>
                <a:ea typeface="+mn-ea"/>
                <a:cs typeface="+mn-cs"/>
              </a:rPr>
              <a:t>Explain that calcium in the bones acts as a pool for calcium that can then be used to maintain blood calcium levels.</a:t>
            </a:r>
          </a:p>
          <a:p>
            <a:pPr marL="171450" indent="-171450">
              <a:buFont typeface="Arial" pitchFamily="34" charset="0"/>
              <a:buChar char="•"/>
            </a:pPr>
            <a:r>
              <a:rPr lang="en-US" sz="1200" kern="1200" dirty="0" smtClean="0">
                <a:solidFill>
                  <a:schemeClr val="tx1"/>
                </a:solidFill>
                <a:effectLst/>
                <a:latin typeface="Arial" charset="0"/>
                <a:ea typeface="+mn-ea"/>
                <a:cs typeface="+mn-cs"/>
              </a:rPr>
              <a:t>Calcium is essential for muscle contraction.</a:t>
            </a:r>
            <a:endParaRPr lang="en-US" dirty="0"/>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r>
              <a:rPr lang="en-US" smtClean="0"/>
              <a:t>9/14/2016</a:t>
            </a:r>
            <a:endParaRPr lang="en-US" dirty="0"/>
          </a:p>
        </p:txBody>
      </p:sp>
      <p:sp>
        <p:nvSpPr>
          <p:cNvPr id="17" name="Footer Placeholder 16"/>
          <p:cNvSpPr>
            <a:spLocks noGrp="1"/>
          </p:cNvSpPr>
          <p:nvPr>
            <p:ph type="ftr" sz="quarter" idx="11"/>
          </p:nvPr>
        </p:nvSpPr>
        <p:spPr bwMode="auto">
          <a:xfrm rot="5400000">
            <a:off x="7077269" y="4181669"/>
            <a:ext cx="3657600" cy="384048"/>
          </a:xfrm>
        </p:spPr>
        <p:txBody>
          <a:bodyPr/>
          <a:lstStyle/>
          <a:p>
            <a:pPr>
              <a:defRPr/>
            </a:pPr>
            <a:r>
              <a:rPr lang="en-US" smtClean="0"/>
              <a:t>Copyright © 2017 Mosby, Inc., an imprint of Elsevier Inc. All rights reserved.</a:t>
            </a:r>
            <a:endParaRPr lang="en-US" dirty="0"/>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2BBB5E19-F10A-4C2F-BF6F-11C513378A2E}" type="slidenum">
              <a:rPr kumimoji="0" lang="en-US" smtClean="0"/>
              <a:pPr/>
              <a:t>‹#›</a:t>
            </a:fld>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en-US" smtClean="0"/>
              <a:t>9/14/2016</a:t>
            </a:r>
            <a:endParaRPr lang="en-US"/>
          </a:p>
        </p:txBody>
      </p:sp>
      <p:sp>
        <p:nvSpPr>
          <p:cNvPr id="5" name="Footer Placeholder 4"/>
          <p:cNvSpPr>
            <a:spLocks noGrp="1"/>
          </p:cNvSpPr>
          <p:nvPr>
            <p:ph type="ftr" sz="quarter" idx="11"/>
          </p:nvPr>
        </p:nvSpPr>
        <p:spPr/>
        <p:txBody>
          <a:bodyPr/>
          <a:lstStyle/>
          <a:p>
            <a:pPr>
              <a:defRPr/>
            </a:pPr>
            <a:r>
              <a:rPr lang="en-US" smtClean="0"/>
              <a:t>Copyright © 2017 Mosby, Inc., an imprint of Elsevier Inc. All rights reserved.</a:t>
            </a:r>
            <a:endParaRPr lang="en-US" dirty="0"/>
          </a:p>
        </p:txBody>
      </p:sp>
      <p:sp>
        <p:nvSpPr>
          <p:cNvPr id="6" name="Slide Number Placeholder 5"/>
          <p:cNvSpPr>
            <a:spLocks noGrp="1"/>
          </p:cNvSpPr>
          <p:nvPr>
            <p:ph type="sldNum" sz="quarter" idx="12"/>
          </p:nvPr>
        </p:nvSpPr>
        <p:spPr/>
        <p:txBody>
          <a:bodyPr/>
          <a:lstStyle/>
          <a:p>
            <a:pPr>
              <a:defRPr/>
            </a:pPr>
            <a:r>
              <a:rPr lang="en-GB" smtClean="0"/>
              <a:t>Slide </a:t>
            </a:r>
            <a:fld id="{43B6E2D6-51E0-4A85-ABFF-5CCC7316933A}" type="slidenum">
              <a:rPr lang="en-GB" smtClean="0"/>
              <a:pPr>
                <a:defRPr/>
              </a:pPr>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en-US" smtClean="0"/>
              <a:t>9/14/2016</a:t>
            </a:r>
            <a:endParaRPr lang="en-US"/>
          </a:p>
        </p:txBody>
      </p:sp>
      <p:sp>
        <p:nvSpPr>
          <p:cNvPr id="5" name="Footer Placeholder 4"/>
          <p:cNvSpPr>
            <a:spLocks noGrp="1"/>
          </p:cNvSpPr>
          <p:nvPr>
            <p:ph type="ftr" sz="quarter" idx="11"/>
          </p:nvPr>
        </p:nvSpPr>
        <p:spPr/>
        <p:txBody>
          <a:bodyPr/>
          <a:lstStyle/>
          <a:p>
            <a:pPr>
              <a:defRPr/>
            </a:pPr>
            <a:r>
              <a:rPr lang="en-US" smtClean="0"/>
              <a:t>Copyright © 2017 Mosby, Inc., an imprint of Elsevier Inc. All rights reserved.</a:t>
            </a:r>
            <a:endParaRPr lang="en-US" dirty="0"/>
          </a:p>
        </p:txBody>
      </p:sp>
      <p:sp>
        <p:nvSpPr>
          <p:cNvPr id="6" name="Slide Number Placeholder 5"/>
          <p:cNvSpPr>
            <a:spLocks noGrp="1"/>
          </p:cNvSpPr>
          <p:nvPr>
            <p:ph type="sldNum" sz="quarter" idx="12"/>
          </p:nvPr>
        </p:nvSpPr>
        <p:spPr/>
        <p:txBody>
          <a:bodyPr/>
          <a:lstStyle/>
          <a:p>
            <a:pPr>
              <a:defRPr/>
            </a:pPr>
            <a:r>
              <a:rPr lang="en-GB" smtClean="0"/>
              <a:t>Slide </a:t>
            </a:r>
            <a:fld id="{E50ADD00-FA40-493A-953E-9DDC8E755E33}" type="slidenum">
              <a:rPr lang="en-GB" smtClean="0"/>
              <a:pPr>
                <a:defRPr/>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pPr algn="r" eaLnBrk="1" latinLnBrk="0" hangingPunct="1"/>
            <a:r>
              <a:rPr lang="en-US" smtClean="0"/>
              <a:t>9/14/2016</a:t>
            </a:r>
            <a:endParaRPr lang="en-US"/>
          </a:p>
        </p:txBody>
      </p:sp>
      <p:sp>
        <p:nvSpPr>
          <p:cNvPr id="9" name="Slide Number Placeholder 8"/>
          <p:cNvSpPr>
            <a:spLocks noGrp="1"/>
          </p:cNvSpPr>
          <p:nvPr>
            <p:ph type="sldNum" sz="quarter" idx="15"/>
          </p:nvPr>
        </p:nvSpPr>
        <p:spPr/>
        <p:txBody>
          <a:bodyPr rtlCol="0"/>
          <a:lstStyle/>
          <a:p>
            <a:pPr>
              <a:defRPr/>
            </a:pPr>
            <a:fld id="{7F8BBA44-8A3C-4CDB-966D-E256DD599FC1}" type="slidenum">
              <a:rPr lang="en-GB" smtClean="0"/>
              <a:pPr>
                <a:defRPr/>
              </a:pPr>
              <a:t>‹#›</a:t>
            </a:fld>
            <a:endParaRPr lang="en-GB" dirty="0"/>
          </a:p>
        </p:txBody>
      </p:sp>
      <p:sp>
        <p:nvSpPr>
          <p:cNvPr id="10" name="Footer Placeholder 9"/>
          <p:cNvSpPr>
            <a:spLocks noGrp="1"/>
          </p:cNvSpPr>
          <p:nvPr>
            <p:ph type="ftr" sz="quarter" idx="16"/>
          </p:nvPr>
        </p:nvSpPr>
        <p:spPr/>
        <p:txBody>
          <a:bodyPr rtlCol="0"/>
          <a:lstStyle/>
          <a:p>
            <a:pPr>
              <a:defRPr/>
            </a:pPr>
            <a:r>
              <a:rPr lang="en-US" smtClean="0"/>
              <a:t>Copyright © 2017 Mosby, Inc., an imprint of Elsevier Inc. All rights reserved.</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r>
              <a:rPr lang="en-US" smtClean="0"/>
              <a:t>9/14/2016</a:t>
            </a:r>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pPr>
              <a:defRPr/>
            </a:pPr>
            <a:r>
              <a:rPr lang="en-US" smtClean="0"/>
              <a:t>Copyright © 2017 Mosby, Inc., an imprint of Elsevier Inc. All rights reserved.</a:t>
            </a:r>
            <a:endParaRPr lang="en-US" dirty="0"/>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pPr>
              <a:defRPr/>
            </a:pPr>
            <a:r>
              <a:rPr lang="en-GB" smtClean="0"/>
              <a:t>Slide </a:t>
            </a:r>
            <a:fld id="{F8B6D248-46AD-4934-9A30-A00CAF948649}" type="slidenum">
              <a:rPr lang="en-GB" smtClean="0"/>
              <a:pPr>
                <a:defRPr/>
              </a:pPr>
              <a:t>‹#›</a:t>
            </a:fld>
            <a:endParaRPr lang="en-GB"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r>
              <a:rPr lang="en-US" smtClean="0"/>
              <a:t>9/14/2016</a:t>
            </a:r>
            <a:endParaRPr lang="en-US"/>
          </a:p>
        </p:txBody>
      </p:sp>
      <p:sp>
        <p:nvSpPr>
          <p:cNvPr id="6" name="Footer Placeholder 5"/>
          <p:cNvSpPr>
            <a:spLocks noGrp="1"/>
          </p:cNvSpPr>
          <p:nvPr>
            <p:ph type="ftr" sz="quarter" idx="11"/>
          </p:nvPr>
        </p:nvSpPr>
        <p:spPr/>
        <p:txBody>
          <a:bodyPr/>
          <a:lstStyle/>
          <a:p>
            <a:pPr>
              <a:defRPr/>
            </a:pPr>
            <a:r>
              <a:rPr lang="en-US" smtClean="0"/>
              <a:t>Copyright © 2017 Mosby, Inc., an imprint of Elsevier Inc. All rights reserved.</a:t>
            </a:r>
            <a:endParaRPr lang="en-US" dirty="0"/>
          </a:p>
        </p:txBody>
      </p:sp>
      <p:sp>
        <p:nvSpPr>
          <p:cNvPr id="7" name="Slide Number Placeholder 6"/>
          <p:cNvSpPr>
            <a:spLocks noGrp="1"/>
          </p:cNvSpPr>
          <p:nvPr>
            <p:ph type="sldNum" sz="quarter" idx="12"/>
          </p:nvPr>
        </p:nvSpPr>
        <p:spPr/>
        <p:txBody>
          <a:bodyPr/>
          <a:lstStyle/>
          <a:p>
            <a:pPr>
              <a:defRPr/>
            </a:pPr>
            <a:r>
              <a:rPr lang="en-GB" smtClean="0"/>
              <a:t>Slide </a:t>
            </a:r>
            <a:fld id="{E0CA3D25-0BDE-423E-BFDE-BC90F9104E8D}" type="slidenum">
              <a:rPr lang="en-GB" smtClean="0"/>
              <a:pPr>
                <a:defRPr/>
              </a:pPr>
              <a:t>‹#›</a:t>
            </a:fld>
            <a:endParaRPr lang="en-GB" dirty="0"/>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r>
              <a:rPr lang="en-US" smtClean="0"/>
              <a:t>9/14/2016</a:t>
            </a:r>
            <a:endParaRPr lang="en-US"/>
          </a:p>
        </p:txBody>
      </p:sp>
      <p:sp>
        <p:nvSpPr>
          <p:cNvPr id="8" name="Footer Placeholder 7"/>
          <p:cNvSpPr>
            <a:spLocks noGrp="1"/>
          </p:cNvSpPr>
          <p:nvPr>
            <p:ph type="ftr" sz="quarter" idx="11"/>
          </p:nvPr>
        </p:nvSpPr>
        <p:spPr/>
        <p:txBody>
          <a:bodyPr/>
          <a:lstStyle/>
          <a:p>
            <a:pPr>
              <a:defRPr/>
            </a:pPr>
            <a:r>
              <a:rPr lang="en-US" smtClean="0"/>
              <a:t>Copyright © 2017 Mosby, Inc., an imprint of Elsevier Inc. All rights reserved.</a:t>
            </a:r>
            <a:endParaRPr lang="en-US" dirty="0"/>
          </a:p>
        </p:txBody>
      </p:sp>
      <p:sp>
        <p:nvSpPr>
          <p:cNvPr id="9" name="Slide Number Placeholder 8"/>
          <p:cNvSpPr>
            <a:spLocks noGrp="1"/>
          </p:cNvSpPr>
          <p:nvPr>
            <p:ph type="sldNum" sz="quarter" idx="12"/>
          </p:nvPr>
        </p:nvSpPr>
        <p:spPr/>
        <p:txBody>
          <a:bodyPr/>
          <a:lstStyle/>
          <a:p>
            <a:pPr>
              <a:defRPr/>
            </a:pPr>
            <a:r>
              <a:rPr lang="en-GB" smtClean="0"/>
              <a:t>Slide </a:t>
            </a:r>
            <a:fld id="{6EAE9F82-1306-4A0A-A4CC-5D30A0614ED7}" type="slidenum">
              <a:rPr lang="en-GB" smtClean="0"/>
              <a:pPr>
                <a:defRPr/>
              </a:pPr>
              <a:t>‹#›</a:t>
            </a:fld>
            <a:endParaRPr lang="en-GB" dirty="0"/>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pPr algn="r" eaLnBrk="1" latinLnBrk="0" hangingPunct="1"/>
            <a:r>
              <a:rPr lang="en-US" smtClean="0"/>
              <a:t>9/14/2016</a:t>
            </a:r>
            <a:endParaRPr lang="en-US"/>
          </a:p>
        </p:txBody>
      </p:sp>
      <p:sp>
        <p:nvSpPr>
          <p:cNvPr id="7" name="Slide Number Placeholder 6"/>
          <p:cNvSpPr>
            <a:spLocks noGrp="1"/>
          </p:cNvSpPr>
          <p:nvPr>
            <p:ph type="sldNum" sz="quarter" idx="11"/>
          </p:nvPr>
        </p:nvSpPr>
        <p:spPr/>
        <p:txBody>
          <a:bodyPr rtlCol="0"/>
          <a:lstStyle/>
          <a:p>
            <a:pPr>
              <a:defRPr/>
            </a:pPr>
            <a:r>
              <a:rPr lang="en-GB" smtClean="0"/>
              <a:t>Slide </a:t>
            </a:r>
            <a:fld id="{67AAB3EE-9EF1-44C2-B1C4-C8D186C48723}" type="slidenum">
              <a:rPr lang="en-GB" smtClean="0"/>
              <a:pPr>
                <a:defRPr/>
              </a:pPr>
              <a:t>‹#›</a:t>
            </a:fld>
            <a:endParaRPr lang="en-GB" dirty="0"/>
          </a:p>
        </p:txBody>
      </p:sp>
      <p:sp>
        <p:nvSpPr>
          <p:cNvPr id="8" name="Footer Placeholder 7"/>
          <p:cNvSpPr>
            <a:spLocks noGrp="1"/>
          </p:cNvSpPr>
          <p:nvPr>
            <p:ph type="ftr" sz="quarter" idx="12"/>
          </p:nvPr>
        </p:nvSpPr>
        <p:spPr/>
        <p:txBody>
          <a:bodyPr rtlCol="0"/>
          <a:lstStyle/>
          <a:p>
            <a:pPr>
              <a:defRPr/>
            </a:pPr>
            <a:r>
              <a:rPr lang="en-US" smtClean="0"/>
              <a:t>Copyright © 2017 Mosby, Inc., an imprint of Elsevier Inc. All rights reserved.</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9/14/2016</a:t>
            </a:r>
            <a:endParaRPr lang="en-US"/>
          </a:p>
        </p:txBody>
      </p:sp>
      <p:sp>
        <p:nvSpPr>
          <p:cNvPr id="3" name="Footer Placeholder 2"/>
          <p:cNvSpPr>
            <a:spLocks noGrp="1"/>
          </p:cNvSpPr>
          <p:nvPr>
            <p:ph type="ftr" sz="quarter" idx="11"/>
          </p:nvPr>
        </p:nvSpPr>
        <p:spPr/>
        <p:txBody>
          <a:bodyPr/>
          <a:lstStyle/>
          <a:p>
            <a:pPr>
              <a:defRPr/>
            </a:pPr>
            <a:r>
              <a:rPr lang="en-US" smtClean="0"/>
              <a:t>Copyright © 2017 Mosby, Inc., an imprint of Elsevier Inc. All rights reserved.</a:t>
            </a:r>
            <a:endParaRPr lang="en-US" dirty="0"/>
          </a:p>
        </p:txBody>
      </p:sp>
      <p:sp>
        <p:nvSpPr>
          <p:cNvPr id="4" name="Slide Number Placeholder 3"/>
          <p:cNvSpPr>
            <a:spLocks noGrp="1"/>
          </p:cNvSpPr>
          <p:nvPr>
            <p:ph type="sldNum" sz="quarter" idx="12"/>
          </p:nvPr>
        </p:nvSpPr>
        <p:spPr/>
        <p:txBody>
          <a:bodyPr/>
          <a:lstStyle/>
          <a:p>
            <a:pPr>
              <a:defRPr/>
            </a:pPr>
            <a:r>
              <a:rPr lang="en-GB" smtClean="0"/>
              <a:t>Slide </a:t>
            </a:r>
            <a:fld id="{179E6571-401E-4B20-BD1A-F3A6C5A2D45F}" type="slidenum">
              <a:rPr lang="en-GB" smtClean="0"/>
              <a:pPr>
                <a:defRPr/>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pPr algn="r" eaLnBrk="1" latinLnBrk="0" hangingPunct="1"/>
            <a:r>
              <a:rPr lang="en-US" smtClean="0"/>
              <a:t>9/14/2016</a:t>
            </a:r>
            <a:endParaRPr lang="en-US" dirty="0"/>
          </a:p>
        </p:txBody>
      </p:sp>
      <p:sp>
        <p:nvSpPr>
          <p:cNvPr id="22" name="Slide Number Placeholder 21"/>
          <p:cNvSpPr>
            <a:spLocks noGrp="1"/>
          </p:cNvSpPr>
          <p:nvPr>
            <p:ph type="sldNum" sz="quarter" idx="15"/>
          </p:nvPr>
        </p:nvSpPr>
        <p:spPr/>
        <p:txBody>
          <a:bodyPr rtlCol="0"/>
          <a:lstStyle/>
          <a:p>
            <a:pPr>
              <a:defRPr/>
            </a:pPr>
            <a:r>
              <a:rPr lang="en-GB" smtClean="0"/>
              <a:t>Slide </a:t>
            </a:r>
            <a:fld id="{9528BCF6-3FA7-437A-8E5A-06F1E1B6D1EC}" type="slidenum">
              <a:rPr lang="en-GB" smtClean="0"/>
              <a:pPr>
                <a:defRPr/>
              </a:pPr>
              <a:t>‹#›</a:t>
            </a:fld>
            <a:endParaRPr lang="en-GB" dirty="0"/>
          </a:p>
        </p:txBody>
      </p:sp>
      <p:sp>
        <p:nvSpPr>
          <p:cNvPr id="23" name="Footer Placeholder 22"/>
          <p:cNvSpPr>
            <a:spLocks noGrp="1"/>
          </p:cNvSpPr>
          <p:nvPr>
            <p:ph type="ftr" sz="quarter" idx="16"/>
          </p:nvPr>
        </p:nvSpPr>
        <p:spPr/>
        <p:txBody>
          <a:bodyPr rtlCol="0"/>
          <a:lstStyle/>
          <a:p>
            <a:pPr>
              <a:defRPr/>
            </a:pPr>
            <a:r>
              <a:rPr lang="en-US" smtClean="0"/>
              <a:t>Copyright © 2017 Mosby, Inc., an imprint of Elsevier Inc. All rights reserved.</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pPr algn="r" eaLnBrk="1" latinLnBrk="0" hangingPunct="1"/>
            <a:r>
              <a:rPr lang="en-US" smtClean="0"/>
              <a:t>9/14/2016</a:t>
            </a:r>
            <a:endParaRPr lang="en-US"/>
          </a:p>
        </p:txBody>
      </p:sp>
      <p:sp>
        <p:nvSpPr>
          <p:cNvPr id="18" name="Slide Number Placeholder 17"/>
          <p:cNvSpPr>
            <a:spLocks noGrp="1"/>
          </p:cNvSpPr>
          <p:nvPr>
            <p:ph type="sldNum" sz="quarter" idx="11"/>
          </p:nvPr>
        </p:nvSpPr>
        <p:spPr/>
        <p:txBody>
          <a:bodyPr rtlCol="0"/>
          <a:lstStyle/>
          <a:p>
            <a:pPr>
              <a:defRPr/>
            </a:pPr>
            <a:r>
              <a:rPr lang="en-GB" smtClean="0"/>
              <a:t>Slide </a:t>
            </a:r>
            <a:fld id="{064AC775-397C-4489-A46B-397B564A2A72}" type="slidenum">
              <a:rPr lang="en-GB" smtClean="0"/>
              <a:pPr>
                <a:defRPr/>
              </a:pPr>
              <a:t>‹#›</a:t>
            </a:fld>
            <a:endParaRPr lang="en-GB" dirty="0"/>
          </a:p>
        </p:txBody>
      </p:sp>
      <p:sp>
        <p:nvSpPr>
          <p:cNvPr id="21" name="Footer Placeholder 20"/>
          <p:cNvSpPr>
            <a:spLocks noGrp="1"/>
          </p:cNvSpPr>
          <p:nvPr>
            <p:ph type="ftr" sz="quarter" idx="12"/>
          </p:nvPr>
        </p:nvSpPr>
        <p:spPr/>
        <p:txBody>
          <a:bodyPr rtlCol="0"/>
          <a:lstStyle/>
          <a:p>
            <a:pPr>
              <a:defRPr/>
            </a:pPr>
            <a:r>
              <a:rPr lang="en-US" smtClean="0"/>
              <a:t>Copyright © 2017 Mosby, Inc., an imprint of Elsevier Inc. All rights reserved.</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pPr algn="r" eaLnBrk="1" latinLnBrk="0" hangingPunct="1"/>
            <a:r>
              <a:rPr lang="en-US" smtClean="0"/>
              <a:t>9/14/2016</a:t>
            </a:r>
            <a:endParaRPr lang="en-US" dirty="0">
              <a:solidFill>
                <a:schemeClr val="tx2"/>
              </a:solidFill>
            </a:endParaRP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pPr>
              <a:defRPr/>
            </a:pPr>
            <a:r>
              <a:rPr lang="en-US" smtClean="0"/>
              <a:t>Copyright © 2017 Mosby, Inc., an imprint of Elsevier Inc. All rights reserved.</a:t>
            </a:r>
            <a:endParaRPr lang="en-US" dirty="0"/>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pPr>
              <a:defRPr/>
            </a:pPr>
            <a:fld id="{973FFB56-E9E6-413D-8A5D-71B4F4A3F75C}" type="slidenum">
              <a:rPr lang="en-GB" smtClean="0"/>
              <a:pPr>
                <a:defRPr/>
              </a:pPr>
              <a:t>‹#›</a:t>
            </a:fld>
            <a:endParaRPr lang="en-GB" dirty="0"/>
          </a:p>
        </p:txBody>
      </p:sp>
    </p:spTree>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hf hd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Grp="1" noChangeArrowheads="1"/>
          </p:cNvSpPr>
          <p:nvPr>
            <p:ph type="ctrTitle"/>
          </p:nvPr>
        </p:nvSpPr>
        <p:spPr>
          <a:xfrm>
            <a:off x="685800" y="1676400"/>
            <a:ext cx="7772400" cy="1143000"/>
          </a:xfrm>
        </p:spPr>
        <p:txBody>
          <a:bodyPr/>
          <a:lstStyle/>
          <a:p>
            <a:pPr eaLnBrk="1" hangingPunct="1"/>
            <a:r>
              <a:rPr lang="en-US" sz="4000" dirty="0" smtClean="0">
                <a:solidFill>
                  <a:schemeClr val="tx1"/>
                </a:solidFill>
                <a:latin typeface="Arial" charset="0"/>
              </a:rPr>
              <a:t>Chapter 8 </a:t>
            </a:r>
            <a:endParaRPr lang="en-US" sz="4000" dirty="0">
              <a:solidFill>
                <a:schemeClr val="tx1"/>
              </a:solidFill>
              <a:latin typeface="Arial" charset="0"/>
            </a:endParaRPr>
          </a:p>
        </p:txBody>
      </p:sp>
      <p:sp>
        <p:nvSpPr>
          <p:cNvPr id="9" name="Rectangle 3"/>
          <p:cNvSpPr txBox="1">
            <a:spLocks noChangeArrowheads="1"/>
          </p:cNvSpPr>
          <p:nvPr/>
        </p:nvSpPr>
        <p:spPr bwMode="auto">
          <a:xfrm>
            <a:off x="1371600" y="3459163"/>
            <a:ext cx="6400800" cy="1858962"/>
          </a:xfrm>
          <a:prstGeom prst="rect">
            <a:avLst/>
          </a:prstGeom>
          <a:noFill/>
          <a:ln w="9525" cap="sq">
            <a:noFill/>
            <a:miter lim="800000"/>
            <a:headEnd type="none" w="sm" len="sm"/>
            <a:tailEnd type="none" w="sm" len="sm"/>
          </a:ln>
        </p:spPr>
        <p:txBody>
          <a:bodyPr vert="horz" wrap="square" lIns="92075" tIns="46038" rIns="92075" bIns="46038" numCol="1" anchor="ctr" anchorCtr="0" compatLnSpc="1">
            <a:prstTxWarp prst="textNoShape">
              <a:avLst/>
            </a:prstTxWarp>
          </a:bodyPr>
          <a:lstStyle>
            <a:lvl1pPr marL="0" indent="0" algn="ctr" rtl="0" eaLnBrk="1" fontAlgn="base" hangingPunct="1">
              <a:spcBef>
                <a:spcPct val="20000"/>
              </a:spcBef>
              <a:spcAft>
                <a:spcPct val="0"/>
              </a:spcAft>
              <a:buClr>
                <a:schemeClr val="tx2"/>
              </a:buClr>
              <a:buSzPct val="60000"/>
              <a:buFont typeface="Wingdings 2" pitchFamily="18" charset="2"/>
              <a:buNone/>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80000"/>
              <a:buFont typeface="Wingdings" pitchFamily="2" charset="2"/>
              <a:buChar char="Ø"/>
              <a:defRPr sz="2400">
                <a:solidFill>
                  <a:schemeClr val="tx1"/>
                </a:solidFill>
                <a:latin typeface="+mn-lt"/>
              </a:defRPr>
            </a:lvl2pPr>
            <a:lvl3pPr marL="1143000" indent="-228600" algn="l" rtl="0" eaLnBrk="1" fontAlgn="base" hangingPunct="1">
              <a:spcBef>
                <a:spcPct val="20000"/>
              </a:spcBef>
              <a:spcAft>
                <a:spcPct val="0"/>
              </a:spcAft>
              <a:buClr>
                <a:schemeClr val="tx2"/>
              </a:buClr>
              <a:buSzPct val="115000"/>
              <a:buChar char="•"/>
              <a:defRPr sz="2000">
                <a:solidFill>
                  <a:schemeClr val="tx1"/>
                </a:solidFill>
                <a:latin typeface="+mn-lt"/>
              </a:defRPr>
            </a:lvl3pPr>
            <a:lvl4pPr marL="1600200" indent="-228600" algn="l" rtl="0" eaLnBrk="1" fontAlgn="base" hangingPunct="1">
              <a:spcBef>
                <a:spcPct val="20000"/>
              </a:spcBef>
              <a:spcAft>
                <a:spcPct val="0"/>
              </a:spcAft>
              <a:buClr>
                <a:schemeClr val="tx2"/>
              </a:buClr>
              <a:buSzPct val="75000"/>
              <a:buFont typeface="Wingdings 3" pitchFamily="18" charset="2"/>
              <a:buChar char=""/>
              <a:defRPr>
                <a:solidFill>
                  <a:schemeClr val="tx1"/>
                </a:solidFill>
                <a:latin typeface="+mn-lt"/>
              </a:defRPr>
            </a:lvl4pPr>
            <a:lvl5pPr marL="2057400" indent="-228600" algn="l" rtl="0" eaLnBrk="1" fontAlgn="base" hangingPunct="1">
              <a:spcBef>
                <a:spcPct val="20000"/>
              </a:spcBef>
              <a:spcAft>
                <a:spcPct val="0"/>
              </a:spcAft>
              <a:buClr>
                <a:schemeClr val="tx1"/>
              </a:buClr>
              <a:buChar char="–"/>
              <a:defRPr sz="1600">
                <a:solidFill>
                  <a:schemeClr val="tx1"/>
                </a:solidFill>
                <a:latin typeface="+mn-lt"/>
              </a:defRPr>
            </a:lvl5pPr>
            <a:lvl6pPr marL="2514600" indent="-228600" algn="l" rtl="0" eaLnBrk="1" fontAlgn="base" hangingPunct="1">
              <a:spcBef>
                <a:spcPct val="20000"/>
              </a:spcBef>
              <a:spcAft>
                <a:spcPct val="0"/>
              </a:spcAft>
              <a:buClr>
                <a:schemeClr val="tx1"/>
              </a:buClr>
              <a:buChar char="–"/>
              <a:defRPr sz="1600">
                <a:solidFill>
                  <a:schemeClr val="tx1"/>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tx1"/>
              </a:buClr>
              <a:buChar char="–"/>
              <a:defRPr sz="1600">
                <a:solidFill>
                  <a:schemeClr val="tx1"/>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tx1"/>
              </a:buClr>
              <a:buChar char="–"/>
              <a:defRPr sz="1600">
                <a:solidFill>
                  <a:schemeClr val="tx1"/>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tx1"/>
              </a:buClr>
              <a:buChar char="–"/>
              <a:defRPr sz="1600">
                <a:solidFill>
                  <a:schemeClr val="tx1"/>
                </a:solidFill>
                <a:effectLst>
                  <a:outerShdw blurRad="38100" dist="38100" dir="2700000" algn="tl">
                    <a:srgbClr val="000000"/>
                  </a:outerShdw>
                </a:effectLst>
                <a:latin typeface="+mn-lt"/>
              </a:defRPr>
            </a:lvl9pPr>
          </a:lstStyle>
          <a:p>
            <a:pPr>
              <a:buFont typeface="Wingdings 2" charset="0"/>
              <a:buNone/>
            </a:pPr>
            <a:r>
              <a:rPr lang="en-GB" sz="3600" dirty="0" smtClean="0">
                <a:latin typeface="Arial" charset="0"/>
              </a:rPr>
              <a:t>Minerals</a:t>
            </a:r>
            <a:endParaRPr lang="en-GB" sz="3600" dirty="0">
              <a:latin typeface="Arial" charset="0"/>
            </a:endParaRPr>
          </a:p>
        </p:txBody>
      </p:sp>
    </p:spTree>
    <p:extLst>
      <p:ext uri="{BB962C8B-B14F-4D97-AF65-F5344CB8AC3E}">
        <p14:creationId xmlns:p14="http://schemas.microsoft.com/office/powerpoint/2010/main" xmlns="" val="17248885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Calcium (cont’d) </a:t>
            </a:r>
          </a:p>
        </p:txBody>
      </p:sp>
      <p:sp>
        <p:nvSpPr>
          <p:cNvPr id="3" name="Content Placeholder 2"/>
          <p:cNvSpPr>
            <a:spLocks noGrp="1"/>
          </p:cNvSpPr>
          <p:nvPr>
            <p:ph idx="1"/>
          </p:nvPr>
        </p:nvSpPr>
        <p:spPr/>
        <p:txBody>
          <a:bodyPr>
            <a:normAutofit/>
          </a:bodyPr>
          <a:lstStyle/>
          <a:p>
            <a:pPr lvl="0"/>
            <a:r>
              <a:rPr lang="en-US" dirty="0"/>
              <a:t>Requirements: 1000 mg/day for men and women 19 to 50</a:t>
            </a:r>
          </a:p>
          <a:p>
            <a:pPr lvl="0"/>
            <a:r>
              <a:rPr lang="en-US" dirty="0"/>
              <a:t>Deficiency </a:t>
            </a:r>
            <a:r>
              <a:rPr lang="en-US" dirty="0" smtClean="0"/>
              <a:t>states</a:t>
            </a:r>
          </a:p>
          <a:p>
            <a:pPr lvl="1"/>
            <a:r>
              <a:rPr lang="en-US" dirty="0" smtClean="0"/>
              <a:t>Rickets-softening of bones*</a:t>
            </a:r>
          </a:p>
          <a:p>
            <a:pPr lvl="1"/>
            <a:r>
              <a:rPr lang="en-US" dirty="0" err="1" smtClean="0"/>
              <a:t>Hypocalcemia</a:t>
            </a:r>
            <a:r>
              <a:rPr lang="en-US" dirty="0" smtClean="0"/>
              <a:t>-may result in </a:t>
            </a:r>
            <a:r>
              <a:rPr lang="en-US" dirty="0" err="1" smtClean="0"/>
              <a:t>tetany</a:t>
            </a:r>
            <a:r>
              <a:rPr lang="en-US" dirty="0" smtClean="0"/>
              <a:t>*</a:t>
            </a:r>
            <a:endParaRPr lang="en-US" dirty="0"/>
          </a:p>
          <a:p>
            <a:pPr lvl="1"/>
            <a:r>
              <a:rPr lang="en-US" dirty="0"/>
              <a:t>Osteoporosis</a:t>
            </a:r>
          </a:p>
          <a:p>
            <a:pPr lvl="0"/>
            <a:r>
              <a:rPr lang="en-US" dirty="0"/>
              <a:t>Toxicity symptoms: </a:t>
            </a:r>
            <a:r>
              <a:rPr lang="en-US" dirty="0" err="1"/>
              <a:t>hypercalcemia</a:t>
            </a:r>
            <a:endParaRPr lang="en-US" dirty="0"/>
          </a:p>
          <a:p>
            <a:pPr lvl="0"/>
            <a:r>
              <a:rPr lang="en-US" dirty="0" smtClean="0"/>
              <a:t>*Food </a:t>
            </a:r>
            <a:r>
              <a:rPr lang="en-US" dirty="0"/>
              <a:t>sources</a:t>
            </a:r>
          </a:p>
          <a:p>
            <a:pPr lvl="1"/>
            <a:r>
              <a:rPr lang="en-US" dirty="0"/>
              <a:t>Milk is the major food source</a:t>
            </a:r>
          </a:p>
          <a:p>
            <a:pPr lvl="1"/>
            <a:r>
              <a:rPr lang="en-US" dirty="0"/>
              <a:t>Green vegetables, fish with bones, fortified food</a:t>
            </a:r>
          </a:p>
          <a:p>
            <a:endParaRPr lang="en-US" sz="2400" dirty="0"/>
          </a:p>
        </p:txBody>
      </p:sp>
      <p:sp>
        <p:nvSpPr>
          <p:cNvPr id="7"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dirty="0"/>
          </a:p>
        </p:txBody>
      </p:sp>
      <p:sp>
        <p:nvSpPr>
          <p:cNvPr id="6" name="Slide Number Placeholder 4"/>
          <p:cNvSpPr>
            <a:spLocks noGrp="1"/>
          </p:cNvSpPr>
          <p:nvPr>
            <p:ph type="sldNum" sz="quarter" idx="429496729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10</a:t>
            </a:fld>
            <a:endParaRPr lang="en-GB" sz="1000" dirty="0">
              <a:latin typeface="+mj-lt"/>
            </a:endParaRPr>
          </a:p>
        </p:txBody>
      </p:sp>
    </p:spTree>
    <p:extLst>
      <p:ext uri="{BB962C8B-B14F-4D97-AF65-F5344CB8AC3E}">
        <p14:creationId xmlns="" xmlns:p14="http://schemas.microsoft.com/office/powerpoint/2010/main" val="31486191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Calcium</a:t>
            </a:r>
            <a:endParaRPr lang="en-US" dirty="0"/>
          </a:p>
        </p:txBody>
      </p:sp>
      <p:sp>
        <p:nvSpPr>
          <p:cNvPr id="3" name="Content Placeholder 2"/>
          <p:cNvSpPr>
            <a:spLocks noGrp="1"/>
          </p:cNvSpPr>
          <p:nvPr>
            <p:ph idx="1"/>
          </p:nvPr>
        </p:nvSpPr>
        <p:spPr/>
        <p:txBody>
          <a:bodyPr/>
          <a:lstStyle/>
          <a:p>
            <a:r>
              <a:rPr lang="en-US" dirty="0" smtClean="0"/>
              <a:t>*Oxalic acid is a compound that is found in plants such as spinach and it interferes with the intestinal absorption of calcium</a:t>
            </a:r>
          </a:p>
          <a:p>
            <a:r>
              <a:rPr lang="en-US" dirty="0" smtClean="0"/>
              <a:t>*</a:t>
            </a:r>
            <a:r>
              <a:rPr lang="en-US" dirty="0" err="1" smtClean="0"/>
              <a:t>Phytate</a:t>
            </a:r>
            <a:r>
              <a:rPr lang="en-US" dirty="0" smtClean="0"/>
              <a:t>-found in grains such as wheat can bind with calcium and interferes with its intestinal absorption</a:t>
            </a:r>
            <a:endParaRPr lang="en-US" dirty="0"/>
          </a:p>
        </p:txBody>
      </p:sp>
      <p:sp>
        <p:nvSpPr>
          <p:cNvPr id="4"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a:p>
        </p:txBody>
      </p:sp>
      <p:sp>
        <p:nvSpPr>
          <p:cNvPr id="5" name="Slide Number Placeholder 4"/>
          <p:cNvSpPr>
            <a:spLocks noGrp="1"/>
          </p:cNvSpPr>
          <p:nvPr>
            <p:ph type="sldNum" sz="quarter" idx="15"/>
          </p:nvPr>
        </p:nvSpPr>
        <p:spPr/>
        <p:txBody>
          <a:bodyPr/>
          <a:lstStyle/>
          <a:p>
            <a:pPr>
              <a:defRPr/>
            </a:pPr>
            <a:fld id="{7F8BBA44-8A3C-4CDB-966D-E256DD599FC1}" type="slidenum">
              <a:rPr lang="en-GB" smtClean="0"/>
              <a:pPr>
                <a:defRPr/>
              </a:pPr>
              <a:t>11</a:t>
            </a:fld>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Calcium (cont’d) </a:t>
            </a:r>
          </a:p>
        </p:txBody>
      </p:sp>
      <p:sp>
        <p:nvSpPr>
          <p:cNvPr id="7"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dirty="0"/>
          </a:p>
        </p:txBody>
      </p:sp>
      <p:sp>
        <p:nvSpPr>
          <p:cNvPr id="6" name="Slide Number Placeholder 4"/>
          <p:cNvSpPr>
            <a:spLocks noGrp="1"/>
          </p:cNvSpPr>
          <p:nvPr>
            <p:ph type="sldNum" sz="quarter" idx="429496729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12</a:t>
            </a:fld>
            <a:endParaRPr lang="en-GB" sz="1000" dirty="0">
              <a:latin typeface="+mj-lt"/>
            </a:endParaRPr>
          </a:p>
        </p:txBody>
      </p:sp>
      <p:pic>
        <p:nvPicPr>
          <p:cNvPr id="2050" name="Picture 2" descr="Z:\Elsevier\ELSEVIER-BOOKS\Cleanup\Miscellaneous\PPTworks\Nix\Image_Collection\20120703\f08-01-9780323083478.jpg"/>
          <p:cNvPicPr>
            <a:picLocks noChangeAspect="1" noChangeArrowheads="1"/>
          </p:cNvPicPr>
          <p:nvPr/>
        </p:nvPicPr>
        <p:blipFill>
          <a:blip r:embed="rId3" cstate="print"/>
          <a:srcRect/>
          <a:stretch>
            <a:fillRect/>
          </a:stretch>
        </p:blipFill>
        <p:spPr bwMode="auto">
          <a:xfrm>
            <a:off x="2377504" y="1945704"/>
            <a:ext cx="4190416" cy="2809176"/>
          </a:xfrm>
          <a:prstGeom prst="rect">
            <a:avLst/>
          </a:prstGeom>
          <a:noFill/>
        </p:spPr>
      </p:pic>
    </p:spTree>
    <p:extLst>
      <p:ext uri="{BB962C8B-B14F-4D97-AF65-F5344CB8AC3E}">
        <p14:creationId xmlns="" xmlns:p14="http://schemas.microsoft.com/office/powerpoint/2010/main" val="28150728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Phosphorus </a:t>
            </a:r>
          </a:p>
        </p:txBody>
      </p:sp>
      <p:sp>
        <p:nvSpPr>
          <p:cNvPr id="3" name="Content Placeholder 2"/>
          <p:cNvSpPr>
            <a:spLocks noGrp="1"/>
          </p:cNvSpPr>
          <p:nvPr>
            <p:ph idx="1"/>
          </p:nvPr>
        </p:nvSpPr>
        <p:spPr/>
        <p:txBody>
          <a:bodyPr/>
          <a:lstStyle/>
          <a:p>
            <a:pPr lvl="0"/>
            <a:r>
              <a:rPr lang="en-US" dirty="0"/>
              <a:t>Functions</a:t>
            </a:r>
          </a:p>
          <a:p>
            <a:pPr lvl="1"/>
            <a:r>
              <a:rPr lang="en-US" dirty="0"/>
              <a:t>Bone and tooth formation</a:t>
            </a:r>
          </a:p>
          <a:p>
            <a:pPr lvl="1"/>
            <a:r>
              <a:rPr lang="en-US" dirty="0"/>
              <a:t>Energy metabolism: oxidation of carbohydrate, fat, and protein; protein construction; cell function; genetic inheritance</a:t>
            </a:r>
          </a:p>
          <a:p>
            <a:pPr lvl="1"/>
            <a:r>
              <a:rPr lang="en-US" dirty="0"/>
              <a:t>Acid–base </a:t>
            </a:r>
            <a:r>
              <a:rPr lang="en-US" dirty="0" smtClean="0"/>
              <a:t>balance-chemical buffer that helps to maintain the ph homeostasis of body fluids*</a:t>
            </a:r>
            <a:endParaRPr lang="en-US" dirty="0"/>
          </a:p>
          <a:p>
            <a:pPr marL="0" indent="0">
              <a:buNone/>
            </a:pPr>
            <a:endParaRPr lang="en-US" sz="2400" dirty="0"/>
          </a:p>
        </p:txBody>
      </p:sp>
      <p:sp>
        <p:nvSpPr>
          <p:cNvPr id="7"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dirty="0"/>
          </a:p>
        </p:txBody>
      </p:sp>
      <p:sp>
        <p:nvSpPr>
          <p:cNvPr id="6" name="Slide Number Placeholder 4"/>
          <p:cNvSpPr>
            <a:spLocks noGrp="1"/>
          </p:cNvSpPr>
          <p:nvPr>
            <p:ph type="sldNum" sz="quarter" idx="429496729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13</a:t>
            </a:fld>
            <a:endParaRPr lang="en-GB" sz="1000" dirty="0">
              <a:latin typeface="+mj-lt"/>
            </a:endParaRPr>
          </a:p>
        </p:txBody>
      </p:sp>
    </p:spTree>
    <p:extLst>
      <p:ext uri="{BB962C8B-B14F-4D97-AF65-F5344CB8AC3E}">
        <p14:creationId xmlns="" xmlns:p14="http://schemas.microsoft.com/office/powerpoint/2010/main" val="18091964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Phosphorus (cont’d) </a:t>
            </a:r>
          </a:p>
        </p:txBody>
      </p:sp>
      <p:sp>
        <p:nvSpPr>
          <p:cNvPr id="3" name="Content Placeholder 2"/>
          <p:cNvSpPr>
            <a:spLocks noGrp="1"/>
          </p:cNvSpPr>
          <p:nvPr>
            <p:ph idx="1"/>
          </p:nvPr>
        </p:nvSpPr>
        <p:spPr/>
        <p:txBody>
          <a:bodyPr/>
          <a:lstStyle/>
          <a:p>
            <a:pPr lvl="0"/>
            <a:r>
              <a:rPr lang="en-US" dirty="0"/>
              <a:t>Requirements: 700 mg/day</a:t>
            </a:r>
          </a:p>
          <a:p>
            <a:pPr lvl="0"/>
            <a:r>
              <a:rPr lang="en-US" dirty="0"/>
              <a:t>Deficiency states: hypophosphatemia</a:t>
            </a:r>
          </a:p>
          <a:p>
            <a:pPr lvl="0"/>
            <a:r>
              <a:rPr lang="en-US" dirty="0"/>
              <a:t>Toxicity symptoms</a:t>
            </a:r>
          </a:p>
          <a:p>
            <a:pPr lvl="0"/>
            <a:r>
              <a:rPr lang="en-US" dirty="0" smtClean="0"/>
              <a:t>*Food </a:t>
            </a:r>
            <a:r>
              <a:rPr lang="en-US" dirty="0"/>
              <a:t>sources</a:t>
            </a:r>
          </a:p>
          <a:p>
            <a:pPr lvl="1"/>
            <a:r>
              <a:rPr lang="en-US" dirty="0"/>
              <a:t>Milk, milk products, fish, eggs</a:t>
            </a:r>
          </a:p>
          <a:p>
            <a:pPr marL="0" indent="0">
              <a:buNone/>
            </a:pPr>
            <a:endParaRPr lang="en-US" sz="2400" dirty="0"/>
          </a:p>
        </p:txBody>
      </p:sp>
      <p:sp>
        <p:nvSpPr>
          <p:cNvPr id="7"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dirty="0"/>
          </a:p>
        </p:txBody>
      </p:sp>
      <p:sp>
        <p:nvSpPr>
          <p:cNvPr id="6" name="Slide Number Placeholder 4"/>
          <p:cNvSpPr>
            <a:spLocks noGrp="1"/>
          </p:cNvSpPr>
          <p:nvPr>
            <p:ph type="sldNum" sz="quarter" idx="429496729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14</a:t>
            </a:fld>
            <a:endParaRPr lang="en-GB" sz="1000" dirty="0">
              <a:latin typeface="+mj-lt"/>
            </a:endParaRPr>
          </a:p>
        </p:txBody>
      </p:sp>
    </p:spTree>
    <p:extLst>
      <p:ext uri="{BB962C8B-B14F-4D97-AF65-F5344CB8AC3E}">
        <p14:creationId xmlns="" xmlns:p14="http://schemas.microsoft.com/office/powerpoint/2010/main" val="29504821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Sodium </a:t>
            </a:r>
          </a:p>
        </p:txBody>
      </p:sp>
      <p:sp>
        <p:nvSpPr>
          <p:cNvPr id="3" name="Content Placeholder 2"/>
          <p:cNvSpPr>
            <a:spLocks noGrp="1"/>
          </p:cNvSpPr>
          <p:nvPr>
            <p:ph idx="1"/>
          </p:nvPr>
        </p:nvSpPr>
        <p:spPr/>
        <p:txBody>
          <a:bodyPr/>
          <a:lstStyle/>
          <a:p>
            <a:pPr lvl="0"/>
            <a:r>
              <a:rPr lang="en-US" dirty="0"/>
              <a:t>Functions</a:t>
            </a:r>
          </a:p>
          <a:p>
            <a:pPr lvl="1"/>
            <a:r>
              <a:rPr lang="en-US" dirty="0"/>
              <a:t>Water </a:t>
            </a:r>
            <a:r>
              <a:rPr lang="en-US" dirty="0" smtClean="0"/>
              <a:t>balance-main function*</a:t>
            </a:r>
          </a:p>
          <a:p>
            <a:pPr lvl="2"/>
            <a:r>
              <a:rPr lang="en-US" dirty="0" smtClean="0"/>
              <a:t>Ionized sodium concentration is the major influence on the volume of body water outside of the cells (extracellular)</a:t>
            </a:r>
            <a:endParaRPr lang="en-US" dirty="0"/>
          </a:p>
          <a:p>
            <a:pPr lvl="1"/>
            <a:r>
              <a:rPr lang="en-US" dirty="0"/>
              <a:t>Muscle action</a:t>
            </a:r>
          </a:p>
          <a:p>
            <a:pPr lvl="1"/>
            <a:r>
              <a:rPr lang="en-US" dirty="0"/>
              <a:t>Nutrient absorption</a:t>
            </a:r>
          </a:p>
          <a:p>
            <a:pPr marL="0" indent="0">
              <a:buNone/>
            </a:pPr>
            <a:endParaRPr lang="en-US" sz="2400" dirty="0"/>
          </a:p>
        </p:txBody>
      </p:sp>
      <p:sp>
        <p:nvSpPr>
          <p:cNvPr id="7"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dirty="0"/>
          </a:p>
        </p:txBody>
      </p:sp>
      <p:sp>
        <p:nvSpPr>
          <p:cNvPr id="6" name="Slide Number Placeholder 4"/>
          <p:cNvSpPr>
            <a:spLocks noGrp="1"/>
          </p:cNvSpPr>
          <p:nvPr>
            <p:ph type="sldNum" sz="quarter" idx="429496729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15</a:t>
            </a:fld>
            <a:endParaRPr lang="en-GB" sz="1000" dirty="0">
              <a:latin typeface="+mj-lt"/>
            </a:endParaRPr>
          </a:p>
        </p:txBody>
      </p:sp>
    </p:spTree>
    <p:extLst>
      <p:ext uri="{BB962C8B-B14F-4D97-AF65-F5344CB8AC3E}">
        <p14:creationId xmlns="" xmlns:p14="http://schemas.microsoft.com/office/powerpoint/2010/main" val="31486191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Sodium (cont’d) </a:t>
            </a:r>
          </a:p>
        </p:txBody>
      </p:sp>
      <p:sp>
        <p:nvSpPr>
          <p:cNvPr id="3" name="Content Placeholder 2"/>
          <p:cNvSpPr>
            <a:spLocks noGrp="1"/>
          </p:cNvSpPr>
          <p:nvPr>
            <p:ph idx="1"/>
          </p:nvPr>
        </p:nvSpPr>
        <p:spPr/>
        <p:txBody>
          <a:bodyPr/>
          <a:lstStyle/>
          <a:p>
            <a:pPr lvl="0"/>
            <a:r>
              <a:rPr lang="en-US" dirty="0"/>
              <a:t>Requirements</a:t>
            </a:r>
          </a:p>
          <a:p>
            <a:pPr lvl="1"/>
            <a:r>
              <a:rPr lang="en-US" dirty="0"/>
              <a:t>AI: 1.5 g/day</a:t>
            </a:r>
          </a:p>
          <a:p>
            <a:pPr lvl="1"/>
            <a:r>
              <a:rPr lang="en-US" dirty="0"/>
              <a:t>UL: 2.3 g/day</a:t>
            </a:r>
          </a:p>
          <a:p>
            <a:pPr lvl="0"/>
            <a:r>
              <a:rPr lang="en-US" dirty="0"/>
              <a:t>Deficiency states: </a:t>
            </a:r>
            <a:r>
              <a:rPr lang="en-US" dirty="0" err="1"/>
              <a:t>hyponatremia</a:t>
            </a:r>
            <a:endParaRPr lang="en-US" dirty="0"/>
          </a:p>
          <a:p>
            <a:pPr lvl="0"/>
            <a:r>
              <a:rPr lang="en-US" dirty="0"/>
              <a:t>Toxicity symptoms: salt sensitivity and hypertension, hypernatremia</a:t>
            </a:r>
          </a:p>
          <a:p>
            <a:pPr lvl="0"/>
            <a:r>
              <a:rPr lang="en-US" dirty="0"/>
              <a:t>Food sources</a:t>
            </a:r>
          </a:p>
          <a:p>
            <a:pPr lvl="1"/>
            <a:r>
              <a:rPr lang="en-US" dirty="0"/>
              <a:t>Table salt, cured meat, canned soups, processed food</a:t>
            </a:r>
          </a:p>
          <a:p>
            <a:endParaRPr lang="en-US" sz="2400" dirty="0"/>
          </a:p>
        </p:txBody>
      </p:sp>
      <p:sp>
        <p:nvSpPr>
          <p:cNvPr id="7"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dirty="0"/>
          </a:p>
        </p:txBody>
      </p:sp>
      <p:sp>
        <p:nvSpPr>
          <p:cNvPr id="6" name="Slide Number Placeholder 4"/>
          <p:cNvSpPr>
            <a:spLocks noGrp="1"/>
          </p:cNvSpPr>
          <p:nvPr>
            <p:ph type="sldNum" sz="quarter" idx="429496729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16</a:t>
            </a:fld>
            <a:endParaRPr lang="en-GB" sz="1000" dirty="0">
              <a:latin typeface="+mj-lt"/>
            </a:endParaRPr>
          </a:p>
        </p:txBody>
      </p:sp>
    </p:spTree>
    <p:extLst>
      <p:ext uri="{BB962C8B-B14F-4D97-AF65-F5344CB8AC3E}">
        <p14:creationId xmlns="" xmlns:p14="http://schemas.microsoft.com/office/powerpoint/2010/main" val="28150728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Potassium </a:t>
            </a:r>
          </a:p>
        </p:txBody>
      </p:sp>
      <p:sp>
        <p:nvSpPr>
          <p:cNvPr id="3" name="Content Placeholder 2"/>
          <p:cNvSpPr>
            <a:spLocks noGrp="1"/>
          </p:cNvSpPr>
          <p:nvPr>
            <p:ph idx="1"/>
          </p:nvPr>
        </p:nvSpPr>
        <p:spPr/>
        <p:txBody>
          <a:bodyPr>
            <a:normAutofit/>
          </a:bodyPr>
          <a:lstStyle/>
          <a:p>
            <a:pPr lvl="0"/>
            <a:r>
              <a:rPr lang="en-US" dirty="0"/>
              <a:t>Functions</a:t>
            </a:r>
          </a:p>
          <a:p>
            <a:pPr lvl="1"/>
            <a:r>
              <a:rPr lang="en-US" dirty="0"/>
              <a:t>Water </a:t>
            </a:r>
            <a:r>
              <a:rPr lang="en-US" dirty="0" smtClean="0"/>
              <a:t>balance</a:t>
            </a:r>
          </a:p>
          <a:p>
            <a:pPr lvl="2"/>
            <a:r>
              <a:rPr lang="en-US" dirty="0" smtClean="0"/>
              <a:t>*major intracellular electrolyte</a:t>
            </a:r>
            <a:endParaRPr lang="en-US" dirty="0"/>
          </a:p>
          <a:p>
            <a:pPr lvl="1"/>
            <a:r>
              <a:rPr lang="en-US" dirty="0"/>
              <a:t>Metabolic reactions</a:t>
            </a:r>
          </a:p>
          <a:p>
            <a:pPr lvl="2"/>
            <a:r>
              <a:rPr lang="en-US" dirty="0"/>
              <a:t>Energy production</a:t>
            </a:r>
          </a:p>
          <a:p>
            <a:pPr lvl="2"/>
            <a:r>
              <a:rPr lang="en-US" dirty="0"/>
              <a:t>Conversion of blood glucose to glycogen</a:t>
            </a:r>
          </a:p>
          <a:p>
            <a:pPr lvl="2"/>
            <a:r>
              <a:rPr lang="en-US" dirty="0"/>
              <a:t>Synthesis of muscle protein</a:t>
            </a:r>
          </a:p>
          <a:p>
            <a:pPr lvl="1"/>
            <a:r>
              <a:rPr lang="en-US" dirty="0"/>
              <a:t>Muscle action</a:t>
            </a:r>
          </a:p>
          <a:p>
            <a:pPr lvl="1"/>
            <a:r>
              <a:rPr lang="en-US" dirty="0"/>
              <a:t>Insulin release</a:t>
            </a:r>
          </a:p>
          <a:p>
            <a:pPr lvl="1"/>
            <a:r>
              <a:rPr lang="en-US" dirty="0"/>
              <a:t>Blood pressure: role in hypertension</a:t>
            </a:r>
          </a:p>
          <a:p>
            <a:pPr marL="0" indent="0">
              <a:buNone/>
            </a:pPr>
            <a:endParaRPr lang="en-US" sz="2400" dirty="0"/>
          </a:p>
        </p:txBody>
      </p:sp>
      <p:sp>
        <p:nvSpPr>
          <p:cNvPr id="7"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dirty="0"/>
          </a:p>
        </p:txBody>
      </p:sp>
      <p:sp>
        <p:nvSpPr>
          <p:cNvPr id="6" name="Slide Number Placeholder 4"/>
          <p:cNvSpPr>
            <a:spLocks noGrp="1"/>
          </p:cNvSpPr>
          <p:nvPr>
            <p:ph type="sldNum" sz="quarter" idx="429496729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17</a:t>
            </a:fld>
            <a:endParaRPr lang="en-GB" sz="1000" dirty="0">
              <a:latin typeface="+mj-lt"/>
            </a:endParaRPr>
          </a:p>
        </p:txBody>
      </p:sp>
    </p:spTree>
    <p:extLst>
      <p:ext uri="{BB962C8B-B14F-4D97-AF65-F5344CB8AC3E}">
        <p14:creationId xmlns="" xmlns:p14="http://schemas.microsoft.com/office/powerpoint/2010/main" val="18091964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Potassium (cont’d) </a:t>
            </a:r>
          </a:p>
        </p:txBody>
      </p:sp>
      <p:sp>
        <p:nvSpPr>
          <p:cNvPr id="3" name="Content Placeholder 2"/>
          <p:cNvSpPr>
            <a:spLocks noGrp="1"/>
          </p:cNvSpPr>
          <p:nvPr>
            <p:ph idx="1"/>
          </p:nvPr>
        </p:nvSpPr>
        <p:spPr/>
        <p:txBody>
          <a:bodyPr/>
          <a:lstStyle/>
          <a:p>
            <a:pPr lvl="0"/>
            <a:r>
              <a:rPr lang="en-US" dirty="0"/>
              <a:t>Requirements: AI: 4.7 g/day</a:t>
            </a:r>
          </a:p>
          <a:p>
            <a:pPr lvl="0"/>
            <a:r>
              <a:rPr lang="en-US" dirty="0"/>
              <a:t>Deficiency states: </a:t>
            </a:r>
            <a:r>
              <a:rPr lang="en-US" dirty="0" err="1" smtClean="0"/>
              <a:t>hypokalemia</a:t>
            </a:r>
            <a:endParaRPr lang="en-US" dirty="0" smtClean="0"/>
          </a:p>
          <a:p>
            <a:pPr lvl="1"/>
            <a:r>
              <a:rPr lang="en-US" dirty="0" smtClean="0"/>
              <a:t>Likely to develop during clinical situations such as prolonged vomiting or diarrhea*</a:t>
            </a:r>
            <a:endParaRPr lang="en-US" dirty="0"/>
          </a:p>
          <a:p>
            <a:pPr lvl="0"/>
            <a:r>
              <a:rPr lang="en-US" dirty="0"/>
              <a:t>Toxicity symptoms: hyperkalemia</a:t>
            </a:r>
          </a:p>
          <a:p>
            <a:pPr lvl="0"/>
            <a:r>
              <a:rPr lang="en-US" dirty="0"/>
              <a:t>Food sources</a:t>
            </a:r>
          </a:p>
          <a:p>
            <a:pPr lvl="1"/>
            <a:r>
              <a:rPr lang="en-US" u="sng" dirty="0"/>
              <a:t>Fruits, vegetables, </a:t>
            </a:r>
            <a:r>
              <a:rPr lang="en-US" u="sng" dirty="0" smtClean="0"/>
              <a:t>leafy greens</a:t>
            </a:r>
            <a:r>
              <a:rPr lang="en-US" dirty="0" smtClean="0"/>
              <a:t>, whole </a:t>
            </a:r>
            <a:r>
              <a:rPr lang="en-US" dirty="0"/>
              <a:t>grains, </a:t>
            </a:r>
            <a:r>
              <a:rPr lang="en-US" u="sng" dirty="0"/>
              <a:t>fresh meats</a:t>
            </a:r>
          </a:p>
          <a:p>
            <a:pPr marL="0" indent="0">
              <a:buNone/>
            </a:pPr>
            <a:endParaRPr lang="en-US" sz="2400" dirty="0"/>
          </a:p>
        </p:txBody>
      </p:sp>
      <p:sp>
        <p:nvSpPr>
          <p:cNvPr id="7"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dirty="0"/>
          </a:p>
        </p:txBody>
      </p:sp>
      <p:sp>
        <p:nvSpPr>
          <p:cNvPr id="6" name="Slide Number Placeholder 4"/>
          <p:cNvSpPr>
            <a:spLocks noGrp="1"/>
          </p:cNvSpPr>
          <p:nvPr>
            <p:ph type="sldNum" sz="quarter" idx="429496729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18</a:t>
            </a:fld>
            <a:endParaRPr lang="en-GB" sz="1000" dirty="0">
              <a:latin typeface="+mj-lt"/>
            </a:endParaRPr>
          </a:p>
        </p:txBody>
      </p:sp>
    </p:spTree>
    <p:extLst>
      <p:ext uri="{BB962C8B-B14F-4D97-AF65-F5344CB8AC3E}">
        <p14:creationId xmlns="" xmlns:p14="http://schemas.microsoft.com/office/powerpoint/2010/main" val="29504821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Chloride </a:t>
            </a:r>
          </a:p>
        </p:txBody>
      </p:sp>
      <p:sp>
        <p:nvSpPr>
          <p:cNvPr id="3" name="Content Placeholder 2"/>
          <p:cNvSpPr>
            <a:spLocks noGrp="1"/>
          </p:cNvSpPr>
          <p:nvPr>
            <p:ph idx="1"/>
          </p:nvPr>
        </p:nvSpPr>
        <p:spPr/>
        <p:txBody>
          <a:bodyPr/>
          <a:lstStyle/>
          <a:p>
            <a:pPr lvl="0"/>
            <a:r>
              <a:rPr lang="en-US" dirty="0" smtClean="0"/>
              <a:t>*Found ECF</a:t>
            </a:r>
          </a:p>
          <a:p>
            <a:pPr lvl="0"/>
            <a:r>
              <a:rPr lang="en-US" dirty="0" smtClean="0"/>
              <a:t>Functions</a:t>
            </a:r>
            <a:endParaRPr lang="en-US" dirty="0"/>
          </a:p>
          <a:p>
            <a:pPr lvl="1"/>
            <a:r>
              <a:rPr lang="en-US" dirty="0" smtClean="0"/>
              <a:t>*Digestion</a:t>
            </a:r>
            <a:r>
              <a:rPr lang="en-US" dirty="0"/>
              <a:t>: component of hydrochloric acid</a:t>
            </a:r>
          </a:p>
          <a:p>
            <a:pPr lvl="1"/>
            <a:r>
              <a:rPr lang="en-US" dirty="0"/>
              <a:t>Respiration: chloride shift</a:t>
            </a:r>
          </a:p>
          <a:p>
            <a:pPr marL="0" indent="0">
              <a:buNone/>
            </a:pPr>
            <a:endParaRPr lang="en-US" sz="2400" dirty="0"/>
          </a:p>
        </p:txBody>
      </p:sp>
      <p:sp>
        <p:nvSpPr>
          <p:cNvPr id="7"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dirty="0"/>
          </a:p>
        </p:txBody>
      </p:sp>
      <p:sp>
        <p:nvSpPr>
          <p:cNvPr id="6" name="Slide Number Placeholder 4"/>
          <p:cNvSpPr>
            <a:spLocks noGrp="1"/>
          </p:cNvSpPr>
          <p:nvPr>
            <p:ph type="sldNum" sz="quarter" idx="429496729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19</a:t>
            </a:fld>
            <a:endParaRPr lang="en-GB" sz="1000" dirty="0">
              <a:latin typeface="+mj-lt"/>
            </a:endParaRPr>
          </a:p>
        </p:txBody>
      </p:sp>
    </p:spTree>
    <p:extLst>
      <p:ext uri="{BB962C8B-B14F-4D97-AF65-F5344CB8AC3E}">
        <p14:creationId xmlns="" xmlns:p14="http://schemas.microsoft.com/office/powerpoint/2010/main" val="31486191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 Nature of </a:t>
            </a:r>
            <a:br>
              <a:rPr lang="en-US" dirty="0" smtClean="0"/>
            </a:br>
            <a:r>
              <a:rPr lang="en-US" dirty="0" smtClean="0"/>
              <a:t>Body Minerals</a:t>
            </a:r>
            <a:endParaRPr lang="en-US" dirty="0"/>
          </a:p>
        </p:txBody>
      </p:sp>
      <p:sp>
        <p:nvSpPr>
          <p:cNvPr id="3" name="Content Placeholder 2"/>
          <p:cNvSpPr>
            <a:spLocks noGrp="1"/>
          </p:cNvSpPr>
          <p:nvPr>
            <p:ph idx="1"/>
          </p:nvPr>
        </p:nvSpPr>
        <p:spPr/>
        <p:txBody>
          <a:bodyPr/>
          <a:lstStyle/>
          <a:p>
            <a:pPr marL="457200" lvl="0" indent="-457200">
              <a:buSzPct val="100000"/>
              <a:buFont typeface="+mj-lt"/>
              <a:buAutoNum type="arabicPeriod"/>
            </a:pPr>
            <a:r>
              <a:rPr lang="en-US" sz="2400" dirty="0"/>
              <a:t>The human body requires a variety of minerals to perform numerous metabolic tasks.</a:t>
            </a:r>
          </a:p>
          <a:p>
            <a:pPr marL="0" indent="0">
              <a:buNone/>
            </a:pPr>
            <a:endParaRPr lang="en-US" sz="2400" dirty="0"/>
          </a:p>
        </p:txBody>
      </p:sp>
      <p:sp>
        <p:nvSpPr>
          <p:cNvPr id="7"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dirty="0" smtClean="0"/>
              <a:t>Copyright © 2017 Mosby, Inc., an imprint of Elsevier Inc. All rights reserved.</a:t>
            </a:r>
            <a:endParaRPr lang="en-US" dirty="0"/>
          </a:p>
        </p:txBody>
      </p:sp>
      <p:sp>
        <p:nvSpPr>
          <p:cNvPr id="6" name="Slide Number Placeholder 4"/>
          <p:cNvSpPr>
            <a:spLocks noGrp="1"/>
          </p:cNvSpPr>
          <p:nvPr>
            <p:ph type="sldNum" sz="quarter" idx="429496729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2</a:t>
            </a:fld>
            <a:endParaRPr lang="en-GB" sz="1000" dirty="0">
              <a:latin typeface="+mj-lt"/>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Chloride (cont’d) </a:t>
            </a:r>
          </a:p>
        </p:txBody>
      </p:sp>
      <p:sp>
        <p:nvSpPr>
          <p:cNvPr id="3" name="Content Placeholder 2"/>
          <p:cNvSpPr>
            <a:spLocks noGrp="1"/>
          </p:cNvSpPr>
          <p:nvPr>
            <p:ph idx="1"/>
          </p:nvPr>
        </p:nvSpPr>
        <p:spPr/>
        <p:txBody>
          <a:bodyPr/>
          <a:lstStyle/>
          <a:p>
            <a:pPr lvl="0"/>
            <a:r>
              <a:rPr lang="en-US" sz="2400" dirty="0"/>
              <a:t>Requirements: AI: 2.3 g/day</a:t>
            </a:r>
          </a:p>
          <a:p>
            <a:pPr lvl="0"/>
            <a:r>
              <a:rPr lang="en-US" sz="2400" dirty="0"/>
              <a:t>Deficiency states: through vomiting</a:t>
            </a:r>
          </a:p>
          <a:p>
            <a:pPr lvl="0"/>
            <a:r>
              <a:rPr lang="en-US" sz="2400" dirty="0"/>
              <a:t>Toxicity symptoms: from severe dehydration</a:t>
            </a:r>
          </a:p>
          <a:p>
            <a:pPr lvl="0"/>
            <a:r>
              <a:rPr lang="en-US" sz="2400" dirty="0"/>
              <a:t>Food sources: table salt</a:t>
            </a:r>
          </a:p>
          <a:p>
            <a:pPr marL="0" indent="0">
              <a:buNone/>
            </a:pPr>
            <a:endParaRPr lang="en-US" sz="2400" dirty="0"/>
          </a:p>
        </p:txBody>
      </p:sp>
      <p:sp>
        <p:nvSpPr>
          <p:cNvPr id="7"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dirty="0"/>
          </a:p>
        </p:txBody>
      </p:sp>
      <p:sp>
        <p:nvSpPr>
          <p:cNvPr id="6" name="Slide Number Placeholder 4"/>
          <p:cNvSpPr>
            <a:spLocks noGrp="1"/>
          </p:cNvSpPr>
          <p:nvPr>
            <p:ph type="sldNum" sz="quarter" idx="429496729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20</a:t>
            </a:fld>
            <a:endParaRPr lang="en-GB" sz="1000" dirty="0">
              <a:latin typeface="+mj-lt"/>
            </a:endParaRPr>
          </a:p>
        </p:txBody>
      </p:sp>
    </p:spTree>
    <p:extLst>
      <p:ext uri="{BB962C8B-B14F-4D97-AF65-F5344CB8AC3E}">
        <p14:creationId xmlns="" xmlns:p14="http://schemas.microsoft.com/office/powerpoint/2010/main" val="18091964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Magnesium </a:t>
            </a:r>
          </a:p>
        </p:txBody>
      </p:sp>
      <p:sp>
        <p:nvSpPr>
          <p:cNvPr id="3" name="Content Placeholder 2"/>
          <p:cNvSpPr>
            <a:spLocks noGrp="1"/>
          </p:cNvSpPr>
          <p:nvPr>
            <p:ph idx="1"/>
          </p:nvPr>
        </p:nvSpPr>
        <p:spPr/>
        <p:txBody>
          <a:bodyPr/>
          <a:lstStyle/>
          <a:p>
            <a:pPr lvl="0"/>
            <a:r>
              <a:rPr lang="en-US" dirty="0"/>
              <a:t>Functions</a:t>
            </a:r>
          </a:p>
          <a:p>
            <a:pPr lvl="1"/>
            <a:r>
              <a:rPr lang="en-US" dirty="0" smtClean="0"/>
              <a:t>*General </a:t>
            </a:r>
            <a:r>
              <a:rPr lang="en-US" dirty="0"/>
              <a:t>metabolism: necessary catalyst for ~300+ reactions in cells </a:t>
            </a:r>
          </a:p>
          <a:p>
            <a:pPr lvl="1"/>
            <a:r>
              <a:rPr lang="en-US" dirty="0" smtClean="0"/>
              <a:t>*Protein </a:t>
            </a:r>
            <a:r>
              <a:rPr lang="en-US" dirty="0"/>
              <a:t>synthesis: activates amino acids, role in synthesis and maintenance of DNA</a:t>
            </a:r>
          </a:p>
          <a:p>
            <a:pPr lvl="1"/>
            <a:r>
              <a:rPr lang="en-US" dirty="0" smtClean="0"/>
              <a:t>*Muscle action-conduction of nerve impulses that stimulate muscle contraction</a:t>
            </a:r>
            <a:endParaRPr lang="en-US" dirty="0"/>
          </a:p>
          <a:p>
            <a:pPr lvl="1"/>
            <a:r>
              <a:rPr lang="en-US" dirty="0"/>
              <a:t>Basal metabolic rate: influences secretion of </a:t>
            </a:r>
            <a:r>
              <a:rPr lang="en-US" dirty="0" err="1"/>
              <a:t>thyroxine</a:t>
            </a:r>
            <a:endParaRPr lang="en-US" dirty="0"/>
          </a:p>
          <a:p>
            <a:pPr marL="0" indent="0">
              <a:buNone/>
            </a:pPr>
            <a:endParaRPr lang="en-US" sz="2400" dirty="0"/>
          </a:p>
        </p:txBody>
      </p:sp>
      <p:sp>
        <p:nvSpPr>
          <p:cNvPr id="7"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dirty="0"/>
          </a:p>
        </p:txBody>
      </p:sp>
      <p:sp>
        <p:nvSpPr>
          <p:cNvPr id="6" name="Slide Number Placeholder 4"/>
          <p:cNvSpPr>
            <a:spLocks noGrp="1"/>
          </p:cNvSpPr>
          <p:nvPr>
            <p:ph type="sldNum" sz="quarter" idx="429496729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21</a:t>
            </a:fld>
            <a:endParaRPr lang="en-GB" sz="1000" dirty="0">
              <a:latin typeface="+mj-lt"/>
            </a:endParaRPr>
          </a:p>
        </p:txBody>
      </p:sp>
    </p:spTree>
    <p:extLst>
      <p:ext uri="{BB962C8B-B14F-4D97-AF65-F5344CB8AC3E}">
        <p14:creationId xmlns="" xmlns:p14="http://schemas.microsoft.com/office/powerpoint/2010/main" val="29504821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Magnesium (cont’d) </a:t>
            </a:r>
          </a:p>
        </p:txBody>
      </p:sp>
      <p:sp>
        <p:nvSpPr>
          <p:cNvPr id="3" name="Content Placeholder 2"/>
          <p:cNvSpPr>
            <a:spLocks noGrp="1"/>
          </p:cNvSpPr>
          <p:nvPr>
            <p:ph idx="1"/>
          </p:nvPr>
        </p:nvSpPr>
        <p:spPr/>
        <p:txBody>
          <a:bodyPr/>
          <a:lstStyle/>
          <a:p>
            <a:pPr lvl="0"/>
            <a:r>
              <a:rPr lang="en-US" dirty="0"/>
              <a:t>Requirements: ~300 to 400 mg/day</a:t>
            </a:r>
          </a:p>
          <a:p>
            <a:pPr lvl="0"/>
            <a:r>
              <a:rPr lang="en-US" dirty="0"/>
              <a:t>Deficiency states: </a:t>
            </a:r>
            <a:r>
              <a:rPr lang="en-US" dirty="0" err="1"/>
              <a:t>hypomagnesemia</a:t>
            </a:r>
            <a:r>
              <a:rPr lang="en-US" dirty="0"/>
              <a:t>, rare with balanced diet</a:t>
            </a:r>
          </a:p>
          <a:p>
            <a:pPr lvl="0"/>
            <a:r>
              <a:rPr lang="en-US" dirty="0"/>
              <a:t>Toxicity symptoms: excessive supplements may produce GI symptoms</a:t>
            </a:r>
          </a:p>
          <a:p>
            <a:pPr lvl="0"/>
            <a:r>
              <a:rPr lang="en-US" dirty="0"/>
              <a:t>Food sources</a:t>
            </a:r>
          </a:p>
          <a:p>
            <a:pPr lvl="1"/>
            <a:r>
              <a:rPr lang="en-US" u="sng" dirty="0"/>
              <a:t>Nuts,</a:t>
            </a:r>
            <a:r>
              <a:rPr lang="en-US" dirty="0"/>
              <a:t> soybeans, cocoa, seafood, peas, green vegetables</a:t>
            </a:r>
          </a:p>
          <a:p>
            <a:pPr marL="0" indent="0">
              <a:buNone/>
            </a:pPr>
            <a:endParaRPr lang="en-US" sz="2400" dirty="0"/>
          </a:p>
        </p:txBody>
      </p:sp>
      <p:sp>
        <p:nvSpPr>
          <p:cNvPr id="7"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dirty="0"/>
          </a:p>
        </p:txBody>
      </p:sp>
      <p:sp>
        <p:nvSpPr>
          <p:cNvPr id="6" name="Slide Number Placeholder 4"/>
          <p:cNvSpPr>
            <a:spLocks noGrp="1"/>
          </p:cNvSpPr>
          <p:nvPr>
            <p:ph type="sldNum" sz="quarter" idx="429496729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22</a:t>
            </a:fld>
            <a:endParaRPr lang="en-GB" sz="1000" dirty="0">
              <a:latin typeface="+mj-lt"/>
            </a:endParaRPr>
          </a:p>
        </p:txBody>
      </p:sp>
    </p:spTree>
    <p:extLst>
      <p:ext uri="{BB962C8B-B14F-4D97-AF65-F5344CB8AC3E}">
        <p14:creationId xmlns="" xmlns:p14="http://schemas.microsoft.com/office/powerpoint/2010/main" val="31486191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Sulfur </a:t>
            </a:r>
          </a:p>
        </p:txBody>
      </p:sp>
      <p:sp>
        <p:nvSpPr>
          <p:cNvPr id="3" name="Content Placeholder 2"/>
          <p:cNvSpPr>
            <a:spLocks noGrp="1"/>
          </p:cNvSpPr>
          <p:nvPr>
            <p:ph idx="1"/>
          </p:nvPr>
        </p:nvSpPr>
        <p:spPr/>
        <p:txBody>
          <a:bodyPr>
            <a:normAutofit/>
          </a:bodyPr>
          <a:lstStyle/>
          <a:p>
            <a:pPr lvl="0"/>
            <a:r>
              <a:rPr lang="en-US" dirty="0" smtClean="0"/>
              <a:t>Part of the amino acids </a:t>
            </a:r>
            <a:r>
              <a:rPr lang="en-US" dirty="0" err="1" smtClean="0"/>
              <a:t>cysteine</a:t>
            </a:r>
            <a:r>
              <a:rPr lang="en-US" dirty="0" smtClean="0"/>
              <a:t> and </a:t>
            </a:r>
            <a:r>
              <a:rPr lang="en-US" dirty="0" err="1" smtClean="0"/>
              <a:t>methionine</a:t>
            </a:r>
            <a:r>
              <a:rPr lang="en-US" dirty="0" smtClean="0"/>
              <a:t>*</a:t>
            </a:r>
          </a:p>
          <a:p>
            <a:pPr lvl="0"/>
            <a:r>
              <a:rPr lang="en-US" dirty="0" smtClean="0"/>
              <a:t>Functions</a:t>
            </a:r>
            <a:endParaRPr lang="en-US" dirty="0"/>
          </a:p>
          <a:p>
            <a:pPr lvl="1"/>
            <a:r>
              <a:rPr lang="en-US" dirty="0"/>
              <a:t>Hair, skin, nails</a:t>
            </a:r>
          </a:p>
          <a:p>
            <a:pPr lvl="0"/>
            <a:r>
              <a:rPr lang="en-US" dirty="0"/>
              <a:t>General metabolic functions</a:t>
            </a:r>
          </a:p>
          <a:p>
            <a:pPr lvl="1"/>
            <a:r>
              <a:rPr lang="en-US" dirty="0"/>
              <a:t>High-energy bond</a:t>
            </a:r>
          </a:p>
          <a:p>
            <a:pPr lvl="1"/>
            <a:r>
              <a:rPr lang="en-US" dirty="0"/>
              <a:t>Transfer energy</a:t>
            </a:r>
          </a:p>
          <a:p>
            <a:pPr lvl="0"/>
            <a:r>
              <a:rPr lang="en-US" dirty="0"/>
              <a:t>Vitamin structure: component of thiamin and biotin</a:t>
            </a:r>
          </a:p>
          <a:p>
            <a:pPr lvl="0"/>
            <a:r>
              <a:rPr lang="en-US" dirty="0"/>
              <a:t>Collagen </a:t>
            </a:r>
            <a:r>
              <a:rPr lang="en-US" dirty="0" smtClean="0"/>
              <a:t>structure-important in the building of connective tissue*</a:t>
            </a:r>
            <a:endParaRPr lang="en-US" dirty="0"/>
          </a:p>
          <a:p>
            <a:pPr marL="0" indent="0">
              <a:buNone/>
            </a:pPr>
            <a:endParaRPr lang="en-US" sz="2400" dirty="0"/>
          </a:p>
        </p:txBody>
      </p:sp>
      <p:sp>
        <p:nvSpPr>
          <p:cNvPr id="7"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dirty="0"/>
          </a:p>
        </p:txBody>
      </p:sp>
      <p:sp>
        <p:nvSpPr>
          <p:cNvPr id="6" name="Slide Number Placeholder 4"/>
          <p:cNvSpPr>
            <a:spLocks noGrp="1"/>
          </p:cNvSpPr>
          <p:nvPr>
            <p:ph type="sldNum" sz="quarter" idx="429496729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23</a:t>
            </a:fld>
            <a:endParaRPr lang="en-GB" sz="1000" dirty="0">
              <a:latin typeface="+mj-lt"/>
            </a:endParaRPr>
          </a:p>
        </p:txBody>
      </p:sp>
    </p:spTree>
    <p:extLst>
      <p:ext uri="{BB962C8B-B14F-4D97-AF65-F5344CB8AC3E}">
        <p14:creationId xmlns="" xmlns:p14="http://schemas.microsoft.com/office/powerpoint/2010/main" val="13730394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Sulfur (cont’d) </a:t>
            </a:r>
          </a:p>
        </p:txBody>
      </p:sp>
      <p:sp>
        <p:nvSpPr>
          <p:cNvPr id="3" name="Content Placeholder 2"/>
          <p:cNvSpPr>
            <a:spLocks noGrp="1"/>
          </p:cNvSpPr>
          <p:nvPr>
            <p:ph idx="1"/>
          </p:nvPr>
        </p:nvSpPr>
        <p:spPr/>
        <p:txBody>
          <a:bodyPr/>
          <a:lstStyle/>
          <a:p>
            <a:pPr lvl="0"/>
            <a:r>
              <a:rPr lang="en-US" dirty="0"/>
              <a:t>Requirements: not stated, obtained through amino acids methionine and cysteine</a:t>
            </a:r>
          </a:p>
          <a:p>
            <a:pPr lvl="0"/>
            <a:r>
              <a:rPr lang="en-US" dirty="0"/>
              <a:t>Deficiency states: not reported</a:t>
            </a:r>
          </a:p>
          <a:p>
            <a:pPr lvl="0"/>
            <a:r>
              <a:rPr lang="en-US" dirty="0"/>
              <a:t>Toxicity symptoms: unlikely</a:t>
            </a:r>
          </a:p>
          <a:p>
            <a:pPr lvl="0"/>
            <a:r>
              <a:rPr lang="en-US" dirty="0"/>
              <a:t>Food sources: animal proteins</a:t>
            </a:r>
          </a:p>
          <a:p>
            <a:pPr lvl="1"/>
            <a:r>
              <a:rPr lang="en-US" dirty="0"/>
              <a:t>Meat, nuts, soy, fish, cheese, eggs</a:t>
            </a:r>
          </a:p>
          <a:p>
            <a:pPr marL="0" indent="0">
              <a:buNone/>
            </a:pPr>
            <a:endParaRPr lang="en-US" sz="2400" dirty="0"/>
          </a:p>
        </p:txBody>
      </p:sp>
      <p:sp>
        <p:nvSpPr>
          <p:cNvPr id="7"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dirty="0"/>
          </a:p>
        </p:txBody>
      </p:sp>
      <p:sp>
        <p:nvSpPr>
          <p:cNvPr id="6" name="Slide Number Placeholder 4"/>
          <p:cNvSpPr>
            <a:spLocks noGrp="1"/>
          </p:cNvSpPr>
          <p:nvPr>
            <p:ph type="sldNum" sz="quarter" idx="429496729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24</a:t>
            </a:fld>
            <a:endParaRPr lang="en-GB" sz="1000" dirty="0">
              <a:latin typeface="+mj-lt"/>
            </a:endParaRPr>
          </a:p>
        </p:txBody>
      </p:sp>
    </p:spTree>
    <p:extLst>
      <p:ext uri="{BB962C8B-B14F-4D97-AF65-F5344CB8AC3E}">
        <p14:creationId xmlns="" xmlns:p14="http://schemas.microsoft.com/office/powerpoint/2010/main" val="5236700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Trace Minerals</a:t>
            </a:r>
            <a:endParaRPr lang="en-US" dirty="0"/>
          </a:p>
        </p:txBody>
      </p:sp>
      <p:sp>
        <p:nvSpPr>
          <p:cNvPr id="3" name="Content Placeholder 2"/>
          <p:cNvSpPr>
            <a:spLocks noGrp="1"/>
          </p:cNvSpPr>
          <p:nvPr>
            <p:ph idx="1"/>
          </p:nvPr>
        </p:nvSpPr>
        <p:spPr/>
        <p:txBody>
          <a:bodyPr/>
          <a:lstStyle/>
          <a:p>
            <a:pPr marL="457200" lvl="0" indent="-457200">
              <a:buSzPct val="100000"/>
              <a:buFont typeface="+mj-lt"/>
              <a:buAutoNum type="arabicPeriod" startAt="4"/>
            </a:pPr>
            <a:r>
              <a:rPr lang="en-US" sz="2400" dirty="0"/>
              <a:t>A mixed diet of varied foods and adequate energy value is the best source of the minerals necessary for health.</a:t>
            </a:r>
          </a:p>
          <a:p>
            <a:pPr marL="457200" indent="-457200">
              <a:buSzPct val="100000"/>
              <a:buFont typeface="+mj-lt"/>
              <a:buAutoNum type="arabicPeriod" startAt="4"/>
            </a:pPr>
            <a:r>
              <a:rPr lang="en-US" sz="2400" dirty="0"/>
              <a:t>Of the total amount of minerals a person consumes, only a relatively limited amount is available to the body.</a:t>
            </a:r>
          </a:p>
        </p:txBody>
      </p:sp>
      <p:sp>
        <p:nvSpPr>
          <p:cNvPr id="7"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dirty="0"/>
          </a:p>
        </p:txBody>
      </p:sp>
      <p:sp>
        <p:nvSpPr>
          <p:cNvPr id="6" name="Slide Number Placeholder 4"/>
          <p:cNvSpPr>
            <a:spLocks noGrp="1"/>
          </p:cNvSpPr>
          <p:nvPr>
            <p:ph type="sldNum" sz="quarter" idx="429496729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25</a:t>
            </a:fld>
            <a:endParaRPr lang="en-GB" sz="1000" dirty="0">
              <a:latin typeface="+mj-lt"/>
            </a:endParaRPr>
          </a:p>
        </p:txBody>
      </p:sp>
    </p:spTree>
    <p:extLst>
      <p:ext uri="{BB962C8B-B14F-4D97-AF65-F5344CB8AC3E}">
        <p14:creationId xmlns="" xmlns:p14="http://schemas.microsoft.com/office/powerpoint/2010/main" val="13631794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Trace Minerals </a:t>
            </a:r>
          </a:p>
        </p:txBody>
      </p:sp>
      <p:sp>
        <p:nvSpPr>
          <p:cNvPr id="3" name="Content Placeholder 2"/>
          <p:cNvSpPr>
            <a:spLocks noGrp="1"/>
          </p:cNvSpPr>
          <p:nvPr>
            <p:ph idx="1"/>
          </p:nvPr>
        </p:nvSpPr>
        <p:spPr/>
        <p:txBody>
          <a:bodyPr/>
          <a:lstStyle/>
          <a:p>
            <a:pPr lvl="0"/>
            <a:r>
              <a:rPr lang="en-US" sz="2400" dirty="0"/>
              <a:t>Iron</a:t>
            </a:r>
          </a:p>
          <a:p>
            <a:pPr lvl="0"/>
            <a:r>
              <a:rPr lang="en-US" sz="2400" dirty="0"/>
              <a:t>Iodine</a:t>
            </a:r>
          </a:p>
          <a:p>
            <a:pPr lvl="0"/>
            <a:r>
              <a:rPr lang="en-US" sz="2400" dirty="0"/>
              <a:t>Zinc</a:t>
            </a:r>
          </a:p>
          <a:p>
            <a:pPr lvl="0"/>
            <a:r>
              <a:rPr lang="en-US" sz="2400" dirty="0"/>
              <a:t>Selenium</a:t>
            </a:r>
          </a:p>
          <a:p>
            <a:pPr lvl="0"/>
            <a:r>
              <a:rPr lang="en-US" sz="2400" dirty="0"/>
              <a:t>Fluoride</a:t>
            </a:r>
          </a:p>
          <a:p>
            <a:pPr lvl="0"/>
            <a:r>
              <a:rPr lang="en-US" sz="2400" dirty="0"/>
              <a:t>Copper</a:t>
            </a:r>
          </a:p>
          <a:p>
            <a:pPr lvl="0"/>
            <a:r>
              <a:rPr lang="en-US" sz="2400" dirty="0"/>
              <a:t>Manganese</a:t>
            </a:r>
          </a:p>
          <a:p>
            <a:pPr lvl="0"/>
            <a:r>
              <a:rPr lang="en-US" sz="2400" dirty="0"/>
              <a:t>Chromium</a:t>
            </a:r>
          </a:p>
          <a:p>
            <a:pPr lvl="0"/>
            <a:r>
              <a:rPr lang="en-US" sz="2400" dirty="0"/>
              <a:t>Molybdenum</a:t>
            </a:r>
          </a:p>
          <a:p>
            <a:pPr lvl="0"/>
            <a:r>
              <a:rPr lang="en-US" sz="2400" dirty="0"/>
              <a:t>Other essential trace </a:t>
            </a:r>
            <a:r>
              <a:rPr lang="en-US" sz="2400" dirty="0" smtClean="0"/>
              <a:t>minerals</a:t>
            </a:r>
            <a:endParaRPr lang="en-US" sz="2400" dirty="0"/>
          </a:p>
        </p:txBody>
      </p:sp>
      <p:sp>
        <p:nvSpPr>
          <p:cNvPr id="7"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dirty="0"/>
          </a:p>
        </p:txBody>
      </p:sp>
      <p:sp>
        <p:nvSpPr>
          <p:cNvPr id="6" name="Slide Number Placeholder 4"/>
          <p:cNvSpPr>
            <a:spLocks noGrp="1"/>
          </p:cNvSpPr>
          <p:nvPr>
            <p:ph type="sldNum" sz="quarter" idx="429496729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26</a:t>
            </a:fld>
            <a:endParaRPr lang="en-GB" sz="1000" dirty="0">
              <a:latin typeface="+mj-lt"/>
            </a:endParaRPr>
          </a:p>
        </p:txBody>
      </p:sp>
    </p:spTree>
    <p:extLst>
      <p:ext uri="{BB962C8B-B14F-4D97-AF65-F5344CB8AC3E}">
        <p14:creationId xmlns="" xmlns:p14="http://schemas.microsoft.com/office/powerpoint/2010/main" val="35023781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Iron </a:t>
            </a:r>
          </a:p>
        </p:txBody>
      </p:sp>
      <p:sp>
        <p:nvSpPr>
          <p:cNvPr id="3" name="Content Placeholder 2"/>
          <p:cNvSpPr>
            <a:spLocks noGrp="1"/>
          </p:cNvSpPr>
          <p:nvPr>
            <p:ph idx="1"/>
          </p:nvPr>
        </p:nvSpPr>
        <p:spPr/>
        <p:txBody>
          <a:bodyPr/>
          <a:lstStyle/>
          <a:p>
            <a:pPr lvl="0"/>
            <a:r>
              <a:rPr lang="en-US" dirty="0"/>
              <a:t>Functions</a:t>
            </a:r>
          </a:p>
          <a:p>
            <a:pPr lvl="1"/>
            <a:r>
              <a:rPr lang="en-US" dirty="0" smtClean="0"/>
              <a:t>*Hemoglobin </a:t>
            </a:r>
            <a:r>
              <a:rPr lang="en-US" dirty="0"/>
              <a:t>synthesis</a:t>
            </a:r>
          </a:p>
          <a:p>
            <a:pPr lvl="1"/>
            <a:r>
              <a:rPr lang="en-US" dirty="0"/>
              <a:t>General metabolism: </a:t>
            </a:r>
          </a:p>
          <a:p>
            <a:pPr lvl="2"/>
            <a:r>
              <a:rPr lang="en-US" dirty="0"/>
              <a:t>Proper glucose metabolism</a:t>
            </a:r>
          </a:p>
          <a:p>
            <a:pPr lvl="2"/>
            <a:r>
              <a:rPr lang="en-US" dirty="0"/>
              <a:t>Antibody production</a:t>
            </a:r>
          </a:p>
          <a:p>
            <a:pPr lvl="2"/>
            <a:r>
              <a:rPr lang="en-US" dirty="0"/>
              <a:t>Drug detoxification in the liver</a:t>
            </a:r>
          </a:p>
          <a:p>
            <a:pPr lvl="2"/>
            <a:r>
              <a:rPr lang="en-US" dirty="0"/>
              <a:t>Collagen and purine synthesis</a:t>
            </a:r>
          </a:p>
          <a:p>
            <a:pPr lvl="2"/>
            <a:r>
              <a:rPr lang="en-US" dirty="0" smtClean="0"/>
              <a:t>*Conversion </a:t>
            </a:r>
            <a:r>
              <a:rPr lang="en-US" dirty="0"/>
              <a:t>of carotene to vitamin </a:t>
            </a:r>
            <a:r>
              <a:rPr lang="en-US" dirty="0" smtClean="0"/>
              <a:t>A</a:t>
            </a:r>
            <a:endParaRPr lang="en-US" dirty="0"/>
          </a:p>
        </p:txBody>
      </p:sp>
      <p:sp>
        <p:nvSpPr>
          <p:cNvPr id="7"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dirty="0"/>
          </a:p>
        </p:txBody>
      </p:sp>
      <p:sp>
        <p:nvSpPr>
          <p:cNvPr id="6" name="Slide Number Placeholder 4"/>
          <p:cNvSpPr>
            <a:spLocks noGrp="1"/>
          </p:cNvSpPr>
          <p:nvPr>
            <p:ph type="sldNum" sz="quarter" idx="429496729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27</a:t>
            </a:fld>
            <a:endParaRPr lang="en-GB" sz="1000" dirty="0">
              <a:latin typeface="+mj-lt"/>
            </a:endParaRPr>
          </a:p>
        </p:txBody>
      </p:sp>
    </p:spTree>
    <p:extLst>
      <p:ext uri="{BB962C8B-B14F-4D97-AF65-F5344CB8AC3E}">
        <p14:creationId xmlns="" xmlns:p14="http://schemas.microsoft.com/office/powerpoint/2010/main" val="15077154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Iron (cont’d) </a:t>
            </a:r>
          </a:p>
        </p:txBody>
      </p:sp>
      <p:sp>
        <p:nvSpPr>
          <p:cNvPr id="3" name="Content Placeholder 2"/>
          <p:cNvSpPr>
            <a:spLocks noGrp="1"/>
          </p:cNvSpPr>
          <p:nvPr>
            <p:ph idx="1"/>
          </p:nvPr>
        </p:nvSpPr>
        <p:spPr>
          <a:xfrm>
            <a:off x="1435608" y="1200150"/>
            <a:ext cx="7498080" cy="5048250"/>
          </a:xfrm>
        </p:spPr>
        <p:txBody>
          <a:bodyPr>
            <a:normAutofit/>
          </a:bodyPr>
          <a:lstStyle/>
          <a:p>
            <a:pPr lvl="0"/>
            <a:r>
              <a:rPr lang="en-US" dirty="0"/>
              <a:t>Requirements</a:t>
            </a:r>
          </a:p>
          <a:p>
            <a:pPr lvl="1"/>
            <a:r>
              <a:rPr lang="en-US" dirty="0"/>
              <a:t>8 to 11 mg/day for males</a:t>
            </a:r>
          </a:p>
          <a:p>
            <a:pPr lvl="1"/>
            <a:r>
              <a:rPr lang="en-US" dirty="0"/>
              <a:t>8 to 18 mg/day for females</a:t>
            </a:r>
          </a:p>
          <a:p>
            <a:pPr lvl="0"/>
            <a:r>
              <a:rPr lang="en-US" dirty="0" smtClean="0"/>
              <a:t>*Deficiency </a:t>
            </a:r>
            <a:r>
              <a:rPr lang="en-US" dirty="0"/>
              <a:t>states: anemia</a:t>
            </a:r>
          </a:p>
          <a:p>
            <a:pPr lvl="0"/>
            <a:r>
              <a:rPr lang="en-US" dirty="0"/>
              <a:t>Toxicity symptoms</a:t>
            </a:r>
          </a:p>
          <a:p>
            <a:pPr lvl="1"/>
            <a:r>
              <a:rPr lang="en-US" dirty="0"/>
              <a:t>Overdose from supplements</a:t>
            </a:r>
          </a:p>
          <a:p>
            <a:pPr lvl="1"/>
            <a:r>
              <a:rPr lang="en-US" dirty="0"/>
              <a:t>Hemochromatosis</a:t>
            </a:r>
          </a:p>
          <a:p>
            <a:pPr lvl="0"/>
            <a:r>
              <a:rPr lang="en-US" dirty="0"/>
              <a:t>Food sources</a:t>
            </a:r>
          </a:p>
          <a:p>
            <a:pPr lvl="1"/>
            <a:r>
              <a:rPr lang="en-US" dirty="0"/>
              <a:t>Heme</a:t>
            </a:r>
          </a:p>
          <a:p>
            <a:pPr lvl="1"/>
            <a:r>
              <a:rPr lang="en-US" dirty="0" err="1" smtClean="0"/>
              <a:t>Nonheme</a:t>
            </a:r>
            <a:endParaRPr lang="en-US" dirty="0" smtClean="0"/>
          </a:p>
          <a:p>
            <a:pPr lvl="1"/>
            <a:r>
              <a:rPr lang="en-US" dirty="0" smtClean="0"/>
              <a:t>*body absorbs iron more easily when it is taken along with vitamin C</a:t>
            </a:r>
            <a:endParaRPr lang="en-US" dirty="0"/>
          </a:p>
          <a:p>
            <a:endParaRPr lang="en-US" sz="2400" dirty="0"/>
          </a:p>
        </p:txBody>
      </p:sp>
      <p:sp>
        <p:nvSpPr>
          <p:cNvPr id="7"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dirty="0"/>
          </a:p>
        </p:txBody>
      </p:sp>
      <p:sp>
        <p:nvSpPr>
          <p:cNvPr id="6" name="Slide Number Placeholder 4"/>
          <p:cNvSpPr>
            <a:spLocks noGrp="1"/>
          </p:cNvSpPr>
          <p:nvPr>
            <p:ph type="sldNum" sz="quarter" idx="429496729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28</a:t>
            </a:fld>
            <a:endParaRPr lang="en-GB" sz="1000" dirty="0">
              <a:latin typeface="+mj-lt"/>
            </a:endParaRPr>
          </a:p>
        </p:txBody>
      </p:sp>
    </p:spTree>
    <p:extLst>
      <p:ext uri="{BB962C8B-B14F-4D97-AF65-F5344CB8AC3E}">
        <p14:creationId xmlns="" xmlns:p14="http://schemas.microsoft.com/office/powerpoint/2010/main" val="91533235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Iodine </a:t>
            </a:r>
          </a:p>
        </p:txBody>
      </p:sp>
      <p:sp>
        <p:nvSpPr>
          <p:cNvPr id="3" name="Content Placeholder 2"/>
          <p:cNvSpPr>
            <a:spLocks noGrp="1"/>
          </p:cNvSpPr>
          <p:nvPr>
            <p:ph idx="1"/>
          </p:nvPr>
        </p:nvSpPr>
        <p:spPr/>
        <p:txBody>
          <a:bodyPr>
            <a:normAutofit/>
          </a:bodyPr>
          <a:lstStyle/>
          <a:p>
            <a:pPr lvl="0"/>
            <a:r>
              <a:rPr lang="en-US" dirty="0"/>
              <a:t>Functions: participation in thyroid gland’s synthesis of </a:t>
            </a:r>
            <a:r>
              <a:rPr lang="en-US" dirty="0" err="1" smtClean="0"/>
              <a:t>thyroxine</a:t>
            </a:r>
            <a:endParaRPr lang="en-US" dirty="0" smtClean="0"/>
          </a:p>
          <a:p>
            <a:pPr lvl="1"/>
            <a:r>
              <a:rPr lang="en-US" sz="3200" dirty="0" smtClean="0"/>
              <a:t>T3 and T4*</a:t>
            </a:r>
            <a:endParaRPr lang="en-US" sz="3200" dirty="0"/>
          </a:p>
          <a:p>
            <a:pPr lvl="0"/>
            <a:r>
              <a:rPr lang="en-US" dirty="0"/>
              <a:t>Requirements: 150 mcg/day</a:t>
            </a:r>
          </a:p>
          <a:p>
            <a:pPr marL="0" indent="0">
              <a:buNone/>
            </a:pPr>
            <a:endParaRPr lang="en-US" dirty="0"/>
          </a:p>
        </p:txBody>
      </p:sp>
      <p:sp>
        <p:nvSpPr>
          <p:cNvPr id="7"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dirty="0"/>
          </a:p>
        </p:txBody>
      </p:sp>
      <p:sp>
        <p:nvSpPr>
          <p:cNvPr id="6" name="Slide Number Placeholder 4"/>
          <p:cNvSpPr>
            <a:spLocks noGrp="1"/>
          </p:cNvSpPr>
          <p:nvPr>
            <p:ph type="sldNum" sz="quarter" idx="429496729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29</a:t>
            </a:fld>
            <a:endParaRPr lang="en-GB" sz="1000" dirty="0">
              <a:latin typeface="+mj-lt"/>
            </a:endParaRPr>
          </a:p>
        </p:txBody>
      </p:sp>
    </p:spTree>
    <p:extLst>
      <p:ext uri="{BB962C8B-B14F-4D97-AF65-F5344CB8AC3E}">
        <p14:creationId xmlns="" xmlns:p14="http://schemas.microsoft.com/office/powerpoint/2010/main" val="4829361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Nature of Body Minerals </a:t>
            </a:r>
          </a:p>
        </p:txBody>
      </p:sp>
      <p:sp>
        <p:nvSpPr>
          <p:cNvPr id="3" name="Content Placeholder 2"/>
          <p:cNvSpPr>
            <a:spLocks noGrp="1"/>
          </p:cNvSpPr>
          <p:nvPr>
            <p:ph idx="1"/>
          </p:nvPr>
        </p:nvSpPr>
        <p:spPr/>
        <p:txBody>
          <a:bodyPr/>
          <a:lstStyle/>
          <a:p>
            <a:pPr lvl="0"/>
            <a:r>
              <a:rPr lang="en-US" dirty="0"/>
              <a:t>Building blocks of </a:t>
            </a:r>
            <a:r>
              <a:rPr lang="en-US" dirty="0" smtClean="0"/>
              <a:t>life-4 elements*</a:t>
            </a:r>
            <a:endParaRPr lang="en-US" dirty="0"/>
          </a:p>
          <a:p>
            <a:pPr lvl="1"/>
            <a:r>
              <a:rPr lang="en-US" dirty="0"/>
              <a:t>Hydrogen</a:t>
            </a:r>
          </a:p>
          <a:p>
            <a:pPr lvl="1"/>
            <a:r>
              <a:rPr lang="en-US" dirty="0"/>
              <a:t>Carbon</a:t>
            </a:r>
          </a:p>
          <a:p>
            <a:pPr lvl="1"/>
            <a:r>
              <a:rPr lang="en-US" dirty="0"/>
              <a:t>Nitrogen</a:t>
            </a:r>
          </a:p>
          <a:p>
            <a:pPr lvl="1"/>
            <a:r>
              <a:rPr lang="en-US" dirty="0"/>
              <a:t>Oxygen</a:t>
            </a:r>
          </a:p>
          <a:p>
            <a:pPr lvl="0"/>
            <a:r>
              <a:rPr lang="en-US" dirty="0"/>
              <a:t>25 elements also are essential to human life</a:t>
            </a:r>
          </a:p>
          <a:p>
            <a:pPr marL="0" indent="0">
              <a:buNone/>
            </a:pPr>
            <a:endParaRPr lang="en-US" sz="2400" dirty="0"/>
          </a:p>
        </p:txBody>
      </p:sp>
      <p:sp>
        <p:nvSpPr>
          <p:cNvPr id="7"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dirty="0"/>
          </a:p>
        </p:txBody>
      </p:sp>
      <p:sp>
        <p:nvSpPr>
          <p:cNvPr id="6" name="Slide Number Placeholder 4"/>
          <p:cNvSpPr>
            <a:spLocks noGrp="1"/>
          </p:cNvSpPr>
          <p:nvPr>
            <p:ph type="sldNum" sz="quarter" idx="429496729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3</a:t>
            </a:fld>
            <a:endParaRPr lang="en-GB" sz="1000" dirty="0">
              <a:latin typeface="+mj-lt"/>
            </a:endParaRPr>
          </a:p>
        </p:txBody>
      </p:sp>
    </p:spTree>
    <p:extLst>
      <p:ext uri="{BB962C8B-B14F-4D97-AF65-F5344CB8AC3E}">
        <p14:creationId xmlns="" xmlns:p14="http://schemas.microsoft.com/office/powerpoint/2010/main" val="281507280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Iodine (cont’d) </a:t>
            </a:r>
          </a:p>
        </p:txBody>
      </p:sp>
      <p:sp>
        <p:nvSpPr>
          <p:cNvPr id="6"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dirty="0"/>
          </a:p>
        </p:txBody>
      </p:sp>
      <p:sp>
        <p:nvSpPr>
          <p:cNvPr id="7" name="Slide Number Placeholder 4"/>
          <p:cNvSpPr>
            <a:spLocks noGrp="1"/>
          </p:cNvSpPr>
          <p:nvPr>
            <p:ph type="sldNum" sz="quarter" idx="429496729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30</a:t>
            </a:fld>
            <a:endParaRPr lang="en-GB" sz="1000" dirty="0">
              <a:latin typeface="+mj-lt"/>
            </a:endParaRPr>
          </a:p>
        </p:txBody>
      </p:sp>
      <p:pic>
        <p:nvPicPr>
          <p:cNvPr id="3074" name="Picture 2" descr="Z:\Elsevier\ELSEVIER-BOOKS\Cleanup\Miscellaneous\PPTworks\Nix\Image_Collection\Jpeg\f008-007-9780323083478.jpg"/>
          <p:cNvPicPr>
            <a:picLocks noChangeAspect="1" noChangeArrowheads="1"/>
          </p:cNvPicPr>
          <p:nvPr/>
        </p:nvPicPr>
        <p:blipFill>
          <a:blip r:embed="rId3" cstate="print"/>
          <a:srcRect/>
          <a:stretch>
            <a:fillRect/>
          </a:stretch>
        </p:blipFill>
        <p:spPr bwMode="auto">
          <a:xfrm>
            <a:off x="2564066" y="1085850"/>
            <a:ext cx="3995446" cy="5410200"/>
          </a:xfrm>
          <a:prstGeom prst="rect">
            <a:avLst/>
          </a:prstGeom>
          <a:noFill/>
        </p:spPr>
      </p:pic>
    </p:spTree>
    <p:extLst>
      <p:ext uri="{BB962C8B-B14F-4D97-AF65-F5344CB8AC3E}">
        <p14:creationId xmlns="" xmlns:p14="http://schemas.microsoft.com/office/powerpoint/2010/main" val="165333527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Iodine (cont’d) </a:t>
            </a:r>
          </a:p>
        </p:txBody>
      </p:sp>
      <p:sp>
        <p:nvSpPr>
          <p:cNvPr id="3" name="Content Placeholder 2"/>
          <p:cNvSpPr>
            <a:spLocks noGrp="1"/>
          </p:cNvSpPr>
          <p:nvPr>
            <p:ph idx="1"/>
          </p:nvPr>
        </p:nvSpPr>
        <p:spPr/>
        <p:txBody>
          <a:bodyPr/>
          <a:lstStyle/>
          <a:p>
            <a:pPr lvl="0"/>
            <a:r>
              <a:rPr lang="en-US" dirty="0"/>
              <a:t>Deficiency states</a:t>
            </a:r>
          </a:p>
          <a:p>
            <a:pPr lvl="1"/>
            <a:r>
              <a:rPr lang="en-US" dirty="0" smtClean="0"/>
              <a:t>*Goiter</a:t>
            </a:r>
            <a:endParaRPr lang="en-US" dirty="0"/>
          </a:p>
          <a:p>
            <a:pPr lvl="1"/>
            <a:r>
              <a:rPr lang="en-US" dirty="0"/>
              <a:t>Cretinism</a:t>
            </a:r>
          </a:p>
          <a:p>
            <a:pPr lvl="1"/>
            <a:r>
              <a:rPr lang="en-US" dirty="0"/>
              <a:t>Hypothyroidism</a:t>
            </a:r>
          </a:p>
          <a:p>
            <a:pPr lvl="1"/>
            <a:r>
              <a:rPr lang="en-US" dirty="0"/>
              <a:t>Hyperthyroidism</a:t>
            </a:r>
          </a:p>
          <a:p>
            <a:pPr lvl="0"/>
            <a:r>
              <a:rPr lang="en-US" dirty="0"/>
              <a:t>Toxicity symptoms</a:t>
            </a:r>
          </a:p>
          <a:p>
            <a:pPr lvl="0"/>
            <a:r>
              <a:rPr lang="en-US" dirty="0" smtClean="0"/>
              <a:t>*Food </a:t>
            </a:r>
            <a:r>
              <a:rPr lang="en-US" dirty="0"/>
              <a:t>sources</a:t>
            </a:r>
          </a:p>
          <a:p>
            <a:pPr lvl="1"/>
            <a:r>
              <a:rPr lang="en-US" dirty="0"/>
              <a:t>Iodized table salt, seafood; depends on soil content</a:t>
            </a:r>
          </a:p>
          <a:p>
            <a:endParaRPr lang="en-US" sz="2400" dirty="0"/>
          </a:p>
        </p:txBody>
      </p:sp>
      <p:sp>
        <p:nvSpPr>
          <p:cNvPr id="7"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dirty="0"/>
          </a:p>
        </p:txBody>
      </p:sp>
      <p:sp>
        <p:nvSpPr>
          <p:cNvPr id="6" name="Slide Number Placeholder 4"/>
          <p:cNvSpPr>
            <a:spLocks noGrp="1"/>
          </p:cNvSpPr>
          <p:nvPr>
            <p:ph type="sldNum" sz="quarter" idx="429496729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31</a:t>
            </a:fld>
            <a:endParaRPr lang="en-GB" sz="1000" dirty="0">
              <a:latin typeface="+mj-lt"/>
            </a:endParaRPr>
          </a:p>
        </p:txBody>
      </p:sp>
    </p:spTree>
    <p:extLst>
      <p:ext uri="{BB962C8B-B14F-4D97-AF65-F5344CB8AC3E}">
        <p14:creationId xmlns="" xmlns:p14="http://schemas.microsoft.com/office/powerpoint/2010/main" val="43534601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Zinc </a:t>
            </a:r>
          </a:p>
        </p:txBody>
      </p:sp>
      <p:sp>
        <p:nvSpPr>
          <p:cNvPr id="3" name="Content Placeholder 2"/>
          <p:cNvSpPr>
            <a:spLocks noGrp="1"/>
          </p:cNvSpPr>
          <p:nvPr>
            <p:ph idx="1"/>
          </p:nvPr>
        </p:nvSpPr>
        <p:spPr/>
        <p:txBody>
          <a:bodyPr>
            <a:normAutofit/>
          </a:bodyPr>
          <a:lstStyle/>
          <a:p>
            <a:pPr lvl="0"/>
            <a:r>
              <a:rPr lang="en-US" dirty="0" smtClean="0"/>
              <a:t>Important during growth periods such as pregnancy, lactation, infancy, childhood and adolescence*</a:t>
            </a:r>
          </a:p>
          <a:p>
            <a:pPr lvl="0"/>
            <a:r>
              <a:rPr lang="en-US" dirty="0" smtClean="0"/>
              <a:t>Functions</a:t>
            </a:r>
            <a:endParaRPr lang="en-US" dirty="0"/>
          </a:p>
          <a:p>
            <a:pPr lvl="1"/>
            <a:r>
              <a:rPr lang="en-US" dirty="0"/>
              <a:t>Enzyme constituent</a:t>
            </a:r>
          </a:p>
          <a:p>
            <a:pPr lvl="1"/>
            <a:r>
              <a:rPr lang="en-US" dirty="0"/>
              <a:t>Immune system</a:t>
            </a:r>
          </a:p>
          <a:p>
            <a:pPr lvl="1"/>
            <a:r>
              <a:rPr lang="en-US" dirty="0"/>
              <a:t>Other functions</a:t>
            </a:r>
          </a:p>
          <a:p>
            <a:pPr lvl="0"/>
            <a:r>
              <a:rPr lang="en-US" dirty="0"/>
              <a:t>Requirements</a:t>
            </a:r>
          </a:p>
          <a:p>
            <a:pPr lvl="1"/>
            <a:r>
              <a:rPr lang="en-US" dirty="0"/>
              <a:t>11 mg/day for males</a:t>
            </a:r>
          </a:p>
          <a:p>
            <a:pPr lvl="1"/>
            <a:r>
              <a:rPr lang="en-US" dirty="0"/>
              <a:t>8 mg/day for females</a:t>
            </a:r>
          </a:p>
          <a:p>
            <a:pPr marL="0" indent="0">
              <a:buNone/>
            </a:pPr>
            <a:endParaRPr lang="en-US" sz="2400" dirty="0"/>
          </a:p>
        </p:txBody>
      </p:sp>
      <p:sp>
        <p:nvSpPr>
          <p:cNvPr id="7"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dirty="0"/>
          </a:p>
        </p:txBody>
      </p:sp>
      <p:sp>
        <p:nvSpPr>
          <p:cNvPr id="6" name="Slide Number Placeholder 4"/>
          <p:cNvSpPr>
            <a:spLocks noGrp="1"/>
          </p:cNvSpPr>
          <p:nvPr>
            <p:ph type="sldNum" sz="quarter" idx="429496729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32</a:t>
            </a:fld>
            <a:endParaRPr lang="en-GB" sz="1000" dirty="0">
              <a:latin typeface="+mj-lt"/>
            </a:endParaRPr>
          </a:p>
        </p:txBody>
      </p:sp>
    </p:spTree>
    <p:extLst>
      <p:ext uri="{BB962C8B-B14F-4D97-AF65-F5344CB8AC3E}">
        <p14:creationId xmlns="" xmlns:p14="http://schemas.microsoft.com/office/powerpoint/2010/main" val="61971860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Zinc (cont’d) </a:t>
            </a:r>
          </a:p>
        </p:txBody>
      </p:sp>
      <p:sp>
        <p:nvSpPr>
          <p:cNvPr id="3" name="Content Placeholder 2"/>
          <p:cNvSpPr>
            <a:spLocks noGrp="1"/>
          </p:cNvSpPr>
          <p:nvPr>
            <p:ph idx="1"/>
          </p:nvPr>
        </p:nvSpPr>
        <p:spPr/>
        <p:txBody>
          <a:bodyPr/>
          <a:lstStyle/>
          <a:p>
            <a:pPr lvl="0"/>
            <a:r>
              <a:rPr lang="en-US" dirty="0"/>
              <a:t>Deficiency states</a:t>
            </a:r>
          </a:p>
          <a:p>
            <a:pPr lvl="1"/>
            <a:r>
              <a:rPr lang="en-US" dirty="0"/>
              <a:t>Poor wound healing</a:t>
            </a:r>
          </a:p>
          <a:p>
            <a:pPr lvl="1"/>
            <a:r>
              <a:rPr lang="en-US" dirty="0"/>
              <a:t>Impaired taste and </a:t>
            </a:r>
            <a:r>
              <a:rPr lang="en-US" dirty="0" smtClean="0"/>
              <a:t>smell</a:t>
            </a:r>
          </a:p>
          <a:p>
            <a:pPr lvl="1"/>
            <a:r>
              <a:rPr lang="en-US" dirty="0" smtClean="0"/>
              <a:t>*</a:t>
            </a:r>
            <a:r>
              <a:rPr lang="en-US" dirty="0" err="1" smtClean="0"/>
              <a:t>acrodermatitis</a:t>
            </a:r>
            <a:endParaRPr lang="en-US" dirty="0" smtClean="0"/>
          </a:p>
          <a:p>
            <a:pPr lvl="2"/>
            <a:r>
              <a:rPr lang="en-US" dirty="0" smtClean="0"/>
              <a:t>Rare </a:t>
            </a:r>
            <a:r>
              <a:rPr lang="en-US" dirty="0" err="1" smtClean="0"/>
              <a:t>autosomal</a:t>
            </a:r>
            <a:r>
              <a:rPr lang="en-US" dirty="0" smtClean="0"/>
              <a:t> recessive disorder that results in severe zinc deficiency and death</a:t>
            </a:r>
            <a:endParaRPr lang="en-US" dirty="0"/>
          </a:p>
          <a:p>
            <a:pPr lvl="0"/>
            <a:r>
              <a:rPr lang="en-US" dirty="0"/>
              <a:t>Toxicity symptoms</a:t>
            </a:r>
          </a:p>
          <a:p>
            <a:pPr lvl="0"/>
            <a:r>
              <a:rPr lang="en-US" dirty="0"/>
              <a:t>Food sources</a:t>
            </a:r>
          </a:p>
          <a:p>
            <a:pPr lvl="1"/>
            <a:r>
              <a:rPr lang="en-US" dirty="0"/>
              <a:t>Meat, seafood, legumes, whole grains</a:t>
            </a:r>
          </a:p>
          <a:p>
            <a:pPr marL="0" indent="0">
              <a:buNone/>
            </a:pPr>
            <a:endParaRPr lang="en-US" sz="2400" dirty="0"/>
          </a:p>
        </p:txBody>
      </p:sp>
      <p:sp>
        <p:nvSpPr>
          <p:cNvPr id="8"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dirty="0"/>
          </a:p>
        </p:txBody>
      </p:sp>
      <p:sp>
        <p:nvSpPr>
          <p:cNvPr id="6" name="Slide Number Placeholder 4"/>
          <p:cNvSpPr>
            <a:spLocks noGrp="1"/>
          </p:cNvSpPr>
          <p:nvPr>
            <p:ph type="sldNum" sz="quarter" idx="429496729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33</a:t>
            </a:fld>
            <a:endParaRPr lang="en-GB" sz="1000" dirty="0">
              <a:latin typeface="+mj-lt"/>
            </a:endParaRPr>
          </a:p>
        </p:txBody>
      </p:sp>
    </p:spTree>
    <p:extLst>
      <p:ext uri="{BB962C8B-B14F-4D97-AF65-F5344CB8AC3E}">
        <p14:creationId xmlns="" xmlns:p14="http://schemas.microsoft.com/office/powerpoint/2010/main" val="15470710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Selenium </a:t>
            </a:r>
          </a:p>
        </p:txBody>
      </p:sp>
      <p:sp>
        <p:nvSpPr>
          <p:cNvPr id="3" name="Content Placeholder 2"/>
          <p:cNvSpPr>
            <a:spLocks noGrp="1"/>
          </p:cNvSpPr>
          <p:nvPr>
            <p:ph idx="1"/>
          </p:nvPr>
        </p:nvSpPr>
        <p:spPr/>
        <p:txBody>
          <a:bodyPr/>
          <a:lstStyle/>
          <a:p>
            <a:pPr lvl="0"/>
            <a:r>
              <a:rPr lang="en-US" dirty="0"/>
              <a:t>Functions</a:t>
            </a:r>
          </a:p>
          <a:p>
            <a:pPr lvl="1"/>
            <a:r>
              <a:rPr lang="en-US" dirty="0"/>
              <a:t>Aids in protection from free radicals</a:t>
            </a:r>
          </a:p>
          <a:p>
            <a:pPr lvl="0"/>
            <a:r>
              <a:rPr lang="en-US" dirty="0"/>
              <a:t>Requirements</a:t>
            </a:r>
          </a:p>
          <a:p>
            <a:pPr lvl="1"/>
            <a:r>
              <a:rPr lang="en-US" dirty="0"/>
              <a:t>RDA: 55 mcg/day</a:t>
            </a:r>
          </a:p>
          <a:p>
            <a:pPr lvl="0"/>
            <a:r>
              <a:rPr lang="en-US" dirty="0"/>
              <a:t>Deficiency states</a:t>
            </a:r>
          </a:p>
          <a:p>
            <a:pPr lvl="0"/>
            <a:r>
              <a:rPr lang="en-US" dirty="0"/>
              <a:t>Toxicity symptoms</a:t>
            </a:r>
          </a:p>
          <a:p>
            <a:pPr lvl="0"/>
            <a:r>
              <a:rPr lang="en-US" dirty="0" smtClean="0"/>
              <a:t>*Food </a:t>
            </a:r>
            <a:r>
              <a:rPr lang="en-US" dirty="0"/>
              <a:t>sources</a:t>
            </a:r>
          </a:p>
          <a:p>
            <a:pPr lvl="1"/>
            <a:r>
              <a:rPr lang="en-US" dirty="0"/>
              <a:t>Seafood, kidney, liver; depends on soil content</a:t>
            </a:r>
          </a:p>
          <a:p>
            <a:pPr marL="0" indent="0">
              <a:buNone/>
            </a:pPr>
            <a:endParaRPr lang="en-US" sz="2400" dirty="0"/>
          </a:p>
        </p:txBody>
      </p:sp>
      <p:sp>
        <p:nvSpPr>
          <p:cNvPr id="8"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dirty="0"/>
          </a:p>
        </p:txBody>
      </p:sp>
      <p:sp>
        <p:nvSpPr>
          <p:cNvPr id="6" name="Slide Number Placeholder 4"/>
          <p:cNvSpPr>
            <a:spLocks noGrp="1"/>
          </p:cNvSpPr>
          <p:nvPr>
            <p:ph type="sldNum" sz="quarter" idx="429496729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34</a:t>
            </a:fld>
            <a:endParaRPr lang="en-GB" sz="1000" dirty="0">
              <a:latin typeface="+mj-lt"/>
            </a:endParaRPr>
          </a:p>
        </p:txBody>
      </p:sp>
    </p:spTree>
    <p:extLst>
      <p:ext uri="{BB962C8B-B14F-4D97-AF65-F5344CB8AC3E}">
        <p14:creationId xmlns="" xmlns:p14="http://schemas.microsoft.com/office/powerpoint/2010/main" val="21153353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Fluoride, Copper, </a:t>
            </a:r>
            <a:r>
              <a:rPr lang="en-US" dirty="0" smtClean="0"/>
              <a:t>Manganese</a:t>
            </a:r>
            <a:br>
              <a:rPr lang="en-US" dirty="0" smtClean="0"/>
            </a:br>
            <a:endParaRPr lang="en-US" dirty="0"/>
          </a:p>
        </p:txBody>
      </p:sp>
      <p:sp>
        <p:nvSpPr>
          <p:cNvPr id="3" name="Content Placeholder 2"/>
          <p:cNvSpPr>
            <a:spLocks noGrp="1"/>
          </p:cNvSpPr>
          <p:nvPr>
            <p:ph idx="1"/>
          </p:nvPr>
        </p:nvSpPr>
        <p:spPr/>
        <p:txBody>
          <a:bodyPr/>
          <a:lstStyle/>
          <a:p>
            <a:pPr lvl="0"/>
            <a:r>
              <a:rPr lang="en-US" dirty="0"/>
              <a:t>Fluoride</a:t>
            </a:r>
          </a:p>
          <a:p>
            <a:pPr lvl="1"/>
            <a:r>
              <a:rPr lang="en-US" dirty="0" smtClean="0"/>
              <a:t>*Functions </a:t>
            </a:r>
            <a:r>
              <a:rPr lang="en-US" dirty="0"/>
              <a:t>by preventing dental caries</a:t>
            </a:r>
          </a:p>
          <a:p>
            <a:pPr lvl="1"/>
            <a:r>
              <a:rPr lang="en-US" dirty="0"/>
              <a:t>Exceeding UL may cause fluorosis</a:t>
            </a:r>
          </a:p>
          <a:p>
            <a:pPr lvl="0"/>
            <a:r>
              <a:rPr lang="en-US" dirty="0"/>
              <a:t>Copper</a:t>
            </a:r>
          </a:p>
          <a:p>
            <a:pPr lvl="1"/>
            <a:r>
              <a:rPr lang="en-US" dirty="0" smtClean="0"/>
              <a:t>*“</a:t>
            </a:r>
            <a:r>
              <a:rPr lang="en-US" dirty="0"/>
              <a:t>Iron twin</a:t>
            </a:r>
            <a:r>
              <a:rPr lang="en-US" dirty="0" smtClean="0"/>
              <a:t>”</a:t>
            </a:r>
          </a:p>
          <a:p>
            <a:pPr lvl="1"/>
            <a:r>
              <a:rPr lang="en-US" dirty="0" smtClean="0"/>
              <a:t>Metabolized similar to iron and is a component of cell enzymes*</a:t>
            </a:r>
            <a:endParaRPr lang="en-US" dirty="0"/>
          </a:p>
          <a:p>
            <a:pPr lvl="0"/>
            <a:r>
              <a:rPr lang="en-US" dirty="0"/>
              <a:t>Manganese</a:t>
            </a:r>
          </a:p>
          <a:p>
            <a:pPr lvl="1"/>
            <a:r>
              <a:rPr lang="en-US" dirty="0"/>
              <a:t>Inhalation toxicity</a:t>
            </a:r>
          </a:p>
          <a:p>
            <a:endParaRPr lang="en-US" sz="2400" dirty="0"/>
          </a:p>
        </p:txBody>
      </p:sp>
      <p:sp>
        <p:nvSpPr>
          <p:cNvPr id="7"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dirty="0"/>
          </a:p>
        </p:txBody>
      </p:sp>
      <p:sp>
        <p:nvSpPr>
          <p:cNvPr id="6" name="Slide Number Placeholder 4"/>
          <p:cNvSpPr>
            <a:spLocks noGrp="1"/>
          </p:cNvSpPr>
          <p:nvPr>
            <p:ph type="sldNum" sz="quarter" idx="429496729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35</a:t>
            </a:fld>
            <a:endParaRPr lang="en-GB" sz="1000" dirty="0">
              <a:latin typeface="+mj-lt"/>
            </a:endParaRPr>
          </a:p>
        </p:txBody>
      </p:sp>
    </p:spTree>
    <p:extLst>
      <p:ext uri="{BB962C8B-B14F-4D97-AF65-F5344CB8AC3E}">
        <p14:creationId xmlns="" xmlns:p14="http://schemas.microsoft.com/office/powerpoint/2010/main" val="86208587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Chromium, Molybdenum, Other Essential Trace Minerals </a:t>
            </a:r>
          </a:p>
        </p:txBody>
      </p:sp>
      <p:sp>
        <p:nvSpPr>
          <p:cNvPr id="3" name="Content Placeholder 2"/>
          <p:cNvSpPr>
            <a:spLocks noGrp="1"/>
          </p:cNvSpPr>
          <p:nvPr>
            <p:ph idx="1"/>
          </p:nvPr>
        </p:nvSpPr>
        <p:spPr/>
        <p:txBody>
          <a:bodyPr/>
          <a:lstStyle/>
          <a:p>
            <a:pPr lvl="0"/>
            <a:r>
              <a:rPr lang="en-US" dirty="0"/>
              <a:t>Chromium</a:t>
            </a:r>
          </a:p>
          <a:p>
            <a:pPr lvl="1"/>
            <a:r>
              <a:rPr lang="en-US" dirty="0"/>
              <a:t>Previously thought to reduce insulin resistance</a:t>
            </a:r>
          </a:p>
          <a:p>
            <a:pPr lvl="0"/>
            <a:r>
              <a:rPr lang="en-US" dirty="0"/>
              <a:t>Molybdenum</a:t>
            </a:r>
          </a:p>
          <a:p>
            <a:pPr lvl="1"/>
            <a:r>
              <a:rPr lang="en-US" dirty="0"/>
              <a:t>Inadequate dietary intake improbable</a:t>
            </a:r>
          </a:p>
          <a:p>
            <a:pPr lvl="0"/>
            <a:r>
              <a:rPr lang="en-US" dirty="0"/>
              <a:t>Other essential trace minerals</a:t>
            </a:r>
          </a:p>
          <a:p>
            <a:pPr lvl="1"/>
            <a:r>
              <a:rPr lang="en-US" dirty="0"/>
              <a:t>Aluminum, arsenic, boron, nickel, silicon, tin, vanadium</a:t>
            </a:r>
          </a:p>
          <a:p>
            <a:pPr marL="0" indent="0">
              <a:buNone/>
            </a:pPr>
            <a:endParaRPr lang="en-US" sz="2400" dirty="0"/>
          </a:p>
        </p:txBody>
      </p:sp>
      <p:sp>
        <p:nvSpPr>
          <p:cNvPr id="7"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dirty="0"/>
          </a:p>
        </p:txBody>
      </p:sp>
      <p:sp>
        <p:nvSpPr>
          <p:cNvPr id="6" name="Slide Number Placeholder 4"/>
          <p:cNvSpPr>
            <a:spLocks noGrp="1"/>
          </p:cNvSpPr>
          <p:nvPr>
            <p:ph type="sldNum" sz="quarter" idx="429496729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36</a:t>
            </a:fld>
            <a:endParaRPr lang="en-GB" sz="1000" dirty="0">
              <a:latin typeface="+mj-lt"/>
            </a:endParaRPr>
          </a:p>
        </p:txBody>
      </p:sp>
    </p:spTree>
    <p:extLst>
      <p:ext uri="{BB962C8B-B14F-4D97-AF65-F5344CB8AC3E}">
        <p14:creationId xmlns="" xmlns:p14="http://schemas.microsoft.com/office/powerpoint/2010/main" val="180548773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Manganese</a:t>
            </a:r>
            <a:endParaRPr lang="en-US" dirty="0"/>
          </a:p>
        </p:txBody>
      </p:sp>
      <p:sp>
        <p:nvSpPr>
          <p:cNvPr id="3" name="Content Placeholder 2"/>
          <p:cNvSpPr>
            <a:spLocks noGrp="1"/>
          </p:cNvSpPr>
          <p:nvPr>
            <p:ph idx="1"/>
          </p:nvPr>
        </p:nvSpPr>
        <p:spPr/>
        <p:txBody>
          <a:bodyPr/>
          <a:lstStyle/>
          <a:p>
            <a:r>
              <a:rPr lang="en-US" dirty="0" smtClean="0"/>
              <a:t>Function</a:t>
            </a:r>
          </a:p>
          <a:p>
            <a:pPr lvl="1"/>
            <a:r>
              <a:rPr lang="en-US" dirty="0" smtClean="0"/>
              <a:t>Component of cell enzymes</a:t>
            </a:r>
          </a:p>
          <a:p>
            <a:pPr lvl="1">
              <a:buNone/>
            </a:pPr>
            <a:r>
              <a:rPr lang="en-US" dirty="0" smtClean="0"/>
              <a:t>Toxicity</a:t>
            </a:r>
          </a:p>
          <a:p>
            <a:pPr lvl="1">
              <a:buNone/>
            </a:pPr>
            <a:r>
              <a:rPr lang="en-US" dirty="0" smtClean="0"/>
              <a:t>	accumulates in the liver and CNS</a:t>
            </a:r>
          </a:p>
          <a:p>
            <a:pPr lvl="1">
              <a:buNone/>
            </a:pPr>
            <a:r>
              <a:rPr lang="en-US" dirty="0" smtClean="0"/>
              <a:t>	produces neuromuscular symptoms similar to </a:t>
            </a:r>
            <a:r>
              <a:rPr lang="en-US" dirty="0" err="1" smtClean="0"/>
              <a:t>Parkinsons</a:t>
            </a:r>
            <a:r>
              <a:rPr lang="en-US" dirty="0" smtClean="0"/>
              <a:t> disease*</a:t>
            </a:r>
          </a:p>
          <a:p>
            <a:endParaRPr lang="en-US" dirty="0"/>
          </a:p>
        </p:txBody>
      </p:sp>
      <p:sp>
        <p:nvSpPr>
          <p:cNvPr id="4"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a:p>
        </p:txBody>
      </p:sp>
      <p:sp>
        <p:nvSpPr>
          <p:cNvPr id="5" name="Slide Number Placeholder 4"/>
          <p:cNvSpPr>
            <a:spLocks noGrp="1"/>
          </p:cNvSpPr>
          <p:nvPr>
            <p:ph type="sldNum" sz="quarter" idx="15"/>
          </p:nvPr>
        </p:nvSpPr>
        <p:spPr/>
        <p:txBody>
          <a:bodyPr/>
          <a:lstStyle/>
          <a:p>
            <a:pPr>
              <a:defRPr/>
            </a:pPr>
            <a:fld id="{7F8BBA44-8A3C-4CDB-966D-E256DD599FC1}" type="slidenum">
              <a:rPr lang="en-GB" smtClean="0"/>
              <a:pPr>
                <a:defRPr/>
              </a:pPr>
              <a:t>37</a:t>
            </a:fld>
            <a:endParaRPr lang="en-GB"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Mineral Depletion</a:t>
            </a:r>
            <a:endParaRPr lang="en-US" dirty="0"/>
          </a:p>
        </p:txBody>
      </p:sp>
      <p:sp>
        <p:nvSpPr>
          <p:cNvPr id="3" name="Content Placeholder 2"/>
          <p:cNvSpPr>
            <a:spLocks noGrp="1"/>
          </p:cNvSpPr>
          <p:nvPr>
            <p:ph idx="1"/>
          </p:nvPr>
        </p:nvSpPr>
        <p:spPr/>
        <p:txBody>
          <a:bodyPr/>
          <a:lstStyle/>
          <a:p>
            <a:r>
              <a:rPr lang="en-US" dirty="0" smtClean="0"/>
              <a:t>*diuretics</a:t>
            </a:r>
          </a:p>
          <a:p>
            <a:pPr lvl="1"/>
            <a:r>
              <a:rPr lang="en-US" dirty="0" smtClean="0"/>
              <a:t>Deplete sodium and potassium</a:t>
            </a:r>
            <a:endParaRPr lang="en-US" dirty="0"/>
          </a:p>
        </p:txBody>
      </p:sp>
      <p:sp>
        <p:nvSpPr>
          <p:cNvPr id="4"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a:p>
        </p:txBody>
      </p:sp>
      <p:sp>
        <p:nvSpPr>
          <p:cNvPr id="5" name="Slide Number Placeholder 4"/>
          <p:cNvSpPr>
            <a:spLocks noGrp="1"/>
          </p:cNvSpPr>
          <p:nvPr>
            <p:ph type="sldNum" sz="quarter" idx="15"/>
          </p:nvPr>
        </p:nvSpPr>
        <p:spPr/>
        <p:txBody>
          <a:bodyPr/>
          <a:lstStyle/>
          <a:p>
            <a:pPr>
              <a:defRPr/>
            </a:pPr>
            <a:fld id="{7F8BBA44-8A3C-4CDB-966D-E256DD599FC1}" type="slidenum">
              <a:rPr lang="en-GB" smtClean="0"/>
              <a:pPr>
                <a:defRPr/>
              </a:pPr>
              <a:t>38</a:t>
            </a:fld>
            <a:endParaRPr lang="en-GB"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Mineral Supplementation </a:t>
            </a:r>
          </a:p>
        </p:txBody>
      </p:sp>
      <p:sp>
        <p:nvSpPr>
          <p:cNvPr id="3" name="Content Placeholder 2"/>
          <p:cNvSpPr>
            <a:spLocks noGrp="1"/>
          </p:cNvSpPr>
          <p:nvPr>
            <p:ph idx="1"/>
          </p:nvPr>
        </p:nvSpPr>
        <p:spPr/>
        <p:txBody>
          <a:bodyPr/>
          <a:lstStyle/>
          <a:p>
            <a:pPr lvl="0"/>
            <a:r>
              <a:rPr lang="en-US" dirty="0"/>
              <a:t>Life cycle needs</a:t>
            </a:r>
          </a:p>
          <a:p>
            <a:pPr lvl="1"/>
            <a:r>
              <a:rPr lang="en-US" dirty="0"/>
              <a:t>Pregnancy and lactation: for both fetus and mother</a:t>
            </a:r>
          </a:p>
          <a:p>
            <a:pPr lvl="1"/>
            <a:r>
              <a:rPr lang="en-US" dirty="0"/>
              <a:t>Adolescence: rapid bone growth</a:t>
            </a:r>
          </a:p>
          <a:p>
            <a:pPr lvl="1"/>
            <a:r>
              <a:rPr lang="en-US" dirty="0"/>
              <a:t>Adulthood: postmenopausal women</a:t>
            </a:r>
          </a:p>
          <a:p>
            <a:pPr lvl="0"/>
            <a:r>
              <a:rPr lang="en-US" dirty="0"/>
              <a:t>Clinical needs</a:t>
            </a:r>
          </a:p>
          <a:p>
            <a:pPr lvl="1"/>
            <a:r>
              <a:rPr lang="en-US" dirty="0"/>
              <a:t>Iron-deficiency anemia</a:t>
            </a:r>
          </a:p>
          <a:p>
            <a:pPr lvl="1"/>
            <a:r>
              <a:rPr lang="en-US" dirty="0"/>
              <a:t>Zinc deficiency</a:t>
            </a:r>
          </a:p>
          <a:p>
            <a:pPr marL="0" indent="0">
              <a:buNone/>
            </a:pPr>
            <a:endParaRPr lang="en-US" sz="2400" dirty="0"/>
          </a:p>
        </p:txBody>
      </p:sp>
      <p:sp>
        <p:nvSpPr>
          <p:cNvPr id="5"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dirty="0"/>
          </a:p>
        </p:txBody>
      </p:sp>
      <p:sp>
        <p:nvSpPr>
          <p:cNvPr id="6" name="Slide Number Placeholder 5"/>
          <p:cNvSpPr>
            <a:spLocks noGrp="1"/>
          </p:cNvSpPr>
          <p:nvPr>
            <p:ph type="sldNum" sz="quarter" idx="15"/>
          </p:nvPr>
        </p:nvSpPr>
        <p:spPr/>
        <p:txBody>
          <a:bodyPr/>
          <a:lstStyle/>
          <a:p>
            <a:pPr>
              <a:defRPr/>
            </a:pPr>
            <a:fld id="{7F8BBA44-8A3C-4CDB-966D-E256DD599FC1}" type="slidenum">
              <a:rPr lang="en-GB" smtClean="0"/>
              <a:pPr>
                <a:defRPr/>
              </a:pPr>
              <a:t>39</a:t>
            </a:fld>
            <a:endParaRPr lang="en-GB" dirty="0"/>
          </a:p>
        </p:txBody>
      </p:sp>
    </p:spTree>
    <p:extLst>
      <p:ext uri="{BB962C8B-B14F-4D97-AF65-F5344CB8AC3E}">
        <p14:creationId xmlns="" xmlns:p14="http://schemas.microsoft.com/office/powerpoint/2010/main" val="19039548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Classes of Body </a:t>
            </a:r>
            <a:r>
              <a:rPr lang="en-US" dirty="0" smtClean="0"/>
              <a:t>Minerals</a:t>
            </a:r>
            <a:br>
              <a:rPr lang="en-US" dirty="0" smtClean="0"/>
            </a:br>
            <a:endParaRPr lang="en-US" dirty="0"/>
          </a:p>
        </p:txBody>
      </p:sp>
      <p:sp>
        <p:nvSpPr>
          <p:cNvPr id="3" name="Content Placeholder 2"/>
          <p:cNvSpPr>
            <a:spLocks noGrp="1"/>
          </p:cNvSpPr>
          <p:nvPr>
            <p:ph idx="1"/>
          </p:nvPr>
        </p:nvSpPr>
        <p:spPr/>
        <p:txBody>
          <a:bodyPr/>
          <a:lstStyle/>
          <a:p>
            <a:pPr lvl="0"/>
            <a:r>
              <a:rPr lang="en-US" sz="2400" dirty="0"/>
              <a:t>Classes of body minerals</a:t>
            </a:r>
          </a:p>
          <a:p>
            <a:pPr lvl="1"/>
            <a:r>
              <a:rPr lang="en-US" sz="2000" dirty="0"/>
              <a:t>Major minerals: recommended intake of more than 100 mg/day</a:t>
            </a:r>
          </a:p>
          <a:p>
            <a:pPr lvl="2"/>
            <a:r>
              <a:rPr lang="en-US" sz="1800" dirty="0" smtClean="0"/>
              <a:t>Calcium-2% of our total body weight*</a:t>
            </a:r>
            <a:endParaRPr lang="en-US" sz="1800" dirty="0"/>
          </a:p>
          <a:p>
            <a:pPr lvl="2"/>
            <a:r>
              <a:rPr lang="en-US" sz="1800" dirty="0"/>
              <a:t>Phosphorus</a:t>
            </a:r>
          </a:p>
          <a:p>
            <a:pPr lvl="2"/>
            <a:r>
              <a:rPr lang="en-US" sz="1800" dirty="0"/>
              <a:t>Sodium</a:t>
            </a:r>
          </a:p>
          <a:p>
            <a:pPr lvl="2"/>
            <a:r>
              <a:rPr lang="en-US" sz="1800" dirty="0"/>
              <a:t>Potassium</a:t>
            </a:r>
          </a:p>
          <a:p>
            <a:pPr lvl="2"/>
            <a:r>
              <a:rPr lang="en-US" sz="1800" dirty="0"/>
              <a:t>Magnesium</a:t>
            </a:r>
          </a:p>
          <a:p>
            <a:pPr lvl="2"/>
            <a:r>
              <a:rPr lang="en-US" sz="1800" dirty="0"/>
              <a:t>Chloride</a:t>
            </a:r>
          </a:p>
          <a:p>
            <a:pPr lvl="2"/>
            <a:r>
              <a:rPr lang="en-US" sz="1800" dirty="0"/>
              <a:t>Sulfur</a:t>
            </a:r>
          </a:p>
          <a:p>
            <a:pPr lvl="1"/>
            <a:r>
              <a:rPr lang="en-US" sz="2000" dirty="0"/>
              <a:t>Trace minerals</a:t>
            </a:r>
          </a:p>
          <a:p>
            <a:pPr lvl="2"/>
            <a:r>
              <a:rPr lang="en-US" sz="1800" dirty="0"/>
              <a:t>18 elements</a:t>
            </a:r>
          </a:p>
          <a:p>
            <a:pPr lvl="2"/>
            <a:r>
              <a:rPr lang="en-US" sz="1800" dirty="0"/>
              <a:t>Recommended intake of less than 100 </a:t>
            </a:r>
            <a:r>
              <a:rPr lang="en-US" sz="1800" dirty="0" smtClean="0"/>
              <a:t>mg/day-smaller amounts needed in the body*</a:t>
            </a:r>
            <a:endParaRPr lang="en-US" sz="1800" dirty="0"/>
          </a:p>
          <a:p>
            <a:endParaRPr lang="en-US" sz="2400" dirty="0"/>
          </a:p>
        </p:txBody>
      </p:sp>
      <p:sp>
        <p:nvSpPr>
          <p:cNvPr id="7"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dirty="0"/>
          </a:p>
        </p:txBody>
      </p:sp>
      <p:sp>
        <p:nvSpPr>
          <p:cNvPr id="6" name="Slide Number Placeholder 4"/>
          <p:cNvSpPr>
            <a:spLocks noGrp="1"/>
          </p:cNvSpPr>
          <p:nvPr>
            <p:ph type="sldNum" sz="quarter" idx="429496729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4</a:t>
            </a:fld>
            <a:endParaRPr lang="en-GB" sz="1000" dirty="0">
              <a:latin typeface="+mj-lt"/>
            </a:endParaRPr>
          </a:p>
        </p:txBody>
      </p:sp>
    </p:spTree>
    <p:extLst>
      <p:ext uri="{BB962C8B-B14F-4D97-AF65-F5344CB8AC3E}">
        <p14:creationId xmlns="" xmlns:p14="http://schemas.microsoft.com/office/powerpoint/2010/main" val="18091964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Classes of Body </a:t>
            </a:r>
            <a:r>
              <a:rPr lang="en-US" dirty="0" smtClean="0"/>
              <a:t>Minerals</a:t>
            </a:r>
            <a:br>
              <a:rPr lang="en-US" dirty="0" smtClean="0"/>
            </a:br>
            <a:endParaRPr lang="en-US" dirty="0"/>
          </a:p>
        </p:txBody>
      </p:sp>
      <p:sp>
        <p:nvSpPr>
          <p:cNvPr id="7"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dirty="0"/>
          </a:p>
        </p:txBody>
      </p:sp>
      <p:sp>
        <p:nvSpPr>
          <p:cNvPr id="6" name="Slide Number Placeholder 4"/>
          <p:cNvSpPr>
            <a:spLocks noGrp="1"/>
          </p:cNvSpPr>
          <p:nvPr>
            <p:ph type="sldNum" sz="quarter" idx="429496729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5</a:t>
            </a:fld>
            <a:endParaRPr lang="en-GB" sz="1000" dirty="0">
              <a:latin typeface="+mj-lt"/>
            </a:endParaRPr>
          </a:p>
        </p:txBody>
      </p:sp>
      <p:pic>
        <p:nvPicPr>
          <p:cNvPr id="1027" name="Picture 3" descr="Z:\Elsevier\ELSEVIER-BOOKS\Cleanup\Miscellaneous\PPTworks\Nix\Image_Collection\20120703\box08-01.jpg"/>
          <p:cNvPicPr>
            <a:picLocks noChangeAspect="1" noChangeArrowheads="1"/>
          </p:cNvPicPr>
          <p:nvPr/>
        </p:nvPicPr>
        <p:blipFill>
          <a:blip r:embed="rId3" cstate="print"/>
          <a:srcRect/>
          <a:stretch>
            <a:fillRect/>
          </a:stretch>
        </p:blipFill>
        <p:spPr bwMode="auto">
          <a:xfrm>
            <a:off x="2464562" y="914400"/>
            <a:ext cx="5060188" cy="5638800"/>
          </a:xfrm>
          <a:prstGeom prst="rect">
            <a:avLst/>
          </a:prstGeom>
          <a:noFill/>
        </p:spPr>
      </p:pic>
    </p:spTree>
    <p:extLst>
      <p:ext uri="{BB962C8B-B14F-4D97-AF65-F5344CB8AC3E}">
        <p14:creationId xmlns="" xmlns:p14="http://schemas.microsoft.com/office/powerpoint/2010/main" val="29504821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Functions of </a:t>
            </a:r>
            <a:r>
              <a:rPr lang="en-US" dirty="0" smtClean="0"/>
              <a:t>Minerals</a:t>
            </a:r>
            <a:endParaRPr lang="en-US" dirty="0"/>
          </a:p>
        </p:txBody>
      </p:sp>
      <p:sp>
        <p:nvSpPr>
          <p:cNvPr id="3" name="Content Placeholder 2"/>
          <p:cNvSpPr>
            <a:spLocks noGrp="1"/>
          </p:cNvSpPr>
          <p:nvPr>
            <p:ph idx="1"/>
          </p:nvPr>
        </p:nvSpPr>
        <p:spPr/>
        <p:txBody>
          <a:bodyPr/>
          <a:lstStyle/>
          <a:p>
            <a:pPr lvl="0"/>
            <a:r>
              <a:rPr lang="en-US" dirty="0"/>
              <a:t>Functions of </a:t>
            </a:r>
            <a:r>
              <a:rPr lang="en-US" dirty="0" smtClean="0"/>
              <a:t>minerals</a:t>
            </a:r>
            <a:endParaRPr lang="en-US" dirty="0"/>
          </a:p>
          <a:p>
            <a:pPr lvl="1"/>
            <a:r>
              <a:rPr lang="en-US" dirty="0"/>
              <a:t>Building tissue</a:t>
            </a:r>
          </a:p>
          <a:p>
            <a:pPr lvl="1"/>
            <a:r>
              <a:rPr lang="en-US" dirty="0"/>
              <a:t>Activating, regulating, transmitting, and controlling metabolic processes</a:t>
            </a:r>
          </a:p>
          <a:p>
            <a:pPr marL="0" indent="0">
              <a:buNone/>
            </a:pPr>
            <a:endParaRPr lang="en-US" sz="2400" dirty="0"/>
          </a:p>
        </p:txBody>
      </p:sp>
      <p:sp>
        <p:nvSpPr>
          <p:cNvPr id="8"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dirty="0"/>
          </a:p>
        </p:txBody>
      </p:sp>
      <p:sp>
        <p:nvSpPr>
          <p:cNvPr id="7" name="Slide Number Placeholder 4"/>
          <p:cNvSpPr>
            <a:spLocks noGrp="1"/>
          </p:cNvSpPr>
          <p:nvPr>
            <p:ph type="sldNum" sz="quarter" idx="429496729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6</a:t>
            </a:fld>
            <a:endParaRPr lang="en-GB" sz="1000" dirty="0">
              <a:latin typeface="+mj-lt"/>
            </a:endParaRPr>
          </a:p>
        </p:txBody>
      </p:sp>
    </p:spTree>
    <p:extLst>
      <p:ext uri="{BB962C8B-B14F-4D97-AF65-F5344CB8AC3E}">
        <p14:creationId xmlns="" xmlns:p14="http://schemas.microsoft.com/office/powerpoint/2010/main" val="31486191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Mineral Metabolism </a:t>
            </a:r>
          </a:p>
        </p:txBody>
      </p:sp>
      <p:sp>
        <p:nvSpPr>
          <p:cNvPr id="3" name="Content Placeholder 2"/>
          <p:cNvSpPr>
            <a:spLocks noGrp="1"/>
          </p:cNvSpPr>
          <p:nvPr>
            <p:ph idx="1"/>
          </p:nvPr>
        </p:nvSpPr>
        <p:spPr/>
        <p:txBody>
          <a:bodyPr>
            <a:normAutofit/>
          </a:bodyPr>
          <a:lstStyle/>
          <a:p>
            <a:pPr lvl="0"/>
            <a:r>
              <a:rPr lang="en-US" dirty="0"/>
              <a:t>Mineral metabolism</a:t>
            </a:r>
          </a:p>
          <a:p>
            <a:pPr lvl="1"/>
            <a:r>
              <a:rPr lang="en-US" dirty="0"/>
              <a:t>Digestion: minerals do not require much digestion</a:t>
            </a:r>
          </a:p>
          <a:p>
            <a:pPr lvl="1"/>
            <a:r>
              <a:rPr lang="en-US" dirty="0"/>
              <a:t>Absorption: rate determined by food form, body need, tissue health</a:t>
            </a:r>
          </a:p>
          <a:p>
            <a:pPr lvl="1"/>
            <a:r>
              <a:rPr lang="en-US" dirty="0"/>
              <a:t>Transport: enter through portal circulation, bound to proteins</a:t>
            </a:r>
          </a:p>
          <a:p>
            <a:pPr lvl="1"/>
            <a:r>
              <a:rPr lang="en-US" dirty="0"/>
              <a:t>Tissue uptake: controlled by hormones, excess excreted in urine</a:t>
            </a:r>
          </a:p>
          <a:p>
            <a:pPr lvl="1"/>
            <a:r>
              <a:rPr lang="en-US" dirty="0"/>
              <a:t>Occurrence in the body: basic forms are free ions and covalently bound</a:t>
            </a:r>
          </a:p>
          <a:p>
            <a:endParaRPr lang="en-US" sz="2400" dirty="0"/>
          </a:p>
        </p:txBody>
      </p:sp>
      <p:sp>
        <p:nvSpPr>
          <p:cNvPr id="7"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dirty="0"/>
          </a:p>
        </p:txBody>
      </p:sp>
      <p:sp>
        <p:nvSpPr>
          <p:cNvPr id="6" name="Slide Number Placeholder 4"/>
          <p:cNvSpPr>
            <a:spLocks noGrp="1"/>
          </p:cNvSpPr>
          <p:nvPr>
            <p:ph type="sldNum" sz="quarter" idx="429496729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7</a:t>
            </a:fld>
            <a:endParaRPr lang="en-GB" sz="1000" dirty="0">
              <a:latin typeface="+mj-lt"/>
            </a:endParaRPr>
          </a:p>
        </p:txBody>
      </p:sp>
    </p:spTree>
    <p:extLst>
      <p:ext uri="{BB962C8B-B14F-4D97-AF65-F5344CB8AC3E}">
        <p14:creationId xmlns="" xmlns:p14="http://schemas.microsoft.com/office/powerpoint/2010/main" val="28150728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Major Minerals </a:t>
            </a:r>
          </a:p>
        </p:txBody>
      </p:sp>
      <p:sp>
        <p:nvSpPr>
          <p:cNvPr id="3" name="Content Placeholder 2"/>
          <p:cNvSpPr>
            <a:spLocks noGrp="1"/>
          </p:cNvSpPr>
          <p:nvPr>
            <p:ph idx="1"/>
          </p:nvPr>
        </p:nvSpPr>
        <p:spPr/>
        <p:txBody>
          <a:bodyPr/>
          <a:lstStyle/>
          <a:p>
            <a:pPr lvl="0"/>
            <a:r>
              <a:rPr lang="en-US" sz="2400" dirty="0"/>
              <a:t>Calcium</a:t>
            </a:r>
          </a:p>
          <a:p>
            <a:pPr lvl="0"/>
            <a:r>
              <a:rPr lang="en-US" sz="2400" dirty="0"/>
              <a:t>Phosphorus</a:t>
            </a:r>
          </a:p>
          <a:p>
            <a:pPr lvl="0"/>
            <a:r>
              <a:rPr lang="en-US" sz="2400" dirty="0"/>
              <a:t>Sodium</a:t>
            </a:r>
          </a:p>
          <a:p>
            <a:pPr lvl="0"/>
            <a:r>
              <a:rPr lang="en-US" sz="2400" dirty="0"/>
              <a:t>Potassium</a:t>
            </a:r>
          </a:p>
          <a:p>
            <a:pPr lvl="0"/>
            <a:r>
              <a:rPr lang="en-US" sz="2400" dirty="0"/>
              <a:t>Chloride</a:t>
            </a:r>
          </a:p>
          <a:p>
            <a:pPr lvl="0"/>
            <a:r>
              <a:rPr lang="en-US" sz="2400" dirty="0"/>
              <a:t>Magnesium</a:t>
            </a:r>
          </a:p>
          <a:p>
            <a:pPr lvl="0"/>
            <a:r>
              <a:rPr lang="en-US" sz="2400" dirty="0"/>
              <a:t>Sulfur</a:t>
            </a:r>
          </a:p>
          <a:p>
            <a:pPr marL="0" indent="0">
              <a:buNone/>
            </a:pPr>
            <a:endParaRPr lang="en-US" sz="2400" dirty="0"/>
          </a:p>
        </p:txBody>
      </p:sp>
      <p:sp>
        <p:nvSpPr>
          <p:cNvPr id="7"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dirty="0"/>
          </a:p>
        </p:txBody>
      </p:sp>
      <p:sp>
        <p:nvSpPr>
          <p:cNvPr id="6" name="Slide Number Placeholder 4"/>
          <p:cNvSpPr>
            <a:spLocks noGrp="1"/>
          </p:cNvSpPr>
          <p:nvPr>
            <p:ph type="sldNum" sz="quarter" idx="429496729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8</a:t>
            </a:fld>
            <a:endParaRPr lang="en-GB" sz="1000" dirty="0">
              <a:latin typeface="+mj-lt"/>
            </a:endParaRPr>
          </a:p>
        </p:txBody>
      </p:sp>
    </p:spTree>
    <p:extLst>
      <p:ext uri="{BB962C8B-B14F-4D97-AF65-F5344CB8AC3E}">
        <p14:creationId xmlns="" xmlns:p14="http://schemas.microsoft.com/office/powerpoint/2010/main" val="18091964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Calcium </a:t>
            </a:r>
          </a:p>
        </p:txBody>
      </p:sp>
      <p:sp>
        <p:nvSpPr>
          <p:cNvPr id="3" name="Content Placeholder 2"/>
          <p:cNvSpPr>
            <a:spLocks noGrp="1"/>
          </p:cNvSpPr>
          <p:nvPr>
            <p:ph idx="1"/>
          </p:nvPr>
        </p:nvSpPr>
        <p:spPr/>
        <p:txBody>
          <a:bodyPr>
            <a:normAutofit/>
          </a:bodyPr>
          <a:lstStyle/>
          <a:p>
            <a:pPr lvl="0"/>
            <a:r>
              <a:rPr lang="en-US" dirty="0" smtClean="0"/>
              <a:t>Absorption controlled by 3 factors:</a:t>
            </a:r>
          </a:p>
          <a:p>
            <a:pPr lvl="1"/>
            <a:r>
              <a:rPr lang="en-US" dirty="0" err="1" smtClean="0"/>
              <a:t>Calcitonin</a:t>
            </a:r>
            <a:r>
              <a:rPr lang="en-US" dirty="0" smtClean="0"/>
              <a:t>, PTH, vitamin D*</a:t>
            </a:r>
          </a:p>
          <a:p>
            <a:pPr lvl="0"/>
            <a:r>
              <a:rPr lang="en-US" dirty="0" smtClean="0"/>
              <a:t>Functions</a:t>
            </a:r>
            <a:endParaRPr lang="en-US" dirty="0"/>
          </a:p>
          <a:p>
            <a:pPr lvl="1"/>
            <a:r>
              <a:rPr lang="en-US" dirty="0"/>
              <a:t>Bone and tooth formation</a:t>
            </a:r>
          </a:p>
          <a:p>
            <a:pPr lvl="1"/>
            <a:r>
              <a:rPr lang="en-US" dirty="0"/>
              <a:t>Blood </a:t>
            </a:r>
            <a:r>
              <a:rPr lang="en-US" dirty="0" smtClean="0"/>
              <a:t>clotting-essential for formation of fibrin*</a:t>
            </a:r>
            <a:endParaRPr lang="en-US" dirty="0"/>
          </a:p>
          <a:p>
            <a:pPr lvl="1"/>
            <a:r>
              <a:rPr lang="en-US" dirty="0"/>
              <a:t>Muscle and nerve action</a:t>
            </a:r>
          </a:p>
          <a:p>
            <a:pPr lvl="1"/>
            <a:r>
              <a:rPr lang="en-US" dirty="0"/>
              <a:t>Metabolic reactions: absorption of B</a:t>
            </a:r>
            <a:r>
              <a:rPr lang="en-US" baseline="-25000" dirty="0"/>
              <a:t>12</a:t>
            </a:r>
            <a:r>
              <a:rPr lang="en-US" dirty="0"/>
              <a:t>, activation of pancreatic lipase, secretion of insulin, cell membrane permeability</a:t>
            </a:r>
          </a:p>
          <a:p>
            <a:pPr marL="0" indent="0">
              <a:buNone/>
            </a:pPr>
            <a:endParaRPr lang="en-US" sz="2400" dirty="0"/>
          </a:p>
        </p:txBody>
      </p:sp>
      <p:sp>
        <p:nvSpPr>
          <p:cNvPr id="7" name="Footer Placeholder 3"/>
          <p:cNvSpPr>
            <a:spLocks noGrp="1"/>
          </p:cNvSpPr>
          <p:nvPr>
            <p:ph type="ftr" sz="quarter" idx="4294967295"/>
          </p:nvPr>
        </p:nvSpPr>
        <p:spPr>
          <a:xfrm>
            <a:off x="5715000" y="6305550"/>
            <a:ext cx="2895600" cy="476250"/>
          </a:xfrm>
          <a:prstGeom prst="rect">
            <a:avLst/>
          </a:prstGeom>
        </p:spPr>
        <p:txBody>
          <a:bodyPr/>
          <a:lstStyle/>
          <a:p>
            <a:pPr>
              <a:defRPr/>
            </a:pPr>
            <a:r>
              <a:rPr lang="en-US" smtClean="0"/>
              <a:t>Copyright © 2017 Mosby, Inc., an imprint of Elsevier Inc. All rights reserved.</a:t>
            </a:r>
            <a:endParaRPr lang="en-US" dirty="0"/>
          </a:p>
        </p:txBody>
      </p:sp>
      <p:sp>
        <p:nvSpPr>
          <p:cNvPr id="6" name="Slide Number Placeholder 4"/>
          <p:cNvSpPr>
            <a:spLocks noGrp="1"/>
          </p:cNvSpPr>
          <p:nvPr>
            <p:ph type="sldNum" sz="quarter" idx="4294967295"/>
          </p:nvPr>
        </p:nvSpPr>
        <p:spPr>
          <a:xfrm>
            <a:off x="7073900" y="6481763"/>
            <a:ext cx="1898650" cy="376237"/>
          </a:xfrm>
          <a:prstGeom prst="rect">
            <a:avLst/>
          </a:prstGeom>
        </p:spPr>
        <p:txBody>
          <a:bodyPr/>
          <a:lstStyle/>
          <a:p>
            <a:pPr algn="r">
              <a:defRPr/>
            </a:pPr>
            <a:fld id="{7F8BBA44-8A3C-4CDB-966D-E256DD599FC1}" type="slidenum">
              <a:rPr lang="en-GB" sz="1000" smtClean="0">
                <a:latin typeface="+mj-lt"/>
              </a:rPr>
              <a:pPr algn="r">
                <a:defRPr/>
              </a:pPr>
              <a:t>9</a:t>
            </a:fld>
            <a:endParaRPr lang="en-GB" sz="1000" dirty="0">
              <a:latin typeface="+mj-lt"/>
            </a:endParaRPr>
          </a:p>
        </p:txBody>
      </p:sp>
    </p:spTree>
    <p:extLst>
      <p:ext uri="{BB962C8B-B14F-4D97-AF65-F5344CB8AC3E}">
        <p14:creationId xmlns="" xmlns:p14="http://schemas.microsoft.com/office/powerpoint/2010/main" val="295048210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Oriel</Template>
  <TotalTime>2980</TotalTime>
  <Words>3016</Words>
  <Application>Microsoft Office PowerPoint</Application>
  <PresentationFormat>On-screen Show (4:3)</PresentationFormat>
  <Paragraphs>433</Paragraphs>
  <Slides>39</Slides>
  <Notes>36</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Oriel</vt:lpstr>
      <vt:lpstr>Chapter 8 </vt:lpstr>
      <vt:lpstr> Nature of  Body Minerals</vt:lpstr>
      <vt:lpstr>Nature of Body Minerals </vt:lpstr>
      <vt:lpstr>Classes of Body Minerals </vt:lpstr>
      <vt:lpstr>Classes of Body Minerals </vt:lpstr>
      <vt:lpstr>Functions of Minerals</vt:lpstr>
      <vt:lpstr>Mineral Metabolism </vt:lpstr>
      <vt:lpstr>Major Minerals </vt:lpstr>
      <vt:lpstr>Calcium </vt:lpstr>
      <vt:lpstr>Calcium (cont’d) </vt:lpstr>
      <vt:lpstr>Calcium</vt:lpstr>
      <vt:lpstr>Calcium (cont’d) </vt:lpstr>
      <vt:lpstr>Phosphorus </vt:lpstr>
      <vt:lpstr>Phosphorus (cont’d) </vt:lpstr>
      <vt:lpstr>Sodium </vt:lpstr>
      <vt:lpstr>Sodium (cont’d) </vt:lpstr>
      <vt:lpstr>Potassium </vt:lpstr>
      <vt:lpstr>Potassium (cont’d) </vt:lpstr>
      <vt:lpstr>Chloride </vt:lpstr>
      <vt:lpstr>Chloride (cont’d) </vt:lpstr>
      <vt:lpstr>Magnesium </vt:lpstr>
      <vt:lpstr>Magnesium (cont’d) </vt:lpstr>
      <vt:lpstr>Sulfur </vt:lpstr>
      <vt:lpstr>Sulfur (cont’d) </vt:lpstr>
      <vt:lpstr> Trace Minerals</vt:lpstr>
      <vt:lpstr>Trace Minerals </vt:lpstr>
      <vt:lpstr>Iron </vt:lpstr>
      <vt:lpstr>Iron (cont’d) </vt:lpstr>
      <vt:lpstr>Iodine </vt:lpstr>
      <vt:lpstr>Iodine (cont’d) </vt:lpstr>
      <vt:lpstr>Iodine (cont’d) </vt:lpstr>
      <vt:lpstr>Zinc </vt:lpstr>
      <vt:lpstr>Zinc (cont’d) </vt:lpstr>
      <vt:lpstr>Selenium </vt:lpstr>
      <vt:lpstr>Fluoride, Copper, Manganese </vt:lpstr>
      <vt:lpstr>Chromium, Molybdenum, Other Essential Trace Minerals </vt:lpstr>
      <vt:lpstr>Manganese</vt:lpstr>
      <vt:lpstr>Mineral Depletion</vt:lpstr>
      <vt:lpstr>Mineral Supplementation </vt:lpstr>
    </vt:vector>
  </TitlesOfParts>
  <Company>Reed Elsevier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HP_Administrator</dc:creator>
  <cp:lastModifiedBy>winxp</cp:lastModifiedBy>
  <cp:revision>172</cp:revision>
  <dcterms:created xsi:type="dcterms:W3CDTF">2012-04-17T17:39:32Z</dcterms:created>
  <dcterms:modified xsi:type="dcterms:W3CDTF">2016-09-14T17:52:05Z</dcterms:modified>
</cp:coreProperties>
</file>