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33"/>
  </p:notesMasterIdLst>
  <p:handoutMasterIdLst>
    <p:handoutMasterId r:id="rId34"/>
  </p:handoutMasterIdLst>
  <p:sldIdLst>
    <p:sldId id="334" r:id="rId2"/>
    <p:sldId id="400" r:id="rId3"/>
    <p:sldId id="401" r:id="rId4"/>
    <p:sldId id="402" r:id="rId5"/>
    <p:sldId id="403" r:id="rId6"/>
    <p:sldId id="404" r:id="rId7"/>
    <p:sldId id="405" r:id="rId8"/>
    <p:sldId id="406" r:id="rId9"/>
    <p:sldId id="407" r:id="rId10"/>
    <p:sldId id="408" r:id="rId11"/>
    <p:sldId id="409" r:id="rId12"/>
    <p:sldId id="411" r:id="rId13"/>
    <p:sldId id="412" r:id="rId14"/>
    <p:sldId id="413" r:id="rId15"/>
    <p:sldId id="414" r:id="rId16"/>
    <p:sldId id="415"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428" r:id="rId30"/>
    <p:sldId id="429" r:id="rId31"/>
    <p:sldId id="430" r:id="rId3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1" clrIdx="0"/>
  <p:cmAuthor id="1" name="Content Editor" initials="CE"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4578" autoAdjust="0"/>
    <p:restoredTop sz="86477" autoAdjust="0"/>
  </p:normalViewPr>
  <p:slideViewPr>
    <p:cSldViewPr snapToGrid="0">
      <p:cViewPr varScale="1">
        <p:scale>
          <a:sx n="63" d="100"/>
          <a:sy n="63" d="100"/>
        </p:scale>
        <p:origin x="-342" y="-108"/>
      </p:cViewPr>
      <p:guideLst>
        <p:guide orient="horz" pos="2160"/>
        <p:guide pos="2880"/>
      </p:guideLst>
    </p:cSldViewPr>
  </p:slideViewPr>
  <p:outlineViewPr>
    <p:cViewPr>
      <p:scale>
        <a:sx n="33" d="100"/>
        <a:sy n="33" d="100"/>
      </p:scale>
      <p:origin x="48" y="22194"/>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F219984-E49C-074B-A11A-663D0A452B3B}" type="datetimeFigureOut">
              <a:rPr lang="en-US" smtClean="0"/>
              <a:pPr/>
              <a:t>11/22/2016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8442A280-F37A-5042-AC5D-55DBF99B2657}" type="slidenum">
              <a:rPr lang="en-US" smtClean="0"/>
              <a:pPr/>
              <a:t>‹#›</a:t>
            </a:fld>
            <a:endParaRPr lang="en-US" dirty="0"/>
          </a:p>
        </p:txBody>
      </p:sp>
    </p:spTree>
    <p:extLst>
      <p:ext uri="{BB962C8B-B14F-4D97-AF65-F5344CB8AC3E}">
        <p14:creationId xmlns:p14="http://schemas.microsoft.com/office/powerpoint/2010/main" xmlns="" val="3805347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p14="http://schemas.microsoft.com/office/powerpoint/2010/main" xmlns="" val="35744399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Water is the most vital nutrient to human existence. </a:t>
            </a:r>
          </a:p>
          <a:p>
            <a:pPr>
              <a:buFont typeface="Arial" pitchFamily="34" charset="0"/>
              <a:buChar char="•"/>
            </a:pPr>
            <a:r>
              <a:rPr lang="en-US" dirty="0" smtClean="0"/>
              <a:t>  Humans can survive far longer without food than without water. Only the continuous need for air is more demanding.</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a:t>
            </a:fld>
            <a:endParaRPr lang="en-US" dirty="0"/>
          </a:p>
        </p:txBody>
      </p:sp>
    </p:spTree>
    <p:extLst>
      <p:ext uri="{BB962C8B-B14F-4D97-AF65-F5344CB8AC3E}">
        <p14:creationId xmlns:p14="http://schemas.microsoft.com/office/powerpoint/2010/main" xmlns="" val="2044833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Case Study</a:t>
            </a:r>
          </a:p>
          <a:p>
            <a:pPr marL="174708" indent="-174708">
              <a:buFont typeface="Arial" pitchFamily="34" charset="0"/>
              <a:buChar char="•"/>
            </a:pPr>
            <a:endParaRPr lang="en-US" dirty="0" smtClean="0"/>
          </a:p>
          <a:p>
            <a:pPr marL="174708" indent="-174708">
              <a:buFont typeface="Arial" pitchFamily="34" charset="0"/>
              <a:buChar char="•"/>
            </a:pPr>
            <a:r>
              <a:rPr lang="en-US" dirty="0" smtClean="0"/>
              <a:t>Mrs. Cannon is a 75-year-old female who lives by herself.  She keeps active by gardening.  She has been gardening for about 2 hours on this mid-June late morning.  Before going outside she ate her breakfast, which consisted of 2 cups of coffee, 1/3 cup oatmeal, and ½ grapefruit. </a:t>
            </a:r>
          </a:p>
          <a:p>
            <a:pPr marL="174708" indent="-174708">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Mrs. Cannon feels weak and is very thirsty.  She did not drink anything while she was working.</a:t>
            </a:r>
          </a:p>
          <a:p>
            <a:pPr marL="174708" indent="-174708">
              <a:buFont typeface="Arial" pitchFamily="34" charset="0"/>
              <a:buChar char="•"/>
            </a:pPr>
            <a:r>
              <a:rPr lang="en-US" dirty="0" smtClean="0"/>
              <a:t>What may Mrs. Cannon be currently experiencing?</a:t>
            </a:r>
          </a:p>
          <a:p>
            <a:pPr marL="640594" lvl="1" indent="-174708">
              <a:buFont typeface="Arial" pitchFamily="34" charset="0"/>
              <a:buChar char="•"/>
            </a:pPr>
            <a:r>
              <a:rPr lang="en-US" dirty="0" smtClean="0"/>
              <a:t>Explain that Mrs. Cannon is experiencing dehydration probably in view of her age, outside temperature, and physical performance.  Also she drank only coffee, which serves as a diuretic, and did not drink any other fluids (the grapefruit gave some fluid but not enough).</a:t>
            </a:r>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Is there more intracellular fluid or extracellular fluid in the body? </a:t>
            </a:r>
            <a:r>
              <a:rPr lang="en-US" i="1" dirty="0" smtClean="0"/>
              <a:t>(Intracellular fluid. It collectively amounts to approximately twice of that outside of cells, making up about 30% to 40% of the total body weight.)</a:t>
            </a:r>
            <a:endParaRPr lang="en-US" dirty="0" smtClean="0"/>
          </a:p>
          <a:p>
            <a:pPr marL="174708" indent="-174708">
              <a:buFont typeface="Arial" pitchFamily="34" charset="0"/>
              <a:buChar char="•"/>
            </a:pPr>
            <a:r>
              <a:rPr lang="en-US" dirty="0" smtClean="0"/>
              <a:t>Who has the largest volume of body fluids, a man, woman, or infant? </a:t>
            </a:r>
            <a:r>
              <a:rPr lang="en-US" i="1" dirty="0" smtClean="0"/>
              <a:t>(An infant’s body—70% to 75% of the total body weight—is water.)</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Explain that water is a by-product of cellular metabolism by way of energy production.</a:t>
            </a:r>
          </a:p>
          <a:p>
            <a:pPr marL="174708" indent="-174708">
              <a:buFont typeface="Arial" pitchFamily="34" charset="0"/>
              <a:buChar char="•"/>
            </a:pPr>
            <a:r>
              <a:rPr lang="en-US" dirty="0" smtClean="0"/>
              <a:t>Ask students how a home health nurse can encourage fluids during her visits to an elderly patient.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Which organ system provides most of the water loss? </a:t>
            </a:r>
            <a:r>
              <a:rPr lang="en-US" i="1" dirty="0" smtClean="0"/>
              <a:t>(Kidneys)</a:t>
            </a:r>
            <a:endParaRPr lang="en-US" dirty="0" smtClean="0"/>
          </a:p>
          <a:p>
            <a:pPr marL="174708" indent="-174708">
              <a:buFont typeface="Arial" pitchFamily="34" charset="0"/>
              <a:buChar char="•"/>
            </a:pPr>
            <a:r>
              <a:rPr lang="en-US" dirty="0" smtClean="0"/>
              <a:t>Ask students for examples of how climate and physical activity affect water loss.</a:t>
            </a:r>
          </a:p>
          <a:p>
            <a:pPr marL="174708" indent="-174708">
              <a:buFont typeface="Arial" pitchFamily="34" charset="0"/>
              <a:buChar char="•"/>
            </a:pPr>
            <a:r>
              <a:rPr lang="en-US" dirty="0" smtClean="0"/>
              <a:t>What are additional fluid recommendations for athletes? </a:t>
            </a:r>
            <a:r>
              <a:rPr lang="en-US" i="1" dirty="0" smtClean="0"/>
              <a:t>(One recommendation is to drink 400 to 600 ml of fluid 2 to 3 hours before exercise.)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does the Greek word </a:t>
            </a:r>
            <a:r>
              <a:rPr lang="en-US" i="1" dirty="0" smtClean="0"/>
              <a:t>ion</a:t>
            </a:r>
            <a:r>
              <a:rPr lang="en-US" dirty="0" smtClean="0"/>
              <a:t> mean? </a:t>
            </a:r>
            <a:r>
              <a:rPr lang="en-US" i="1" dirty="0" smtClean="0"/>
              <a:t>(“Wanderer”)</a:t>
            </a:r>
            <a:endParaRPr lang="en-US" dirty="0" smtClean="0"/>
          </a:p>
          <a:p>
            <a:pPr marL="174708" indent="-174708">
              <a:buFont typeface="Arial" pitchFamily="34" charset="0"/>
              <a:buChar char="•"/>
            </a:pPr>
            <a:r>
              <a:rPr lang="en-US" dirty="0" smtClean="0"/>
              <a:t>How do electrolytes help maintain chemical balance in the body? </a:t>
            </a:r>
            <a:r>
              <a:rPr lang="en-US" i="1" dirty="0" smtClean="0"/>
              <a:t>(These particles are free to wander through a solution to maintain its chemical balance.)</a:t>
            </a:r>
            <a:endParaRPr lang="en-US" dirty="0" smtClean="0"/>
          </a:p>
          <a:p>
            <a:pPr marL="174708" indent="-174708">
              <a:buFont typeface="Arial" pitchFamily="34" charset="0"/>
              <a:buChar char="•"/>
            </a:pPr>
            <a:r>
              <a:rPr lang="en-US" dirty="0" smtClean="0"/>
              <a:t>Review the difference between a cation and an anion.</a:t>
            </a:r>
          </a:p>
          <a:p>
            <a:pPr marL="174708" indent="-174708">
              <a:buFont typeface="Arial" pitchFamily="34" charset="0"/>
              <a:buChar char="•"/>
            </a:pPr>
            <a:r>
              <a:rPr lang="en-US" dirty="0" smtClean="0"/>
              <a:t>How are electrolytes measured? (</a:t>
            </a:r>
            <a:r>
              <a:rPr lang="en-US" i="1" dirty="0" smtClean="0"/>
              <a:t>Electrolyte concentration in body fluids is measured in terms of milliequivalents [mEq]).</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How are plasma proteins different from electrolytes? </a:t>
            </a:r>
            <a:r>
              <a:rPr lang="en-US" i="1" dirty="0" smtClean="0"/>
              <a:t>(They do not move freely across membranes.)</a:t>
            </a:r>
            <a:endParaRPr lang="en-US" dirty="0" smtClean="0"/>
          </a:p>
          <a:p>
            <a:pPr marL="174708" indent="-174708">
              <a:buFont typeface="Arial" pitchFamily="34" charset="0"/>
              <a:buChar char="•"/>
            </a:pPr>
            <a:r>
              <a:rPr lang="en-US" dirty="0" smtClean="0"/>
              <a:t>Explain that proteins also help regulate fluid balance because of their chemical polarity. Although they do not leave the bloodstream, they attract water to reenter the bloodstream from the interstitial space.</a:t>
            </a:r>
          </a:p>
          <a:p>
            <a:pPr marL="174708" indent="-174708">
              <a:buFont typeface="Arial" pitchFamily="34" charset="0"/>
              <a:buChar char="•"/>
            </a:pPr>
            <a:r>
              <a:rPr lang="en-US" dirty="0" smtClean="0"/>
              <a:t>What is another name for plasma proteins? </a:t>
            </a:r>
            <a:r>
              <a:rPr lang="en-US" i="1" dirty="0" smtClean="0"/>
              <a:t>(Colloids)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Review the mechanisms by which type 1 and type 2 diabetes can produce abnormally large concentrations of glucose.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Cell membranes are structured almost in a sandwich fashion, or a phospholipid bilayer.</a:t>
            </a:r>
          </a:p>
          <a:p>
            <a:pPr marL="174708" indent="-174708">
              <a:buFont typeface="Arial" pitchFamily="34" charset="0"/>
              <a:buChar char="•"/>
            </a:pPr>
            <a:r>
              <a:rPr lang="en-US" dirty="0" smtClean="0"/>
              <a:t>Cell membranes have outer layers and penetrating channels of protein and an inner structure of fat material.</a:t>
            </a:r>
          </a:p>
          <a:p>
            <a:pPr marL="174708" indent="-174708">
              <a:buFont typeface="Arial" pitchFamily="34" charset="0"/>
              <a:buChar char="•"/>
            </a:pPr>
            <a:r>
              <a:rPr lang="en-US" dirty="0" smtClean="0"/>
              <a:t>Why is the difference between capillary membranes and cell membranes important?  </a:t>
            </a:r>
            <a:r>
              <a:rPr lang="en-US" i="1" dirty="0" smtClean="0"/>
              <a:t>(Capillary membranes allow more movement of molecules, providing nutrients to be distributed in the interstitial space surrounding cells. Cell membranes are more selective and only need certain nutrients; in fact, too much of a nutrient may be detrimental.  A thicker membrane allows more control and regulation.)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Osmosis applies to water molecules and diffusion applies to the particles in solution.</a:t>
            </a:r>
          </a:p>
          <a:p>
            <a:pPr marL="174708" indent="-174708">
              <a:buFont typeface="Arial" pitchFamily="34" charset="0"/>
              <a:buChar char="•"/>
            </a:pPr>
            <a:r>
              <a:rPr lang="en-US" dirty="0" smtClean="0"/>
              <a:t>The relative movement of water molecules and solute particles by osmosis and diffusion effectively balances solution concentrations—and pressures—on both sides of the separating membrane.</a:t>
            </a:r>
          </a:p>
          <a:p>
            <a:pPr marL="174708" indent="-174708">
              <a:buFont typeface="Arial" pitchFamily="34" charset="0"/>
              <a:buChar char="•"/>
            </a:pPr>
            <a:r>
              <a:rPr lang="en-US" dirty="0" smtClean="0"/>
              <a:t>Provide an example of diffusion by describing the process of dissolving salt in water.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Osmosis and diffusion through a membrane. Note that the membrane separating a 10% glucose solution from a 20% glucose solution allows glucose and water to pass.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is the literal meaning of </a:t>
            </a:r>
            <a:r>
              <a:rPr lang="en-US" i="1" dirty="0" smtClean="0"/>
              <a:t>pinocytosis</a:t>
            </a:r>
            <a:r>
              <a:rPr lang="en-US" dirty="0" smtClean="0"/>
              <a:t>? </a:t>
            </a:r>
            <a:r>
              <a:rPr lang="en-US" i="1" dirty="0" smtClean="0"/>
              <a:t>(“Cell drinking”)</a:t>
            </a:r>
            <a:endParaRPr lang="en-US" dirty="0" smtClean="0"/>
          </a:p>
          <a:p>
            <a:pPr marL="174708" indent="-174708">
              <a:buFont typeface="Arial" pitchFamily="34" charset="0"/>
              <a:buChar char="•"/>
            </a:pPr>
            <a:r>
              <a:rPr lang="en-US" dirty="0" smtClean="0"/>
              <a:t>What is a vacuole? </a:t>
            </a:r>
            <a:r>
              <a:rPr lang="en-US" i="1" dirty="0" smtClean="0"/>
              <a:t>(A small space or cavity formed in the protoplasm of the cells)</a:t>
            </a:r>
            <a:endParaRPr lang="en-US" dirty="0" smtClean="0"/>
          </a:p>
          <a:p>
            <a:pPr marL="174708" indent="-174708">
              <a:buFont typeface="Arial" pitchFamily="34" charset="0"/>
              <a:buChar char="•"/>
            </a:pPr>
            <a:r>
              <a:rPr lang="en-US" dirty="0" smtClean="0"/>
              <a:t>Pinocytosis is one of the basic mechanisms by which fat is absorbed from the small intestine.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err="1" smtClean="0"/>
              <a:t>Pinocytosis</a:t>
            </a:r>
            <a:r>
              <a:rPr lang="en-US" dirty="0" smtClean="0"/>
              <a:t>, a cell engulfing a large molecule.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is hydrostatic pressure? </a:t>
            </a:r>
            <a:r>
              <a:rPr lang="en-US" i="1" dirty="0" smtClean="0"/>
              <a:t>(Intracapillary blood pressure from the contracting heart muscle pushing blood into circulation)</a:t>
            </a:r>
            <a:endParaRPr lang="en-US" dirty="0" smtClean="0"/>
          </a:p>
          <a:p>
            <a:pPr marL="174708" indent="-174708">
              <a:buFont typeface="Arial" pitchFamily="34" charset="0"/>
              <a:buChar char="•"/>
            </a:pPr>
            <a:r>
              <a:rPr lang="en-US" dirty="0" smtClean="0"/>
              <a:t>What is colloidal osmotic pressure? </a:t>
            </a:r>
            <a:r>
              <a:rPr lang="en-US" i="1" dirty="0" smtClean="0"/>
              <a:t>(Pressure from plasma proteins drawing tissue fluids back into ongoing circulation)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is isotonicity? </a:t>
            </a:r>
            <a:r>
              <a:rPr lang="en-US" i="1" dirty="0" smtClean="0"/>
              <a:t>(State of equal osmotic pressure resulting from equal concentrations of electrolytes and other solute particles)</a:t>
            </a:r>
            <a:endParaRPr lang="en-US" dirty="0" smtClean="0"/>
          </a:p>
          <a:p>
            <a:pPr marL="174708" indent="-174708">
              <a:buFont typeface="Arial" pitchFamily="34" charset="0"/>
              <a:buChar char="•"/>
            </a:pPr>
            <a:r>
              <a:rPr lang="en-US" dirty="0" smtClean="0"/>
              <a:t>Discuss clinical applications of isotonicity.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is antidiuretic hormone? </a:t>
            </a:r>
            <a:r>
              <a:rPr lang="en-US" i="1" dirty="0" smtClean="0"/>
              <a:t>(Water-conserving mechanism that works on kidneys’ nephrons to induce reabsorption of water)</a:t>
            </a:r>
            <a:endParaRPr lang="en-US" dirty="0" smtClean="0"/>
          </a:p>
          <a:p>
            <a:pPr marL="174708" indent="-174708">
              <a:buFont typeface="Arial" pitchFamily="34" charset="0"/>
              <a:buChar char="•"/>
            </a:pPr>
            <a:r>
              <a:rPr lang="en-US" dirty="0" smtClean="0"/>
              <a:t>What is the aldosterone mechanism? </a:t>
            </a:r>
            <a:r>
              <a:rPr lang="en-US" i="1" dirty="0" smtClean="0"/>
              <a:t>(Produced by adrenal glands, the mechanism triggers kidney’s nephrons to reabsorb sodium.)</a:t>
            </a:r>
            <a:endParaRPr lang="en-US" dirty="0" smtClean="0"/>
          </a:p>
          <a:p>
            <a:pPr marL="174708" indent="-174708">
              <a:buFont typeface="Arial" pitchFamily="34" charset="0"/>
              <a:buChar char="•"/>
            </a:pPr>
            <a:r>
              <a:rPr lang="en-US" dirty="0" smtClean="0"/>
              <a:t>Explain that if sodium is retained, water is retained with it because of sodium’s charge as an electrolyte.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Hormonal controls operate in the kidneys to help maintain constant body water balance.  Antidiuretic hormone (ADH) is water conserving and works on the kidneys’ nephrons to induce reabsorption of water.  With loss of body water, this hormone is released to conserve body water.</a:t>
            </a:r>
          </a:p>
          <a:p>
            <a:pPr marL="174708" indent="-174708">
              <a:buFont typeface="Arial" pitchFamily="34" charset="0"/>
              <a:buChar char="•"/>
            </a:pPr>
            <a:r>
              <a:rPr lang="en-US" dirty="0" smtClean="0"/>
              <a:t>Aldosterone is produced by the adrenal glands in response to a reduced renal filtration rate or decreased sodium level.  Aldosterone triggers the nephrons to reabsorb sodium.  It also exerts a secondary control over water </a:t>
            </a:r>
            <a:r>
              <a:rPr lang="en-US" dirty="0" err="1" smtClean="0"/>
              <a:t>reabsorption</a:t>
            </a:r>
            <a:r>
              <a:rPr lang="en-US" dirty="0" smtClean="0"/>
              <a:t>, since water follows sodium.</a:t>
            </a:r>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Review the pH scale and that it is a logarithm. A product with a pH of 3 compared with one having a pH of 2 indicates that the product with a pH of 2 is 10 times as acidic.</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is an acid? </a:t>
            </a:r>
            <a:r>
              <a:rPr lang="en-US" i="1" dirty="0" smtClean="0"/>
              <a:t>(A compound that has available hydrogen ions)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Explain the importance of water by emphasizing its need in making the body a unified whole.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is a base? </a:t>
            </a:r>
            <a:r>
              <a:rPr lang="en-US" i="1" dirty="0" smtClean="0"/>
              <a:t>(A compound that has fewer hydrogen ions; in solution it takes up hydrogen ions, reducing the solution’s acidity)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Lungs and kidneys easily adjust to changes in acidity, quickly return body fluids to a normal pH level. They also work closely together to prevent metabolic or respiratory acidosis or alkalosis.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31</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Homeostasis is a Greek word. What do the two parts, </a:t>
            </a:r>
            <a:r>
              <a:rPr lang="en-US" i="1" dirty="0" smtClean="0"/>
              <a:t>homeo</a:t>
            </a:r>
            <a:r>
              <a:rPr lang="en-US" dirty="0" smtClean="0"/>
              <a:t> and </a:t>
            </a:r>
            <a:r>
              <a:rPr lang="en-US" i="1" dirty="0" smtClean="0"/>
              <a:t>-stasis </a:t>
            </a:r>
            <a:r>
              <a:rPr lang="en-US" dirty="0" smtClean="0"/>
              <a:t>mean? </a:t>
            </a:r>
            <a:r>
              <a:rPr lang="en-US" i="1" dirty="0" smtClean="0"/>
              <a:t>(</a:t>
            </a:r>
            <a:r>
              <a:rPr lang="en-US" dirty="0" smtClean="0"/>
              <a:t>Homeo</a:t>
            </a:r>
            <a:r>
              <a:rPr lang="en-US" i="1" dirty="0" smtClean="0"/>
              <a:t> means “similar”; </a:t>
            </a:r>
            <a:r>
              <a:rPr lang="en-US" dirty="0" smtClean="0"/>
              <a:t>-stasis</a:t>
            </a:r>
            <a:r>
              <a:rPr lang="en-US" i="1" dirty="0" smtClean="0"/>
              <a:t> means “balance.”)</a:t>
            </a:r>
            <a:endParaRPr lang="en-US" dirty="0" smtClean="0"/>
          </a:p>
          <a:p>
            <a:pPr marL="174708" indent="-174708">
              <a:buFont typeface="Arial" pitchFamily="34" charset="0"/>
              <a:buChar char="•"/>
            </a:pPr>
            <a:r>
              <a:rPr lang="en-US" dirty="0" smtClean="0"/>
              <a:t>Ask students to provide examples of the body reaching homeostasis from what they have learned previously.</a:t>
            </a:r>
          </a:p>
          <a:p>
            <a:pPr marL="640594" lvl="1" indent="-174708">
              <a:buFont typeface="Arial" pitchFamily="34" charset="0"/>
              <a:buChar char="•"/>
            </a:pPr>
            <a:r>
              <a:rPr lang="en-US" dirty="0" smtClean="0"/>
              <a:t>How does the body reach homeostasis with blood glucose?</a:t>
            </a:r>
          </a:p>
          <a:p>
            <a:pPr marL="640594" lvl="1" indent="-174708">
              <a:buFont typeface="Arial" pitchFamily="34" charset="0"/>
              <a:buChar char="•"/>
            </a:pPr>
            <a:r>
              <a:rPr lang="en-US" dirty="0" smtClean="0"/>
              <a:t>How is homeostasis reached with blood calcium levels?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Describe the difference between a solvent and a solute.</a:t>
            </a:r>
          </a:p>
          <a:p>
            <a:pPr marL="174708" indent="-174708">
              <a:buFont typeface="Arial" pitchFamily="34" charset="0"/>
              <a:buChar char="•"/>
            </a:pPr>
            <a:r>
              <a:rPr lang="en-US" dirty="0" smtClean="0"/>
              <a:t>What is an example of a body lubricant? </a:t>
            </a:r>
            <a:r>
              <a:rPr lang="en-US" i="1" dirty="0" smtClean="0"/>
              <a:t>(The fluid inside joints, or synovial fluid, helps provide smooth movement.)</a:t>
            </a:r>
            <a:endParaRPr lang="en-US" dirty="0" smtClean="0"/>
          </a:p>
          <a:p>
            <a:pPr marL="174708" indent="-174708">
              <a:buFont typeface="Arial" pitchFamily="34" charset="0"/>
              <a:buChar char="•"/>
            </a:pPr>
            <a:r>
              <a:rPr lang="en-US" dirty="0" smtClean="0"/>
              <a:t>Besides nutrients, what else does body water transport? </a:t>
            </a:r>
            <a:r>
              <a:rPr lang="en-US" i="1" dirty="0" smtClean="0"/>
              <a:t>(Secretions, metabolites or products formed from metabolism, proteins, and other materials)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How does body water help control body temperature? </a:t>
            </a:r>
            <a:r>
              <a:rPr lang="en-US" i="1" dirty="0" smtClean="0"/>
              <a:t>(Body water is lost as sweat in an effort to maintain body temperature.)</a:t>
            </a:r>
            <a:endParaRPr lang="en-US" dirty="0" smtClean="0"/>
          </a:p>
          <a:p>
            <a:pPr marL="174708" indent="-174708">
              <a:buFont typeface="Arial" pitchFamily="34" charset="0"/>
              <a:buChar char="•"/>
            </a:pPr>
            <a:r>
              <a:rPr lang="en-US" dirty="0" smtClean="0"/>
              <a:t>How does activity level affect body water? </a:t>
            </a:r>
            <a:r>
              <a:rPr lang="en-US" i="1" dirty="0" smtClean="0"/>
              <a:t>(As water is lost as sweat, more water is necessary for the increased metabolic demand of physical activity.)</a:t>
            </a:r>
            <a:endParaRPr lang="en-US" dirty="0" smtClean="0"/>
          </a:p>
          <a:p>
            <a:pPr marL="174708" indent="-174708">
              <a:buFont typeface="Arial" pitchFamily="34" charset="0"/>
              <a:buChar char="•"/>
            </a:pPr>
            <a:r>
              <a:rPr lang="en-US" dirty="0" smtClean="0"/>
              <a:t>Discuss the need for fluids during prolonged diarrhea, especially in children.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Emphasize special risks infants face when not enough fluids are provided.</a:t>
            </a:r>
          </a:p>
          <a:p>
            <a:pPr marL="174708" indent="-174708">
              <a:buFont typeface="Arial" pitchFamily="34" charset="0"/>
              <a:buChar char="•"/>
            </a:pPr>
            <a:r>
              <a:rPr lang="en-US" dirty="0" smtClean="0"/>
              <a:t>What are diuretics? Provide examples. </a:t>
            </a:r>
            <a:r>
              <a:rPr lang="en-US" i="1" dirty="0" smtClean="0"/>
              <a:t>(Any substance that induces urination and subsequent fluid loss: alcohol and caffeine)</a:t>
            </a:r>
            <a:endParaRPr lang="en-US" dirty="0" smtClean="0"/>
          </a:p>
          <a:p>
            <a:pPr marL="174708" indent="-174708">
              <a:buFont typeface="Arial" pitchFamily="34" charset="0"/>
              <a:buChar char="•"/>
            </a:pPr>
            <a:r>
              <a:rPr lang="en-US" dirty="0" smtClean="0"/>
              <a:t>Individuals on medications promoting water loss should be monitored for dehydration and electrolyte balance.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Explain the decreased thirst mechanism in the elderly and why they are at risk.</a:t>
            </a:r>
          </a:p>
          <a:p>
            <a:pPr marL="174708" indent="-174708">
              <a:buFont typeface="Arial" pitchFamily="34" charset="0"/>
              <a:buChar char="•"/>
            </a:pPr>
            <a:r>
              <a:rPr lang="en-US" dirty="0" smtClean="0"/>
              <a:t>Discuss hyponatremia and that intoxication may occur during an endurance event even with plain water replacement.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Edema. Note the figure-shaped depressions that do not rapidly refill after an examiner has exerted pressure.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r>
              <a:rPr lang="en-US" smtClean="0"/>
              <a:t>9/21/2016</a:t>
            </a:r>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2017 Mosby, Inc., an imprint of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9/21/2016</a:t>
            </a:r>
            <a:endParaRPr lang="en-US"/>
          </a:p>
        </p:txBody>
      </p:sp>
      <p:sp>
        <p:nvSpPr>
          <p:cNvPr id="5" name="Footer Placeholder 4"/>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9/21/2016</a:t>
            </a:r>
            <a:endParaRPr lang="en-US"/>
          </a:p>
        </p:txBody>
      </p:sp>
      <p:sp>
        <p:nvSpPr>
          <p:cNvPr id="5" name="Footer Placeholder 4"/>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r>
              <a:rPr lang="en-US" smtClean="0"/>
              <a:t>9/21/2016</a:t>
            </a:r>
            <a:endParaRPr lang="en-US"/>
          </a:p>
        </p:txBody>
      </p:sp>
      <p:sp>
        <p:nvSpPr>
          <p:cNvPr id="9" name="Slide Number Placeholder 8"/>
          <p:cNvSpPr>
            <a:spLocks noGrp="1"/>
          </p:cNvSpPr>
          <p:nvPr>
            <p:ph type="sldNum" sz="quarter" idx="15"/>
          </p:nvPr>
        </p:nvSpPr>
        <p:spPr/>
        <p:txBody>
          <a:bodyPr rtlCol="0"/>
          <a:lstStyle/>
          <a:p>
            <a:pPr>
              <a:defRPr/>
            </a:pP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2017 Mosby, Inc., an imprint of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r>
              <a:rPr lang="en-US" smtClean="0"/>
              <a:t>9/21/2016</a:t>
            </a:r>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2017 Mosby, Inc., an imprint of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smtClean="0"/>
              <a:t>9/21/2016</a:t>
            </a:r>
            <a:endParaRPr lang="en-US"/>
          </a:p>
        </p:txBody>
      </p:sp>
      <p:sp>
        <p:nvSpPr>
          <p:cNvPr id="6" name="Footer Placeholder 5"/>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r>
              <a:rPr lang="en-US" smtClean="0"/>
              <a:t>9/21/2016</a:t>
            </a:r>
            <a:endParaRPr lang="en-US"/>
          </a:p>
        </p:txBody>
      </p:sp>
      <p:sp>
        <p:nvSpPr>
          <p:cNvPr id="8" name="Footer Placeholder 7"/>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r>
              <a:rPr lang="en-US" smtClean="0"/>
              <a:t>9/21/2016</a:t>
            </a:r>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2017 Mosby, Inc., an imprint of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9/21/2016</a:t>
            </a:r>
            <a:endParaRPr lang="en-US"/>
          </a:p>
        </p:txBody>
      </p:sp>
      <p:sp>
        <p:nvSpPr>
          <p:cNvPr id="3" name="Footer Placeholder 2"/>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r>
              <a:rPr lang="en-US" smtClean="0"/>
              <a:t>9/21/2016</a:t>
            </a:r>
            <a:endParaRPr lang="en-US" dirty="0"/>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2017 Mosby, Inc., an imprint of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r>
              <a:rPr lang="en-US" smtClean="0"/>
              <a:t>9/21/2016</a:t>
            </a:r>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2017 Mosby, Inc., an imprint of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r>
              <a:rPr lang="en-US" smtClean="0"/>
              <a:t>9/21/2016</a:t>
            </a:r>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2017 Mosby, Inc., an imprint of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ctrTitle"/>
          </p:nvPr>
        </p:nvSpPr>
        <p:spPr>
          <a:xfrm>
            <a:off x="685800" y="1676400"/>
            <a:ext cx="7772400" cy="1143000"/>
          </a:xfrm>
        </p:spPr>
        <p:txBody>
          <a:bodyPr/>
          <a:lstStyle/>
          <a:p>
            <a:pPr eaLnBrk="1" hangingPunct="1"/>
            <a:r>
              <a:rPr lang="en-US" sz="4000" dirty="0" smtClean="0">
                <a:solidFill>
                  <a:schemeClr val="tx1"/>
                </a:solidFill>
                <a:latin typeface="Arial" charset="0"/>
              </a:rPr>
              <a:t>Chapter 9 </a:t>
            </a:r>
            <a:endParaRPr lang="en-US" sz="4000" dirty="0">
              <a:solidFill>
                <a:schemeClr val="tx1"/>
              </a:solidFill>
              <a:latin typeface="Arial" charset="0"/>
            </a:endParaRPr>
          </a:p>
        </p:txBody>
      </p:sp>
      <p:sp>
        <p:nvSpPr>
          <p:cNvPr id="10" name="Rectangle 3"/>
          <p:cNvSpPr txBox="1">
            <a:spLocks noChangeArrowheads="1"/>
          </p:cNvSpPr>
          <p:nvPr/>
        </p:nvSpPr>
        <p:spPr bwMode="auto">
          <a:xfrm>
            <a:off x="1371600" y="3459163"/>
            <a:ext cx="6400800" cy="1858962"/>
          </a:xfrm>
          <a:prstGeom prst="rect">
            <a:avLst/>
          </a:prstGeom>
          <a:noFill/>
          <a:ln w="9525" cap="sq">
            <a:noFill/>
            <a:miter lim="800000"/>
            <a:headEnd type="none" w="sm" len="sm"/>
            <a:tailEnd type="none" w="sm" len="sm"/>
          </a:ln>
        </p:spPr>
        <p:txBody>
          <a:bodyPr vert="horz" wrap="square" lIns="92075" tIns="46038" rIns="92075" bIns="46038" numCol="1" anchor="ctr" anchorCtr="0" compatLnSpc="1">
            <a:prstTxWarp prst="textNoShape">
              <a:avLst/>
            </a:prstTxWarp>
          </a:bodyPr>
          <a:lstStyle>
            <a:lvl1pPr marL="0" indent="0" algn="ctr" rtl="0" eaLnBrk="1" fontAlgn="base" hangingPunct="1">
              <a:spcBef>
                <a:spcPct val="20000"/>
              </a:spcBef>
              <a:spcAft>
                <a:spcPct val="0"/>
              </a:spcAft>
              <a:buClr>
                <a:schemeClr val="tx2"/>
              </a:buClr>
              <a:buSzPct val="60000"/>
              <a:buFont typeface="Wingdings 2" pitchFamily="18" charset="2"/>
              <a:buNone/>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a:lstStyle>
          <a:p>
            <a:r>
              <a:rPr lang="en-US" sz="3600" dirty="0"/>
              <a:t>Water </a:t>
            </a:r>
            <a:r>
              <a:rPr lang="en-US" sz="3600" dirty="0" smtClean="0"/>
              <a:t>and Electrolyte Balance</a:t>
            </a:r>
            <a:endParaRPr lang="en-US" sz="3600" dirty="0"/>
          </a:p>
        </p:txBody>
      </p:sp>
    </p:spTree>
    <p:extLst>
      <p:ext uri="{BB962C8B-B14F-4D97-AF65-F5344CB8AC3E}">
        <p14:creationId xmlns:p14="http://schemas.microsoft.com/office/powerpoint/2010/main" xmlns="" val="172488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3" name="Content Placeholder 2"/>
          <p:cNvSpPr>
            <a:spLocks noGrp="1"/>
          </p:cNvSpPr>
          <p:nvPr>
            <p:ph idx="1"/>
          </p:nvPr>
        </p:nvSpPr>
        <p:spPr/>
        <p:txBody>
          <a:bodyPr/>
          <a:lstStyle/>
          <a:p>
            <a:r>
              <a:rPr lang="en-US" sz="2400" dirty="0"/>
              <a:t>Mrs. Cannon is a </a:t>
            </a:r>
            <a:r>
              <a:rPr lang="en-US" sz="2400" dirty="0" smtClean="0"/>
              <a:t>75-year-old </a:t>
            </a:r>
            <a:r>
              <a:rPr lang="en-US" sz="2400" dirty="0"/>
              <a:t>female who lives by herself.  She keeps active by gardening.  She has been gardening for about 2 hours on this mid-June late morning with an outside temperature of 81 degrees.  Before going outside she ate her </a:t>
            </a:r>
            <a:r>
              <a:rPr lang="en-US" sz="2400" dirty="0" smtClean="0"/>
              <a:t>breakfast, </a:t>
            </a:r>
            <a:r>
              <a:rPr lang="en-US" sz="2400" dirty="0"/>
              <a:t>which consisted of 2 cups of coffee, 1/3 cup </a:t>
            </a:r>
            <a:r>
              <a:rPr lang="en-US" sz="2400" dirty="0" smtClean="0"/>
              <a:t>oatmeal, </a:t>
            </a:r>
            <a:r>
              <a:rPr lang="en-US" sz="2400" dirty="0"/>
              <a:t>and ½ grapefruit. </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10</a:t>
            </a:fld>
            <a:endParaRPr lang="en-GB" sz="1000" dirty="0">
              <a:latin typeface="+mj-lt"/>
            </a:endParaRPr>
          </a:p>
        </p:txBody>
      </p:sp>
    </p:spTree>
    <p:extLst>
      <p:ext uri="{BB962C8B-B14F-4D97-AF65-F5344CB8AC3E}">
        <p14:creationId xmlns:p14="http://schemas.microsoft.com/office/powerpoint/2010/main" xmlns="" val="257636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(cont’d)</a:t>
            </a:r>
            <a:endParaRPr lang="en-US" dirty="0"/>
          </a:p>
        </p:txBody>
      </p:sp>
      <p:sp>
        <p:nvSpPr>
          <p:cNvPr id="3" name="Content Placeholder 2"/>
          <p:cNvSpPr>
            <a:spLocks noGrp="1"/>
          </p:cNvSpPr>
          <p:nvPr>
            <p:ph idx="1"/>
          </p:nvPr>
        </p:nvSpPr>
        <p:spPr/>
        <p:txBody>
          <a:bodyPr/>
          <a:lstStyle/>
          <a:p>
            <a:r>
              <a:rPr lang="en-US" sz="2400" dirty="0"/>
              <a:t>Mrs. Cannon feels weak and is very thirsty.  She did not drink anything while she was working.</a:t>
            </a:r>
          </a:p>
          <a:p>
            <a:r>
              <a:rPr lang="en-US" sz="2400" dirty="0"/>
              <a:t>What may Mrs. Cannon be currently experiencing?</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11</a:t>
            </a:fld>
            <a:endParaRPr lang="en-GB" sz="1000" dirty="0">
              <a:latin typeface="+mj-lt"/>
            </a:endParaRPr>
          </a:p>
        </p:txBody>
      </p:sp>
    </p:spTree>
    <p:extLst>
      <p:ext uri="{BB962C8B-B14F-4D97-AF65-F5344CB8AC3E}">
        <p14:creationId xmlns:p14="http://schemas.microsoft.com/office/powerpoint/2010/main" xmlns="" val="3614894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Water Balance </a:t>
            </a:r>
          </a:p>
        </p:txBody>
      </p:sp>
      <p:sp>
        <p:nvSpPr>
          <p:cNvPr id="3" name="Content Placeholder 2"/>
          <p:cNvSpPr>
            <a:spLocks noGrp="1"/>
          </p:cNvSpPr>
          <p:nvPr>
            <p:ph idx="1"/>
          </p:nvPr>
        </p:nvSpPr>
        <p:spPr/>
        <p:txBody>
          <a:bodyPr/>
          <a:lstStyle/>
          <a:p>
            <a:pPr lvl="0"/>
            <a:r>
              <a:rPr lang="en-US" dirty="0"/>
              <a:t>Body water: the solvent</a:t>
            </a:r>
          </a:p>
          <a:p>
            <a:pPr lvl="1"/>
            <a:r>
              <a:rPr lang="en-US" dirty="0"/>
              <a:t>Amount and distribution: 45% to 75% of body weight in adults</a:t>
            </a:r>
          </a:p>
          <a:p>
            <a:pPr lvl="1"/>
            <a:r>
              <a:rPr lang="en-US" dirty="0"/>
              <a:t>10% more body water in men than women</a:t>
            </a:r>
          </a:p>
          <a:p>
            <a:pPr lvl="1"/>
            <a:r>
              <a:rPr lang="en-US" dirty="0"/>
              <a:t>Two major compartments</a:t>
            </a:r>
          </a:p>
          <a:p>
            <a:pPr lvl="2"/>
            <a:r>
              <a:rPr lang="en-US" dirty="0"/>
              <a:t>Extracellular fluid: blood plasma, interstitial fluid, lymphatic circulation, transcellular fluid</a:t>
            </a:r>
          </a:p>
          <a:p>
            <a:pPr lvl="2"/>
            <a:r>
              <a:rPr lang="en-US" dirty="0"/>
              <a:t>Intracellular fluid: twice that of water outside cells</a:t>
            </a:r>
          </a:p>
          <a:p>
            <a:pPr lvl="1"/>
            <a:r>
              <a:rPr lang="en-US" dirty="0"/>
              <a:t>Overall water balance: average adult metabolizes 2.5 to 3 L/day</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12</a:t>
            </a:fld>
            <a:endParaRPr lang="en-GB" sz="1000" dirty="0">
              <a:latin typeface="+mj-lt"/>
            </a:endParaRPr>
          </a:p>
        </p:txBody>
      </p:sp>
    </p:spTree>
    <p:extLst>
      <p:ext uri="{BB962C8B-B14F-4D97-AF65-F5344CB8AC3E}">
        <p14:creationId xmlns:p14="http://schemas.microsoft.com/office/powerpoint/2010/main" xmlns="" val="3148619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Water Intake </a:t>
            </a:r>
          </a:p>
        </p:txBody>
      </p:sp>
      <p:sp>
        <p:nvSpPr>
          <p:cNvPr id="3" name="Content Placeholder 2"/>
          <p:cNvSpPr>
            <a:spLocks noGrp="1"/>
          </p:cNvSpPr>
          <p:nvPr>
            <p:ph idx="1"/>
          </p:nvPr>
        </p:nvSpPr>
        <p:spPr/>
        <p:txBody>
          <a:bodyPr/>
          <a:lstStyle/>
          <a:p>
            <a:pPr lvl="0"/>
            <a:r>
              <a:rPr lang="en-US" dirty="0"/>
              <a:t>Water intake</a:t>
            </a:r>
          </a:p>
          <a:p>
            <a:pPr lvl="1"/>
            <a:r>
              <a:rPr lang="en-US" dirty="0"/>
              <a:t>Preformed water in liquids that are consumed</a:t>
            </a:r>
          </a:p>
          <a:p>
            <a:pPr lvl="1"/>
            <a:r>
              <a:rPr lang="en-US" dirty="0"/>
              <a:t>Preformed water in foods that are eaten</a:t>
            </a:r>
          </a:p>
          <a:p>
            <a:pPr lvl="1"/>
            <a:r>
              <a:rPr lang="en-US" dirty="0"/>
              <a:t>Product of cell oxidation</a:t>
            </a:r>
          </a:p>
          <a:p>
            <a:pPr lvl="1"/>
            <a:r>
              <a:rPr lang="en-US" dirty="0"/>
              <a:t>Older adults must maintain proper intake of water because of the tendency for dehydration</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13</a:t>
            </a:fld>
            <a:endParaRPr lang="en-GB" sz="1000" dirty="0">
              <a:latin typeface="+mj-lt"/>
            </a:endParaRPr>
          </a:p>
        </p:txBody>
      </p:sp>
    </p:spTree>
    <p:extLst>
      <p:ext uri="{BB962C8B-B14F-4D97-AF65-F5344CB8AC3E}">
        <p14:creationId xmlns:p14="http://schemas.microsoft.com/office/powerpoint/2010/main" xmlns="" val="2815072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Water Output </a:t>
            </a:r>
          </a:p>
        </p:txBody>
      </p:sp>
      <p:sp>
        <p:nvSpPr>
          <p:cNvPr id="3" name="Content Placeholder 2"/>
          <p:cNvSpPr>
            <a:spLocks noGrp="1"/>
          </p:cNvSpPr>
          <p:nvPr>
            <p:ph idx="1"/>
          </p:nvPr>
        </p:nvSpPr>
        <p:spPr/>
        <p:txBody>
          <a:bodyPr/>
          <a:lstStyle/>
          <a:p>
            <a:pPr lvl="0"/>
            <a:r>
              <a:rPr lang="en-US" dirty="0"/>
              <a:t>Water output</a:t>
            </a:r>
          </a:p>
          <a:p>
            <a:pPr lvl="1"/>
            <a:r>
              <a:rPr lang="en-US" dirty="0"/>
              <a:t>Obligatory water loss: leaves the body through kidneys, skin, lungs, and feces</a:t>
            </a:r>
          </a:p>
          <a:p>
            <a:pPr lvl="1"/>
            <a:r>
              <a:rPr lang="en-US" dirty="0"/>
              <a:t>Optional water loss: varies according to climate and physical </a:t>
            </a:r>
            <a:r>
              <a:rPr lang="en-US" dirty="0" smtClean="0"/>
              <a:t>activity</a:t>
            </a:r>
            <a:endParaRPr lang="en-US"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14</a:t>
            </a:fld>
            <a:endParaRPr lang="en-GB" sz="1000" dirty="0">
              <a:latin typeface="+mj-lt"/>
            </a:endParaRPr>
          </a:p>
        </p:txBody>
      </p:sp>
    </p:spTree>
    <p:extLst>
      <p:ext uri="{BB962C8B-B14F-4D97-AF65-F5344CB8AC3E}">
        <p14:creationId xmlns:p14="http://schemas.microsoft.com/office/powerpoint/2010/main" xmlns="" val="1809196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Solute Particles in </a:t>
            </a:r>
            <a:r>
              <a:rPr lang="en-US" dirty="0" smtClean="0"/>
              <a:t>Solution</a:t>
            </a:r>
            <a:br>
              <a:rPr lang="en-US" dirty="0" smtClean="0"/>
            </a:br>
            <a:endParaRPr lang="en-US" dirty="0"/>
          </a:p>
        </p:txBody>
      </p:sp>
      <p:sp>
        <p:nvSpPr>
          <p:cNvPr id="3" name="Content Placeholder 2"/>
          <p:cNvSpPr>
            <a:spLocks noGrp="1"/>
          </p:cNvSpPr>
          <p:nvPr>
            <p:ph idx="1"/>
          </p:nvPr>
        </p:nvSpPr>
        <p:spPr/>
        <p:txBody>
          <a:bodyPr/>
          <a:lstStyle/>
          <a:p>
            <a:pPr lvl="0"/>
            <a:r>
              <a:rPr lang="en-US" dirty="0"/>
              <a:t>Electrolytes: small, inorganic substances that can break apart in solution and carry an electrical charge</a:t>
            </a:r>
          </a:p>
          <a:p>
            <a:pPr lvl="1"/>
            <a:r>
              <a:rPr lang="en-US" dirty="0"/>
              <a:t>Cations: positive charge</a:t>
            </a:r>
          </a:p>
          <a:p>
            <a:pPr lvl="1"/>
            <a:r>
              <a:rPr lang="en-US" dirty="0"/>
              <a:t>Anions: negative charge</a:t>
            </a:r>
          </a:p>
          <a:p>
            <a:pPr lvl="0"/>
            <a:r>
              <a:rPr lang="en-US" dirty="0"/>
              <a:t>Balance between cation and anion concentration maintains chemical neutrality necessary for life</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15</a:t>
            </a:fld>
            <a:endParaRPr lang="en-GB" sz="1000" dirty="0">
              <a:latin typeface="+mj-lt"/>
            </a:endParaRPr>
          </a:p>
        </p:txBody>
      </p:sp>
    </p:spTree>
    <p:extLst>
      <p:ext uri="{BB962C8B-B14F-4D97-AF65-F5344CB8AC3E}">
        <p14:creationId xmlns:p14="http://schemas.microsoft.com/office/powerpoint/2010/main" xmlns="" val="2950482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Solute Particles in Solution (cont’d) </a:t>
            </a:r>
          </a:p>
        </p:txBody>
      </p:sp>
      <p:sp>
        <p:nvSpPr>
          <p:cNvPr id="3" name="Content Placeholder 2"/>
          <p:cNvSpPr>
            <a:spLocks noGrp="1"/>
          </p:cNvSpPr>
          <p:nvPr>
            <p:ph idx="1"/>
          </p:nvPr>
        </p:nvSpPr>
        <p:spPr/>
        <p:txBody>
          <a:bodyPr/>
          <a:lstStyle/>
          <a:p>
            <a:pPr lvl="0"/>
            <a:r>
              <a:rPr lang="en-US" dirty="0"/>
              <a:t>Plasma proteins</a:t>
            </a:r>
          </a:p>
          <a:p>
            <a:pPr lvl="1"/>
            <a:r>
              <a:rPr lang="en-US" dirty="0"/>
              <a:t>Mainly albumin and globulin</a:t>
            </a:r>
          </a:p>
          <a:p>
            <a:pPr lvl="1"/>
            <a:r>
              <a:rPr lang="en-US" dirty="0"/>
              <a:t>Organic compounds of large molecular size</a:t>
            </a:r>
          </a:p>
          <a:p>
            <a:pPr lvl="1"/>
            <a:r>
              <a:rPr lang="en-US" dirty="0"/>
              <a:t>Retained in blood vessels</a:t>
            </a:r>
          </a:p>
          <a:p>
            <a:pPr lvl="1"/>
            <a:r>
              <a:rPr lang="en-US" dirty="0"/>
              <a:t>Control water movement</a:t>
            </a:r>
          </a:p>
          <a:p>
            <a:pPr lvl="1"/>
            <a:r>
              <a:rPr lang="en-US" dirty="0"/>
              <a:t>Colloids guard blood volume (colloidal osmotic pressure)</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16</a:t>
            </a:fld>
            <a:endParaRPr lang="en-GB" sz="1000" dirty="0">
              <a:latin typeface="+mj-lt"/>
            </a:endParaRPr>
          </a:p>
        </p:txBody>
      </p:sp>
    </p:spTree>
    <p:extLst>
      <p:ext uri="{BB962C8B-B14F-4D97-AF65-F5344CB8AC3E}">
        <p14:creationId xmlns:p14="http://schemas.microsoft.com/office/powerpoint/2010/main" xmlns="" val="3148619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Lesson </a:t>
            </a:r>
            <a:r>
              <a:rPr lang="en-US" sz="3600" dirty="0" smtClean="0"/>
              <a:t>9.2: </a:t>
            </a:r>
            <a:r>
              <a:rPr lang="en-US" sz="3600" dirty="0"/>
              <a:t>State of Dynamic Equilibrium</a:t>
            </a:r>
          </a:p>
        </p:txBody>
      </p:sp>
      <p:sp>
        <p:nvSpPr>
          <p:cNvPr id="3" name="Content Placeholder 2"/>
          <p:cNvSpPr>
            <a:spLocks noGrp="1"/>
          </p:cNvSpPr>
          <p:nvPr>
            <p:ph idx="1"/>
          </p:nvPr>
        </p:nvSpPr>
        <p:spPr/>
        <p:txBody>
          <a:bodyPr/>
          <a:lstStyle/>
          <a:p>
            <a:pPr marL="457200" lvl="0" indent="-457200">
              <a:buSzPct val="100000"/>
              <a:buFont typeface="+mj-lt"/>
              <a:buAutoNum type="arabicPeriod" startAt="3"/>
            </a:pPr>
            <a:r>
              <a:rPr lang="en-US" sz="2400" dirty="0"/>
              <a:t>A state of dynamic equilibrium among all parts of the body’s water balance system sustains life.</a:t>
            </a:r>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17</a:t>
            </a:fld>
            <a:endParaRPr lang="en-GB" sz="1000" dirty="0">
              <a:latin typeface="+mj-lt"/>
            </a:endParaRPr>
          </a:p>
        </p:txBody>
      </p:sp>
    </p:spTree>
    <p:extLst>
      <p:ext uri="{BB962C8B-B14F-4D97-AF65-F5344CB8AC3E}">
        <p14:creationId xmlns:p14="http://schemas.microsoft.com/office/powerpoint/2010/main" xmlns="" val="3162538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Organic </a:t>
            </a:r>
            <a:r>
              <a:rPr lang="en-US" dirty="0" smtClean="0"/>
              <a:t>Compounds</a:t>
            </a:r>
            <a:br>
              <a:rPr lang="en-US" dirty="0" smtClean="0"/>
            </a:br>
            <a:endParaRPr lang="en-US" dirty="0"/>
          </a:p>
        </p:txBody>
      </p:sp>
      <p:sp>
        <p:nvSpPr>
          <p:cNvPr id="3" name="Content Placeholder 2"/>
          <p:cNvSpPr>
            <a:spLocks noGrp="1"/>
          </p:cNvSpPr>
          <p:nvPr>
            <p:ph idx="1"/>
          </p:nvPr>
        </p:nvSpPr>
        <p:spPr/>
        <p:txBody>
          <a:bodyPr/>
          <a:lstStyle/>
          <a:p>
            <a:pPr lvl="0"/>
            <a:r>
              <a:rPr lang="en-US" sz="2400" dirty="0"/>
              <a:t>Generally concentration too low to influence shifts of water</a:t>
            </a:r>
          </a:p>
          <a:p>
            <a:pPr lvl="0"/>
            <a:r>
              <a:rPr lang="en-US" sz="2400" dirty="0"/>
              <a:t>Exception: glucose can increase water loss from body: polyuria</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18</a:t>
            </a:fld>
            <a:endParaRPr lang="en-GB" sz="1000" dirty="0">
              <a:latin typeface="+mj-lt"/>
            </a:endParaRPr>
          </a:p>
        </p:txBody>
      </p:sp>
    </p:spTree>
    <p:extLst>
      <p:ext uri="{BB962C8B-B14F-4D97-AF65-F5344CB8AC3E}">
        <p14:creationId xmlns:p14="http://schemas.microsoft.com/office/powerpoint/2010/main" xmlns="" val="2815072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Organic Compounds (cont’d) </a:t>
            </a:r>
          </a:p>
        </p:txBody>
      </p:sp>
      <p:sp>
        <p:nvSpPr>
          <p:cNvPr id="3" name="Content Placeholder 2"/>
          <p:cNvSpPr>
            <a:spLocks noGrp="1"/>
          </p:cNvSpPr>
          <p:nvPr>
            <p:ph idx="1"/>
          </p:nvPr>
        </p:nvSpPr>
        <p:spPr/>
        <p:txBody>
          <a:bodyPr/>
          <a:lstStyle/>
          <a:p>
            <a:pPr lvl="0"/>
            <a:r>
              <a:rPr lang="en-US" dirty="0"/>
              <a:t>Capillary membranes</a:t>
            </a:r>
          </a:p>
          <a:p>
            <a:pPr lvl="1"/>
            <a:r>
              <a:rPr lang="en-US" dirty="0"/>
              <a:t>Thin and porous</a:t>
            </a:r>
          </a:p>
          <a:p>
            <a:pPr lvl="1"/>
            <a:r>
              <a:rPr lang="en-US" dirty="0"/>
              <a:t>Water molecules, electrolytes, and nutrients move freely across them</a:t>
            </a:r>
          </a:p>
          <a:p>
            <a:pPr lvl="0"/>
            <a:r>
              <a:rPr lang="en-US" dirty="0"/>
              <a:t>Cell membrane</a:t>
            </a:r>
          </a:p>
          <a:p>
            <a:pPr lvl="1"/>
            <a:r>
              <a:rPr lang="en-US" dirty="0"/>
              <a:t>Thicker membranes</a:t>
            </a:r>
          </a:p>
          <a:p>
            <a:pPr lvl="1"/>
            <a:r>
              <a:rPr lang="en-US" dirty="0"/>
              <a:t>Constructed to protect and nourish cell contents</a:t>
            </a:r>
          </a:p>
          <a:p>
            <a:pPr lvl="1"/>
            <a:r>
              <a:rPr lang="en-US" dirty="0"/>
              <a:t>Uses channels to limit passage to specific molecules</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19</a:t>
            </a:fld>
            <a:endParaRPr lang="en-GB" sz="1000" dirty="0">
              <a:latin typeface="+mj-lt"/>
            </a:endParaRPr>
          </a:p>
        </p:txBody>
      </p:sp>
    </p:spTree>
    <p:extLst>
      <p:ext uri="{BB962C8B-B14F-4D97-AF65-F5344CB8AC3E}">
        <p14:creationId xmlns:p14="http://schemas.microsoft.com/office/powerpoint/2010/main" xmlns="" val="1809196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Lesson </a:t>
            </a:r>
            <a:r>
              <a:rPr lang="en-US" sz="3600" dirty="0" smtClean="0"/>
              <a:t>9.1: </a:t>
            </a:r>
            <a:r>
              <a:rPr lang="en-US" sz="3600" dirty="0"/>
              <a:t>Water Compartments and Solute Particles</a:t>
            </a:r>
          </a:p>
        </p:txBody>
      </p:sp>
      <p:sp>
        <p:nvSpPr>
          <p:cNvPr id="3" name="Content Placeholder 2"/>
          <p:cNvSpPr>
            <a:spLocks noGrp="1"/>
          </p:cNvSpPr>
          <p:nvPr>
            <p:ph idx="1"/>
          </p:nvPr>
        </p:nvSpPr>
        <p:spPr/>
        <p:txBody>
          <a:bodyPr/>
          <a:lstStyle/>
          <a:p>
            <a:pPr marL="457200" lvl="0" indent="-457200">
              <a:buSzPct val="100000"/>
              <a:buFont typeface="+mj-lt"/>
              <a:buAutoNum type="arabicPeriod"/>
            </a:pPr>
            <a:r>
              <a:rPr lang="en-US" sz="2400" dirty="0"/>
              <a:t>Water compartments inside and outside cells maintain a balanced distribution of total body water.</a:t>
            </a:r>
          </a:p>
          <a:p>
            <a:pPr marL="457200" lvl="0" indent="-457200">
              <a:buSzPct val="100000"/>
              <a:buFont typeface="+mj-lt"/>
              <a:buAutoNum type="arabicPeriod"/>
            </a:pPr>
            <a:r>
              <a:rPr lang="en-US" sz="2400" dirty="0"/>
              <a:t>The concentration of various solute particles in water determines internal shifts and movement of water.</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dirty="0"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a:t>
            </a:fld>
            <a:endParaRPr lang="en-GB" sz="1000" dirty="0">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Forces Moving Water and Solutes Across Membranes </a:t>
            </a:r>
          </a:p>
        </p:txBody>
      </p:sp>
      <p:sp>
        <p:nvSpPr>
          <p:cNvPr id="3" name="Content Placeholder 2"/>
          <p:cNvSpPr>
            <a:spLocks noGrp="1"/>
          </p:cNvSpPr>
          <p:nvPr>
            <p:ph idx="1"/>
          </p:nvPr>
        </p:nvSpPr>
        <p:spPr/>
        <p:txBody>
          <a:bodyPr/>
          <a:lstStyle/>
          <a:p>
            <a:pPr lvl="0"/>
            <a:r>
              <a:rPr lang="en-US" dirty="0"/>
              <a:t>Osmosis</a:t>
            </a:r>
          </a:p>
          <a:p>
            <a:pPr lvl="1"/>
            <a:r>
              <a:rPr lang="en-US" dirty="0"/>
              <a:t>Process or force that impels water molecules to move throughout body</a:t>
            </a:r>
          </a:p>
          <a:p>
            <a:pPr lvl="1"/>
            <a:r>
              <a:rPr lang="en-US" dirty="0"/>
              <a:t>Moves water molecules from an area of greater concentration to an area of lesser concentration</a:t>
            </a:r>
          </a:p>
          <a:p>
            <a:pPr lvl="0"/>
            <a:r>
              <a:rPr lang="en-US" dirty="0"/>
              <a:t>Diffusion</a:t>
            </a:r>
          </a:p>
          <a:p>
            <a:pPr lvl="1"/>
            <a:r>
              <a:rPr lang="en-US" dirty="0"/>
              <a:t>Force by which particles in solution move outward in all directions from an area of greater concentration to an area of lesser concentration</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20</a:t>
            </a:fld>
            <a:endParaRPr lang="en-GB" sz="1000" dirty="0">
              <a:latin typeface="+mj-lt"/>
            </a:endParaRPr>
          </a:p>
        </p:txBody>
      </p:sp>
    </p:spTree>
    <p:extLst>
      <p:ext uri="{BB962C8B-B14F-4D97-AF65-F5344CB8AC3E}">
        <p14:creationId xmlns:p14="http://schemas.microsoft.com/office/powerpoint/2010/main" xmlns="" val="2950482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Forces Moving Water and Solutes Across Membranes (cont’d) </a:t>
            </a:r>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21</a:t>
            </a:fld>
            <a:endParaRPr lang="en-GB" sz="1000" dirty="0">
              <a:latin typeface="+mj-lt"/>
            </a:endParaRPr>
          </a:p>
        </p:txBody>
      </p:sp>
      <p:pic>
        <p:nvPicPr>
          <p:cNvPr id="1026" name="Picture 2" descr="Z:\Elsevier\ELSEVIER-BOOKS\Cleanup\Miscellaneous\PPTworks\Nix\Image_Collection\Jpeg\f009-004-9780323083478.jpg"/>
          <p:cNvPicPr>
            <a:picLocks noChangeAspect="1" noChangeArrowheads="1"/>
          </p:cNvPicPr>
          <p:nvPr/>
        </p:nvPicPr>
        <p:blipFill>
          <a:blip r:embed="rId3"/>
          <a:srcRect/>
          <a:stretch>
            <a:fillRect/>
          </a:stretch>
        </p:blipFill>
        <p:spPr bwMode="auto">
          <a:xfrm>
            <a:off x="1066800" y="1927224"/>
            <a:ext cx="6944728" cy="3311525"/>
          </a:xfrm>
          <a:prstGeom prst="rect">
            <a:avLst/>
          </a:prstGeom>
          <a:noFill/>
        </p:spPr>
      </p:pic>
    </p:spTree>
    <p:extLst>
      <p:ext uri="{BB962C8B-B14F-4D97-AF65-F5344CB8AC3E}">
        <p14:creationId xmlns:p14="http://schemas.microsoft.com/office/powerpoint/2010/main" xmlns="" val="3148619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Forces Moving Water and Solutes Across Membranes (cont’d) </a:t>
            </a:r>
          </a:p>
        </p:txBody>
      </p:sp>
      <p:sp>
        <p:nvSpPr>
          <p:cNvPr id="3" name="Content Placeholder 2"/>
          <p:cNvSpPr>
            <a:spLocks noGrp="1"/>
          </p:cNvSpPr>
          <p:nvPr>
            <p:ph idx="1"/>
          </p:nvPr>
        </p:nvSpPr>
        <p:spPr>
          <a:xfrm>
            <a:off x="685800" y="1546225"/>
            <a:ext cx="7772400" cy="4454525"/>
          </a:xfrm>
        </p:spPr>
        <p:txBody>
          <a:bodyPr>
            <a:normAutofit lnSpcReduction="10000"/>
          </a:bodyPr>
          <a:lstStyle/>
          <a:p>
            <a:pPr lvl="0"/>
            <a:r>
              <a:rPr lang="en-US" sz="2400" dirty="0"/>
              <a:t>Facilitated diffusion</a:t>
            </a:r>
          </a:p>
          <a:p>
            <a:pPr lvl="1"/>
            <a:r>
              <a:rPr lang="en-US" sz="2000" dirty="0"/>
              <a:t>Similar to simple diffusion</a:t>
            </a:r>
          </a:p>
          <a:p>
            <a:pPr lvl="1"/>
            <a:r>
              <a:rPr lang="en-US" sz="2000" dirty="0"/>
              <a:t>Addition of transporters that assist particles across membrane</a:t>
            </a:r>
          </a:p>
          <a:p>
            <a:pPr lvl="0"/>
            <a:r>
              <a:rPr lang="en-US" sz="2400" dirty="0"/>
              <a:t>Filtration</a:t>
            </a:r>
          </a:p>
          <a:p>
            <a:pPr lvl="1"/>
            <a:r>
              <a:rPr lang="en-US" sz="2000" dirty="0"/>
              <a:t>Water is forced through membrane pores when pressure outside the membrane is different</a:t>
            </a:r>
          </a:p>
          <a:p>
            <a:pPr lvl="0"/>
            <a:r>
              <a:rPr lang="en-US" sz="2400" dirty="0"/>
              <a:t>Active transport </a:t>
            </a:r>
          </a:p>
          <a:p>
            <a:pPr lvl="1"/>
            <a:r>
              <a:rPr lang="en-US" sz="2000" dirty="0"/>
              <a:t>Necessary to carry particles “upstream” across separating membranes</a:t>
            </a:r>
          </a:p>
          <a:p>
            <a:pPr lvl="0"/>
            <a:r>
              <a:rPr lang="en-US" sz="2400" dirty="0"/>
              <a:t>Pinocytosis </a:t>
            </a:r>
          </a:p>
          <a:p>
            <a:pPr lvl="1"/>
            <a:r>
              <a:rPr lang="en-US" sz="2000" dirty="0"/>
              <a:t>Larger molecules attach to thicker cell membrane, then are engulfed by cell</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22</a:t>
            </a:fld>
            <a:endParaRPr lang="en-GB" sz="1000" dirty="0">
              <a:latin typeface="+mj-lt"/>
            </a:endParaRPr>
          </a:p>
        </p:txBody>
      </p:sp>
    </p:spTree>
    <p:extLst>
      <p:ext uri="{BB962C8B-B14F-4D97-AF65-F5344CB8AC3E}">
        <p14:creationId xmlns:p14="http://schemas.microsoft.com/office/powerpoint/2010/main" xmlns="" val="1809196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Pinocytosis</a:t>
            </a:r>
            <a:r>
              <a:rPr lang="en-US" dirty="0"/>
              <a:t> </a:t>
            </a:r>
          </a:p>
        </p:txBody>
      </p:sp>
      <p:sp>
        <p:nvSpPr>
          <p:cNvPr id="6"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7"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23</a:t>
            </a:fld>
            <a:endParaRPr lang="en-GB" sz="1000" dirty="0">
              <a:latin typeface="+mj-lt"/>
            </a:endParaRPr>
          </a:p>
        </p:txBody>
      </p:sp>
      <p:pic>
        <p:nvPicPr>
          <p:cNvPr id="1026" name="Picture 2" descr="Z:\Elsevier\ELSEVIER-BOOKS\Cleanup\Miscellaneous\PPTworks\Nix\Image_Collection\20120709\f009-005-9780323083478.jpg"/>
          <p:cNvPicPr>
            <a:picLocks noChangeAspect="1" noChangeArrowheads="1"/>
          </p:cNvPicPr>
          <p:nvPr/>
        </p:nvPicPr>
        <p:blipFill>
          <a:blip r:embed="rId3"/>
          <a:srcRect/>
          <a:stretch>
            <a:fillRect/>
          </a:stretch>
        </p:blipFill>
        <p:spPr bwMode="auto">
          <a:xfrm>
            <a:off x="1189037" y="2266950"/>
            <a:ext cx="6621463" cy="2783632"/>
          </a:xfrm>
          <a:prstGeom prst="rect">
            <a:avLst/>
          </a:prstGeom>
          <a:noFill/>
        </p:spPr>
      </p:pic>
    </p:spTree>
    <p:extLst>
      <p:ext uri="{BB962C8B-B14F-4D97-AF65-F5344CB8AC3E}">
        <p14:creationId xmlns:p14="http://schemas.microsoft.com/office/powerpoint/2010/main" xmlns="" val="29504821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Tissue Water </a:t>
            </a:r>
            <a:r>
              <a:rPr lang="en-US" dirty="0" smtClean="0"/>
              <a:t>Circulation </a:t>
            </a:r>
            <a:endParaRPr lang="en-US" dirty="0"/>
          </a:p>
        </p:txBody>
      </p:sp>
      <p:sp>
        <p:nvSpPr>
          <p:cNvPr id="3" name="Content Placeholder 2"/>
          <p:cNvSpPr>
            <a:spLocks noGrp="1"/>
          </p:cNvSpPr>
          <p:nvPr>
            <p:ph idx="1"/>
          </p:nvPr>
        </p:nvSpPr>
        <p:spPr/>
        <p:txBody>
          <a:bodyPr/>
          <a:lstStyle/>
          <a:p>
            <a:pPr lvl="0"/>
            <a:r>
              <a:rPr lang="en-US" dirty="0"/>
              <a:t>Tissue water circulation: the capillary fluid shift mechanism</a:t>
            </a:r>
          </a:p>
          <a:p>
            <a:pPr lvl="1"/>
            <a:r>
              <a:rPr lang="en-US" dirty="0"/>
              <a:t>Purpose: take in water, oxygen, and nutrients, remove water and waste</a:t>
            </a:r>
          </a:p>
          <a:p>
            <a:pPr lvl="1"/>
            <a:r>
              <a:rPr lang="en-US" dirty="0"/>
              <a:t>Process: blood pressure forces water and nutrients into tissue, colloid osmotic pressure draws water and metabolites back into capillary circulation</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24</a:t>
            </a:fld>
            <a:endParaRPr lang="en-GB" sz="1000" dirty="0">
              <a:latin typeface="+mj-lt"/>
            </a:endParaRPr>
          </a:p>
        </p:txBody>
      </p:sp>
    </p:spTree>
    <p:extLst>
      <p:ext uri="{BB962C8B-B14F-4D97-AF65-F5344CB8AC3E}">
        <p14:creationId xmlns:p14="http://schemas.microsoft.com/office/powerpoint/2010/main" xmlns="" val="3148619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 Systems Involved </a:t>
            </a:r>
          </a:p>
        </p:txBody>
      </p:sp>
      <p:sp>
        <p:nvSpPr>
          <p:cNvPr id="3" name="Content Placeholder 2"/>
          <p:cNvSpPr>
            <a:spLocks noGrp="1"/>
          </p:cNvSpPr>
          <p:nvPr>
            <p:ph idx="1"/>
          </p:nvPr>
        </p:nvSpPr>
        <p:spPr/>
        <p:txBody>
          <a:bodyPr/>
          <a:lstStyle/>
          <a:p>
            <a:pPr lvl="0"/>
            <a:r>
              <a:rPr lang="en-US" dirty="0"/>
              <a:t>Gastrointestinal circulation</a:t>
            </a:r>
          </a:p>
          <a:p>
            <a:pPr lvl="1"/>
            <a:r>
              <a:rPr lang="en-US" dirty="0"/>
              <a:t>Water from blood plasma is continually secreted into the gastrointestinal tract.</a:t>
            </a:r>
          </a:p>
          <a:p>
            <a:pPr lvl="1"/>
            <a:r>
              <a:rPr lang="en-US" dirty="0"/>
              <a:t>In the latter portion of the intestine, most water and electrolytes are reabsorbed into the blood.</a:t>
            </a:r>
          </a:p>
          <a:p>
            <a:pPr lvl="1"/>
            <a:r>
              <a:rPr lang="en-US" dirty="0"/>
              <a:t>Is maintained in isotonicity</a:t>
            </a:r>
          </a:p>
          <a:p>
            <a:pPr lvl="1"/>
            <a:r>
              <a:rPr lang="en-US" dirty="0"/>
              <a:t>Isotonicity: equal osmotic pressure</a:t>
            </a:r>
          </a:p>
          <a:p>
            <a:pPr lvl="1"/>
            <a:r>
              <a:rPr lang="en-US" dirty="0"/>
              <a:t>Clinical applications: loss of isotonicity through vomiting or prolong diarrhea</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25</a:t>
            </a:fld>
            <a:endParaRPr lang="en-GB" sz="1000" dirty="0">
              <a:latin typeface="+mj-lt"/>
            </a:endParaRPr>
          </a:p>
        </p:txBody>
      </p:sp>
    </p:spTree>
    <p:extLst>
      <p:ext uri="{BB962C8B-B14F-4D97-AF65-F5344CB8AC3E}">
        <p14:creationId xmlns:p14="http://schemas.microsoft.com/office/powerpoint/2010/main" xmlns="" val="1373039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 Systems Involved (cont’d) </a:t>
            </a:r>
          </a:p>
        </p:txBody>
      </p:sp>
      <p:sp>
        <p:nvSpPr>
          <p:cNvPr id="3" name="Content Placeholder 2"/>
          <p:cNvSpPr>
            <a:spLocks noGrp="1"/>
          </p:cNvSpPr>
          <p:nvPr>
            <p:ph idx="1"/>
          </p:nvPr>
        </p:nvSpPr>
        <p:spPr/>
        <p:txBody>
          <a:bodyPr/>
          <a:lstStyle/>
          <a:p>
            <a:pPr lvl="0"/>
            <a:r>
              <a:rPr lang="en-US" dirty="0"/>
              <a:t>Renal circulation</a:t>
            </a:r>
          </a:p>
          <a:p>
            <a:pPr lvl="1"/>
            <a:r>
              <a:rPr lang="en-US" dirty="0"/>
              <a:t>Kidney “laundering” of the blood helps maintain water balance and proper solution of blood</a:t>
            </a:r>
          </a:p>
          <a:p>
            <a:pPr lvl="0"/>
            <a:r>
              <a:rPr lang="en-US" dirty="0"/>
              <a:t>Hormonal controls:</a:t>
            </a:r>
          </a:p>
          <a:p>
            <a:pPr lvl="1"/>
            <a:r>
              <a:rPr lang="en-US" dirty="0"/>
              <a:t>Antidiuretic hormone mechanism</a:t>
            </a:r>
          </a:p>
          <a:p>
            <a:pPr lvl="1"/>
            <a:r>
              <a:rPr lang="en-US" dirty="0" smtClean="0"/>
              <a:t>Renin-angiotensin-aldosterone system</a:t>
            </a:r>
            <a:endParaRPr lang="en-US" dirty="0"/>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26</a:t>
            </a:fld>
            <a:endParaRPr lang="en-GB" sz="1000" dirty="0">
              <a:latin typeface="+mj-lt"/>
            </a:endParaRPr>
          </a:p>
        </p:txBody>
      </p:sp>
    </p:spTree>
    <p:extLst>
      <p:ext uri="{BB962C8B-B14F-4D97-AF65-F5344CB8AC3E}">
        <p14:creationId xmlns:p14="http://schemas.microsoft.com/office/powerpoint/2010/main" xmlns="" val="523670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(cont’d)</a:t>
            </a:r>
            <a:endParaRPr lang="en-US" dirty="0"/>
          </a:p>
        </p:txBody>
      </p:sp>
      <p:sp>
        <p:nvSpPr>
          <p:cNvPr id="3" name="Content Placeholder 2"/>
          <p:cNvSpPr>
            <a:spLocks noGrp="1"/>
          </p:cNvSpPr>
          <p:nvPr>
            <p:ph idx="1"/>
          </p:nvPr>
        </p:nvSpPr>
        <p:spPr/>
        <p:txBody>
          <a:bodyPr/>
          <a:lstStyle/>
          <a:p>
            <a:r>
              <a:rPr lang="en-US" sz="2400" dirty="0"/>
              <a:t>In regard to Mrs. Cannon, outline the compensatory mechanisms in place with hormonal control of antidiuretic hormone and aldosterone.</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27</a:t>
            </a:fld>
            <a:endParaRPr lang="en-GB" sz="1000" dirty="0">
              <a:latin typeface="+mj-lt"/>
            </a:endParaRPr>
          </a:p>
        </p:txBody>
      </p:sp>
    </p:spTree>
    <p:extLst>
      <p:ext uri="{BB962C8B-B14F-4D97-AF65-F5344CB8AC3E}">
        <p14:creationId xmlns:p14="http://schemas.microsoft.com/office/powerpoint/2010/main" xmlns="" val="39708881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Acid–Base Balance </a:t>
            </a:r>
          </a:p>
        </p:txBody>
      </p:sp>
      <p:sp>
        <p:nvSpPr>
          <p:cNvPr id="3" name="Content Placeholder 2"/>
          <p:cNvSpPr>
            <a:spLocks noGrp="1"/>
          </p:cNvSpPr>
          <p:nvPr>
            <p:ph idx="1"/>
          </p:nvPr>
        </p:nvSpPr>
        <p:spPr/>
        <p:txBody>
          <a:bodyPr/>
          <a:lstStyle/>
          <a:p>
            <a:pPr lvl="0"/>
            <a:r>
              <a:rPr lang="en-US" sz="2400" dirty="0"/>
              <a:t>Optimal degree of acidity or alkalinity must be maintained in body water solutions and secretions</a:t>
            </a:r>
          </a:p>
          <a:p>
            <a:pPr lvl="0"/>
            <a:r>
              <a:rPr lang="en-US" sz="2400" dirty="0"/>
              <a:t>Achieved by chemical and physiologic buffer systems</a:t>
            </a:r>
          </a:p>
          <a:p>
            <a:pPr lvl="0"/>
            <a:r>
              <a:rPr lang="en-US" sz="2400" dirty="0"/>
              <a:t>Acidity expressed in terms of </a:t>
            </a:r>
            <a:r>
              <a:rPr lang="en-US" sz="2400" dirty="0" smtClean="0"/>
              <a:t>pH</a:t>
            </a: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28</a:t>
            </a:fld>
            <a:endParaRPr lang="en-GB" sz="1000" dirty="0">
              <a:latin typeface="+mj-lt"/>
            </a:endParaRPr>
          </a:p>
        </p:txBody>
      </p:sp>
    </p:spTree>
    <p:extLst>
      <p:ext uri="{BB962C8B-B14F-4D97-AF65-F5344CB8AC3E}">
        <p14:creationId xmlns:p14="http://schemas.microsoft.com/office/powerpoint/2010/main" xmlns="" val="3502378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Acids and Bases </a:t>
            </a:r>
          </a:p>
        </p:txBody>
      </p:sp>
      <p:sp>
        <p:nvSpPr>
          <p:cNvPr id="3" name="Content Placeholder 2"/>
          <p:cNvSpPr>
            <a:spLocks noGrp="1"/>
          </p:cNvSpPr>
          <p:nvPr>
            <p:ph idx="1"/>
          </p:nvPr>
        </p:nvSpPr>
        <p:spPr/>
        <p:txBody>
          <a:bodyPr/>
          <a:lstStyle/>
          <a:p>
            <a:pPr lvl="0"/>
            <a:r>
              <a:rPr lang="en-US" dirty="0"/>
              <a:t>Acids and bases: refers to hydrogen ion concentration, pH of 7 is neutral</a:t>
            </a:r>
          </a:p>
          <a:p>
            <a:pPr lvl="1"/>
            <a:r>
              <a:rPr lang="en-US" dirty="0"/>
              <a:t>Acid: compound has more hydrogen ions, can release ions when in solution</a:t>
            </a:r>
          </a:p>
          <a:p>
            <a:pPr lvl="1"/>
            <a:r>
              <a:rPr lang="en-US" dirty="0"/>
              <a:t>Base: compound with fewer hydrogen ions, can accept ions when in solution</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29</a:t>
            </a:fld>
            <a:endParaRPr lang="en-GB" sz="1000" dirty="0">
              <a:latin typeface="+mj-lt"/>
            </a:endParaRPr>
          </a:p>
        </p:txBody>
      </p:sp>
    </p:spTree>
    <p:extLst>
      <p:ext uri="{BB962C8B-B14F-4D97-AF65-F5344CB8AC3E}">
        <p14:creationId xmlns:p14="http://schemas.microsoft.com/office/powerpoint/2010/main" xmlns="" val="1507715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Body Water Functions and </a:t>
            </a:r>
            <a:r>
              <a:rPr lang="en-US" dirty="0" smtClean="0"/>
              <a:t>Requirements</a:t>
            </a:r>
            <a:endParaRPr lang="en-US" dirty="0"/>
          </a:p>
        </p:txBody>
      </p:sp>
      <p:sp>
        <p:nvSpPr>
          <p:cNvPr id="3" name="Content Placeholder 2"/>
          <p:cNvSpPr>
            <a:spLocks noGrp="1"/>
          </p:cNvSpPr>
          <p:nvPr>
            <p:ph idx="1"/>
          </p:nvPr>
        </p:nvSpPr>
        <p:spPr/>
        <p:txBody>
          <a:bodyPr/>
          <a:lstStyle/>
          <a:p>
            <a:pPr lvl="0"/>
            <a:r>
              <a:rPr lang="en-US" dirty="0"/>
              <a:t>Basic principles</a:t>
            </a:r>
          </a:p>
          <a:p>
            <a:pPr lvl="1"/>
            <a:r>
              <a:rPr lang="en-US" dirty="0"/>
              <a:t>A unified whole: virtually every space inside and outside the cells is filled with water-based fluids</a:t>
            </a:r>
          </a:p>
          <a:p>
            <a:pPr lvl="1"/>
            <a:r>
              <a:rPr lang="en-US" dirty="0"/>
              <a:t>Body water compartments</a:t>
            </a:r>
          </a:p>
          <a:p>
            <a:pPr lvl="2"/>
            <a:r>
              <a:rPr lang="en-US" dirty="0"/>
              <a:t>Dynamic systems within the body</a:t>
            </a:r>
          </a:p>
          <a:p>
            <a:pPr lvl="2"/>
            <a:r>
              <a:rPr lang="en-US" dirty="0"/>
              <a:t>Intracellular or extracellular </a:t>
            </a:r>
          </a:p>
          <a:p>
            <a:pPr lvl="1"/>
            <a:r>
              <a:rPr lang="en-US" dirty="0"/>
              <a:t>Particles in the water solution: determine all internal shifts and balances between compartments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a:t>
            </a:fld>
            <a:endParaRPr lang="en-GB" sz="1000" dirty="0">
              <a:latin typeface="+mj-lt"/>
            </a:endParaRPr>
          </a:p>
        </p:txBody>
      </p:sp>
    </p:spTree>
    <p:extLst>
      <p:ext uri="{BB962C8B-B14F-4D97-AF65-F5344CB8AC3E}">
        <p14:creationId xmlns:p14="http://schemas.microsoft.com/office/powerpoint/2010/main" xmlns="" val="2815072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Acid–Base Buffer </a:t>
            </a:r>
            <a:r>
              <a:rPr lang="en-US" dirty="0" smtClean="0"/>
              <a:t>System</a:t>
            </a:r>
            <a:br>
              <a:rPr lang="en-US" dirty="0" smtClean="0"/>
            </a:br>
            <a:endParaRPr lang="en-US" dirty="0"/>
          </a:p>
        </p:txBody>
      </p:sp>
      <p:sp>
        <p:nvSpPr>
          <p:cNvPr id="3" name="Content Placeholder 2"/>
          <p:cNvSpPr>
            <a:spLocks noGrp="1"/>
          </p:cNvSpPr>
          <p:nvPr>
            <p:ph idx="1"/>
          </p:nvPr>
        </p:nvSpPr>
        <p:spPr/>
        <p:txBody>
          <a:bodyPr/>
          <a:lstStyle/>
          <a:p>
            <a:pPr lvl="0"/>
            <a:r>
              <a:rPr lang="en-US" sz="2400" dirty="0"/>
              <a:t>Human body has many buffer systems</a:t>
            </a:r>
          </a:p>
          <a:p>
            <a:pPr lvl="0"/>
            <a:r>
              <a:rPr lang="en-US" sz="2400" dirty="0"/>
              <a:t>Relatively narrow pH range (7.35 to 7.45) is compatible with life</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30</a:t>
            </a:fld>
            <a:endParaRPr lang="en-GB" sz="1000" dirty="0">
              <a:latin typeface="+mj-lt"/>
            </a:endParaRPr>
          </a:p>
        </p:txBody>
      </p:sp>
    </p:spTree>
    <p:extLst>
      <p:ext uri="{BB962C8B-B14F-4D97-AF65-F5344CB8AC3E}">
        <p14:creationId xmlns:p14="http://schemas.microsoft.com/office/powerpoint/2010/main" xmlns="" val="9153323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and Physiologic Buffer Systems </a:t>
            </a:r>
          </a:p>
        </p:txBody>
      </p:sp>
      <p:sp>
        <p:nvSpPr>
          <p:cNvPr id="3" name="Content Placeholder 2"/>
          <p:cNvSpPr>
            <a:spLocks noGrp="1"/>
          </p:cNvSpPr>
          <p:nvPr>
            <p:ph idx="1"/>
          </p:nvPr>
        </p:nvSpPr>
        <p:spPr/>
        <p:txBody>
          <a:bodyPr/>
          <a:lstStyle/>
          <a:p>
            <a:pPr lvl="0"/>
            <a:r>
              <a:rPr lang="en-US" dirty="0"/>
              <a:t>Chemical buffer system</a:t>
            </a:r>
          </a:p>
          <a:p>
            <a:pPr lvl="1"/>
            <a:r>
              <a:rPr lang="en-US" dirty="0"/>
              <a:t>Mixture of acid and base that protects a solution from wide variations in pH</a:t>
            </a:r>
          </a:p>
          <a:p>
            <a:pPr lvl="1"/>
            <a:r>
              <a:rPr lang="en-US" dirty="0"/>
              <a:t>Main buffer system: carbonic acid/base bicarbonate</a:t>
            </a:r>
          </a:p>
          <a:p>
            <a:pPr lvl="0"/>
            <a:r>
              <a:rPr lang="en-US" dirty="0"/>
              <a:t>Physiologic buffer systems</a:t>
            </a:r>
          </a:p>
          <a:p>
            <a:pPr lvl="1"/>
            <a:r>
              <a:rPr lang="en-US" dirty="0"/>
              <a:t>Respiratory control: carbon dioxide leaves the body</a:t>
            </a:r>
          </a:p>
          <a:p>
            <a:pPr lvl="1"/>
            <a:r>
              <a:rPr lang="en-US" dirty="0"/>
              <a:t>Urinary control: kidney monitors hydrogen ions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31</a:t>
            </a:fld>
            <a:endParaRPr lang="en-GB" sz="1000" dirty="0">
              <a:latin typeface="+mj-lt"/>
            </a:endParaRPr>
          </a:p>
        </p:txBody>
      </p:sp>
    </p:spTree>
    <p:extLst>
      <p:ext uri="{BB962C8B-B14F-4D97-AF65-F5344CB8AC3E}">
        <p14:creationId xmlns:p14="http://schemas.microsoft.com/office/powerpoint/2010/main" xmlns="" val="482936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Homeostasis </a:t>
            </a:r>
          </a:p>
        </p:txBody>
      </p:sp>
      <p:sp>
        <p:nvSpPr>
          <p:cNvPr id="3" name="Content Placeholder 2"/>
          <p:cNvSpPr>
            <a:spLocks noGrp="1"/>
          </p:cNvSpPr>
          <p:nvPr>
            <p:ph idx="1"/>
          </p:nvPr>
        </p:nvSpPr>
        <p:spPr/>
        <p:txBody>
          <a:bodyPr/>
          <a:lstStyle/>
          <a:p>
            <a:pPr lvl="0"/>
            <a:r>
              <a:rPr lang="en-US" sz="2400" dirty="0"/>
              <a:t>Body’s state of dynamic balance</a:t>
            </a:r>
          </a:p>
          <a:p>
            <a:pPr lvl="0"/>
            <a:r>
              <a:rPr lang="en-US" sz="2400" dirty="0"/>
              <a:t>Capacity of the body to maintain life systems despite what enters the system from outside</a:t>
            </a:r>
          </a:p>
          <a:p>
            <a:pPr lvl="0"/>
            <a:r>
              <a:rPr lang="en-US" sz="2400" dirty="0"/>
              <a:t>Homeostatic mechanisms protect the body’s water </a:t>
            </a:r>
            <a:r>
              <a:rPr lang="en-US" sz="2400" dirty="0" smtClean="0"/>
              <a:t>supply</a:t>
            </a: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4</a:t>
            </a:fld>
            <a:endParaRPr lang="en-GB" sz="1000" dirty="0">
              <a:latin typeface="+mj-lt"/>
            </a:endParaRPr>
          </a:p>
        </p:txBody>
      </p:sp>
    </p:spTree>
    <p:extLst>
      <p:ext uri="{BB962C8B-B14F-4D97-AF65-F5344CB8AC3E}">
        <p14:creationId xmlns:p14="http://schemas.microsoft.com/office/powerpoint/2010/main" xmlns="" val="1809196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Water Functions </a:t>
            </a:r>
          </a:p>
        </p:txBody>
      </p:sp>
      <p:sp>
        <p:nvSpPr>
          <p:cNvPr id="3" name="Content Placeholder 2"/>
          <p:cNvSpPr>
            <a:spLocks noGrp="1"/>
          </p:cNvSpPr>
          <p:nvPr>
            <p:ph idx="1"/>
          </p:nvPr>
        </p:nvSpPr>
        <p:spPr/>
        <p:txBody>
          <a:bodyPr/>
          <a:lstStyle/>
          <a:p>
            <a:pPr lvl="0"/>
            <a:r>
              <a:rPr lang="en-US" sz="2400" dirty="0"/>
              <a:t>Solvent: basic liquid solvent for all chemical processes within the body</a:t>
            </a:r>
          </a:p>
          <a:p>
            <a:pPr lvl="0"/>
            <a:r>
              <a:rPr lang="en-US" sz="2400" dirty="0"/>
              <a:t>Transport: nutrients carried through the body in water-based fluids (e.g., blood, secretions)</a:t>
            </a:r>
          </a:p>
          <a:p>
            <a:pPr lvl="0"/>
            <a:r>
              <a:rPr lang="en-US" sz="2400" dirty="0"/>
              <a:t>Thermoregulation: maintains stable body temperature</a:t>
            </a:r>
          </a:p>
          <a:p>
            <a:pPr lvl="0"/>
            <a:r>
              <a:rPr lang="en-US" sz="2400" dirty="0"/>
              <a:t>Body lubricant: in moving parts of the </a:t>
            </a:r>
            <a:r>
              <a:rPr lang="en-US" sz="2400" dirty="0" smtClean="0"/>
              <a:t>body</a:t>
            </a: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5</a:t>
            </a:fld>
            <a:endParaRPr lang="en-GB" sz="1000" dirty="0">
              <a:latin typeface="+mj-lt"/>
            </a:endParaRPr>
          </a:p>
        </p:txBody>
      </p:sp>
    </p:spTree>
    <p:extLst>
      <p:ext uri="{BB962C8B-B14F-4D97-AF65-F5344CB8AC3E}">
        <p14:creationId xmlns:p14="http://schemas.microsoft.com/office/powerpoint/2010/main" xmlns="" val="2950482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Body Water </a:t>
            </a:r>
            <a:r>
              <a:rPr lang="en-US" dirty="0" smtClean="0"/>
              <a:t>Requirements</a:t>
            </a:r>
            <a:br>
              <a:rPr lang="en-US" dirty="0" smtClean="0"/>
            </a:br>
            <a:endParaRPr lang="en-US" dirty="0"/>
          </a:p>
        </p:txBody>
      </p:sp>
      <p:sp>
        <p:nvSpPr>
          <p:cNvPr id="3" name="Content Placeholder 2"/>
          <p:cNvSpPr>
            <a:spLocks noGrp="1"/>
          </p:cNvSpPr>
          <p:nvPr>
            <p:ph idx="1"/>
          </p:nvPr>
        </p:nvSpPr>
        <p:spPr/>
        <p:txBody>
          <a:bodyPr/>
          <a:lstStyle/>
          <a:p>
            <a:pPr lvl="0"/>
            <a:r>
              <a:rPr lang="en-US" dirty="0"/>
              <a:t>Surrounding environment</a:t>
            </a:r>
          </a:p>
          <a:p>
            <a:pPr lvl="1"/>
            <a:r>
              <a:rPr lang="en-US" dirty="0"/>
              <a:t>Body water is lost as sweat and must be replaced</a:t>
            </a:r>
          </a:p>
          <a:p>
            <a:pPr lvl="0"/>
            <a:r>
              <a:rPr lang="en-US" dirty="0"/>
              <a:t>Activity level</a:t>
            </a:r>
          </a:p>
          <a:p>
            <a:pPr lvl="1"/>
            <a:r>
              <a:rPr lang="en-US" dirty="0"/>
              <a:t>Water is lost as sweat</a:t>
            </a:r>
          </a:p>
          <a:p>
            <a:pPr lvl="1"/>
            <a:r>
              <a:rPr lang="en-US" dirty="0"/>
              <a:t>More water is needed for increased metabolic demand in physical activity</a:t>
            </a:r>
          </a:p>
          <a:p>
            <a:pPr lvl="0"/>
            <a:r>
              <a:rPr lang="en-US" dirty="0"/>
              <a:t>Functional losses</a:t>
            </a:r>
          </a:p>
          <a:p>
            <a:pPr lvl="1"/>
            <a:r>
              <a:rPr lang="en-US" dirty="0"/>
              <a:t>Disease process affects water </a:t>
            </a:r>
            <a:r>
              <a:rPr lang="en-US" dirty="0" smtClean="0"/>
              <a:t>requirements</a:t>
            </a:r>
            <a:endParaRPr lang="en-US"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6</a:t>
            </a:fld>
            <a:endParaRPr lang="en-GB" sz="1000" dirty="0">
              <a:latin typeface="+mj-lt"/>
            </a:endParaRPr>
          </a:p>
        </p:txBody>
      </p:sp>
    </p:spTree>
    <p:extLst>
      <p:ext uri="{BB962C8B-B14F-4D97-AF65-F5344CB8AC3E}">
        <p14:creationId xmlns:p14="http://schemas.microsoft.com/office/powerpoint/2010/main" xmlns="" val="3148619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Water Requirements (cont’d) </a:t>
            </a:r>
          </a:p>
        </p:txBody>
      </p:sp>
      <p:sp>
        <p:nvSpPr>
          <p:cNvPr id="3" name="Content Placeholder 2"/>
          <p:cNvSpPr>
            <a:spLocks noGrp="1"/>
          </p:cNvSpPr>
          <p:nvPr>
            <p:ph idx="1"/>
          </p:nvPr>
        </p:nvSpPr>
        <p:spPr/>
        <p:txBody>
          <a:bodyPr/>
          <a:lstStyle/>
          <a:p>
            <a:pPr lvl="0"/>
            <a:r>
              <a:rPr lang="en-US" dirty="0"/>
              <a:t>Metabolic needs</a:t>
            </a:r>
          </a:p>
          <a:p>
            <a:pPr lvl="1"/>
            <a:r>
              <a:rPr lang="en-US" dirty="0"/>
              <a:t>1000 ml of water necessary for every 1000 kcal in the diet</a:t>
            </a:r>
          </a:p>
          <a:p>
            <a:pPr lvl="0"/>
            <a:r>
              <a:rPr lang="en-US" dirty="0"/>
              <a:t>Age</a:t>
            </a:r>
          </a:p>
          <a:p>
            <a:pPr lvl="1"/>
            <a:r>
              <a:rPr lang="en-US" dirty="0"/>
              <a:t>Infants need 700 to 800 ml of water per day</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7</a:t>
            </a:fld>
            <a:endParaRPr lang="en-GB" sz="1000" dirty="0">
              <a:latin typeface="+mj-lt"/>
            </a:endParaRPr>
          </a:p>
        </p:txBody>
      </p:sp>
    </p:spTree>
    <p:extLst>
      <p:ext uri="{BB962C8B-B14F-4D97-AF65-F5344CB8AC3E}">
        <p14:creationId xmlns:p14="http://schemas.microsoft.com/office/powerpoint/2010/main" xmlns="" val="2815072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Water Requirements (cont’d) </a:t>
            </a:r>
          </a:p>
        </p:txBody>
      </p:sp>
      <p:sp>
        <p:nvSpPr>
          <p:cNvPr id="3" name="Content Placeholder 2"/>
          <p:cNvSpPr>
            <a:spLocks noGrp="1"/>
          </p:cNvSpPr>
          <p:nvPr>
            <p:ph idx="1"/>
          </p:nvPr>
        </p:nvSpPr>
        <p:spPr/>
        <p:txBody>
          <a:bodyPr/>
          <a:lstStyle/>
          <a:p>
            <a:pPr lvl="0"/>
            <a:r>
              <a:rPr lang="en-US" dirty="0"/>
              <a:t>Dehydration</a:t>
            </a:r>
          </a:p>
          <a:p>
            <a:pPr lvl="1"/>
            <a:r>
              <a:rPr lang="en-US" dirty="0"/>
              <a:t>&gt;2% total body weight loss</a:t>
            </a:r>
          </a:p>
          <a:p>
            <a:pPr lvl="1"/>
            <a:r>
              <a:rPr lang="en-US" dirty="0"/>
              <a:t>Special concern in the elderly</a:t>
            </a:r>
          </a:p>
          <a:p>
            <a:pPr lvl="0"/>
            <a:r>
              <a:rPr lang="en-US" dirty="0"/>
              <a:t>Water intoxication</a:t>
            </a:r>
          </a:p>
          <a:p>
            <a:pPr lvl="1"/>
            <a:r>
              <a:rPr lang="en-US" dirty="0"/>
              <a:t>Infants</a:t>
            </a:r>
          </a:p>
          <a:p>
            <a:pPr lvl="1"/>
            <a:r>
              <a:rPr lang="en-US" dirty="0"/>
              <a:t>Psychiatric patients</a:t>
            </a:r>
          </a:p>
          <a:p>
            <a:pPr lvl="1"/>
            <a:r>
              <a:rPr lang="en-US" dirty="0"/>
              <a:t>Patients on psychotropic drugs</a:t>
            </a:r>
          </a:p>
          <a:p>
            <a:pPr lvl="1"/>
            <a:r>
              <a:rPr lang="en-US" dirty="0"/>
              <a:t>Endurance athletes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8</a:t>
            </a:fld>
            <a:endParaRPr lang="en-GB" sz="1000" dirty="0">
              <a:latin typeface="+mj-lt"/>
            </a:endParaRPr>
          </a:p>
        </p:txBody>
      </p:sp>
    </p:spTree>
    <p:extLst>
      <p:ext uri="{BB962C8B-B14F-4D97-AF65-F5344CB8AC3E}">
        <p14:creationId xmlns:p14="http://schemas.microsoft.com/office/powerpoint/2010/main" xmlns="" val="1809196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Water Requirements (cont’d) </a:t>
            </a:r>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9</a:t>
            </a:fld>
            <a:endParaRPr lang="en-GB" sz="1000" dirty="0">
              <a:latin typeface="+mj-lt"/>
            </a:endParaRPr>
          </a:p>
        </p:txBody>
      </p:sp>
      <p:pic>
        <p:nvPicPr>
          <p:cNvPr id="1026" name="Picture 2" descr="Z:\Elsevier\ELSEVIER-BOOKS\Cleanup\Miscellaneous\PPTworks\Nix\Image_Collection\20120703\f09-01-9780323083478.jpg"/>
          <p:cNvPicPr>
            <a:picLocks noChangeAspect="1" noChangeArrowheads="1"/>
          </p:cNvPicPr>
          <p:nvPr/>
        </p:nvPicPr>
        <p:blipFill>
          <a:blip r:embed="rId3" cstate="print"/>
          <a:srcRect/>
          <a:stretch>
            <a:fillRect/>
          </a:stretch>
        </p:blipFill>
        <p:spPr bwMode="auto">
          <a:xfrm>
            <a:off x="2676524" y="1908175"/>
            <a:ext cx="3432181" cy="2997200"/>
          </a:xfrm>
          <a:prstGeom prst="rect">
            <a:avLst/>
          </a:prstGeom>
          <a:noFill/>
        </p:spPr>
      </p:pic>
    </p:spTree>
    <p:extLst>
      <p:ext uri="{BB962C8B-B14F-4D97-AF65-F5344CB8AC3E}">
        <p14:creationId xmlns:p14="http://schemas.microsoft.com/office/powerpoint/2010/main" xmlns="" val="2950482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5022</TotalTime>
  <Words>3048</Words>
  <Application>Microsoft Office PowerPoint</Application>
  <PresentationFormat>On-screen Show (4:3)</PresentationFormat>
  <Paragraphs>302</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Oriel</vt:lpstr>
      <vt:lpstr>Chapter 9 </vt:lpstr>
      <vt:lpstr>Lesson 9.1: Water Compartments and Solute Particles</vt:lpstr>
      <vt:lpstr>Body Water Functions and Requirements</vt:lpstr>
      <vt:lpstr>Homeostasis </vt:lpstr>
      <vt:lpstr>Body Water Functions </vt:lpstr>
      <vt:lpstr>Body Water Requirements </vt:lpstr>
      <vt:lpstr>Body Water Requirements (cont’d) </vt:lpstr>
      <vt:lpstr>Body Water Requirements (cont’d) </vt:lpstr>
      <vt:lpstr>Body Water Requirements (cont’d) </vt:lpstr>
      <vt:lpstr>Case Study</vt:lpstr>
      <vt:lpstr>Case Study (cont’d)</vt:lpstr>
      <vt:lpstr>Water Balance </vt:lpstr>
      <vt:lpstr>Water Intake </vt:lpstr>
      <vt:lpstr>Water Output </vt:lpstr>
      <vt:lpstr>Solute Particles in Solution </vt:lpstr>
      <vt:lpstr>Solute Particles in Solution (cont’d) </vt:lpstr>
      <vt:lpstr>Lesson 9.2: State of Dynamic Equilibrium</vt:lpstr>
      <vt:lpstr>Small Organic Compounds </vt:lpstr>
      <vt:lpstr>Small Organic Compounds (cont’d) </vt:lpstr>
      <vt:lpstr>Forces Moving Water and Solutes Across Membranes </vt:lpstr>
      <vt:lpstr>Forces Moving Water and Solutes Across Membranes (cont’d) </vt:lpstr>
      <vt:lpstr>Forces Moving Water and Solutes Across Membranes (cont’d) </vt:lpstr>
      <vt:lpstr>Pinocytosis </vt:lpstr>
      <vt:lpstr>Tissue Water Circulation </vt:lpstr>
      <vt:lpstr>Organ Systems Involved </vt:lpstr>
      <vt:lpstr>Organ Systems Involved (cont’d) </vt:lpstr>
      <vt:lpstr>Case Study (cont’d)</vt:lpstr>
      <vt:lpstr>Acid–Base Balance </vt:lpstr>
      <vt:lpstr>Acids and Bases </vt:lpstr>
      <vt:lpstr>Acid–Base Buffer System </vt:lpstr>
      <vt:lpstr>Chemical and Physiologic Buffer Systems </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133</cp:revision>
  <dcterms:created xsi:type="dcterms:W3CDTF">2012-04-17T17:39:32Z</dcterms:created>
  <dcterms:modified xsi:type="dcterms:W3CDTF">2016-11-22T13:16:25Z</dcterms:modified>
</cp:coreProperties>
</file>