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3" r:id="rId1"/>
  </p:sldMasterIdLst>
  <p:notesMasterIdLst>
    <p:notesMasterId r:id="rId31"/>
  </p:notesMasterIdLst>
  <p:handoutMasterIdLst>
    <p:handoutMasterId r:id="rId32"/>
  </p:handoutMasterIdLst>
  <p:sldIdLst>
    <p:sldId id="288" r:id="rId2"/>
    <p:sldId id="463" r:id="rId3"/>
    <p:sldId id="495" r:id="rId4"/>
    <p:sldId id="464" r:id="rId5"/>
    <p:sldId id="478" r:id="rId6"/>
    <p:sldId id="466" r:id="rId7"/>
    <p:sldId id="498" r:id="rId8"/>
    <p:sldId id="499" r:id="rId9"/>
    <p:sldId id="500" r:id="rId10"/>
    <p:sldId id="496" r:id="rId11"/>
    <p:sldId id="497" r:id="rId12"/>
    <p:sldId id="501" r:id="rId13"/>
    <p:sldId id="502" r:id="rId14"/>
    <p:sldId id="494" r:id="rId15"/>
    <p:sldId id="482" r:id="rId16"/>
    <p:sldId id="504" r:id="rId17"/>
    <p:sldId id="505" r:id="rId18"/>
    <p:sldId id="473" r:id="rId19"/>
    <p:sldId id="474" r:id="rId20"/>
    <p:sldId id="485" r:id="rId21"/>
    <p:sldId id="475" r:id="rId22"/>
    <p:sldId id="476" r:id="rId23"/>
    <p:sldId id="488" r:id="rId24"/>
    <p:sldId id="489" r:id="rId25"/>
    <p:sldId id="477" r:id="rId26"/>
    <p:sldId id="490" r:id="rId27"/>
    <p:sldId id="491" r:id="rId28"/>
    <p:sldId id="492" r:id="rId29"/>
    <p:sldId id="333" r:id="rId30"/>
  </p:sldIdLst>
  <p:sldSz cx="9144000" cy="6858000" type="screen4x3"/>
  <p:notesSz cx="6858000" cy="9199563"/>
  <p:defaultTextStyle>
    <a:defPPr>
      <a:defRPr lang="en-US"/>
    </a:defPPr>
    <a:lvl1pPr algn="ctr" rtl="0" fontAlgn="base">
      <a:spcBef>
        <a:spcPct val="0"/>
      </a:spcBef>
      <a:spcAft>
        <a:spcPct val="0"/>
      </a:spcAft>
      <a:defRPr sz="2400" kern="1200">
        <a:solidFill>
          <a:schemeClr val="tx1"/>
        </a:solidFill>
        <a:latin typeface="Arial" charset="0"/>
        <a:ea typeface="ＭＳ Ｐゴシック" charset="0"/>
        <a:cs typeface="+mn-cs"/>
      </a:defRPr>
    </a:lvl1pPr>
    <a:lvl2pPr marL="457200" algn="ctr" rtl="0" fontAlgn="base">
      <a:spcBef>
        <a:spcPct val="0"/>
      </a:spcBef>
      <a:spcAft>
        <a:spcPct val="0"/>
      </a:spcAft>
      <a:defRPr sz="2400" kern="1200">
        <a:solidFill>
          <a:schemeClr val="tx1"/>
        </a:solidFill>
        <a:latin typeface="Arial" charset="0"/>
        <a:ea typeface="ＭＳ Ｐゴシック" charset="0"/>
        <a:cs typeface="+mn-cs"/>
      </a:defRPr>
    </a:lvl2pPr>
    <a:lvl3pPr marL="914400" algn="ctr" rtl="0" fontAlgn="base">
      <a:spcBef>
        <a:spcPct val="0"/>
      </a:spcBef>
      <a:spcAft>
        <a:spcPct val="0"/>
      </a:spcAft>
      <a:defRPr sz="2400" kern="1200">
        <a:solidFill>
          <a:schemeClr val="tx1"/>
        </a:solidFill>
        <a:latin typeface="Arial" charset="0"/>
        <a:ea typeface="ＭＳ Ｐゴシック" charset="0"/>
        <a:cs typeface="+mn-cs"/>
      </a:defRPr>
    </a:lvl3pPr>
    <a:lvl4pPr marL="1371600" algn="ctr" rtl="0" fontAlgn="base">
      <a:spcBef>
        <a:spcPct val="0"/>
      </a:spcBef>
      <a:spcAft>
        <a:spcPct val="0"/>
      </a:spcAft>
      <a:defRPr sz="2400" kern="1200">
        <a:solidFill>
          <a:schemeClr val="tx1"/>
        </a:solidFill>
        <a:latin typeface="Arial" charset="0"/>
        <a:ea typeface="ＭＳ Ｐゴシック" charset="0"/>
        <a:cs typeface="+mn-cs"/>
      </a:defRPr>
    </a:lvl4pPr>
    <a:lvl5pPr marL="1828800" algn="ctr" rtl="0" fontAlgn="base">
      <a:spcBef>
        <a:spcPct val="0"/>
      </a:spcBef>
      <a:spcAft>
        <a:spcPct val="0"/>
      </a:spcAft>
      <a:defRPr sz="2400" kern="1200">
        <a:solidFill>
          <a:schemeClr val="tx1"/>
        </a:solidFill>
        <a:latin typeface="Arial" charset="0"/>
        <a:ea typeface="ＭＳ Ｐゴシック" charset="0"/>
        <a:cs typeface="+mn-cs"/>
      </a:defRPr>
    </a:lvl5pPr>
    <a:lvl6pPr marL="2286000" algn="l" defTabSz="457200" rtl="0" eaLnBrk="1" latinLnBrk="0" hangingPunct="1">
      <a:defRPr sz="2400" kern="1200">
        <a:solidFill>
          <a:schemeClr val="tx1"/>
        </a:solidFill>
        <a:latin typeface="Arial" charset="0"/>
        <a:ea typeface="ＭＳ Ｐゴシック" charset="0"/>
        <a:cs typeface="+mn-cs"/>
      </a:defRPr>
    </a:lvl6pPr>
    <a:lvl7pPr marL="2743200" algn="l" defTabSz="457200" rtl="0" eaLnBrk="1" latinLnBrk="0" hangingPunct="1">
      <a:defRPr sz="2400" kern="1200">
        <a:solidFill>
          <a:schemeClr val="tx1"/>
        </a:solidFill>
        <a:latin typeface="Arial" charset="0"/>
        <a:ea typeface="ＭＳ Ｐゴシック" charset="0"/>
        <a:cs typeface="+mn-cs"/>
      </a:defRPr>
    </a:lvl7pPr>
    <a:lvl8pPr marL="3200400" algn="l" defTabSz="457200" rtl="0" eaLnBrk="1" latinLnBrk="0" hangingPunct="1">
      <a:defRPr sz="2400" kern="1200">
        <a:solidFill>
          <a:schemeClr val="tx1"/>
        </a:solidFill>
        <a:latin typeface="Arial" charset="0"/>
        <a:ea typeface="ＭＳ Ｐゴシック" charset="0"/>
        <a:cs typeface="+mn-cs"/>
      </a:defRPr>
    </a:lvl8pPr>
    <a:lvl9pPr marL="3657600" algn="l" defTabSz="457200" rtl="0" eaLnBrk="1" latinLnBrk="0" hangingPunct="1">
      <a:defRPr sz="2400" kern="1200">
        <a:solidFill>
          <a:schemeClr val="tx1"/>
        </a:solidFill>
        <a:latin typeface="Arial"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FF"/>
    <a:srgbClr val="1974CF"/>
    <a:srgbClr val="1B7EE1"/>
    <a:srgbClr val="1973CD"/>
    <a:srgbClr val="1666B6"/>
    <a:srgbClr val="0C66C0"/>
    <a:srgbClr val="0066CC"/>
    <a:srgbClr val="0099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882" autoAdjust="0"/>
    <p:restoredTop sz="93961" autoAdjust="0"/>
  </p:normalViewPr>
  <p:slideViewPr>
    <p:cSldViewPr snapToGrid="0">
      <p:cViewPr varScale="1">
        <p:scale>
          <a:sx n="69" d="100"/>
          <a:sy n="69" d="100"/>
        </p:scale>
        <p:origin x="-540" y="-102"/>
      </p:cViewPr>
      <p:guideLst>
        <p:guide orient="horz" pos="2160"/>
        <p:guide pos="2880"/>
        <p:guide pos="273"/>
      </p:guideLst>
    </p:cSldViewPr>
  </p:slideViewPr>
  <p:outlineViewPr>
    <p:cViewPr>
      <p:scale>
        <a:sx n="33" d="100"/>
        <a:sy n="33" d="100"/>
      </p:scale>
      <p:origin x="0" y="17962"/>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6" d="100"/>
          <a:sy n="56" d="100"/>
        </p:scale>
        <p:origin x="-1152" y="-90"/>
      </p:cViewPr>
      <p:guideLst>
        <p:guide orient="horz" pos="2897"/>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0213" cy="460375"/>
          </a:xfrm>
          <a:prstGeom prst="rect">
            <a:avLst/>
          </a:prstGeom>
          <a:noFill/>
          <a:ln w="9525">
            <a:noFill/>
            <a:miter lim="800000"/>
            <a:headEnd/>
            <a:tailEnd/>
          </a:ln>
          <a:effectLst/>
        </p:spPr>
        <p:txBody>
          <a:bodyPr vert="horz" wrap="square" lIns="94208" tIns="46306" rIns="94208" bIns="46306" numCol="1" anchor="t" anchorCtr="0" compatLnSpc="1">
            <a:prstTxWarp prst="textNoShape">
              <a:avLst/>
            </a:prstTxWarp>
          </a:bodyPr>
          <a:lstStyle>
            <a:lvl1pPr algn="l" defTabSz="931863" eaLnBrk="0" hangingPunct="0">
              <a:defRPr sz="1200" dirty="0">
                <a:latin typeface="Times New Roman" pitchFamily="18" charset="0"/>
                <a:ea typeface="+mn-ea"/>
              </a:defRPr>
            </a:lvl1pPr>
          </a:lstStyle>
          <a:p>
            <a:pPr>
              <a:defRPr/>
            </a:pPr>
            <a:endParaRPr lang="en-US" dirty="0"/>
          </a:p>
        </p:txBody>
      </p:sp>
      <p:sp>
        <p:nvSpPr>
          <p:cNvPr id="3075" name="Rectangle 3"/>
          <p:cNvSpPr>
            <a:spLocks noGrp="1" noChangeArrowheads="1"/>
          </p:cNvSpPr>
          <p:nvPr>
            <p:ph type="dt" sz="quarter" idx="1"/>
          </p:nvPr>
        </p:nvSpPr>
        <p:spPr bwMode="auto">
          <a:xfrm>
            <a:off x="3887788" y="0"/>
            <a:ext cx="2970212" cy="460375"/>
          </a:xfrm>
          <a:prstGeom prst="rect">
            <a:avLst/>
          </a:prstGeom>
          <a:noFill/>
          <a:ln w="9525">
            <a:noFill/>
            <a:miter lim="800000"/>
            <a:headEnd/>
            <a:tailEnd/>
          </a:ln>
          <a:effectLst/>
        </p:spPr>
        <p:txBody>
          <a:bodyPr vert="horz" wrap="square" lIns="94208" tIns="46306" rIns="94208" bIns="46306" numCol="1" anchor="t" anchorCtr="0" compatLnSpc="1">
            <a:prstTxWarp prst="textNoShape">
              <a:avLst/>
            </a:prstTxWarp>
          </a:bodyPr>
          <a:lstStyle>
            <a:lvl1pPr algn="r" defTabSz="931863" eaLnBrk="0" hangingPunct="0">
              <a:defRPr sz="1200" dirty="0">
                <a:latin typeface="Times New Roman" pitchFamily="18" charset="0"/>
                <a:ea typeface="+mn-ea"/>
              </a:defRPr>
            </a:lvl1pPr>
          </a:lstStyle>
          <a:p>
            <a:pPr>
              <a:defRPr/>
            </a:pPr>
            <a:endParaRPr lang="en-US" dirty="0"/>
          </a:p>
        </p:txBody>
      </p:sp>
      <p:sp>
        <p:nvSpPr>
          <p:cNvPr id="3076" name="Rectangle 4"/>
          <p:cNvSpPr>
            <a:spLocks noGrp="1" noChangeArrowheads="1"/>
          </p:cNvSpPr>
          <p:nvPr>
            <p:ph type="ftr" sz="quarter" idx="2"/>
          </p:nvPr>
        </p:nvSpPr>
        <p:spPr bwMode="auto">
          <a:xfrm>
            <a:off x="0" y="8739188"/>
            <a:ext cx="2970213" cy="460375"/>
          </a:xfrm>
          <a:prstGeom prst="rect">
            <a:avLst/>
          </a:prstGeom>
          <a:noFill/>
          <a:ln w="9525">
            <a:noFill/>
            <a:miter lim="800000"/>
            <a:headEnd/>
            <a:tailEnd/>
          </a:ln>
          <a:effectLst/>
        </p:spPr>
        <p:txBody>
          <a:bodyPr vert="horz" wrap="square" lIns="94208" tIns="46306" rIns="94208" bIns="46306" numCol="1" anchor="b" anchorCtr="0" compatLnSpc="1">
            <a:prstTxWarp prst="textNoShape">
              <a:avLst/>
            </a:prstTxWarp>
          </a:bodyPr>
          <a:lstStyle>
            <a:lvl1pPr algn="l" defTabSz="931863" eaLnBrk="0" hangingPunct="0">
              <a:defRPr sz="1200" dirty="0">
                <a:latin typeface="Times New Roman" pitchFamily="18" charset="0"/>
                <a:ea typeface="+mn-ea"/>
              </a:defRPr>
            </a:lvl1pPr>
          </a:lstStyle>
          <a:p>
            <a:pPr>
              <a:defRPr/>
            </a:pPr>
            <a:endParaRPr lang="en-US" dirty="0"/>
          </a:p>
        </p:txBody>
      </p:sp>
      <p:sp>
        <p:nvSpPr>
          <p:cNvPr id="3077" name="Rectangle 5"/>
          <p:cNvSpPr>
            <a:spLocks noGrp="1" noChangeArrowheads="1"/>
          </p:cNvSpPr>
          <p:nvPr>
            <p:ph type="sldNum" sz="quarter" idx="3"/>
          </p:nvPr>
        </p:nvSpPr>
        <p:spPr bwMode="auto">
          <a:xfrm>
            <a:off x="3887788" y="8739188"/>
            <a:ext cx="2970212" cy="460375"/>
          </a:xfrm>
          <a:prstGeom prst="rect">
            <a:avLst/>
          </a:prstGeom>
          <a:noFill/>
          <a:ln w="9525">
            <a:noFill/>
            <a:miter lim="800000"/>
            <a:headEnd/>
            <a:tailEnd/>
          </a:ln>
          <a:effectLst/>
        </p:spPr>
        <p:txBody>
          <a:bodyPr vert="horz" wrap="square" lIns="94208" tIns="46306" rIns="94208" bIns="46306" numCol="1" anchor="b" anchorCtr="0" compatLnSpc="1">
            <a:prstTxWarp prst="textNoShape">
              <a:avLst/>
            </a:prstTxWarp>
          </a:bodyPr>
          <a:lstStyle>
            <a:lvl1pPr algn="r" defTabSz="931863" eaLnBrk="0" hangingPunct="0">
              <a:defRPr sz="1200">
                <a:latin typeface="Times New Roman" charset="0"/>
              </a:defRPr>
            </a:lvl1pPr>
          </a:lstStyle>
          <a:p>
            <a:fld id="{5F4B42D7-C9A7-904F-8DB7-743F2273907B}" type="slidenum">
              <a:rPr lang="en-US"/>
              <a:pPr/>
              <a:t>‹#›</a:t>
            </a:fld>
            <a:endParaRPr lang="en-US" dirty="0"/>
          </a:p>
        </p:txBody>
      </p:sp>
    </p:spTree>
    <p:extLst>
      <p:ext uri="{BB962C8B-B14F-4D97-AF65-F5344CB8AC3E}">
        <p14:creationId xmlns="" xmlns:p14="http://schemas.microsoft.com/office/powerpoint/2010/main" val="41143675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70213" cy="460375"/>
          </a:xfrm>
          <a:prstGeom prst="rect">
            <a:avLst/>
          </a:prstGeom>
          <a:noFill/>
          <a:ln w="9525">
            <a:noFill/>
            <a:miter lim="800000"/>
            <a:headEnd/>
            <a:tailEnd/>
          </a:ln>
          <a:effectLst/>
        </p:spPr>
        <p:txBody>
          <a:bodyPr vert="horz" wrap="square" lIns="94208" tIns="46306" rIns="94208" bIns="46306" numCol="1" anchor="t" anchorCtr="0" compatLnSpc="1">
            <a:prstTxWarp prst="textNoShape">
              <a:avLst/>
            </a:prstTxWarp>
          </a:bodyPr>
          <a:lstStyle>
            <a:lvl1pPr algn="l" defTabSz="931863" eaLnBrk="0" hangingPunct="0">
              <a:defRPr sz="1200" dirty="0">
                <a:latin typeface="Times New Roman" pitchFamily="18" charset="0"/>
                <a:ea typeface="+mn-ea"/>
              </a:defRPr>
            </a:lvl1pPr>
          </a:lstStyle>
          <a:p>
            <a:pPr>
              <a:defRPr/>
            </a:pPr>
            <a:endParaRPr lang="en-US" dirty="0"/>
          </a:p>
        </p:txBody>
      </p:sp>
      <p:sp>
        <p:nvSpPr>
          <p:cNvPr id="2051" name="Rectangle 3"/>
          <p:cNvSpPr>
            <a:spLocks noGrp="1" noChangeArrowheads="1"/>
          </p:cNvSpPr>
          <p:nvPr>
            <p:ph type="dt" idx="1"/>
          </p:nvPr>
        </p:nvSpPr>
        <p:spPr bwMode="auto">
          <a:xfrm>
            <a:off x="3887788" y="0"/>
            <a:ext cx="2970212" cy="460375"/>
          </a:xfrm>
          <a:prstGeom prst="rect">
            <a:avLst/>
          </a:prstGeom>
          <a:noFill/>
          <a:ln w="9525">
            <a:noFill/>
            <a:miter lim="800000"/>
            <a:headEnd/>
            <a:tailEnd/>
          </a:ln>
          <a:effectLst/>
        </p:spPr>
        <p:txBody>
          <a:bodyPr vert="horz" wrap="square" lIns="94208" tIns="46306" rIns="94208" bIns="46306" numCol="1" anchor="t" anchorCtr="0" compatLnSpc="1">
            <a:prstTxWarp prst="textNoShape">
              <a:avLst/>
            </a:prstTxWarp>
          </a:bodyPr>
          <a:lstStyle>
            <a:lvl1pPr algn="r" defTabSz="931863" eaLnBrk="0" hangingPunct="0">
              <a:defRPr sz="1200" dirty="0">
                <a:latin typeface="Times New Roman" pitchFamily="18" charset="0"/>
                <a:ea typeface="+mn-ea"/>
              </a:defRPr>
            </a:lvl1pPr>
          </a:lstStyle>
          <a:p>
            <a:pPr>
              <a:defRPr/>
            </a:pPr>
            <a:endParaRPr lang="en-US" dirty="0"/>
          </a:p>
        </p:txBody>
      </p:sp>
      <p:sp>
        <p:nvSpPr>
          <p:cNvPr id="31748" name="Rectangle 4"/>
          <p:cNvSpPr>
            <a:spLocks noGrp="1" noRot="1" noChangeAspect="1" noChangeArrowheads="1" noTextEdit="1"/>
          </p:cNvSpPr>
          <p:nvPr>
            <p:ph type="sldImg" idx="2"/>
          </p:nvPr>
        </p:nvSpPr>
        <p:spPr bwMode="auto">
          <a:xfrm>
            <a:off x="1135063" y="688975"/>
            <a:ext cx="4595812" cy="3446463"/>
          </a:xfrm>
          <a:prstGeom prst="rect">
            <a:avLst/>
          </a:prstGeom>
          <a:noFill/>
          <a:ln w="12700">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053" name="Rectangle 5"/>
          <p:cNvSpPr>
            <a:spLocks noGrp="1" noChangeArrowheads="1"/>
          </p:cNvSpPr>
          <p:nvPr>
            <p:ph type="body" sz="quarter" idx="3"/>
          </p:nvPr>
        </p:nvSpPr>
        <p:spPr bwMode="auto">
          <a:xfrm>
            <a:off x="838200" y="4343400"/>
            <a:ext cx="5029200" cy="4144963"/>
          </a:xfrm>
          <a:prstGeom prst="rect">
            <a:avLst/>
          </a:prstGeom>
          <a:noFill/>
          <a:ln w="9525">
            <a:noFill/>
            <a:miter lim="800000"/>
            <a:headEnd/>
            <a:tailEnd/>
          </a:ln>
          <a:effectLst/>
        </p:spPr>
        <p:txBody>
          <a:bodyPr vert="horz" wrap="square" lIns="94208" tIns="46306" rIns="94208" bIns="4630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0" y="8739188"/>
            <a:ext cx="2970213" cy="460375"/>
          </a:xfrm>
          <a:prstGeom prst="rect">
            <a:avLst/>
          </a:prstGeom>
          <a:noFill/>
          <a:ln w="9525">
            <a:noFill/>
            <a:miter lim="800000"/>
            <a:headEnd/>
            <a:tailEnd/>
          </a:ln>
          <a:effectLst/>
        </p:spPr>
        <p:txBody>
          <a:bodyPr vert="horz" wrap="square" lIns="94208" tIns="46306" rIns="94208" bIns="46306" numCol="1" anchor="b" anchorCtr="0" compatLnSpc="1">
            <a:prstTxWarp prst="textNoShape">
              <a:avLst/>
            </a:prstTxWarp>
          </a:bodyPr>
          <a:lstStyle>
            <a:lvl1pPr algn="l" defTabSz="931863" eaLnBrk="0" hangingPunct="0">
              <a:defRPr sz="1200" dirty="0">
                <a:latin typeface="Times New Roman" pitchFamily="18" charset="0"/>
                <a:ea typeface="+mn-ea"/>
              </a:defRPr>
            </a:lvl1pPr>
          </a:lstStyle>
          <a:p>
            <a:pPr>
              <a:defRPr/>
            </a:pPr>
            <a:endParaRPr lang="en-US" dirty="0"/>
          </a:p>
        </p:txBody>
      </p:sp>
      <p:sp>
        <p:nvSpPr>
          <p:cNvPr id="2055" name="Rectangle 7"/>
          <p:cNvSpPr>
            <a:spLocks noGrp="1" noChangeArrowheads="1"/>
          </p:cNvSpPr>
          <p:nvPr>
            <p:ph type="sldNum" sz="quarter" idx="5"/>
          </p:nvPr>
        </p:nvSpPr>
        <p:spPr bwMode="auto">
          <a:xfrm>
            <a:off x="3887788" y="8739188"/>
            <a:ext cx="2970212" cy="460375"/>
          </a:xfrm>
          <a:prstGeom prst="rect">
            <a:avLst/>
          </a:prstGeom>
          <a:noFill/>
          <a:ln w="9525">
            <a:noFill/>
            <a:miter lim="800000"/>
            <a:headEnd/>
            <a:tailEnd/>
          </a:ln>
          <a:effectLst/>
        </p:spPr>
        <p:txBody>
          <a:bodyPr vert="horz" wrap="square" lIns="94208" tIns="46306" rIns="94208" bIns="46306" numCol="1" anchor="b" anchorCtr="0" compatLnSpc="1">
            <a:prstTxWarp prst="textNoShape">
              <a:avLst/>
            </a:prstTxWarp>
          </a:bodyPr>
          <a:lstStyle>
            <a:lvl1pPr algn="r" defTabSz="931863" eaLnBrk="0" hangingPunct="0">
              <a:defRPr sz="1200">
                <a:latin typeface="Times New Roman" charset="0"/>
              </a:defRPr>
            </a:lvl1pPr>
          </a:lstStyle>
          <a:p>
            <a:fld id="{DD23921A-C15E-FF43-A53B-0E34148A1C8A}" type="slidenum">
              <a:rPr lang="en-US"/>
              <a:pPr/>
              <a:t>‹#›</a:t>
            </a:fld>
            <a:endParaRPr lang="en-US" dirty="0"/>
          </a:p>
        </p:txBody>
      </p:sp>
    </p:spTree>
    <p:extLst>
      <p:ext uri="{BB962C8B-B14F-4D97-AF65-F5344CB8AC3E}">
        <p14:creationId xmlns="" xmlns:p14="http://schemas.microsoft.com/office/powerpoint/2010/main" val="47058339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400" kern="1200">
        <a:solidFill>
          <a:schemeClr val="tx1"/>
        </a:solidFill>
        <a:latin typeface="Arial" charset="0"/>
        <a:ea typeface="ＭＳ Ｐゴシック" charset="0"/>
        <a:cs typeface="+mn-cs"/>
      </a:defRPr>
    </a:lvl1pPr>
    <a:lvl2pPr marL="457200" algn="l" rtl="0" eaLnBrk="0" fontAlgn="base" hangingPunct="0">
      <a:spcBef>
        <a:spcPct val="30000"/>
      </a:spcBef>
      <a:spcAft>
        <a:spcPct val="0"/>
      </a:spcAft>
      <a:defRPr sz="14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4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4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4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9"/>
          <p:cNvSpPr>
            <a:spLocks noChangeArrowheads="1"/>
          </p:cNvSpPr>
          <p:nvPr userDrawn="1"/>
        </p:nvSpPr>
        <p:spPr bwMode="auto">
          <a:xfrm>
            <a:off x="1219200" y="2667000"/>
            <a:ext cx="6705600" cy="3505200"/>
          </a:xfrm>
          <a:prstGeom prst="rect">
            <a:avLst/>
          </a:prstGeom>
          <a:noFill/>
          <a:ln w="19050">
            <a:solidFill>
              <a:srgbClr val="1974CF"/>
            </a:solidFill>
            <a:miter lim="800000"/>
            <a:headEnd/>
            <a:tailEnd/>
          </a:ln>
          <a:effectLst/>
        </p:spPr>
        <p:txBody>
          <a:bodyPr wrap="none" anchor="ctr"/>
          <a:lstStyle/>
          <a:p>
            <a:pPr>
              <a:defRPr/>
            </a:pPr>
            <a:endParaRPr lang="en-US" dirty="0">
              <a:ea typeface="+mn-ea"/>
            </a:endParaRPr>
          </a:p>
        </p:txBody>
      </p:sp>
      <p:sp>
        <p:nvSpPr>
          <p:cNvPr id="181265" name="Rectangle 17"/>
          <p:cNvSpPr>
            <a:spLocks noGrp="1" noChangeArrowheads="1"/>
          </p:cNvSpPr>
          <p:nvPr>
            <p:ph type="ctrTitle"/>
          </p:nvPr>
        </p:nvSpPr>
        <p:spPr>
          <a:xfrm>
            <a:off x="1223963" y="3724275"/>
            <a:ext cx="6692900" cy="838200"/>
          </a:xfrm>
          <a:effectLst/>
        </p:spPr>
        <p:txBody>
          <a:bodyPr anchorCtr="1"/>
          <a:lstStyle>
            <a:lvl1pPr algn="ctr">
              <a:defRPr/>
            </a:lvl1pPr>
          </a:lstStyle>
          <a:p>
            <a:r>
              <a:rPr lang="en-US"/>
              <a:t>Click to edit Master title style</a:t>
            </a:r>
          </a:p>
        </p:txBody>
      </p:sp>
      <p:sp>
        <p:nvSpPr>
          <p:cNvPr id="181266" name="Rectangle 18"/>
          <p:cNvSpPr>
            <a:spLocks noGrp="1" noChangeArrowheads="1"/>
          </p:cNvSpPr>
          <p:nvPr>
            <p:ph type="subTitle" idx="1"/>
          </p:nvPr>
        </p:nvSpPr>
        <p:spPr>
          <a:xfrm>
            <a:off x="1371600" y="5307013"/>
            <a:ext cx="6400800" cy="533400"/>
          </a:xfrm>
        </p:spPr>
        <p:txBody>
          <a:bodyPr lIns="91440" tIns="45720" rIns="91440" bIns="45720"/>
          <a:lstStyle>
            <a:lvl1pPr marL="0" indent="0" algn="ctr">
              <a:buFontTx/>
              <a:buNone/>
              <a:defRPr sz="1800"/>
            </a:lvl1pPr>
          </a:lstStyle>
          <a:p>
            <a:r>
              <a:rPr lang="en-US"/>
              <a:t>Click to edit Master subtitle style</a:t>
            </a:r>
          </a:p>
        </p:txBody>
      </p:sp>
      <p:pic>
        <p:nvPicPr>
          <p:cNvPr id="7" name="Picture 15" descr="ppt_opener.jpg"/>
          <p:cNvPicPr>
            <a:picLocks noChangeAspect="1"/>
          </p:cNvPicPr>
          <p:nvPr userDrawn="1"/>
        </p:nvPicPr>
        <p:blipFill>
          <a:blip r:embed="rId2" cstate="email">
            <a:extLst>
              <a:ext uri="{28A0092B-C50C-407E-A947-70E740481C1C}">
                <a14:useLocalDpi xmlns="" xmlns:a14="http://schemas.microsoft.com/office/drawing/2010/main" val="0"/>
              </a:ext>
            </a:extLst>
          </a:blip>
          <a:srcRect/>
          <a:stretch>
            <a:fillRect/>
          </a:stretch>
        </p:blipFill>
        <p:spPr bwMode="auto">
          <a:xfrm>
            <a:off x="0" y="381000"/>
            <a:ext cx="9144000" cy="6477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5191012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 xmlns:p14="http://schemas.microsoft.com/office/powerpoint/2010/main" val="16548095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99263" y="1611313"/>
            <a:ext cx="2155825" cy="44211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0200" y="1611313"/>
            <a:ext cx="6316663" cy="44211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 xmlns:p14="http://schemas.microsoft.com/office/powerpoint/2010/main" val="17024069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 xmlns:p14="http://schemas.microsoft.com/office/powerpoint/2010/main" val="1780679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 xmlns:p14="http://schemas.microsoft.com/office/powerpoint/2010/main" val="6986646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30200" y="2346325"/>
            <a:ext cx="4230688" cy="36861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13288" y="2346325"/>
            <a:ext cx="4230687" cy="36861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 xmlns:p14="http://schemas.microsoft.com/office/powerpoint/2010/main" val="20855174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 xmlns:p14="http://schemas.microsoft.com/office/powerpoint/2010/main" val="8393250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 xmlns:p14="http://schemas.microsoft.com/office/powerpoint/2010/main" val="12373832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3815034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 xmlns:p14="http://schemas.microsoft.com/office/powerpoint/2010/main" val="27471196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 xmlns:p14="http://schemas.microsoft.com/office/powerpoint/2010/main" val="39960463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0227" name="Rectangle 3"/>
          <p:cNvSpPr>
            <a:spLocks noGrp="1" noChangeArrowheads="1"/>
          </p:cNvSpPr>
          <p:nvPr>
            <p:ph type="title"/>
          </p:nvPr>
        </p:nvSpPr>
        <p:spPr bwMode="auto">
          <a:xfrm>
            <a:off x="430213" y="1611313"/>
            <a:ext cx="8524875" cy="388937"/>
          </a:xfrm>
          <a:prstGeom prst="rect">
            <a:avLst/>
          </a:prstGeom>
          <a:noFill/>
          <a:ln w="9525">
            <a:noFill/>
            <a:miter lim="800000"/>
            <a:headEnd/>
            <a:tailEnd/>
          </a:ln>
          <a:effectLst>
            <a:outerShdw dist="17961" dir="2700000" algn="ctr" rotWithShape="0">
              <a:schemeClr val="bg2"/>
            </a:outerShdw>
          </a:effectLst>
        </p:spPr>
        <p:txBody>
          <a:bodyPr vert="horz" wrap="square" lIns="0" tIns="0" rIns="0" bIns="0" numCol="1" anchor="b" anchorCtr="0" compatLnSpc="1">
            <a:prstTxWarp prst="textNoShape">
              <a:avLst/>
            </a:prstTxWarp>
            <a:spAutoFit/>
          </a:bodyPr>
          <a:lstStyle/>
          <a:p>
            <a:pPr lvl="0"/>
            <a:r>
              <a:rPr lang="en-US" smtClean="0"/>
              <a:t>Click to edit Master title style</a:t>
            </a:r>
          </a:p>
        </p:txBody>
      </p:sp>
      <p:sp>
        <p:nvSpPr>
          <p:cNvPr id="1027" name="Rectangle 4"/>
          <p:cNvSpPr>
            <a:spLocks noGrp="1" noChangeArrowheads="1"/>
          </p:cNvSpPr>
          <p:nvPr>
            <p:ph type="body" idx="1"/>
          </p:nvPr>
        </p:nvSpPr>
        <p:spPr bwMode="auto">
          <a:xfrm>
            <a:off x="330200" y="2346325"/>
            <a:ext cx="8613775" cy="36861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0232" name="Text Box 8"/>
          <p:cNvSpPr txBox="1">
            <a:spLocks noChangeArrowheads="1"/>
          </p:cNvSpPr>
          <p:nvPr userDrawn="1"/>
        </p:nvSpPr>
        <p:spPr bwMode="auto">
          <a:xfrm>
            <a:off x="6003925" y="6089650"/>
            <a:ext cx="2820988" cy="457200"/>
          </a:xfrm>
          <a:prstGeom prst="rect">
            <a:avLst/>
          </a:prstGeom>
          <a:noFill/>
          <a:ln w="9525">
            <a:noFill/>
            <a:miter lim="800000"/>
            <a:headEnd/>
            <a:tailEnd/>
          </a:ln>
          <a:effectLst/>
        </p:spPr>
        <p:txBody>
          <a:bodyPr>
            <a:spAutoFit/>
          </a:bodyPr>
          <a:lstStyle/>
          <a:p>
            <a:pPr algn="l">
              <a:defRPr/>
            </a:pPr>
            <a:endParaRPr lang="en-US" dirty="0">
              <a:ea typeface="+mn-ea"/>
            </a:endParaRPr>
          </a:p>
        </p:txBody>
      </p:sp>
      <p:sp>
        <p:nvSpPr>
          <p:cNvPr id="180235" name="Text Box 11"/>
          <p:cNvSpPr txBox="1">
            <a:spLocks noChangeArrowheads="1"/>
          </p:cNvSpPr>
          <p:nvPr userDrawn="1"/>
        </p:nvSpPr>
        <p:spPr bwMode="auto">
          <a:xfrm>
            <a:off x="303213" y="6581775"/>
            <a:ext cx="8840787" cy="269875"/>
          </a:xfrm>
          <a:prstGeom prst="rect">
            <a:avLst/>
          </a:prstGeom>
          <a:noFill/>
          <a:ln w="9525">
            <a:noFill/>
            <a:miter lim="800000"/>
            <a:headEnd/>
            <a:tailEnd/>
          </a:ln>
          <a:effectLst/>
        </p:spPr>
        <p:txBody>
          <a:bodyPr/>
          <a:lstStyle/>
          <a:p>
            <a:pPr algn="r">
              <a:spcBef>
                <a:spcPct val="50000"/>
              </a:spcBef>
              <a:tabLst>
                <a:tab pos="7485063" algn="l"/>
              </a:tabLst>
              <a:defRPr/>
            </a:pPr>
            <a:endParaRPr lang="en-US" sz="1000" dirty="0">
              <a:ea typeface="+mn-ea"/>
            </a:endParaRPr>
          </a:p>
        </p:txBody>
      </p:sp>
      <p:cxnSp>
        <p:nvCxnSpPr>
          <p:cNvPr id="8" name="Straight Connector 7"/>
          <p:cNvCxnSpPr/>
          <p:nvPr userDrawn="1"/>
        </p:nvCxnSpPr>
        <p:spPr>
          <a:xfrm>
            <a:off x="0" y="1158875"/>
            <a:ext cx="9144000" cy="0"/>
          </a:xfrm>
          <a:prstGeom prst="line">
            <a:avLst/>
          </a:prstGeom>
          <a:ln>
            <a:solidFill>
              <a:schemeClr val="accent1"/>
            </a:solidFill>
          </a:ln>
        </p:spPr>
        <p:style>
          <a:lnRef idx="1">
            <a:schemeClr val="dk1"/>
          </a:lnRef>
          <a:fillRef idx="0">
            <a:schemeClr val="dk1"/>
          </a:fillRef>
          <a:effectRef idx="0">
            <a:schemeClr val="dk1"/>
          </a:effectRef>
          <a:fontRef idx="minor">
            <a:schemeClr val="tx1"/>
          </a:fontRef>
        </p:style>
      </p:cxnSp>
      <p:sp>
        <p:nvSpPr>
          <p:cNvPr id="9" name="Text Box 13"/>
          <p:cNvSpPr txBox="1">
            <a:spLocks noChangeArrowheads="1"/>
          </p:cNvSpPr>
          <p:nvPr userDrawn="1"/>
        </p:nvSpPr>
        <p:spPr bwMode="auto">
          <a:xfrm>
            <a:off x="0" y="6588125"/>
            <a:ext cx="9144000" cy="246063"/>
          </a:xfrm>
          <a:prstGeom prst="rect">
            <a:avLst/>
          </a:prstGeom>
          <a:noFill/>
          <a:ln>
            <a:noFill/>
          </a:ln>
          <a:effectLst/>
          <a:extLst/>
        </p:spPr>
        <p:txBody>
          <a:bodyPr/>
          <a:lstStyle>
            <a:lvl1pPr algn="l" eaLnBrk="0" hangingPunct="0">
              <a:tabLst>
                <a:tab pos="7485063" algn="l"/>
              </a:tabLst>
              <a:defRPr sz="2400">
                <a:solidFill>
                  <a:schemeClr val="tx1"/>
                </a:solidFill>
                <a:latin typeface="Times New Roman" pitchFamily="18" charset="0"/>
              </a:defRPr>
            </a:lvl1pPr>
            <a:lvl2pPr algn="l" eaLnBrk="0" hangingPunct="0">
              <a:tabLst>
                <a:tab pos="7485063" algn="l"/>
              </a:tabLst>
              <a:defRPr sz="2400">
                <a:solidFill>
                  <a:schemeClr val="tx1"/>
                </a:solidFill>
                <a:latin typeface="Times New Roman" pitchFamily="18" charset="0"/>
              </a:defRPr>
            </a:lvl2pPr>
            <a:lvl3pPr algn="l" eaLnBrk="0" hangingPunct="0">
              <a:tabLst>
                <a:tab pos="7485063" algn="l"/>
              </a:tabLst>
              <a:defRPr sz="2400">
                <a:solidFill>
                  <a:schemeClr val="tx1"/>
                </a:solidFill>
                <a:latin typeface="Times New Roman" pitchFamily="18" charset="0"/>
              </a:defRPr>
            </a:lvl3pPr>
            <a:lvl4pPr algn="l" eaLnBrk="0" hangingPunct="0">
              <a:tabLst>
                <a:tab pos="7485063" algn="l"/>
              </a:tabLst>
              <a:defRPr sz="2400">
                <a:solidFill>
                  <a:schemeClr val="tx1"/>
                </a:solidFill>
                <a:latin typeface="Times New Roman" pitchFamily="18" charset="0"/>
              </a:defRPr>
            </a:lvl4pPr>
            <a:lvl5pPr algn="l" eaLnBrk="0" hangingPunct="0">
              <a:tabLst>
                <a:tab pos="7485063" algn="l"/>
              </a:tabLst>
              <a:defRPr sz="2400">
                <a:solidFill>
                  <a:schemeClr val="tx1"/>
                </a:solidFill>
                <a:latin typeface="Times New Roman" pitchFamily="18" charset="0"/>
              </a:defRPr>
            </a:lvl5pPr>
            <a:lvl6pPr eaLnBrk="0" fontAlgn="base" hangingPunct="0">
              <a:spcBef>
                <a:spcPct val="0"/>
              </a:spcBef>
              <a:spcAft>
                <a:spcPct val="0"/>
              </a:spcAft>
              <a:tabLst>
                <a:tab pos="7485063" algn="l"/>
              </a:tabLst>
              <a:defRPr sz="2400">
                <a:solidFill>
                  <a:schemeClr val="tx1"/>
                </a:solidFill>
                <a:latin typeface="Times New Roman" pitchFamily="18" charset="0"/>
              </a:defRPr>
            </a:lvl6pPr>
            <a:lvl7pPr eaLnBrk="0" fontAlgn="base" hangingPunct="0">
              <a:spcBef>
                <a:spcPct val="0"/>
              </a:spcBef>
              <a:spcAft>
                <a:spcPct val="0"/>
              </a:spcAft>
              <a:tabLst>
                <a:tab pos="7485063" algn="l"/>
              </a:tabLst>
              <a:defRPr sz="2400">
                <a:solidFill>
                  <a:schemeClr val="tx1"/>
                </a:solidFill>
                <a:latin typeface="Times New Roman" pitchFamily="18" charset="0"/>
              </a:defRPr>
            </a:lvl7pPr>
            <a:lvl8pPr eaLnBrk="0" fontAlgn="base" hangingPunct="0">
              <a:spcBef>
                <a:spcPct val="0"/>
              </a:spcBef>
              <a:spcAft>
                <a:spcPct val="0"/>
              </a:spcAft>
              <a:tabLst>
                <a:tab pos="7485063" algn="l"/>
              </a:tabLst>
              <a:defRPr sz="2400">
                <a:solidFill>
                  <a:schemeClr val="tx1"/>
                </a:solidFill>
                <a:latin typeface="Times New Roman" pitchFamily="18" charset="0"/>
              </a:defRPr>
            </a:lvl8pPr>
            <a:lvl9pPr eaLnBrk="0" fontAlgn="base" hangingPunct="0">
              <a:spcBef>
                <a:spcPct val="0"/>
              </a:spcBef>
              <a:spcAft>
                <a:spcPct val="0"/>
              </a:spcAft>
              <a:tabLst>
                <a:tab pos="7485063" algn="l"/>
              </a:tabLst>
              <a:defRPr sz="2400">
                <a:solidFill>
                  <a:schemeClr val="tx1"/>
                </a:solidFill>
                <a:latin typeface="Times New Roman" pitchFamily="18" charset="0"/>
              </a:defRPr>
            </a:lvl9pPr>
          </a:lstStyle>
          <a:p>
            <a:pPr algn="ctr">
              <a:defRPr/>
            </a:pPr>
            <a:r>
              <a:rPr lang="en-US" sz="1000" dirty="0" smtClean="0">
                <a:latin typeface="Arial" pitchFamily="34" charset="0"/>
                <a:ea typeface="MS PGothic" pitchFamily="34" charset="-128"/>
                <a:cs typeface="Arial" pitchFamily="34" charset="0"/>
              </a:rPr>
              <a:t>Copyright © 2017 Wolters Kluwer • All Rights Reserved</a:t>
            </a:r>
            <a:endParaRPr lang="en-US" sz="1000" dirty="0">
              <a:latin typeface="Arial" pitchFamily="34" charset="0"/>
              <a:ea typeface="MS PGothic" pitchFamily="34" charset="-128"/>
              <a:cs typeface="Arial" pitchFamily="34" charset="0"/>
            </a:endParaRPr>
          </a:p>
        </p:txBody>
      </p:sp>
      <p:pic>
        <p:nvPicPr>
          <p:cNvPr id="10" name="Picture 14" descr="WK_CMYK.jpg"/>
          <p:cNvPicPr>
            <a:picLocks noChangeAspect="1"/>
          </p:cNvPicPr>
          <p:nvPr userDrawn="1"/>
        </p:nvPicPr>
        <p:blipFill>
          <a:blip r:embed="rId13" cstate="email">
            <a:extLst>
              <a:ext uri="{28A0092B-C50C-407E-A947-70E740481C1C}">
                <a14:useLocalDpi xmlns="" xmlns:a14="http://schemas.microsoft.com/office/drawing/2010/main" val="0"/>
              </a:ext>
            </a:extLst>
          </a:blip>
          <a:srcRect/>
          <a:stretch>
            <a:fillRect/>
          </a:stretch>
        </p:blipFill>
        <p:spPr bwMode="auto">
          <a:xfrm>
            <a:off x="457200" y="6600825"/>
            <a:ext cx="1317625" cy="209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40" r:id="rId1"/>
    <p:sldLayoutId id="2147483930" r:id="rId2"/>
    <p:sldLayoutId id="2147483931" r:id="rId3"/>
    <p:sldLayoutId id="2147483932" r:id="rId4"/>
    <p:sldLayoutId id="2147483933" r:id="rId5"/>
    <p:sldLayoutId id="2147483934" r:id="rId6"/>
    <p:sldLayoutId id="2147483935" r:id="rId7"/>
    <p:sldLayoutId id="2147483936" r:id="rId8"/>
    <p:sldLayoutId id="2147483937" r:id="rId9"/>
    <p:sldLayoutId id="2147483938" r:id="rId10"/>
    <p:sldLayoutId id="2147483939" r:id="rId11"/>
  </p:sldLayoutIdLst>
  <p:txStyles>
    <p:titleStyle>
      <a:lvl1pPr algn="l" rtl="0" eaLnBrk="0" fontAlgn="base" hangingPunct="0">
        <a:lnSpc>
          <a:spcPct val="90000"/>
        </a:lnSpc>
        <a:spcBef>
          <a:spcPct val="0"/>
        </a:spcBef>
        <a:spcAft>
          <a:spcPct val="0"/>
        </a:spcAft>
        <a:defRPr sz="2800" b="1">
          <a:solidFill>
            <a:srgbClr val="186EC4"/>
          </a:solidFill>
          <a:latin typeface="+mj-lt"/>
          <a:ea typeface="ＭＳ Ｐゴシック" charset="0"/>
          <a:cs typeface="+mj-cs"/>
        </a:defRPr>
      </a:lvl1pPr>
      <a:lvl2pPr algn="l" rtl="0" eaLnBrk="0" fontAlgn="base" hangingPunct="0">
        <a:lnSpc>
          <a:spcPct val="90000"/>
        </a:lnSpc>
        <a:spcBef>
          <a:spcPct val="0"/>
        </a:spcBef>
        <a:spcAft>
          <a:spcPct val="0"/>
        </a:spcAft>
        <a:defRPr sz="2800" b="1">
          <a:solidFill>
            <a:srgbClr val="186EC4"/>
          </a:solidFill>
          <a:latin typeface="Verdana" pitchFamily="34" charset="0"/>
          <a:ea typeface="ＭＳ Ｐゴシック" charset="0"/>
        </a:defRPr>
      </a:lvl2pPr>
      <a:lvl3pPr algn="l" rtl="0" eaLnBrk="0" fontAlgn="base" hangingPunct="0">
        <a:lnSpc>
          <a:spcPct val="90000"/>
        </a:lnSpc>
        <a:spcBef>
          <a:spcPct val="0"/>
        </a:spcBef>
        <a:spcAft>
          <a:spcPct val="0"/>
        </a:spcAft>
        <a:defRPr sz="2800" b="1">
          <a:solidFill>
            <a:srgbClr val="186EC4"/>
          </a:solidFill>
          <a:latin typeface="Verdana" pitchFamily="34" charset="0"/>
          <a:ea typeface="ＭＳ Ｐゴシック" charset="0"/>
        </a:defRPr>
      </a:lvl3pPr>
      <a:lvl4pPr algn="l" rtl="0" eaLnBrk="0" fontAlgn="base" hangingPunct="0">
        <a:lnSpc>
          <a:spcPct val="90000"/>
        </a:lnSpc>
        <a:spcBef>
          <a:spcPct val="0"/>
        </a:spcBef>
        <a:spcAft>
          <a:spcPct val="0"/>
        </a:spcAft>
        <a:defRPr sz="2800" b="1">
          <a:solidFill>
            <a:srgbClr val="186EC4"/>
          </a:solidFill>
          <a:latin typeface="Verdana" pitchFamily="34" charset="0"/>
          <a:ea typeface="ＭＳ Ｐゴシック" charset="0"/>
        </a:defRPr>
      </a:lvl4pPr>
      <a:lvl5pPr algn="l" rtl="0" eaLnBrk="0" fontAlgn="base" hangingPunct="0">
        <a:lnSpc>
          <a:spcPct val="90000"/>
        </a:lnSpc>
        <a:spcBef>
          <a:spcPct val="0"/>
        </a:spcBef>
        <a:spcAft>
          <a:spcPct val="0"/>
        </a:spcAft>
        <a:defRPr sz="2800" b="1">
          <a:solidFill>
            <a:srgbClr val="186EC4"/>
          </a:solidFill>
          <a:latin typeface="Verdana" pitchFamily="34" charset="0"/>
          <a:ea typeface="ＭＳ Ｐゴシック" charset="0"/>
        </a:defRPr>
      </a:lvl5pPr>
      <a:lvl6pPr marL="457200" algn="l" rtl="0" fontAlgn="base">
        <a:lnSpc>
          <a:spcPct val="90000"/>
        </a:lnSpc>
        <a:spcBef>
          <a:spcPct val="0"/>
        </a:spcBef>
        <a:spcAft>
          <a:spcPct val="0"/>
        </a:spcAft>
        <a:defRPr sz="2800" b="1">
          <a:solidFill>
            <a:srgbClr val="186EC4"/>
          </a:solidFill>
          <a:latin typeface="Verdana" pitchFamily="34" charset="0"/>
        </a:defRPr>
      </a:lvl6pPr>
      <a:lvl7pPr marL="914400" algn="l" rtl="0" fontAlgn="base">
        <a:lnSpc>
          <a:spcPct val="90000"/>
        </a:lnSpc>
        <a:spcBef>
          <a:spcPct val="0"/>
        </a:spcBef>
        <a:spcAft>
          <a:spcPct val="0"/>
        </a:spcAft>
        <a:defRPr sz="2800" b="1">
          <a:solidFill>
            <a:srgbClr val="186EC4"/>
          </a:solidFill>
          <a:latin typeface="Verdana" pitchFamily="34" charset="0"/>
        </a:defRPr>
      </a:lvl7pPr>
      <a:lvl8pPr marL="1371600" algn="l" rtl="0" fontAlgn="base">
        <a:lnSpc>
          <a:spcPct val="90000"/>
        </a:lnSpc>
        <a:spcBef>
          <a:spcPct val="0"/>
        </a:spcBef>
        <a:spcAft>
          <a:spcPct val="0"/>
        </a:spcAft>
        <a:defRPr sz="2800" b="1">
          <a:solidFill>
            <a:srgbClr val="186EC4"/>
          </a:solidFill>
          <a:latin typeface="Verdana" pitchFamily="34" charset="0"/>
        </a:defRPr>
      </a:lvl8pPr>
      <a:lvl9pPr marL="1828800" algn="l" rtl="0" fontAlgn="base">
        <a:lnSpc>
          <a:spcPct val="90000"/>
        </a:lnSpc>
        <a:spcBef>
          <a:spcPct val="0"/>
        </a:spcBef>
        <a:spcAft>
          <a:spcPct val="0"/>
        </a:spcAft>
        <a:defRPr sz="2800" b="1">
          <a:solidFill>
            <a:srgbClr val="186EC4"/>
          </a:solidFill>
          <a:latin typeface="Verdana" pitchFamily="34" charset="0"/>
        </a:defRPr>
      </a:lvl9pPr>
    </p:titleStyle>
    <p:bodyStyle>
      <a:lvl1pPr marL="280988" indent="-280988" algn="l" rtl="0" eaLnBrk="0" fontAlgn="base" hangingPunct="0">
        <a:lnSpc>
          <a:spcPct val="90000"/>
        </a:lnSpc>
        <a:spcBef>
          <a:spcPct val="60000"/>
        </a:spcBef>
        <a:spcAft>
          <a:spcPct val="0"/>
        </a:spcAft>
        <a:buClr>
          <a:srgbClr val="CC9900"/>
        </a:buClr>
        <a:buChar char="•"/>
        <a:defRPr sz="2200">
          <a:solidFill>
            <a:schemeClr val="tx1"/>
          </a:solidFill>
          <a:latin typeface="+mn-lt"/>
          <a:ea typeface="ＭＳ Ｐゴシック" charset="0"/>
          <a:cs typeface="+mn-cs"/>
        </a:defRPr>
      </a:lvl1pPr>
      <a:lvl2pPr marL="862013" indent="-404813" algn="l" rtl="0" eaLnBrk="0" fontAlgn="base" hangingPunct="0">
        <a:lnSpc>
          <a:spcPct val="90000"/>
        </a:lnSpc>
        <a:spcBef>
          <a:spcPct val="60000"/>
        </a:spcBef>
        <a:spcAft>
          <a:spcPct val="0"/>
        </a:spcAft>
        <a:buClr>
          <a:srgbClr val="CC9900"/>
        </a:buClr>
        <a:buChar char="–"/>
        <a:defRPr sz="2200">
          <a:solidFill>
            <a:schemeClr val="tx1"/>
          </a:solidFill>
          <a:latin typeface="+mn-lt"/>
          <a:ea typeface="ＭＳ Ｐゴシック" charset="0"/>
        </a:defRPr>
      </a:lvl2pPr>
      <a:lvl3pPr marL="1204913" indent="-228600" algn="l" rtl="0" eaLnBrk="0" fontAlgn="base" hangingPunct="0">
        <a:lnSpc>
          <a:spcPct val="90000"/>
        </a:lnSpc>
        <a:spcBef>
          <a:spcPct val="60000"/>
        </a:spcBef>
        <a:spcAft>
          <a:spcPct val="0"/>
        </a:spcAft>
        <a:buClr>
          <a:srgbClr val="CC9900"/>
        </a:buClr>
        <a:buChar char="•"/>
        <a:defRPr sz="2200">
          <a:solidFill>
            <a:schemeClr val="tx1"/>
          </a:solidFill>
          <a:latin typeface="+mn-lt"/>
          <a:ea typeface="ＭＳ Ｐゴシック" charset="0"/>
        </a:defRPr>
      </a:lvl3pPr>
      <a:lvl4pPr marL="1600200" indent="-228600" algn="l" rtl="0" eaLnBrk="0" fontAlgn="base" hangingPunct="0">
        <a:lnSpc>
          <a:spcPct val="90000"/>
        </a:lnSpc>
        <a:spcBef>
          <a:spcPct val="60000"/>
        </a:spcBef>
        <a:spcAft>
          <a:spcPct val="0"/>
        </a:spcAft>
        <a:buClr>
          <a:srgbClr val="CC9900"/>
        </a:buClr>
        <a:buChar char="•"/>
        <a:defRPr sz="2200">
          <a:solidFill>
            <a:schemeClr val="tx1"/>
          </a:solidFill>
          <a:latin typeface="+mn-lt"/>
          <a:ea typeface="ＭＳ Ｐゴシック" charset="0"/>
        </a:defRPr>
      </a:lvl4pPr>
      <a:lvl5pPr marL="2057400" indent="-228600" algn="l" rtl="0" eaLnBrk="0" fontAlgn="base" hangingPunct="0">
        <a:lnSpc>
          <a:spcPct val="90000"/>
        </a:lnSpc>
        <a:spcBef>
          <a:spcPct val="60000"/>
        </a:spcBef>
        <a:spcAft>
          <a:spcPct val="0"/>
        </a:spcAft>
        <a:buClr>
          <a:srgbClr val="CC9900"/>
        </a:buClr>
        <a:buChar char="•"/>
        <a:defRPr sz="2200">
          <a:solidFill>
            <a:schemeClr val="tx1"/>
          </a:solidFill>
          <a:latin typeface="+mn-lt"/>
          <a:ea typeface="ＭＳ Ｐゴシック" charset="0"/>
        </a:defRPr>
      </a:lvl5pPr>
      <a:lvl6pPr marL="2514600" indent="-228600" algn="l" rtl="0" fontAlgn="base">
        <a:lnSpc>
          <a:spcPct val="90000"/>
        </a:lnSpc>
        <a:spcBef>
          <a:spcPct val="60000"/>
        </a:spcBef>
        <a:spcAft>
          <a:spcPct val="0"/>
        </a:spcAft>
        <a:buClr>
          <a:srgbClr val="CC9900"/>
        </a:buClr>
        <a:buChar char="•"/>
        <a:defRPr sz="2200">
          <a:solidFill>
            <a:schemeClr val="tx1"/>
          </a:solidFill>
          <a:latin typeface="+mn-lt"/>
        </a:defRPr>
      </a:lvl6pPr>
      <a:lvl7pPr marL="2971800" indent="-228600" algn="l" rtl="0" fontAlgn="base">
        <a:lnSpc>
          <a:spcPct val="90000"/>
        </a:lnSpc>
        <a:spcBef>
          <a:spcPct val="60000"/>
        </a:spcBef>
        <a:spcAft>
          <a:spcPct val="0"/>
        </a:spcAft>
        <a:buClr>
          <a:srgbClr val="CC9900"/>
        </a:buClr>
        <a:buChar char="•"/>
        <a:defRPr sz="2200">
          <a:solidFill>
            <a:schemeClr val="tx1"/>
          </a:solidFill>
          <a:latin typeface="+mn-lt"/>
        </a:defRPr>
      </a:lvl7pPr>
      <a:lvl8pPr marL="3429000" indent="-228600" algn="l" rtl="0" fontAlgn="base">
        <a:lnSpc>
          <a:spcPct val="90000"/>
        </a:lnSpc>
        <a:spcBef>
          <a:spcPct val="60000"/>
        </a:spcBef>
        <a:spcAft>
          <a:spcPct val="0"/>
        </a:spcAft>
        <a:buClr>
          <a:srgbClr val="CC9900"/>
        </a:buClr>
        <a:buChar char="•"/>
        <a:defRPr sz="2200">
          <a:solidFill>
            <a:schemeClr val="tx1"/>
          </a:solidFill>
          <a:latin typeface="+mn-lt"/>
        </a:defRPr>
      </a:lvl8pPr>
      <a:lvl9pPr marL="3886200" indent="-228600" algn="l" rtl="0" fontAlgn="base">
        <a:lnSpc>
          <a:spcPct val="90000"/>
        </a:lnSpc>
        <a:spcBef>
          <a:spcPct val="60000"/>
        </a:spcBef>
        <a:spcAft>
          <a:spcPct val="0"/>
        </a:spcAft>
        <a:buClr>
          <a:srgbClr val="CC9900"/>
        </a:buClr>
        <a:buChar char="•"/>
        <a:defRPr sz="2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065213" y="2952750"/>
            <a:ext cx="7099300" cy="2076450"/>
          </a:xfrm>
          <a:prstGeom prst="rect">
            <a:avLst/>
          </a:prstGeom>
          <a:ln w="25400" cap="flat" cmpd="sng" algn="ctr">
            <a:noFill/>
            <a:prstDash val="solid"/>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a:lstStyle>
            <a:lvl1pPr algn="l" rtl="0" eaLnBrk="0" fontAlgn="base" hangingPunct="0">
              <a:lnSpc>
                <a:spcPct val="90000"/>
              </a:lnSpc>
              <a:spcBef>
                <a:spcPct val="0"/>
              </a:spcBef>
              <a:spcAft>
                <a:spcPct val="0"/>
              </a:spcAft>
              <a:defRPr sz="2800" b="1">
                <a:solidFill>
                  <a:schemeClr val="dk1"/>
                </a:solidFill>
                <a:latin typeface="+mn-lt"/>
                <a:ea typeface="+mn-ea"/>
                <a:cs typeface="+mn-cs"/>
              </a:defRPr>
            </a:lvl1pPr>
            <a:lvl2pPr algn="l" rtl="0" eaLnBrk="0" fontAlgn="base" hangingPunct="0">
              <a:lnSpc>
                <a:spcPct val="90000"/>
              </a:lnSpc>
              <a:spcBef>
                <a:spcPct val="0"/>
              </a:spcBef>
              <a:spcAft>
                <a:spcPct val="0"/>
              </a:spcAft>
              <a:defRPr sz="2800" b="1">
                <a:solidFill>
                  <a:schemeClr val="dk1"/>
                </a:solidFill>
                <a:latin typeface="+mn-lt"/>
                <a:ea typeface="+mn-ea"/>
                <a:cs typeface="+mn-cs"/>
              </a:defRPr>
            </a:lvl2pPr>
            <a:lvl3pPr algn="l" rtl="0" eaLnBrk="0" fontAlgn="base" hangingPunct="0">
              <a:lnSpc>
                <a:spcPct val="90000"/>
              </a:lnSpc>
              <a:spcBef>
                <a:spcPct val="0"/>
              </a:spcBef>
              <a:spcAft>
                <a:spcPct val="0"/>
              </a:spcAft>
              <a:defRPr sz="2800" b="1">
                <a:solidFill>
                  <a:schemeClr val="dk1"/>
                </a:solidFill>
                <a:latin typeface="+mn-lt"/>
                <a:ea typeface="+mn-ea"/>
                <a:cs typeface="+mn-cs"/>
              </a:defRPr>
            </a:lvl3pPr>
            <a:lvl4pPr algn="l" rtl="0" eaLnBrk="0" fontAlgn="base" hangingPunct="0">
              <a:lnSpc>
                <a:spcPct val="90000"/>
              </a:lnSpc>
              <a:spcBef>
                <a:spcPct val="0"/>
              </a:spcBef>
              <a:spcAft>
                <a:spcPct val="0"/>
              </a:spcAft>
              <a:defRPr sz="2800" b="1">
                <a:solidFill>
                  <a:schemeClr val="dk1"/>
                </a:solidFill>
                <a:latin typeface="+mn-lt"/>
                <a:ea typeface="+mn-ea"/>
                <a:cs typeface="+mn-cs"/>
              </a:defRPr>
            </a:lvl4pPr>
            <a:lvl5pPr algn="l" rtl="0" eaLnBrk="0" fontAlgn="base" hangingPunct="0">
              <a:lnSpc>
                <a:spcPct val="90000"/>
              </a:lnSpc>
              <a:spcBef>
                <a:spcPct val="0"/>
              </a:spcBef>
              <a:spcAft>
                <a:spcPct val="0"/>
              </a:spcAft>
              <a:defRPr sz="2800" b="1">
                <a:solidFill>
                  <a:schemeClr val="dk1"/>
                </a:solidFill>
                <a:latin typeface="+mn-lt"/>
                <a:ea typeface="+mn-ea"/>
                <a:cs typeface="+mn-cs"/>
              </a:defRPr>
            </a:lvl5pPr>
            <a:lvl6pPr marL="457200" algn="l" rtl="0" fontAlgn="base">
              <a:lnSpc>
                <a:spcPct val="90000"/>
              </a:lnSpc>
              <a:spcBef>
                <a:spcPct val="0"/>
              </a:spcBef>
              <a:spcAft>
                <a:spcPct val="0"/>
              </a:spcAft>
              <a:defRPr sz="2800" b="1">
                <a:solidFill>
                  <a:schemeClr val="dk1"/>
                </a:solidFill>
                <a:latin typeface="+mn-lt"/>
                <a:ea typeface="+mn-ea"/>
                <a:cs typeface="+mn-cs"/>
              </a:defRPr>
            </a:lvl6pPr>
            <a:lvl7pPr marL="914400" algn="l" rtl="0" fontAlgn="base">
              <a:lnSpc>
                <a:spcPct val="90000"/>
              </a:lnSpc>
              <a:spcBef>
                <a:spcPct val="0"/>
              </a:spcBef>
              <a:spcAft>
                <a:spcPct val="0"/>
              </a:spcAft>
              <a:defRPr sz="2800" b="1">
                <a:solidFill>
                  <a:schemeClr val="dk1"/>
                </a:solidFill>
                <a:latin typeface="+mn-lt"/>
                <a:ea typeface="+mn-ea"/>
                <a:cs typeface="+mn-cs"/>
              </a:defRPr>
            </a:lvl7pPr>
            <a:lvl8pPr marL="1371600" algn="l" rtl="0" fontAlgn="base">
              <a:lnSpc>
                <a:spcPct val="90000"/>
              </a:lnSpc>
              <a:spcBef>
                <a:spcPct val="0"/>
              </a:spcBef>
              <a:spcAft>
                <a:spcPct val="0"/>
              </a:spcAft>
              <a:defRPr sz="2800" b="1">
                <a:solidFill>
                  <a:schemeClr val="dk1"/>
                </a:solidFill>
                <a:latin typeface="+mn-lt"/>
                <a:ea typeface="+mn-ea"/>
                <a:cs typeface="+mn-cs"/>
              </a:defRPr>
            </a:lvl8pPr>
            <a:lvl9pPr marL="1828800" algn="l" rtl="0" fontAlgn="base">
              <a:lnSpc>
                <a:spcPct val="90000"/>
              </a:lnSpc>
              <a:spcBef>
                <a:spcPct val="0"/>
              </a:spcBef>
              <a:spcAft>
                <a:spcPct val="0"/>
              </a:spcAft>
              <a:defRPr sz="2800" b="1">
                <a:solidFill>
                  <a:schemeClr val="dk1"/>
                </a:solidFill>
                <a:latin typeface="+mn-lt"/>
                <a:ea typeface="+mn-ea"/>
                <a:cs typeface="+mn-cs"/>
              </a:defRPr>
            </a:lvl9pPr>
          </a:lstStyle>
          <a:p>
            <a:pPr algn="ctr">
              <a:defRPr/>
            </a:pPr>
            <a:endParaRPr lang="en-US" dirty="0" smtClean="0"/>
          </a:p>
          <a:p>
            <a:pPr algn="ctr" eaLnBrk="1" hangingPunct="1">
              <a:defRPr/>
            </a:pPr>
            <a:r>
              <a:rPr lang="en-GB" altLang="en-US" sz="2400" dirty="0" smtClean="0">
                <a:solidFill>
                  <a:srgbClr val="1974CF"/>
                </a:solidFill>
              </a:rPr>
              <a:t>Chapter 44: </a:t>
            </a:r>
          </a:p>
          <a:p>
            <a:pPr algn="ctr" eaLnBrk="1" hangingPunct="1">
              <a:defRPr/>
            </a:pPr>
            <a:endParaRPr lang="en-GB" altLang="en-US" sz="2400" dirty="0">
              <a:solidFill>
                <a:srgbClr val="1974CF"/>
              </a:solidFill>
            </a:endParaRPr>
          </a:p>
          <a:p>
            <a:pPr algn="ctr" eaLnBrk="1" hangingPunct="1">
              <a:defRPr/>
            </a:pPr>
            <a:r>
              <a:rPr lang="en-US" sz="2400" dirty="0">
                <a:solidFill>
                  <a:srgbClr val="1974CF"/>
                </a:solidFill>
              </a:rPr>
              <a:t>Therapeutic Communication Skills</a:t>
            </a:r>
            <a:endParaRPr lang="en-GB" altLang="en-US" sz="2400" dirty="0">
              <a:solidFill>
                <a:srgbClr val="1974CF"/>
              </a:solidFill>
            </a:endParaRPr>
          </a:p>
          <a:p>
            <a:pPr algn="ctr" eaLnBrk="1" hangingPunct="1">
              <a:defRPr/>
            </a:pPr>
            <a:endParaRPr lang="en-US" sz="2400" dirty="0">
              <a:solidFill>
                <a:schemeClr val="accent1"/>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0213" y="676985"/>
            <a:ext cx="8524875" cy="394980"/>
          </a:xfrm>
        </p:spPr>
        <p:txBody>
          <a:bodyPr/>
          <a:lstStyle/>
          <a:p>
            <a:r>
              <a:rPr lang="en-US" dirty="0" smtClean="0"/>
              <a:t>Characteristics of Speech</a:t>
            </a:r>
            <a:endParaRPr lang="en-US" dirty="0"/>
          </a:p>
        </p:txBody>
      </p:sp>
      <p:sp>
        <p:nvSpPr>
          <p:cNvPr id="3" name="Content Placeholder 2"/>
          <p:cNvSpPr>
            <a:spLocks noGrp="1"/>
          </p:cNvSpPr>
          <p:nvPr>
            <p:ph idx="1"/>
          </p:nvPr>
        </p:nvSpPr>
        <p:spPr>
          <a:xfrm>
            <a:off x="330200" y="1418040"/>
            <a:ext cx="8613775" cy="3686175"/>
          </a:xfrm>
        </p:spPr>
        <p:txBody>
          <a:bodyPr/>
          <a:lstStyle/>
          <a:p>
            <a:r>
              <a:rPr lang="en-US" dirty="0" smtClean="0"/>
              <a:t>Volume</a:t>
            </a:r>
          </a:p>
          <a:p>
            <a:pPr lvl="1"/>
            <a:r>
              <a:rPr lang="en-US" dirty="0" smtClean="0"/>
              <a:t>Loud: may be culturally based or may indicate conditions such as hearing impairment, mania, or difficulty with language</a:t>
            </a:r>
          </a:p>
          <a:p>
            <a:pPr lvl="1"/>
            <a:r>
              <a:rPr lang="en-US" dirty="0" smtClean="0"/>
              <a:t>Soft: may be culturally based or may imply nervousness, paranoia, shyness, or lack of self-confidence</a:t>
            </a:r>
          </a:p>
        </p:txBody>
      </p:sp>
    </p:spTree>
    <p:extLst>
      <p:ext uri="{BB962C8B-B14F-4D97-AF65-F5344CB8AC3E}">
        <p14:creationId xmlns="" xmlns:p14="http://schemas.microsoft.com/office/powerpoint/2010/main" val="19624727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0213" y="663130"/>
            <a:ext cx="8524875" cy="394980"/>
          </a:xfrm>
        </p:spPr>
        <p:txBody>
          <a:bodyPr/>
          <a:lstStyle/>
          <a:p>
            <a:r>
              <a:rPr lang="en-US" dirty="0" smtClean="0"/>
              <a:t>Characteristics of Speech (cont.)</a:t>
            </a:r>
            <a:endParaRPr lang="en-US" dirty="0"/>
          </a:p>
        </p:txBody>
      </p:sp>
      <p:sp>
        <p:nvSpPr>
          <p:cNvPr id="3" name="Content Placeholder 2"/>
          <p:cNvSpPr>
            <a:spLocks noGrp="1"/>
          </p:cNvSpPr>
          <p:nvPr>
            <p:ph idx="1"/>
          </p:nvPr>
        </p:nvSpPr>
        <p:spPr>
          <a:xfrm>
            <a:off x="330200" y="1404185"/>
            <a:ext cx="8613775" cy="3686175"/>
          </a:xfrm>
        </p:spPr>
        <p:txBody>
          <a:bodyPr/>
          <a:lstStyle/>
          <a:p>
            <a:r>
              <a:rPr lang="en-US" dirty="0" smtClean="0"/>
              <a:t>Rate and rhythm</a:t>
            </a:r>
          </a:p>
          <a:p>
            <a:pPr lvl="1"/>
            <a:r>
              <a:rPr lang="en-US" dirty="0" smtClean="0"/>
              <a:t>Fast: anxiety, mania, flight of ideas, impatience</a:t>
            </a:r>
          </a:p>
          <a:p>
            <a:pPr lvl="1"/>
            <a:r>
              <a:rPr lang="en-US" dirty="0" smtClean="0"/>
              <a:t>Slow: brain disorder, mental illness, fear, minimal knowledge of English</a:t>
            </a:r>
          </a:p>
          <a:p>
            <a:r>
              <a:rPr lang="en-US" dirty="0" smtClean="0"/>
              <a:t>Hesitation, thought-blocking, difficulty finding words or total aphasia</a:t>
            </a:r>
          </a:p>
          <a:p>
            <a:pPr lvl="1"/>
            <a:r>
              <a:rPr lang="en-US" dirty="0"/>
              <a:t>C</a:t>
            </a:r>
            <a:r>
              <a:rPr lang="en-US" dirty="0" smtClean="0"/>
              <a:t>lient does not speak English well, has a brain disorder, or is hallucinating</a:t>
            </a:r>
            <a:endParaRPr lang="en-US" dirty="0"/>
          </a:p>
        </p:txBody>
      </p:sp>
    </p:spTree>
    <p:extLst>
      <p:ext uri="{BB962C8B-B14F-4D97-AF65-F5344CB8AC3E}">
        <p14:creationId xmlns="" xmlns:p14="http://schemas.microsoft.com/office/powerpoint/2010/main" val="1213320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ChangeArrowheads="1"/>
          </p:cNvSpPr>
          <p:nvPr>
            <p:ph type="title"/>
          </p:nvPr>
        </p:nvSpPr>
        <p:spPr>
          <a:xfrm>
            <a:off x="509588" y="701645"/>
            <a:ext cx="8524875" cy="384175"/>
          </a:xfrm>
        </p:spPr>
        <p:txBody>
          <a:bodyPr/>
          <a:lstStyle/>
          <a:p>
            <a:pPr>
              <a:defRPr/>
            </a:pPr>
            <a:r>
              <a:rPr lang="en-US" dirty="0" smtClean="0">
                <a:ea typeface="+mj-ea"/>
              </a:rPr>
              <a:t>Question	</a:t>
            </a:r>
          </a:p>
        </p:txBody>
      </p:sp>
      <p:sp>
        <p:nvSpPr>
          <p:cNvPr id="15363" name="Rectangle 3"/>
          <p:cNvSpPr>
            <a:spLocks noGrp="1" noChangeArrowheads="1"/>
          </p:cNvSpPr>
          <p:nvPr>
            <p:ph type="body" idx="1"/>
          </p:nvPr>
        </p:nvSpPr>
        <p:spPr>
          <a:xfrm>
            <a:off x="330200" y="1447918"/>
            <a:ext cx="8613775" cy="4257675"/>
          </a:xfrm>
        </p:spPr>
        <p:txBody>
          <a:bodyPr/>
          <a:lstStyle/>
          <a:p>
            <a:pPr marL="0" indent="0">
              <a:buFontTx/>
              <a:buNone/>
            </a:pPr>
            <a:r>
              <a:rPr lang="en-US" dirty="0">
                <a:latin typeface="Verdana" charset="0"/>
              </a:rPr>
              <a:t>Is the following statement true or false?</a:t>
            </a:r>
          </a:p>
          <a:p>
            <a:pPr marL="0" indent="0">
              <a:buFontTx/>
              <a:buNone/>
            </a:pPr>
            <a:r>
              <a:rPr lang="en-US" dirty="0">
                <a:latin typeface="Verdana" charset="0"/>
              </a:rPr>
              <a:t>Nursing care often involves the invasion of a client</a:t>
            </a:r>
            <a:r>
              <a:rPr lang="ja-JP" altLang="en-US">
                <a:latin typeface="Verdana" charset="0"/>
              </a:rPr>
              <a:t>’</a:t>
            </a:r>
            <a:r>
              <a:rPr lang="en-US" dirty="0">
                <a:latin typeface="Verdana" charset="0"/>
              </a:rPr>
              <a:t>s traditional personal space.</a:t>
            </a:r>
          </a:p>
        </p:txBody>
      </p:sp>
    </p:spTree>
    <p:extLst>
      <p:ext uri="{BB962C8B-B14F-4D97-AF65-F5344CB8AC3E}">
        <p14:creationId xmlns="" xmlns:p14="http://schemas.microsoft.com/office/powerpoint/2010/main" val="38190668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title"/>
          </p:nvPr>
        </p:nvSpPr>
        <p:spPr>
          <a:xfrm>
            <a:off x="444500" y="674800"/>
            <a:ext cx="8524875" cy="384175"/>
          </a:xfrm>
        </p:spPr>
        <p:txBody>
          <a:bodyPr/>
          <a:lstStyle/>
          <a:p>
            <a:pPr>
              <a:defRPr/>
            </a:pPr>
            <a:r>
              <a:rPr lang="en-US" dirty="0" smtClean="0">
                <a:ea typeface="+mj-ea"/>
              </a:rPr>
              <a:t>Answer	</a:t>
            </a:r>
          </a:p>
        </p:txBody>
      </p:sp>
      <p:sp>
        <p:nvSpPr>
          <p:cNvPr id="16387" name="Rectangle 3"/>
          <p:cNvSpPr>
            <a:spLocks noGrp="1" noChangeArrowheads="1"/>
          </p:cNvSpPr>
          <p:nvPr>
            <p:ph type="body" idx="1"/>
          </p:nvPr>
        </p:nvSpPr>
        <p:spPr>
          <a:xfrm>
            <a:off x="330200" y="1476350"/>
            <a:ext cx="8491538" cy="4176713"/>
          </a:xfrm>
        </p:spPr>
        <p:txBody>
          <a:bodyPr/>
          <a:lstStyle/>
          <a:p>
            <a:pPr>
              <a:buFontTx/>
              <a:buNone/>
            </a:pPr>
            <a:r>
              <a:rPr lang="en-US" dirty="0">
                <a:latin typeface="Verdana" charset="0"/>
              </a:rPr>
              <a:t>True</a:t>
            </a:r>
          </a:p>
          <a:p>
            <a:pPr>
              <a:buFontTx/>
              <a:buNone/>
            </a:pPr>
            <a:r>
              <a:rPr lang="en-US" dirty="0">
                <a:latin typeface="Verdana" charset="0"/>
              </a:rPr>
              <a:t>Nurses are often forced to invade a client</a:t>
            </a:r>
            <a:r>
              <a:rPr lang="ja-JP" altLang="en-US">
                <a:latin typeface="Verdana" charset="0"/>
              </a:rPr>
              <a:t>’</a:t>
            </a:r>
            <a:r>
              <a:rPr lang="en-US" dirty="0">
                <a:latin typeface="Verdana" charset="0"/>
              </a:rPr>
              <a:t>s personal space. The nurse should alert the client before touching him or her.</a:t>
            </a:r>
          </a:p>
        </p:txBody>
      </p:sp>
    </p:spTree>
    <p:extLst>
      <p:ext uri="{BB962C8B-B14F-4D97-AF65-F5344CB8AC3E}">
        <p14:creationId xmlns="" xmlns:p14="http://schemas.microsoft.com/office/powerpoint/2010/main" val="20194510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title"/>
          </p:nvPr>
        </p:nvSpPr>
        <p:spPr>
          <a:xfrm>
            <a:off x="442913" y="676263"/>
            <a:ext cx="8524875" cy="394980"/>
          </a:xfrm>
        </p:spPr>
        <p:txBody>
          <a:bodyPr/>
          <a:lstStyle/>
          <a:p>
            <a:r>
              <a:rPr lang="en-US" dirty="0" smtClean="0">
                <a:latin typeface="Verdana" charset="0"/>
              </a:rPr>
              <a:t>Therapeutic Use of Touch</a:t>
            </a:r>
            <a:endParaRPr lang="en-US" dirty="0">
              <a:latin typeface="Verdana" charset="0"/>
            </a:endParaRPr>
          </a:p>
        </p:txBody>
      </p:sp>
      <p:sp>
        <p:nvSpPr>
          <p:cNvPr id="10243" name="Content Placeholder 3"/>
          <p:cNvSpPr>
            <a:spLocks noGrp="1"/>
          </p:cNvSpPr>
          <p:nvPr>
            <p:ph idx="1"/>
          </p:nvPr>
        </p:nvSpPr>
        <p:spPr>
          <a:xfrm>
            <a:off x="330200" y="1390330"/>
            <a:ext cx="8613775" cy="4205288"/>
          </a:xfrm>
        </p:spPr>
        <p:txBody>
          <a:bodyPr/>
          <a:lstStyle/>
          <a:p>
            <a:r>
              <a:rPr lang="en-US" dirty="0" smtClean="0">
                <a:latin typeface="Verdana" charset="0"/>
              </a:rPr>
              <a:t>Definition</a:t>
            </a:r>
            <a:endParaRPr lang="en-US" dirty="0">
              <a:latin typeface="Verdana" charset="0"/>
            </a:endParaRPr>
          </a:p>
          <a:p>
            <a:pPr lvl="1"/>
            <a:r>
              <a:rPr lang="en-US" dirty="0" smtClean="0">
                <a:latin typeface="Verdana" charset="0"/>
              </a:rPr>
              <a:t>Haptic communication or affective touch </a:t>
            </a:r>
          </a:p>
          <a:p>
            <a:pPr lvl="1"/>
            <a:r>
              <a:rPr lang="en-US" dirty="0" smtClean="0">
                <a:latin typeface="Verdana" charset="0"/>
              </a:rPr>
              <a:t>Involves movements such as holding hands, a “high five”, or pat on the shoulder</a:t>
            </a:r>
          </a:p>
          <a:p>
            <a:pPr lvl="1"/>
            <a:r>
              <a:rPr lang="en-US" dirty="0" smtClean="0">
                <a:latin typeface="Verdana" charset="0"/>
              </a:rPr>
              <a:t>Can say “I care”</a:t>
            </a:r>
          </a:p>
          <a:p>
            <a:r>
              <a:rPr lang="en-US" dirty="0" smtClean="0">
                <a:latin typeface="Verdana" charset="0"/>
              </a:rPr>
              <a:t>Some clients may feel it invades their personal space</a:t>
            </a:r>
            <a:endParaRPr lang="en-US" dirty="0">
              <a:latin typeface="Verdana" charset="0"/>
            </a:endParaRPr>
          </a:p>
          <a:p>
            <a:pPr lvl="1"/>
            <a:endParaRPr lang="en-US" dirty="0">
              <a:latin typeface="Verdana"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ChangeArrowheads="1"/>
          </p:cNvSpPr>
          <p:nvPr>
            <p:ph type="title"/>
          </p:nvPr>
        </p:nvSpPr>
        <p:spPr>
          <a:xfrm>
            <a:off x="442913" y="715933"/>
            <a:ext cx="8524875" cy="384175"/>
          </a:xfrm>
        </p:spPr>
        <p:txBody>
          <a:bodyPr/>
          <a:lstStyle/>
          <a:p>
            <a:pPr>
              <a:defRPr/>
            </a:pPr>
            <a:r>
              <a:rPr lang="en-US" dirty="0" smtClean="0">
                <a:ea typeface="+mj-ea"/>
              </a:rPr>
              <a:t>Factors Influencing Communication</a:t>
            </a:r>
          </a:p>
        </p:txBody>
      </p:sp>
      <p:sp>
        <p:nvSpPr>
          <p:cNvPr id="13315" name="Rectangle 3"/>
          <p:cNvSpPr>
            <a:spLocks noGrp="1" noChangeArrowheads="1"/>
          </p:cNvSpPr>
          <p:nvPr>
            <p:ph type="body" idx="1"/>
          </p:nvPr>
        </p:nvSpPr>
        <p:spPr>
          <a:xfrm>
            <a:off x="330200" y="1431895"/>
            <a:ext cx="8613775" cy="3686175"/>
          </a:xfrm>
        </p:spPr>
        <p:txBody>
          <a:bodyPr/>
          <a:lstStyle/>
          <a:p>
            <a:r>
              <a:rPr lang="en-US" dirty="0">
                <a:latin typeface="Verdana" charset="0"/>
              </a:rPr>
              <a:t>Attention</a:t>
            </a:r>
          </a:p>
          <a:p>
            <a:r>
              <a:rPr lang="en-US" dirty="0" smtClean="0">
                <a:latin typeface="Verdana" charset="0"/>
              </a:rPr>
              <a:t>Age; Gender</a:t>
            </a:r>
          </a:p>
          <a:p>
            <a:r>
              <a:rPr lang="en-US" dirty="0" smtClean="0">
                <a:latin typeface="Verdana" charset="0"/>
              </a:rPr>
              <a:t>Culture and subculture</a:t>
            </a:r>
          </a:p>
          <a:p>
            <a:r>
              <a:rPr lang="en-US" dirty="0" smtClean="0">
                <a:latin typeface="Verdana" charset="0"/>
              </a:rPr>
              <a:t>Aggressive client and need for assertive behavior</a:t>
            </a:r>
          </a:p>
          <a:p>
            <a:r>
              <a:rPr lang="en-US" dirty="0" smtClean="0">
                <a:latin typeface="Verdana" charset="0"/>
              </a:rPr>
              <a:t>Social factors; religion</a:t>
            </a:r>
          </a:p>
          <a:p>
            <a:r>
              <a:rPr lang="en-US" dirty="0" smtClean="0">
                <a:latin typeface="Verdana" charset="0"/>
              </a:rPr>
              <a:t>History of illness</a:t>
            </a:r>
          </a:p>
          <a:p>
            <a:r>
              <a:rPr lang="en-US" dirty="0" smtClean="0">
                <a:latin typeface="Verdana" charset="0"/>
              </a:rPr>
              <a:t>Body image; physical disabilities</a:t>
            </a:r>
            <a:endParaRPr lang="en-US" dirty="0">
              <a:latin typeface="Verdana" charset="0"/>
            </a:endParaRPr>
          </a:p>
          <a:p>
            <a:endParaRPr lang="en-US" dirty="0">
              <a:latin typeface="Verdana"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ChangeArrowheads="1"/>
          </p:cNvSpPr>
          <p:nvPr>
            <p:ph type="title"/>
          </p:nvPr>
        </p:nvSpPr>
        <p:spPr>
          <a:xfrm>
            <a:off x="442913" y="674368"/>
            <a:ext cx="8524875" cy="384175"/>
          </a:xfrm>
        </p:spPr>
        <p:txBody>
          <a:bodyPr/>
          <a:lstStyle/>
          <a:p>
            <a:pPr>
              <a:defRPr/>
            </a:pPr>
            <a:r>
              <a:rPr lang="en-US" dirty="0" smtClean="0">
                <a:ea typeface="+mj-ea"/>
              </a:rPr>
              <a:t>Question	</a:t>
            </a:r>
          </a:p>
        </p:txBody>
      </p:sp>
      <p:sp>
        <p:nvSpPr>
          <p:cNvPr id="181251" name="Rectangle 3"/>
          <p:cNvSpPr>
            <a:spLocks noGrp="1" noChangeArrowheads="1"/>
          </p:cNvSpPr>
          <p:nvPr>
            <p:ph type="body" idx="1"/>
          </p:nvPr>
        </p:nvSpPr>
        <p:spPr>
          <a:xfrm>
            <a:off x="303213" y="1435218"/>
            <a:ext cx="8613775" cy="3289300"/>
          </a:xfrm>
        </p:spPr>
        <p:txBody>
          <a:bodyPr/>
          <a:lstStyle/>
          <a:p>
            <a:pPr>
              <a:buFontTx/>
              <a:buNone/>
              <a:defRPr/>
            </a:pPr>
            <a:r>
              <a:rPr lang="en-US" dirty="0" smtClean="0">
                <a:ea typeface="+mn-ea"/>
              </a:rPr>
              <a:t>Is the following statement true or false?</a:t>
            </a:r>
          </a:p>
          <a:p>
            <a:pPr marL="0" indent="0">
              <a:buFontTx/>
              <a:buNone/>
              <a:defRPr/>
            </a:pPr>
            <a:r>
              <a:rPr lang="en-US" dirty="0" smtClean="0">
                <a:ea typeface="+mn-ea"/>
              </a:rPr>
              <a:t>A client who insists that he does not need medication because he is not ill but has been cursed and is the victim of black magic should be diagnosed as being delusional.</a:t>
            </a:r>
          </a:p>
        </p:txBody>
      </p:sp>
    </p:spTree>
    <p:extLst>
      <p:ext uri="{BB962C8B-B14F-4D97-AF65-F5344CB8AC3E}">
        <p14:creationId xmlns="" xmlns:p14="http://schemas.microsoft.com/office/powerpoint/2010/main" val="22228442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p:cNvSpPr>
            <a:spLocks noGrp="1" noChangeArrowheads="1"/>
          </p:cNvSpPr>
          <p:nvPr>
            <p:ph type="title"/>
          </p:nvPr>
        </p:nvSpPr>
        <p:spPr>
          <a:xfrm>
            <a:off x="430213" y="702078"/>
            <a:ext cx="8524875" cy="384175"/>
          </a:xfrm>
        </p:spPr>
        <p:txBody>
          <a:bodyPr/>
          <a:lstStyle/>
          <a:p>
            <a:pPr>
              <a:defRPr/>
            </a:pPr>
            <a:r>
              <a:rPr lang="en-US" dirty="0" smtClean="0">
                <a:ea typeface="+mj-ea"/>
              </a:rPr>
              <a:t>Answer	</a:t>
            </a:r>
          </a:p>
        </p:txBody>
      </p:sp>
      <p:sp>
        <p:nvSpPr>
          <p:cNvPr id="182275" name="Rectangle 3"/>
          <p:cNvSpPr>
            <a:spLocks noGrp="1" noChangeArrowheads="1"/>
          </p:cNvSpPr>
          <p:nvPr>
            <p:ph type="body" idx="1"/>
          </p:nvPr>
        </p:nvSpPr>
        <p:spPr>
          <a:xfrm>
            <a:off x="303213" y="1435508"/>
            <a:ext cx="8667750" cy="3957637"/>
          </a:xfrm>
        </p:spPr>
        <p:txBody>
          <a:bodyPr/>
          <a:lstStyle/>
          <a:p>
            <a:pPr>
              <a:buFontTx/>
              <a:buNone/>
            </a:pPr>
            <a:r>
              <a:rPr lang="en-US" dirty="0">
                <a:latin typeface="Verdana" charset="0"/>
              </a:rPr>
              <a:t>False</a:t>
            </a:r>
          </a:p>
          <a:p>
            <a:pPr>
              <a:buFontTx/>
              <a:buNone/>
            </a:pPr>
            <a:r>
              <a:rPr lang="en-US" dirty="0">
                <a:latin typeface="Verdana" charset="0"/>
              </a:rPr>
              <a:t>Many people consider folk medicine or mystical beliefs to be a normal part of life. The documentation of the actual statement by the client is appropriate and objective. This client is not </a:t>
            </a:r>
            <a:r>
              <a:rPr lang="ja-JP" altLang="en-US">
                <a:latin typeface="Verdana" charset="0"/>
              </a:rPr>
              <a:t>“</a:t>
            </a:r>
            <a:r>
              <a:rPr lang="en-US" dirty="0">
                <a:latin typeface="Verdana" charset="0"/>
              </a:rPr>
              <a:t>delusional.</a:t>
            </a:r>
            <a:r>
              <a:rPr lang="ja-JP" altLang="en-US">
                <a:latin typeface="Verdana" charset="0"/>
              </a:rPr>
              <a:t>”</a:t>
            </a:r>
            <a:r>
              <a:rPr lang="en-US" dirty="0">
                <a:latin typeface="Verdana" charset="0"/>
              </a:rPr>
              <a:t> </a:t>
            </a:r>
          </a:p>
        </p:txBody>
      </p:sp>
    </p:spTree>
    <p:extLst>
      <p:ext uri="{BB962C8B-B14F-4D97-AF65-F5344CB8AC3E}">
        <p14:creationId xmlns="" xmlns:p14="http://schemas.microsoft.com/office/powerpoint/2010/main" val="31626112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ChangeArrowheads="1"/>
          </p:cNvSpPr>
          <p:nvPr>
            <p:ph type="title"/>
          </p:nvPr>
        </p:nvSpPr>
        <p:spPr>
          <a:xfrm>
            <a:off x="444500" y="687358"/>
            <a:ext cx="8524875" cy="384175"/>
          </a:xfrm>
        </p:spPr>
        <p:txBody>
          <a:bodyPr/>
          <a:lstStyle/>
          <a:p>
            <a:pPr>
              <a:defRPr/>
            </a:pPr>
            <a:r>
              <a:rPr lang="en-US" dirty="0" smtClean="0">
                <a:ea typeface="+mj-ea"/>
              </a:rPr>
              <a:t>Aggressive versus Assertive Behavior</a:t>
            </a:r>
          </a:p>
        </p:txBody>
      </p:sp>
      <p:sp>
        <p:nvSpPr>
          <p:cNvPr id="17411" name="Rectangle 3"/>
          <p:cNvSpPr>
            <a:spLocks noGrp="1" noChangeArrowheads="1"/>
          </p:cNvSpPr>
          <p:nvPr>
            <p:ph type="body" idx="1"/>
          </p:nvPr>
        </p:nvSpPr>
        <p:spPr>
          <a:xfrm>
            <a:off x="330200" y="1404908"/>
            <a:ext cx="8613775" cy="4232275"/>
          </a:xfrm>
        </p:spPr>
        <p:txBody>
          <a:bodyPr/>
          <a:lstStyle/>
          <a:p>
            <a:pPr>
              <a:lnSpc>
                <a:spcPct val="80000"/>
              </a:lnSpc>
            </a:pPr>
            <a:r>
              <a:rPr lang="en-US" dirty="0">
                <a:latin typeface="Verdana" charset="0"/>
              </a:rPr>
              <a:t>Client may be anxious or angry, aggressive or hostile</a:t>
            </a:r>
          </a:p>
          <a:p>
            <a:pPr>
              <a:lnSpc>
                <a:spcPct val="80000"/>
              </a:lnSpc>
            </a:pPr>
            <a:r>
              <a:rPr lang="en-US" dirty="0">
                <a:latin typeface="Verdana" charset="0"/>
              </a:rPr>
              <a:t>Nurse must remain objective and practice </a:t>
            </a:r>
            <a:r>
              <a:rPr lang="en-US" dirty="0" smtClean="0">
                <a:latin typeface="Verdana" charset="0"/>
              </a:rPr>
              <a:t>assertiveness</a:t>
            </a:r>
            <a:endParaRPr lang="en-US" dirty="0">
              <a:latin typeface="Verdana" charset="0"/>
            </a:endParaRPr>
          </a:p>
          <a:p>
            <a:pPr>
              <a:lnSpc>
                <a:spcPct val="80000"/>
              </a:lnSpc>
            </a:pPr>
            <a:r>
              <a:rPr lang="en-US" dirty="0">
                <a:latin typeface="Verdana" charset="0"/>
              </a:rPr>
              <a:t>Characteristics: Passivity, aggressiveness, passive-aggressive</a:t>
            </a:r>
          </a:p>
          <a:p>
            <a:pPr>
              <a:lnSpc>
                <a:spcPct val="80000"/>
              </a:lnSpc>
            </a:pPr>
            <a:r>
              <a:rPr lang="en-US" dirty="0">
                <a:latin typeface="Verdana" charset="0"/>
              </a:rPr>
              <a:t>Suggested approach</a:t>
            </a:r>
          </a:p>
          <a:p>
            <a:pPr lvl="1">
              <a:lnSpc>
                <a:spcPct val="80000"/>
              </a:lnSpc>
            </a:pPr>
            <a:r>
              <a:rPr lang="en-US" dirty="0">
                <a:latin typeface="Verdana" charset="0"/>
              </a:rPr>
              <a:t>Involve the client and family in decisions about </a:t>
            </a:r>
            <a:r>
              <a:rPr lang="en-US" dirty="0" smtClean="0">
                <a:latin typeface="Verdana" charset="0"/>
              </a:rPr>
              <a:t>care </a:t>
            </a:r>
            <a:endParaRPr lang="en-US" dirty="0">
              <a:latin typeface="Verdana" charset="0"/>
            </a:endParaRPr>
          </a:p>
          <a:p>
            <a:pPr lvl="1">
              <a:lnSpc>
                <a:spcPct val="80000"/>
              </a:lnSpc>
            </a:pPr>
            <a:r>
              <a:rPr lang="en-US" dirty="0">
                <a:latin typeface="Verdana" charset="0"/>
              </a:rPr>
              <a:t>Remain </a:t>
            </a:r>
            <a:r>
              <a:rPr lang="en-US" dirty="0" smtClean="0">
                <a:latin typeface="Verdana" charset="0"/>
              </a:rPr>
              <a:t>calm</a:t>
            </a:r>
            <a:endParaRPr lang="en-US" dirty="0">
              <a:latin typeface="Verdana" charset="0"/>
            </a:endParaRPr>
          </a:p>
          <a:p>
            <a:pPr lvl="1">
              <a:lnSpc>
                <a:spcPct val="80000"/>
              </a:lnSpc>
            </a:pPr>
            <a:r>
              <a:rPr lang="en-US" dirty="0">
                <a:latin typeface="Verdana" charset="0"/>
              </a:rPr>
              <a:t>Document having given instructions to the client, along with the client</a:t>
            </a:r>
            <a:r>
              <a:rPr lang="ja-JP" altLang="en-US" dirty="0">
                <a:latin typeface="Verdana" charset="0"/>
              </a:rPr>
              <a:t>’</a:t>
            </a:r>
            <a:r>
              <a:rPr lang="en-US" dirty="0">
                <a:latin typeface="Verdana" charset="0"/>
              </a:rPr>
              <a:t>s actions or exact words (in quotes</a:t>
            </a:r>
            <a:r>
              <a:rPr lang="en-US" dirty="0" smtClean="0">
                <a:latin typeface="Verdana" charset="0"/>
              </a:rPr>
              <a:t>) </a:t>
            </a:r>
            <a:endParaRPr lang="en-US" dirty="0">
              <a:latin typeface="Verdana"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ChangeArrowheads="1"/>
          </p:cNvSpPr>
          <p:nvPr>
            <p:ph type="title"/>
          </p:nvPr>
        </p:nvSpPr>
        <p:spPr>
          <a:xfrm>
            <a:off x="444500" y="662100"/>
            <a:ext cx="8524875" cy="384175"/>
          </a:xfrm>
        </p:spPr>
        <p:txBody>
          <a:bodyPr/>
          <a:lstStyle/>
          <a:p>
            <a:pPr>
              <a:defRPr/>
            </a:pPr>
            <a:r>
              <a:rPr lang="en-US" dirty="0" smtClean="0">
                <a:ea typeface="+mj-ea"/>
              </a:rPr>
              <a:t>Therapeutic Communication Skills</a:t>
            </a:r>
          </a:p>
        </p:txBody>
      </p:sp>
      <p:sp>
        <p:nvSpPr>
          <p:cNvPr id="18435" name="Rectangle 3"/>
          <p:cNvSpPr>
            <a:spLocks noGrp="1" noChangeArrowheads="1"/>
          </p:cNvSpPr>
          <p:nvPr>
            <p:ph type="body" idx="1"/>
          </p:nvPr>
        </p:nvSpPr>
        <p:spPr>
          <a:xfrm>
            <a:off x="330200" y="1351223"/>
            <a:ext cx="8586788" cy="4259262"/>
          </a:xfrm>
        </p:spPr>
        <p:txBody>
          <a:bodyPr/>
          <a:lstStyle/>
          <a:p>
            <a:r>
              <a:rPr lang="en-US" dirty="0">
                <a:latin typeface="Verdana" charset="0"/>
              </a:rPr>
              <a:t>Interviewing</a:t>
            </a:r>
          </a:p>
          <a:p>
            <a:pPr lvl="1"/>
            <a:r>
              <a:rPr lang="en-US" dirty="0">
                <a:latin typeface="Verdana" charset="0"/>
              </a:rPr>
              <a:t>Closed-ended or open-ended questions</a:t>
            </a:r>
          </a:p>
          <a:p>
            <a:r>
              <a:rPr lang="en-US" dirty="0">
                <a:latin typeface="Verdana" charset="0"/>
              </a:rPr>
              <a:t>Nonverbal therapeutic techniques</a:t>
            </a:r>
          </a:p>
          <a:p>
            <a:pPr lvl="1"/>
            <a:r>
              <a:rPr lang="en-US" dirty="0">
                <a:latin typeface="Verdana" charset="0"/>
              </a:rPr>
              <a:t>Avoid crossing the arms over the chest, pointing fingers, or holding the hands on the hips.</a:t>
            </a:r>
          </a:p>
          <a:p>
            <a:pPr lvl="1"/>
            <a:r>
              <a:rPr lang="en-US" dirty="0">
                <a:latin typeface="Verdana" charset="0"/>
              </a:rPr>
              <a:t>Listen carefully.</a:t>
            </a:r>
          </a:p>
          <a:p>
            <a:r>
              <a:rPr lang="en-US" dirty="0">
                <a:latin typeface="Verdana" charset="0"/>
              </a:rPr>
              <a:t>Clarification </a:t>
            </a:r>
          </a:p>
          <a:p>
            <a:pPr lvl="1"/>
            <a:r>
              <a:rPr lang="en-US" dirty="0">
                <a:latin typeface="Verdana" charset="0"/>
              </a:rPr>
              <a:t>Necessary if not understood or if additional information is needed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title"/>
          </p:nvPr>
        </p:nvSpPr>
        <p:spPr>
          <a:xfrm>
            <a:off x="428625" y="658493"/>
            <a:ext cx="8524875" cy="384175"/>
          </a:xfrm>
        </p:spPr>
        <p:txBody>
          <a:bodyPr/>
          <a:lstStyle/>
          <a:p>
            <a:pPr>
              <a:defRPr/>
            </a:pPr>
            <a:r>
              <a:rPr lang="en-US" dirty="0" smtClean="0">
                <a:ea typeface="+mj-ea"/>
              </a:rPr>
              <a:t>Communication</a:t>
            </a:r>
          </a:p>
        </p:txBody>
      </p:sp>
      <p:sp>
        <p:nvSpPr>
          <p:cNvPr id="4099" name="Rectangle 3"/>
          <p:cNvSpPr>
            <a:spLocks noGrp="1" noChangeArrowheads="1"/>
          </p:cNvSpPr>
          <p:nvPr>
            <p:ph type="body" idx="1"/>
          </p:nvPr>
        </p:nvSpPr>
        <p:spPr>
          <a:xfrm>
            <a:off x="315913" y="1460180"/>
            <a:ext cx="8570912" cy="4122738"/>
          </a:xfrm>
        </p:spPr>
        <p:txBody>
          <a:bodyPr/>
          <a:lstStyle/>
          <a:p>
            <a:r>
              <a:rPr lang="en-US" dirty="0">
                <a:latin typeface="Verdana" charset="0"/>
              </a:rPr>
              <a:t>Communication</a:t>
            </a:r>
          </a:p>
          <a:p>
            <a:pPr lvl="1"/>
            <a:r>
              <a:rPr lang="en-US" dirty="0">
                <a:latin typeface="Verdana" charset="0"/>
              </a:rPr>
              <a:t>Giving, receiving, and interpreting of information through any of the five senses by two or more interacting people</a:t>
            </a:r>
          </a:p>
          <a:p>
            <a:r>
              <a:rPr lang="en-US" dirty="0">
                <a:latin typeface="Verdana" charset="0"/>
              </a:rPr>
              <a:t>Therapeutic communication</a:t>
            </a:r>
          </a:p>
          <a:p>
            <a:pPr lvl="1"/>
            <a:r>
              <a:rPr lang="en-US" dirty="0">
                <a:latin typeface="Verdana" charset="0"/>
              </a:rPr>
              <a:t>An interaction that is helpful and healing for one or more of the participants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ChangeArrowheads="1"/>
          </p:cNvSpPr>
          <p:nvPr>
            <p:ph type="title"/>
          </p:nvPr>
        </p:nvSpPr>
        <p:spPr>
          <a:xfrm>
            <a:off x="430213" y="651728"/>
            <a:ext cx="8524875" cy="394980"/>
          </a:xfrm>
        </p:spPr>
        <p:txBody>
          <a:bodyPr/>
          <a:lstStyle/>
          <a:p>
            <a:r>
              <a:rPr lang="en-US" dirty="0">
                <a:latin typeface="Verdana" charset="0"/>
              </a:rPr>
              <a:t>Interviewing and Communication </a:t>
            </a:r>
            <a:r>
              <a:rPr lang="en-US" dirty="0" smtClean="0">
                <a:latin typeface="Verdana" charset="0"/>
              </a:rPr>
              <a:t>Skills</a:t>
            </a:r>
            <a:endParaRPr lang="en-US" dirty="0">
              <a:latin typeface="Verdana" charset="0"/>
            </a:endParaRPr>
          </a:p>
        </p:txBody>
      </p:sp>
      <p:sp>
        <p:nvSpPr>
          <p:cNvPr id="19459" name="Rectangle 3"/>
          <p:cNvSpPr>
            <a:spLocks noGrp="1" noChangeArrowheads="1"/>
          </p:cNvSpPr>
          <p:nvPr>
            <p:ph type="body" idx="1"/>
          </p:nvPr>
        </p:nvSpPr>
        <p:spPr>
          <a:xfrm>
            <a:off x="195263" y="1435218"/>
            <a:ext cx="8709025" cy="4311650"/>
          </a:xfrm>
        </p:spPr>
        <p:txBody>
          <a:bodyPr/>
          <a:lstStyle/>
          <a:p>
            <a:r>
              <a:rPr lang="en-US" dirty="0">
                <a:latin typeface="Verdana" charset="0"/>
              </a:rPr>
              <a:t>Reflection</a:t>
            </a:r>
          </a:p>
          <a:p>
            <a:pPr lvl="1"/>
            <a:r>
              <a:rPr lang="en-US" dirty="0">
                <a:latin typeface="Verdana" charset="0"/>
              </a:rPr>
              <a:t>The nurse may echo the client</a:t>
            </a:r>
            <a:r>
              <a:rPr lang="ja-JP" altLang="en-US">
                <a:latin typeface="Verdana" charset="0"/>
              </a:rPr>
              <a:t>’</a:t>
            </a:r>
            <a:r>
              <a:rPr lang="en-US" dirty="0">
                <a:latin typeface="Verdana" charset="0"/>
              </a:rPr>
              <a:t>s words or point out behavior. </a:t>
            </a:r>
          </a:p>
          <a:p>
            <a:r>
              <a:rPr lang="en-US" dirty="0">
                <a:latin typeface="Verdana" charset="0"/>
              </a:rPr>
              <a:t>Paraphrasing</a:t>
            </a:r>
          </a:p>
          <a:p>
            <a:pPr lvl="1"/>
            <a:r>
              <a:rPr lang="en-US" dirty="0">
                <a:latin typeface="Verdana" charset="0"/>
              </a:rPr>
              <a:t>Helps to clarify the interpretation of the message</a:t>
            </a:r>
          </a:p>
          <a:p>
            <a:r>
              <a:rPr lang="en-US" dirty="0">
                <a:latin typeface="Verdana" charset="0"/>
              </a:rPr>
              <a:t>Summarizing</a:t>
            </a:r>
          </a:p>
          <a:p>
            <a:pPr lvl="1"/>
            <a:r>
              <a:rPr lang="en-US" dirty="0">
                <a:latin typeface="Verdana" charset="0"/>
              </a:rPr>
              <a:t>Helps to make sure it was what the client mean.</a:t>
            </a:r>
          </a:p>
          <a:p>
            <a:r>
              <a:rPr lang="en-US" dirty="0">
                <a:latin typeface="Verdana" charset="0"/>
              </a:rPr>
              <a:t>Using unfinished statements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title"/>
          </p:nvPr>
        </p:nvSpPr>
        <p:spPr>
          <a:xfrm>
            <a:off x="388938" y="642760"/>
            <a:ext cx="8524875" cy="388938"/>
          </a:xfrm>
        </p:spPr>
        <p:txBody>
          <a:bodyPr/>
          <a:lstStyle/>
          <a:p>
            <a:pPr>
              <a:defRPr/>
            </a:pPr>
            <a:r>
              <a:rPr lang="en-US" dirty="0" smtClean="0">
                <a:ea typeface="+mj-ea"/>
              </a:rPr>
              <a:t>Communicating With Different Age Levels</a:t>
            </a:r>
          </a:p>
        </p:txBody>
      </p:sp>
      <p:sp>
        <p:nvSpPr>
          <p:cNvPr id="22531" name="Rectangle 3"/>
          <p:cNvSpPr>
            <a:spLocks noGrp="1" noChangeArrowheads="1"/>
          </p:cNvSpPr>
          <p:nvPr>
            <p:ph type="body" idx="1"/>
          </p:nvPr>
        </p:nvSpPr>
        <p:spPr>
          <a:xfrm>
            <a:off x="330200" y="1391053"/>
            <a:ext cx="8613775" cy="3713162"/>
          </a:xfrm>
        </p:spPr>
        <p:txBody>
          <a:bodyPr/>
          <a:lstStyle/>
          <a:p>
            <a:r>
              <a:rPr lang="en-US" dirty="0">
                <a:latin typeface="Verdana" charset="0"/>
              </a:rPr>
              <a:t>The young child</a:t>
            </a:r>
          </a:p>
          <a:p>
            <a:pPr lvl="1"/>
            <a:r>
              <a:rPr lang="en-US" dirty="0">
                <a:latin typeface="Verdana" charset="0"/>
              </a:rPr>
              <a:t>Keep normal developmental stages in </a:t>
            </a:r>
            <a:r>
              <a:rPr lang="en-US" dirty="0" smtClean="0">
                <a:latin typeface="Verdana" charset="0"/>
              </a:rPr>
              <a:t>mind </a:t>
            </a:r>
            <a:endParaRPr lang="en-US" dirty="0">
              <a:latin typeface="Verdana" charset="0"/>
            </a:endParaRPr>
          </a:p>
          <a:p>
            <a:pPr lvl="1"/>
            <a:r>
              <a:rPr lang="en-US" dirty="0">
                <a:latin typeface="Verdana" charset="0"/>
              </a:rPr>
              <a:t>Play is often the most effective means of </a:t>
            </a:r>
            <a:r>
              <a:rPr lang="en-US" dirty="0" smtClean="0">
                <a:latin typeface="Verdana" charset="0"/>
              </a:rPr>
              <a:t>communication</a:t>
            </a:r>
          </a:p>
          <a:p>
            <a:r>
              <a:rPr lang="en-US" dirty="0" smtClean="0">
                <a:latin typeface="Verdana" charset="0"/>
              </a:rPr>
              <a:t>The older adult</a:t>
            </a:r>
          </a:p>
          <a:p>
            <a:pPr lvl="1"/>
            <a:r>
              <a:rPr lang="en-US" dirty="0" smtClean="0">
                <a:latin typeface="Verdana" charset="0"/>
              </a:rPr>
              <a:t>Communicate </a:t>
            </a:r>
            <a:r>
              <a:rPr lang="en-US" dirty="0">
                <a:latin typeface="Verdana" charset="0"/>
              </a:rPr>
              <a:t>with older adults at an appropriate </a:t>
            </a:r>
            <a:r>
              <a:rPr lang="en-US" dirty="0" smtClean="0">
                <a:latin typeface="Verdana" charset="0"/>
              </a:rPr>
              <a:t>level </a:t>
            </a:r>
            <a:endParaRPr lang="en-US" dirty="0">
              <a:latin typeface="Verdana" charset="0"/>
            </a:endParaRPr>
          </a:p>
          <a:p>
            <a:pPr lvl="1"/>
            <a:r>
              <a:rPr lang="en-US" dirty="0">
                <a:latin typeface="Verdana" charset="0"/>
              </a:rPr>
              <a:t>Be considerate of personal </a:t>
            </a:r>
            <a:r>
              <a:rPr lang="en-US" dirty="0" smtClean="0">
                <a:latin typeface="Verdana" charset="0"/>
              </a:rPr>
              <a:t>dignity </a:t>
            </a:r>
            <a:endParaRPr lang="en-US" dirty="0">
              <a:latin typeface="Verdana"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ChangeArrowheads="1"/>
          </p:cNvSpPr>
          <p:nvPr>
            <p:ph type="title"/>
          </p:nvPr>
        </p:nvSpPr>
        <p:spPr>
          <a:xfrm>
            <a:off x="430213" y="317470"/>
            <a:ext cx="8524875" cy="768350"/>
          </a:xfrm>
        </p:spPr>
        <p:txBody>
          <a:bodyPr/>
          <a:lstStyle/>
          <a:p>
            <a:pPr>
              <a:defRPr/>
            </a:pPr>
            <a:r>
              <a:rPr lang="en-US" dirty="0" smtClean="0">
                <a:ea typeface="+mj-ea"/>
              </a:rPr>
              <a:t>Communicating With the Client Who Has</a:t>
            </a:r>
            <a:br>
              <a:rPr lang="en-US" dirty="0" smtClean="0">
                <a:ea typeface="+mj-ea"/>
              </a:rPr>
            </a:br>
            <a:r>
              <a:rPr lang="en-US" dirty="0" smtClean="0">
                <a:ea typeface="+mj-ea"/>
              </a:rPr>
              <a:t>Sensory Problems</a:t>
            </a:r>
          </a:p>
        </p:txBody>
      </p:sp>
      <p:sp>
        <p:nvSpPr>
          <p:cNvPr id="23555" name="Rectangle 3"/>
          <p:cNvSpPr>
            <a:spLocks noGrp="1" noChangeArrowheads="1"/>
          </p:cNvSpPr>
          <p:nvPr>
            <p:ph type="body" idx="1"/>
          </p:nvPr>
        </p:nvSpPr>
        <p:spPr>
          <a:xfrm>
            <a:off x="330200" y="1431895"/>
            <a:ext cx="8626475" cy="4056063"/>
          </a:xfrm>
        </p:spPr>
        <p:txBody>
          <a:bodyPr/>
          <a:lstStyle/>
          <a:p>
            <a:r>
              <a:rPr lang="en-US" dirty="0">
                <a:latin typeface="Verdana" charset="0"/>
              </a:rPr>
              <a:t>The visually impaired or hearing-impaired person</a:t>
            </a:r>
          </a:p>
          <a:p>
            <a:pPr lvl="1"/>
            <a:r>
              <a:rPr lang="en-US" dirty="0">
                <a:latin typeface="Verdana" charset="0"/>
              </a:rPr>
              <a:t>Do not frighten the </a:t>
            </a:r>
            <a:r>
              <a:rPr lang="en-US" dirty="0" smtClean="0">
                <a:latin typeface="Verdana" charset="0"/>
              </a:rPr>
              <a:t>person </a:t>
            </a:r>
            <a:endParaRPr lang="en-US" dirty="0">
              <a:latin typeface="Verdana" charset="0"/>
            </a:endParaRPr>
          </a:p>
          <a:p>
            <a:pPr lvl="1"/>
            <a:r>
              <a:rPr lang="en-US" dirty="0">
                <a:latin typeface="Verdana" charset="0"/>
              </a:rPr>
              <a:t>The person with a sensory impairment is </a:t>
            </a:r>
            <a:r>
              <a:rPr lang="en-US" dirty="0" smtClean="0">
                <a:latin typeface="Verdana" charset="0"/>
              </a:rPr>
              <a:t>normal</a:t>
            </a:r>
            <a:endParaRPr lang="en-US" dirty="0">
              <a:latin typeface="Verdana" charset="0"/>
            </a:endParaRPr>
          </a:p>
          <a:p>
            <a:pPr lvl="1"/>
            <a:r>
              <a:rPr lang="en-US" dirty="0">
                <a:latin typeface="Verdana" charset="0"/>
              </a:rPr>
              <a:t>Utilize the services of a sign language </a:t>
            </a:r>
            <a:r>
              <a:rPr lang="en-US" dirty="0" smtClean="0">
                <a:latin typeface="Verdana" charset="0"/>
              </a:rPr>
              <a:t>interpreter</a:t>
            </a:r>
            <a:endParaRPr lang="en-US" dirty="0">
              <a:latin typeface="Verdana"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Grp="1" noChangeArrowheads="1"/>
          </p:cNvSpPr>
          <p:nvPr>
            <p:ph type="title"/>
          </p:nvPr>
        </p:nvSpPr>
        <p:spPr>
          <a:xfrm>
            <a:off x="430213" y="261328"/>
            <a:ext cx="8524875" cy="768350"/>
          </a:xfrm>
        </p:spPr>
        <p:txBody>
          <a:bodyPr/>
          <a:lstStyle/>
          <a:p>
            <a:r>
              <a:rPr lang="en-US" dirty="0">
                <a:latin typeface="Verdana" charset="0"/>
              </a:rPr>
              <a:t>Communicating With the Client Who Has</a:t>
            </a:r>
            <a:br>
              <a:rPr lang="en-US" dirty="0">
                <a:latin typeface="Verdana" charset="0"/>
              </a:rPr>
            </a:br>
            <a:r>
              <a:rPr lang="en-US" dirty="0">
                <a:latin typeface="Verdana" charset="0"/>
              </a:rPr>
              <a:t>Sensory Problems (</a:t>
            </a:r>
            <a:r>
              <a:rPr lang="en-US" dirty="0" smtClean="0">
                <a:latin typeface="Verdana" charset="0"/>
              </a:rPr>
              <a:t>cont.)</a:t>
            </a:r>
            <a:endParaRPr lang="en-US" dirty="0">
              <a:latin typeface="Verdana" charset="0"/>
            </a:endParaRPr>
          </a:p>
        </p:txBody>
      </p:sp>
      <p:sp>
        <p:nvSpPr>
          <p:cNvPr id="24579" name="Rectangle 3"/>
          <p:cNvSpPr>
            <a:spLocks noGrp="1" noChangeArrowheads="1"/>
          </p:cNvSpPr>
          <p:nvPr>
            <p:ph type="body" idx="1"/>
          </p:nvPr>
        </p:nvSpPr>
        <p:spPr>
          <a:xfrm>
            <a:off x="195263" y="1475048"/>
            <a:ext cx="8775700" cy="4054475"/>
          </a:xfrm>
        </p:spPr>
        <p:txBody>
          <a:bodyPr/>
          <a:lstStyle/>
          <a:p>
            <a:r>
              <a:rPr lang="en-US" dirty="0">
                <a:latin typeface="Verdana" charset="0"/>
              </a:rPr>
              <a:t>The unconscious client</a:t>
            </a:r>
            <a:endParaRPr lang="en-US" i="1" dirty="0">
              <a:latin typeface="Verdana" charset="0"/>
            </a:endParaRPr>
          </a:p>
          <a:p>
            <a:pPr lvl="1"/>
            <a:r>
              <a:rPr lang="en-US" dirty="0">
                <a:latin typeface="Verdana" charset="0"/>
              </a:rPr>
              <a:t>Always assume the client can </a:t>
            </a:r>
            <a:r>
              <a:rPr lang="en-US" dirty="0" smtClean="0">
                <a:latin typeface="Verdana" charset="0"/>
              </a:rPr>
              <a:t>hear </a:t>
            </a:r>
            <a:endParaRPr lang="en-US" dirty="0">
              <a:latin typeface="Verdana" charset="0"/>
            </a:endParaRPr>
          </a:p>
          <a:p>
            <a:pPr lvl="1"/>
            <a:r>
              <a:rPr lang="en-US" dirty="0">
                <a:latin typeface="Verdana" charset="0"/>
              </a:rPr>
              <a:t>Introduce self and explain </a:t>
            </a:r>
            <a:r>
              <a:rPr lang="en-US" dirty="0" smtClean="0">
                <a:latin typeface="Verdana" charset="0"/>
              </a:rPr>
              <a:t>procedure </a:t>
            </a:r>
            <a:endParaRPr lang="en-US" dirty="0">
              <a:latin typeface="Verdana" charset="0"/>
            </a:endParaRPr>
          </a:p>
          <a:p>
            <a:pPr lvl="1"/>
            <a:r>
              <a:rPr lang="en-US" dirty="0">
                <a:latin typeface="Verdana" charset="0"/>
              </a:rPr>
              <a:t>Talk to</a:t>
            </a:r>
            <a:r>
              <a:rPr lang="en-US" i="1" dirty="0">
                <a:latin typeface="Verdana" charset="0"/>
              </a:rPr>
              <a:t> </a:t>
            </a:r>
            <a:r>
              <a:rPr lang="en-US" dirty="0">
                <a:latin typeface="Verdana" charset="0"/>
              </a:rPr>
              <a:t>the client but not about the </a:t>
            </a:r>
            <a:r>
              <a:rPr lang="en-US" dirty="0" smtClean="0">
                <a:latin typeface="Verdana" charset="0"/>
              </a:rPr>
              <a:t>client</a:t>
            </a:r>
            <a:endParaRPr lang="en-US" dirty="0">
              <a:latin typeface="Verdana" charset="0"/>
            </a:endParaRPr>
          </a:p>
          <a:p>
            <a:r>
              <a:rPr lang="en-US" dirty="0">
                <a:latin typeface="Verdana" charset="0"/>
              </a:rPr>
              <a:t>The person with aphasia</a:t>
            </a:r>
          </a:p>
          <a:p>
            <a:pPr lvl="1"/>
            <a:r>
              <a:rPr lang="en-US" dirty="0">
                <a:latin typeface="Verdana" charset="0"/>
              </a:rPr>
              <a:t>Develop a method of communication to help prevent withdrawal and social </a:t>
            </a:r>
            <a:r>
              <a:rPr lang="en-US" dirty="0" smtClean="0">
                <a:latin typeface="Verdana" charset="0"/>
              </a:rPr>
              <a:t>isolation</a:t>
            </a:r>
            <a:endParaRPr lang="en-US" dirty="0">
              <a:latin typeface="Verdana"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a:xfrm>
            <a:off x="430213" y="289760"/>
            <a:ext cx="8524875" cy="768350"/>
          </a:xfrm>
        </p:spPr>
        <p:txBody>
          <a:bodyPr/>
          <a:lstStyle/>
          <a:p>
            <a:pPr>
              <a:defRPr/>
            </a:pPr>
            <a:r>
              <a:rPr lang="en-US" dirty="0" smtClean="0">
                <a:ea typeface="+mj-ea"/>
              </a:rPr>
              <a:t>The Client Who Is Not Able or</a:t>
            </a:r>
            <a:br>
              <a:rPr lang="en-US" dirty="0" smtClean="0">
                <a:ea typeface="+mj-ea"/>
              </a:rPr>
            </a:br>
            <a:r>
              <a:rPr lang="en-US" dirty="0" smtClean="0">
                <a:ea typeface="+mj-ea"/>
              </a:rPr>
              <a:t>Who Refuses to Speak</a:t>
            </a:r>
          </a:p>
        </p:txBody>
      </p:sp>
      <p:sp>
        <p:nvSpPr>
          <p:cNvPr id="25603" name="Rectangle 3"/>
          <p:cNvSpPr>
            <a:spLocks noGrp="1" noChangeArrowheads="1"/>
          </p:cNvSpPr>
          <p:nvPr>
            <p:ph type="body" idx="1"/>
          </p:nvPr>
        </p:nvSpPr>
        <p:spPr>
          <a:xfrm>
            <a:off x="330200" y="1404908"/>
            <a:ext cx="8504238" cy="4013200"/>
          </a:xfrm>
        </p:spPr>
        <p:txBody>
          <a:bodyPr/>
          <a:lstStyle/>
          <a:p>
            <a:pPr>
              <a:lnSpc>
                <a:spcPct val="80000"/>
              </a:lnSpc>
            </a:pPr>
            <a:r>
              <a:rPr lang="en-US" dirty="0">
                <a:latin typeface="Verdana" charset="0"/>
              </a:rPr>
              <a:t>Use </a:t>
            </a:r>
            <a:r>
              <a:rPr lang="ja-JP" altLang="en-US">
                <a:latin typeface="Verdana" charset="0"/>
              </a:rPr>
              <a:t>“</a:t>
            </a:r>
            <a:r>
              <a:rPr lang="en-US" dirty="0">
                <a:latin typeface="Verdana" charset="0"/>
              </a:rPr>
              <a:t>magic slate</a:t>
            </a:r>
            <a:r>
              <a:rPr lang="ja-JP" altLang="en-US">
                <a:latin typeface="Verdana" charset="0"/>
              </a:rPr>
              <a:t>”</a:t>
            </a:r>
            <a:r>
              <a:rPr lang="en-US" dirty="0">
                <a:latin typeface="Verdana" charset="0"/>
              </a:rPr>
              <a:t> or pencil and paper. </a:t>
            </a:r>
          </a:p>
          <a:p>
            <a:pPr>
              <a:lnSpc>
                <a:spcPct val="80000"/>
              </a:lnSpc>
            </a:pPr>
            <a:r>
              <a:rPr lang="en-US" dirty="0">
                <a:latin typeface="Verdana" charset="0"/>
              </a:rPr>
              <a:t>Establish hand signals or eye signals. </a:t>
            </a:r>
          </a:p>
          <a:p>
            <a:pPr>
              <a:lnSpc>
                <a:spcPct val="80000"/>
              </a:lnSpc>
            </a:pPr>
            <a:r>
              <a:rPr lang="en-US" dirty="0">
                <a:latin typeface="Verdana" charset="0"/>
              </a:rPr>
              <a:t>Most clients can hear and can often understand. </a:t>
            </a:r>
          </a:p>
          <a:p>
            <a:pPr>
              <a:lnSpc>
                <a:spcPct val="80000"/>
              </a:lnSpc>
            </a:pPr>
            <a:r>
              <a:rPr lang="en-US" dirty="0">
                <a:latin typeface="Verdana" charset="0"/>
              </a:rPr>
              <a:t>Treat each person with respect. </a:t>
            </a:r>
          </a:p>
          <a:p>
            <a:pPr>
              <a:lnSpc>
                <a:spcPct val="80000"/>
              </a:lnSpc>
            </a:pPr>
            <a:r>
              <a:rPr lang="en-US" dirty="0">
                <a:latin typeface="Verdana" charset="0"/>
              </a:rPr>
              <a:t>Talk to the client.</a:t>
            </a:r>
          </a:p>
          <a:p>
            <a:pPr>
              <a:lnSpc>
                <a:spcPct val="80000"/>
              </a:lnSpc>
            </a:pPr>
            <a:r>
              <a:rPr lang="en-US" dirty="0">
                <a:latin typeface="Verdana" charset="0"/>
              </a:rPr>
              <a:t>Allow the client time to formulate words. </a:t>
            </a:r>
          </a:p>
          <a:p>
            <a:pPr>
              <a:lnSpc>
                <a:spcPct val="80000"/>
              </a:lnSpc>
            </a:pPr>
            <a:r>
              <a:rPr lang="en-US" dirty="0">
                <a:latin typeface="Verdana" charset="0"/>
              </a:rPr>
              <a:t>Encourage the client to read.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title"/>
          </p:nvPr>
        </p:nvSpPr>
        <p:spPr>
          <a:xfrm>
            <a:off x="444500" y="304338"/>
            <a:ext cx="8524875" cy="768350"/>
          </a:xfrm>
        </p:spPr>
        <p:txBody>
          <a:bodyPr/>
          <a:lstStyle/>
          <a:p>
            <a:pPr>
              <a:defRPr/>
            </a:pPr>
            <a:r>
              <a:rPr lang="en-US" dirty="0" smtClean="0">
                <a:ea typeface="+mj-ea"/>
              </a:rPr>
              <a:t>The Client Who Speaks a Different Language</a:t>
            </a:r>
          </a:p>
        </p:txBody>
      </p:sp>
      <p:sp>
        <p:nvSpPr>
          <p:cNvPr id="26627" name="Rectangle 3"/>
          <p:cNvSpPr>
            <a:spLocks noGrp="1" noChangeArrowheads="1"/>
          </p:cNvSpPr>
          <p:nvPr>
            <p:ph type="body" idx="1"/>
          </p:nvPr>
        </p:nvSpPr>
        <p:spPr>
          <a:xfrm>
            <a:off x="381000" y="1447338"/>
            <a:ext cx="8562975" cy="4052887"/>
          </a:xfrm>
        </p:spPr>
        <p:txBody>
          <a:bodyPr/>
          <a:lstStyle/>
          <a:p>
            <a:pPr>
              <a:lnSpc>
                <a:spcPct val="80000"/>
              </a:lnSpc>
            </a:pPr>
            <a:r>
              <a:rPr lang="en-US" dirty="0">
                <a:latin typeface="Verdana" charset="0"/>
              </a:rPr>
              <a:t>Provide a client</a:t>
            </a:r>
            <a:r>
              <a:rPr lang="ja-JP" altLang="en-US" dirty="0">
                <a:latin typeface="Verdana" charset="0"/>
              </a:rPr>
              <a:t>’</a:t>
            </a:r>
            <a:r>
              <a:rPr lang="en-US" dirty="0">
                <a:latin typeface="Verdana" charset="0"/>
              </a:rPr>
              <a:t>s language-to-English language dictionary.</a:t>
            </a:r>
          </a:p>
          <a:p>
            <a:pPr>
              <a:lnSpc>
                <a:spcPct val="80000"/>
              </a:lnSpc>
            </a:pPr>
            <a:r>
              <a:rPr lang="en-US" dirty="0">
                <a:latin typeface="Verdana" charset="0"/>
              </a:rPr>
              <a:t>Make sure to schedule a qualified interpreter. </a:t>
            </a:r>
          </a:p>
          <a:p>
            <a:pPr>
              <a:lnSpc>
                <a:spcPct val="80000"/>
              </a:lnSpc>
            </a:pPr>
            <a:r>
              <a:rPr lang="en-US" dirty="0">
                <a:latin typeface="Verdana" charset="0"/>
              </a:rPr>
              <a:t>Try to learn a few words of the client</a:t>
            </a:r>
            <a:r>
              <a:rPr lang="ja-JP" altLang="en-US" dirty="0">
                <a:latin typeface="Verdana" charset="0"/>
              </a:rPr>
              <a:t>’</a:t>
            </a:r>
            <a:r>
              <a:rPr lang="en-US" dirty="0">
                <a:latin typeface="Verdana" charset="0"/>
              </a:rPr>
              <a:t>s language.</a:t>
            </a:r>
          </a:p>
          <a:p>
            <a:pPr>
              <a:lnSpc>
                <a:spcPct val="80000"/>
              </a:lnSpc>
            </a:pPr>
            <a:r>
              <a:rPr lang="en-US" dirty="0">
                <a:latin typeface="Verdana" charset="0"/>
              </a:rPr>
              <a:t>Ask the client to repeat back and explain what was said.</a:t>
            </a:r>
          </a:p>
          <a:p>
            <a:pPr>
              <a:lnSpc>
                <a:spcPct val="80000"/>
              </a:lnSpc>
            </a:pPr>
            <a:r>
              <a:rPr lang="en-US" dirty="0">
                <a:latin typeface="Verdana" charset="0"/>
              </a:rPr>
              <a:t>Use translation devices.</a:t>
            </a:r>
          </a:p>
          <a:p>
            <a:pPr>
              <a:lnSpc>
                <a:spcPct val="80000"/>
              </a:lnSpc>
            </a:pPr>
            <a:r>
              <a:rPr lang="en-US" dirty="0">
                <a:latin typeface="Verdana" charset="0"/>
              </a:rPr>
              <a:t>Try to assign staff who can speak some of the client</a:t>
            </a:r>
            <a:r>
              <a:rPr lang="ja-JP" altLang="en-US" dirty="0">
                <a:latin typeface="Verdana" charset="0"/>
              </a:rPr>
              <a:t>’</a:t>
            </a:r>
            <a:r>
              <a:rPr lang="en-US" dirty="0">
                <a:latin typeface="Verdana" charset="0"/>
              </a:rPr>
              <a:t>s language.</a:t>
            </a:r>
          </a:p>
          <a:p>
            <a:pPr>
              <a:lnSpc>
                <a:spcPct val="80000"/>
              </a:lnSpc>
            </a:pPr>
            <a:r>
              <a:rPr lang="en-US" dirty="0">
                <a:latin typeface="Verdana" charset="0"/>
              </a:rPr>
              <a:t>Encourage family members and friends to visit.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ChangeArrowheads="1"/>
          </p:cNvSpPr>
          <p:nvPr>
            <p:ph type="title"/>
          </p:nvPr>
        </p:nvSpPr>
        <p:spPr>
          <a:xfrm>
            <a:off x="428625" y="661235"/>
            <a:ext cx="8524875" cy="384175"/>
          </a:xfrm>
        </p:spPr>
        <p:txBody>
          <a:bodyPr/>
          <a:lstStyle/>
          <a:p>
            <a:pPr>
              <a:defRPr/>
            </a:pPr>
            <a:r>
              <a:rPr lang="en-US" dirty="0" smtClean="0">
                <a:ea typeface="+mj-ea"/>
              </a:rPr>
              <a:t>Facilitating Communication</a:t>
            </a:r>
          </a:p>
        </p:txBody>
      </p:sp>
      <p:sp>
        <p:nvSpPr>
          <p:cNvPr id="27651" name="Rectangle 3"/>
          <p:cNvSpPr>
            <a:spLocks noGrp="1" noChangeArrowheads="1"/>
          </p:cNvSpPr>
          <p:nvPr>
            <p:ph type="body" idx="1"/>
          </p:nvPr>
        </p:nvSpPr>
        <p:spPr>
          <a:xfrm>
            <a:off x="244475" y="1393220"/>
            <a:ext cx="8699500" cy="4338638"/>
          </a:xfrm>
        </p:spPr>
        <p:txBody>
          <a:bodyPr/>
          <a:lstStyle/>
          <a:p>
            <a:r>
              <a:rPr lang="en-US" dirty="0">
                <a:latin typeface="Verdana" charset="0"/>
              </a:rPr>
              <a:t>Skillfully interview clients and listen attentively.</a:t>
            </a:r>
          </a:p>
          <a:p>
            <a:r>
              <a:rPr lang="en-US" dirty="0">
                <a:latin typeface="Verdana" charset="0"/>
              </a:rPr>
              <a:t>Teach clients and their families. </a:t>
            </a:r>
          </a:p>
          <a:p>
            <a:r>
              <a:rPr lang="en-US" dirty="0">
                <a:latin typeface="Verdana" charset="0"/>
              </a:rPr>
              <a:t>Document information and maintain the confidentiality of information. </a:t>
            </a:r>
          </a:p>
          <a:p>
            <a:r>
              <a:rPr lang="en-US" dirty="0">
                <a:latin typeface="Verdana" charset="0"/>
              </a:rPr>
              <a:t>Report the condition of the client. </a:t>
            </a:r>
          </a:p>
          <a:p>
            <a:r>
              <a:rPr lang="en-US" dirty="0">
                <a:latin typeface="Verdana" charset="0"/>
              </a:rPr>
              <a:t>Participate in conferences. </a:t>
            </a:r>
          </a:p>
          <a:p>
            <a:r>
              <a:rPr lang="en-US" dirty="0">
                <a:latin typeface="Verdana" charset="0"/>
              </a:rPr>
              <a:t>Treat each client as a unique individual.</a:t>
            </a:r>
          </a:p>
          <a:p>
            <a:r>
              <a:rPr lang="en-US" dirty="0">
                <a:latin typeface="Verdana" charset="0"/>
              </a:rPr>
              <a:t>Use verbal, nonverbal, haptic communication.</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Grp="1" noChangeArrowheads="1"/>
          </p:cNvSpPr>
          <p:nvPr>
            <p:ph type="title"/>
          </p:nvPr>
        </p:nvSpPr>
        <p:spPr>
          <a:xfrm>
            <a:off x="496888" y="674368"/>
            <a:ext cx="8524875" cy="384175"/>
          </a:xfrm>
        </p:spPr>
        <p:txBody>
          <a:bodyPr/>
          <a:lstStyle/>
          <a:p>
            <a:pPr>
              <a:defRPr/>
            </a:pPr>
            <a:r>
              <a:rPr lang="en-US" dirty="0" smtClean="0">
                <a:ea typeface="+mj-ea"/>
              </a:rPr>
              <a:t>Question	</a:t>
            </a:r>
          </a:p>
        </p:txBody>
      </p:sp>
      <p:sp>
        <p:nvSpPr>
          <p:cNvPr id="28675" name="Rectangle 3"/>
          <p:cNvSpPr>
            <a:spLocks noGrp="1" noChangeArrowheads="1"/>
          </p:cNvSpPr>
          <p:nvPr>
            <p:ph type="body" idx="1"/>
          </p:nvPr>
        </p:nvSpPr>
        <p:spPr>
          <a:xfrm>
            <a:off x="303213" y="1448350"/>
            <a:ext cx="8613775" cy="3262313"/>
          </a:xfrm>
        </p:spPr>
        <p:txBody>
          <a:bodyPr/>
          <a:lstStyle/>
          <a:p>
            <a:pPr marL="0" indent="0">
              <a:buFontTx/>
              <a:buNone/>
            </a:pPr>
            <a:r>
              <a:rPr lang="en-US" dirty="0">
                <a:latin typeface="Verdana" charset="0"/>
              </a:rPr>
              <a:t>Is the following statement true or false?</a:t>
            </a:r>
          </a:p>
          <a:p>
            <a:pPr marL="0" indent="0">
              <a:buFontTx/>
              <a:buNone/>
            </a:pPr>
            <a:r>
              <a:rPr lang="en-US" dirty="0">
                <a:latin typeface="Verdana" charset="0"/>
              </a:rPr>
              <a:t>If the client avoids direct eye contact, the client is probably not telling the truth or has something to hide.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noChangeArrowheads="1"/>
          </p:cNvSpPr>
          <p:nvPr>
            <p:ph type="title"/>
          </p:nvPr>
        </p:nvSpPr>
        <p:spPr>
          <a:xfrm>
            <a:off x="430213" y="675523"/>
            <a:ext cx="8524875" cy="384175"/>
          </a:xfrm>
        </p:spPr>
        <p:txBody>
          <a:bodyPr/>
          <a:lstStyle/>
          <a:p>
            <a:pPr>
              <a:defRPr/>
            </a:pPr>
            <a:r>
              <a:rPr lang="en-US" dirty="0" smtClean="0">
                <a:ea typeface="+mj-ea"/>
              </a:rPr>
              <a:t>Answer	</a:t>
            </a:r>
          </a:p>
        </p:txBody>
      </p:sp>
      <p:sp>
        <p:nvSpPr>
          <p:cNvPr id="188419" name="Rectangle 3"/>
          <p:cNvSpPr>
            <a:spLocks noGrp="1" noChangeArrowheads="1"/>
          </p:cNvSpPr>
          <p:nvPr>
            <p:ph type="body" idx="1"/>
          </p:nvPr>
        </p:nvSpPr>
        <p:spPr>
          <a:xfrm>
            <a:off x="303213" y="1461773"/>
            <a:ext cx="8667750" cy="3903662"/>
          </a:xfrm>
        </p:spPr>
        <p:txBody>
          <a:bodyPr/>
          <a:lstStyle/>
          <a:p>
            <a:pPr>
              <a:buFontTx/>
              <a:buNone/>
            </a:pPr>
            <a:r>
              <a:rPr lang="en-US" dirty="0">
                <a:latin typeface="Verdana" charset="0"/>
              </a:rPr>
              <a:t>False</a:t>
            </a:r>
          </a:p>
          <a:p>
            <a:pPr>
              <a:buFontTx/>
              <a:buNone/>
            </a:pPr>
            <a:r>
              <a:rPr lang="en-US" dirty="0">
                <a:latin typeface="Verdana" charset="0"/>
              </a:rPr>
              <a:t>Hesitation before speaking or avoiding direct eye contact may be a sign of respect in your client</a:t>
            </a:r>
            <a:r>
              <a:rPr lang="ja-JP" altLang="en-US">
                <a:latin typeface="Verdana" charset="0"/>
              </a:rPr>
              <a:t>’</a:t>
            </a:r>
            <a:r>
              <a:rPr lang="en-US" dirty="0">
                <a:latin typeface="Verdana" charset="0"/>
              </a:rPr>
              <a:t>s culture.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Content Placeholder 2"/>
          <p:cNvSpPr>
            <a:spLocks noGrp="1"/>
          </p:cNvSpPr>
          <p:nvPr>
            <p:ph idx="4294967295"/>
          </p:nvPr>
        </p:nvSpPr>
        <p:spPr>
          <a:xfrm>
            <a:off x="330200" y="1750560"/>
            <a:ext cx="8613775" cy="3686175"/>
          </a:xfrm>
        </p:spPr>
        <p:txBody>
          <a:bodyPr/>
          <a:lstStyle/>
          <a:p>
            <a:pPr algn="ctr" eaLnBrk="1" hangingPunct="1">
              <a:buFontTx/>
              <a:buNone/>
            </a:pPr>
            <a:endParaRPr lang="en-US" dirty="0">
              <a:latin typeface="Verdana" charset="0"/>
            </a:endParaRPr>
          </a:p>
          <a:p>
            <a:pPr algn="ctr" eaLnBrk="1" hangingPunct="1">
              <a:buFontTx/>
              <a:buNone/>
            </a:pPr>
            <a:endParaRPr lang="en-US" dirty="0">
              <a:latin typeface="Verdana" charset="0"/>
            </a:endParaRPr>
          </a:p>
          <a:p>
            <a:pPr algn="ctr" eaLnBrk="1" hangingPunct="1">
              <a:buFontTx/>
              <a:buNone/>
            </a:pPr>
            <a:endParaRPr lang="en-US" dirty="0">
              <a:latin typeface="Verdana" charset="0"/>
            </a:endParaRPr>
          </a:p>
          <a:p>
            <a:pPr algn="ctr" eaLnBrk="1" hangingPunct="1">
              <a:buFontTx/>
              <a:buNone/>
            </a:pPr>
            <a:r>
              <a:rPr lang="en-US" dirty="0">
                <a:latin typeface="Verdana" charset="0"/>
              </a:rPr>
              <a:t> End of Presentation</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ChangeArrowheads="1"/>
          </p:cNvSpPr>
          <p:nvPr>
            <p:ph type="title"/>
          </p:nvPr>
        </p:nvSpPr>
        <p:spPr>
          <a:xfrm>
            <a:off x="428625" y="659648"/>
            <a:ext cx="8524875" cy="384175"/>
          </a:xfrm>
        </p:spPr>
        <p:txBody>
          <a:bodyPr/>
          <a:lstStyle/>
          <a:p>
            <a:pPr>
              <a:defRPr/>
            </a:pPr>
            <a:r>
              <a:rPr lang="en-US" dirty="0" smtClean="0">
                <a:ea typeface="+mj-ea"/>
              </a:rPr>
              <a:t>Components of Communication</a:t>
            </a:r>
          </a:p>
        </p:txBody>
      </p:sp>
      <p:sp>
        <p:nvSpPr>
          <p:cNvPr id="7171" name="Rectangle 3"/>
          <p:cNvSpPr>
            <a:spLocks noGrp="1" noChangeArrowheads="1"/>
          </p:cNvSpPr>
          <p:nvPr>
            <p:ph type="body" idx="1"/>
          </p:nvPr>
        </p:nvSpPr>
        <p:spPr>
          <a:xfrm>
            <a:off x="300038" y="1391775"/>
            <a:ext cx="8653462" cy="4259263"/>
          </a:xfrm>
        </p:spPr>
        <p:txBody>
          <a:bodyPr/>
          <a:lstStyle/>
          <a:p>
            <a:r>
              <a:rPr lang="en-US" dirty="0">
                <a:latin typeface="Verdana" charset="0"/>
              </a:rPr>
              <a:t>Sender: Originator or source of the idea</a:t>
            </a:r>
          </a:p>
          <a:p>
            <a:r>
              <a:rPr lang="en-US" dirty="0">
                <a:latin typeface="Verdana" charset="0"/>
              </a:rPr>
              <a:t>Message: Idea that may be verbal or nonverbal </a:t>
            </a:r>
          </a:p>
          <a:p>
            <a:r>
              <a:rPr lang="en-US" dirty="0">
                <a:latin typeface="Verdana" charset="0"/>
              </a:rPr>
              <a:t>Medium or channel: A means of transmitting the idea </a:t>
            </a:r>
          </a:p>
          <a:p>
            <a:r>
              <a:rPr lang="en-US" dirty="0">
                <a:latin typeface="Verdana" charset="0"/>
              </a:rPr>
              <a:t>Receiver: The person who receives and interprets the message</a:t>
            </a:r>
          </a:p>
          <a:p>
            <a:r>
              <a:rPr lang="en-US" dirty="0">
                <a:latin typeface="Verdana" charset="0"/>
              </a:rPr>
              <a:t>Interaction: The receiver</a:t>
            </a:r>
            <a:r>
              <a:rPr lang="ja-JP" altLang="en-US">
                <a:latin typeface="Verdana" charset="0"/>
              </a:rPr>
              <a:t>’</a:t>
            </a:r>
            <a:r>
              <a:rPr lang="en-US" dirty="0">
                <a:latin typeface="Verdana" charset="0"/>
              </a:rPr>
              <a:t>s response to the message</a:t>
            </a:r>
          </a:p>
        </p:txBody>
      </p:sp>
    </p:spTree>
    <p:extLst>
      <p:ext uri="{BB962C8B-B14F-4D97-AF65-F5344CB8AC3E}">
        <p14:creationId xmlns="" xmlns:p14="http://schemas.microsoft.com/office/powerpoint/2010/main" val="34078034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ChangeArrowheads="1"/>
          </p:cNvSpPr>
          <p:nvPr>
            <p:ph type="title"/>
          </p:nvPr>
        </p:nvSpPr>
        <p:spPr>
          <a:xfrm>
            <a:off x="441325" y="687068"/>
            <a:ext cx="8524875" cy="384175"/>
          </a:xfrm>
        </p:spPr>
        <p:txBody>
          <a:bodyPr/>
          <a:lstStyle/>
          <a:p>
            <a:pPr>
              <a:defRPr/>
            </a:pPr>
            <a:r>
              <a:rPr lang="en-US" dirty="0" smtClean="0">
                <a:ea typeface="+mj-ea"/>
              </a:rPr>
              <a:t>Communication and the Nursing Process</a:t>
            </a:r>
          </a:p>
        </p:txBody>
      </p:sp>
      <p:sp>
        <p:nvSpPr>
          <p:cNvPr id="5123" name="Rectangle 3"/>
          <p:cNvSpPr>
            <a:spLocks noGrp="1" noChangeArrowheads="1"/>
          </p:cNvSpPr>
          <p:nvPr>
            <p:ph type="body" idx="1"/>
          </p:nvPr>
        </p:nvSpPr>
        <p:spPr>
          <a:xfrm>
            <a:off x="206375" y="1431605"/>
            <a:ext cx="8747125" cy="4217988"/>
          </a:xfrm>
        </p:spPr>
        <p:txBody>
          <a:bodyPr/>
          <a:lstStyle/>
          <a:p>
            <a:r>
              <a:rPr lang="en-US" dirty="0">
                <a:latin typeface="Verdana" charset="0"/>
              </a:rPr>
              <a:t>Problem-solving </a:t>
            </a:r>
          </a:p>
          <a:p>
            <a:r>
              <a:rPr lang="en-US" dirty="0">
                <a:latin typeface="Verdana" charset="0"/>
              </a:rPr>
              <a:t>The nurse needs to collect client data </a:t>
            </a:r>
            <a:r>
              <a:rPr lang="en-US" dirty="0" smtClean="0">
                <a:latin typeface="Verdana" charset="0"/>
              </a:rPr>
              <a:t>accurately</a:t>
            </a:r>
            <a:endParaRPr lang="en-US" dirty="0">
              <a:latin typeface="Verdana" charset="0"/>
            </a:endParaRPr>
          </a:p>
          <a:p>
            <a:r>
              <a:rPr lang="en-US" dirty="0">
                <a:latin typeface="Verdana" charset="0"/>
              </a:rPr>
              <a:t>Nursing diagnosis must be clear and </a:t>
            </a:r>
            <a:r>
              <a:rPr lang="en-US" dirty="0" smtClean="0">
                <a:latin typeface="Verdana" charset="0"/>
              </a:rPr>
              <a:t>concise </a:t>
            </a:r>
            <a:endParaRPr lang="en-US" dirty="0">
              <a:latin typeface="Verdana" charset="0"/>
            </a:endParaRPr>
          </a:p>
          <a:p>
            <a:r>
              <a:rPr lang="en-US" dirty="0">
                <a:latin typeface="Verdana" charset="0"/>
              </a:rPr>
              <a:t>Planning </a:t>
            </a:r>
          </a:p>
          <a:p>
            <a:r>
              <a:rPr lang="en-US" dirty="0">
                <a:latin typeface="Verdana" charset="0"/>
              </a:rPr>
              <a:t>Implementation of the nursing care plan</a:t>
            </a:r>
          </a:p>
          <a:p>
            <a:r>
              <a:rPr lang="en-US" dirty="0">
                <a:latin typeface="Verdana" charset="0"/>
              </a:rPr>
              <a:t>Ongoing evaluation of the effectiveness of nursing interventions</a:t>
            </a:r>
          </a:p>
          <a:p>
            <a:r>
              <a:rPr lang="en-US" dirty="0">
                <a:latin typeface="Verdana" charset="0"/>
              </a:rPr>
              <a:t>Client teaching and preparation for discharge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ChangeArrowheads="1"/>
          </p:cNvSpPr>
          <p:nvPr>
            <p:ph type="title"/>
          </p:nvPr>
        </p:nvSpPr>
        <p:spPr>
          <a:xfrm>
            <a:off x="457200" y="646658"/>
            <a:ext cx="8524875" cy="384175"/>
          </a:xfrm>
        </p:spPr>
        <p:txBody>
          <a:bodyPr/>
          <a:lstStyle/>
          <a:p>
            <a:pPr>
              <a:defRPr/>
            </a:pPr>
            <a:r>
              <a:rPr lang="en-US" dirty="0" smtClean="0">
                <a:ea typeface="+mj-ea"/>
              </a:rPr>
              <a:t>Rapport</a:t>
            </a:r>
          </a:p>
        </p:txBody>
      </p:sp>
      <p:sp>
        <p:nvSpPr>
          <p:cNvPr id="6147" name="Rectangle 3"/>
          <p:cNvSpPr>
            <a:spLocks noGrp="1" noChangeArrowheads="1"/>
          </p:cNvSpPr>
          <p:nvPr>
            <p:ph type="body" idx="1"/>
          </p:nvPr>
        </p:nvSpPr>
        <p:spPr>
          <a:xfrm>
            <a:off x="330200" y="1434785"/>
            <a:ext cx="8613775" cy="4298950"/>
          </a:xfrm>
        </p:spPr>
        <p:txBody>
          <a:bodyPr/>
          <a:lstStyle/>
          <a:p>
            <a:r>
              <a:rPr lang="en-US" dirty="0">
                <a:latin typeface="Verdana" charset="0"/>
              </a:rPr>
              <a:t>Rapport</a:t>
            </a:r>
          </a:p>
          <a:p>
            <a:pPr lvl="1"/>
            <a:r>
              <a:rPr lang="en-US" dirty="0">
                <a:latin typeface="Verdana" charset="0"/>
              </a:rPr>
              <a:t>Feeling of harmony</a:t>
            </a:r>
          </a:p>
          <a:p>
            <a:pPr lvl="1"/>
            <a:r>
              <a:rPr lang="en-US" dirty="0">
                <a:latin typeface="Verdana" charset="0"/>
              </a:rPr>
              <a:t>Genuineness, caring, trust, empathy, and respect </a:t>
            </a:r>
          </a:p>
          <a:p>
            <a:r>
              <a:rPr lang="en-US" dirty="0">
                <a:latin typeface="Verdana" charset="0"/>
              </a:rPr>
              <a:t>The nurse conveys a nonjudgmental </a:t>
            </a:r>
            <a:r>
              <a:rPr lang="en-US" dirty="0" smtClean="0">
                <a:latin typeface="Verdana" charset="0"/>
              </a:rPr>
              <a:t>attitude</a:t>
            </a:r>
            <a:endParaRPr lang="en-US" dirty="0">
              <a:latin typeface="Verdana" charset="0"/>
            </a:endParaRPr>
          </a:p>
          <a:p>
            <a:r>
              <a:rPr lang="en-US" dirty="0">
                <a:latin typeface="Verdana" charset="0"/>
              </a:rPr>
              <a:t>Clients must experience a feeling of rapport with the nurse in order to share personal, and sometimes </a:t>
            </a:r>
            <a:r>
              <a:rPr lang="en-US" dirty="0" smtClean="0">
                <a:latin typeface="Verdana" charset="0"/>
              </a:rPr>
              <a:t>embarrassing, information </a:t>
            </a:r>
          </a:p>
          <a:p>
            <a:r>
              <a:rPr lang="en-US" dirty="0" smtClean="0">
                <a:latin typeface="Verdana" charset="0"/>
              </a:rPr>
              <a:t>The client and nurse are working toward a common goal</a:t>
            </a:r>
            <a:endParaRPr lang="en-US" dirty="0">
              <a:latin typeface="Verdana"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title"/>
          </p:nvPr>
        </p:nvSpPr>
        <p:spPr>
          <a:xfrm>
            <a:off x="442913" y="703973"/>
            <a:ext cx="8524875" cy="394980"/>
          </a:xfrm>
        </p:spPr>
        <p:txBody>
          <a:bodyPr/>
          <a:lstStyle/>
          <a:p>
            <a:pPr>
              <a:defRPr/>
            </a:pPr>
            <a:r>
              <a:rPr lang="en-US" dirty="0" smtClean="0">
                <a:ea typeface="+mj-ea"/>
              </a:rPr>
              <a:t>Verbal Communication</a:t>
            </a:r>
          </a:p>
        </p:txBody>
      </p:sp>
      <p:sp>
        <p:nvSpPr>
          <p:cNvPr id="4" name="Content Placeholder 3"/>
          <p:cNvSpPr>
            <a:spLocks noGrp="1"/>
          </p:cNvSpPr>
          <p:nvPr>
            <p:ph idx="1"/>
          </p:nvPr>
        </p:nvSpPr>
        <p:spPr>
          <a:xfrm>
            <a:off x="330200" y="1418040"/>
            <a:ext cx="8613775" cy="4205288"/>
          </a:xfrm>
        </p:spPr>
        <p:txBody>
          <a:bodyPr/>
          <a:lstStyle/>
          <a:p>
            <a:pPr>
              <a:defRPr/>
            </a:pPr>
            <a:r>
              <a:rPr lang="en-US" dirty="0" smtClean="0"/>
              <a:t>Definition</a:t>
            </a:r>
          </a:p>
          <a:p>
            <a:pPr lvl="1">
              <a:defRPr/>
            </a:pPr>
            <a:r>
              <a:rPr lang="en-US" dirty="0" smtClean="0"/>
              <a:t>Sharing information through the written or spoken word</a:t>
            </a:r>
          </a:p>
          <a:p>
            <a:pPr>
              <a:defRPr/>
            </a:pPr>
            <a:r>
              <a:rPr lang="en-US" dirty="0" smtClean="0"/>
              <a:t>Types</a:t>
            </a:r>
          </a:p>
          <a:p>
            <a:pPr lvl="1">
              <a:defRPr/>
            </a:pPr>
            <a:r>
              <a:rPr lang="en-US" dirty="0" smtClean="0"/>
              <a:t>Conversing with clients</a:t>
            </a:r>
          </a:p>
          <a:p>
            <a:pPr lvl="1">
              <a:defRPr/>
            </a:pPr>
            <a:r>
              <a:rPr lang="en-US" dirty="0" smtClean="0"/>
              <a:t>Writing care plans</a:t>
            </a:r>
          </a:p>
          <a:p>
            <a:pPr lvl="1">
              <a:defRPr/>
            </a:pPr>
            <a:r>
              <a:rPr lang="en-US" dirty="0" smtClean="0"/>
              <a:t>Documenting information and impressions</a:t>
            </a:r>
          </a:p>
          <a:p>
            <a:pPr lvl="1">
              <a:defRPr/>
            </a:pPr>
            <a:r>
              <a:rPr lang="en-US" dirty="0" smtClean="0"/>
              <a:t>Imputing data into electronic record</a:t>
            </a:r>
          </a:p>
          <a:p>
            <a:pPr lvl="1">
              <a:defRPr/>
            </a:pPr>
            <a:r>
              <a:rPr lang="en-US" dirty="0" smtClean="0"/>
              <a:t>Giving oral or written change-of-shift reports</a:t>
            </a:r>
          </a:p>
          <a:p>
            <a:pPr>
              <a:defRPr/>
            </a:pPr>
            <a:endParaRPr lang="en-US" dirty="0" smtClean="0"/>
          </a:p>
          <a:p>
            <a:pPr>
              <a:defRPr/>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0213" y="690840"/>
            <a:ext cx="8524875" cy="394980"/>
          </a:xfrm>
        </p:spPr>
        <p:txBody>
          <a:bodyPr/>
          <a:lstStyle/>
          <a:p>
            <a:r>
              <a:rPr lang="en-US" dirty="0" smtClean="0"/>
              <a:t>Nonverbal Communication (NVC)</a:t>
            </a:r>
            <a:endParaRPr lang="en-US" dirty="0"/>
          </a:p>
        </p:txBody>
      </p:sp>
      <p:sp>
        <p:nvSpPr>
          <p:cNvPr id="3" name="Content Placeholder 2"/>
          <p:cNvSpPr>
            <a:spLocks noGrp="1"/>
          </p:cNvSpPr>
          <p:nvPr>
            <p:ph idx="1"/>
          </p:nvPr>
        </p:nvSpPr>
        <p:spPr>
          <a:xfrm>
            <a:off x="330200" y="1431895"/>
            <a:ext cx="8613775" cy="3686175"/>
          </a:xfrm>
        </p:spPr>
        <p:txBody>
          <a:bodyPr/>
          <a:lstStyle/>
          <a:p>
            <a:pPr>
              <a:defRPr/>
            </a:pPr>
            <a:r>
              <a:rPr lang="en-US" dirty="0" smtClean="0"/>
              <a:t>Proxemics </a:t>
            </a:r>
            <a:r>
              <a:rPr lang="en-US" dirty="0"/>
              <a:t>and personal space </a:t>
            </a:r>
            <a:endParaRPr lang="en-US" dirty="0" smtClean="0"/>
          </a:p>
          <a:p>
            <a:pPr>
              <a:defRPr/>
            </a:pPr>
            <a:r>
              <a:rPr lang="en-US" dirty="0" smtClean="0"/>
              <a:t>Eye </a:t>
            </a:r>
            <a:r>
              <a:rPr lang="en-US" dirty="0"/>
              <a:t>contact and facial </a:t>
            </a:r>
            <a:r>
              <a:rPr lang="en-US" dirty="0" smtClean="0"/>
              <a:t>expressions</a:t>
            </a:r>
          </a:p>
          <a:p>
            <a:pPr>
              <a:defRPr/>
            </a:pPr>
            <a:r>
              <a:rPr lang="en-US" dirty="0" smtClean="0"/>
              <a:t>Body </a:t>
            </a:r>
            <a:r>
              <a:rPr lang="en-US" dirty="0"/>
              <a:t>movements and </a:t>
            </a:r>
            <a:r>
              <a:rPr lang="en-US" dirty="0" smtClean="0"/>
              <a:t>posture</a:t>
            </a:r>
          </a:p>
          <a:p>
            <a:pPr>
              <a:defRPr/>
            </a:pPr>
            <a:r>
              <a:rPr lang="en-US" dirty="0" smtClean="0"/>
              <a:t>Gestures </a:t>
            </a:r>
            <a:r>
              <a:rPr lang="en-US" dirty="0"/>
              <a:t>and rituals, influence of </a:t>
            </a:r>
            <a:r>
              <a:rPr lang="en-US" dirty="0" smtClean="0"/>
              <a:t>culture</a:t>
            </a:r>
          </a:p>
          <a:p>
            <a:pPr>
              <a:defRPr/>
            </a:pPr>
            <a:r>
              <a:rPr lang="en-US" dirty="0" smtClean="0"/>
              <a:t>Personal </a:t>
            </a:r>
            <a:r>
              <a:rPr lang="en-US" dirty="0"/>
              <a:t>appearance and </a:t>
            </a:r>
            <a:r>
              <a:rPr lang="en-US" dirty="0" smtClean="0"/>
              <a:t>grooming</a:t>
            </a:r>
          </a:p>
          <a:p>
            <a:pPr>
              <a:defRPr/>
            </a:pPr>
            <a:r>
              <a:rPr lang="en-US" dirty="0" smtClean="0"/>
              <a:t>Gender </a:t>
            </a:r>
            <a:r>
              <a:rPr lang="en-US" dirty="0"/>
              <a:t>differences </a:t>
            </a:r>
            <a:endParaRPr lang="en-US" dirty="0" smtClean="0"/>
          </a:p>
          <a:p>
            <a:pPr>
              <a:defRPr/>
            </a:pPr>
            <a:r>
              <a:rPr lang="en-US" dirty="0" smtClean="0"/>
              <a:t>Therapeutic use of touch</a:t>
            </a:r>
            <a:endParaRPr lang="en-US" dirty="0"/>
          </a:p>
          <a:p>
            <a:endParaRPr lang="en-US" dirty="0"/>
          </a:p>
        </p:txBody>
      </p:sp>
    </p:spTree>
    <p:extLst>
      <p:ext uri="{BB962C8B-B14F-4D97-AF65-F5344CB8AC3E}">
        <p14:creationId xmlns="" xmlns:p14="http://schemas.microsoft.com/office/powerpoint/2010/main" val="282274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a:xfrm>
            <a:off x="444500" y="673935"/>
            <a:ext cx="8524875" cy="384175"/>
          </a:xfrm>
        </p:spPr>
        <p:txBody>
          <a:bodyPr/>
          <a:lstStyle/>
          <a:p>
            <a:pPr>
              <a:defRPr/>
            </a:pPr>
            <a:r>
              <a:rPr lang="en-US" dirty="0" smtClean="0">
                <a:ea typeface="+mj-ea"/>
              </a:rPr>
              <a:t>Question	</a:t>
            </a:r>
          </a:p>
        </p:txBody>
      </p:sp>
      <p:sp>
        <p:nvSpPr>
          <p:cNvPr id="11267" name="Rectangle 3"/>
          <p:cNvSpPr>
            <a:spLocks noGrp="1" noChangeArrowheads="1"/>
          </p:cNvSpPr>
          <p:nvPr>
            <p:ph type="body" idx="1"/>
          </p:nvPr>
        </p:nvSpPr>
        <p:spPr>
          <a:xfrm>
            <a:off x="330200" y="1459748"/>
            <a:ext cx="8613775" cy="4052887"/>
          </a:xfrm>
        </p:spPr>
        <p:txBody>
          <a:bodyPr/>
          <a:lstStyle/>
          <a:p>
            <a:pPr marL="0" indent="0">
              <a:buFontTx/>
              <a:buNone/>
            </a:pPr>
            <a:r>
              <a:rPr lang="en-US" dirty="0">
                <a:latin typeface="Verdana" charset="0"/>
              </a:rPr>
              <a:t>Is the following statement true or false?</a:t>
            </a:r>
          </a:p>
          <a:p>
            <a:pPr marL="0" indent="0">
              <a:buFontTx/>
              <a:buNone/>
            </a:pPr>
            <a:r>
              <a:rPr lang="en-US" dirty="0">
                <a:latin typeface="Verdana" charset="0"/>
              </a:rPr>
              <a:t>Nonverbal communication generally conveys feelings and attitudes.</a:t>
            </a:r>
          </a:p>
        </p:txBody>
      </p:sp>
    </p:spTree>
    <p:extLst>
      <p:ext uri="{BB962C8B-B14F-4D97-AF65-F5344CB8AC3E}">
        <p14:creationId xmlns="" xmlns:p14="http://schemas.microsoft.com/office/powerpoint/2010/main" val="42887511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ChangeArrowheads="1"/>
          </p:cNvSpPr>
          <p:nvPr>
            <p:ph type="title"/>
          </p:nvPr>
        </p:nvSpPr>
        <p:spPr>
          <a:xfrm>
            <a:off x="430213" y="674800"/>
            <a:ext cx="8524875" cy="384175"/>
          </a:xfrm>
        </p:spPr>
        <p:txBody>
          <a:bodyPr/>
          <a:lstStyle/>
          <a:p>
            <a:pPr>
              <a:defRPr/>
            </a:pPr>
            <a:r>
              <a:rPr lang="en-US" dirty="0" smtClean="0">
                <a:ea typeface="+mj-ea"/>
              </a:rPr>
              <a:t>Answer	</a:t>
            </a:r>
          </a:p>
        </p:txBody>
      </p:sp>
      <p:sp>
        <p:nvSpPr>
          <p:cNvPr id="175107" name="Rectangle 3"/>
          <p:cNvSpPr>
            <a:spLocks noGrp="1" noChangeArrowheads="1"/>
          </p:cNvSpPr>
          <p:nvPr>
            <p:ph type="body" idx="1"/>
          </p:nvPr>
        </p:nvSpPr>
        <p:spPr>
          <a:xfrm>
            <a:off x="330200" y="1417750"/>
            <a:ext cx="8613775" cy="3644900"/>
          </a:xfrm>
        </p:spPr>
        <p:txBody>
          <a:bodyPr/>
          <a:lstStyle/>
          <a:p>
            <a:pPr>
              <a:buFontTx/>
              <a:buNone/>
              <a:defRPr/>
            </a:pPr>
            <a:r>
              <a:rPr lang="en-US" dirty="0" smtClean="0">
                <a:ea typeface="+mn-ea"/>
              </a:rPr>
              <a:t>True</a:t>
            </a:r>
          </a:p>
          <a:p>
            <a:pPr marL="0" indent="0">
              <a:buFontTx/>
              <a:buNone/>
              <a:defRPr/>
            </a:pPr>
            <a:r>
              <a:rPr lang="en-US" dirty="0" smtClean="0">
                <a:ea typeface="+mn-ea"/>
              </a:rPr>
              <a:t>Verbal communication is used to communicate information. </a:t>
            </a:r>
          </a:p>
          <a:p>
            <a:pPr marL="0" indent="0">
              <a:buFontTx/>
              <a:buNone/>
              <a:defRPr/>
            </a:pPr>
            <a:r>
              <a:rPr lang="en-US" dirty="0" smtClean="0">
                <a:ea typeface="+mn-ea"/>
              </a:rPr>
              <a:t>Nonverbal communication conveys feelings and attitudes.</a:t>
            </a:r>
            <a:endParaRPr lang="en-US" i="1" dirty="0" smtClean="0">
              <a:ea typeface="+mn-ea"/>
            </a:endParaRPr>
          </a:p>
        </p:txBody>
      </p:sp>
    </p:spTree>
    <p:extLst>
      <p:ext uri="{BB962C8B-B14F-4D97-AF65-F5344CB8AC3E}">
        <p14:creationId xmlns="" xmlns:p14="http://schemas.microsoft.com/office/powerpoint/2010/main" val="3286172703"/>
      </p:ext>
    </p:extLst>
  </p:cSld>
  <p:clrMapOvr>
    <a:masterClrMapping/>
  </p:clrMapOvr>
</p:sld>
</file>

<file path=ppt/theme/theme1.xml><?xml version="1.0" encoding="utf-8"?>
<a:theme xmlns:a="http://schemas.openxmlformats.org/drawingml/2006/main" name="LWW TEMPLATE">
  <a:themeElements>
    <a:clrScheme name="">
      <a:dk1>
        <a:srgbClr val="000000"/>
      </a:dk1>
      <a:lt1>
        <a:srgbClr val="FFFFFF"/>
      </a:lt1>
      <a:dk2>
        <a:srgbClr val="006B76"/>
      </a:dk2>
      <a:lt2>
        <a:srgbClr val="000000"/>
      </a:lt2>
      <a:accent1>
        <a:srgbClr val="186EC4"/>
      </a:accent1>
      <a:accent2>
        <a:srgbClr val="CC9900"/>
      </a:accent2>
      <a:accent3>
        <a:srgbClr val="FFFFFF"/>
      </a:accent3>
      <a:accent4>
        <a:srgbClr val="000000"/>
      </a:accent4>
      <a:accent5>
        <a:srgbClr val="ABBADE"/>
      </a:accent5>
      <a:accent6>
        <a:srgbClr val="B98A00"/>
      </a:accent6>
      <a:hlink>
        <a:srgbClr val="FF0000"/>
      </a:hlink>
      <a:folHlink>
        <a:srgbClr val="009900"/>
      </a:folHlink>
    </a:clrScheme>
    <a:fontScheme name="LWW TEMPLAT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LWW TEMPLATE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LWW TEMPLATE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LWW TEMPLATE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LWW TEMPLATE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LWW TEMPLATE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LWW TEMPLATE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LWW TEMPLATE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G:\Q299xx.LWW\LWW TEMPLATE.ppt</Template>
  <TotalTime>5473</TotalTime>
  <Words>1107</Words>
  <Application>Microsoft Office PowerPoint</Application>
  <PresentationFormat>On-screen Show (4:3)</PresentationFormat>
  <Paragraphs>167</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LWW TEMPLATE</vt:lpstr>
      <vt:lpstr>Slide 1</vt:lpstr>
      <vt:lpstr>Communication</vt:lpstr>
      <vt:lpstr>Components of Communication</vt:lpstr>
      <vt:lpstr>Communication and the Nursing Process</vt:lpstr>
      <vt:lpstr>Rapport</vt:lpstr>
      <vt:lpstr>Verbal Communication</vt:lpstr>
      <vt:lpstr>Nonverbal Communication (NVC)</vt:lpstr>
      <vt:lpstr>Question </vt:lpstr>
      <vt:lpstr>Answer </vt:lpstr>
      <vt:lpstr>Characteristics of Speech</vt:lpstr>
      <vt:lpstr>Characteristics of Speech (cont.)</vt:lpstr>
      <vt:lpstr>Question </vt:lpstr>
      <vt:lpstr>Answer </vt:lpstr>
      <vt:lpstr>Therapeutic Use of Touch</vt:lpstr>
      <vt:lpstr>Factors Influencing Communication</vt:lpstr>
      <vt:lpstr>Question </vt:lpstr>
      <vt:lpstr>Answer </vt:lpstr>
      <vt:lpstr>Aggressive versus Assertive Behavior</vt:lpstr>
      <vt:lpstr>Therapeutic Communication Skills</vt:lpstr>
      <vt:lpstr>Interviewing and Communication Skills</vt:lpstr>
      <vt:lpstr>Communicating With Different Age Levels</vt:lpstr>
      <vt:lpstr>Communicating With the Client Who Has Sensory Problems</vt:lpstr>
      <vt:lpstr>Communicating With the Client Who Has Sensory Problems (cont.)</vt:lpstr>
      <vt:lpstr>The Client Who Is Not Able or Who Refuses to Speak</vt:lpstr>
      <vt:lpstr>The Client Who Speaks a Different Language</vt:lpstr>
      <vt:lpstr>Facilitating Communication</vt:lpstr>
      <vt:lpstr>Question </vt:lpstr>
      <vt:lpstr>Answer </vt:lpstr>
      <vt:lpstr>Slide 29</vt:lpstr>
    </vt:vector>
  </TitlesOfParts>
  <Company>Wolters Kluwer Health - Lippincott Williams &amp; Wilkins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LWW PPT Slide Template Master</dc:title>
  <dc:creator>Dale Gray</dc:creator>
  <cp:lastModifiedBy>winxp</cp:lastModifiedBy>
  <cp:revision>234</cp:revision>
  <cp:lastPrinted>2001-01-03T19:47:24Z</cp:lastPrinted>
  <dcterms:created xsi:type="dcterms:W3CDTF">2001-02-15T19:07:27Z</dcterms:created>
  <dcterms:modified xsi:type="dcterms:W3CDTF">2017-05-24T15:17:06Z</dcterms:modified>
</cp:coreProperties>
</file>