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8"/>
  </p:notesMasterIdLst>
  <p:sldIdLst>
    <p:sldId id="284" r:id="rId2"/>
    <p:sldId id="256" r:id="rId3"/>
    <p:sldId id="258" r:id="rId4"/>
    <p:sldId id="259" r:id="rId5"/>
    <p:sldId id="279" r:id="rId6"/>
    <p:sldId id="260" r:id="rId7"/>
    <p:sldId id="285" r:id="rId8"/>
    <p:sldId id="261" r:id="rId9"/>
    <p:sldId id="298" r:id="rId10"/>
    <p:sldId id="291" r:id="rId11"/>
    <p:sldId id="262" r:id="rId12"/>
    <p:sldId id="263" r:id="rId13"/>
    <p:sldId id="264" r:id="rId14"/>
    <p:sldId id="265" r:id="rId15"/>
    <p:sldId id="301" r:id="rId16"/>
    <p:sldId id="281" r:id="rId17"/>
    <p:sldId id="280" r:id="rId18"/>
    <p:sldId id="282" r:id="rId19"/>
    <p:sldId id="266" r:id="rId20"/>
    <p:sldId id="307" r:id="rId21"/>
    <p:sldId id="267" r:id="rId22"/>
    <p:sldId id="268" r:id="rId23"/>
    <p:sldId id="290" r:id="rId24"/>
    <p:sldId id="278" r:id="rId25"/>
    <p:sldId id="287" r:id="rId26"/>
    <p:sldId id="269" r:id="rId27"/>
    <p:sldId id="270" r:id="rId28"/>
    <p:sldId id="271" r:id="rId29"/>
    <p:sldId id="274" r:id="rId30"/>
    <p:sldId id="286" r:id="rId31"/>
    <p:sldId id="299" r:id="rId32"/>
    <p:sldId id="272" r:id="rId33"/>
    <p:sldId id="310" r:id="rId34"/>
    <p:sldId id="275" r:id="rId35"/>
    <p:sldId id="276" r:id="rId36"/>
    <p:sldId id="311" r:id="rId37"/>
    <p:sldId id="296" r:id="rId38"/>
    <p:sldId id="297" r:id="rId39"/>
    <p:sldId id="305" r:id="rId40"/>
    <p:sldId id="300" r:id="rId41"/>
    <p:sldId id="306" r:id="rId42"/>
    <p:sldId id="308" r:id="rId43"/>
    <p:sldId id="302" r:id="rId44"/>
    <p:sldId id="303" r:id="rId45"/>
    <p:sldId id="304" r:id="rId46"/>
    <p:sldId id="283"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39" autoAdjust="0"/>
  </p:normalViewPr>
  <p:slideViewPr>
    <p:cSldViewPr>
      <p:cViewPr varScale="1">
        <p:scale>
          <a:sx n="61" d="100"/>
          <a:sy n="61" d="100"/>
        </p:scale>
        <p:origin x="-221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054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54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054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065457-4E9B-443B-8F94-D8A4E8B860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642F459-3ACB-45A1-88D5-5E1B75CA38A3}" type="slidenum">
              <a:rPr lang="en-US" smtClean="0"/>
              <a:pPr/>
              <a:t>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lnSpc>
                <a:spcPct val="90000"/>
              </a:lnSpc>
            </a:pPr>
            <a:r>
              <a:rPr lang="en-US" dirty="0" smtClean="0"/>
              <a:t>Aristotle: For example, he claimed that mice die if they drink in summertime, that eels are generated spontaneously, that humans have only eight ribs, and that men have more teeth than women. He also thought that the mind must be in the heart because people can recover from head injuries, while wounds to the heart are always fatal. The brain’s function? For Aristotle, it was to cool the blood when it becomes overly warm.</a:t>
            </a:r>
          </a:p>
          <a:p>
            <a:pPr eaLnBrk="1" hangingPunct="1">
              <a:lnSpc>
                <a:spcPct val="90000"/>
              </a:lnSpc>
            </a:pPr>
            <a:endParaRPr lang="en-US" dirty="0" smtClean="0"/>
          </a:p>
          <a:p>
            <a:pPr eaLnBrk="1" hangingPunct="1">
              <a:lnSpc>
                <a:spcPct val="90000"/>
              </a:lnSpc>
            </a:pPr>
            <a:r>
              <a:rPr lang="en-US" dirty="0" smtClean="0"/>
              <a:t>Nonetheless, Aristotle anticipated modern science in his insistence that sense perceptions are the essential raw material of knowledge. Direct observation, he claimed, is the foundation of understanding. In admitting that he did not know how bees procreate, he wrote: “The facts have not yet been sufficiently established. If ever they are, then credit must be given to observation rather than to theories, and to theories only insofar as they are confirmed by the observed facts.”</a:t>
            </a:r>
          </a:p>
          <a:p>
            <a:pPr eaLnBrk="1" hangingPunct="1">
              <a:lnSpc>
                <a:spcPct val="90000"/>
              </a:lnSpc>
            </a:pPr>
            <a:endParaRPr lang="en-US" dirty="0" smtClean="0"/>
          </a:p>
          <a:p>
            <a:pPr eaLnBrk="1" hangingPunct="1">
              <a:lnSpc>
                <a:spcPct val="90000"/>
              </a:lnSpc>
            </a:pPr>
            <a:r>
              <a:rPr lang="en-US" dirty="0" smtClean="0"/>
              <a:t>He was a monist…mind and body must coexist (neither can live without the other)</a:t>
            </a:r>
          </a:p>
          <a:p>
            <a:pPr eaLnBrk="1" hangingPunct="1">
              <a:lnSpc>
                <a:spcPct val="90000"/>
              </a:lnSpc>
            </a:pPr>
            <a:endParaRPr lang="en-US" dirty="0" smtClean="0"/>
          </a:p>
          <a:p>
            <a:pPr eaLnBrk="1" hangingPunct="1">
              <a:lnSpc>
                <a:spcPct val="90000"/>
              </a:lnSpc>
            </a:pPr>
            <a:r>
              <a:rPr lang="en-US" dirty="0" smtClean="0"/>
              <a:t>Reason was an active, organizing process that acts upon sense data.</a:t>
            </a:r>
          </a:p>
          <a:p>
            <a:pPr eaLnBrk="1" hangingPunct="1">
              <a:lnSpc>
                <a:spcPct val="90000"/>
              </a:lnSpc>
            </a:pPr>
            <a:endParaRPr lang="en-US" dirty="0" smtClean="0"/>
          </a:p>
          <a:p>
            <a:pPr eaLnBrk="1" hangingPunct="1">
              <a:lnSpc>
                <a:spcPct val="90000"/>
              </a:lnSpc>
            </a:pPr>
            <a:r>
              <a:rPr lang="en-US" dirty="0" smtClean="0"/>
              <a:t>Developed a theory of catharsis for emotions</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0596630-4A8C-4D34-A4A0-390799D330FE}" type="slidenum">
              <a:rPr lang="en-US" smtClean="0"/>
              <a:pPr/>
              <a:t>10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He posed the hypothesis that if children had no opportunity to learn a language from the people around them, they would spontaneously </a:t>
            </a:r>
            <a:r>
              <a:rPr lang="en-US" b="1" smtClean="0"/>
              <a:t>4 </a:t>
            </a:r>
            <a:r>
              <a:rPr lang="en-US" smtClean="0"/>
              <a:t>Prologue The Story of Psychology speak the primal, inborn language of humankind, that</a:t>
            </a:r>
          </a:p>
          <a:p>
            <a:pPr eaLnBrk="1" hangingPunct="1"/>
            <a:r>
              <a:rPr lang="en-US" smtClean="0"/>
              <a:t>is, the natural language of its most ancient people, which Psamtick presumed to be Egyptian. To test his hypothesis, Psamtick kidnapped two infants of a lowerclass mother and ordered a herdsman in a remote area to raise them. The children were to be properly fed and cared for but were never to hear anyone speak a word. The experiment worked, although not with the result expected by Psamtick. One day, when the children were just 2 years old, they ran up to the herdsman as he returned to his cottage from work and cried out “</a:t>
            </a:r>
            <a:r>
              <a:rPr lang="en-US" i="1" smtClean="0"/>
              <a:t>Becos</a:t>
            </a:r>
            <a:r>
              <a:rPr lang="en-US" smtClean="0"/>
              <a:t>!” Although he did not understand them, when they continued to repeat the word, he reported back to the king. The children were brought to the royal court. When the king also heard them say “</a:t>
            </a:r>
            <a:r>
              <a:rPr lang="en-US" i="1" smtClean="0"/>
              <a:t>Becos</a:t>
            </a:r>
            <a:r>
              <a:rPr lang="en-US" smtClean="0"/>
              <a:t>,” he inquired and learned that </a:t>
            </a:r>
            <a:r>
              <a:rPr lang="en-US" i="1" smtClean="0"/>
              <a:t>becos </a:t>
            </a:r>
            <a:r>
              <a:rPr lang="en-US" smtClean="0"/>
              <a:t>was the Phrygian word for bread. To his great disappointment, the king concluded that the Phrygians were an older race than the Egyptians.</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BD1FAFF-394C-42EA-9B2B-536455C5B83C}" type="slidenum">
              <a:rPr lang="en-US" smtClean="0"/>
              <a:pPr/>
              <a:t>12</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The structuralists couldn’t explain movement…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Milgram's</a:t>
            </a:r>
            <a:r>
              <a:rPr lang="en-US" b="1" dirty="0" smtClean="0"/>
              <a:t> Obedience to Authority Experiment 2009 (</a:t>
            </a:r>
            <a:r>
              <a:rPr lang="en-US" b="1" dirty="0" err="1" smtClean="0"/>
              <a:t>youtube</a:t>
            </a:r>
            <a:r>
              <a:rPr lang="en-US" b="1" dirty="0" smtClean="0"/>
              <a:t>) Parts I II and III</a:t>
            </a:r>
            <a:r>
              <a:rPr lang="en-US" b="1" baseline="0" dirty="0" smtClean="0"/>
              <a:t> (only first half) </a:t>
            </a:r>
            <a:r>
              <a:rPr lang="en-US" b="1" dirty="0" smtClean="0"/>
              <a:t>(16 min total)</a:t>
            </a:r>
            <a:endParaRPr lang="en-US" dirty="0"/>
          </a:p>
        </p:txBody>
      </p:sp>
      <p:sp>
        <p:nvSpPr>
          <p:cNvPr id="4" name="Slide Number Placeholder 3"/>
          <p:cNvSpPr>
            <a:spLocks noGrp="1"/>
          </p:cNvSpPr>
          <p:nvPr>
            <p:ph type="sldNum" sz="quarter" idx="10"/>
          </p:nvPr>
        </p:nvSpPr>
        <p:spPr/>
        <p:txBody>
          <a:bodyPr/>
          <a:lstStyle/>
          <a:p>
            <a:pPr>
              <a:defRPr/>
            </a:pPr>
            <a:fld id="{D5065457-4E9B-443B-8F94-D8A4E8B86038}" type="slidenum">
              <a:rPr lang="en-US" smtClean="0"/>
              <a:pPr>
                <a:defRPr/>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4097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4097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C87093B2-F79F-4E34-AD24-71C92328B02B}" type="slidenum">
              <a:rPr lang="en-US"/>
              <a:pPr>
                <a:defRPr/>
              </a:pPr>
              <a:t>‹#›</a:t>
            </a:fld>
            <a:endParaRPr lang="en-US"/>
          </a:p>
        </p:txBody>
      </p:sp>
    </p:spTree>
  </p:cSld>
  <p:clrMapOvr>
    <a:masterClrMapping/>
  </p:clrMapOvr>
  <p:transition>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5928A1E-9023-4397-A2E1-7DF566F252A1}" type="slidenum">
              <a:rPr lang="en-US"/>
              <a:pPr>
                <a:defRPr/>
              </a:pPr>
              <a:t>‹#›</a:t>
            </a:fld>
            <a:endParaRPr lang="en-US"/>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F484F2A-BC0A-4F5D-A5C3-F00C8E750A01}" type="slidenum">
              <a:rPr lang="en-US"/>
              <a:pPr>
                <a:defRPr/>
              </a:pPr>
              <a:t>‹#›</a:t>
            </a:fld>
            <a:endParaRPr lang="en-US"/>
          </a:p>
        </p:txBody>
      </p:sp>
    </p:spTree>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0C11B2A6-8E29-4A0D-B9A2-8C22E2C18FE6}" type="slidenum">
              <a:rPr lang="en-US"/>
              <a:pPr>
                <a:defRPr/>
              </a:pPr>
              <a:t>‹#›</a:t>
            </a:fld>
            <a:endParaRPr lang="en-US"/>
          </a:p>
        </p:txBody>
      </p:sp>
    </p:spTree>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8A92C16-72BF-47A6-A1B5-92E7AA3025D6}" type="slidenum">
              <a:rPr lang="en-US"/>
              <a:pPr>
                <a:defRPr/>
              </a:pPr>
              <a:t>‹#›</a:t>
            </a:fld>
            <a:endParaRPr lang="en-US"/>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2C9655D-B049-40A6-8BD1-3357B445C0DA}" type="slidenum">
              <a:rPr lang="en-US"/>
              <a:pPr>
                <a:defRPr/>
              </a:pPr>
              <a:t>‹#›</a:t>
            </a:fld>
            <a:endParaRPr 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37E4F6F-3C9C-477A-AEA4-FB05FDA2920D}" type="slidenum">
              <a:rPr lang="en-US"/>
              <a:pPr>
                <a:defRPr/>
              </a:pPr>
              <a:t>‹#›</a:t>
            </a:fld>
            <a:endParaRPr lang="en-US"/>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FF1EFA9-42C6-4B28-88B4-16926EC36CC3}" type="slidenum">
              <a:rPr lang="en-US"/>
              <a:pPr>
                <a:defRPr/>
              </a:pPr>
              <a:t>‹#›</a:t>
            </a:fld>
            <a:endParaRPr 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EE48FC39-5DEF-4596-A754-14B9C97EB1E6}" type="slidenum">
              <a:rPr lang="en-US"/>
              <a:pPr>
                <a:defRPr/>
              </a:pPr>
              <a:t>‹#›</a:t>
            </a:fld>
            <a:endParaRPr 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9F5531E5-E65F-4ACF-843D-C8A4F3C31534}" type="slidenum">
              <a:rPr lang="en-US"/>
              <a:pPr>
                <a:defRPr/>
              </a:pPr>
              <a:t>‹#›</a:t>
            </a:fld>
            <a:endParaRPr 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BC864807-3787-4DE7-8151-93FD3D8E75F2}" type="slidenum">
              <a:rPr lang="en-US"/>
              <a:pPr>
                <a:defRPr/>
              </a:pPr>
              <a:t>‹#›</a:t>
            </a:fld>
            <a:endParaRPr lang="en-US"/>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0076CA8-8CD4-4799-9F20-7BC69DE9FEB2}" type="slidenum">
              <a:rPr lang="en-US"/>
              <a:pPr>
                <a:defRPr/>
              </a:pPr>
              <a:t>‹#›</a:t>
            </a:fld>
            <a:endParaRPr lang="en-US"/>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12BAA24-194E-49A5-B603-37FFAF4D9D28}" type="slidenum">
              <a:rPr lang="en-US"/>
              <a:pPr>
                <a:defRPr/>
              </a:pPr>
              <a:t>‹#›</a:t>
            </a:fld>
            <a:endParaRPr lang="en-US"/>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39939"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94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94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94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94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39944"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3994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3994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52ABECE0-C534-4F80-BFA3-476F6FA6684F}" type="slidenum">
              <a:rPr lang="en-US"/>
              <a:pPr>
                <a:defRPr/>
              </a:pPr>
              <a:t>‹#›</a:t>
            </a:fld>
            <a:endParaRPr lang="en-US"/>
          </a:p>
        </p:txBody>
      </p:sp>
      <p:sp>
        <p:nvSpPr>
          <p:cNvPr id="39948"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9948"/>
                                        </p:tgtEl>
                                        <p:attrNameLst>
                                          <p:attrName>style.visibility</p:attrName>
                                        </p:attrNameLst>
                                      </p:cBhvr>
                                      <p:to>
                                        <p:strVal val="visible"/>
                                      </p:to>
                                    </p:set>
                                    <p:animEffect transition="in" filter="fade">
                                      <p:cBhvr>
                                        <p:cTn id="7" dur="800" decel="100000"/>
                                        <p:tgtEl>
                                          <p:spTgt spid="39948"/>
                                        </p:tgtEl>
                                      </p:cBhvr>
                                    </p:animEffect>
                                    <p:anim calcmode="lin" valueType="num">
                                      <p:cBhvr>
                                        <p:cTn id="8" dur="800" decel="100000" fill="hold"/>
                                        <p:tgtEl>
                                          <p:spTgt spid="39948"/>
                                        </p:tgtEl>
                                        <p:attrNameLst>
                                          <p:attrName>style.rotation</p:attrName>
                                        </p:attrNameLst>
                                      </p:cBhvr>
                                      <p:tavLst>
                                        <p:tav tm="0">
                                          <p:val>
                                            <p:fltVal val="-90"/>
                                          </p:val>
                                        </p:tav>
                                        <p:tav tm="100000">
                                          <p:val>
                                            <p:fltVal val="0"/>
                                          </p:val>
                                        </p:tav>
                                      </p:tavLst>
                                    </p:anim>
                                    <p:anim calcmode="lin" valueType="num">
                                      <p:cBhvr>
                                        <p:cTn id="9" dur="800" decel="100000" fill="hold"/>
                                        <p:tgtEl>
                                          <p:spTgt spid="39948"/>
                                        </p:tgtEl>
                                        <p:attrNameLst>
                                          <p:attrName>ppt_x</p:attrName>
                                        </p:attrNameLst>
                                      </p:cBhvr>
                                      <p:tavLst>
                                        <p:tav tm="0">
                                          <p:val>
                                            <p:strVal val="#ppt_x+0.4"/>
                                          </p:val>
                                        </p:tav>
                                        <p:tav tm="100000">
                                          <p:val>
                                            <p:strVal val="#ppt_x-0.05"/>
                                          </p:val>
                                        </p:tav>
                                      </p:tavLst>
                                    </p:anim>
                                    <p:anim calcmode="lin" valueType="num">
                                      <p:cBhvr>
                                        <p:cTn id="10" dur="800" decel="100000" fill="hold"/>
                                        <p:tgtEl>
                                          <p:spTgt spid="3994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994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994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9944">
                                            <p:txEl>
                                              <p:pRg st="0" end="0"/>
                                            </p:txEl>
                                          </p:spTgt>
                                        </p:tgtEl>
                                        <p:attrNameLst>
                                          <p:attrName>style.visibility</p:attrName>
                                        </p:attrNameLst>
                                      </p:cBhvr>
                                      <p:to>
                                        <p:strVal val="visible"/>
                                      </p:to>
                                    </p:set>
                                    <p:animEffect transition="in" filter="fade">
                                      <p:cBhvr>
                                        <p:cTn id="17" dur="1000"/>
                                        <p:tgtEl>
                                          <p:spTgt spid="39944">
                                            <p:txEl>
                                              <p:pRg st="0" end="0"/>
                                            </p:txEl>
                                          </p:spTgt>
                                        </p:tgtEl>
                                      </p:cBhvr>
                                    </p:animEffect>
                                    <p:anim calcmode="lin" valueType="num">
                                      <p:cBhvr>
                                        <p:cTn id="18" dur="1000" fill="hold"/>
                                        <p:tgtEl>
                                          <p:spTgt spid="3994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9944">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9944">
                                            <p:txEl>
                                              <p:pRg st="1" end="1"/>
                                            </p:txEl>
                                          </p:spTgt>
                                        </p:tgtEl>
                                        <p:attrNameLst>
                                          <p:attrName>style.visibility</p:attrName>
                                        </p:attrNameLst>
                                      </p:cBhvr>
                                      <p:to>
                                        <p:strVal val="visible"/>
                                      </p:to>
                                    </p:set>
                                    <p:animEffect transition="in" filter="fade">
                                      <p:cBhvr>
                                        <p:cTn id="22" dur="1000"/>
                                        <p:tgtEl>
                                          <p:spTgt spid="39944">
                                            <p:txEl>
                                              <p:pRg st="1" end="1"/>
                                            </p:txEl>
                                          </p:spTgt>
                                        </p:tgtEl>
                                      </p:cBhvr>
                                    </p:animEffect>
                                    <p:anim calcmode="lin" valueType="num">
                                      <p:cBhvr>
                                        <p:cTn id="23" dur="1000" fill="hold"/>
                                        <p:tgtEl>
                                          <p:spTgt spid="3994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9944">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9944">
                                            <p:txEl>
                                              <p:pRg st="2" end="2"/>
                                            </p:txEl>
                                          </p:spTgt>
                                        </p:tgtEl>
                                        <p:attrNameLst>
                                          <p:attrName>style.visibility</p:attrName>
                                        </p:attrNameLst>
                                      </p:cBhvr>
                                      <p:to>
                                        <p:strVal val="visible"/>
                                      </p:to>
                                    </p:set>
                                    <p:animEffect transition="in" filter="fade">
                                      <p:cBhvr>
                                        <p:cTn id="27" dur="1000"/>
                                        <p:tgtEl>
                                          <p:spTgt spid="39944">
                                            <p:txEl>
                                              <p:pRg st="2" end="2"/>
                                            </p:txEl>
                                          </p:spTgt>
                                        </p:tgtEl>
                                      </p:cBhvr>
                                    </p:animEffect>
                                    <p:anim calcmode="lin" valueType="num">
                                      <p:cBhvr>
                                        <p:cTn id="28" dur="1000" fill="hold"/>
                                        <p:tgtEl>
                                          <p:spTgt spid="3994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9944">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9944">
                                            <p:txEl>
                                              <p:pRg st="3" end="3"/>
                                            </p:txEl>
                                          </p:spTgt>
                                        </p:tgtEl>
                                        <p:attrNameLst>
                                          <p:attrName>style.visibility</p:attrName>
                                        </p:attrNameLst>
                                      </p:cBhvr>
                                      <p:to>
                                        <p:strVal val="visible"/>
                                      </p:to>
                                    </p:set>
                                    <p:animEffect transition="in" filter="fade">
                                      <p:cBhvr>
                                        <p:cTn id="32" dur="1000"/>
                                        <p:tgtEl>
                                          <p:spTgt spid="39944">
                                            <p:txEl>
                                              <p:pRg st="3" end="3"/>
                                            </p:txEl>
                                          </p:spTgt>
                                        </p:tgtEl>
                                      </p:cBhvr>
                                    </p:animEffect>
                                    <p:anim calcmode="lin" valueType="num">
                                      <p:cBhvr>
                                        <p:cTn id="33" dur="1000" fill="hold"/>
                                        <p:tgtEl>
                                          <p:spTgt spid="3994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9944">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9944">
                                            <p:txEl>
                                              <p:pRg st="4" end="4"/>
                                            </p:txEl>
                                          </p:spTgt>
                                        </p:tgtEl>
                                        <p:attrNameLst>
                                          <p:attrName>style.visibility</p:attrName>
                                        </p:attrNameLst>
                                      </p:cBhvr>
                                      <p:to>
                                        <p:strVal val="visible"/>
                                      </p:to>
                                    </p:set>
                                    <p:animEffect transition="in" filter="fade">
                                      <p:cBhvr>
                                        <p:cTn id="37" dur="1000"/>
                                        <p:tgtEl>
                                          <p:spTgt spid="39944">
                                            <p:txEl>
                                              <p:pRg st="4" end="4"/>
                                            </p:txEl>
                                          </p:spTgt>
                                        </p:tgtEl>
                                      </p:cBhvr>
                                    </p:animEffect>
                                    <p:anim calcmode="lin" valueType="num">
                                      <p:cBhvr>
                                        <p:cTn id="38" dur="1000" fill="hold"/>
                                        <p:tgtEl>
                                          <p:spTgt spid="3994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994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build="p">
        <p:tmplLst>
          <p:tmpl lvl="1">
            <p:tnLst>
              <p:par>
                <p:cTn presetID="47" presetClass="entr" presetSubtype="0" fill="hold" nodeType="clickEffect">
                  <p:stCondLst>
                    <p:cond delay="0"/>
                  </p:stCondLst>
                  <p:childTnLst>
                    <p:set>
                      <p:cBhvr>
                        <p:cTn dur="1" fill="hold">
                          <p:stCondLst>
                            <p:cond delay="0"/>
                          </p:stCondLst>
                        </p:cTn>
                        <p:tgtEl>
                          <p:spTgt spid="39944"/>
                        </p:tgtEl>
                        <p:attrNameLst>
                          <p:attrName>style.visibility</p:attrName>
                        </p:attrNameLst>
                      </p:cBhvr>
                      <p:to>
                        <p:strVal val="visible"/>
                      </p:to>
                    </p:set>
                    <p:animEffect transition="in" filter="fade">
                      <p:cBhvr>
                        <p:cTn dur="1000"/>
                        <p:tgtEl>
                          <p:spTgt spid="39944"/>
                        </p:tgtEl>
                      </p:cBhvr>
                    </p:animEffect>
                    <p:anim calcmode="lin" valueType="num">
                      <p:cBhvr>
                        <p:cTn dur="1000" fill="hold"/>
                        <p:tgtEl>
                          <p:spTgt spid="39944"/>
                        </p:tgtEl>
                        <p:attrNameLst>
                          <p:attrName>ppt_x</p:attrName>
                        </p:attrNameLst>
                      </p:cBhvr>
                      <p:tavLst>
                        <p:tav tm="0">
                          <p:val>
                            <p:strVal val="#ppt_x"/>
                          </p:val>
                        </p:tav>
                        <p:tav tm="100000">
                          <p:val>
                            <p:strVal val="#ppt_x"/>
                          </p:val>
                        </p:tav>
                      </p:tavLst>
                    </p:anim>
                    <p:anim calcmode="lin" valueType="num">
                      <p:cBhvr>
                        <p:cTn dur="1000" fill="hold"/>
                        <p:tgtEl>
                          <p:spTgt spid="39944"/>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39944"/>
                        </p:tgtEl>
                        <p:attrNameLst>
                          <p:attrName>style.visibility</p:attrName>
                        </p:attrNameLst>
                      </p:cBhvr>
                      <p:to>
                        <p:strVal val="visible"/>
                      </p:to>
                    </p:set>
                    <p:animEffect transition="in" filter="fade">
                      <p:cBhvr>
                        <p:cTn dur="1000"/>
                        <p:tgtEl>
                          <p:spTgt spid="39944"/>
                        </p:tgtEl>
                      </p:cBhvr>
                    </p:animEffect>
                    <p:anim calcmode="lin" valueType="num">
                      <p:cBhvr>
                        <p:cTn dur="1000" fill="hold"/>
                        <p:tgtEl>
                          <p:spTgt spid="39944"/>
                        </p:tgtEl>
                        <p:attrNameLst>
                          <p:attrName>ppt_x</p:attrName>
                        </p:attrNameLst>
                      </p:cBhvr>
                      <p:tavLst>
                        <p:tav tm="0">
                          <p:val>
                            <p:strVal val="#ppt_x"/>
                          </p:val>
                        </p:tav>
                        <p:tav tm="100000">
                          <p:val>
                            <p:strVal val="#ppt_x"/>
                          </p:val>
                        </p:tav>
                      </p:tavLst>
                    </p:anim>
                    <p:anim calcmode="lin" valueType="num">
                      <p:cBhvr>
                        <p:cTn dur="1000" fill="hold"/>
                        <p:tgtEl>
                          <p:spTgt spid="39944"/>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39944"/>
                        </p:tgtEl>
                        <p:attrNameLst>
                          <p:attrName>style.visibility</p:attrName>
                        </p:attrNameLst>
                      </p:cBhvr>
                      <p:to>
                        <p:strVal val="visible"/>
                      </p:to>
                    </p:set>
                    <p:animEffect transition="in" filter="fade">
                      <p:cBhvr>
                        <p:cTn dur="1000"/>
                        <p:tgtEl>
                          <p:spTgt spid="39944"/>
                        </p:tgtEl>
                      </p:cBhvr>
                    </p:animEffect>
                    <p:anim calcmode="lin" valueType="num">
                      <p:cBhvr>
                        <p:cTn dur="1000" fill="hold"/>
                        <p:tgtEl>
                          <p:spTgt spid="39944"/>
                        </p:tgtEl>
                        <p:attrNameLst>
                          <p:attrName>ppt_x</p:attrName>
                        </p:attrNameLst>
                      </p:cBhvr>
                      <p:tavLst>
                        <p:tav tm="0">
                          <p:val>
                            <p:strVal val="#ppt_x"/>
                          </p:val>
                        </p:tav>
                        <p:tav tm="100000">
                          <p:val>
                            <p:strVal val="#ppt_x"/>
                          </p:val>
                        </p:tav>
                      </p:tavLst>
                    </p:anim>
                    <p:anim calcmode="lin" valueType="num">
                      <p:cBhvr>
                        <p:cTn dur="1000" fill="hold"/>
                        <p:tgtEl>
                          <p:spTgt spid="39944"/>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39944"/>
                        </p:tgtEl>
                        <p:attrNameLst>
                          <p:attrName>style.visibility</p:attrName>
                        </p:attrNameLst>
                      </p:cBhvr>
                      <p:to>
                        <p:strVal val="visible"/>
                      </p:to>
                    </p:set>
                    <p:animEffect transition="in" filter="fade">
                      <p:cBhvr>
                        <p:cTn dur="1000"/>
                        <p:tgtEl>
                          <p:spTgt spid="39944"/>
                        </p:tgtEl>
                      </p:cBhvr>
                    </p:animEffect>
                    <p:anim calcmode="lin" valueType="num">
                      <p:cBhvr>
                        <p:cTn dur="1000" fill="hold"/>
                        <p:tgtEl>
                          <p:spTgt spid="39944"/>
                        </p:tgtEl>
                        <p:attrNameLst>
                          <p:attrName>ppt_x</p:attrName>
                        </p:attrNameLst>
                      </p:cBhvr>
                      <p:tavLst>
                        <p:tav tm="0">
                          <p:val>
                            <p:strVal val="#ppt_x"/>
                          </p:val>
                        </p:tav>
                        <p:tav tm="100000">
                          <p:val>
                            <p:strVal val="#ppt_x"/>
                          </p:val>
                        </p:tav>
                      </p:tavLst>
                    </p:anim>
                    <p:anim calcmode="lin" valueType="num">
                      <p:cBhvr>
                        <p:cTn dur="1000" fill="hold"/>
                        <p:tgtEl>
                          <p:spTgt spid="39944"/>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39944"/>
                        </p:tgtEl>
                        <p:attrNameLst>
                          <p:attrName>style.visibility</p:attrName>
                        </p:attrNameLst>
                      </p:cBhvr>
                      <p:to>
                        <p:strVal val="visible"/>
                      </p:to>
                    </p:set>
                    <p:animEffect transition="in" filter="fade">
                      <p:cBhvr>
                        <p:cTn dur="1000"/>
                        <p:tgtEl>
                          <p:spTgt spid="39944"/>
                        </p:tgtEl>
                      </p:cBhvr>
                    </p:animEffect>
                    <p:anim calcmode="lin" valueType="num">
                      <p:cBhvr>
                        <p:cTn dur="1000" fill="hold"/>
                        <p:tgtEl>
                          <p:spTgt spid="39944"/>
                        </p:tgtEl>
                        <p:attrNameLst>
                          <p:attrName>ppt_x</p:attrName>
                        </p:attrNameLst>
                      </p:cBhvr>
                      <p:tavLst>
                        <p:tav tm="0">
                          <p:val>
                            <p:strVal val="#ppt_x"/>
                          </p:val>
                        </p:tav>
                        <p:tav tm="100000">
                          <p:val>
                            <p:strVal val="#ppt_x"/>
                          </p:val>
                        </p:tav>
                      </p:tavLst>
                    </p:anim>
                    <p:anim calcmode="lin" valueType="num">
                      <p:cBhvr>
                        <p:cTn dur="1000" fill="hold"/>
                        <p:tgtEl>
                          <p:spTgt spid="39944"/>
                        </p:tgtEl>
                        <p:attrNameLst>
                          <p:attrName>ppt_y</p:attrName>
                        </p:attrNameLst>
                      </p:cBhvr>
                      <p:tavLst>
                        <p:tav tm="0">
                          <p:val>
                            <p:strVal val="#ppt_y-.1"/>
                          </p:val>
                        </p:tav>
                        <p:tav tm="100000">
                          <p:val>
                            <p:strVal val="#ppt_y"/>
                          </p:val>
                        </p:tav>
                      </p:tavLst>
                    </p:anim>
                  </p:childTnLst>
                </p:cTn>
              </p:par>
            </p:tnLst>
          </p:tmpl>
        </p:tmplLst>
      </p:bldP>
      <p:bldP spid="39948" grpId="0"/>
    </p:bld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eneral-anaesthesia.com/people/therese-lisieux.html"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http://webspace.ship.edu/cgboer/pap2.gi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youtube.com/watch?v=aG6A66iV5tk"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1KUrct2eKU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cribd.com/doc/219723/How-To-Solve-A-Rubiks-Cube"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mages.google.com/imgres?imgurl=http://www.amcgltd.com/archives/but-iz-my-turn-still.jpg&amp;imgrefurl=http://www.amcgltd.com/archives/cat_cats.html&amp;usg=__xRdcPq9fpTCU8UnioAsxDMBq2yo=&amp;h=357&amp;w=288&amp;sz=18&amp;hl=en&amp;start=2&amp;um=1&amp;tbnid=t7wKK79DrN2vCM:&amp;tbnh=121&amp;tbnw=98&amp;prev=/images?q=my+turn&amp;hl=en&amp;um=1"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BcvSNg0HZwk"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images.google.com/imgres?imgurl=http://www.hypatia-lovers.com/images/Plato.gif&amp;imgrefurl=http://www.hypatia-lovers.com/AncientGreeks/Section20.html&amp;h=571&amp;w=518&amp;sz=219&amp;tbnid=vTN20phjFIpECM:&amp;tbnh=134&amp;tbnw=122&amp;prev=/images?q=plato,+picture&amp;um=1&amp;start=1&amp;sa=X&amp;oi=images&amp;ct=image&amp;cd=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Thinking Question: </a:t>
            </a:r>
            <a:r>
              <a:rPr lang="en-US" dirty="0" smtClean="0"/>
              <a:t>Day 2</a:t>
            </a:r>
          </a:p>
        </p:txBody>
      </p:sp>
      <p:sp>
        <p:nvSpPr>
          <p:cNvPr id="3075" name="Rectangle 3"/>
          <p:cNvSpPr>
            <a:spLocks noGrp="1" noChangeArrowheads="1"/>
          </p:cNvSpPr>
          <p:nvPr>
            <p:ph type="body" idx="1"/>
          </p:nvPr>
        </p:nvSpPr>
        <p:spPr/>
        <p:txBody>
          <a:bodyPr/>
          <a:lstStyle/>
          <a:p>
            <a:pPr eaLnBrk="1" hangingPunct="1">
              <a:lnSpc>
                <a:spcPct val="80000"/>
              </a:lnSpc>
            </a:pPr>
            <a:r>
              <a:rPr lang="en-US" sz="2800" dirty="0" smtClean="0"/>
              <a:t>We all have an idea of what ADD/ADHD is.  Hypothesize a </a:t>
            </a:r>
            <a:r>
              <a:rPr lang="en-US" sz="2800" b="1" dirty="0" smtClean="0"/>
              <a:t>potential cause AND/OR treatment</a:t>
            </a:r>
            <a:r>
              <a:rPr lang="en-US" sz="2800" dirty="0" smtClean="0"/>
              <a:t> of ADD/ADHD from the following 4 perspectives:</a:t>
            </a:r>
          </a:p>
          <a:p>
            <a:pPr lvl="1" eaLnBrk="1" hangingPunct="1">
              <a:lnSpc>
                <a:spcPct val="80000"/>
              </a:lnSpc>
            </a:pPr>
            <a:r>
              <a:rPr lang="en-US" sz="2300" dirty="0" smtClean="0"/>
              <a:t>Psychoanalytic (Freud’s unconscious mind, repressed childhood memories, Oedipus Complex)</a:t>
            </a:r>
          </a:p>
          <a:p>
            <a:pPr lvl="1" eaLnBrk="1" hangingPunct="1">
              <a:lnSpc>
                <a:spcPct val="80000"/>
              </a:lnSpc>
            </a:pPr>
            <a:r>
              <a:rPr lang="en-US" sz="2300" dirty="0" smtClean="0"/>
              <a:t>Behavioral (observable behavior)</a:t>
            </a:r>
          </a:p>
          <a:p>
            <a:pPr lvl="1" eaLnBrk="1" hangingPunct="1">
              <a:lnSpc>
                <a:spcPct val="80000"/>
              </a:lnSpc>
            </a:pPr>
            <a:r>
              <a:rPr lang="en-US" sz="2300" dirty="0" smtClean="0"/>
              <a:t>Humanistic (the touchy feely one, self-esteem, self-actualization)</a:t>
            </a:r>
          </a:p>
          <a:p>
            <a:pPr lvl="1" eaLnBrk="1" hangingPunct="1">
              <a:lnSpc>
                <a:spcPct val="80000"/>
              </a:lnSpc>
            </a:pPr>
            <a:r>
              <a:rPr lang="en-US" sz="2300" dirty="0" smtClean="0"/>
              <a:t>Cognitive (mind organization, how the mind receives, codes, and organizes information)</a:t>
            </a:r>
          </a:p>
          <a:p>
            <a:pPr eaLnBrk="1" hangingPunct="1">
              <a:lnSpc>
                <a:spcPct val="80000"/>
              </a:lnSpc>
            </a:pPr>
            <a:r>
              <a:rPr lang="en-US" sz="2800" dirty="0" smtClean="0"/>
              <a:t>Funny is okay, as long as it fits with the perspective and makes sense!</a:t>
            </a:r>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The Egyptians</a:t>
            </a:r>
          </a:p>
        </p:txBody>
      </p:sp>
      <p:sp>
        <p:nvSpPr>
          <p:cNvPr id="12291" name="Rectangle 3"/>
          <p:cNvSpPr>
            <a:spLocks noGrp="1" noChangeArrowheads="1"/>
          </p:cNvSpPr>
          <p:nvPr>
            <p:ph type="body" idx="1"/>
          </p:nvPr>
        </p:nvSpPr>
        <p:spPr/>
        <p:txBody>
          <a:bodyPr/>
          <a:lstStyle/>
          <a:p>
            <a:pPr eaLnBrk="1" hangingPunct="1"/>
            <a:r>
              <a:rPr lang="en-US" smtClean="0"/>
              <a:t>Let’s back up a moment…</a:t>
            </a:r>
          </a:p>
          <a:p>
            <a:pPr eaLnBrk="1" hangingPunct="1"/>
            <a:r>
              <a:rPr lang="en-US" smtClean="0"/>
              <a:t>King Psamatick’s hypothesis: Egyptian is the oldest language on Earth.</a:t>
            </a:r>
          </a:p>
          <a:p>
            <a:pPr eaLnBrk="1" hangingPunct="1"/>
            <a:r>
              <a:rPr lang="en-US" smtClean="0"/>
              <a:t>How would you go about attempting to support this claim?</a:t>
            </a:r>
          </a:p>
          <a:p>
            <a:pPr eaLnBrk="1" hangingPunct="1"/>
            <a:endParaRPr lang="en-US" smtClean="0"/>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Wave 1 – Introspection</a:t>
            </a:r>
          </a:p>
        </p:txBody>
      </p:sp>
      <p:sp>
        <p:nvSpPr>
          <p:cNvPr id="13315" name="Rectangle 3"/>
          <p:cNvSpPr>
            <a:spLocks noGrp="1" noChangeArrowheads="1"/>
          </p:cNvSpPr>
          <p:nvPr>
            <p:ph type="body" sz="half" idx="1"/>
          </p:nvPr>
        </p:nvSpPr>
        <p:spPr>
          <a:xfrm>
            <a:off x="152400" y="1066800"/>
            <a:ext cx="4343400" cy="5064125"/>
          </a:xfrm>
        </p:spPr>
        <p:txBody>
          <a:bodyPr/>
          <a:lstStyle/>
          <a:p>
            <a:pPr eaLnBrk="1" hangingPunct="1"/>
            <a:r>
              <a:rPr lang="en-US" sz="2000" dirty="0" smtClean="0">
                <a:latin typeface="Antique Olive Compact" pitchFamily="34" charset="0"/>
              </a:rPr>
              <a:t>Edward </a:t>
            </a:r>
            <a:r>
              <a:rPr lang="en-US" sz="2000" dirty="0" err="1" smtClean="0">
                <a:latin typeface="Antique Olive Compact" pitchFamily="34" charset="0"/>
              </a:rPr>
              <a:t>Titchener</a:t>
            </a:r>
            <a:r>
              <a:rPr lang="en-US" sz="2000" dirty="0" smtClean="0">
                <a:latin typeface="Antique Olive Compact" pitchFamily="34" charset="0"/>
              </a:rPr>
              <a:t> </a:t>
            </a:r>
            <a:r>
              <a:rPr lang="en-US" sz="2000" dirty="0" smtClean="0"/>
              <a:t>(English Prof in America)</a:t>
            </a:r>
          </a:p>
          <a:p>
            <a:pPr lvl="1" eaLnBrk="1" hangingPunct="1"/>
            <a:r>
              <a:rPr lang="en-US" sz="1900" dirty="0" smtClean="0">
                <a:latin typeface="Antique Olive Compact" pitchFamily="34" charset="0"/>
              </a:rPr>
              <a:t>Structuralism </a:t>
            </a:r>
            <a:r>
              <a:rPr lang="en-US" sz="1900" dirty="0" smtClean="0"/>
              <a:t>= mind is a combo of emotions and sensations</a:t>
            </a:r>
          </a:p>
          <a:p>
            <a:pPr lvl="1" eaLnBrk="1" hangingPunct="1"/>
            <a:r>
              <a:rPr lang="en-US" sz="1900" dirty="0" smtClean="0"/>
              <a:t>Oxygen, Hydrogen = H20</a:t>
            </a:r>
          </a:p>
          <a:p>
            <a:pPr lvl="1" eaLnBrk="1" hangingPunct="1"/>
            <a:r>
              <a:rPr lang="en-US" sz="1900" dirty="0" smtClean="0"/>
              <a:t>Sensations, Thoughts = mind</a:t>
            </a:r>
          </a:p>
          <a:p>
            <a:pPr lvl="1" eaLnBrk="1" hangingPunct="1"/>
            <a:r>
              <a:rPr lang="en-US" sz="1900" dirty="0" smtClean="0"/>
              <a:t>Consciousness can be broken down into component parts</a:t>
            </a:r>
          </a:p>
          <a:p>
            <a:pPr eaLnBrk="1" hangingPunct="1"/>
            <a:r>
              <a:rPr lang="en-US" sz="2000" dirty="0" smtClean="0">
                <a:latin typeface="Magneto" pitchFamily="82" charset="0"/>
              </a:rPr>
              <a:t>William James</a:t>
            </a:r>
          </a:p>
          <a:p>
            <a:pPr lvl="1" eaLnBrk="1" hangingPunct="1"/>
            <a:r>
              <a:rPr lang="en-US" sz="1900" dirty="0" smtClean="0"/>
              <a:t>Author of 1</a:t>
            </a:r>
            <a:r>
              <a:rPr lang="en-US" sz="1900" baseline="30000" dirty="0" smtClean="0"/>
              <a:t>st</a:t>
            </a:r>
            <a:r>
              <a:rPr lang="en-US" sz="1900" dirty="0" smtClean="0"/>
              <a:t> textbook in psych, </a:t>
            </a:r>
            <a:r>
              <a:rPr lang="en-US" sz="1900" i="1" dirty="0" smtClean="0"/>
              <a:t>Principles of Psychology (1890)</a:t>
            </a:r>
            <a:endParaRPr lang="en-US" sz="1900" dirty="0" smtClean="0"/>
          </a:p>
          <a:p>
            <a:pPr lvl="1" eaLnBrk="1" hangingPunct="1"/>
            <a:r>
              <a:rPr lang="en-US" sz="1900" dirty="0" smtClean="0">
                <a:latin typeface="Magneto" pitchFamily="82" charset="0"/>
              </a:rPr>
              <a:t>Functionalism </a:t>
            </a:r>
            <a:r>
              <a:rPr lang="en-US" sz="1900" dirty="0" smtClean="0"/>
              <a:t>– how the structures function</a:t>
            </a:r>
          </a:p>
          <a:p>
            <a:pPr lvl="2" eaLnBrk="1" hangingPunct="1"/>
            <a:r>
              <a:rPr lang="en-US" sz="1700" dirty="0" smtClean="0"/>
              <a:t>Borrowed from Darwin</a:t>
            </a:r>
          </a:p>
          <a:p>
            <a:pPr lvl="2" eaLnBrk="1" hangingPunct="1"/>
            <a:r>
              <a:rPr lang="en-US" sz="1700" dirty="0" smtClean="0"/>
              <a:t>Consciousness must have evolved (it was functional)</a:t>
            </a:r>
          </a:p>
          <a:p>
            <a:pPr lvl="1" eaLnBrk="1" hangingPunct="1"/>
            <a:r>
              <a:rPr lang="en-US" sz="1900" dirty="0" smtClean="0"/>
              <a:t>Father of </a:t>
            </a:r>
            <a:r>
              <a:rPr lang="en-US" sz="1900" i="1" dirty="0" smtClean="0"/>
              <a:t>American</a:t>
            </a:r>
            <a:r>
              <a:rPr lang="en-US" sz="1900" dirty="0" smtClean="0"/>
              <a:t> Psychology</a:t>
            </a:r>
          </a:p>
          <a:p>
            <a:pPr lvl="1" eaLnBrk="1" hangingPunct="1"/>
            <a:endParaRPr lang="en-US" sz="1900" dirty="0" smtClean="0"/>
          </a:p>
        </p:txBody>
      </p:sp>
      <p:pic>
        <p:nvPicPr>
          <p:cNvPr id="13316" name="Picture 5" descr="Titchener"/>
          <p:cNvPicPr>
            <a:picLocks noGrp="1" noChangeAspect="1" noChangeArrowheads="1"/>
          </p:cNvPicPr>
          <p:nvPr>
            <p:ph sz="quarter" idx="2"/>
          </p:nvPr>
        </p:nvPicPr>
        <p:blipFill>
          <a:blip r:embed="rId2" cstate="print"/>
          <a:srcRect/>
          <a:stretch>
            <a:fillRect/>
          </a:stretch>
        </p:blipFill>
        <p:spPr>
          <a:xfrm>
            <a:off x="6569075" y="0"/>
            <a:ext cx="2574925" cy="3352800"/>
          </a:xfrm>
          <a:noFill/>
        </p:spPr>
      </p:pic>
      <p:pic>
        <p:nvPicPr>
          <p:cNvPr id="13317" name="Picture 8" descr="picture of William James">
            <a:hlinkClick r:id="rId3"/>
          </p:cNvPr>
          <p:cNvPicPr>
            <a:picLocks noGrp="1" noChangeAspect="1" noChangeArrowheads="1"/>
          </p:cNvPicPr>
          <p:nvPr>
            <p:ph sz="quarter" idx="3"/>
          </p:nvPr>
        </p:nvPicPr>
        <p:blipFill>
          <a:blip r:embed="rId4" cstate="print"/>
          <a:srcRect/>
          <a:stretch>
            <a:fillRect/>
          </a:stretch>
        </p:blipFill>
        <p:spPr>
          <a:xfrm>
            <a:off x="4384675" y="2590800"/>
            <a:ext cx="2957513" cy="4267200"/>
          </a:xfrm>
        </p:spPr>
      </p:pic>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link="rId3" cstate="print"/>
          <a:srcRect/>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Wave 2 – Gestalt Psychology</a:t>
            </a:r>
          </a:p>
        </p:txBody>
      </p:sp>
      <p:sp>
        <p:nvSpPr>
          <p:cNvPr id="14339" name="Rectangle 3"/>
          <p:cNvSpPr>
            <a:spLocks noGrp="1" noChangeArrowheads="1"/>
          </p:cNvSpPr>
          <p:nvPr>
            <p:ph type="body" sz="half" idx="1"/>
          </p:nvPr>
        </p:nvSpPr>
        <p:spPr>
          <a:xfrm>
            <a:off x="304800" y="1219200"/>
            <a:ext cx="3505200" cy="5257800"/>
          </a:xfrm>
        </p:spPr>
        <p:txBody>
          <a:bodyPr/>
          <a:lstStyle/>
          <a:p>
            <a:pPr eaLnBrk="1" hangingPunct="1"/>
            <a:r>
              <a:rPr lang="en-US" sz="2800" dirty="0" smtClean="0"/>
              <a:t>Gestalt = “whole”</a:t>
            </a:r>
          </a:p>
          <a:p>
            <a:pPr eaLnBrk="1" hangingPunct="1"/>
            <a:r>
              <a:rPr lang="en-US" sz="2800" dirty="0" smtClean="0"/>
              <a:t>The whole is greater than the sum of the parts…</a:t>
            </a:r>
          </a:p>
          <a:p>
            <a:pPr eaLnBrk="1" hangingPunct="1"/>
            <a:r>
              <a:rPr lang="en-US" sz="2800" dirty="0" smtClean="0"/>
              <a:t>This was a reaction against the structuralism and functionalism of the past</a:t>
            </a:r>
          </a:p>
          <a:p>
            <a:pPr lvl="1" eaLnBrk="1" hangingPunct="1"/>
            <a:r>
              <a:rPr lang="en-US" sz="2300" dirty="0" smtClean="0"/>
              <a:t>Can’t break down the mind…whole is more important</a:t>
            </a:r>
          </a:p>
        </p:txBody>
      </p:sp>
      <p:pic>
        <p:nvPicPr>
          <p:cNvPr id="14340" name="Picture 5" descr="wertheimer"/>
          <p:cNvPicPr>
            <a:picLocks noGrp="1" noChangeAspect="1" noChangeArrowheads="1"/>
          </p:cNvPicPr>
          <p:nvPr>
            <p:ph sz="half" idx="2"/>
          </p:nvPr>
        </p:nvPicPr>
        <p:blipFill>
          <a:blip r:embed="rId4" cstate="print"/>
          <a:srcRect/>
          <a:stretch>
            <a:fillRect/>
          </a:stretch>
        </p:blipFill>
        <p:spPr>
          <a:xfrm>
            <a:off x="7086600" y="609600"/>
            <a:ext cx="1681922" cy="2438400"/>
          </a:xfrm>
          <a:noFill/>
        </p:spPr>
      </p:pic>
      <p:sp>
        <p:nvSpPr>
          <p:cNvPr id="5" name="Rectangle 4"/>
          <p:cNvSpPr/>
          <p:nvPr/>
        </p:nvSpPr>
        <p:spPr>
          <a:xfrm>
            <a:off x="5257800" y="5562600"/>
            <a:ext cx="2209800" cy="369332"/>
          </a:xfrm>
          <a:prstGeom prst="rect">
            <a:avLst/>
          </a:prstGeom>
        </p:spPr>
        <p:txBody>
          <a:bodyPr wrap="square">
            <a:spAutoFit/>
          </a:bodyPr>
          <a:lstStyle/>
          <a:p>
            <a:r>
              <a:rPr lang="en-US" dirty="0" smtClean="0"/>
              <a:t>[     ][     ][     ]</a:t>
            </a:r>
            <a:endParaRPr lang="en-US" dirty="0"/>
          </a:p>
        </p:txBody>
      </p:sp>
      <p:pic>
        <p:nvPicPr>
          <p:cNvPr id="34818" name="Picture 2" descr="http://1.bp.blogspot.com/_lSjbBS-ppy0/SesFlLNfVNI/AAAAAAAAAIQ/IlhtuNl_zGY/s320/closure.jpg"/>
          <p:cNvPicPr>
            <a:picLocks noChangeAspect="1" noChangeArrowheads="1"/>
          </p:cNvPicPr>
          <p:nvPr/>
        </p:nvPicPr>
        <p:blipFill>
          <a:blip r:embed="rId5" cstate="print"/>
          <a:srcRect/>
          <a:stretch>
            <a:fillRect/>
          </a:stretch>
        </p:blipFill>
        <p:spPr bwMode="auto">
          <a:xfrm>
            <a:off x="6096000" y="3810000"/>
            <a:ext cx="3048000" cy="3048000"/>
          </a:xfrm>
          <a:prstGeom prst="rect">
            <a:avLst/>
          </a:prstGeom>
          <a:noFill/>
        </p:spPr>
      </p:pic>
      <p:pic>
        <p:nvPicPr>
          <p:cNvPr id="34820" name="Picture 4" descr="http://upload.wikimedia.org/wikipedia/commons/3/37/Emergence.jpg"/>
          <p:cNvPicPr>
            <a:picLocks noChangeAspect="1" noChangeArrowheads="1"/>
          </p:cNvPicPr>
          <p:nvPr/>
        </p:nvPicPr>
        <p:blipFill>
          <a:blip r:embed="rId6" cstate="print"/>
          <a:srcRect/>
          <a:stretch>
            <a:fillRect/>
          </a:stretch>
        </p:blipFill>
        <p:spPr bwMode="auto">
          <a:xfrm>
            <a:off x="3962400" y="1371600"/>
            <a:ext cx="2819400" cy="2252216"/>
          </a:xfrm>
          <a:prstGeom prst="rect">
            <a:avLst/>
          </a:prstGeom>
          <a:noFill/>
        </p:spPr>
      </p:pic>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Wave 3 – Psychoanalysis </a:t>
            </a:r>
          </a:p>
        </p:txBody>
      </p:sp>
      <p:sp>
        <p:nvSpPr>
          <p:cNvPr id="15363" name="Rectangle 3"/>
          <p:cNvSpPr>
            <a:spLocks noGrp="1" noChangeArrowheads="1"/>
          </p:cNvSpPr>
          <p:nvPr>
            <p:ph type="body" sz="half" idx="1"/>
          </p:nvPr>
        </p:nvSpPr>
        <p:spPr/>
        <p:txBody>
          <a:bodyPr/>
          <a:lstStyle/>
          <a:p>
            <a:pPr eaLnBrk="1" hangingPunct="1"/>
            <a:r>
              <a:rPr lang="en-US" sz="2400" dirty="0" smtClean="0"/>
              <a:t>The unconscious mind!</a:t>
            </a:r>
          </a:p>
          <a:p>
            <a:pPr lvl="1" eaLnBrk="1" hangingPunct="1"/>
            <a:r>
              <a:rPr lang="en-US" sz="2400" dirty="0" smtClean="0"/>
              <a:t>“Thoughts, memories, and desires…below the surface of conscious behavior, but that nonetheless exert great influence on behavior.”</a:t>
            </a:r>
          </a:p>
          <a:p>
            <a:pPr eaLnBrk="1" hangingPunct="1"/>
            <a:r>
              <a:rPr lang="en-US" sz="2400" dirty="0" smtClean="0"/>
              <a:t>Sexual urges / immediate gratification (libido) play a large role</a:t>
            </a:r>
          </a:p>
          <a:p>
            <a:pPr lvl="1" eaLnBrk="1" hangingPunct="1"/>
            <a:r>
              <a:rPr lang="en-US" sz="2400" dirty="0" smtClean="0"/>
              <a:t>Simpsons Video next</a:t>
            </a:r>
          </a:p>
        </p:txBody>
      </p:sp>
      <p:pic>
        <p:nvPicPr>
          <p:cNvPr id="15364" name="Picture 5" descr="Freud"/>
          <p:cNvPicPr>
            <a:picLocks noGrp="1" noChangeAspect="1" noChangeArrowheads="1"/>
          </p:cNvPicPr>
          <p:nvPr>
            <p:ph sz="half" idx="2"/>
          </p:nvPr>
        </p:nvPicPr>
        <p:blipFill>
          <a:blip r:embed="rId2" cstate="print"/>
          <a:srcRect/>
          <a:stretch>
            <a:fillRect/>
          </a:stretch>
        </p:blipFill>
        <p:spPr>
          <a:xfrm>
            <a:off x="5105400" y="1447800"/>
            <a:ext cx="3330575" cy="4530725"/>
          </a:xfrm>
          <a:noFill/>
        </p:spPr>
      </p:pic>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Wave 4 – Behaviorism </a:t>
            </a:r>
          </a:p>
        </p:txBody>
      </p:sp>
      <p:sp>
        <p:nvSpPr>
          <p:cNvPr id="16387" name="Rectangle 3"/>
          <p:cNvSpPr>
            <a:spLocks noGrp="1" noChangeArrowheads="1"/>
          </p:cNvSpPr>
          <p:nvPr>
            <p:ph type="body" sz="half" idx="1"/>
          </p:nvPr>
        </p:nvSpPr>
        <p:spPr>
          <a:xfrm>
            <a:off x="533400" y="914400"/>
            <a:ext cx="4038600" cy="4530725"/>
          </a:xfrm>
        </p:spPr>
        <p:txBody>
          <a:bodyPr/>
          <a:lstStyle/>
          <a:p>
            <a:pPr eaLnBrk="1" hangingPunct="1"/>
            <a:r>
              <a:rPr lang="en-US" sz="2800" smtClean="0"/>
              <a:t>Ivan Pavlov’s dogs</a:t>
            </a:r>
          </a:p>
        </p:txBody>
      </p:sp>
      <p:sp>
        <p:nvSpPr>
          <p:cNvPr id="6" name="Content Placeholder 5"/>
          <p:cNvSpPr>
            <a:spLocks noGrp="1"/>
          </p:cNvSpPr>
          <p:nvPr>
            <p:ph sz="quarter" idx="3"/>
          </p:nvPr>
        </p:nvSpPr>
        <p:spPr/>
        <p:txBody>
          <a:bodyPr/>
          <a:lstStyle/>
          <a:p>
            <a:endParaRPr lang="en-US"/>
          </a:p>
        </p:txBody>
      </p:sp>
      <p:sp>
        <p:nvSpPr>
          <p:cNvPr id="7" name="Content Placeholder 6"/>
          <p:cNvSpPr>
            <a:spLocks noGrp="1"/>
          </p:cNvSpPr>
          <p:nvPr>
            <p:ph sz="quarter" idx="2"/>
          </p:nvPr>
        </p:nvSpPr>
        <p:spPr>
          <a:xfrm>
            <a:off x="381000" y="1600200"/>
            <a:ext cx="4038600" cy="4343400"/>
          </a:xfrm>
        </p:spPr>
        <p:txBody>
          <a:bodyPr/>
          <a:lstStyle/>
          <a:p>
            <a:r>
              <a:rPr lang="en-US" dirty="0" smtClean="0"/>
              <a:t>All behavior is governed by external stimuli</a:t>
            </a:r>
          </a:p>
          <a:p>
            <a:r>
              <a:rPr lang="en-US" dirty="0" smtClean="0"/>
              <a:t>Free will is an illusion</a:t>
            </a:r>
          </a:p>
          <a:p>
            <a:endParaRPr lang="en-US" dirty="0"/>
          </a:p>
        </p:txBody>
      </p:sp>
      <p:pic>
        <p:nvPicPr>
          <p:cNvPr id="8" name="Picture 9" descr="pavlov's dogs cartoons, pavlov's dogs cartoon, pavlov's dogs picture, pavlov's dogs pictures, pavlov's dogs image, pavlov's dogs images, pavlov's dogs illustration, pavlov's dogs illustrations"/>
          <p:cNvPicPr>
            <a:picLocks noChangeAspect="1" noChangeArrowheads="1"/>
          </p:cNvPicPr>
          <p:nvPr/>
        </p:nvPicPr>
        <p:blipFill>
          <a:blip r:embed="rId2" cstate="print"/>
          <a:srcRect/>
          <a:stretch>
            <a:fillRect/>
          </a:stretch>
        </p:blipFill>
        <p:spPr bwMode="auto">
          <a:xfrm>
            <a:off x="4543425" y="1219200"/>
            <a:ext cx="4600575" cy="56388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Wave 4 – Behaviorism </a:t>
            </a:r>
          </a:p>
        </p:txBody>
      </p:sp>
      <p:sp>
        <p:nvSpPr>
          <p:cNvPr id="16387" name="Rectangle 3"/>
          <p:cNvSpPr>
            <a:spLocks noGrp="1" noChangeArrowheads="1"/>
          </p:cNvSpPr>
          <p:nvPr>
            <p:ph type="body" sz="half" idx="1"/>
          </p:nvPr>
        </p:nvSpPr>
        <p:spPr>
          <a:xfrm>
            <a:off x="533400" y="914400"/>
            <a:ext cx="4038600" cy="4530725"/>
          </a:xfrm>
        </p:spPr>
        <p:txBody>
          <a:bodyPr/>
          <a:lstStyle/>
          <a:p>
            <a:pPr eaLnBrk="1" hangingPunct="1"/>
            <a:r>
              <a:rPr lang="en-US" sz="2800" dirty="0" smtClean="0"/>
              <a:t>Ivan Pavlov’s dogs</a:t>
            </a:r>
          </a:p>
        </p:txBody>
      </p:sp>
      <p:pic>
        <p:nvPicPr>
          <p:cNvPr id="16388" name="Picture 5" descr="pavlov's dogs cartoons, pavlov's dogs cartoon, pavlov's dogs picture, pavlov's dogs pictures, pavlov's dogs image, pavlov's dogs images, pavlov's dogs illustration, pavlov's dogs illustrations"/>
          <p:cNvPicPr>
            <a:picLocks noGrp="1" noChangeAspect="1" noChangeArrowheads="1"/>
          </p:cNvPicPr>
          <p:nvPr>
            <p:ph sz="quarter" idx="2"/>
          </p:nvPr>
        </p:nvPicPr>
        <p:blipFill>
          <a:blip r:embed="rId2" cstate="print"/>
          <a:srcRect/>
          <a:stretch>
            <a:fillRect/>
          </a:stretch>
        </p:blipFill>
        <p:spPr>
          <a:xfrm>
            <a:off x="4845050" y="1447800"/>
            <a:ext cx="4298950" cy="5257800"/>
          </a:xfrm>
          <a:noFill/>
        </p:spPr>
      </p:pic>
      <p:sp>
        <p:nvSpPr>
          <p:cNvPr id="6" name="Content Placeholder 5"/>
          <p:cNvSpPr>
            <a:spLocks noGrp="1"/>
          </p:cNvSpPr>
          <p:nvPr>
            <p:ph sz="quarter" idx="3"/>
          </p:nvPr>
        </p:nvSpPr>
        <p:spPr>
          <a:xfrm>
            <a:off x="304800" y="1447800"/>
            <a:ext cx="4572000" cy="2189162"/>
          </a:xfrm>
        </p:spPr>
        <p:txBody>
          <a:bodyPr/>
          <a:lstStyle/>
          <a:p>
            <a:r>
              <a:rPr lang="en-US" dirty="0" smtClean="0"/>
              <a:t>Organisms tend to repeat responses that lead to positive outcomes</a:t>
            </a:r>
          </a:p>
          <a:p>
            <a:r>
              <a:rPr lang="en-US" dirty="0" smtClean="0"/>
              <a:t>…not to repeat those that lead to neutral or negative outcomes</a:t>
            </a:r>
          </a:p>
          <a:p>
            <a:r>
              <a:rPr lang="en-US" dirty="0" smtClean="0"/>
              <a:t>Actions = not actively controlled by will</a:t>
            </a:r>
            <a:endParaRPr lang="en-US" dirty="0"/>
          </a:p>
        </p:txBody>
      </p:sp>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p:txBody>
          <a:bodyPr/>
          <a:lstStyle/>
          <a:p>
            <a:pPr eaLnBrk="1" hangingPunct="1"/>
            <a:r>
              <a:rPr lang="en-US" dirty="0" smtClean="0"/>
              <a:t>Wave 4 – Behaviorism </a:t>
            </a:r>
          </a:p>
        </p:txBody>
      </p:sp>
      <p:pic>
        <p:nvPicPr>
          <p:cNvPr id="17411" name="Picture 5" descr="pavlov's dogs cartoons, pavlov's dogs cartoon, pavlov's dogs picture, pavlov's dogs pictures, pavlov's dogs image, pavlov's dogs images, pavlov's dogs illustration, pavlov's dogs illustrations"/>
          <p:cNvPicPr>
            <a:picLocks noGrp="1" noChangeAspect="1" noChangeArrowheads="1"/>
          </p:cNvPicPr>
          <p:nvPr>
            <p:ph sz="half" idx="1"/>
          </p:nvPr>
        </p:nvPicPr>
        <p:blipFill>
          <a:blip r:embed="rId2" cstate="print"/>
          <a:srcRect/>
          <a:stretch>
            <a:fillRect/>
          </a:stretch>
        </p:blipFill>
        <p:spPr>
          <a:xfrm>
            <a:off x="152400" y="2057400"/>
            <a:ext cx="5181600" cy="4649788"/>
          </a:xfrm>
          <a:noFill/>
        </p:spPr>
      </p:pic>
      <p:pic>
        <p:nvPicPr>
          <p:cNvPr id="17412" name="Picture 9" descr="pavlov's dogs cartoons, pavlov's dogs cartoon, pavlov's dogs picture, pavlov's dogs pictures, pavlov's dogs image, pavlov's dogs images, pavlov's dogs illustration, pavlov's dogs illustrations"/>
          <p:cNvPicPr>
            <a:picLocks noGrp="1" noChangeAspect="1" noChangeArrowheads="1"/>
          </p:cNvPicPr>
          <p:nvPr>
            <p:ph sz="half" idx="2"/>
          </p:nvPr>
        </p:nvPicPr>
        <p:blipFill>
          <a:blip r:embed="rId3" cstate="print"/>
          <a:srcRect/>
          <a:stretch>
            <a:fillRect/>
          </a:stretch>
        </p:blipFill>
        <p:spPr>
          <a:xfrm>
            <a:off x="4914900" y="1447800"/>
            <a:ext cx="4229100" cy="5181600"/>
          </a:xfrm>
          <a:noFill/>
        </p:spPr>
      </p:pic>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Behaviorism</a:t>
            </a:r>
          </a:p>
        </p:txBody>
      </p:sp>
      <p:sp>
        <p:nvSpPr>
          <p:cNvPr id="18435" name="Rectangle 3"/>
          <p:cNvSpPr>
            <a:spLocks noGrp="1" noChangeArrowheads="1"/>
          </p:cNvSpPr>
          <p:nvPr>
            <p:ph type="body" sz="half" idx="1"/>
          </p:nvPr>
        </p:nvSpPr>
        <p:spPr/>
        <p:txBody>
          <a:bodyPr/>
          <a:lstStyle/>
          <a:p>
            <a:pPr eaLnBrk="1" hangingPunct="1"/>
            <a:r>
              <a:rPr lang="en-US" sz="2800" smtClean="0"/>
              <a:t>John B Watson</a:t>
            </a:r>
          </a:p>
          <a:p>
            <a:pPr lvl="1" eaLnBrk="1" hangingPunct="1"/>
            <a:r>
              <a:rPr lang="en-US" sz="2300" smtClean="0"/>
              <a:t>Classical Conditioning</a:t>
            </a:r>
          </a:p>
          <a:p>
            <a:pPr lvl="1" eaLnBrk="1" hangingPunct="1"/>
            <a:r>
              <a:rPr lang="en-US" sz="2300" smtClean="0"/>
              <a:t>The Little Albert Experiment – </a:t>
            </a:r>
          </a:p>
          <a:p>
            <a:pPr lvl="1" eaLnBrk="1" hangingPunct="1"/>
            <a:r>
              <a:rPr lang="en-US" sz="2300" smtClean="0">
                <a:hlinkClick r:id="rId2"/>
              </a:rPr>
              <a:t>Little Albert!</a:t>
            </a:r>
            <a:endParaRPr lang="en-US" sz="2300" smtClean="0"/>
          </a:p>
        </p:txBody>
      </p:sp>
      <p:pic>
        <p:nvPicPr>
          <p:cNvPr id="18436" name="Picture 5" descr="watson"/>
          <p:cNvPicPr>
            <a:picLocks noGrp="1" noChangeAspect="1" noChangeArrowheads="1"/>
          </p:cNvPicPr>
          <p:nvPr>
            <p:ph sz="quarter" idx="2"/>
          </p:nvPr>
        </p:nvPicPr>
        <p:blipFill>
          <a:blip r:embed="rId3" cstate="print"/>
          <a:srcRect/>
          <a:stretch>
            <a:fillRect/>
          </a:stretch>
        </p:blipFill>
        <p:spPr>
          <a:xfrm>
            <a:off x="4648200" y="457200"/>
            <a:ext cx="3838575" cy="5638800"/>
          </a:xfrm>
          <a:noFill/>
        </p:spPr>
      </p:pic>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Grp="1" noChangeArrowheads="1"/>
          </p:cNvSpPr>
          <p:nvPr>
            <p:ph type="title"/>
          </p:nvPr>
        </p:nvSpPr>
        <p:spPr/>
        <p:txBody>
          <a:bodyPr/>
          <a:lstStyle/>
          <a:p>
            <a:pPr eaLnBrk="1" hangingPunct="1"/>
            <a:r>
              <a:rPr lang="en-US" smtClean="0"/>
              <a:t>Behaviorism</a:t>
            </a:r>
          </a:p>
        </p:txBody>
      </p:sp>
      <p:sp>
        <p:nvSpPr>
          <p:cNvPr id="19459" name="Rectangle 3"/>
          <p:cNvSpPr>
            <a:spLocks noGrp="1" noChangeArrowheads="1"/>
          </p:cNvSpPr>
          <p:nvPr>
            <p:ph type="body" sz="half" idx="1"/>
          </p:nvPr>
        </p:nvSpPr>
        <p:spPr/>
        <p:txBody>
          <a:bodyPr/>
          <a:lstStyle/>
          <a:p>
            <a:pPr eaLnBrk="1" hangingPunct="1"/>
            <a:r>
              <a:rPr lang="en-US" sz="2800" smtClean="0"/>
              <a:t>B.F. Skinner</a:t>
            </a:r>
          </a:p>
          <a:p>
            <a:pPr lvl="1" eaLnBrk="1" hangingPunct="1"/>
            <a:r>
              <a:rPr lang="en-US" sz="2300" smtClean="0"/>
              <a:t>Operant conditioning</a:t>
            </a:r>
          </a:p>
          <a:p>
            <a:pPr lvl="1" eaLnBrk="1" hangingPunct="1"/>
            <a:r>
              <a:rPr lang="en-US" sz="2300" smtClean="0"/>
              <a:t>Reinforcement schedules (punishment / reward)</a:t>
            </a:r>
          </a:p>
          <a:p>
            <a:pPr eaLnBrk="1" hangingPunct="1"/>
            <a:endParaRPr lang="en-US" sz="2800" smtClean="0"/>
          </a:p>
        </p:txBody>
      </p:sp>
      <p:pic>
        <p:nvPicPr>
          <p:cNvPr id="19460" name="Picture 4" descr="skinner"/>
          <p:cNvPicPr>
            <a:picLocks noGrp="1" noChangeAspect="1" noChangeArrowheads="1"/>
          </p:cNvPicPr>
          <p:nvPr>
            <p:ph sz="quarter" idx="2"/>
          </p:nvPr>
        </p:nvPicPr>
        <p:blipFill>
          <a:blip r:embed="rId2" cstate="print"/>
          <a:srcRect/>
          <a:stretch>
            <a:fillRect/>
          </a:stretch>
        </p:blipFill>
        <p:spPr>
          <a:xfrm>
            <a:off x="5029200" y="2209800"/>
            <a:ext cx="3429000" cy="3397250"/>
          </a:xfrm>
          <a:noFill/>
        </p:spPr>
      </p:pic>
      <p:pic>
        <p:nvPicPr>
          <p:cNvPr id="19461" name="Picture 8" descr="Press"/>
          <p:cNvPicPr>
            <a:picLocks noGrp="1" noChangeAspect="1" noChangeArrowheads="1"/>
          </p:cNvPicPr>
          <p:nvPr>
            <p:ph sz="quarter" idx="3"/>
          </p:nvPr>
        </p:nvPicPr>
        <p:blipFill>
          <a:blip r:embed="rId3" cstate="print"/>
          <a:srcRect/>
          <a:stretch>
            <a:fillRect/>
          </a:stretch>
        </p:blipFill>
        <p:spPr>
          <a:xfrm>
            <a:off x="2192338" y="3581400"/>
            <a:ext cx="2774950" cy="3276600"/>
          </a:xfrm>
          <a:noFill/>
        </p:spPr>
      </p:pic>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Wave 5 – Multiple Perspectives</a:t>
            </a:r>
          </a:p>
        </p:txBody>
      </p:sp>
      <p:sp>
        <p:nvSpPr>
          <p:cNvPr id="20483" name="Rectangle 3"/>
          <p:cNvSpPr>
            <a:spLocks noGrp="1" noChangeArrowheads="1"/>
          </p:cNvSpPr>
          <p:nvPr>
            <p:ph type="body" sz="half" idx="1"/>
          </p:nvPr>
        </p:nvSpPr>
        <p:spPr>
          <a:xfrm>
            <a:off x="457200" y="1600200"/>
            <a:ext cx="2209800" cy="4530725"/>
          </a:xfrm>
        </p:spPr>
        <p:txBody>
          <a:bodyPr/>
          <a:lstStyle/>
          <a:p>
            <a:pPr eaLnBrk="1" hangingPunct="1"/>
            <a:r>
              <a:rPr lang="en-US" sz="2800" smtClean="0"/>
              <a:t>Eclectic approach</a:t>
            </a:r>
          </a:p>
          <a:p>
            <a:pPr eaLnBrk="1" hangingPunct="1"/>
            <a:r>
              <a:rPr lang="en-US" sz="2800" smtClean="0"/>
              <a:t>Cognitive Psych is the most cited in research and clinical settings</a:t>
            </a:r>
          </a:p>
        </p:txBody>
      </p:sp>
      <p:pic>
        <p:nvPicPr>
          <p:cNvPr id="20484" name="Picture 4" descr="The Perspectives_Pie Chart"/>
          <p:cNvPicPr>
            <a:picLocks noGrp="1" noChangeAspect="1" noChangeArrowheads="1"/>
          </p:cNvPicPr>
          <p:nvPr>
            <p:ph sz="half" idx="2"/>
          </p:nvPr>
        </p:nvPicPr>
        <p:blipFill>
          <a:blip r:embed="rId2" cstate="print"/>
          <a:srcRect/>
          <a:stretch>
            <a:fillRect/>
          </a:stretch>
        </p:blipFill>
        <p:spPr>
          <a:xfrm>
            <a:off x="2438400" y="1371600"/>
            <a:ext cx="6705600" cy="5184775"/>
          </a:xfrm>
          <a:noFill/>
        </p:spPr>
      </p:pic>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z="4000" smtClean="0"/>
              <a:t>Unit I: History of Psychology &amp; Thinking Critically with Psychological Science</a:t>
            </a:r>
          </a:p>
        </p:txBody>
      </p:sp>
      <p:sp>
        <p:nvSpPr>
          <p:cNvPr id="4099" name="Rectangle 3"/>
          <p:cNvSpPr>
            <a:spLocks noGrp="1" noChangeArrowheads="1"/>
          </p:cNvSpPr>
          <p:nvPr>
            <p:ph type="subTitle" idx="1"/>
          </p:nvPr>
        </p:nvSpPr>
        <p:spPr/>
        <p:txBody>
          <a:bodyPr/>
          <a:lstStyle/>
          <a:p>
            <a:pPr eaLnBrk="1" hangingPunct="1"/>
            <a:r>
              <a:rPr lang="en-US" sz="2800" smtClean="0"/>
              <a:t>Prologue &amp; Chapter 1 (Myers)</a:t>
            </a:r>
          </a:p>
          <a:p>
            <a:pPr eaLnBrk="1" hangingPunct="1"/>
            <a:r>
              <a:rPr lang="en-US" sz="2800" smtClean="0"/>
              <a:t>Andy Filipowicz</a:t>
            </a:r>
          </a:p>
          <a:p>
            <a:pPr eaLnBrk="1" hangingPunct="1"/>
            <a:r>
              <a:rPr lang="en-US" sz="2800" smtClean="0"/>
              <a:t>Ocean Lakes HS, Virginia Beach, VA</a:t>
            </a:r>
          </a:p>
        </p:txBody>
      </p:sp>
      <p:pic>
        <p:nvPicPr>
          <p:cNvPr id="4100" name="Picture 5" descr="the-thinking-man"/>
          <p:cNvPicPr>
            <a:picLocks noChangeAspect="1" noChangeArrowheads="1"/>
          </p:cNvPicPr>
          <p:nvPr/>
        </p:nvPicPr>
        <p:blipFill>
          <a:blip r:embed="rId2" cstate="print"/>
          <a:srcRect/>
          <a:stretch>
            <a:fillRect/>
          </a:stretch>
        </p:blipFill>
        <p:spPr bwMode="auto">
          <a:xfrm>
            <a:off x="228600" y="3886200"/>
            <a:ext cx="2233613" cy="2743200"/>
          </a:xfrm>
          <a:prstGeom prst="rect">
            <a:avLst/>
          </a:prstGeom>
          <a:noFill/>
          <a:ln w="9525">
            <a:noFill/>
            <a:miter lim="800000"/>
            <a:headEnd/>
            <a:tailEnd/>
          </a:ln>
        </p:spPr>
      </p:pic>
      <p:pic>
        <p:nvPicPr>
          <p:cNvPr id="4101" name="Picture 7" descr="magical_history_poster"/>
          <p:cNvPicPr>
            <a:picLocks noChangeAspect="1" noChangeArrowheads="1"/>
          </p:cNvPicPr>
          <p:nvPr/>
        </p:nvPicPr>
        <p:blipFill>
          <a:blip r:embed="rId3" cstate="print"/>
          <a:srcRect/>
          <a:stretch>
            <a:fillRect/>
          </a:stretch>
        </p:blipFill>
        <p:spPr bwMode="auto">
          <a:xfrm>
            <a:off x="1143000" y="1828800"/>
            <a:ext cx="1760538" cy="19812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Psychology’s Current 3 Big Issues</a:t>
            </a:r>
            <a:endParaRPr lang="en-US" dirty="0"/>
          </a:p>
        </p:txBody>
      </p:sp>
      <p:sp>
        <p:nvSpPr>
          <p:cNvPr id="3" name="Content Placeholder 2"/>
          <p:cNvSpPr>
            <a:spLocks noGrp="1"/>
          </p:cNvSpPr>
          <p:nvPr>
            <p:ph idx="1"/>
          </p:nvPr>
        </p:nvSpPr>
        <p:spPr/>
        <p:txBody>
          <a:bodyPr/>
          <a:lstStyle/>
          <a:p>
            <a:r>
              <a:rPr lang="en-US" dirty="0" smtClean="0"/>
              <a:t>Stability vs. Change</a:t>
            </a:r>
          </a:p>
          <a:p>
            <a:pPr lvl="1"/>
            <a:r>
              <a:rPr lang="en-US" dirty="0" smtClean="0"/>
              <a:t>Do individual traits change as we age?</a:t>
            </a:r>
          </a:p>
          <a:p>
            <a:pPr lvl="1"/>
            <a:r>
              <a:rPr lang="en-US" dirty="0" smtClean="0"/>
              <a:t>Does intelligence vary across the lifespan?</a:t>
            </a:r>
          </a:p>
          <a:p>
            <a:r>
              <a:rPr lang="en-US" dirty="0" smtClean="0"/>
              <a:t>Nature vs. Nurture</a:t>
            </a:r>
          </a:p>
          <a:p>
            <a:pPr lvl="1"/>
            <a:r>
              <a:rPr lang="en-US" dirty="0" smtClean="0"/>
              <a:t>Are people primarily dominated by nature (what they were born with) or nurture (changed by the environment)?</a:t>
            </a:r>
          </a:p>
          <a:p>
            <a:r>
              <a:rPr lang="en-US" dirty="0" smtClean="0"/>
              <a:t>Rationality vs. Irrationality</a:t>
            </a:r>
          </a:p>
          <a:p>
            <a:pPr lvl="1"/>
            <a:r>
              <a:rPr lang="en-US" dirty="0" smtClean="0"/>
              <a:t>Are people inherently rational or irrational?</a:t>
            </a:r>
            <a:endParaRPr lang="en-US" dirty="0"/>
          </a:p>
        </p:txBody>
      </p:sp>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Psychology’s 4 Main Goals</a:t>
            </a:r>
          </a:p>
        </p:txBody>
      </p:sp>
      <p:sp>
        <p:nvSpPr>
          <p:cNvPr id="21507" name="Rectangle 3"/>
          <p:cNvSpPr>
            <a:spLocks noGrp="1" noChangeArrowheads="1"/>
          </p:cNvSpPr>
          <p:nvPr>
            <p:ph type="body" idx="1"/>
          </p:nvPr>
        </p:nvSpPr>
        <p:spPr>
          <a:xfrm>
            <a:off x="1447800" y="1600200"/>
            <a:ext cx="3886200" cy="3200400"/>
          </a:xfrm>
        </p:spPr>
        <p:txBody>
          <a:bodyPr/>
          <a:lstStyle/>
          <a:p>
            <a:pPr eaLnBrk="1" hangingPunct="1"/>
            <a:r>
              <a:rPr lang="en-US" smtClean="0"/>
              <a:t>Describe</a:t>
            </a:r>
          </a:p>
          <a:p>
            <a:pPr eaLnBrk="1" hangingPunct="1"/>
            <a:r>
              <a:rPr lang="en-US" smtClean="0"/>
              <a:t>Explain</a:t>
            </a:r>
          </a:p>
          <a:p>
            <a:pPr eaLnBrk="1" hangingPunct="1"/>
            <a:r>
              <a:rPr lang="en-US" smtClean="0"/>
              <a:t>Predict</a:t>
            </a:r>
          </a:p>
          <a:p>
            <a:pPr eaLnBrk="1" hangingPunct="1"/>
            <a:r>
              <a:rPr lang="en-US" smtClean="0"/>
              <a:t>Control</a:t>
            </a:r>
          </a:p>
        </p:txBody>
      </p:sp>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The Current 4 Main Schools</a:t>
            </a:r>
          </a:p>
        </p:txBody>
      </p:sp>
      <p:sp>
        <p:nvSpPr>
          <p:cNvPr id="22531" name="Rectangle 3"/>
          <p:cNvSpPr>
            <a:spLocks noGrp="1" noChangeArrowheads="1"/>
          </p:cNvSpPr>
          <p:nvPr>
            <p:ph type="body" idx="1"/>
          </p:nvPr>
        </p:nvSpPr>
        <p:spPr/>
        <p:txBody>
          <a:bodyPr/>
          <a:lstStyle/>
          <a:p>
            <a:pPr eaLnBrk="1" hangingPunct="1">
              <a:lnSpc>
                <a:spcPct val="90000"/>
              </a:lnSpc>
            </a:pPr>
            <a:r>
              <a:rPr lang="en-US" sz="2800" smtClean="0"/>
              <a:t>Behaviorism</a:t>
            </a:r>
          </a:p>
          <a:p>
            <a:pPr lvl="1" eaLnBrk="1" hangingPunct="1">
              <a:lnSpc>
                <a:spcPct val="90000"/>
              </a:lnSpc>
            </a:pPr>
            <a:r>
              <a:rPr lang="en-US" sz="2300" smtClean="0"/>
              <a:t>Pavlov, Watson, Skinner</a:t>
            </a:r>
          </a:p>
          <a:p>
            <a:pPr eaLnBrk="1" hangingPunct="1">
              <a:lnSpc>
                <a:spcPct val="90000"/>
              </a:lnSpc>
            </a:pPr>
            <a:r>
              <a:rPr lang="en-US" sz="2800" smtClean="0"/>
              <a:t>Psychoanalysis</a:t>
            </a:r>
          </a:p>
          <a:p>
            <a:pPr lvl="1" eaLnBrk="1" hangingPunct="1">
              <a:lnSpc>
                <a:spcPct val="90000"/>
              </a:lnSpc>
            </a:pPr>
            <a:r>
              <a:rPr lang="en-US" sz="2300" smtClean="0"/>
              <a:t>Freud, Jung, Horney</a:t>
            </a:r>
          </a:p>
          <a:p>
            <a:pPr eaLnBrk="1" hangingPunct="1">
              <a:lnSpc>
                <a:spcPct val="90000"/>
              </a:lnSpc>
            </a:pPr>
            <a:r>
              <a:rPr lang="en-US" sz="2800" smtClean="0"/>
              <a:t>Humanistic</a:t>
            </a:r>
          </a:p>
          <a:p>
            <a:pPr lvl="1" eaLnBrk="1" hangingPunct="1">
              <a:lnSpc>
                <a:spcPct val="90000"/>
              </a:lnSpc>
            </a:pPr>
            <a:r>
              <a:rPr lang="en-US" sz="2300" smtClean="0"/>
              <a:t>Carl Rodgers</a:t>
            </a:r>
          </a:p>
          <a:p>
            <a:pPr lvl="1" eaLnBrk="1" hangingPunct="1">
              <a:lnSpc>
                <a:spcPct val="90000"/>
              </a:lnSpc>
            </a:pPr>
            <a:r>
              <a:rPr lang="en-US" sz="2300" smtClean="0"/>
              <a:t>Abraham Maslow</a:t>
            </a:r>
          </a:p>
          <a:p>
            <a:pPr eaLnBrk="1" hangingPunct="1">
              <a:lnSpc>
                <a:spcPct val="90000"/>
              </a:lnSpc>
            </a:pPr>
            <a:r>
              <a:rPr lang="en-US" sz="2800" smtClean="0"/>
              <a:t>Cognitive</a:t>
            </a:r>
          </a:p>
          <a:p>
            <a:pPr lvl="1" eaLnBrk="1" hangingPunct="1">
              <a:lnSpc>
                <a:spcPct val="90000"/>
              </a:lnSpc>
            </a:pPr>
            <a:r>
              <a:rPr lang="en-US" sz="2300" smtClean="0"/>
              <a:t>Most present day psychologists incorporate this somehow</a:t>
            </a:r>
          </a:p>
          <a:p>
            <a:pPr lvl="1" eaLnBrk="1" hangingPunct="1">
              <a:lnSpc>
                <a:spcPct val="90000"/>
              </a:lnSpc>
            </a:pPr>
            <a:r>
              <a:rPr lang="en-US" sz="2300" smtClean="0"/>
              <a:t>Cognitive-behavioral; socio-cognitive; bio-cognitive</a:t>
            </a:r>
          </a:p>
        </p:txBody>
      </p:sp>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Latest Schools of Psych</a:t>
            </a:r>
          </a:p>
        </p:txBody>
      </p:sp>
      <p:sp>
        <p:nvSpPr>
          <p:cNvPr id="23555" name="Rectangle 3"/>
          <p:cNvSpPr>
            <a:spLocks noGrp="1" noChangeArrowheads="1"/>
          </p:cNvSpPr>
          <p:nvPr>
            <p:ph type="body" idx="1"/>
          </p:nvPr>
        </p:nvSpPr>
        <p:spPr/>
        <p:txBody>
          <a:bodyPr/>
          <a:lstStyle/>
          <a:p>
            <a:pPr eaLnBrk="1" hangingPunct="1"/>
            <a:r>
              <a:rPr lang="en-US" dirty="0" smtClean="0"/>
              <a:t>Handout and </a:t>
            </a:r>
            <a:r>
              <a:rPr lang="en-US" dirty="0" smtClean="0"/>
              <a:t>Overhead</a:t>
            </a:r>
          </a:p>
          <a:p>
            <a:pPr eaLnBrk="1" hangingPunct="1"/>
            <a:endParaRPr lang="en-US" dirty="0" smtClean="0"/>
          </a:p>
          <a:p>
            <a:pPr eaLnBrk="1" hangingPunct="1"/>
            <a:r>
              <a:rPr lang="en-US" i="1" dirty="0" smtClean="0"/>
              <a:t>GRASPS activity? Or </a:t>
            </a:r>
            <a:r>
              <a:rPr lang="en-US" i="1" smtClean="0"/>
              <a:t>for review later?</a:t>
            </a:r>
            <a:endParaRPr lang="en-US" i="1" dirty="0" smtClean="0"/>
          </a:p>
        </p:txBody>
      </p:sp>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RAFT </a:t>
            </a:r>
            <a:r>
              <a:rPr lang="en-US" dirty="0" smtClean="0"/>
              <a:t>Activity??</a:t>
            </a:r>
            <a:endParaRPr lang="en-US" dirty="0" smtClean="0"/>
          </a:p>
        </p:txBody>
      </p:sp>
      <p:sp>
        <p:nvSpPr>
          <p:cNvPr id="24579" name="Rectangle 3"/>
          <p:cNvSpPr>
            <a:spLocks noGrp="1" noChangeArrowheads="1"/>
          </p:cNvSpPr>
          <p:nvPr>
            <p:ph type="body" idx="1"/>
          </p:nvPr>
        </p:nvSpPr>
        <p:spPr/>
        <p:txBody>
          <a:bodyPr/>
          <a:lstStyle/>
          <a:p>
            <a:pPr eaLnBrk="1" hangingPunct="1">
              <a:lnSpc>
                <a:spcPct val="90000"/>
              </a:lnSpc>
            </a:pPr>
            <a:r>
              <a:rPr lang="en-US" smtClean="0"/>
              <a:t>Try to include as much pertinent information about the psychologist as possible within your product – be informative in addition to creative/funny</a:t>
            </a:r>
          </a:p>
          <a:p>
            <a:pPr eaLnBrk="1" hangingPunct="1">
              <a:lnSpc>
                <a:spcPct val="90000"/>
              </a:lnSpc>
            </a:pPr>
            <a:r>
              <a:rPr lang="en-US" smtClean="0"/>
              <a:t>Your group will present the finished product to the class </a:t>
            </a:r>
          </a:p>
          <a:p>
            <a:pPr eaLnBrk="1" hangingPunct="1">
              <a:lnSpc>
                <a:spcPct val="90000"/>
              </a:lnSpc>
            </a:pPr>
            <a:r>
              <a:rPr lang="en-US" smtClean="0"/>
              <a:t>You have 25 minutes to develop your product</a:t>
            </a:r>
          </a:p>
          <a:p>
            <a:pPr lvl="1" eaLnBrk="1" hangingPunct="1">
              <a:lnSpc>
                <a:spcPct val="90000"/>
              </a:lnSpc>
            </a:pPr>
            <a:r>
              <a:rPr lang="en-US" sz="2800" smtClean="0"/>
              <a:t>spend the 1</a:t>
            </a:r>
            <a:r>
              <a:rPr lang="en-US" sz="2800" baseline="30000" smtClean="0"/>
              <a:t>st</a:t>
            </a:r>
            <a:r>
              <a:rPr lang="en-US" sz="2800" smtClean="0"/>
              <a:t> 5-10 gathering information</a:t>
            </a:r>
          </a:p>
        </p:txBody>
      </p:sp>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Thinking Question: Day 3</a:t>
            </a:r>
            <a:endParaRPr lang="en-US" dirty="0" smtClean="0"/>
          </a:p>
        </p:txBody>
      </p:sp>
      <p:sp>
        <p:nvSpPr>
          <p:cNvPr id="25603" name="Rectangle 3"/>
          <p:cNvSpPr>
            <a:spLocks noGrp="1" noChangeArrowheads="1"/>
          </p:cNvSpPr>
          <p:nvPr>
            <p:ph type="body" idx="1"/>
          </p:nvPr>
        </p:nvSpPr>
        <p:spPr>
          <a:xfrm>
            <a:off x="0" y="1066800"/>
            <a:ext cx="9144000" cy="5791200"/>
          </a:xfrm>
        </p:spPr>
        <p:txBody>
          <a:bodyPr/>
          <a:lstStyle/>
          <a:p>
            <a:pPr eaLnBrk="1" hangingPunct="1">
              <a:lnSpc>
                <a:spcPct val="80000"/>
              </a:lnSpc>
            </a:pPr>
            <a:r>
              <a:rPr lang="en-US" altLang="ko-KR" sz="2800" dirty="0" smtClean="0">
                <a:ea typeface="굴림" charset="-127"/>
              </a:rPr>
              <a:t>Ethical guidelines for psychological studies are sometimes blurry and have changed greatly over the years.  Come up with a few things you think one ethically </a:t>
            </a:r>
            <a:r>
              <a:rPr lang="en-US" altLang="ko-KR" sz="2800" i="1" dirty="0" smtClean="0">
                <a:ea typeface="굴림" charset="-127"/>
              </a:rPr>
              <a:t>can </a:t>
            </a:r>
            <a:r>
              <a:rPr lang="en-US" altLang="ko-KR" sz="2800" dirty="0" smtClean="0">
                <a:ea typeface="굴림" charset="-127"/>
              </a:rPr>
              <a:t>do and </a:t>
            </a:r>
            <a:r>
              <a:rPr lang="en-US" altLang="ko-KR" sz="2800" i="1" dirty="0" smtClean="0">
                <a:ea typeface="굴림" charset="-127"/>
              </a:rPr>
              <a:t>can’t </a:t>
            </a:r>
            <a:r>
              <a:rPr lang="en-US" altLang="ko-KR" sz="2800" dirty="0" smtClean="0">
                <a:ea typeface="굴림" charset="-127"/>
              </a:rPr>
              <a:t>do to humans/animals while researching them? </a:t>
            </a:r>
            <a:r>
              <a:rPr lang="en-US" altLang="ko-KR" sz="2800" i="1" dirty="0" smtClean="0">
                <a:ea typeface="굴림" charset="-127"/>
              </a:rPr>
              <a:t>Examples:</a:t>
            </a:r>
          </a:p>
          <a:p>
            <a:pPr lvl="1" eaLnBrk="1" hangingPunct="1">
              <a:lnSpc>
                <a:spcPct val="80000"/>
              </a:lnSpc>
            </a:pPr>
            <a:r>
              <a:rPr lang="en-US" sz="2500" dirty="0" smtClean="0"/>
              <a:t>Can we lie to humans?</a:t>
            </a:r>
          </a:p>
          <a:p>
            <a:pPr lvl="1" eaLnBrk="1" hangingPunct="1">
              <a:lnSpc>
                <a:spcPct val="80000"/>
              </a:lnSpc>
            </a:pPr>
            <a:r>
              <a:rPr lang="en-US" sz="2500" dirty="0" smtClean="0"/>
              <a:t>Can we give electric shocks to humans/animals?</a:t>
            </a:r>
          </a:p>
          <a:p>
            <a:pPr lvl="1" eaLnBrk="1" hangingPunct="1">
              <a:lnSpc>
                <a:spcPct val="80000"/>
              </a:lnSpc>
            </a:pPr>
            <a:r>
              <a:rPr lang="en-US" sz="2500" dirty="0" smtClean="0"/>
              <a:t>Can we purposefully deceive humans?</a:t>
            </a:r>
          </a:p>
          <a:p>
            <a:pPr lvl="1" eaLnBrk="1" hangingPunct="1">
              <a:lnSpc>
                <a:spcPct val="80000"/>
              </a:lnSpc>
            </a:pPr>
            <a:r>
              <a:rPr lang="en-US" sz="2500" dirty="0" smtClean="0"/>
              <a:t>Are we responsible for unintentional bodily harm to humans/animals?</a:t>
            </a:r>
          </a:p>
          <a:p>
            <a:pPr lvl="1" eaLnBrk="1" hangingPunct="1">
              <a:lnSpc>
                <a:spcPct val="80000"/>
              </a:lnSpc>
            </a:pPr>
            <a:r>
              <a:rPr lang="en-US" sz="2500" dirty="0" smtClean="0"/>
              <a:t>Do we have to tell humans what the experiment is about (before or after)?</a:t>
            </a:r>
          </a:p>
          <a:p>
            <a:pPr lvl="1" eaLnBrk="1" hangingPunct="1">
              <a:lnSpc>
                <a:spcPct val="80000"/>
              </a:lnSpc>
            </a:pPr>
            <a:r>
              <a:rPr lang="en-US" sz="2500" dirty="0" smtClean="0"/>
              <a:t>Can we experiment on trapped wild animals?</a:t>
            </a:r>
          </a:p>
          <a:p>
            <a:pPr lvl="1" eaLnBrk="1" hangingPunct="1">
              <a:lnSpc>
                <a:spcPct val="80000"/>
              </a:lnSpc>
            </a:pPr>
            <a:r>
              <a:rPr lang="en-US" sz="2500" dirty="0" smtClean="0"/>
              <a:t>Can we give potentially dangerous (may even cause death) new drugs to humans or animals?</a:t>
            </a:r>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Movie time!</a:t>
            </a:r>
          </a:p>
        </p:txBody>
      </p:sp>
      <p:sp>
        <p:nvSpPr>
          <p:cNvPr id="26627" name="Rectangle 3"/>
          <p:cNvSpPr>
            <a:spLocks noGrp="1" noChangeArrowheads="1"/>
          </p:cNvSpPr>
          <p:nvPr>
            <p:ph type="body" idx="1"/>
          </p:nvPr>
        </p:nvSpPr>
        <p:spPr/>
        <p:txBody>
          <a:bodyPr/>
          <a:lstStyle/>
          <a:p>
            <a:pPr eaLnBrk="1" hangingPunct="1"/>
            <a:r>
              <a:rPr lang="en-US" smtClean="0"/>
              <a:t>“Moving Images” – The Scientific Attitude</a:t>
            </a:r>
          </a:p>
          <a:p>
            <a:pPr lvl="1" eaLnBrk="1" hangingPunct="1"/>
            <a:r>
              <a:rPr lang="en-US" smtClean="0"/>
              <a:t>Faith vs. Science</a:t>
            </a:r>
          </a:p>
          <a:p>
            <a:pPr lvl="1" eaLnBrk="1" hangingPunct="1"/>
            <a:r>
              <a:rPr lang="en-US" smtClean="0"/>
              <a:t>The Placebo Effect</a:t>
            </a:r>
          </a:p>
        </p:txBody>
      </p:sp>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Hypothesis</a:t>
            </a:r>
          </a:p>
        </p:txBody>
      </p:sp>
      <p:sp>
        <p:nvSpPr>
          <p:cNvPr id="27651" name="Rectangle 3"/>
          <p:cNvSpPr>
            <a:spLocks noGrp="1" noChangeArrowheads="1"/>
          </p:cNvSpPr>
          <p:nvPr>
            <p:ph type="body" idx="1"/>
          </p:nvPr>
        </p:nvSpPr>
        <p:spPr/>
        <p:txBody>
          <a:bodyPr/>
          <a:lstStyle/>
          <a:p>
            <a:pPr eaLnBrk="1" hangingPunct="1"/>
            <a:r>
              <a:rPr lang="en-US" smtClean="0"/>
              <a:t>Males react faster than females</a:t>
            </a:r>
          </a:p>
          <a:p>
            <a:pPr eaLnBrk="1" hangingPunct="1"/>
            <a:r>
              <a:rPr lang="en-US" smtClean="0"/>
              <a:t>Do you agree or not?</a:t>
            </a:r>
          </a:p>
        </p:txBody>
      </p:sp>
    </p:spTree>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Some Terminology</a:t>
            </a:r>
          </a:p>
        </p:txBody>
      </p:sp>
      <p:sp>
        <p:nvSpPr>
          <p:cNvPr id="28675" name="Rectangle 3"/>
          <p:cNvSpPr>
            <a:spLocks noGrp="1" noChangeArrowheads="1"/>
          </p:cNvSpPr>
          <p:nvPr>
            <p:ph type="body" sz="half" idx="1"/>
          </p:nvPr>
        </p:nvSpPr>
        <p:spPr>
          <a:xfrm>
            <a:off x="0" y="1600200"/>
            <a:ext cx="2590800" cy="4530725"/>
          </a:xfrm>
        </p:spPr>
        <p:txBody>
          <a:bodyPr/>
          <a:lstStyle/>
          <a:p>
            <a:pPr eaLnBrk="1" hangingPunct="1"/>
            <a:r>
              <a:rPr lang="en-US" sz="2800" smtClean="0"/>
              <a:t>IV, DV</a:t>
            </a:r>
          </a:p>
          <a:p>
            <a:pPr eaLnBrk="1" hangingPunct="1"/>
            <a:r>
              <a:rPr lang="en-US" sz="2800" smtClean="0"/>
              <a:t>What was the Operational Def?</a:t>
            </a:r>
          </a:p>
        </p:txBody>
      </p:sp>
      <p:pic>
        <p:nvPicPr>
          <p:cNvPr id="28676" name="Picture 4" descr="Terms of Science_Graphic Orgo"/>
          <p:cNvPicPr>
            <a:picLocks noGrp="1" noChangeAspect="1" noChangeArrowheads="1"/>
          </p:cNvPicPr>
          <p:nvPr>
            <p:ph sz="half" idx="2"/>
          </p:nvPr>
        </p:nvPicPr>
        <p:blipFill>
          <a:blip r:embed="rId2" cstate="print"/>
          <a:srcRect/>
          <a:stretch>
            <a:fillRect/>
          </a:stretch>
        </p:blipFill>
        <p:spPr>
          <a:xfrm>
            <a:off x="2362200" y="1585913"/>
            <a:ext cx="7162800" cy="5272087"/>
          </a:xfrm>
          <a:noFill/>
        </p:spPr>
      </p:pic>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sp>
        <p:nvSpPr>
          <p:cNvPr id="29699" name="Rectangle 3"/>
          <p:cNvSpPr>
            <a:spLocks noGrp="1" noChangeArrowheads="1"/>
          </p:cNvSpPr>
          <p:nvPr>
            <p:ph type="body" idx="1"/>
          </p:nvPr>
        </p:nvSpPr>
        <p:spPr>
          <a:xfrm>
            <a:off x="0" y="0"/>
            <a:ext cx="5410200" cy="6858000"/>
          </a:xfrm>
        </p:spPr>
        <p:txBody>
          <a:bodyPr/>
          <a:lstStyle/>
          <a:p>
            <a:pPr eaLnBrk="1" hangingPunct="1">
              <a:lnSpc>
                <a:spcPct val="80000"/>
              </a:lnSpc>
            </a:pPr>
            <a:r>
              <a:rPr lang="en-US" sz="2400" dirty="0" smtClean="0"/>
              <a:t>Sample, population, subjects/participants</a:t>
            </a:r>
          </a:p>
          <a:p>
            <a:pPr eaLnBrk="1" hangingPunct="1">
              <a:lnSpc>
                <a:spcPct val="80000"/>
              </a:lnSpc>
            </a:pPr>
            <a:r>
              <a:rPr lang="en-US" sz="2400" dirty="0" smtClean="0"/>
              <a:t>Stratified sampling / random sampling</a:t>
            </a:r>
          </a:p>
          <a:p>
            <a:pPr lvl="1" eaLnBrk="1" hangingPunct="1">
              <a:lnSpc>
                <a:spcPct val="80000"/>
              </a:lnSpc>
            </a:pPr>
            <a:r>
              <a:rPr lang="en-US" sz="2000" dirty="0" smtClean="0"/>
              <a:t>Based on </a:t>
            </a:r>
            <a:r>
              <a:rPr lang="en-US" sz="2000" dirty="0" err="1" smtClean="0"/>
              <a:t>hyp</a:t>
            </a:r>
            <a:r>
              <a:rPr lang="en-US" sz="2000" dirty="0" smtClean="0"/>
              <a:t>: Asians do better than non-Asians</a:t>
            </a:r>
          </a:p>
          <a:p>
            <a:pPr lvl="1" eaLnBrk="1" hangingPunct="1">
              <a:lnSpc>
                <a:spcPct val="80000"/>
              </a:lnSpc>
            </a:pPr>
            <a:r>
              <a:rPr lang="en-US" sz="2000" dirty="0" smtClean="0"/>
              <a:t>DO NOT HAVE TO EQUAL OTHER DEMOGRAPHICS IF THEY ARE NOT PART OF THE HYPOTHESIS</a:t>
            </a:r>
          </a:p>
          <a:p>
            <a:pPr eaLnBrk="1" hangingPunct="1">
              <a:lnSpc>
                <a:spcPct val="80000"/>
              </a:lnSpc>
            </a:pPr>
            <a:r>
              <a:rPr lang="en-US" sz="2400" dirty="0" smtClean="0"/>
              <a:t>Situation-relevant confounding variables</a:t>
            </a:r>
          </a:p>
          <a:p>
            <a:pPr lvl="1" eaLnBrk="1" hangingPunct="1">
              <a:lnSpc>
                <a:spcPct val="80000"/>
              </a:lnSpc>
            </a:pPr>
            <a:r>
              <a:rPr lang="en-US" sz="2000" dirty="0" smtClean="0"/>
              <a:t>Experimenter bias – figure out the day of the week you were born on…DO NOT TELL ANYONE!</a:t>
            </a:r>
          </a:p>
          <a:p>
            <a:pPr lvl="2" eaLnBrk="1" hangingPunct="1">
              <a:lnSpc>
                <a:spcPct val="80000"/>
              </a:lnSpc>
            </a:pPr>
            <a:r>
              <a:rPr lang="en-US" sz="1800" dirty="0" smtClean="0"/>
              <a:t>Double Blinds</a:t>
            </a:r>
          </a:p>
          <a:p>
            <a:pPr lvl="1" eaLnBrk="1" hangingPunct="1">
              <a:lnSpc>
                <a:spcPct val="80000"/>
              </a:lnSpc>
            </a:pPr>
            <a:r>
              <a:rPr lang="en-US" sz="2000" dirty="0" smtClean="0"/>
              <a:t>Subject bias – subjects aim to please!</a:t>
            </a:r>
          </a:p>
          <a:p>
            <a:pPr lvl="2" eaLnBrk="1" hangingPunct="1">
              <a:lnSpc>
                <a:spcPct val="80000"/>
              </a:lnSpc>
            </a:pPr>
            <a:r>
              <a:rPr lang="en-US" sz="1800" dirty="0" smtClean="0"/>
              <a:t>Hawthorne effect (eliminate with single blind)</a:t>
            </a:r>
          </a:p>
          <a:p>
            <a:pPr lvl="1" eaLnBrk="1" hangingPunct="1">
              <a:lnSpc>
                <a:spcPct val="80000"/>
              </a:lnSpc>
            </a:pPr>
            <a:r>
              <a:rPr lang="en-US" sz="2000" dirty="0" smtClean="0"/>
              <a:t>Order effects</a:t>
            </a:r>
          </a:p>
          <a:p>
            <a:pPr lvl="2" eaLnBrk="1" hangingPunct="1">
              <a:lnSpc>
                <a:spcPct val="80000"/>
              </a:lnSpc>
            </a:pPr>
            <a:r>
              <a:rPr lang="en-US" sz="1800" dirty="0" smtClean="0"/>
              <a:t>Solve with counterbalancing </a:t>
            </a:r>
          </a:p>
          <a:p>
            <a:pPr lvl="2" eaLnBrk="1" hangingPunct="1">
              <a:lnSpc>
                <a:spcPct val="80000"/>
              </a:lnSpc>
            </a:pPr>
            <a:r>
              <a:rPr lang="en-US" sz="1800" dirty="0" smtClean="0"/>
              <a:t>Example:</a:t>
            </a:r>
          </a:p>
          <a:p>
            <a:pPr eaLnBrk="1" hangingPunct="1">
              <a:lnSpc>
                <a:spcPct val="80000"/>
              </a:lnSpc>
            </a:pPr>
            <a:endParaRPr lang="en-US" sz="2400" dirty="0" smtClean="0"/>
          </a:p>
        </p:txBody>
      </p:sp>
      <p:pic>
        <p:nvPicPr>
          <p:cNvPr id="29701" name="Picture 5" descr="http://www.wkozak.com/Digital%20Drawings%20GIF/Statistics%20at%20Play%20Digital.gif"/>
          <p:cNvPicPr>
            <a:picLocks noChangeAspect="1" noChangeArrowheads="1"/>
          </p:cNvPicPr>
          <p:nvPr/>
        </p:nvPicPr>
        <p:blipFill>
          <a:blip r:embed="rId2" cstate="print"/>
          <a:srcRect/>
          <a:stretch>
            <a:fillRect/>
          </a:stretch>
        </p:blipFill>
        <p:spPr bwMode="auto">
          <a:xfrm>
            <a:off x="5286375" y="-228600"/>
            <a:ext cx="3857625" cy="4457700"/>
          </a:xfrm>
          <a:prstGeom prst="rect">
            <a:avLst/>
          </a:prstGeom>
          <a:noFill/>
        </p:spPr>
      </p:pic>
      <p:pic>
        <p:nvPicPr>
          <p:cNvPr id="29703" name="Picture 7" descr="http://psychology.uwo.ca/fmri4newbies/Images/Huff_cover.jpg"/>
          <p:cNvPicPr>
            <a:picLocks noChangeAspect="1" noChangeArrowheads="1"/>
          </p:cNvPicPr>
          <p:nvPr/>
        </p:nvPicPr>
        <p:blipFill>
          <a:blip r:embed="rId3" cstate="print"/>
          <a:srcRect/>
          <a:stretch>
            <a:fillRect/>
          </a:stretch>
        </p:blipFill>
        <p:spPr bwMode="auto">
          <a:xfrm>
            <a:off x="6019800" y="3202584"/>
            <a:ext cx="2371725" cy="3655416"/>
          </a:xfrm>
          <a:prstGeom prst="rect">
            <a:avLst/>
          </a:prstGeom>
          <a:noFill/>
        </p:spPr>
      </p:pic>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eaLnBrk="1" hangingPunct="1"/>
            <a:r>
              <a:rPr lang="en-US" dirty="0" err="1" smtClean="0"/>
              <a:t>Trephening</a:t>
            </a:r>
            <a:r>
              <a:rPr lang="en-US" dirty="0" smtClean="0"/>
              <a:t> – Roman Times?</a:t>
            </a:r>
          </a:p>
        </p:txBody>
      </p:sp>
      <p:pic>
        <p:nvPicPr>
          <p:cNvPr id="6147" name="Picture 4" descr="trephening"/>
          <p:cNvPicPr>
            <a:picLocks noGrp="1" noChangeAspect="1" noChangeArrowheads="1"/>
          </p:cNvPicPr>
          <p:nvPr>
            <p:ph idx="1"/>
          </p:nvPr>
        </p:nvPicPr>
        <p:blipFill>
          <a:blip r:embed="rId2" cstate="print"/>
          <a:srcRect/>
          <a:stretch>
            <a:fillRect/>
          </a:stretch>
        </p:blipFill>
        <p:spPr>
          <a:xfrm>
            <a:off x="990600" y="1143000"/>
            <a:ext cx="7391400" cy="5715000"/>
          </a:xfrm>
          <a:noFill/>
        </p:spPr>
      </p:pic>
      <p:sp>
        <p:nvSpPr>
          <p:cNvPr id="6148" name="Rectangle 7"/>
          <p:cNvSpPr>
            <a:spLocks noChangeArrowheads="1"/>
          </p:cNvSpPr>
          <p:nvPr/>
        </p:nvSpPr>
        <p:spPr bwMode="auto">
          <a:xfrm>
            <a:off x="6553200" y="0"/>
            <a:ext cx="2590800" cy="777875"/>
          </a:xfrm>
          <a:prstGeom prst="rect">
            <a:avLst/>
          </a:prstGeom>
          <a:noFill/>
          <a:ln w="9525">
            <a:noFill/>
            <a:miter lim="800000"/>
            <a:headEnd/>
            <a:tailEnd/>
          </a:ln>
        </p:spPr>
        <p:txBody>
          <a:bodyPr>
            <a:spAutoFit/>
          </a:bodyPr>
          <a:lstStyle/>
          <a:p>
            <a:pPr algn="ctr"/>
            <a:r>
              <a:rPr lang="en-US" sz="4500" dirty="0">
                <a:latin typeface="Arial Unicode MS" pitchFamily="34" charset="-128"/>
                <a:hlinkClick r:id="rId3"/>
              </a:rPr>
              <a:t>ROME!</a:t>
            </a:r>
            <a:endParaRPr lang="en-US" sz="4500" dirty="0">
              <a:latin typeface="Arial Unicode MS" pitchFamily="34" charset="-128"/>
            </a:endParaRPr>
          </a:p>
        </p:txBody>
      </p:sp>
    </p:spTree>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7" descr="http://www.funny-potato.com/blog/wp-content/uploads/2008/04/easy-game.jpg"/>
          <p:cNvPicPr>
            <a:picLocks noChangeAspect="1" noChangeArrowheads="1"/>
          </p:cNvPicPr>
          <p:nvPr/>
        </p:nvPicPr>
        <p:blipFill>
          <a:blip r:embed="rId2" cstate="print"/>
          <a:srcRect/>
          <a:stretch>
            <a:fillRect/>
          </a:stretch>
        </p:blipFill>
        <p:spPr bwMode="auto">
          <a:xfrm>
            <a:off x="7239000" y="0"/>
            <a:ext cx="1905000" cy="1905000"/>
          </a:xfrm>
          <a:prstGeom prst="rect">
            <a:avLst/>
          </a:prstGeom>
          <a:noFill/>
        </p:spPr>
      </p:pic>
      <p:sp>
        <p:nvSpPr>
          <p:cNvPr id="30722" name="Rectangle 2"/>
          <p:cNvSpPr>
            <a:spLocks noGrp="1" noChangeArrowheads="1"/>
          </p:cNvSpPr>
          <p:nvPr>
            <p:ph type="title"/>
          </p:nvPr>
        </p:nvSpPr>
        <p:spPr/>
        <p:txBody>
          <a:bodyPr/>
          <a:lstStyle/>
          <a:p>
            <a:pPr eaLnBrk="1" hangingPunct="1"/>
            <a:r>
              <a:rPr lang="en-US" dirty="0" smtClean="0"/>
              <a:t>Counterbalancing</a:t>
            </a:r>
          </a:p>
        </p:txBody>
      </p:sp>
      <p:sp>
        <p:nvSpPr>
          <p:cNvPr id="30723" name="Rectangle 3"/>
          <p:cNvSpPr>
            <a:spLocks noGrp="1" noChangeArrowheads="1"/>
          </p:cNvSpPr>
          <p:nvPr>
            <p:ph type="body" idx="1"/>
          </p:nvPr>
        </p:nvSpPr>
        <p:spPr>
          <a:xfrm>
            <a:off x="457200" y="1600200"/>
            <a:ext cx="8458200" cy="5029200"/>
          </a:xfrm>
        </p:spPr>
        <p:txBody>
          <a:bodyPr/>
          <a:lstStyle/>
          <a:p>
            <a:pPr eaLnBrk="1" hangingPunct="1">
              <a:lnSpc>
                <a:spcPct val="90000"/>
              </a:lnSpc>
            </a:pPr>
            <a:r>
              <a:rPr lang="en-US" sz="2800" dirty="0" err="1" smtClean="0"/>
              <a:t>Hyp</a:t>
            </a:r>
            <a:r>
              <a:rPr lang="en-US" sz="2800" dirty="0" smtClean="0"/>
              <a:t>: How does frustration affect memory?</a:t>
            </a:r>
          </a:p>
          <a:p>
            <a:pPr eaLnBrk="1" hangingPunct="1">
              <a:lnSpc>
                <a:spcPct val="90000"/>
              </a:lnSpc>
            </a:pPr>
            <a:r>
              <a:rPr lang="en-US" sz="2800" dirty="0" smtClean="0"/>
              <a:t>Experiment:</a:t>
            </a:r>
          </a:p>
          <a:p>
            <a:pPr lvl="1" eaLnBrk="1" hangingPunct="1">
              <a:lnSpc>
                <a:spcPct val="90000"/>
              </a:lnSpc>
            </a:pPr>
            <a:r>
              <a:rPr lang="en-US" sz="2300" dirty="0" smtClean="0"/>
              <a:t>Non-frustrating task (count ceiling tiles)</a:t>
            </a:r>
          </a:p>
          <a:p>
            <a:pPr lvl="1" eaLnBrk="1" hangingPunct="1">
              <a:lnSpc>
                <a:spcPct val="90000"/>
              </a:lnSpc>
            </a:pPr>
            <a:r>
              <a:rPr lang="en-US" sz="2300" dirty="0" smtClean="0"/>
              <a:t>Memory Test 1</a:t>
            </a:r>
          </a:p>
          <a:p>
            <a:pPr lvl="1" eaLnBrk="1" hangingPunct="1">
              <a:lnSpc>
                <a:spcPct val="90000"/>
              </a:lnSpc>
            </a:pPr>
            <a:r>
              <a:rPr lang="en-US" sz="2300" dirty="0" smtClean="0"/>
              <a:t>Frustrating task (Rubik’s cube) (</a:t>
            </a:r>
            <a:r>
              <a:rPr lang="en-US" sz="2300" dirty="0" smtClean="0">
                <a:hlinkClick r:id="rId3"/>
              </a:rPr>
              <a:t>http://www.scribd.com/doc/219723/How-To-Solve-A-Rubiks-Cube</a:t>
            </a:r>
            <a:r>
              <a:rPr lang="en-US" sz="2300" dirty="0" smtClean="0"/>
              <a:t>)</a:t>
            </a:r>
          </a:p>
          <a:p>
            <a:pPr lvl="1" eaLnBrk="1" hangingPunct="1">
              <a:lnSpc>
                <a:spcPct val="90000"/>
              </a:lnSpc>
            </a:pPr>
            <a:r>
              <a:rPr lang="en-US" sz="2300" dirty="0" smtClean="0"/>
              <a:t>Memory Test 2</a:t>
            </a:r>
          </a:p>
          <a:p>
            <a:pPr eaLnBrk="1" hangingPunct="1">
              <a:lnSpc>
                <a:spcPct val="90000"/>
              </a:lnSpc>
            </a:pPr>
            <a:r>
              <a:rPr lang="en-US" sz="2800" dirty="0" smtClean="0"/>
              <a:t>What’s the problem here?</a:t>
            </a:r>
          </a:p>
          <a:p>
            <a:pPr eaLnBrk="1" hangingPunct="1">
              <a:lnSpc>
                <a:spcPct val="90000"/>
              </a:lnSpc>
            </a:pPr>
            <a:r>
              <a:rPr lang="en-US" sz="2800" dirty="0" smtClean="0"/>
              <a:t>Switch order of non-frustrating task &amp; frustrating task…why?</a:t>
            </a:r>
          </a:p>
          <a:p>
            <a:pPr eaLnBrk="1" hangingPunct="1">
              <a:lnSpc>
                <a:spcPct val="90000"/>
              </a:lnSpc>
            </a:pPr>
            <a:r>
              <a:rPr lang="en-US" sz="2800" dirty="0" smtClean="0"/>
              <a:t>To control for the effect of “practice”</a:t>
            </a:r>
          </a:p>
          <a:p>
            <a:pPr lvl="1" eaLnBrk="1" hangingPunct="1">
              <a:lnSpc>
                <a:spcPct val="90000"/>
              </a:lnSpc>
            </a:pPr>
            <a:endParaRPr lang="en-US" sz="2300" dirty="0" smtClean="0"/>
          </a:p>
        </p:txBody>
      </p:sp>
    </p:spTree>
  </p:cSld>
  <p:clrMapOvr>
    <a:masterClrMapping/>
  </p:clrMapOvr>
  <p:transition>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Now, it’s your turn!</a:t>
            </a:r>
          </a:p>
        </p:txBody>
      </p:sp>
      <p:sp>
        <p:nvSpPr>
          <p:cNvPr id="34819" name="Rectangle 3"/>
          <p:cNvSpPr>
            <a:spLocks noGrp="1" noChangeArrowheads="1"/>
          </p:cNvSpPr>
          <p:nvPr>
            <p:ph type="body" idx="1"/>
          </p:nvPr>
        </p:nvSpPr>
        <p:spPr/>
        <p:txBody>
          <a:bodyPr/>
          <a:lstStyle/>
          <a:p>
            <a:pPr eaLnBrk="1" hangingPunct="1"/>
            <a:r>
              <a:rPr lang="en-US" dirty="0" smtClean="0"/>
              <a:t>Experiment Worksheet</a:t>
            </a:r>
          </a:p>
          <a:p>
            <a:pPr eaLnBrk="1" hangingPunct="1"/>
            <a:endParaRPr lang="en-US" dirty="0" smtClean="0"/>
          </a:p>
        </p:txBody>
      </p:sp>
      <p:pic>
        <p:nvPicPr>
          <p:cNvPr id="70658" name="Picture 2" descr="http://t2.gstatic.com/images?q=tbn:t7wKK79DrN2vCM:http://www.amcgltd.com/archives/but-iz-my-turn-still.jpg">
            <a:hlinkClick r:id="rId2"/>
          </p:cNvPr>
          <p:cNvPicPr>
            <a:picLocks noChangeAspect="1" noChangeArrowheads="1"/>
          </p:cNvPicPr>
          <p:nvPr/>
        </p:nvPicPr>
        <p:blipFill>
          <a:blip r:embed="rId3" cstate="print"/>
          <a:srcRect/>
          <a:stretch>
            <a:fillRect/>
          </a:stretch>
        </p:blipFill>
        <p:spPr bwMode="auto">
          <a:xfrm>
            <a:off x="5811354" y="2743200"/>
            <a:ext cx="3332645" cy="4114800"/>
          </a:xfrm>
          <a:prstGeom prst="rect">
            <a:avLst/>
          </a:prstGeom>
          <a:noFill/>
        </p:spPr>
      </p:pic>
      <p:pic>
        <p:nvPicPr>
          <p:cNvPr id="70660" name="Picture 4" descr="http://images.google.com/url?source=imgres&amp;ct=tbn&amp;q=http://www.whoseturnisit.com/images/whose_turn_is_it.jpg&amp;usg=AFQjCNFGOwlRs6BIP0MTvU5WrYi758oGjg"/>
          <p:cNvPicPr>
            <a:picLocks noChangeAspect="1" noChangeArrowheads="1"/>
          </p:cNvPicPr>
          <p:nvPr/>
        </p:nvPicPr>
        <p:blipFill>
          <a:blip r:embed="rId4" cstate="print"/>
          <a:srcRect/>
          <a:stretch>
            <a:fillRect/>
          </a:stretch>
        </p:blipFill>
        <p:spPr bwMode="auto">
          <a:xfrm>
            <a:off x="685800" y="4495800"/>
            <a:ext cx="2895600" cy="2828925"/>
          </a:xfrm>
          <a:prstGeom prst="rect">
            <a:avLst/>
          </a:prstGeom>
          <a:noFill/>
        </p:spPr>
      </p:pic>
    </p:spTree>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7" name="Picture 13" descr="http://www.the-experiment.org.uk/images/the-experiment.jpg"/>
          <p:cNvPicPr>
            <a:picLocks noChangeAspect="1" noChangeArrowheads="1"/>
          </p:cNvPicPr>
          <p:nvPr/>
        </p:nvPicPr>
        <p:blipFill>
          <a:blip r:embed="rId2" cstate="print"/>
          <a:srcRect/>
          <a:stretch>
            <a:fillRect/>
          </a:stretch>
        </p:blipFill>
        <p:spPr bwMode="auto">
          <a:xfrm>
            <a:off x="3505200" y="3082747"/>
            <a:ext cx="2072017" cy="1317803"/>
          </a:xfrm>
          <a:prstGeom prst="rect">
            <a:avLst/>
          </a:prstGeom>
          <a:noFill/>
        </p:spPr>
      </p:pic>
      <p:pic>
        <p:nvPicPr>
          <p:cNvPr id="31755" name="Picture 11" descr="http://kandiflossmagazine.files.wordpress.com/2009/05/not-sats.jpg"/>
          <p:cNvPicPr>
            <a:picLocks noChangeAspect="1" noChangeArrowheads="1"/>
          </p:cNvPicPr>
          <p:nvPr/>
        </p:nvPicPr>
        <p:blipFill>
          <a:blip r:embed="rId3" cstate="print"/>
          <a:srcRect/>
          <a:stretch>
            <a:fillRect/>
          </a:stretch>
        </p:blipFill>
        <p:spPr bwMode="auto">
          <a:xfrm>
            <a:off x="0" y="3429000"/>
            <a:ext cx="1485900" cy="1456183"/>
          </a:xfrm>
          <a:prstGeom prst="rect">
            <a:avLst/>
          </a:prstGeom>
          <a:noFill/>
        </p:spPr>
      </p:pic>
      <p:sp>
        <p:nvSpPr>
          <p:cNvPr id="31746" name="Rectangle 2"/>
          <p:cNvSpPr>
            <a:spLocks noGrp="1" noChangeArrowheads="1"/>
          </p:cNvSpPr>
          <p:nvPr>
            <p:ph type="title"/>
          </p:nvPr>
        </p:nvSpPr>
        <p:spPr/>
        <p:txBody>
          <a:bodyPr/>
          <a:lstStyle/>
          <a:p>
            <a:pPr eaLnBrk="1" hangingPunct="1"/>
            <a:r>
              <a:rPr lang="en-US" dirty="0" smtClean="0"/>
              <a:t>Methods (Back of 4 goals)</a:t>
            </a:r>
          </a:p>
        </p:txBody>
      </p:sp>
      <p:sp>
        <p:nvSpPr>
          <p:cNvPr id="31747" name="Rectangle 3"/>
          <p:cNvSpPr>
            <a:spLocks noGrp="1" noChangeArrowheads="1"/>
          </p:cNvSpPr>
          <p:nvPr>
            <p:ph type="body" idx="1"/>
          </p:nvPr>
        </p:nvSpPr>
        <p:spPr>
          <a:xfrm>
            <a:off x="914400" y="1600200"/>
            <a:ext cx="5562600" cy="4800600"/>
          </a:xfrm>
        </p:spPr>
        <p:txBody>
          <a:bodyPr/>
          <a:lstStyle/>
          <a:p>
            <a:pPr eaLnBrk="1" hangingPunct="1">
              <a:lnSpc>
                <a:spcPct val="80000"/>
              </a:lnSpc>
            </a:pPr>
            <a:r>
              <a:rPr lang="en-US" sz="2800" dirty="0" smtClean="0"/>
              <a:t>Survey: Kinsey’s sex studies</a:t>
            </a:r>
          </a:p>
          <a:p>
            <a:pPr eaLnBrk="1" hangingPunct="1">
              <a:lnSpc>
                <a:spcPct val="80000"/>
              </a:lnSpc>
            </a:pPr>
            <a:r>
              <a:rPr lang="en-US" sz="2800" dirty="0" smtClean="0"/>
              <a:t>Naturalistic Observation: Jane </a:t>
            </a:r>
            <a:r>
              <a:rPr lang="en-US" sz="2800" dirty="0" err="1" smtClean="0"/>
              <a:t>Goodall’s</a:t>
            </a:r>
            <a:r>
              <a:rPr lang="en-US" sz="2800" dirty="0" smtClean="0"/>
              <a:t> apes</a:t>
            </a:r>
          </a:p>
          <a:p>
            <a:pPr eaLnBrk="1" hangingPunct="1">
              <a:lnSpc>
                <a:spcPct val="80000"/>
              </a:lnSpc>
            </a:pPr>
            <a:r>
              <a:rPr lang="en-US" sz="2800" dirty="0" smtClean="0"/>
              <a:t>Case Study: Freud’s couch method</a:t>
            </a:r>
          </a:p>
          <a:p>
            <a:pPr eaLnBrk="1" hangingPunct="1">
              <a:lnSpc>
                <a:spcPct val="80000"/>
              </a:lnSpc>
              <a:buFont typeface="Wingdings" pitchFamily="2" charset="2"/>
              <a:buNone/>
            </a:pPr>
            <a:endParaRPr lang="en-US" sz="2800" dirty="0" smtClean="0"/>
          </a:p>
          <a:p>
            <a:pPr eaLnBrk="1" hangingPunct="1">
              <a:lnSpc>
                <a:spcPct val="80000"/>
              </a:lnSpc>
              <a:buFont typeface="Wingdings" pitchFamily="2" charset="2"/>
              <a:buNone/>
            </a:pPr>
            <a:endParaRPr lang="en-US" sz="2800" dirty="0" smtClean="0"/>
          </a:p>
          <a:p>
            <a:pPr eaLnBrk="1" hangingPunct="1">
              <a:lnSpc>
                <a:spcPct val="80000"/>
              </a:lnSpc>
            </a:pPr>
            <a:r>
              <a:rPr lang="en-US" sz="2800" dirty="0" smtClean="0"/>
              <a:t>Correlation: SAT scores and college performance</a:t>
            </a:r>
          </a:p>
          <a:p>
            <a:pPr eaLnBrk="1" hangingPunct="1">
              <a:lnSpc>
                <a:spcPct val="80000"/>
              </a:lnSpc>
              <a:buFont typeface="Wingdings" pitchFamily="2" charset="2"/>
              <a:buNone/>
            </a:pPr>
            <a:endParaRPr lang="en-US" sz="2800" dirty="0" smtClean="0"/>
          </a:p>
          <a:p>
            <a:pPr eaLnBrk="1" hangingPunct="1">
              <a:lnSpc>
                <a:spcPct val="80000"/>
              </a:lnSpc>
            </a:pPr>
            <a:r>
              <a:rPr lang="en-US" sz="2800" dirty="0" smtClean="0"/>
              <a:t>Experiment: anytime you actually manipulate things in a controlled environment</a:t>
            </a:r>
          </a:p>
        </p:txBody>
      </p:sp>
      <p:pic>
        <p:nvPicPr>
          <p:cNvPr id="31749" name="Picture 5" descr="http://home.teleport.com/~lionne2/goodall.jpg"/>
          <p:cNvPicPr>
            <a:picLocks noChangeAspect="1" noChangeArrowheads="1"/>
          </p:cNvPicPr>
          <p:nvPr/>
        </p:nvPicPr>
        <p:blipFill>
          <a:blip r:embed="rId4" cstate="print"/>
          <a:srcRect/>
          <a:stretch>
            <a:fillRect/>
          </a:stretch>
        </p:blipFill>
        <p:spPr bwMode="auto">
          <a:xfrm>
            <a:off x="6619875" y="0"/>
            <a:ext cx="2524125" cy="2847976"/>
          </a:xfrm>
          <a:prstGeom prst="rect">
            <a:avLst/>
          </a:prstGeom>
          <a:noFill/>
        </p:spPr>
      </p:pic>
      <p:pic>
        <p:nvPicPr>
          <p:cNvPr id="31751" name="Picture 7" descr="http://homepage.mac.com/fidelitarean/iblog/C889114474/E20060607093600/Media/kinseyfrontsmall.jpg"/>
          <p:cNvPicPr>
            <a:picLocks noChangeAspect="1" noChangeArrowheads="1"/>
          </p:cNvPicPr>
          <p:nvPr/>
        </p:nvPicPr>
        <p:blipFill>
          <a:blip r:embed="rId5" cstate="print"/>
          <a:srcRect/>
          <a:stretch>
            <a:fillRect/>
          </a:stretch>
        </p:blipFill>
        <p:spPr bwMode="auto">
          <a:xfrm>
            <a:off x="6332738" y="3962400"/>
            <a:ext cx="2811261" cy="2895600"/>
          </a:xfrm>
          <a:prstGeom prst="rect">
            <a:avLst/>
          </a:prstGeom>
          <a:noFill/>
        </p:spPr>
      </p:pic>
      <p:pic>
        <p:nvPicPr>
          <p:cNvPr id="31753" name="Picture 9" descr="http://graphics8.nytimes.com/images/blogs/screens/07freud.jpg"/>
          <p:cNvPicPr>
            <a:picLocks noChangeAspect="1" noChangeArrowheads="1"/>
          </p:cNvPicPr>
          <p:nvPr/>
        </p:nvPicPr>
        <p:blipFill>
          <a:blip r:embed="rId6" cstate="print"/>
          <a:srcRect/>
          <a:stretch>
            <a:fillRect/>
          </a:stretch>
        </p:blipFill>
        <p:spPr bwMode="auto">
          <a:xfrm>
            <a:off x="6429375" y="2590800"/>
            <a:ext cx="2714625" cy="1441349"/>
          </a:xfrm>
          <a:prstGeom prst="rect">
            <a:avLst/>
          </a:prstGeom>
          <a:noFill/>
        </p:spPr>
      </p:pic>
    </p:spTree>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5/52/Crest_toothpaste.jpg"/>
          <p:cNvPicPr>
            <a:picLocks noChangeAspect="1" noChangeArrowheads="1"/>
          </p:cNvPicPr>
          <p:nvPr/>
        </p:nvPicPr>
        <p:blipFill>
          <a:blip r:embed="rId2" cstate="print"/>
          <a:srcRect/>
          <a:stretch>
            <a:fillRect/>
          </a:stretch>
        </p:blipFill>
        <p:spPr bwMode="auto">
          <a:xfrm>
            <a:off x="5486400" y="2057400"/>
            <a:ext cx="3352800" cy="781565"/>
          </a:xfrm>
          <a:prstGeom prst="rect">
            <a:avLst/>
          </a:prstGeom>
          <a:noFill/>
        </p:spPr>
      </p:pic>
      <p:sp>
        <p:nvSpPr>
          <p:cNvPr id="2" name="Title 1"/>
          <p:cNvSpPr>
            <a:spLocks noGrp="1"/>
          </p:cNvSpPr>
          <p:nvPr>
            <p:ph type="title"/>
          </p:nvPr>
        </p:nvSpPr>
        <p:spPr/>
        <p:txBody>
          <a:bodyPr/>
          <a:lstStyle/>
          <a:p>
            <a:r>
              <a:rPr lang="en-US" dirty="0" smtClean="0"/>
              <a:t>What’s the Difference between Correlation and Experiment?</a:t>
            </a:r>
            <a:endParaRPr lang="en-US" dirty="0"/>
          </a:p>
        </p:txBody>
      </p:sp>
      <p:sp>
        <p:nvSpPr>
          <p:cNvPr id="3" name="Content Placeholder 2"/>
          <p:cNvSpPr>
            <a:spLocks noGrp="1"/>
          </p:cNvSpPr>
          <p:nvPr>
            <p:ph idx="1"/>
          </p:nvPr>
        </p:nvSpPr>
        <p:spPr/>
        <p:txBody>
          <a:bodyPr/>
          <a:lstStyle/>
          <a:p>
            <a:r>
              <a:rPr lang="en-US" dirty="0" smtClean="0"/>
              <a:t>Experiment of “CREST” toothpaste results in less cavities than “AIM”</a:t>
            </a:r>
          </a:p>
          <a:p>
            <a:pPr lvl="1"/>
            <a:r>
              <a:rPr lang="en-US" dirty="0" err="1" smtClean="0"/>
              <a:t>Parps</a:t>
            </a:r>
            <a:r>
              <a:rPr lang="en-US" dirty="0" smtClean="0"/>
              <a:t>, random selection vs. random assignment,  IV, DV</a:t>
            </a:r>
          </a:p>
          <a:p>
            <a:r>
              <a:rPr lang="en-US" dirty="0" err="1" smtClean="0"/>
              <a:t>Correlational</a:t>
            </a:r>
            <a:r>
              <a:rPr lang="en-US" dirty="0" smtClean="0"/>
              <a:t> study </a:t>
            </a:r>
            <a:r>
              <a:rPr lang="en-US" smtClean="0"/>
              <a:t>of CREST</a:t>
            </a:r>
            <a:endParaRPr lang="en-US" dirty="0" smtClean="0"/>
          </a:p>
          <a:p>
            <a:pPr lvl="1"/>
            <a:r>
              <a:rPr lang="en-US" dirty="0" smtClean="0"/>
              <a:t>Variable 1 = toothpaste brushing</a:t>
            </a:r>
          </a:p>
          <a:p>
            <a:pPr lvl="1"/>
            <a:r>
              <a:rPr lang="en-US" dirty="0" smtClean="0"/>
              <a:t>Variable 2 = # of cavities</a:t>
            </a:r>
          </a:p>
          <a:p>
            <a:pPr lvl="1"/>
            <a:r>
              <a:rPr lang="en-US" dirty="0" smtClean="0"/>
              <a:t>What kind of correlation would we want?</a:t>
            </a:r>
          </a:p>
          <a:p>
            <a:pPr lvl="1"/>
            <a:r>
              <a:rPr lang="en-US" dirty="0" smtClean="0"/>
              <a:t>What does r = +0.81 mean?  +.08?</a:t>
            </a:r>
          </a:p>
          <a:p>
            <a:r>
              <a:rPr lang="en-US" dirty="0" smtClean="0"/>
              <a:t>Ads and </a:t>
            </a:r>
            <a:r>
              <a:rPr lang="en-US" dirty="0" err="1" smtClean="0"/>
              <a:t>Disads</a:t>
            </a:r>
            <a:r>
              <a:rPr lang="en-US" dirty="0" smtClean="0"/>
              <a:t> of each?</a:t>
            </a:r>
            <a:endParaRPr lang="en-US" dirty="0"/>
          </a:p>
        </p:txBody>
      </p:sp>
      <p:pic>
        <p:nvPicPr>
          <p:cNvPr id="1028" name="Picture 4" descr="http://bradley.chattablogs.com/aimtoothpaste.jpg"/>
          <p:cNvPicPr>
            <a:picLocks noChangeAspect="1" noChangeArrowheads="1"/>
          </p:cNvPicPr>
          <p:nvPr/>
        </p:nvPicPr>
        <p:blipFill>
          <a:blip r:embed="rId3" cstate="print"/>
          <a:srcRect/>
          <a:stretch>
            <a:fillRect/>
          </a:stretch>
        </p:blipFill>
        <p:spPr bwMode="auto">
          <a:xfrm>
            <a:off x="6629400" y="2971800"/>
            <a:ext cx="1905000" cy="1905000"/>
          </a:xfrm>
          <a:prstGeom prst="rect">
            <a:avLst/>
          </a:prstGeom>
          <a:noFill/>
        </p:spPr>
      </p:pic>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152400"/>
            <a:ext cx="9144000" cy="1143000"/>
          </a:xfrm>
        </p:spPr>
        <p:txBody>
          <a:bodyPr/>
          <a:lstStyle/>
          <a:p>
            <a:pPr eaLnBrk="1" hangingPunct="1"/>
            <a:r>
              <a:rPr lang="en-US" sz="3400" dirty="0" smtClean="0">
                <a:hlinkClick r:id="rId3"/>
              </a:rPr>
              <a:t>Ethics -- Stanley </a:t>
            </a:r>
            <a:r>
              <a:rPr lang="en-US" sz="3400" dirty="0" err="1" smtClean="0">
                <a:hlinkClick r:id="rId3"/>
              </a:rPr>
              <a:t>Milgram’s</a:t>
            </a:r>
            <a:r>
              <a:rPr lang="en-US" sz="3400" dirty="0" smtClean="0">
                <a:hlinkClick r:id="rId3"/>
              </a:rPr>
              <a:t> Obedience Study</a:t>
            </a:r>
            <a:r>
              <a:rPr lang="en-US" sz="3400" dirty="0" smtClean="0"/>
              <a:t/>
            </a:r>
            <a:br>
              <a:rPr lang="en-US" sz="3400" dirty="0" smtClean="0"/>
            </a:br>
            <a:endParaRPr lang="en-US" sz="3400" dirty="0" smtClean="0"/>
          </a:p>
        </p:txBody>
      </p:sp>
      <p:pic>
        <p:nvPicPr>
          <p:cNvPr id="32771" name="Picture 4" descr="Milgram's_Diagram"/>
          <p:cNvPicPr>
            <a:picLocks noGrp="1" noChangeAspect="1" noChangeArrowheads="1"/>
          </p:cNvPicPr>
          <p:nvPr>
            <p:ph sz="half" idx="2"/>
          </p:nvPr>
        </p:nvPicPr>
        <p:blipFill>
          <a:blip r:embed="rId4" cstate="print"/>
          <a:srcRect/>
          <a:stretch>
            <a:fillRect/>
          </a:stretch>
        </p:blipFill>
        <p:spPr>
          <a:xfrm>
            <a:off x="685800" y="788988"/>
            <a:ext cx="7848600" cy="6069012"/>
          </a:xfrm>
          <a:noFill/>
        </p:spPr>
      </p:pic>
      <p:sp>
        <p:nvSpPr>
          <p:cNvPr id="32772" name="Rectangle 6"/>
          <p:cNvSpPr>
            <a:spLocks noGrp="1" noChangeArrowheads="1"/>
          </p:cNvSpPr>
          <p:nvPr>
            <p:ph type="body" sz="half" idx="1"/>
          </p:nvPr>
        </p:nvSpPr>
        <p:spPr/>
        <p:txBody>
          <a:bodyPr/>
          <a:lstStyle/>
          <a:p>
            <a:pPr eaLnBrk="1" hangingPunct="1"/>
            <a:endParaRPr lang="en-US" sz="2800" smtClean="0"/>
          </a:p>
        </p:txBody>
      </p:sp>
    </p:spTree>
  </p:cSld>
  <p:clrMapOvr>
    <a:masterClrMapping/>
  </p:clrMapOvr>
  <p:transition>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p:txBody>
          <a:bodyPr/>
          <a:lstStyle/>
          <a:p>
            <a:pPr eaLnBrk="1" hangingPunct="1"/>
            <a:endParaRPr lang="en-US" smtClean="0"/>
          </a:p>
        </p:txBody>
      </p:sp>
      <p:pic>
        <p:nvPicPr>
          <p:cNvPr id="33795" name="Picture 4" descr="Milgram's_Line Graph"/>
          <p:cNvPicPr>
            <a:picLocks noGrp="1" noChangeAspect="1" noChangeArrowheads="1"/>
          </p:cNvPicPr>
          <p:nvPr>
            <p:ph idx="1"/>
          </p:nvPr>
        </p:nvPicPr>
        <p:blipFill>
          <a:blip r:embed="rId2" cstate="print"/>
          <a:srcRect/>
          <a:stretch>
            <a:fillRect/>
          </a:stretch>
        </p:blipFill>
        <p:spPr>
          <a:xfrm>
            <a:off x="-609600" y="0"/>
            <a:ext cx="9753600" cy="7539038"/>
          </a:xfrm>
          <a:noFill/>
        </p:spPr>
      </p:pic>
    </p:spTree>
  </p:cSld>
  <p:clrMapOvr>
    <a:masterClrMapping/>
  </p:clrMapOvr>
  <p:transition>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endParaRPr lang="en-US" smtClean="0"/>
          </a:p>
        </p:txBody>
      </p:sp>
      <p:pic>
        <p:nvPicPr>
          <p:cNvPr id="5123" name="Picture 4" descr="What we do in Psych_Cartoon"/>
          <p:cNvPicPr>
            <a:picLocks noGrp="1" noChangeAspect="1" noChangeArrowheads="1"/>
          </p:cNvPicPr>
          <p:nvPr>
            <p:ph idx="1"/>
          </p:nvPr>
        </p:nvPicPr>
        <p:blipFill>
          <a:blip r:embed="rId2" cstate="print"/>
          <a:srcRect/>
          <a:stretch>
            <a:fillRect/>
          </a:stretch>
        </p:blipFill>
        <p:spPr>
          <a:xfrm>
            <a:off x="765175" y="-685800"/>
            <a:ext cx="7362825" cy="9525000"/>
          </a:xfrm>
          <a:noFill/>
        </p:spPr>
      </p:pic>
    </p:spTree>
  </p:cSld>
  <p:clrMapOvr>
    <a:masterClrMapping/>
  </p:clrMapOvr>
  <p:transition>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7" name="Picture 7" descr="http://www.idiomsbykids.com/taylor/mrtaylor/class20022003/idioms/idioms2003/idioms5/on%20cloud%20nine.jpg"/>
          <p:cNvPicPr>
            <a:picLocks noChangeAspect="1" noChangeArrowheads="1"/>
          </p:cNvPicPr>
          <p:nvPr/>
        </p:nvPicPr>
        <p:blipFill>
          <a:blip r:embed="rId2" cstate="print"/>
          <a:srcRect/>
          <a:stretch>
            <a:fillRect/>
          </a:stretch>
        </p:blipFill>
        <p:spPr bwMode="auto">
          <a:xfrm>
            <a:off x="0" y="4518836"/>
            <a:ext cx="2514600" cy="2339163"/>
          </a:xfrm>
          <a:prstGeom prst="rect">
            <a:avLst/>
          </a:prstGeom>
          <a:noFill/>
        </p:spPr>
      </p:pic>
      <p:pic>
        <p:nvPicPr>
          <p:cNvPr id="35845" name="Picture 5" descr="http://listverse.files.wordpress.com/2009/02/hyperactive1-tm.jpg"/>
          <p:cNvPicPr>
            <a:picLocks noChangeAspect="1" noChangeArrowheads="1"/>
          </p:cNvPicPr>
          <p:nvPr/>
        </p:nvPicPr>
        <p:blipFill>
          <a:blip r:embed="rId3" cstate="print"/>
          <a:srcRect/>
          <a:stretch>
            <a:fillRect/>
          </a:stretch>
        </p:blipFill>
        <p:spPr bwMode="auto">
          <a:xfrm>
            <a:off x="6886575" y="1066800"/>
            <a:ext cx="2257425" cy="3333750"/>
          </a:xfrm>
          <a:prstGeom prst="rect">
            <a:avLst/>
          </a:prstGeom>
          <a:noFill/>
        </p:spPr>
      </p:pic>
      <p:sp>
        <p:nvSpPr>
          <p:cNvPr id="35842" name="Rectangle 2"/>
          <p:cNvSpPr>
            <a:spLocks noGrp="1" noChangeArrowheads="1"/>
          </p:cNvSpPr>
          <p:nvPr>
            <p:ph type="title"/>
          </p:nvPr>
        </p:nvSpPr>
        <p:spPr/>
        <p:txBody>
          <a:bodyPr/>
          <a:lstStyle/>
          <a:p>
            <a:pPr eaLnBrk="1" hangingPunct="1"/>
            <a:r>
              <a:rPr lang="en-US" sz="3400" b="1" smtClean="0"/>
              <a:t>More Psych Terms You Already Know</a:t>
            </a:r>
          </a:p>
        </p:txBody>
      </p:sp>
      <p:sp>
        <p:nvSpPr>
          <p:cNvPr id="35843" name="Rectangle 3"/>
          <p:cNvSpPr>
            <a:spLocks noGrp="1" noChangeArrowheads="1"/>
          </p:cNvSpPr>
          <p:nvPr>
            <p:ph type="body" idx="1"/>
          </p:nvPr>
        </p:nvSpPr>
        <p:spPr/>
        <p:txBody>
          <a:bodyPr/>
          <a:lstStyle/>
          <a:p>
            <a:pPr eaLnBrk="1" hangingPunct="1"/>
            <a:r>
              <a:rPr lang="en-US" dirty="0" smtClean="0"/>
              <a:t>Illusory correlation	</a:t>
            </a:r>
          </a:p>
          <a:p>
            <a:pPr lvl="1" eaLnBrk="1" hangingPunct="1"/>
            <a:r>
              <a:rPr lang="en-US" dirty="0" smtClean="0"/>
              <a:t>Sugar makes children hyperactive</a:t>
            </a:r>
          </a:p>
          <a:p>
            <a:pPr lvl="1" eaLnBrk="1" hangingPunct="1"/>
            <a:r>
              <a:rPr lang="en-US" dirty="0" smtClean="0"/>
              <a:t>Infertile couples conceive after adoption</a:t>
            </a:r>
          </a:p>
          <a:p>
            <a:pPr lvl="1" eaLnBrk="1" hangingPunct="1"/>
            <a:r>
              <a:rPr lang="en-US" dirty="0" smtClean="0"/>
              <a:t>The Myth of the Hot Hand</a:t>
            </a:r>
          </a:p>
          <a:p>
            <a:pPr eaLnBrk="1" hangingPunct="1"/>
            <a:r>
              <a:rPr lang="en-US" dirty="0" smtClean="0"/>
              <a:t>False Consensus Effects</a:t>
            </a:r>
          </a:p>
          <a:p>
            <a:pPr lvl="1" eaLnBrk="1" hangingPunct="1"/>
            <a:r>
              <a:rPr lang="en-US" dirty="0" smtClean="0"/>
              <a:t>Romantic Relationships</a:t>
            </a:r>
          </a:p>
          <a:p>
            <a:pPr lvl="2" eaLnBrk="1" hangingPunct="1"/>
            <a:r>
              <a:rPr lang="en-US" dirty="0" smtClean="0"/>
              <a:t>Eventually, Cloud 9 wears off and we realize we aren’t the same as we thought we were</a:t>
            </a:r>
          </a:p>
          <a:p>
            <a:pPr eaLnBrk="1" hangingPunct="1"/>
            <a:endParaRPr lang="en-US" dirty="0" smtClean="0"/>
          </a:p>
          <a:p>
            <a:pPr lvl="1" eaLnBrk="1" hangingPunct="1"/>
            <a:endParaRPr lang="en-US" dirty="0" smtClean="0"/>
          </a:p>
          <a:p>
            <a:pPr lvl="1" eaLnBrk="1" hangingPunct="1"/>
            <a:endParaRPr lang="en-US" dirty="0" smtClean="0"/>
          </a:p>
        </p:txBody>
      </p:sp>
    </p:spTree>
  </p:cSld>
  <p:clrMapOvr>
    <a:masterClrMapping/>
  </p:clrMapOvr>
  <p:transition>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400" b="1" smtClean="0"/>
              <a:t>More Psych Terms You Already Know</a:t>
            </a:r>
          </a:p>
        </p:txBody>
      </p:sp>
      <p:sp>
        <p:nvSpPr>
          <p:cNvPr id="36867" name="Rectangle 3"/>
          <p:cNvSpPr>
            <a:spLocks noGrp="1" noChangeArrowheads="1"/>
          </p:cNvSpPr>
          <p:nvPr>
            <p:ph type="body" idx="1"/>
          </p:nvPr>
        </p:nvSpPr>
        <p:spPr>
          <a:xfrm>
            <a:off x="0" y="1066800"/>
            <a:ext cx="2286000" cy="5791200"/>
          </a:xfrm>
        </p:spPr>
        <p:txBody>
          <a:bodyPr/>
          <a:lstStyle/>
          <a:p>
            <a:pPr eaLnBrk="1" hangingPunct="1"/>
            <a:r>
              <a:rPr lang="en-US" dirty="0" smtClean="0"/>
              <a:t>Hindsight Bias</a:t>
            </a:r>
          </a:p>
          <a:p>
            <a:pPr lvl="1" eaLnBrk="1" hangingPunct="1"/>
            <a:r>
              <a:rPr lang="en-US" dirty="0" smtClean="0"/>
              <a:t>9/11 easy to predict right!</a:t>
            </a:r>
          </a:p>
          <a:p>
            <a:pPr lvl="1" eaLnBrk="1" hangingPunct="1"/>
            <a:r>
              <a:rPr lang="en-US" dirty="0" smtClean="0"/>
              <a:t>Monday Morning quarterbacking</a:t>
            </a:r>
          </a:p>
          <a:p>
            <a:pPr eaLnBrk="1" hangingPunct="1"/>
            <a:endParaRPr lang="en-US" dirty="0" smtClean="0"/>
          </a:p>
          <a:p>
            <a:pPr lvl="1" eaLnBrk="1" hangingPunct="1"/>
            <a:endParaRPr lang="en-US" dirty="0" smtClean="0"/>
          </a:p>
          <a:p>
            <a:pPr lvl="1" eaLnBrk="1" hangingPunct="1"/>
            <a:endParaRPr lang="en-US" dirty="0" smtClean="0"/>
          </a:p>
        </p:txBody>
      </p:sp>
      <p:pic>
        <p:nvPicPr>
          <p:cNvPr id="36869" name="Picture 5" descr="http://www.austhink.org/critical/images/nicholson_hindsight.jpg"/>
          <p:cNvPicPr>
            <a:picLocks noChangeAspect="1" noChangeArrowheads="1"/>
          </p:cNvPicPr>
          <p:nvPr/>
        </p:nvPicPr>
        <p:blipFill>
          <a:blip r:embed="rId2" cstate="print"/>
          <a:srcRect/>
          <a:stretch>
            <a:fillRect/>
          </a:stretch>
        </p:blipFill>
        <p:spPr bwMode="auto">
          <a:xfrm>
            <a:off x="2209800" y="1143000"/>
            <a:ext cx="7143748" cy="4953000"/>
          </a:xfrm>
          <a:prstGeom prst="rect">
            <a:avLst/>
          </a:prstGeom>
          <a:noFill/>
        </p:spPr>
      </p:pic>
    </p:spTree>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eaLnBrk="1" hangingPunct="1"/>
            <a:r>
              <a:rPr lang="en-US" dirty="0" smtClean="0"/>
              <a:t>Overconfidence</a:t>
            </a:r>
          </a:p>
          <a:p>
            <a:pPr lvl="1" eaLnBrk="1" hangingPunct="1"/>
            <a:r>
              <a:rPr lang="en-US" dirty="0" smtClean="0"/>
              <a:t>Feedback right away is important for protecting against overconfidence</a:t>
            </a:r>
          </a:p>
          <a:p>
            <a:pPr lvl="1" eaLnBrk="1" hangingPunct="1"/>
            <a:r>
              <a:rPr lang="en-US" dirty="0" smtClean="0"/>
              <a:t>Why do you think we’re doing tests online!!!</a:t>
            </a:r>
          </a:p>
          <a:p>
            <a:endParaRPr lang="en-US" dirty="0"/>
          </a:p>
        </p:txBody>
      </p:sp>
      <p:pic>
        <p:nvPicPr>
          <p:cNvPr id="76802" name="Picture 2" descr="http://www.demotivateus.com/posters/overconfidence-demotivational-poster.jpg"/>
          <p:cNvPicPr>
            <a:picLocks noChangeAspect="1" noChangeArrowheads="1"/>
          </p:cNvPicPr>
          <p:nvPr/>
        </p:nvPicPr>
        <p:blipFill>
          <a:blip r:embed="rId2" cstate="print"/>
          <a:srcRect/>
          <a:stretch>
            <a:fillRect/>
          </a:stretch>
        </p:blipFill>
        <p:spPr bwMode="auto">
          <a:xfrm>
            <a:off x="2590800" y="3505199"/>
            <a:ext cx="4191000" cy="3352801"/>
          </a:xfrm>
          <a:prstGeom prst="rect">
            <a:avLst/>
          </a:prstGeom>
          <a:noFill/>
        </p:spPr>
      </p:pic>
      <p:pic>
        <p:nvPicPr>
          <p:cNvPr id="76804" name="Picture 4" descr="See full size image"/>
          <p:cNvPicPr>
            <a:picLocks noChangeAspect="1" noChangeArrowheads="1"/>
          </p:cNvPicPr>
          <p:nvPr/>
        </p:nvPicPr>
        <p:blipFill>
          <a:blip r:embed="rId3" cstate="print"/>
          <a:srcRect/>
          <a:stretch>
            <a:fillRect/>
          </a:stretch>
        </p:blipFill>
        <p:spPr bwMode="auto">
          <a:xfrm>
            <a:off x="6248401" y="-1"/>
            <a:ext cx="2895600" cy="2320589"/>
          </a:xfrm>
          <a:prstGeom prst="rect">
            <a:avLst/>
          </a:prstGeom>
          <a:noFill/>
        </p:spPr>
      </p:pic>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Pre-Scientific Psychology</a:t>
            </a:r>
          </a:p>
        </p:txBody>
      </p:sp>
      <p:sp>
        <p:nvSpPr>
          <p:cNvPr id="7171" name="Rectangle 3"/>
          <p:cNvSpPr>
            <a:spLocks noGrp="1" noChangeArrowheads="1"/>
          </p:cNvSpPr>
          <p:nvPr>
            <p:ph type="body" sz="half" idx="1"/>
          </p:nvPr>
        </p:nvSpPr>
        <p:spPr>
          <a:xfrm>
            <a:off x="457200" y="1600200"/>
            <a:ext cx="4038600" cy="4953000"/>
          </a:xfrm>
        </p:spPr>
        <p:txBody>
          <a:bodyPr/>
          <a:lstStyle/>
          <a:p>
            <a:pPr eaLnBrk="1" hangingPunct="1">
              <a:lnSpc>
                <a:spcPct val="90000"/>
              </a:lnSpc>
            </a:pPr>
            <a:r>
              <a:rPr lang="en-US" sz="2400" smtClean="0"/>
              <a:t>Philosophy – What is Knowledge?</a:t>
            </a:r>
          </a:p>
          <a:p>
            <a:pPr eaLnBrk="1" hangingPunct="1">
              <a:lnSpc>
                <a:spcPct val="90000"/>
              </a:lnSpc>
            </a:pPr>
            <a:r>
              <a:rPr lang="en-US" sz="2400" b="1" smtClean="0"/>
              <a:t>S</a:t>
            </a:r>
            <a:r>
              <a:rPr lang="en-US" sz="2400" smtClean="0"/>
              <a:t>ocrates and </a:t>
            </a:r>
            <a:r>
              <a:rPr lang="en-US" sz="2400" b="1" smtClean="0"/>
              <a:t>P</a:t>
            </a:r>
            <a:r>
              <a:rPr lang="en-US" sz="2400" smtClean="0"/>
              <a:t>lato (5</a:t>
            </a:r>
            <a:r>
              <a:rPr lang="en-US" sz="2400" baseline="30000" smtClean="0"/>
              <a:t>th</a:t>
            </a:r>
            <a:r>
              <a:rPr lang="en-US" sz="2400" smtClean="0"/>
              <a:t> and 4</a:t>
            </a:r>
            <a:r>
              <a:rPr lang="en-US" sz="2400" baseline="30000" smtClean="0"/>
              <a:t>th</a:t>
            </a:r>
            <a:r>
              <a:rPr lang="en-US" sz="2400" smtClean="0"/>
              <a:t> c. BCE)</a:t>
            </a:r>
          </a:p>
          <a:p>
            <a:pPr lvl="1" eaLnBrk="1" hangingPunct="1">
              <a:lnSpc>
                <a:spcPct val="90000"/>
              </a:lnSpc>
            </a:pPr>
            <a:r>
              <a:rPr lang="en-US" sz="2600" smtClean="0"/>
              <a:t>Principles through inborn logic (nature)</a:t>
            </a:r>
          </a:p>
          <a:p>
            <a:pPr eaLnBrk="1" hangingPunct="1">
              <a:lnSpc>
                <a:spcPct val="90000"/>
              </a:lnSpc>
            </a:pPr>
            <a:r>
              <a:rPr lang="en-US" sz="2400" b="1" smtClean="0"/>
              <a:t>A</a:t>
            </a:r>
            <a:r>
              <a:rPr lang="en-US" sz="2400" smtClean="0"/>
              <a:t>ristotle (4</a:t>
            </a:r>
            <a:r>
              <a:rPr lang="en-US" sz="2400" baseline="30000" smtClean="0"/>
              <a:t>th</a:t>
            </a:r>
            <a:r>
              <a:rPr lang="en-US" sz="2400" smtClean="0"/>
              <a:t> c. BCE)</a:t>
            </a:r>
          </a:p>
          <a:p>
            <a:pPr lvl="1" eaLnBrk="1" hangingPunct="1">
              <a:lnSpc>
                <a:spcPct val="90000"/>
              </a:lnSpc>
            </a:pPr>
            <a:r>
              <a:rPr lang="en-US" sz="2600" smtClean="0"/>
              <a:t>Sense perceptions are the raw material of logic (nurture)</a:t>
            </a:r>
          </a:p>
          <a:p>
            <a:pPr lvl="1" eaLnBrk="1" hangingPunct="1">
              <a:lnSpc>
                <a:spcPct val="90000"/>
              </a:lnSpc>
            </a:pPr>
            <a:r>
              <a:rPr lang="en-US" sz="2600" smtClean="0"/>
              <a:t>The Mind is a blank slate (nurture)</a:t>
            </a:r>
          </a:p>
          <a:p>
            <a:pPr eaLnBrk="1" hangingPunct="1">
              <a:lnSpc>
                <a:spcPct val="90000"/>
              </a:lnSpc>
            </a:pPr>
            <a:endParaRPr lang="en-US" sz="2400" smtClean="0"/>
          </a:p>
        </p:txBody>
      </p:sp>
      <p:pic>
        <p:nvPicPr>
          <p:cNvPr id="7172" name="Picture 5" descr="Socrates"/>
          <p:cNvPicPr>
            <a:picLocks noGrp="1" noChangeAspect="1" noChangeArrowheads="1"/>
          </p:cNvPicPr>
          <p:nvPr>
            <p:ph sz="quarter" idx="2"/>
          </p:nvPr>
        </p:nvPicPr>
        <p:blipFill>
          <a:blip r:embed="rId3" cstate="print"/>
          <a:srcRect/>
          <a:stretch>
            <a:fillRect/>
          </a:stretch>
        </p:blipFill>
        <p:spPr>
          <a:xfrm>
            <a:off x="4343400" y="1219200"/>
            <a:ext cx="2251075" cy="2971800"/>
          </a:xfrm>
          <a:noFill/>
        </p:spPr>
      </p:pic>
      <p:pic>
        <p:nvPicPr>
          <p:cNvPr id="7173" name="Picture 8" descr="http://www.hypatia-lovers.com/AncientGreeks/Section20.html">
            <a:hlinkClick r:id="rId4"/>
          </p:cNvPr>
          <p:cNvPicPr>
            <a:picLocks noGrp="1" noChangeAspect="1" noChangeArrowheads="1"/>
          </p:cNvPicPr>
          <p:nvPr>
            <p:ph sz="quarter" idx="3"/>
          </p:nvPr>
        </p:nvPicPr>
        <p:blipFill>
          <a:blip r:embed="rId5" cstate="print"/>
          <a:srcRect/>
          <a:stretch>
            <a:fillRect/>
          </a:stretch>
        </p:blipFill>
        <p:spPr>
          <a:xfrm>
            <a:off x="6781800" y="1447800"/>
            <a:ext cx="2151063" cy="2362200"/>
          </a:xfrm>
        </p:spPr>
      </p:pic>
      <p:pic>
        <p:nvPicPr>
          <p:cNvPr id="7174" name="Picture 11" descr="aristotle"/>
          <p:cNvPicPr>
            <a:picLocks noChangeAspect="1" noChangeArrowheads="1"/>
          </p:cNvPicPr>
          <p:nvPr/>
        </p:nvPicPr>
        <p:blipFill>
          <a:blip r:embed="rId6" cstate="print"/>
          <a:srcRect/>
          <a:stretch>
            <a:fillRect/>
          </a:stretch>
        </p:blipFill>
        <p:spPr bwMode="auto">
          <a:xfrm>
            <a:off x="6477000" y="4191000"/>
            <a:ext cx="2667000" cy="26670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stantonssheetmusic.files.wordpress.com/2009/04/silly-shakespeare.jpg"/>
          <p:cNvPicPr>
            <a:picLocks noChangeAspect="1" noChangeArrowheads="1"/>
          </p:cNvPicPr>
          <p:nvPr/>
        </p:nvPicPr>
        <p:blipFill>
          <a:blip r:embed="rId2" cstate="print"/>
          <a:srcRect/>
          <a:stretch>
            <a:fillRect/>
          </a:stretch>
        </p:blipFill>
        <p:spPr bwMode="auto">
          <a:xfrm>
            <a:off x="6604190" y="0"/>
            <a:ext cx="2539810" cy="3429000"/>
          </a:xfrm>
          <a:prstGeom prst="rect">
            <a:avLst/>
          </a:prstGeom>
          <a:noFill/>
        </p:spPr>
      </p:pic>
      <p:sp>
        <p:nvSpPr>
          <p:cNvPr id="2" name="Title 1"/>
          <p:cNvSpPr>
            <a:spLocks noGrp="1"/>
          </p:cNvSpPr>
          <p:nvPr>
            <p:ph type="title"/>
          </p:nvPr>
        </p:nvSpPr>
        <p:spPr/>
        <p:txBody>
          <a:bodyPr/>
          <a:lstStyle/>
          <a:p>
            <a:r>
              <a:rPr lang="en-US" dirty="0" smtClean="0"/>
              <a:t>Data Measurement</a:t>
            </a:r>
            <a:endParaRPr lang="en-US" dirty="0"/>
          </a:p>
        </p:txBody>
      </p:sp>
      <p:sp>
        <p:nvSpPr>
          <p:cNvPr id="3" name="Content Placeholder 2"/>
          <p:cNvSpPr>
            <a:spLocks noGrp="1"/>
          </p:cNvSpPr>
          <p:nvPr>
            <p:ph idx="1"/>
          </p:nvPr>
        </p:nvSpPr>
        <p:spPr>
          <a:xfrm>
            <a:off x="4191000" y="3352800"/>
            <a:ext cx="4495800" cy="1939925"/>
          </a:xfrm>
        </p:spPr>
        <p:txBody>
          <a:bodyPr/>
          <a:lstStyle/>
          <a:p>
            <a:r>
              <a:rPr lang="en-US" dirty="0" smtClean="0"/>
              <a:t>Mean, Median, Mode</a:t>
            </a:r>
          </a:p>
          <a:p>
            <a:pPr lvl="1"/>
            <a:r>
              <a:rPr lang="en-US" dirty="0" smtClean="0"/>
              <a:t>Shakespeare’s mode was 4</a:t>
            </a:r>
          </a:p>
          <a:p>
            <a:pPr lvl="1"/>
            <a:r>
              <a:rPr lang="en-US" dirty="0" smtClean="0"/>
              <a:t>Bacon’s mode was 3</a:t>
            </a:r>
          </a:p>
          <a:p>
            <a:r>
              <a:rPr lang="en-US" dirty="0" smtClean="0"/>
              <a:t>Reliability vs. Validity</a:t>
            </a:r>
          </a:p>
          <a:p>
            <a:pPr lvl="1"/>
            <a:r>
              <a:rPr lang="en-US" dirty="0" smtClean="0"/>
              <a:t>Reliability requires replication</a:t>
            </a:r>
            <a:endParaRPr lang="en-US" dirty="0"/>
          </a:p>
        </p:txBody>
      </p:sp>
      <p:pic>
        <p:nvPicPr>
          <p:cNvPr id="75780" name="Picture 4" descr="http://www.creationsafaris.com/images/bacon_sf.jpg"/>
          <p:cNvPicPr>
            <a:picLocks noChangeAspect="1" noChangeArrowheads="1"/>
          </p:cNvPicPr>
          <p:nvPr/>
        </p:nvPicPr>
        <p:blipFill>
          <a:blip r:embed="rId3" cstate="print"/>
          <a:srcRect/>
          <a:stretch>
            <a:fillRect/>
          </a:stretch>
        </p:blipFill>
        <p:spPr bwMode="auto">
          <a:xfrm>
            <a:off x="0" y="1428750"/>
            <a:ext cx="4074882" cy="5429250"/>
          </a:xfrm>
          <a:prstGeom prst="rect">
            <a:avLst/>
          </a:prstGeom>
          <a:noFill/>
        </p:spPr>
      </p:pic>
    </p:spTree>
  </p:cSld>
  <p:clrMapOvr>
    <a:masterClrMapping/>
  </p:clrMapOvr>
  <p:transition>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Psychology as a Profession</a:t>
            </a:r>
          </a:p>
        </p:txBody>
      </p:sp>
      <p:sp>
        <p:nvSpPr>
          <p:cNvPr id="17411" name="Rectangle 3"/>
          <p:cNvSpPr>
            <a:spLocks noGrp="1" noChangeArrowheads="1"/>
          </p:cNvSpPr>
          <p:nvPr>
            <p:ph type="body" idx="1"/>
          </p:nvPr>
        </p:nvSpPr>
        <p:spPr>
          <a:xfrm>
            <a:off x="457200" y="1219200"/>
            <a:ext cx="8686800" cy="4530725"/>
          </a:xfrm>
        </p:spPr>
        <p:txBody>
          <a:bodyPr/>
          <a:lstStyle/>
          <a:p>
            <a:r>
              <a:rPr lang="en-US" dirty="0" smtClean="0"/>
              <a:t>Applied vs. Basic Research</a:t>
            </a:r>
          </a:p>
          <a:p>
            <a:pPr lvl="1"/>
            <a:r>
              <a:rPr lang="en-US" dirty="0" smtClean="0"/>
              <a:t>Applied = </a:t>
            </a:r>
            <a:r>
              <a:rPr lang="en-US" b="0" dirty="0" smtClean="0"/>
              <a:t>everyday </a:t>
            </a:r>
            <a:r>
              <a:rPr lang="en-US" b="0" dirty="0"/>
              <a:t>practical </a:t>
            </a:r>
            <a:r>
              <a:rPr lang="en-US" b="0" dirty="0" smtClean="0"/>
              <a:t>problems</a:t>
            </a:r>
          </a:p>
          <a:p>
            <a:pPr lvl="1"/>
            <a:r>
              <a:rPr lang="en-US" dirty="0" smtClean="0"/>
              <a:t>Basic = the normal “science” stuff</a:t>
            </a:r>
          </a:p>
          <a:p>
            <a:pPr lvl="2"/>
            <a:r>
              <a:rPr lang="en-US" b="0" dirty="0" smtClean="0"/>
              <a:t>Length of short term memory</a:t>
            </a:r>
          </a:p>
          <a:p>
            <a:pPr lvl="2"/>
            <a:r>
              <a:rPr lang="en-US" dirty="0" smtClean="0"/>
              <a:t>Types of rods / cones in the eye</a:t>
            </a:r>
          </a:p>
          <a:p>
            <a:pPr lvl="2"/>
            <a:r>
              <a:rPr lang="en-US" b="0" dirty="0" smtClean="0"/>
              <a:t>What people / in what situations help others in need?</a:t>
            </a:r>
            <a:endParaRPr lang="en-US" b="0" dirty="0"/>
          </a:p>
          <a:p>
            <a:r>
              <a:rPr lang="en-US" b="0" dirty="0" smtClean="0"/>
              <a:t>WW1 = aptitude tests for soldiers</a:t>
            </a:r>
            <a:endParaRPr lang="en-US" b="0" dirty="0"/>
          </a:p>
          <a:p>
            <a:r>
              <a:rPr lang="en-US" dirty="0"/>
              <a:t>Clinical Psychology:</a:t>
            </a:r>
            <a:r>
              <a:rPr lang="en-US" b="0" dirty="0"/>
              <a:t> diagnosis and treatment of psychological </a:t>
            </a:r>
            <a:r>
              <a:rPr lang="en-US" b="0" dirty="0" smtClean="0"/>
              <a:t>disorders (</a:t>
            </a:r>
            <a:r>
              <a:rPr lang="en-US" b="0" dirty="0" err="1" smtClean="0"/>
              <a:t>Ph.D</a:t>
            </a:r>
            <a:r>
              <a:rPr lang="en-US" b="0" dirty="0" smtClean="0"/>
              <a:t>, </a:t>
            </a:r>
            <a:r>
              <a:rPr lang="en-US" b="0" dirty="0" err="1" smtClean="0"/>
              <a:t>Psy.D</a:t>
            </a:r>
            <a:r>
              <a:rPr lang="en-US" b="0" dirty="0" smtClean="0"/>
              <a:t>)</a:t>
            </a:r>
            <a:endParaRPr lang="en-US" b="0" dirty="0"/>
          </a:p>
          <a:p>
            <a:r>
              <a:rPr lang="en-US" b="0" dirty="0"/>
              <a:t>WW2 </a:t>
            </a:r>
            <a:r>
              <a:rPr lang="en-US" b="0" dirty="0" smtClean="0"/>
              <a:t>= 40k </a:t>
            </a:r>
            <a:r>
              <a:rPr lang="en-US" b="0" dirty="0"/>
              <a:t>veterans who returned from war seeking </a:t>
            </a:r>
            <a:r>
              <a:rPr lang="en-US" b="0" dirty="0" smtClean="0"/>
              <a:t>health and medical </a:t>
            </a:r>
            <a:r>
              <a:rPr lang="en-US" b="0" dirty="0"/>
              <a:t>treatment</a:t>
            </a:r>
          </a:p>
        </p:txBody>
      </p:sp>
    </p:spTree>
  </p:cSld>
  <p:clrMapOvr>
    <a:masterClrMapping/>
  </p:clrMapOvr>
  <p:transition>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Non-Clinical Specialties</a:t>
            </a:r>
            <a:endParaRPr lang="en-US" dirty="0"/>
          </a:p>
        </p:txBody>
      </p:sp>
      <p:sp>
        <p:nvSpPr>
          <p:cNvPr id="3" name="Content Placeholder 2"/>
          <p:cNvSpPr>
            <a:spLocks noGrp="1"/>
          </p:cNvSpPr>
          <p:nvPr>
            <p:ph idx="1"/>
          </p:nvPr>
        </p:nvSpPr>
        <p:spPr/>
        <p:txBody>
          <a:bodyPr/>
          <a:lstStyle/>
          <a:p>
            <a:r>
              <a:rPr lang="en-US" sz="2500" dirty="0" smtClean="0"/>
              <a:t>A) Experimental psychologists (</a:t>
            </a:r>
            <a:r>
              <a:rPr lang="en-US" sz="2500" dirty="0" err="1" smtClean="0"/>
              <a:t>Psy.D</a:t>
            </a:r>
            <a:r>
              <a:rPr lang="en-US" sz="2500" dirty="0" smtClean="0"/>
              <a:t>) - conduct laboratory studies of learning, motivation, emotion, sensation and perception, physiology, human performance and cognition.</a:t>
            </a:r>
          </a:p>
          <a:p>
            <a:r>
              <a:rPr lang="en-US" sz="2500" dirty="0" smtClean="0"/>
              <a:t>B) Educational psychologists (</a:t>
            </a:r>
            <a:r>
              <a:rPr lang="en-US" sz="2500" dirty="0" err="1" smtClean="0"/>
              <a:t>Ed.D</a:t>
            </a:r>
            <a:r>
              <a:rPr lang="en-US" sz="2500" dirty="0" smtClean="0"/>
              <a:t>) - study principles that explain learning and look for ways to improve learning in educational systems. </a:t>
            </a:r>
          </a:p>
          <a:p>
            <a:r>
              <a:rPr lang="en-US" sz="2500" dirty="0" smtClean="0"/>
              <a:t>C) Developmental psychologist</a:t>
            </a:r>
            <a:r>
              <a:rPr lang="en-US" sz="2500" i="1" dirty="0" smtClean="0"/>
              <a:t> </a:t>
            </a:r>
            <a:r>
              <a:rPr lang="en-US" sz="2500" dirty="0" smtClean="0"/>
              <a:t>(</a:t>
            </a:r>
            <a:r>
              <a:rPr lang="en-US" sz="2500" dirty="0" err="1" smtClean="0"/>
              <a:t>Psy.D</a:t>
            </a:r>
            <a:r>
              <a:rPr lang="en-US" sz="2500" dirty="0" smtClean="0"/>
              <a:t>) - study how people change and grow physically, mentally and socially over time. </a:t>
            </a:r>
          </a:p>
          <a:p>
            <a:r>
              <a:rPr lang="en-US" sz="2500" dirty="0" smtClean="0"/>
              <a:t>D) Social psychologist (</a:t>
            </a:r>
            <a:r>
              <a:rPr lang="en-US" sz="2500" dirty="0" err="1" smtClean="0"/>
              <a:t>Psy.D</a:t>
            </a:r>
            <a:r>
              <a:rPr lang="en-US" sz="2500" dirty="0" smtClean="0"/>
              <a:t>) - study how groups, institutions and the social context influence individuals and vice versa. </a:t>
            </a:r>
            <a:endParaRPr lang="en-US" sz="2500" dirty="0"/>
          </a:p>
        </p:txBody>
      </p:sp>
    </p:spTree>
  </p:cSld>
  <p:clrMapOvr>
    <a:masterClrMapping/>
  </p:clrMapOvr>
  <p:transition>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Putting it in Perspective: </a:t>
            </a:r>
            <a:r>
              <a:rPr lang="en-US" dirty="0" smtClean="0"/>
              <a:t/>
            </a:r>
            <a:br>
              <a:rPr lang="en-US" dirty="0" smtClean="0"/>
            </a:br>
            <a:r>
              <a:rPr lang="en-US" dirty="0" smtClean="0"/>
              <a:t>Think about…</a:t>
            </a:r>
            <a:endParaRPr lang="en-US" dirty="0"/>
          </a:p>
        </p:txBody>
      </p:sp>
      <p:sp>
        <p:nvSpPr>
          <p:cNvPr id="23555" name="Rectangle 3"/>
          <p:cNvSpPr>
            <a:spLocks noGrp="1" noChangeArrowheads="1"/>
          </p:cNvSpPr>
          <p:nvPr>
            <p:ph type="body" idx="1"/>
          </p:nvPr>
        </p:nvSpPr>
        <p:spPr>
          <a:xfrm>
            <a:off x="304800" y="1752600"/>
            <a:ext cx="8458200" cy="4114800"/>
          </a:xfrm>
        </p:spPr>
        <p:txBody>
          <a:bodyPr/>
          <a:lstStyle/>
          <a:p>
            <a:pPr>
              <a:lnSpc>
                <a:spcPct val="90000"/>
              </a:lnSpc>
              <a:buFont typeface="Wingdings" pitchFamily="2" charset="2"/>
              <a:buNone/>
            </a:pPr>
            <a:r>
              <a:rPr lang="en-US" sz="2000" b="0" dirty="0"/>
              <a:t>3 Themes Related to Psychology as a Field of Study</a:t>
            </a:r>
          </a:p>
          <a:p>
            <a:pPr>
              <a:lnSpc>
                <a:spcPct val="90000"/>
              </a:lnSpc>
            </a:pPr>
            <a:endParaRPr lang="en-US" sz="2000" b="0" dirty="0"/>
          </a:p>
          <a:p>
            <a:pPr>
              <a:lnSpc>
                <a:spcPct val="90000"/>
              </a:lnSpc>
            </a:pPr>
            <a:r>
              <a:rPr lang="en-US" sz="2000" dirty="0"/>
              <a:t>Psychology is Empirical-</a:t>
            </a:r>
            <a:r>
              <a:rPr lang="en-US" sz="2000" b="0" dirty="0"/>
              <a:t> </a:t>
            </a:r>
            <a:r>
              <a:rPr lang="en-US" sz="2000" b="0" i="1" dirty="0"/>
              <a:t>Empiricism</a:t>
            </a:r>
            <a:r>
              <a:rPr lang="en-US" sz="2000" b="0" dirty="0"/>
              <a:t> is the premise that knowledge should be acquired through observation. Psychologist’s conclusions are based according to their gathered observation, speculation, traditional beliefs, or their common sense.</a:t>
            </a:r>
          </a:p>
          <a:p>
            <a:pPr>
              <a:lnSpc>
                <a:spcPct val="90000"/>
              </a:lnSpc>
            </a:pPr>
            <a:r>
              <a:rPr lang="en-US" sz="2000" dirty="0"/>
              <a:t>Psychology is Theoretically Diverse-</a:t>
            </a:r>
            <a:r>
              <a:rPr lang="en-US" sz="2000" b="0" dirty="0"/>
              <a:t> </a:t>
            </a:r>
            <a:r>
              <a:rPr lang="en-US" sz="2000" b="0" i="1" dirty="0"/>
              <a:t>Theory </a:t>
            </a:r>
            <a:r>
              <a:rPr lang="en-US" sz="2000" b="0" dirty="0"/>
              <a:t>a system of interrelated ideas used to explain a set of observations. Because of the theoretical diversity within psychology, there are several opposing theories, views, etc. to explain several things. </a:t>
            </a:r>
          </a:p>
          <a:p>
            <a:pPr>
              <a:lnSpc>
                <a:spcPct val="90000"/>
              </a:lnSpc>
            </a:pPr>
            <a:r>
              <a:rPr lang="en-US" sz="2000" dirty="0"/>
              <a:t>Psychology Evolves in a </a:t>
            </a:r>
            <a:r>
              <a:rPr lang="en-US" sz="2000" dirty="0" err="1"/>
              <a:t>Sociohistorical</a:t>
            </a:r>
            <a:r>
              <a:rPr lang="en-US" sz="2000" dirty="0"/>
              <a:t> Context-</a:t>
            </a:r>
            <a:r>
              <a:rPr lang="en-US" sz="2000" b="0" dirty="0"/>
              <a:t> psychology is both an influence and is influenced by several worldly things such as trends, issues, and values in a society. i.e. raising children, sexual urges, etc.</a:t>
            </a:r>
            <a:endParaRPr lang="en-US" b="0" dirty="0"/>
          </a:p>
          <a:p>
            <a:pPr>
              <a:lnSpc>
                <a:spcPct val="90000"/>
              </a:lnSpc>
            </a:pPr>
            <a:endParaRPr lang="en-US" dirty="0"/>
          </a:p>
        </p:txBody>
      </p:sp>
    </p:spTree>
  </p:cSld>
  <p:clrMapOvr>
    <a:masterClrMapping/>
  </p:clrMapOvr>
  <p:transition>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Putting it in Perspective</a:t>
            </a:r>
            <a:r>
              <a:rPr lang="en-US" dirty="0" smtClean="0"/>
              <a:t>:</a:t>
            </a:r>
            <a:endParaRPr lang="en-US" dirty="0"/>
          </a:p>
        </p:txBody>
      </p:sp>
      <p:sp>
        <p:nvSpPr>
          <p:cNvPr id="24579" name="Rectangle 3"/>
          <p:cNvSpPr>
            <a:spLocks noGrp="1" noChangeArrowheads="1"/>
          </p:cNvSpPr>
          <p:nvPr>
            <p:ph type="body" idx="1"/>
          </p:nvPr>
        </p:nvSpPr>
        <p:spPr>
          <a:xfrm>
            <a:off x="0" y="1752600"/>
            <a:ext cx="8915400" cy="4267200"/>
          </a:xfrm>
        </p:spPr>
        <p:txBody>
          <a:bodyPr/>
          <a:lstStyle/>
          <a:p>
            <a:pPr>
              <a:buFont typeface="Wingdings" pitchFamily="2" charset="2"/>
              <a:buNone/>
            </a:pPr>
            <a:r>
              <a:rPr lang="en-US" sz="2400" b="1" u="sng" dirty="0"/>
              <a:t>4 additional ideas</a:t>
            </a:r>
          </a:p>
          <a:p>
            <a:r>
              <a:rPr lang="en-US" sz="2400" dirty="0"/>
              <a:t>Behavior is Determined by Multiple Causes-</a:t>
            </a:r>
            <a:r>
              <a:rPr lang="en-US" sz="2400" b="0" dirty="0"/>
              <a:t> behavior is a complex component of all people and is determined by several causes. This idea that behavior is governed by several factors is called </a:t>
            </a:r>
            <a:r>
              <a:rPr lang="en-US" sz="2400" b="0" i="1" dirty="0" err="1"/>
              <a:t>multifactorial</a:t>
            </a:r>
            <a:r>
              <a:rPr lang="en-US" sz="2400" b="0" i="1" dirty="0"/>
              <a:t> causation of behavior.</a:t>
            </a:r>
            <a:endParaRPr lang="en-US" sz="2400" b="0" dirty="0"/>
          </a:p>
          <a:p>
            <a:r>
              <a:rPr lang="en-US" sz="2400" dirty="0"/>
              <a:t>Our Behavior Is Shaped by Our Cultural Heritage-</a:t>
            </a:r>
            <a:r>
              <a:rPr lang="en-US" sz="2400" b="0" dirty="0"/>
              <a:t> </a:t>
            </a:r>
            <a:r>
              <a:rPr lang="en-US" sz="2400" b="0" i="1" dirty="0"/>
              <a:t>Culture</a:t>
            </a:r>
            <a:r>
              <a:rPr lang="en-US" sz="2400" b="0" dirty="0"/>
              <a:t>- refers to the widely shared customs, beliefs, values, norms, institutions, and other products of a community that are transmitted socially across generations. Culture carries an impact on ones thoughts, feelings, and behavior and is important to factor in when researching for any subject.</a:t>
            </a:r>
            <a:r>
              <a:rPr lang="en-US" sz="1800" b="0" dirty="0"/>
              <a:t> </a:t>
            </a:r>
          </a:p>
        </p:txBody>
      </p:sp>
    </p:spTree>
  </p:cSld>
  <p:clrMapOvr>
    <a:masterClrMapping/>
  </p:clrMapOvr>
  <p:transition>
    <p:comb/>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Putting it in Perspective</a:t>
            </a:r>
            <a:r>
              <a:rPr lang="en-US" dirty="0" smtClean="0"/>
              <a:t>:</a:t>
            </a:r>
            <a:endParaRPr lang="en-US" dirty="0"/>
          </a:p>
        </p:txBody>
      </p:sp>
      <p:sp>
        <p:nvSpPr>
          <p:cNvPr id="25603" name="Rectangle 3"/>
          <p:cNvSpPr>
            <a:spLocks noGrp="1" noChangeArrowheads="1"/>
          </p:cNvSpPr>
          <p:nvPr>
            <p:ph type="body" idx="1"/>
          </p:nvPr>
        </p:nvSpPr>
        <p:spPr/>
        <p:txBody>
          <a:bodyPr/>
          <a:lstStyle/>
          <a:p>
            <a:r>
              <a:rPr lang="en-US" sz="2000" dirty="0"/>
              <a:t>Hereditary and Environment Jointly Influence Behavior-</a:t>
            </a:r>
            <a:r>
              <a:rPr lang="en-US" sz="2000" b="0" dirty="0"/>
              <a:t> many theorists argued over the fact that personal traits and abilities are governed completely by hereditary, or completely by environment. Today most psychologists believe that both environment and hereditary are important factors that govern people.</a:t>
            </a:r>
            <a:endParaRPr lang="en-US" sz="2000" dirty="0"/>
          </a:p>
          <a:p>
            <a:r>
              <a:rPr lang="en-US" sz="2000" dirty="0"/>
              <a:t>Our Experience of the World is Highly Subjective-</a:t>
            </a:r>
            <a:r>
              <a:rPr lang="en-US" sz="2000" b="0" dirty="0"/>
              <a:t> people process incoming information very differently while ignoring some factors and focusing on others. People may see or what they choose to see or what they expect to see and this has been tested through experiments by researchers like </a:t>
            </a:r>
            <a:r>
              <a:rPr lang="en-US" sz="2000" b="0" dirty="0" err="1"/>
              <a:t>Hastorf</a:t>
            </a:r>
            <a:r>
              <a:rPr lang="en-US" sz="2000" b="0" dirty="0"/>
              <a:t> and </a:t>
            </a:r>
            <a:r>
              <a:rPr lang="en-US" sz="2000" b="0" dirty="0" err="1"/>
              <a:t>Cantril</a:t>
            </a:r>
            <a:r>
              <a:rPr lang="en-US" sz="2000" b="0" dirty="0"/>
              <a:t>. </a:t>
            </a:r>
            <a:endParaRPr lang="en-US" sz="2000" dirty="0"/>
          </a:p>
          <a:p>
            <a:endParaRPr lang="en-US" dirty="0"/>
          </a:p>
        </p:txBody>
      </p:sp>
    </p:spTree>
  </p:cSld>
  <p:clrMapOvr>
    <a:masterClrMapping/>
  </p:clrMapOvr>
  <p:transition>
    <p:comb/>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REVIEW</a:t>
            </a:r>
          </a:p>
        </p:txBody>
      </p:sp>
      <p:sp>
        <p:nvSpPr>
          <p:cNvPr id="37891" name="Rectangle 3"/>
          <p:cNvSpPr>
            <a:spLocks noGrp="1" noChangeArrowheads="1"/>
          </p:cNvSpPr>
          <p:nvPr>
            <p:ph type="body" idx="1"/>
          </p:nvPr>
        </p:nvSpPr>
        <p:spPr/>
        <p:txBody>
          <a:bodyPr/>
          <a:lstStyle/>
          <a:p>
            <a:pPr eaLnBrk="1" hangingPunct="1">
              <a:lnSpc>
                <a:spcPct val="90000"/>
              </a:lnSpc>
            </a:pPr>
            <a:r>
              <a:rPr lang="en-US" dirty="0" smtClean="0"/>
              <a:t>30 NOTECARDS!!!! </a:t>
            </a:r>
          </a:p>
          <a:p>
            <a:pPr eaLnBrk="1" hangingPunct="1">
              <a:lnSpc>
                <a:spcPct val="90000"/>
              </a:lnSpc>
            </a:pPr>
            <a:r>
              <a:rPr lang="en-US" dirty="0" smtClean="0"/>
              <a:t>For full credit, use proper format!!! </a:t>
            </a:r>
          </a:p>
          <a:p>
            <a:pPr eaLnBrk="1" hangingPunct="1">
              <a:lnSpc>
                <a:spcPct val="90000"/>
              </a:lnSpc>
            </a:pPr>
            <a:r>
              <a:rPr lang="en-US" dirty="0" smtClean="0"/>
              <a:t>Only Effortful </a:t>
            </a:r>
            <a:r>
              <a:rPr lang="en-US" dirty="0" err="1" smtClean="0"/>
              <a:t>notecards</a:t>
            </a:r>
            <a:r>
              <a:rPr lang="en-US" dirty="0" smtClean="0"/>
              <a:t> will earn full credit</a:t>
            </a:r>
          </a:p>
          <a:p>
            <a:pPr eaLnBrk="1" hangingPunct="1">
              <a:lnSpc>
                <a:spcPct val="90000"/>
              </a:lnSpc>
            </a:pPr>
            <a:r>
              <a:rPr lang="en-US" dirty="0" smtClean="0"/>
              <a:t>The test requires thinking….it will not be simple regurgitation of terms/</a:t>
            </a:r>
            <a:r>
              <a:rPr lang="en-US" dirty="0" err="1" smtClean="0"/>
              <a:t>defs</a:t>
            </a:r>
            <a:r>
              <a:rPr lang="en-US" dirty="0" smtClean="0"/>
              <a:t>…hence the reason I want to eliminate these on your </a:t>
            </a:r>
            <a:r>
              <a:rPr lang="en-US" dirty="0" err="1" smtClean="0"/>
              <a:t>notecards</a:t>
            </a:r>
            <a:endParaRPr lang="en-US" dirty="0" smtClean="0"/>
          </a:p>
          <a:p>
            <a:pPr eaLnBrk="1" hangingPunct="1">
              <a:lnSpc>
                <a:spcPct val="90000"/>
              </a:lnSpc>
            </a:pPr>
            <a:r>
              <a:rPr lang="en-US" dirty="0" smtClean="0"/>
              <a:t>Think like a teacher…what questions might I ask</a:t>
            </a:r>
            <a:r>
              <a:rPr lang="en-US" dirty="0" smtClean="0"/>
              <a:t>?</a:t>
            </a:r>
          </a:p>
          <a:p>
            <a:pPr eaLnBrk="1" hangingPunct="1">
              <a:lnSpc>
                <a:spcPct val="90000"/>
              </a:lnSpc>
            </a:pPr>
            <a:r>
              <a:rPr lang="en-US" dirty="0" smtClean="0"/>
              <a:t>Practice test on </a:t>
            </a:r>
            <a:r>
              <a:rPr lang="en-US" dirty="0" err="1" smtClean="0"/>
              <a:t>Quia</a:t>
            </a:r>
            <a:r>
              <a:rPr lang="en-US" dirty="0" smtClean="0"/>
              <a:t>…unlimited attempts</a:t>
            </a:r>
            <a:endParaRPr lang="en-US" dirty="0" smtClean="0"/>
          </a:p>
          <a:p>
            <a:pPr eaLnBrk="1" hangingPunct="1">
              <a:lnSpc>
                <a:spcPct val="90000"/>
              </a:lnSpc>
            </a:pPr>
            <a:endParaRPr lang="en-US" dirty="0" smtClean="0"/>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Grp="1" noChangeArrowheads="1"/>
          </p:cNvSpPr>
          <p:nvPr>
            <p:ph type="title"/>
          </p:nvPr>
        </p:nvSpPr>
        <p:spPr>
          <a:xfrm>
            <a:off x="304800" y="304800"/>
            <a:ext cx="8229600" cy="1143000"/>
          </a:xfrm>
        </p:spPr>
        <p:txBody>
          <a:bodyPr/>
          <a:lstStyle/>
          <a:p>
            <a:pPr eaLnBrk="1" hangingPunct="1"/>
            <a:r>
              <a:rPr lang="en-US" smtClean="0"/>
              <a:t>Pre-Scientific Psychology</a:t>
            </a:r>
          </a:p>
        </p:txBody>
      </p:sp>
      <p:sp>
        <p:nvSpPr>
          <p:cNvPr id="8195" name="Rectangle 3"/>
          <p:cNvSpPr>
            <a:spLocks noGrp="1" noChangeArrowheads="1"/>
          </p:cNvSpPr>
          <p:nvPr>
            <p:ph type="body" sz="half" idx="1"/>
          </p:nvPr>
        </p:nvSpPr>
        <p:spPr/>
        <p:txBody>
          <a:bodyPr/>
          <a:lstStyle/>
          <a:p>
            <a:pPr eaLnBrk="1" hangingPunct="1">
              <a:lnSpc>
                <a:spcPct val="90000"/>
              </a:lnSpc>
            </a:pPr>
            <a:r>
              <a:rPr lang="en-US" sz="2800" dirty="0" smtClean="0"/>
              <a:t>Rene Descartes (1596-1650)</a:t>
            </a:r>
          </a:p>
          <a:p>
            <a:pPr lvl="1" eaLnBrk="1" hangingPunct="1">
              <a:lnSpc>
                <a:spcPct val="90000"/>
              </a:lnSpc>
            </a:pPr>
            <a:r>
              <a:rPr lang="en-US" sz="2300" dirty="0" smtClean="0"/>
              <a:t>A “Dualist” – Mind &amp; Body are separate machines, but interact</a:t>
            </a:r>
          </a:p>
          <a:p>
            <a:pPr eaLnBrk="1" hangingPunct="1">
              <a:lnSpc>
                <a:spcPct val="90000"/>
              </a:lnSpc>
            </a:pPr>
            <a:r>
              <a:rPr lang="en-US" sz="2800" dirty="0" smtClean="0"/>
              <a:t>John Locke (1632-1704)</a:t>
            </a:r>
          </a:p>
          <a:p>
            <a:pPr lvl="1" eaLnBrk="1" hangingPunct="1">
              <a:lnSpc>
                <a:spcPct val="90000"/>
              </a:lnSpc>
            </a:pPr>
            <a:r>
              <a:rPr lang="en-US" sz="2300" dirty="0" smtClean="0"/>
              <a:t>Empiricist – knowledge through the scientific method</a:t>
            </a:r>
          </a:p>
          <a:p>
            <a:pPr lvl="1" eaLnBrk="1" hangingPunct="1">
              <a:lnSpc>
                <a:spcPct val="90000"/>
              </a:lnSpc>
            </a:pPr>
            <a:r>
              <a:rPr lang="en-US" sz="2300" dirty="0" smtClean="0"/>
              <a:t>The Mind is a blank slate.. (</a:t>
            </a:r>
            <a:r>
              <a:rPr lang="en-US" sz="2300" i="1" dirty="0" smtClean="0"/>
              <a:t>like Aristotle!)</a:t>
            </a:r>
            <a:endParaRPr lang="en-US" sz="2300" dirty="0" smtClean="0"/>
          </a:p>
          <a:p>
            <a:pPr eaLnBrk="1" hangingPunct="1">
              <a:lnSpc>
                <a:spcPct val="90000"/>
              </a:lnSpc>
            </a:pPr>
            <a:endParaRPr lang="en-US" sz="2800" dirty="0" smtClean="0"/>
          </a:p>
        </p:txBody>
      </p:sp>
      <p:pic>
        <p:nvPicPr>
          <p:cNvPr id="8196" name="Picture 9" descr="Rene Descartes"/>
          <p:cNvPicPr>
            <a:picLocks noGrp="1" noChangeAspect="1" noChangeArrowheads="1"/>
          </p:cNvPicPr>
          <p:nvPr>
            <p:ph sz="quarter" idx="3"/>
          </p:nvPr>
        </p:nvPicPr>
        <p:blipFill>
          <a:blip r:embed="rId2" cstate="print"/>
          <a:srcRect/>
          <a:stretch>
            <a:fillRect/>
          </a:stretch>
        </p:blipFill>
        <p:spPr>
          <a:xfrm>
            <a:off x="5929313" y="152400"/>
            <a:ext cx="3214687" cy="3429000"/>
          </a:xfrm>
          <a:noFill/>
        </p:spPr>
      </p:pic>
      <p:pic>
        <p:nvPicPr>
          <p:cNvPr id="8197" name="Picture 14" descr="portrait"/>
          <p:cNvPicPr>
            <a:picLocks noGrp="1" noChangeAspect="1" noChangeArrowheads="1"/>
          </p:cNvPicPr>
          <p:nvPr>
            <p:ph sz="quarter" idx="2"/>
          </p:nvPr>
        </p:nvPicPr>
        <p:blipFill>
          <a:blip r:embed="rId3" cstate="print"/>
          <a:srcRect/>
          <a:stretch>
            <a:fillRect/>
          </a:stretch>
        </p:blipFill>
        <p:spPr>
          <a:xfrm>
            <a:off x="6073775" y="3276600"/>
            <a:ext cx="3070225" cy="3581400"/>
          </a:xfrm>
        </p:spPr>
      </p:pic>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p:nvPr>
        </p:nvSpPr>
        <p:spPr/>
        <p:txBody>
          <a:bodyPr/>
          <a:lstStyle/>
          <a:p>
            <a:pPr eaLnBrk="1" hangingPunct="1"/>
            <a:endParaRPr lang="en-US" smtClean="0"/>
          </a:p>
        </p:txBody>
      </p:sp>
      <p:pic>
        <p:nvPicPr>
          <p:cNvPr id="9219" name="Picture 4" descr="Nature Circle_Darwin_Plato"/>
          <p:cNvPicPr>
            <a:picLocks noGrp="1" noChangeAspect="1" noChangeArrowheads="1"/>
          </p:cNvPicPr>
          <p:nvPr>
            <p:ph sz="half" idx="1"/>
          </p:nvPr>
        </p:nvPicPr>
        <p:blipFill>
          <a:blip r:embed="rId2" cstate="print"/>
          <a:srcRect/>
          <a:stretch>
            <a:fillRect/>
          </a:stretch>
        </p:blipFill>
        <p:spPr>
          <a:xfrm>
            <a:off x="-1219200" y="0"/>
            <a:ext cx="5867400" cy="4538663"/>
          </a:xfrm>
          <a:noFill/>
        </p:spPr>
      </p:pic>
      <p:pic>
        <p:nvPicPr>
          <p:cNvPr id="9220" name="Picture 7" descr="Nurture Circle_Locke_Aristotle"/>
          <p:cNvPicPr>
            <a:picLocks noGrp="1" noChangeAspect="1" noChangeArrowheads="1"/>
          </p:cNvPicPr>
          <p:nvPr>
            <p:ph sz="half" idx="2"/>
          </p:nvPr>
        </p:nvPicPr>
        <p:blipFill>
          <a:blip r:embed="rId3" cstate="print"/>
          <a:srcRect/>
          <a:stretch>
            <a:fillRect/>
          </a:stretch>
        </p:blipFill>
        <p:spPr>
          <a:xfrm>
            <a:off x="3733800" y="2752725"/>
            <a:ext cx="5943600" cy="4597400"/>
          </a:xfrm>
          <a:noFill/>
        </p:spPr>
      </p:pic>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Phrenology</a:t>
            </a:r>
          </a:p>
        </p:txBody>
      </p:sp>
      <p:sp>
        <p:nvSpPr>
          <p:cNvPr id="10243" name="Rectangle 3"/>
          <p:cNvSpPr>
            <a:spLocks noGrp="1" noChangeArrowheads="1"/>
          </p:cNvSpPr>
          <p:nvPr>
            <p:ph type="body" idx="1"/>
          </p:nvPr>
        </p:nvSpPr>
        <p:spPr>
          <a:xfrm>
            <a:off x="457200" y="1600200"/>
            <a:ext cx="2667000" cy="4530725"/>
          </a:xfrm>
        </p:spPr>
        <p:txBody>
          <a:bodyPr/>
          <a:lstStyle/>
          <a:p>
            <a:pPr eaLnBrk="1" hangingPunct="1">
              <a:lnSpc>
                <a:spcPct val="90000"/>
              </a:lnSpc>
            </a:pPr>
            <a:r>
              <a:rPr lang="en-US" sz="2800" smtClean="0"/>
              <a:t>Sir Francis Gall (early 1800s)</a:t>
            </a:r>
          </a:p>
          <a:p>
            <a:pPr lvl="1" eaLnBrk="1" hangingPunct="1">
              <a:lnSpc>
                <a:spcPct val="90000"/>
              </a:lnSpc>
            </a:pPr>
            <a:r>
              <a:rPr lang="en-US" sz="2300" smtClean="0"/>
              <a:t>Brain areas should grow when exercised, like muscles</a:t>
            </a:r>
          </a:p>
          <a:p>
            <a:pPr lvl="1" eaLnBrk="1" hangingPunct="1">
              <a:lnSpc>
                <a:spcPct val="90000"/>
              </a:lnSpc>
            </a:pPr>
            <a:r>
              <a:rPr lang="en-US" sz="2300" smtClean="0"/>
              <a:t>“You ought to have your head examined…”</a:t>
            </a:r>
          </a:p>
        </p:txBody>
      </p:sp>
      <p:pic>
        <p:nvPicPr>
          <p:cNvPr id="10244" name="Picture 5" descr="01phren"/>
          <p:cNvPicPr>
            <a:picLocks noChangeAspect="1" noChangeArrowheads="1"/>
          </p:cNvPicPr>
          <p:nvPr/>
        </p:nvPicPr>
        <p:blipFill>
          <a:blip r:embed="rId2" cstate="print"/>
          <a:srcRect/>
          <a:stretch>
            <a:fillRect/>
          </a:stretch>
        </p:blipFill>
        <p:spPr bwMode="auto">
          <a:xfrm>
            <a:off x="3303588" y="0"/>
            <a:ext cx="5840412" cy="68580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Wave 1 – Introspection</a:t>
            </a:r>
          </a:p>
        </p:txBody>
      </p:sp>
      <p:sp>
        <p:nvSpPr>
          <p:cNvPr id="11267" name="Rectangle 3"/>
          <p:cNvSpPr>
            <a:spLocks noGrp="1" noChangeArrowheads="1"/>
          </p:cNvSpPr>
          <p:nvPr>
            <p:ph type="body" sz="half" idx="1"/>
          </p:nvPr>
        </p:nvSpPr>
        <p:spPr>
          <a:xfrm>
            <a:off x="0" y="1066800"/>
            <a:ext cx="4114800" cy="5791200"/>
          </a:xfrm>
        </p:spPr>
        <p:txBody>
          <a:bodyPr/>
          <a:lstStyle/>
          <a:p>
            <a:pPr eaLnBrk="1" hangingPunct="1"/>
            <a:r>
              <a:rPr lang="en-US" sz="2400" dirty="0" smtClean="0"/>
              <a:t>Wilhelm Wundt (1832-1920)</a:t>
            </a:r>
          </a:p>
          <a:p>
            <a:pPr lvl="1" eaLnBrk="1" hangingPunct="1"/>
            <a:r>
              <a:rPr lang="en-US" sz="2100" dirty="0" smtClean="0"/>
              <a:t>1</a:t>
            </a:r>
            <a:r>
              <a:rPr lang="en-US" sz="2100" baseline="30000" dirty="0" smtClean="0"/>
              <a:t>st</a:t>
            </a:r>
            <a:r>
              <a:rPr lang="en-US" sz="2100" dirty="0" smtClean="0"/>
              <a:t> research lab in Leipzig, Germany</a:t>
            </a:r>
          </a:p>
          <a:p>
            <a:pPr lvl="1" eaLnBrk="1" hangingPunct="1"/>
            <a:r>
              <a:rPr lang="en-US" sz="2100" dirty="0" smtClean="0"/>
              <a:t>Studied reaction time to a audible stimulus – how long to press a button after hearing a bell</a:t>
            </a:r>
          </a:p>
          <a:p>
            <a:pPr lvl="1" eaLnBrk="1" hangingPunct="1"/>
            <a:r>
              <a:rPr lang="en-US" sz="2100" dirty="0" smtClean="0"/>
              <a:t>Then, Consciousness</a:t>
            </a:r>
          </a:p>
          <a:p>
            <a:pPr lvl="2" eaLnBrk="1" hangingPunct="1"/>
            <a:r>
              <a:rPr lang="en-US" sz="1900" dirty="0" smtClean="0"/>
              <a:t>Feelings</a:t>
            </a:r>
          </a:p>
          <a:p>
            <a:pPr lvl="2" eaLnBrk="1" hangingPunct="1"/>
            <a:r>
              <a:rPr lang="en-US" sz="1900" dirty="0" smtClean="0"/>
              <a:t>Emotions</a:t>
            </a:r>
          </a:p>
          <a:p>
            <a:pPr lvl="2" eaLnBrk="1" hangingPunct="1"/>
            <a:r>
              <a:rPr lang="en-US" sz="1900" dirty="0" smtClean="0"/>
              <a:t>Ideas</a:t>
            </a:r>
          </a:p>
          <a:p>
            <a:pPr lvl="1" eaLnBrk="1" hangingPunct="1"/>
            <a:r>
              <a:rPr lang="en-US" sz="2100" dirty="0" smtClean="0"/>
              <a:t>Asked people to look inside (introspection)</a:t>
            </a:r>
          </a:p>
          <a:p>
            <a:pPr lvl="1" eaLnBrk="1" hangingPunct="1"/>
            <a:r>
              <a:rPr lang="en-US" sz="2100" dirty="0" smtClean="0"/>
              <a:t>Considered the “father of psychology”</a:t>
            </a:r>
          </a:p>
        </p:txBody>
      </p:sp>
      <p:pic>
        <p:nvPicPr>
          <p:cNvPr id="11268" name="Picture 7" descr="wundt-labor"/>
          <p:cNvPicPr>
            <a:picLocks noGrp="1" noChangeAspect="1" noChangeArrowheads="1"/>
          </p:cNvPicPr>
          <p:nvPr>
            <p:ph sz="quarter" idx="2"/>
          </p:nvPr>
        </p:nvPicPr>
        <p:blipFill>
          <a:blip r:embed="rId2" cstate="print"/>
          <a:srcRect/>
          <a:stretch>
            <a:fillRect/>
          </a:stretch>
        </p:blipFill>
        <p:spPr>
          <a:xfrm>
            <a:off x="4191000" y="1295400"/>
            <a:ext cx="4743450" cy="3751263"/>
          </a:xfrm>
          <a:noFill/>
        </p:spPr>
      </p:pic>
      <p:sp>
        <p:nvSpPr>
          <p:cNvPr id="11269" name="Rectangle 9"/>
          <p:cNvSpPr>
            <a:spLocks noChangeArrowheads="1"/>
          </p:cNvSpPr>
          <p:nvPr/>
        </p:nvSpPr>
        <p:spPr bwMode="auto">
          <a:xfrm>
            <a:off x="4495800" y="5432425"/>
            <a:ext cx="4648200" cy="641350"/>
          </a:xfrm>
          <a:prstGeom prst="rect">
            <a:avLst/>
          </a:prstGeom>
          <a:noFill/>
          <a:ln w="9525">
            <a:noFill/>
            <a:miter lim="800000"/>
            <a:headEnd/>
            <a:tailEnd/>
          </a:ln>
        </p:spPr>
        <p:txBody>
          <a:bodyPr anchor="ctr">
            <a:spAutoFit/>
          </a:bodyPr>
          <a:lstStyle/>
          <a:p>
            <a:pPr algn="ctr" eaLnBrk="1" hangingPunct="1"/>
            <a:r>
              <a:rPr lang="en-US"/>
              <a:t>“Physiological psychology is, therefore, first of all psychology “ – Wundt</a:t>
            </a:r>
          </a:p>
        </p:txBody>
      </p:sp>
      <p:pic>
        <p:nvPicPr>
          <p:cNvPr id="11270" name="Picture 12"/>
          <p:cNvPicPr>
            <a:picLocks noGrp="1" noChangeAspect="1" noChangeArrowheads="1"/>
          </p:cNvPicPr>
          <p:nvPr>
            <p:ph sz="quarter" idx="3"/>
          </p:nvPr>
        </p:nvPicPr>
        <p:blipFill>
          <a:blip r:embed="rId3" cstate="print"/>
          <a:srcRect/>
          <a:stretch>
            <a:fillRect/>
          </a:stretch>
        </p:blipFill>
        <p:spPr>
          <a:xfrm>
            <a:off x="7629525" y="0"/>
            <a:ext cx="1514475" cy="1895475"/>
          </a:xfrm>
          <a:noFill/>
        </p:spPr>
      </p:pic>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Chain Reaction Time: </a:t>
            </a:r>
            <a:br>
              <a:rPr lang="en-US" dirty="0" smtClean="0"/>
            </a:br>
            <a:r>
              <a:rPr lang="en-US" dirty="0" smtClean="0"/>
              <a:t>Measuring the Speed of Thought</a:t>
            </a:r>
            <a:endParaRPr lang="en-US" dirty="0"/>
          </a:p>
        </p:txBody>
      </p:sp>
      <p:sp>
        <p:nvSpPr>
          <p:cNvPr id="3" name="Content Placeholder 2"/>
          <p:cNvSpPr>
            <a:spLocks noGrp="1"/>
          </p:cNvSpPr>
          <p:nvPr>
            <p:ph idx="1"/>
          </p:nvPr>
        </p:nvSpPr>
        <p:spPr/>
        <p:txBody>
          <a:bodyPr/>
          <a:lstStyle/>
          <a:p>
            <a:endParaRPr lang="en-US" dirty="0"/>
          </a:p>
        </p:txBody>
      </p:sp>
      <p:pic>
        <p:nvPicPr>
          <p:cNvPr id="56322" name="Picture 2" descr="http://images.google.com/url?source=imgres&amp;ct=tbn&amp;q=http://assets.hulu.com/shows/key_art_speed_racer.jpg&amp;usg=AFQjCNFebbd2DcDKXMkFb2hCBCPwGixYaQ"/>
          <p:cNvPicPr>
            <a:picLocks noChangeAspect="1" noChangeArrowheads="1"/>
          </p:cNvPicPr>
          <p:nvPr/>
        </p:nvPicPr>
        <p:blipFill>
          <a:blip r:embed="rId2" cstate="print"/>
          <a:srcRect/>
          <a:stretch>
            <a:fillRect/>
          </a:stretch>
        </p:blipFill>
        <p:spPr bwMode="auto">
          <a:xfrm>
            <a:off x="304800" y="1371600"/>
            <a:ext cx="8572500" cy="3333750"/>
          </a:xfrm>
          <a:prstGeom prst="rect">
            <a:avLst/>
          </a:prstGeom>
          <a:noFill/>
        </p:spPr>
      </p:pic>
      <p:pic>
        <p:nvPicPr>
          <p:cNvPr id="56324" name="Picture 4" descr="http://images.google.com/url?source=imgres&amp;ct=tbn&amp;q=http://z.about.com/d/houston/1/0/L/1/-/-/Speed-Dating.jpg&amp;usg=AFQjCNHsNwPdM7cjItO3OYYeCFjzjBS6Xw"/>
          <p:cNvPicPr>
            <a:picLocks noChangeAspect="1" noChangeArrowheads="1"/>
          </p:cNvPicPr>
          <p:nvPr/>
        </p:nvPicPr>
        <p:blipFill>
          <a:blip r:embed="rId3" cstate="print"/>
          <a:srcRect/>
          <a:stretch>
            <a:fillRect/>
          </a:stretch>
        </p:blipFill>
        <p:spPr bwMode="auto">
          <a:xfrm>
            <a:off x="0" y="3745038"/>
            <a:ext cx="2971800" cy="3112961"/>
          </a:xfrm>
          <a:prstGeom prst="rect">
            <a:avLst/>
          </a:prstGeom>
          <a:noFill/>
        </p:spPr>
      </p:pic>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4769</TotalTime>
  <Words>2315</Words>
  <Application>Microsoft Office PowerPoint</Application>
  <PresentationFormat>On-screen Show (4:3)</PresentationFormat>
  <Paragraphs>263</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Watermark</vt:lpstr>
      <vt:lpstr>Thinking Question: Day 2</vt:lpstr>
      <vt:lpstr>Unit I: History of Psychology &amp; Thinking Critically with Psychological Science</vt:lpstr>
      <vt:lpstr>Trephening – Roman Times?</vt:lpstr>
      <vt:lpstr>Pre-Scientific Psychology</vt:lpstr>
      <vt:lpstr>Pre-Scientific Psychology</vt:lpstr>
      <vt:lpstr>Slide 6</vt:lpstr>
      <vt:lpstr>Phrenology</vt:lpstr>
      <vt:lpstr>Wave 1 – Introspection</vt:lpstr>
      <vt:lpstr>Chain Reaction Time:  Measuring the Speed of Thought</vt:lpstr>
      <vt:lpstr>The Egyptians</vt:lpstr>
      <vt:lpstr>Wave 1 – Introspection</vt:lpstr>
      <vt:lpstr>Wave 2 – Gestalt Psychology</vt:lpstr>
      <vt:lpstr>Wave 3 – Psychoanalysis </vt:lpstr>
      <vt:lpstr>Wave 4 – Behaviorism </vt:lpstr>
      <vt:lpstr>Wave 4 – Behaviorism </vt:lpstr>
      <vt:lpstr>Wave 4 – Behaviorism </vt:lpstr>
      <vt:lpstr>Behaviorism</vt:lpstr>
      <vt:lpstr>Behaviorism</vt:lpstr>
      <vt:lpstr>Wave 5 – Multiple Perspectives</vt:lpstr>
      <vt:lpstr>Psychology’s Current 3 Big Issues</vt:lpstr>
      <vt:lpstr>Psychology’s 4 Main Goals</vt:lpstr>
      <vt:lpstr>The Current 4 Main Schools</vt:lpstr>
      <vt:lpstr>Latest Schools of Psych</vt:lpstr>
      <vt:lpstr>RAFT Activity??</vt:lpstr>
      <vt:lpstr>Thinking Question: Day 3</vt:lpstr>
      <vt:lpstr>Movie time!</vt:lpstr>
      <vt:lpstr>Hypothesis</vt:lpstr>
      <vt:lpstr>Some Terminology</vt:lpstr>
      <vt:lpstr>Slide 29</vt:lpstr>
      <vt:lpstr>Counterbalancing</vt:lpstr>
      <vt:lpstr>Now, it’s your turn!</vt:lpstr>
      <vt:lpstr>Methods (Back of 4 goals)</vt:lpstr>
      <vt:lpstr>What’s the Difference between Correlation and Experiment?</vt:lpstr>
      <vt:lpstr>Ethics -- Stanley Milgram’s Obedience Study </vt:lpstr>
      <vt:lpstr>Slide 35</vt:lpstr>
      <vt:lpstr>Slide 36</vt:lpstr>
      <vt:lpstr>More Psych Terms You Already Know</vt:lpstr>
      <vt:lpstr>More Psych Terms You Already Know</vt:lpstr>
      <vt:lpstr>Slide 39</vt:lpstr>
      <vt:lpstr>Data Measurement</vt:lpstr>
      <vt:lpstr>Psychology as a Profession</vt:lpstr>
      <vt:lpstr>Some Non-Clinical Specialties</vt:lpstr>
      <vt:lpstr>Putting it in Perspective:  Think about…</vt:lpstr>
      <vt:lpstr>Putting it in Perspective:</vt:lpstr>
      <vt:lpstr>Putting it in Perspective:</vt:lpstr>
      <vt:lpstr>REVIEW</vt:lpstr>
    </vt:vector>
  </TitlesOfParts>
  <Company>College: U of Phoenix, TCC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 History of Psychology and Thinking Critically with Psychological Science</dc:title>
  <dc:creator> </dc:creator>
  <cp:lastModifiedBy>The Filipowicz's</cp:lastModifiedBy>
  <cp:revision>112</cp:revision>
  <dcterms:created xsi:type="dcterms:W3CDTF">2007-09-06T01:05:58Z</dcterms:created>
  <dcterms:modified xsi:type="dcterms:W3CDTF">2010-09-06T20:05:34Z</dcterms:modified>
</cp:coreProperties>
</file>