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87" r:id="rId5"/>
    <p:sldId id="288" r:id="rId6"/>
    <p:sldId id="258" r:id="rId7"/>
    <p:sldId id="282" r:id="rId8"/>
    <p:sldId id="259" r:id="rId9"/>
    <p:sldId id="260" r:id="rId10"/>
    <p:sldId id="261" r:id="rId11"/>
    <p:sldId id="284" r:id="rId12"/>
    <p:sldId id="262" r:id="rId13"/>
    <p:sldId id="263" r:id="rId14"/>
    <p:sldId id="264" r:id="rId15"/>
    <p:sldId id="265" r:id="rId16"/>
    <p:sldId id="289" r:id="rId17"/>
    <p:sldId id="266" r:id="rId18"/>
    <p:sldId id="270" r:id="rId19"/>
    <p:sldId id="272" r:id="rId20"/>
    <p:sldId id="271" r:id="rId21"/>
    <p:sldId id="267" r:id="rId22"/>
    <p:sldId id="268" r:id="rId23"/>
    <p:sldId id="269" r:id="rId24"/>
    <p:sldId id="273" r:id="rId25"/>
    <p:sldId id="285" r:id="rId26"/>
    <p:sldId id="274" r:id="rId27"/>
    <p:sldId id="275" r:id="rId28"/>
    <p:sldId id="276" r:id="rId29"/>
    <p:sldId id="277" r:id="rId30"/>
    <p:sldId id="278" r:id="rId31"/>
    <p:sldId id="279" r:id="rId32"/>
    <p:sldId id="280" r:id="rId33"/>
    <p:sldId id="281"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FF99"/>
    <a:srgbClr val="00FFFF"/>
    <a:srgbClr val="FFCC99"/>
    <a:srgbClr val="3399FF"/>
    <a:srgbClr val="CC99FF"/>
    <a:srgbClr val="FFFFCC"/>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40C3D-C647-49E9-B90A-4B282D105BE2}" type="slidenum">
              <a:rPr lang="en-US"/>
              <a:pPr>
                <a:defRPr/>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D41D65-5BFA-4107-BEB1-133C37927DED}" type="slidenum">
              <a:rPr lang="en-US"/>
              <a:pPr>
                <a:defRPr/>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27F80D-93FD-4443-9A78-C9A601A73D6A}" type="slidenum">
              <a:rPr lang="en-US"/>
              <a:pPr>
                <a:defRPr/>
              </a:pPr>
              <a:t>‹#›</a:t>
            </a:fld>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4582E74-C647-416B-AD1F-5BBEEDFA945B}" type="slidenum">
              <a:rPr lang="en-US"/>
              <a:pPr>
                <a:defRPr/>
              </a:pPr>
              <a:t>‹#›</a:t>
            </a:fld>
            <a:endParaRPr 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794366-4BD0-4961-B3E8-3AD21001E332}" type="slidenum">
              <a:rPr lang="en-US"/>
              <a:pPr>
                <a:defRPr/>
              </a:pPr>
              <a:t>‹#›</a:t>
            </a:fld>
            <a:endParaRPr lang="en-US"/>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CB83E4-125D-4155-8D17-06C481716E2F}" type="slidenum">
              <a:rPr lang="en-US"/>
              <a:pPr>
                <a:defRPr/>
              </a:pPr>
              <a:t>‹#›</a:t>
            </a:fld>
            <a:endParaRPr lang="en-US"/>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B32BE5-5E9A-4745-ACA4-0D17F28D9571}" type="slidenum">
              <a:rPr lang="en-US"/>
              <a:pPr>
                <a:defRPr/>
              </a:pPr>
              <a:t>‹#›</a:t>
            </a:fld>
            <a:endParaRPr lang="en-US"/>
          </a:p>
        </p:txBody>
      </p:sp>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FB0205D-24CF-40EE-BADC-7C2A4771B36F}" type="slidenum">
              <a:rPr lang="en-US"/>
              <a:pPr>
                <a:defRPr/>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124A63-DC18-4DF3-99B2-B947CBD4431E}" type="slidenum">
              <a:rPr lang="en-US"/>
              <a:pPr>
                <a:defRPr/>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8AA0E-8A45-4F5A-940C-3A950E0EF7DA}" type="slidenum">
              <a:rPr lang="en-US"/>
              <a:pPr>
                <a:defRPr/>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4C9759-C81A-446F-9EDD-8B1B91E37C1D}" type="slidenum">
              <a:rPr lang="en-US"/>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AF0824-DBF0-4475-A09B-0C6603EC22C7}" type="slidenum">
              <a:rPr lang="en-US"/>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6D5403-8C5A-49CA-8F06-1CF392414C43}" type="slidenum">
              <a:rPr lang="en-US"/>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2F8A5A-222B-4192-8A05-9F1058CEEC67}" type="slidenum">
              <a:rPr lang="en-US"/>
              <a:pPr>
                <a:defRPr/>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3EE1D5-8738-431E-AFF7-B7CD7AE81001}" type="slidenum">
              <a:rPr lang="en-US"/>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B94F68-045E-437C-A416-A03E72D6A7AC}" type="slidenum">
              <a:rPr lang="en-US"/>
              <a:pPr>
                <a:defRPr/>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5D0E596-1445-40C6-AF04-1DEE3FC5F4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13.xml"/><Relationship Id="rId5" Type="http://schemas.openxmlformats.org/officeDocument/2006/relationships/hyperlink" Target="http://www.youtube.com/watch?v=GZPcGapl2dM&amp;feature=related" TargetMode="External"/><Relationship Id="rId4" Type="http://schemas.openxmlformats.org/officeDocument/2006/relationships/hyperlink" Target="http://www.youtube.com/watch?v=2GMZjkNW5b8"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upload.wikimedia.org/wikipedia/en/d/d6/Genimage.jpg"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psychology.wikia.com/wiki/Gambler%27s_fallacy"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thedailyshow.com/watch/mon-july-15-2002/i-know-what-you-did-last-summer-of-the-shark" TargetMode="External"/><Relationship Id="rId2" Type="http://schemas.openxmlformats.org/officeDocument/2006/relationships/image" Target="../media/image31.gif"/><Relationship Id="rId1" Type="http://schemas.openxmlformats.org/officeDocument/2006/relationships/slideLayout" Target="../slideLayouts/slideLayout15.xml"/><Relationship Id="rId4" Type="http://schemas.openxmlformats.org/officeDocument/2006/relationships/hyperlink" Target="http://www.npr.org/blogs/health/2010/08/30/129531631/5-worries-parents-should-drop-and-5-they-should?sc=nl&amp;cc=es-20100912"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3.xml"/><Relationship Id="rId5" Type="http://schemas.openxmlformats.org/officeDocument/2006/relationships/image" Target="../media/image8.gif"/><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914400"/>
            <a:ext cx="7772400" cy="1470025"/>
          </a:xfrm>
        </p:spPr>
        <p:txBody>
          <a:bodyPr/>
          <a:lstStyle/>
          <a:p>
            <a:pPr eaLnBrk="1" hangingPunct="1"/>
            <a:r>
              <a:rPr lang="en-US" sz="5400" smtClean="0">
                <a:latin typeface="Comic Sans MS" pitchFamily="66" charset="0"/>
              </a:rPr>
              <a:t>Thinking</a:t>
            </a:r>
          </a:p>
        </p:txBody>
      </p:sp>
      <p:pic>
        <p:nvPicPr>
          <p:cNvPr id="2051" name="Picture 4" descr="thinking_man"/>
          <p:cNvPicPr>
            <a:picLocks noChangeAspect="1" noChangeArrowheads="1"/>
          </p:cNvPicPr>
          <p:nvPr/>
        </p:nvPicPr>
        <p:blipFill>
          <a:blip r:embed="rId2" cstate="print"/>
          <a:srcRect/>
          <a:stretch>
            <a:fillRect/>
          </a:stretch>
        </p:blipFill>
        <p:spPr bwMode="auto">
          <a:xfrm>
            <a:off x="2895600" y="2209800"/>
            <a:ext cx="3276600" cy="447198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800" smtClean="0">
                <a:latin typeface="Comic Sans MS" pitchFamily="66" charset="0"/>
              </a:rPr>
              <a:t>Trial and Error</a:t>
            </a:r>
          </a:p>
        </p:txBody>
      </p:sp>
      <p:pic>
        <p:nvPicPr>
          <p:cNvPr id="11267" name="Picture 4" descr="battleship"/>
          <p:cNvPicPr>
            <a:picLocks noChangeAspect="1" noChangeArrowheads="1"/>
          </p:cNvPicPr>
          <p:nvPr>
            <p:ph sz="half" idx="1"/>
          </p:nvPr>
        </p:nvPicPr>
        <p:blipFill>
          <a:blip r:embed="rId2" cstate="print"/>
          <a:srcRect/>
          <a:stretch>
            <a:fillRect/>
          </a:stretch>
        </p:blipFill>
        <p:spPr>
          <a:xfrm>
            <a:off x="0" y="1066800"/>
            <a:ext cx="3446463" cy="4191000"/>
          </a:xfrm>
          <a:noFill/>
        </p:spPr>
      </p:pic>
      <p:pic>
        <p:nvPicPr>
          <p:cNvPr id="11268" name="Picture 7"/>
          <p:cNvPicPr>
            <a:picLocks noChangeAspect="1" noChangeArrowheads="1"/>
          </p:cNvPicPr>
          <p:nvPr>
            <p:ph sz="quarter" idx="2"/>
          </p:nvPr>
        </p:nvPicPr>
        <p:blipFill>
          <a:blip r:embed="rId3" cstate="print"/>
          <a:srcRect/>
          <a:stretch>
            <a:fillRect/>
          </a:stretch>
        </p:blipFill>
        <p:spPr>
          <a:xfrm>
            <a:off x="3686175" y="2362200"/>
            <a:ext cx="5457825" cy="2355850"/>
          </a:xfrm>
          <a:noFill/>
        </p:spPr>
      </p:pic>
      <p:pic>
        <p:nvPicPr>
          <p:cNvPr id="11269" name="Picture 9"/>
          <p:cNvPicPr>
            <a:picLocks noChangeAspect="1" noChangeArrowheads="1"/>
          </p:cNvPicPr>
          <p:nvPr>
            <p:ph sz="quarter" idx="3"/>
          </p:nvPr>
        </p:nvPicPr>
        <p:blipFill>
          <a:blip r:embed="rId4" cstate="print"/>
          <a:srcRect/>
          <a:stretch>
            <a:fillRect/>
          </a:stretch>
        </p:blipFill>
        <p:spPr>
          <a:xfrm>
            <a:off x="2590800" y="5334000"/>
            <a:ext cx="6553200" cy="1185863"/>
          </a:xfrm>
          <a:noFill/>
        </p:spPr>
      </p:pic>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dot problem"/>
          <p:cNvPicPr>
            <a:picLocks noChangeAspect="1" noChangeArrowheads="1"/>
          </p:cNvPicPr>
          <p:nvPr>
            <p:ph/>
          </p:nvPr>
        </p:nvPicPr>
        <p:blipFill>
          <a:blip r:embed="rId2" cstate="print"/>
          <a:srcRect/>
          <a:stretch>
            <a:fillRect/>
          </a:stretch>
        </p:blipFill>
        <p:spPr>
          <a:xfrm>
            <a:off x="1447800" y="-1219200"/>
            <a:ext cx="6367463" cy="8382000"/>
          </a:xfrm>
          <a:noFill/>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800" smtClean="0">
                <a:latin typeface="Comic Sans MS" pitchFamily="66" charset="0"/>
              </a:rPr>
              <a:t>Algorithms</a:t>
            </a:r>
          </a:p>
        </p:txBody>
      </p:sp>
      <p:sp>
        <p:nvSpPr>
          <p:cNvPr id="16388" name="Rectangle 4"/>
          <p:cNvSpPr>
            <a:spLocks noGrp="1" noChangeArrowheads="1"/>
          </p:cNvSpPr>
          <p:nvPr>
            <p:ph type="body" sz="half" idx="1"/>
          </p:nvPr>
        </p:nvSpPr>
        <p:spPr>
          <a:xfrm>
            <a:off x="0" y="1143000"/>
            <a:ext cx="4495800" cy="2514600"/>
          </a:xfrm>
        </p:spPr>
        <p:txBody>
          <a:bodyPr/>
          <a:lstStyle/>
          <a:p>
            <a:pPr eaLnBrk="1" hangingPunct="1">
              <a:lnSpc>
                <a:spcPct val="90000"/>
              </a:lnSpc>
            </a:pPr>
            <a:r>
              <a:rPr lang="en-US" smtClean="0">
                <a:latin typeface="Comic Sans MS" pitchFamily="66" charset="0"/>
              </a:rPr>
              <a:t>Where is the horseradish??</a:t>
            </a:r>
          </a:p>
          <a:p>
            <a:pPr eaLnBrk="1" hangingPunct="1">
              <a:lnSpc>
                <a:spcPct val="90000"/>
              </a:lnSpc>
            </a:pPr>
            <a:r>
              <a:rPr lang="en-US" smtClean="0">
                <a:latin typeface="Comic Sans MS" pitchFamily="66" charset="0"/>
              </a:rPr>
              <a:t>A methodical, logical rule or procedure that guarantees solving a particular problem.</a:t>
            </a:r>
          </a:p>
        </p:txBody>
      </p:sp>
      <p:sp>
        <p:nvSpPr>
          <p:cNvPr id="16390" name="Text Box 6"/>
          <p:cNvSpPr txBox="1">
            <a:spLocks noChangeArrowheads="1"/>
          </p:cNvSpPr>
          <p:nvPr/>
        </p:nvSpPr>
        <p:spPr bwMode="auto">
          <a:xfrm>
            <a:off x="0" y="4816475"/>
            <a:ext cx="4191000" cy="2041525"/>
          </a:xfrm>
          <a:prstGeom prst="rect">
            <a:avLst/>
          </a:prstGeom>
          <a:noFill/>
          <a:ln w="9525">
            <a:noFill/>
            <a:miter lim="800000"/>
            <a:headEnd/>
            <a:tailEnd/>
          </a:ln>
        </p:spPr>
        <p:txBody>
          <a:bodyPr>
            <a:spAutoFit/>
          </a:bodyPr>
          <a:lstStyle/>
          <a:p>
            <a:pPr>
              <a:spcBef>
                <a:spcPct val="50000"/>
              </a:spcBef>
            </a:pPr>
            <a:r>
              <a:rPr lang="en-US" sz="3200">
                <a:latin typeface="Comic Sans MS" pitchFamily="66" charset="0"/>
              </a:rPr>
              <a:t>What are the benefits and detriments of algorithms?  </a:t>
            </a:r>
          </a:p>
        </p:txBody>
      </p:sp>
      <p:pic>
        <p:nvPicPr>
          <p:cNvPr id="16391" name="Picture 7" descr="boy_math_hg_clr"/>
          <p:cNvPicPr>
            <a:picLocks noChangeAspect="1" noChangeArrowheads="1" noCrop="1"/>
          </p:cNvPicPr>
          <p:nvPr>
            <p:ph sz="half" idx="2"/>
          </p:nvPr>
        </p:nvPicPr>
        <p:blipFill>
          <a:blip r:embed="rId2" cstate="print"/>
          <a:srcRect/>
          <a:stretch>
            <a:fillRect/>
          </a:stretch>
        </p:blipFill>
        <p:spPr>
          <a:xfrm>
            <a:off x="5181600" y="2376488"/>
            <a:ext cx="2971800" cy="2971800"/>
          </a:xfr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blinds(horizontal)">
                                      <p:cBhvr>
                                        <p:cTn id="7" dur="500"/>
                                        <p:tgtEl>
                                          <p:spTgt spid="16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blinds(horizontal)">
                                      <p:cBhvr>
                                        <p:cTn id="12" dur="500"/>
                                        <p:tgtEl>
                                          <p:spTgt spid="163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blinds(horizontal)">
                                      <p:cBhvr>
                                        <p:cTn id="17" dur="500"/>
                                        <p:tgtEl>
                                          <p:spTgt spid="1639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blinds(horizontal)">
                                      <p:cBhvr>
                                        <p:cTn id="22"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P spid="163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00200" y="228600"/>
            <a:ext cx="8229600" cy="1143000"/>
          </a:xfrm>
        </p:spPr>
        <p:txBody>
          <a:bodyPr/>
          <a:lstStyle/>
          <a:p>
            <a:pPr eaLnBrk="1" hangingPunct="1"/>
            <a:r>
              <a:rPr lang="en-US" sz="4800" smtClean="0">
                <a:latin typeface="Comic Sans MS" pitchFamily="66" charset="0"/>
              </a:rPr>
              <a:t>Heuristics</a:t>
            </a:r>
          </a:p>
        </p:txBody>
      </p:sp>
      <p:sp>
        <p:nvSpPr>
          <p:cNvPr id="18437" name="Rectangle 5"/>
          <p:cNvSpPr>
            <a:spLocks noGrp="1" noChangeArrowheads="1"/>
          </p:cNvSpPr>
          <p:nvPr>
            <p:ph type="body" sz="half" idx="2"/>
          </p:nvPr>
        </p:nvSpPr>
        <p:spPr>
          <a:xfrm>
            <a:off x="4648200" y="1600200"/>
            <a:ext cx="4495800" cy="2286000"/>
          </a:xfrm>
        </p:spPr>
        <p:txBody>
          <a:bodyPr/>
          <a:lstStyle/>
          <a:p>
            <a:pPr eaLnBrk="1" hangingPunct="1"/>
            <a:r>
              <a:rPr lang="en-US" smtClean="0">
                <a:latin typeface="Comic Sans MS" pitchFamily="66" charset="0"/>
              </a:rPr>
              <a:t>A rule-of-thumb strategy that often allows us to make judgments and solve problems efficiently.</a:t>
            </a:r>
          </a:p>
        </p:txBody>
      </p:sp>
      <p:sp>
        <p:nvSpPr>
          <p:cNvPr id="18438" name="Text Box 6"/>
          <p:cNvSpPr txBox="1">
            <a:spLocks noChangeArrowheads="1"/>
          </p:cNvSpPr>
          <p:nvPr/>
        </p:nvSpPr>
        <p:spPr bwMode="auto">
          <a:xfrm>
            <a:off x="4800600" y="4191000"/>
            <a:ext cx="3886200" cy="2286000"/>
          </a:xfrm>
          <a:prstGeom prst="rect">
            <a:avLst/>
          </a:prstGeom>
          <a:noFill/>
          <a:ln w="9525">
            <a:noFill/>
            <a:miter lim="800000"/>
            <a:headEnd/>
            <a:tailEnd/>
          </a:ln>
        </p:spPr>
        <p:txBody>
          <a:bodyPr>
            <a:spAutoFit/>
          </a:bodyPr>
          <a:lstStyle/>
          <a:p>
            <a:pPr>
              <a:spcBef>
                <a:spcPct val="20000"/>
              </a:spcBef>
              <a:buFontTx/>
              <a:buChar char="•"/>
            </a:pPr>
            <a:r>
              <a:rPr lang="en-US" sz="3200">
                <a:latin typeface="Comic Sans MS" pitchFamily="66" charset="0"/>
              </a:rPr>
              <a:t>A short cut (that can be prone to errors).</a:t>
            </a:r>
          </a:p>
          <a:p>
            <a:pPr>
              <a:spcBef>
                <a:spcPct val="50000"/>
              </a:spcBef>
            </a:pPr>
            <a:endParaRPr lang="en-US" sz="3200">
              <a:latin typeface="Comic Sans MS" pitchFamily="66" charset="0"/>
            </a:endParaRPr>
          </a:p>
        </p:txBody>
      </p:sp>
      <p:pic>
        <p:nvPicPr>
          <p:cNvPr id="18439" name="Picture 7" descr="punk_rocker_snarl_hg_clr"/>
          <p:cNvPicPr>
            <a:picLocks noChangeAspect="1" noChangeArrowheads="1" noCrop="1"/>
          </p:cNvPicPr>
          <p:nvPr>
            <p:ph sz="half" idx="1"/>
          </p:nvPr>
        </p:nvPicPr>
        <p:blipFill>
          <a:blip r:embed="rId2" cstate="print"/>
          <a:srcRect/>
          <a:stretch>
            <a:fillRect/>
          </a:stretch>
        </p:blipFill>
        <p:spPr>
          <a:xfrm>
            <a:off x="0" y="228600"/>
            <a:ext cx="4038600" cy="2500313"/>
          </a:xfrm>
          <a:noFill/>
        </p:spPr>
      </p:pic>
      <p:pic>
        <p:nvPicPr>
          <p:cNvPr id="18440" name="Picture 8" descr="grandma_standing_with_purse_hg_clr"/>
          <p:cNvPicPr>
            <a:picLocks noChangeAspect="1" noChangeArrowheads="1" noCrop="1"/>
          </p:cNvPicPr>
          <p:nvPr/>
        </p:nvPicPr>
        <p:blipFill>
          <a:blip r:embed="rId3" cstate="print"/>
          <a:srcRect/>
          <a:stretch>
            <a:fillRect/>
          </a:stretch>
        </p:blipFill>
        <p:spPr bwMode="auto">
          <a:xfrm>
            <a:off x="533400" y="3886200"/>
            <a:ext cx="2476500" cy="2971800"/>
          </a:xfrm>
          <a:prstGeom prst="rect">
            <a:avLst/>
          </a:prstGeom>
          <a:noFill/>
          <a:ln w="9525">
            <a:noFill/>
            <a:miter lim="800000"/>
            <a:headEnd/>
            <a:tailEnd/>
          </a:ln>
        </p:spPr>
      </p:pic>
      <p:sp>
        <p:nvSpPr>
          <p:cNvPr id="18442" name="Text Box 10"/>
          <p:cNvSpPr txBox="1">
            <a:spLocks noChangeArrowheads="1"/>
          </p:cNvSpPr>
          <p:nvPr/>
        </p:nvSpPr>
        <p:spPr bwMode="auto">
          <a:xfrm>
            <a:off x="457200" y="3048000"/>
            <a:ext cx="4038600" cy="822325"/>
          </a:xfrm>
          <a:prstGeom prst="rect">
            <a:avLst/>
          </a:prstGeom>
          <a:noFill/>
          <a:ln w="9525">
            <a:noFill/>
            <a:miter lim="800000"/>
            <a:headEnd/>
            <a:tailEnd/>
          </a:ln>
        </p:spPr>
        <p:txBody>
          <a:bodyPr>
            <a:spAutoFit/>
          </a:bodyPr>
          <a:lstStyle/>
          <a:p>
            <a:pPr>
              <a:spcBef>
                <a:spcPct val="50000"/>
              </a:spcBef>
            </a:pPr>
            <a:r>
              <a:rPr lang="en-US" sz="2400">
                <a:latin typeface="Comic Sans MS" pitchFamily="66" charset="0"/>
              </a:rPr>
              <a:t>Who would you trust to baby-sit your child?</a:t>
            </a:r>
          </a:p>
        </p:txBody>
      </p:sp>
      <p:sp>
        <p:nvSpPr>
          <p:cNvPr id="18443" name="Text Box 11"/>
          <p:cNvSpPr txBox="1">
            <a:spLocks noChangeArrowheads="1"/>
          </p:cNvSpPr>
          <p:nvPr/>
        </p:nvSpPr>
        <p:spPr bwMode="auto">
          <a:xfrm>
            <a:off x="2514600" y="6019800"/>
            <a:ext cx="5867400" cy="822325"/>
          </a:xfrm>
          <a:prstGeom prst="rect">
            <a:avLst/>
          </a:prstGeom>
          <a:noFill/>
          <a:ln w="9525">
            <a:noFill/>
            <a:miter lim="800000"/>
            <a:headEnd/>
            <a:tailEnd/>
          </a:ln>
        </p:spPr>
        <p:txBody>
          <a:bodyPr>
            <a:spAutoFit/>
          </a:bodyPr>
          <a:lstStyle/>
          <a:p>
            <a:pPr>
              <a:spcBef>
                <a:spcPct val="50000"/>
              </a:spcBef>
            </a:pPr>
            <a:r>
              <a:rPr lang="en-US" sz="2400">
                <a:latin typeface="Comic Sans MS" pitchFamily="66" charset="0"/>
              </a:rPr>
              <a:t>Your answer is based on your heuristic of their appearances.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blinds(horizontal)">
                                      <p:cBhvr>
                                        <p:cTn id="7" dur="500"/>
                                        <p:tgtEl>
                                          <p:spTgt spid="18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2"/>
                                        </p:tgtEl>
                                        <p:attrNameLst>
                                          <p:attrName>style.visibility</p:attrName>
                                        </p:attrNameLst>
                                      </p:cBhvr>
                                      <p:to>
                                        <p:strVal val="visible"/>
                                      </p:to>
                                    </p:set>
                                    <p:animEffect transition="in" filter="blinds(horizontal)">
                                      <p:cBhvr>
                                        <p:cTn id="12" dur="500"/>
                                        <p:tgtEl>
                                          <p:spTgt spid="184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40"/>
                                        </p:tgtEl>
                                        <p:attrNameLst>
                                          <p:attrName>style.visibility</p:attrName>
                                        </p:attrNameLst>
                                      </p:cBhvr>
                                      <p:to>
                                        <p:strVal val="visible"/>
                                      </p:to>
                                    </p:set>
                                    <p:animEffect transition="in" filter="blinds(horizontal)">
                                      <p:cBhvr>
                                        <p:cTn id="17" dur="500"/>
                                        <p:tgtEl>
                                          <p:spTgt spid="184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439"/>
                                        </p:tgtEl>
                                        <p:attrNameLst>
                                          <p:attrName>style.visibility</p:attrName>
                                        </p:attrNameLst>
                                      </p:cBhvr>
                                      <p:to>
                                        <p:strVal val="visible"/>
                                      </p:to>
                                    </p:set>
                                    <p:animEffect transition="in" filter="blinds(horizontal)">
                                      <p:cBhvr>
                                        <p:cTn id="22" dur="500"/>
                                        <p:tgtEl>
                                          <p:spTgt spid="184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43"/>
                                        </p:tgtEl>
                                        <p:attrNameLst>
                                          <p:attrName>style.visibility</p:attrName>
                                        </p:attrNameLst>
                                      </p:cBhvr>
                                      <p:to>
                                        <p:strVal val="visible"/>
                                      </p:to>
                                    </p:set>
                                    <p:animEffect transition="in" filter="blinds(horizontal)">
                                      <p:cBhvr>
                                        <p:cTn id="27" dur="500"/>
                                        <p:tgtEl>
                                          <p:spTgt spid="184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438"/>
                                        </p:tgtEl>
                                        <p:attrNameLst>
                                          <p:attrName>style.visibility</p:attrName>
                                        </p:attrNameLst>
                                      </p:cBhvr>
                                      <p:to>
                                        <p:strVal val="visible"/>
                                      </p:to>
                                    </p:set>
                                    <p:animEffect transition="in" filter="blinds(horizontal)">
                                      <p:cBhvr>
                                        <p:cTn id="32"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P spid="18438" grpId="0"/>
      <p:bldP spid="18442" grpId="0"/>
      <p:bldP spid="184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800" smtClean="0">
                <a:latin typeface="Comic Sans MS" pitchFamily="66" charset="0"/>
              </a:rPr>
              <a:t>Insight</a:t>
            </a:r>
          </a:p>
        </p:txBody>
      </p:sp>
      <p:sp>
        <p:nvSpPr>
          <p:cNvPr id="20484" name="Rectangle 4"/>
          <p:cNvSpPr>
            <a:spLocks noGrp="1" noChangeArrowheads="1"/>
          </p:cNvSpPr>
          <p:nvPr>
            <p:ph type="body" sz="half" idx="1"/>
          </p:nvPr>
        </p:nvSpPr>
        <p:spPr>
          <a:xfrm>
            <a:off x="304800" y="1219200"/>
            <a:ext cx="4267200" cy="2590800"/>
          </a:xfrm>
        </p:spPr>
        <p:txBody>
          <a:bodyPr/>
          <a:lstStyle/>
          <a:p>
            <a:pPr eaLnBrk="1" hangingPunct="1"/>
            <a:r>
              <a:rPr lang="en-US" smtClean="0">
                <a:latin typeface="Comic Sans MS" pitchFamily="66" charset="0"/>
              </a:rPr>
              <a:t>A sudden and often novel realization of the solution to a problem.</a:t>
            </a:r>
          </a:p>
        </p:txBody>
      </p:sp>
      <p:sp>
        <p:nvSpPr>
          <p:cNvPr id="20486" name="Text Box 6"/>
          <p:cNvSpPr txBox="1">
            <a:spLocks noChangeArrowheads="1"/>
          </p:cNvSpPr>
          <p:nvPr/>
        </p:nvSpPr>
        <p:spPr bwMode="auto">
          <a:xfrm>
            <a:off x="381000" y="3595688"/>
            <a:ext cx="5867400" cy="3262312"/>
          </a:xfrm>
          <a:prstGeom prst="rect">
            <a:avLst/>
          </a:prstGeom>
          <a:noFill/>
          <a:ln w="9525">
            <a:noFill/>
            <a:miter lim="800000"/>
            <a:headEnd/>
            <a:tailEnd/>
          </a:ln>
        </p:spPr>
        <p:txBody>
          <a:bodyPr>
            <a:spAutoFit/>
          </a:bodyPr>
          <a:lstStyle/>
          <a:p>
            <a:pPr>
              <a:spcBef>
                <a:spcPct val="50000"/>
              </a:spcBef>
              <a:buFontTx/>
              <a:buChar char="•"/>
            </a:pPr>
            <a:r>
              <a:rPr lang="en-US" sz="3200">
                <a:latin typeface="Comic Sans MS" pitchFamily="66" charset="0"/>
              </a:rPr>
              <a:t>No real strategy involved</a:t>
            </a:r>
          </a:p>
          <a:p>
            <a:pPr>
              <a:spcBef>
                <a:spcPct val="50000"/>
              </a:spcBef>
              <a:buFontTx/>
              <a:buChar char="•"/>
            </a:pPr>
            <a:endParaRPr lang="en-US" sz="3200">
              <a:latin typeface="Comic Sans MS" pitchFamily="66" charset="0"/>
            </a:endParaRPr>
          </a:p>
          <a:p>
            <a:pPr>
              <a:spcBef>
                <a:spcPct val="50000"/>
              </a:spcBef>
              <a:buFontTx/>
              <a:buChar char="•"/>
            </a:pPr>
            <a:r>
              <a:rPr lang="en-US" sz="3200">
                <a:latin typeface="Comic Sans MS" pitchFamily="66" charset="0"/>
              </a:rPr>
              <a:t>What psychologist studied insightful learning &amp; HOW? </a:t>
            </a:r>
          </a:p>
          <a:p>
            <a:pPr>
              <a:spcBef>
                <a:spcPct val="50000"/>
              </a:spcBef>
              <a:buFontTx/>
              <a:buChar char="•"/>
            </a:pPr>
            <a:r>
              <a:rPr lang="en-US" sz="3200">
                <a:latin typeface="Comic Sans MS" pitchFamily="66" charset="0"/>
              </a:rPr>
              <a:t>Koehler working with Chimps!</a:t>
            </a:r>
          </a:p>
        </p:txBody>
      </p:sp>
      <p:pic>
        <p:nvPicPr>
          <p:cNvPr id="20487" name="Picture 7" descr="geeky_girl_getting_idea_hg_clr"/>
          <p:cNvPicPr>
            <a:picLocks noChangeAspect="1" noChangeArrowheads="1" noCrop="1"/>
          </p:cNvPicPr>
          <p:nvPr>
            <p:ph sz="half" idx="2"/>
          </p:nvPr>
        </p:nvPicPr>
        <p:blipFill>
          <a:blip r:embed="rId2" cstate="print"/>
          <a:srcRect/>
          <a:stretch>
            <a:fillRect/>
          </a:stretch>
        </p:blipFill>
        <p:spPr>
          <a:xfrm>
            <a:off x="5943600" y="1600200"/>
            <a:ext cx="1792288" cy="4386263"/>
          </a:xfrm>
          <a:noFill/>
        </p:spPr>
      </p:pic>
      <p:sp>
        <p:nvSpPr>
          <p:cNvPr id="15366" name="TextBox 5"/>
          <p:cNvSpPr txBox="1">
            <a:spLocks noChangeArrowheads="1"/>
          </p:cNvSpPr>
          <p:nvPr/>
        </p:nvSpPr>
        <p:spPr bwMode="auto">
          <a:xfrm>
            <a:off x="5791200" y="0"/>
            <a:ext cx="3352800" cy="830263"/>
          </a:xfrm>
          <a:prstGeom prst="rect">
            <a:avLst/>
          </a:prstGeom>
          <a:noFill/>
          <a:ln w="9525">
            <a:noFill/>
            <a:miter lim="800000"/>
            <a:headEnd/>
            <a:tailEnd/>
          </a:ln>
        </p:spPr>
        <p:txBody>
          <a:bodyPr>
            <a:spAutoFit/>
          </a:bodyPr>
          <a:lstStyle/>
          <a:p>
            <a:pPr algn="ctr"/>
            <a:r>
              <a:rPr lang="en-US" sz="2400" b="1" i="1"/>
              <a:t>Insert Handout 10-5 with clipping tool</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box(in)">
                                      <p:cBhvr>
                                        <p:cTn id="13" dur="500"/>
                                        <p:tgtEl>
                                          <p:spTgt spid="2048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86"/>
                                        </p:tgtEl>
                                        <p:attrNameLst>
                                          <p:attrName>style.visibility</p:attrName>
                                        </p:attrNameLst>
                                      </p:cBhvr>
                                      <p:to>
                                        <p:strVal val="visible"/>
                                      </p:to>
                                    </p:set>
                                    <p:anim calcmode="lin" valueType="num">
                                      <p:cBhvr additive="base">
                                        <p:cTn id="18" dur="500" fill="hold"/>
                                        <p:tgtEl>
                                          <p:spTgt spid="20486"/>
                                        </p:tgtEl>
                                        <p:attrNameLst>
                                          <p:attrName>ppt_x</p:attrName>
                                        </p:attrNameLst>
                                      </p:cBhvr>
                                      <p:tavLst>
                                        <p:tav tm="0">
                                          <p:val>
                                            <p:strVal val="#ppt_x"/>
                                          </p:val>
                                        </p:tav>
                                        <p:tav tm="100000">
                                          <p:val>
                                            <p:strVal val="#ppt_x"/>
                                          </p:val>
                                        </p:tav>
                                      </p:tavLst>
                                    </p:anim>
                                    <p:anim calcmode="lin" valueType="num">
                                      <p:cBhvr additive="base">
                                        <p:cTn id="19"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P spid="204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Obstacles to problem solving</a:t>
            </a:r>
          </a:p>
        </p:txBody>
      </p:sp>
      <p:pic>
        <p:nvPicPr>
          <p:cNvPr id="16387" name="Picture 5" descr="hurdler_stuck_on_hurdle_hg_clr"/>
          <p:cNvPicPr>
            <a:picLocks noChangeAspect="1" noChangeArrowheads="1" noCrop="1"/>
          </p:cNvPicPr>
          <p:nvPr>
            <p:ph idx="1"/>
          </p:nvPr>
        </p:nvPicPr>
        <p:blipFill>
          <a:blip r:embed="rId2" cstate="print"/>
          <a:srcRect/>
          <a:stretch>
            <a:fillRect/>
          </a:stretch>
        </p:blipFill>
        <p:spPr>
          <a:xfrm>
            <a:off x="2819400" y="1447800"/>
            <a:ext cx="3748088" cy="4876800"/>
          </a:xfrm>
          <a:noFill/>
        </p:spPr>
      </p:pic>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to Intuition</a:t>
            </a:r>
            <a:endParaRPr lang="en-US" dirty="0"/>
          </a:p>
        </p:txBody>
      </p:sp>
      <p:sp>
        <p:nvSpPr>
          <p:cNvPr id="3" name="Content Placeholder 2"/>
          <p:cNvSpPr>
            <a:spLocks noGrp="1"/>
          </p:cNvSpPr>
          <p:nvPr>
            <p:ph idx="1"/>
          </p:nvPr>
        </p:nvSpPr>
        <p:spPr/>
        <p:txBody>
          <a:bodyPr/>
          <a:lstStyle/>
          <a:p>
            <a:r>
              <a:rPr lang="en-US" dirty="0" smtClean="0"/>
              <a:t>A bat and a ball cost $1.10 total.  </a:t>
            </a:r>
          </a:p>
          <a:p>
            <a:r>
              <a:rPr lang="en-US" dirty="0" smtClean="0"/>
              <a:t>The bat costs $1 more than the ball.</a:t>
            </a:r>
          </a:p>
          <a:p>
            <a:r>
              <a:rPr lang="en-US" dirty="0" smtClean="0"/>
              <a:t>How much does the ball cost?</a:t>
            </a:r>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sz="4800" smtClean="0">
                <a:latin typeface="Comic Sans MS" pitchFamily="66" charset="0"/>
              </a:rPr>
              <a:t>Confirmation Bias</a:t>
            </a:r>
          </a:p>
        </p:txBody>
      </p:sp>
      <p:sp>
        <p:nvSpPr>
          <p:cNvPr id="24581" name="Rectangle 5"/>
          <p:cNvSpPr>
            <a:spLocks noGrp="1" noChangeArrowheads="1"/>
          </p:cNvSpPr>
          <p:nvPr>
            <p:ph type="body" sz="half" idx="1"/>
          </p:nvPr>
        </p:nvSpPr>
        <p:spPr>
          <a:xfrm>
            <a:off x="381000" y="1295400"/>
            <a:ext cx="4038600" cy="4525963"/>
          </a:xfrm>
        </p:spPr>
        <p:txBody>
          <a:bodyPr/>
          <a:lstStyle/>
          <a:p>
            <a:pPr eaLnBrk="1" hangingPunct="1"/>
            <a:r>
              <a:rPr lang="en-US" smtClean="0">
                <a:latin typeface="Comic Sans MS" pitchFamily="66" charset="0"/>
              </a:rPr>
              <a:t>A tendency to search for information that confirms one’s preconceptions.</a:t>
            </a:r>
          </a:p>
        </p:txBody>
      </p:sp>
      <p:sp>
        <p:nvSpPr>
          <p:cNvPr id="24583" name="Text Box 7"/>
          <p:cNvSpPr txBox="1">
            <a:spLocks noChangeArrowheads="1"/>
          </p:cNvSpPr>
          <p:nvPr/>
        </p:nvSpPr>
        <p:spPr bwMode="auto">
          <a:xfrm>
            <a:off x="457200" y="3962400"/>
            <a:ext cx="4419600" cy="2835275"/>
          </a:xfrm>
          <a:prstGeom prst="rect">
            <a:avLst/>
          </a:prstGeom>
          <a:noFill/>
          <a:ln w="9525">
            <a:noFill/>
            <a:miter lim="800000"/>
            <a:headEnd/>
            <a:tailEnd/>
          </a:ln>
        </p:spPr>
        <p:txBody>
          <a:bodyPr>
            <a:spAutoFit/>
          </a:bodyPr>
          <a:lstStyle/>
          <a:p>
            <a:pPr>
              <a:spcBef>
                <a:spcPct val="50000"/>
              </a:spcBef>
            </a:pPr>
            <a:r>
              <a:rPr lang="en-US" sz="2000">
                <a:latin typeface="Comic Sans MS" pitchFamily="66" charset="0"/>
              </a:rPr>
              <a:t>For example, if you believe that during a full moon there is an increase in admissions to the emergency room where you work, you will take notice of admissions during a full moon, but be inattentive to the moon when admissions occur during other nights of the month. </a:t>
            </a:r>
          </a:p>
        </p:txBody>
      </p:sp>
      <p:pic>
        <p:nvPicPr>
          <p:cNvPr id="24584" name="Picture 8" descr="ambulance_jumping_around_hg_clr"/>
          <p:cNvPicPr>
            <a:picLocks noChangeAspect="1" noChangeArrowheads="1" noCrop="1"/>
          </p:cNvPicPr>
          <p:nvPr>
            <p:ph sz="half" idx="2"/>
          </p:nvPr>
        </p:nvPicPr>
        <p:blipFill>
          <a:blip r:embed="rId2" cstate="print"/>
          <a:srcRect/>
          <a:stretch>
            <a:fillRect/>
          </a:stretch>
        </p:blipFill>
        <p:spPr>
          <a:xfrm>
            <a:off x="6019800" y="2057400"/>
            <a:ext cx="3333750" cy="3333750"/>
          </a:xfrm>
          <a:noFill/>
        </p:spPr>
      </p:pic>
      <p:pic>
        <p:nvPicPr>
          <p:cNvPr id="24585" name="Picture 9" descr="man_in_moon_lg_clr"/>
          <p:cNvPicPr>
            <a:picLocks noChangeAspect="1" noChangeArrowheads="1" noCrop="1"/>
          </p:cNvPicPr>
          <p:nvPr/>
        </p:nvPicPr>
        <p:blipFill>
          <a:blip r:embed="rId3" cstate="print"/>
          <a:srcRect/>
          <a:stretch>
            <a:fillRect/>
          </a:stretch>
        </p:blipFill>
        <p:spPr bwMode="auto">
          <a:xfrm>
            <a:off x="4572000" y="1295400"/>
            <a:ext cx="1981200" cy="1981200"/>
          </a:xfrm>
          <a:prstGeom prst="rect">
            <a:avLst/>
          </a:prstGeom>
          <a:noFill/>
          <a:ln w="9525">
            <a:noFill/>
            <a:miter lim="800000"/>
            <a:headEnd/>
            <a:tailEnd/>
          </a:ln>
        </p:spPr>
      </p:pic>
      <p:sp>
        <p:nvSpPr>
          <p:cNvPr id="24587" name="Text Box 11"/>
          <p:cNvSpPr txBox="1">
            <a:spLocks noChangeArrowheads="1"/>
          </p:cNvSpPr>
          <p:nvPr/>
        </p:nvSpPr>
        <p:spPr bwMode="auto">
          <a:xfrm>
            <a:off x="4724400" y="4784725"/>
            <a:ext cx="4419600" cy="2530475"/>
          </a:xfrm>
          <a:prstGeom prst="rect">
            <a:avLst/>
          </a:prstGeom>
          <a:noFill/>
          <a:ln w="9525">
            <a:noFill/>
            <a:miter lim="800000"/>
            <a:headEnd/>
            <a:tailEnd/>
          </a:ln>
        </p:spPr>
        <p:txBody>
          <a:bodyPr>
            <a:spAutoFit/>
          </a:bodyPr>
          <a:lstStyle/>
          <a:p>
            <a:pPr>
              <a:spcBef>
                <a:spcPct val="50000"/>
              </a:spcBef>
            </a:pPr>
            <a:r>
              <a:rPr lang="en-US" sz="2000">
                <a:latin typeface="Comic Sans MS" pitchFamily="66" charset="0"/>
              </a:rPr>
              <a:t>This leads to a phenomenon we studied early in the year concerning noticing pregnancies after people adopt children…what is this called?</a:t>
            </a:r>
          </a:p>
          <a:p>
            <a:pPr>
              <a:spcBef>
                <a:spcPct val="50000"/>
              </a:spcBef>
            </a:pPr>
            <a:r>
              <a:rPr lang="en-US" sz="2000">
                <a:latin typeface="Comic Sans MS" pitchFamily="66" charset="0"/>
              </a:rPr>
              <a:t>UNLUCKY!! Ha! </a:t>
            </a:r>
          </a:p>
          <a:p>
            <a:pPr>
              <a:spcBef>
                <a:spcPct val="50000"/>
              </a:spcBef>
            </a:pPr>
            <a:endParaRPr lang="en-US" sz="2000">
              <a:latin typeface="Comic Sans MS" pitchFamily="66" charset="0"/>
            </a:endParaRPr>
          </a:p>
        </p:txBody>
      </p:sp>
      <p:sp>
        <p:nvSpPr>
          <p:cNvPr id="17416" name="Rectangle 7"/>
          <p:cNvSpPr>
            <a:spLocks noChangeArrowheads="1"/>
          </p:cNvSpPr>
          <p:nvPr/>
        </p:nvSpPr>
        <p:spPr bwMode="auto">
          <a:xfrm>
            <a:off x="3810000" y="0"/>
            <a:ext cx="5334000" cy="830263"/>
          </a:xfrm>
          <a:prstGeom prst="rect">
            <a:avLst/>
          </a:prstGeom>
          <a:noFill/>
          <a:ln w="9525">
            <a:noFill/>
            <a:miter lim="800000"/>
            <a:headEnd/>
            <a:tailEnd/>
          </a:ln>
        </p:spPr>
        <p:txBody>
          <a:bodyPr>
            <a:spAutoFit/>
          </a:bodyPr>
          <a:lstStyle/>
          <a:p>
            <a:r>
              <a:rPr lang="en-US" sz="2400" b="1">
                <a:hlinkClick r:id="rId4"/>
              </a:rPr>
              <a:t>Confirmation Bias</a:t>
            </a:r>
            <a:r>
              <a:rPr lang="en-US" sz="2400" b="1"/>
              <a:t> (SEINFELD)</a:t>
            </a:r>
          </a:p>
          <a:p>
            <a:r>
              <a:rPr lang="en-US" sz="2400" b="1">
                <a:hlinkClick r:id="rId5"/>
              </a:rPr>
              <a:t>Longer Version</a:t>
            </a:r>
            <a:r>
              <a:rPr lang="en-US" sz="2400" b="1"/>
              <a:t> (begins @55sec)</a:t>
            </a:r>
            <a:r>
              <a:rPr lang="en-US" sz="2400"/>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box(in)">
                                      <p:cBhvr>
                                        <p:cTn id="7" dur="500"/>
                                        <p:tgtEl>
                                          <p:spTgt spid="24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blinds(horizontal)">
                                      <p:cBhvr>
                                        <p:cTn id="12" dur="500"/>
                                        <p:tgtEl>
                                          <p:spTgt spid="2458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4584"/>
                                        </p:tgtEl>
                                        <p:attrNameLst>
                                          <p:attrName>style.visibility</p:attrName>
                                        </p:attrNameLst>
                                      </p:cBhvr>
                                      <p:to>
                                        <p:strVal val="visible"/>
                                      </p:to>
                                    </p:set>
                                    <p:animEffect transition="in" filter="box(in)">
                                      <p:cBhvr>
                                        <p:cTn id="17" dur="500"/>
                                        <p:tgtEl>
                                          <p:spTgt spid="2458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3"/>
                                        </p:tgtEl>
                                        <p:attrNameLst>
                                          <p:attrName>style.visibility</p:attrName>
                                        </p:attrNameLst>
                                      </p:cBhvr>
                                      <p:to>
                                        <p:strVal val="visible"/>
                                      </p:to>
                                    </p:set>
                                    <p:animEffect transition="in" filter="blinds(horizontal)">
                                      <p:cBhvr>
                                        <p:cTn id="22" dur="500"/>
                                        <p:tgtEl>
                                          <p:spTgt spid="2458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87"/>
                                        </p:tgtEl>
                                        <p:attrNameLst>
                                          <p:attrName>style.visibility</p:attrName>
                                        </p:attrNameLst>
                                      </p:cBhvr>
                                      <p:to>
                                        <p:strVal val="visible"/>
                                      </p:to>
                                    </p:set>
                                    <p:animEffect transition="in" filter="blinds(horizontal)">
                                      <p:cBhvr>
                                        <p:cTn id="27" dur="5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p:bldP spid="24583" grpId="0"/>
      <p:bldP spid="245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0"/>
            <a:ext cx="8229600" cy="1143000"/>
          </a:xfrm>
        </p:spPr>
        <p:txBody>
          <a:bodyPr/>
          <a:lstStyle/>
          <a:p>
            <a:pPr eaLnBrk="1" hangingPunct="1"/>
            <a:r>
              <a:rPr lang="en-US" smtClean="0">
                <a:latin typeface="Comic Sans MS" pitchFamily="66" charset="0"/>
              </a:rPr>
              <a:t>Match Problem</a:t>
            </a:r>
          </a:p>
        </p:txBody>
      </p:sp>
      <p:pic>
        <p:nvPicPr>
          <p:cNvPr id="18435" name="Picture 6" descr="think1"/>
          <p:cNvPicPr>
            <a:picLocks noChangeAspect="1" noChangeArrowheads="1"/>
          </p:cNvPicPr>
          <p:nvPr>
            <p:ph idx="1"/>
          </p:nvPr>
        </p:nvPicPr>
        <p:blipFill>
          <a:blip r:embed="rId2" cstate="print"/>
          <a:srcRect/>
          <a:stretch>
            <a:fillRect/>
          </a:stretch>
        </p:blipFill>
        <p:spPr>
          <a:xfrm>
            <a:off x="1981200" y="990600"/>
            <a:ext cx="5075238" cy="4525963"/>
          </a:xfrm>
          <a:noFill/>
        </p:spPr>
      </p:pic>
      <p:sp>
        <p:nvSpPr>
          <p:cNvPr id="18436" name="Text Box 7"/>
          <p:cNvSpPr txBox="1">
            <a:spLocks noChangeArrowheads="1"/>
          </p:cNvSpPr>
          <p:nvPr/>
        </p:nvSpPr>
        <p:spPr bwMode="auto">
          <a:xfrm>
            <a:off x="228600" y="5911850"/>
            <a:ext cx="8610600" cy="946150"/>
          </a:xfrm>
          <a:prstGeom prst="rect">
            <a:avLst/>
          </a:prstGeom>
          <a:noFill/>
          <a:ln w="9525">
            <a:noFill/>
            <a:miter lim="800000"/>
            <a:headEnd/>
            <a:tailEnd/>
          </a:ln>
        </p:spPr>
        <p:txBody>
          <a:bodyPr>
            <a:spAutoFit/>
          </a:bodyPr>
          <a:lstStyle/>
          <a:p>
            <a:pPr>
              <a:spcBef>
                <a:spcPct val="50000"/>
              </a:spcBef>
            </a:pPr>
            <a:r>
              <a:rPr lang="en-US" sz="2800">
                <a:latin typeface="Comic Sans MS" pitchFamily="66" charset="0"/>
              </a:rPr>
              <a:t>Can you arrange these six matches into four equilateral triangles?</a:t>
            </a: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latin typeface="Comic Sans MS" pitchFamily="66" charset="0"/>
              </a:rPr>
              <a:t>Mental Set</a:t>
            </a:r>
          </a:p>
        </p:txBody>
      </p:sp>
      <p:sp>
        <p:nvSpPr>
          <p:cNvPr id="39939" name="Rectangle 3"/>
          <p:cNvSpPr>
            <a:spLocks noGrp="1" noChangeArrowheads="1"/>
          </p:cNvSpPr>
          <p:nvPr>
            <p:ph type="body" idx="1"/>
          </p:nvPr>
        </p:nvSpPr>
        <p:spPr/>
        <p:txBody>
          <a:bodyPr/>
          <a:lstStyle/>
          <a:p>
            <a:pPr eaLnBrk="1" hangingPunct="1"/>
            <a:r>
              <a:rPr lang="en-US" sz="4000" smtClean="0">
                <a:latin typeface="Comic Sans MS" pitchFamily="66" charset="0"/>
              </a:rPr>
              <a:t>A tendency to approach a problem in a particular way, especially if it has worked in the past.</a:t>
            </a:r>
          </a:p>
          <a:p>
            <a:pPr eaLnBrk="1" hangingPunct="1"/>
            <a:r>
              <a:rPr lang="en-US" sz="4000" smtClean="0">
                <a:latin typeface="Comic Sans MS" pitchFamily="66" charset="0"/>
              </a:rPr>
              <a:t>May or may not be a good thing.</a:t>
            </a:r>
          </a:p>
          <a:p>
            <a:pPr eaLnBrk="1" hangingPunct="1"/>
            <a:r>
              <a:rPr lang="en-US" sz="4000" smtClean="0">
                <a:latin typeface="Comic Sans MS" pitchFamily="66" charset="0"/>
              </a:rPr>
              <a:t>Let’s try it: Train Engineer</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latin typeface="Comic Sans MS" pitchFamily="66" charset="0"/>
              </a:rPr>
              <a:t>Thinking…aka Cognition</a:t>
            </a:r>
          </a:p>
        </p:txBody>
      </p:sp>
      <p:sp>
        <p:nvSpPr>
          <p:cNvPr id="3075" name="Rectangle 3"/>
          <p:cNvSpPr>
            <a:spLocks noGrp="1" noChangeArrowheads="1"/>
          </p:cNvSpPr>
          <p:nvPr>
            <p:ph type="body" sz="half" idx="1"/>
          </p:nvPr>
        </p:nvSpPr>
        <p:spPr>
          <a:xfrm>
            <a:off x="0" y="1219200"/>
            <a:ext cx="9144000" cy="609600"/>
          </a:xfrm>
        </p:spPr>
        <p:txBody>
          <a:bodyPr/>
          <a:lstStyle/>
          <a:p>
            <a:pPr algn="ctr" eaLnBrk="1" hangingPunct="1">
              <a:buFontTx/>
              <a:buNone/>
            </a:pPr>
            <a:r>
              <a:rPr lang="en-US" sz="2800" smtClean="0">
                <a:latin typeface="Comic Sans MS" pitchFamily="66" charset="0"/>
              </a:rPr>
              <a:t>Another term for thinking, knowing and remembering</a:t>
            </a:r>
          </a:p>
          <a:p>
            <a:pPr eaLnBrk="1" hangingPunct="1"/>
            <a:endParaRPr lang="en-US" sz="2800" smtClean="0">
              <a:latin typeface="Comic Sans MS" pitchFamily="66" charset="0"/>
            </a:endParaRPr>
          </a:p>
        </p:txBody>
      </p:sp>
      <p:pic>
        <p:nvPicPr>
          <p:cNvPr id="3076" name="Picture 12"/>
          <p:cNvPicPr>
            <a:picLocks noChangeAspect="1" noChangeArrowheads="1"/>
          </p:cNvPicPr>
          <p:nvPr>
            <p:ph sz="quarter" idx="2"/>
          </p:nvPr>
        </p:nvPicPr>
        <p:blipFill>
          <a:blip r:embed="rId2" cstate="print"/>
          <a:srcRect/>
          <a:stretch>
            <a:fillRect/>
          </a:stretch>
        </p:blipFill>
        <p:spPr>
          <a:xfrm>
            <a:off x="5181600" y="2209800"/>
            <a:ext cx="3352800" cy="3255963"/>
          </a:xfrm>
          <a:noFill/>
        </p:spPr>
      </p:pic>
      <p:sp>
        <p:nvSpPr>
          <p:cNvPr id="2" name="Text Box 4"/>
          <p:cNvSpPr txBox="1">
            <a:spLocks noChangeArrowheads="1"/>
          </p:cNvSpPr>
          <p:nvPr/>
        </p:nvSpPr>
        <p:spPr bwMode="auto">
          <a:xfrm>
            <a:off x="533400" y="5562600"/>
            <a:ext cx="7772400" cy="1066800"/>
          </a:xfrm>
          <a:prstGeom prst="rect">
            <a:avLst/>
          </a:prstGeom>
          <a:noFill/>
          <a:ln w="9525">
            <a:noFill/>
            <a:miter lim="800000"/>
            <a:headEnd/>
            <a:tailEnd/>
          </a:ln>
        </p:spPr>
        <p:txBody>
          <a:bodyPr>
            <a:spAutoFit/>
          </a:bodyPr>
          <a:lstStyle/>
          <a:p>
            <a:pPr algn="ctr">
              <a:spcBef>
                <a:spcPct val="50000"/>
              </a:spcBef>
            </a:pPr>
            <a:r>
              <a:rPr lang="en-US" sz="3200">
                <a:latin typeface="Comic Sans MS" pitchFamily="66" charset="0"/>
              </a:rPr>
              <a:t>By studying the way we think, we can think better…so, let’s try it!! (warmups)</a:t>
            </a:r>
          </a:p>
        </p:txBody>
      </p:sp>
      <p:sp>
        <p:nvSpPr>
          <p:cNvPr id="3081" name="Text Box 9"/>
          <p:cNvSpPr txBox="1">
            <a:spLocks noChangeArrowheads="1"/>
          </p:cNvSpPr>
          <p:nvPr/>
        </p:nvSpPr>
        <p:spPr bwMode="auto">
          <a:xfrm>
            <a:off x="2819400" y="2514600"/>
            <a:ext cx="2362200" cy="2041525"/>
          </a:xfrm>
          <a:prstGeom prst="rect">
            <a:avLst/>
          </a:prstGeom>
          <a:noFill/>
          <a:ln w="9525">
            <a:noFill/>
            <a:miter lim="800000"/>
            <a:headEnd/>
            <a:tailEnd/>
          </a:ln>
        </p:spPr>
        <p:txBody>
          <a:bodyPr>
            <a:spAutoFit/>
          </a:bodyPr>
          <a:lstStyle/>
          <a:p>
            <a:pPr algn="ctr">
              <a:spcBef>
                <a:spcPct val="50000"/>
              </a:spcBef>
            </a:pPr>
            <a:r>
              <a:rPr lang="en-US" sz="3200">
                <a:latin typeface="Comic Sans MS" pitchFamily="66" charset="0"/>
              </a:rPr>
              <a:t>Does the way we think really matter?</a:t>
            </a:r>
          </a:p>
        </p:txBody>
      </p:sp>
      <p:pic>
        <p:nvPicPr>
          <p:cNvPr id="3079" name="Picture 16"/>
          <p:cNvPicPr>
            <a:picLocks noChangeAspect="1" noChangeArrowheads="1"/>
          </p:cNvPicPr>
          <p:nvPr>
            <p:ph sz="quarter" idx="3"/>
          </p:nvPr>
        </p:nvPicPr>
        <p:blipFill>
          <a:blip r:embed="rId3" cstate="print"/>
          <a:srcRect/>
          <a:stretch>
            <a:fillRect/>
          </a:stretch>
        </p:blipFill>
        <p:spPr>
          <a:xfrm>
            <a:off x="533400" y="2438400"/>
            <a:ext cx="2260600" cy="2895600"/>
          </a:xfr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81"/>
                                        </p:tgtEl>
                                        <p:attrNameLst>
                                          <p:attrName>style.visibility</p:attrName>
                                        </p:attrNameLst>
                                      </p:cBhvr>
                                      <p:to>
                                        <p:strVal val="visible"/>
                                      </p:to>
                                    </p:set>
                                    <p:animEffect transition="in" filter="blinds(horizontal)">
                                      <p:cBhvr>
                                        <p:cTn id="12"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Match Problem</a:t>
            </a:r>
          </a:p>
        </p:txBody>
      </p:sp>
      <p:pic>
        <p:nvPicPr>
          <p:cNvPr id="20483" name="Picture 5" descr="think4"/>
          <p:cNvPicPr>
            <a:picLocks noChangeAspect="1" noChangeArrowheads="1"/>
          </p:cNvPicPr>
          <p:nvPr>
            <p:ph sz="half" idx="1"/>
          </p:nvPr>
        </p:nvPicPr>
        <p:blipFill>
          <a:blip r:embed="rId2" cstate="print"/>
          <a:srcRect/>
          <a:stretch>
            <a:fillRect/>
          </a:stretch>
        </p:blipFill>
        <p:spPr>
          <a:xfrm>
            <a:off x="457200" y="2062163"/>
            <a:ext cx="4038600" cy="3600450"/>
          </a:xfrm>
          <a:noFill/>
        </p:spPr>
      </p:pic>
      <p:sp>
        <p:nvSpPr>
          <p:cNvPr id="20484" name="Rectangle 6"/>
          <p:cNvSpPr>
            <a:spLocks noGrp="1" noChangeArrowheads="1"/>
          </p:cNvSpPr>
          <p:nvPr>
            <p:ph type="body" sz="half" idx="2"/>
          </p:nvPr>
        </p:nvSpPr>
        <p:spPr/>
        <p:txBody>
          <a:bodyPr/>
          <a:lstStyle/>
          <a:p>
            <a:pPr eaLnBrk="1" hangingPunct="1">
              <a:buFontTx/>
              <a:buNone/>
            </a:pPr>
            <a:r>
              <a:rPr lang="en-US" sz="3600" smtClean="0">
                <a:latin typeface="Comic Sans MS" pitchFamily="66" charset="0"/>
              </a:rPr>
              <a:t>Fixation</a:t>
            </a:r>
          </a:p>
          <a:p>
            <a:pPr eaLnBrk="1" hangingPunct="1"/>
            <a:r>
              <a:rPr lang="en-US" sz="3600" smtClean="0">
                <a:latin typeface="Comic Sans MS" pitchFamily="66" charset="0"/>
              </a:rPr>
              <a:t>The inability to see a problem from a new perspective.</a:t>
            </a:r>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417638"/>
          </a:xfrm>
        </p:spPr>
        <p:txBody>
          <a:bodyPr/>
          <a:lstStyle/>
          <a:p>
            <a:pPr eaLnBrk="1" hangingPunct="1"/>
            <a:r>
              <a:rPr lang="en-US" smtClean="0"/>
              <a:t>The Jug Problem</a:t>
            </a:r>
          </a:p>
        </p:txBody>
      </p:sp>
      <p:pic>
        <p:nvPicPr>
          <p:cNvPr id="21507" name="Picture 4" descr="think2"/>
          <p:cNvPicPr>
            <a:picLocks noChangeAspect="1" noChangeArrowheads="1"/>
          </p:cNvPicPr>
          <p:nvPr>
            <p:ph idx="1"/>
          </p:nvPr>
        </p:nvPicPr>
        <p:blipFill>
          <a:blip r:embed="rId2" cstate="print"/>
          <a:srcRect/>
          <a:stretch>
            <a:fillRect/>
          </a:stretch>
        </p:blipFill>
        <p:spPr>
          <a:xfrm>
            <a:off x="0" y="1143000"/>
            <a:ext cx="9144000" cy="5257800"/>
          </a:xfrm>
          <a:noFill/>
        </p:spPr>
      </p:pic>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pPr eaLnBrk="1" hangingPunct="1"/>
            <a:r>
              <a:rPr lang="en-US" smtClean="0"/>
              <a:t>The Jug Problem</a:t>
            </a:r>
          </a:p>
        </p:txBody>
      </p:sp>
      <p:pic>
        <p:nvPicPr>
          <p:cNvPr id="22531" name="Picture 7" descr="think5"/>
          <p:cNvPicPr>
            <a:picLocks noChangeAspect="1" noChangeArrowheads="1"/>
          </p:cNvPicPr>
          <p:nvPr>
            <p:ph idx="1"/>
          </p:nvPr>
        </p:nvPicPr>
        <p:blipFill>
          <a:blip r:embed="rId2" cstate="print"/>
          <a:srcRect/>
          <a:stretch>
            <a:fillRect/>
          </a:stretch>
        </p:blipFill>
        <p:spPr>
          <a:xfrm>
            <a:off x="1676400" y="1447800"/>
            <a:ext cx="5848350" cy="4525963"/>
          </a:xfrm>
          <a:noFill/>
        </p:spPr>
      </p:pic>
      <p:sp>
        <p:nvSpPr>
          <p:cNvPr id="28680" name="Text Box 8"/>
          <p:cNvSpPr txBox="1">
            <a:spLocks noChangeArrowheads="1"/>
          </p:cNvSpPr>
          <p:nvPr/>
        </p:nvSpPr>
        <p:spPr bwMode="auto">
          <a:xfrm>
            <a:off x="990600" y="6096000"/>
            <a:ext cx="7086600" cy="519113"/>
          </a:xfrm>
          <a:prstGeom prst="rect">
            <a:avLst/>
          </a:prstGeom>
          <a:noFill/>
          <a:ln w="9525">
            <a:noFill/>
            <a:miter lim="800000"/>
            <a:headEnd/>
            <a:tailEnd/>
          </a:ln>
        </p:spPr>
        <p:txBody>
          <a:bodyPr>
            <a:spAutoFit/>
          </a:bodyPr>
          <a:lstStyle/>
          <a:p>
            <a:pPr algn="ctr">
              <a:spcBef>
                <a:spcPct val="50000"/>
              </a:spcBef>
            </a:pPr>
            <a:r>
              <a:rPr lang="en-US" sz="2800">
                <a:latin typeface="Comic Sans MS" pitchFamily="66" charset="0"/>
              </a:rPr>
              <a:t>B – A – 2C = desired amount of water</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blinds(horizontal)">
                                      <p:cBhvr>
                                        <p:cTn id="7"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latin typeface="Comic Sans MS" pitchFamily="66" charset="0"/>
              </a:rPr>
              <a:t>The Jug Problem</a:t>
            </a:r>
          </a:p>
        </p:txBody>
      </p:sp>
      <p:sp>
        <p:nvSpPr>
          <p:cNvPr id="31750" name="Rectangle 6"/>
          <p:cNvSpPr>
            <a:spLocks noGrp="1" noChangeArrowheads="1"/>
          </p:cNvSpPr>
          <p:nvPr>
            <p:ph type="body" sz="half" idx="1"/>
          </p:nvPr>
        </p:nvSpPr>
        <p:spPr>
          <a:xfrm>
            <a:off x="0" y="1600200"/>
            <a:ext cx="4419600" cy="4525963"/>
          </a:xfrm>
        </p:spPr>
        <p:txBody>
          <a:bodyPr/>
          <a:lstStyle/>
          <a:p>
            <a:pPr eaLnBrk="1" hangingPunct="1"/>
            <a:r>
              <a:rPr lang="en-US" smtClean="0">
                <a:latin typeface="Comic Sans MS" pitchFamily="66" charset="0"/>
              </a:rPr>
              <a:t>For problems 6 and 7 (20 and 18), there are easier ways than using your formula from your mental set.</a:t>
            </a:r>
          </a:p>
        </p:txBody>
      </p:sp>
      <p:pic>
        <p:nvPicPr>
          <p:cNvPr id="31749" name="Picture 5" descr="think6"/>
          <p:cNvPicPr>
            <a:picLocks noChangeAspect="1" noChangeArrowheads="1"/>
          </p:cNvPicPr>
          <p:nvPr>
            <p:ph sz="half" idx="2"/>
          </p:nvPr>
        </p:nvPicPr>
        <p:blipFill>
          <a:blip r:embed="rId2" cstate="print"/>
          <a:srcRect/>
          <a:stretch>
            <a:fillRect/>
          </a:stretch>
        </p:blipFill>
        <p:spPr>
          <a:xfrm>
            <a:off x="4648200" y="2181225"/>
            <a:ext cx="4038600" cy="3362325"/>
          </a:xfr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Effect transition="in" filter="blinds(horizontal)">
                                      <p:cBhvr>
                                        <p:cTn id="7" dur="500"/>
                                        <p:tgtEl>
                                          <p:spTgt spid="317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blinds(horizontal)">
                                      <p:cBhvr>
                                        <p:cTn id="12"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lstStyle/>
          <a:p>
            <a:pPr eaLnBrk="1" hangingPunct="1"/>
            <a:r>
              <a:rPr lang="en-US" smtClean="0"/>
              <a:t>Functional Fixedness</a:t>
            </a:r>
          </a:p>
        </p:txBody>
      </p:sp>
      <p:sp>
        <p:nvSpPr>
          <p:cNvPr id="43012" name="Rectangle 4"/>
          <p:cNvSpPr>
            <a:spLocks noGrp="1" noChangeArrowheads="1"/>
          </p:cNvSpPr>
          <p:nvPr>
            <p:ph type="body" sz="half" idx="1"/>
          </p:nvPr>
        </p:nvSpPr>
        <p:spPr>
          <a:xfrm>
            <a:off x="457200" y="1371600"/>
            <a:ext cx="3886200" cy="4724400"/>
          </a:xfrm>
        </p:spPr>
        <p:txBody>
          <a:bodyPr/>
          <a:lstStyle/>
          <a:p>
            <a:pPr eaLnBrk="1" hangingPunct="1"/>
            <a:r>
              <a:rPr lang="en-US" sz="3600" smtClean="0">
                <a:latin typeface="Comic Sans MS" pitchFamily="66" charset="0"/>
              </a:rPr>
              <a:t>The tendency to think of things only in terms of their usual functions.</a:t>
            </a:r>
          </a:p>
        </p:txBody>
      </p:sp>
      <p:pic>
        <p:nvPicPr>
          <p:cNvPr id="43017" name="Picture 9" descr="quarter_spinning_hg_clr"/>
          <p:cNvPicPr>
            <a:picLocks noChangeAspect="1" noChangeArrowheads="1" noCrop="1"/>
          </p:cNvPicPr>
          <p:nvPr>
            <p:ph sz="half" idx="2"/>
          </p:nvPr>
        </p:nvPicPr>
        <p:blipFill>
          <a:blip r:embed="rId2" cstate="print"/>
          <a:srcRect/>
          <a:stretch>
            <a:fillRect/>
          </a:stretch>
        </p:blipFill>
        <p:spPr>
          <a:xfrm>
            <a:off x="4953000" y="2057400"/>
            <a:ext cx="3714750" cy="1866900"/>
          </a:xfrm>
          <a:noFill/>
        </p:spPr>
      </p:pic>
      <p:sp>
        <p:nvSpPr>
          <p:cNvPr id="43018" name="Text Box 10"/>
          <p:cNvSpPr txBox="1">
            <a:spLocks noChangeArrowheads="1"/>
          </p:cNvSpPr>
          <p:nvPr/>
        </p:nvSpPr>
        <p:spPr bwMode="auto">
          <a:xfrm>
            <a:off x="533400" y="5029200"/>
            <a:ext cx="7620000" cy="1066800"/>
          </a:xfrm>
          <a:prstGeom prst="rect">
            <a:avLst/>
          </a:prstGeom>
          <a:noFill/>
          <a:ln w="9525">
            <a:noFill/>
            <a:miter lim="800000"/>
            <a:headEnd/>
            <a:tailEnd/>
          </a:ln>
        </p:spPr>
        <p:txBody>
          <a:bodyPr>
            <a:spAutoFit/>
          </a:bodyPr>
          <a:lstStyle/>
          <a:p>
            <a:pPr>
              <a:spcBef>
                <a:spcPct val="50000"/>
              </a:spcBef>
            </a:pPr>
            <a:r>
              <a:rPr lang="en-US" sz="3200">
                <a:latin typeface="Comic Sans MS" pitchFamily="66" charset="0"/>
              </a:rPr>
              <a:t>What are some things I can do with this quarter (other than spend it)?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blinds(horizontal)">
                                      <p:cBhvr>
                                        <p:cTn id="7" dur="500"/>
                                        <p:tgtEl>
                                          <p:spTgt spid="43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017"/>
                                        </p:tgtEl>
                                        <p:attrNameLst>
                                          <p:attrName>style.visibility</p:attrName>
                                        </p:attrNameLst>
                                      </p:cBhvr>
                                      <p:to>
                                        <p:strVal val="visible"/>
                                      </p:to>
                                    </p:set>
                                    <p:animEffect transition="in" filter="blinds(horizontal)">
                                      <p:cBhvr>
                                        <p:cTn id="12" dur="500"/>
                                        <p:tgtEl>
                                          <p:spTgt spid="430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018"/>
                                        </p:tgtEl>
                                        <p:attrNameLst>
                                          <p:attrName>style.visibility</p:attrName>
                                        </p:attrNameLst>
                                      </p:cBhvr>
                                      <p:to>
                                        <p:strVal val="visible"/>
                                      </p:to>
                                    </p:set>
                                    <p:anim calcmode="lin" valueType="num">
                                      <p:cBhvr additive="base">
                                        <p:cTn id="17" dur="500" fill="hold"/>
                                        <p:tgtEl>
                                          <p:spTgt spid="43018"/>
                                        </p:tgtEl>
                                        <p:attrNameLst>
                                          <p:attrName>ppt_x</p:attrName>
                                        </p:attrNameLst>
                                      </p:cBhvr>
                                      <p:tavLst>
                                        <p:tav tm="0">
                                          <p:val>
                                            <p:strVal val="#ppt_x"/>
                                          </p:val>
                                        </p:tav>
                                        <p:tav tm="100000">
                                          <p:val>
                                            <p:strVal val="#ppt_x"/>
                                          </p:val>
                                        </p:tav>
                                      </p:tavLst>
                                    </p:anim>
                                    <p:anim calcmode="lin" valueType="num">
                                      <p:cBhvr additive="base">
                                        <p:cTn id="18" dur="500" fill="hold"/>
                                        <p:tgtEl>
                                          <p:spTgt spid="43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P spid="430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p:nvPr>
        </p:nvSpPr>
        <p:spPr/>
        <p:txBody>
          <a:bodyPr/>
          <a:lstStyle/>
          <a:p>
            <a:pPr eaLnBrk="1" hangingPunct="1"/>
            <a:endParaRPr lang="en-US" smtClean="0"/>
          </a:p>
        </p:txBody>
      </p:sp>
      <p:pic>
        <p:nvPicPr>
          <p:cNvPr id="25603" name="Picture 6" descr="File:Genimage.jpg">
            <a:hlinkClick r:id="rId2"/>
          </p:cNvPr>
          <p:cNvPicPr>
            <a:picLocks noChangeAspect="1" noChangeArrowheads="1"/>
          </p:cNvPicPr>
          <p:nvPr/>
        </p:nvPicPr>
        <p:blipFill>
          <a:blip r:embed="rId3" cstate="print"/>
          <a:srcRect/>
          <a:stretch>
            <a:fillRect/>
          </a:stretch>
        </p:blipFill>
        <p:spPr bwMode="auto">
          <a:xfrm>
            <a:off x="990600" y="-1401763"/>
            <a:ext cx="7791450" cy="8259763"/>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130425"/>
            <a:ext cx="8153400" cy="1470025"/>
          </a:xfrm>
        </p:spPr>
        <p:txBody>
          <a:bodyPr/>
          <a:lstStyle/>
          <a:p>
            <a:pPr eaLnBrk="1" hangingPunct="1"/>
            <a:r>
              <a:rPr lang="en-US" sz="4800" smtClean="0">
                <a:latin typeface="Comic Sans MS" pitchFamily="66" charset="0"/>
              </a:rPr>
              <a:t>Types of Heuristics</a:t>
            </a:r>
            <a:br>
              <a:rPr lang="en-US" sz="4800" smtClean="0">
                <a:latin typeface="Comic Sans MS" pitchFamily="66" charset="0"/>
              </a:rPr>
            </a:br>
            <a:r>
              <a:rPr lang="en-US" sz="4800" smtClean="0">
                <a:latin typeface="Comic Sans MS" pitchFamily="66" charset="0"/>
              </a:rPr>
              <a:t>(That often lead to errors)</a:t>
            </a:r>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lstStyle/>
          <a:p>
            <a:pPr eaLnBrk="1" hangingPunct="1"/>
            <a:r>
              <a:rPr lang="en-US" smtClean="0"/>
              <a:t>Representativeness Heuristic</a:t>
            </a:r>
          </a:p>
        </p:txBody>
      </p:sp>
      <p:sp>
        <p:nvSpPr>
          <p:cNvPr id="47108" name="Rectangle 4"/>
          <p:cNvSpPr>
            <a:spLocks noGrp="1" noChangeArrowheads="1"/>
          </p:cNvSpPr>
          <p:nvPr>
            <p:ph type="body" sz="half" idx="1"/>
          </p:nvPr>
        </p:nvSpPr>
        <p:spPr>
          <a:xfrm>
            <a:off x="0" y="838200"/>
            <a:ext cx="4495800" cy="4525963"/>
          </a:xfrm>
        </p:spPr>
        <p:txBody>
          <a:bodyPr/>
          <a:lstStyle/>
          <a:p>
            <a:pPr eaLnBrk="1" hangingPunct="1"/>
            <a:r>
              <a:rPr lang="en-US" dirty="0" smtClean="0">
                <a:latin typeface="Comic Sans MS" pitchFamily="66" charset="0"/>
              </a:rPr>
              <a:t>A rule of thumb for judging the likelihood of things in terms of how well they match our prototype</a:t>
            </a:r>
            <a:r>
              <a:rPr lang="en-US" dirty="0" smtClean="0">
                <a:latin typeface="Comic Sans MS" pitchFamily="66" charset="0"/>
              </a:rPr>
              <a:t>.</a:t>
            </a:r>
          </a:p>
          <a:p>
            <a:pPr eaLnBrk="1" hangingPunct="1"/>
            <a:r>
              <a:rPr lang="en-US" dirty="0" smtClean="0">
                <a:latin typeface="Comic Sans MS" pitchFamily="66" charset="0"/>
              </a:rPr>
              <a:t>Different Types</a:t>
            </a:r>
          </a:p>
          <a:p>
            <a:pPr lvl="1" eaLnBrk="1" hangingPunct="1"/>
            <a:r>
              <a:rPr lang="en-US" dirty="0" smtClean="0">
                <a:latin typeface="Comic Sans MS" pitchFamily="66" charset="0"/>
                <a:hlinkClick r:id="rId2"/>
              </a:rPr>
              <a:t>Gambler’s fallacy</a:t>
            </a:r>
            <a:endParaRPr lang="en-US" dirty="0" smtClean="0">
              <a:latin typeface="Comic Sans MS" pitchFamily="66" charset="0"/>
            </a:endParaRPr>
          </a:p>
          <a:p>
            <a:pPr lvl="1" eaLnBrk="1" hangingPunct="1"/>
            <a:endParaRPr lang="en-US" dirty="0" smtClean="0">
              <a:latin typeface="Comic Sans MS" pitchFamily="66" charset="0"/>
            </a:endParaRPr>
          </a:p>
          <a:p>
            <a:pPr lvl="1" eaLnBrk="1" hangingPunct="1"/>
            <a:endParaRPr lang="en-US" dirty="0" smtClean="0">
              <a:latin typeface="Comic Sans MS" pitchFamily="66" charset="0"/>
            </a:endParaRPr>
          </a:p>
          <a:p>
            <a:pPr eaLnBrk="1" hangingPunct="1"/>
            <a:r>
              <a:rPr lang="en-US" dirty="0" smtClean="0">
                <a:latin typeface="Comic Sans MS" pitchFamily="66" charset="0"/>
              </a:rPr>
              <a:t>Can cause us to ignore important information.</a:t>
            </a:r>
          </a:p>
        </p:txBody>
      </p:sp>
      <p:pic>
        <p:nvPicPr>
          <p:cNvPr id="47110" name="Picture 6" descr="librarian_taking_stroll_hg_clr"/>
          <p:cNvPicPr>
            <a:picLocks noChangeAspect="1" noChangeArrowheads="1" noCrop="1"/>
          </p:cNvPicPr>
          <p:nvPr>
            <p:ph sz="half" idx="2"/>
          </p:nvPr>
        </p:nvPicPr>
        <p:blipFill>
          <a:blip r:embed="rId3" cstate="print"/>
          <a:srcRect/>
          <a:stretch>
            <a:fillRect/>
          </a:stretch>
        </p:blipFill>
        <p:spPr>
          <a:xfrm>
            <a:off x="5638800" y="2286000"/>
            <a:ext cx="1733550" cy="3467100"/>
          </a:xfrm>
          <a:noFill/>
        </p:spPr>
      </p:pic>
      <p:sp>
        <p:nvSpPr>
          <p:cNvPr id="47111" name="Text Box 7"/>
          <p:cNvSpPr txBox="1">
            <a:spLocks noChangeArrowheads="1"/>
          </p:cNvSpPr>
          <p:nvPr/>
        </p:nvSpPr>
        <p:spPr bwMode="auto">
          <a:xfrm>
            <a:off x="4800600" y="838200"/>
            <a:ext cx="4038600" cy="1187450"/>
          </a:xfrm>
          <a:prstGeom prst="rect">
            <a:avLst/>
          </a:prstGeom>
          <a:noFill/>
          <a:ln w="9525">
            <a:noFill/>
            <a:miter lim="800000"/>
            <a:headEnd/>
            <a:tailEnd/>
          </a:ln>
        </p:spPr>
        <p:txBody>
          <a:bodyPr>
            <a:spAutoFit/>
          </a:bodyPr>
          <a:lstStyle/>
          <a:p>
            <a:pPr>
              <a:spcBef>
                <a:spcPct val="50000"/>
              </a:spcBef>
            </a:pPr>
            <a:r>
              <a:rPr lang="en-US" sz="2400"/>
              <a:t>Below is Linda. She is 31, single, outspoken, and very bright…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blinds(horizontal)">
                                      <p:cBhvr>
                                        <p:cTn id="7" dur="500"/>
                                        <p:tgtEl>
                                          <p:spTgt spid="47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blinds(horizontal)">
                                      <p:cBhvr>
                                        <p:cTn id="12" dur="500"/>
                                        <p:tgtEl>
                                          <p:spTgt spid="47108">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7108">
                                            <p:txEl>
                                              <p:pRg st="2" end="2"/>
                                            </p:txEl>
                                          </p:spTgt>
                                        </p:tgtEl>
                                        <p:attrNameLst>
                                          <p:attrName>style.visibility</p:attrName>
                                        </p:attrNameLst>
                                      </p:cBhvr>
                                      <p:to>
                                        <p:strVal val="visible"/>
                                      </p:to>
                                    </p:set>
                                    <p:animEffect transition="in" filter="blinds(horizontal)">
                                      <p:cBhvr>
                                        <p:cTn id="15" dur="500"/>
                                        <p:tgtEl>
                                          <p:spTgt spid="4710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7108">
                                            <p:txEl>
                                              <p:pRg st="5" end="5"/>
                                            </p:txEl>
                                          </p:spTgt>
                                        </p:tgtEl>
                                        <p:attrNameLst>
                                          <p:attrName>style.visibility</p:attrName>
                                        </p:attrNameLst>
                                      </p:cBhvr>
                                      <p:to>
                                        <p:strVal val="visible"/>
                                      </p:to>
                                    </p:set>
                                    <p:animEffect transition="in" filter="blinds(horizontal)">
                                      <p:cBhvr>
                                        <p:cTn id="20" dur="500"/>
                                        <p:tgtEl>
                                          <p:spTgt spid="47108">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7110"/>
                                        </p:tgtEl>
                                        <p:attrNameLst>
                                          <p:attrName>style.visibility</p:attrName>
                                        </p:attrNameLst>
                                      </p:cBhvr>
                                      <p:to>
                                        <p:strVal val="visible"/>
                                      </p:to>
                                    </p:set>
                                    <p:animEffect transition="in" filter="box(in)">
                                      <p:cBhvr>
                                        <p:cTn id="25" dur="500"/>
                                        <p:tgtEl>
                                          <p:spTgt spid="471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7111"/>
                                        </p:tgtEl>
                                        <p:attrNameLst>
                                          <p:attrName>style.visibility</p:attrName>
                                        </p:attrNameLst>
                                      </p:cBhvr>
                                      <p:to>
                                        <p:strVal val="visible"/>
                                      </p:to>
                                    </p:set>
                                    <p:animEffect transition="in" filter="blinds(horizontal)">
                                      <p:cBhvr>
                                        <p:cTn id="30"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P spid="471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pPr eaLnBrk="1" hangingPunct="1"/>
            <a:r>
              <a:rPr lang="en-US" smtClean="0">
                <a:latin typeface="Comic Sans MS" pitchFamily="66" charset="0"/>
              </a:rPr>
              <a:t>Availability Heuristic</a:t>
            </a:r>
          </a:p>
        </p:txBody>
      </p:sp>
      <p:sp>
        <p:nvSpPr>
          <p:cNvPr id="49157" name="Rectangle 5"/>
          <p:cNvSpPr>
            <a:spLocks noGrp="1" noChangeArrowheads="1"/>
          </p:cNvSpPr>
          <p:nvPr>
            <p:ph type="body" sz="half" idx="2"/>
          </p:nvPr>
        </p:nvSpPr>
        <p:spPr>
          <a:xfrm>
            <a:off x="4419600" y="1981200"/>
            <a:ext cx="4495800" cy="2209800"/>
          </a:xfrm>
        </p:spPr>
        <p:txBody>
          <a:bodyPr/>
          <a:lstStyle/>
          <a:p>
            <a:pPr eaLnBrk="1" hangingPunct="1">
              <a:lnSpc>
                <a:spcPct val="90000"/>
              </a:lnSpc>
            </a:pPr>
            <a:r>
              <a:rPr lang="en-US" smtClean="0">
                <a:latin typeface="Comic Sans MS" pitchFamily="66" charset="0"/>
              </a:rPr>
              <a:t>Estimating the likelihood of events based on their availability in our memory.</a:t>
            </a:r>
          </a:p>
        </p:txBody>
      </p:sp>
      <p:sp>
        <p:nvSpPr>
          <p:cNvPr id="49158" name="Text Box 6"/>
          <p:cNvSpPr txBox="1">
            <a:spLocks noChangeArrowheads="1"/>
          </p:cNvSpPr>
          <p:nvPr/>
        </p:nvSpPr>
        <p:spPr bwMode="auto">
          <a:xfrm>
            <a:off x="4648200" y="4419600"/>
            <a:ext cx="4114800" cy="2041525"/>
          </a:xfrm>
          <a:prstGeom prst="rect">
            <a:avLst/>
          </a:prstGeom>
          <a:noFill/>
          <a:ln w="9525">
            <a:noFill/>
            <a:miter lim="800000"/>
            <a:headEnd/>
            <a:tailEnd/>
          </a:ln>
        </p:spPr>
        <p:txBody>
          <a:bodyPr>
            <a:spAutoFit/>
          </a:bodyPr>
          <a:lstStyle/>
          <a:p>
            <a:pPr>
              <a:spcBef>
                <a:spcPct val="20000"/>
              </a:spcBef>
              <a:buFontTx/>
              <a:buChar char="•"/>
            </a:pPr>
            <a:r>
              <a:rPr lang="en-US" sz="3200">
                <a:latin typeface="Comic Sans MS" pitchFamily="66" charset="0"/>
              </a:rPr>
              <a:t>If it comes to mind easily (maybe a vivid event) we presume it is common.</a:t>
            </a:r>
          </a:p>
        </p:txBody>
      </p:sp>
      <p:sp>
        <p:nvSpPr>
          <p:cNvPr id="49159" name="Text Box 7"/>
          <p:cNvSpPr txBox="1">
            <a:spLocks noChangeArrowheads="1"/>
          </p:cNvSpPr>
          <p:nvPr/>
        </p:nvSpPr>
        <p:spPr bwMode="auto">
          <a:xfrm>
            <a:off x="228600" y="3505200"/>
            <a:ext cx="4191000" cy="3140075"/>
          </a:xfrm>
          <a:prstGeom prst="rect">
            <a:avLst/>
          </a:prstGeom>
          <a:noFill/>
          <a:ln w="9525">
            <a:noFill/>
            <a:miter lim="800000"/>
            <a:headEnd/>
            <a:tailEnd/>
          </a:ln>
        </p:spPr>
        <p:txBody>
          <a:bodyPr>
            <a:spAutoFit/>
          </a:bodyPr>
          <a:lstStyle/>
          <a:p>
            <a:r>
              <a:rPr lang="en-US" sz="2000"/>
              <a:t>Although diseases kill many more people than accidents, it has been shown that people will judge accidents and diseases to be equally fatal. This is because accidents are more dramatic and are often written up in the paper or seen on the news on t.v., and are more available in memory than diseases. </a:t>
            </a:r>
          </a:p>
        </p:txBody>
      </p:sp>
      <p:pic>
        <p:nvPicPr>
          <p:cNvPr id="49160" name="Picture 8" descr="grave_lightening_halloween_lg_clr"/>
          <p:cNvPicPr>
            <a:picLocks noChangeAspect="1" noChangeArrowheads="1" noCrop="1"/>
          </p:cNvPicPr>
          <p:nvPr>
            <p:ph sz="half" idx="1"/>
          </p:nvPr>
        </p:nvPicPr>
        <p:blipFill>
          <a:blip r:embed="rId2" cstate="print"/>
          <a:srcRect/>
          <a:stretch>
            <a:fillRect/>
          </a:stretch>
        </p:blipFill>
        <p:spPr>
          <a:xfrm>
            <a:off x="1371600" y="990600"/>
            <a:ext cx="2035175" cy="2590800"/>
          </a:xfrm>
          <a:noFill/>
        </p:spPr>
      </p:pic>
      <p:sp>
        <p:nvSpPr>
          <p:cNvPr id="28679" name="Rectangle 6"/>
          <p:cNvSpPr>
            <a:spLocks noChangeArrowheads="1"/>
          </p:cNvSpPr>
          <p:nvPr/>
        </p:nvSpPr>
        <p:spPr bwMode="auto">
          <a:xfrm>
            <a:off x="152400" y="990600"/>
            <a:ext cx="4572000" cy="523875"/>
          </a:xfrm>
          <a:prstGeom prst="rect">
            <a:avLst/>
          </a:prstGeom>
          <a:noFill/>
          <a:ln w="9525">
            <a:noFill/>
            <a:miter lim="800000"/>
            <a:headEnd/>
            <a:tailEnd/>
          </a:ln>
        </p:spPr>
        <p:txBody>
          <a:bodyPr>
            <a:spAutoFit/>
          </a:bodyPr>
          <a:lstStyle/>
          <a:p>
            <a:r>
              <a:rPr lang="en-US" sz="2800" b="1" dirty="0">
                <a:hlinkClick r:id="rId3"/>
              </a:rPr>
              <a:t>The Summer of the Shark</a:t>
            </a:r>
            <a:endParaRPr lang="en-US" sz="2800" b="1" dirty="0"/>
          </a:p>
        </p:txBody>
      </p:sp>
      <p:sp>
        <p:nvSpPr>
          <p:cNvPr id="8" name="Rectangle 7"/>
          <p:cNvSpPr/>
          <p:nvPr/>
        </p:nvSpPr>
        <p:spPr>
          <a:xfrm>
            <a:off x="4572000" y="990600"/>
            <a:ext cx="4572000" cy="830997"/>
          </a:xfrm>
          <a:prstGeom prst="rect">
            <a:avLst/>
          </a:prstGeom>
        </p:spPr>
        <p:txBody>
          <a:bodyPr>
            <a:spAutoFit/>
          </a:bodyPr>
          <a:lstStyle/>
          <a:p>
            <a:pPr algn="ctr"/>
            <a:r>
              <a:rPr lang="en-US" sz="2400" b="1" dirty="0" smtClean="0">
                <a:hlinkClick r:id="rId4"/>
              </a:rPr>
              <a:t>What Parents SHOULD NOT Worry About</a:t>
            </a:r>
            <a:r>
              <a:rPr lang="en-US" sz="2400" b="1" dirty="0" smtClean="0"/>
              <a:t> </a:t>
            </a:r>
            <a:endParaRPr lang="en-US" sz="2400" b="1"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animEffect transition="in" filter="box(in)">
                                      <p:cBhvr>
                                        <p:cTn id="7" dur="500"/>
                                        <p:tgtEl>
                                          <p:spTgt spid="49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58"/>
                                        </p:tgtEl>
                                        <p:attrNameLst>
                                          <p:attrName>style.visibility</p:attrName>
                                        </p:attrNameLst>
                                      </p:cBhvr>
                                      <p:to>
                                        <p:strVal val="visible"/>
                                      </p:to>
                                    </p:set>
                                    <p:animEffect transition="in" filter="box(in)">
                                      <p:cBhvr>
                                        <p:cTn id="12" dur="500"/>
                                        <p:tgtEl>
                                          <p:spTgt spid="491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160"/>
                                        </p:tgtEl>
                                        <p:attrNameLst>
                                          <p:attrName>style.visibility</p:attrName>
                                        </p:attrNameLst>
                                      </p:cBhvr>
                                      <p:to>
                                        <p:strVal val="visible"/>
                                      </p:to>
                                    </p:set>
                                    <p:animEffect transition="in" filter="blinds(horizontal)">
                                      <p:cBhvr>
                                        <p:cTn id="17" dur="500"/>
                                        <p:tgtEl>
                                          <p:spTgt spid="4916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9159"/>
                                        </p:tgtEl>
                                        <p:attrNameLst>
                                          <p:attrName>style.visibility</p:attrName>
                                        </p:attrNameLst>
                                      </p:cBhvr>
                                      <p:to>
                                        <p:strVal val="visible"/>
                                      </p:to>
                                    </p:set>
                                    <p:animEffect transition="in" filter="box(in)">
                                      <p:cBhvr>
                                        <p:cTn id="22"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p:bldP spid="49158" grpId="0"/>
      <p:bldP spid="491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pPr eaLnBrk="1" hangingPunct="1"/>
            <a:r>
              <a:rPr lang="en-US" dirty="0" smtClean="0">
                <a:latin typeface="Comic Sans MS" pitchFamily="66" charset="0"/>
              </a:rPr>
              <a:t>Overconfidence</a:t>
            </a:r>
          </a:p>
        </p:txBody>
      </p:sp>
      <p:sp>
        <p:nvSpPr>
          <p:cNvPr id="51204" name="Rectangle 4"/>
          <p:cNvSpPr>
            <a:spLocks noGrp="1" noChangeArrowheads="1"/>
          </p:cNvSpPr>
          <p:nvPr>
            <p:ph type="body" sz="half" idx="1"/>
          </p:nvPr>
        </p:nvSpPr>
        <p:spPr>
          <a:xfrm>
            <a:off x="228600" y="838200"/>
            <a:ext cx="4038600" cy="4525963"/>
          </a:xfrm>
        </p:spPr>
        <p:txBody>
          <a:bodyPr/>
          <a:lstStyle/>
          <a:p>
            <a:pPr eaLnBrk="1" hangingPunct="1"/>
            <a:endParaRPr lang="en-US" sz="3600" dirty="0" smtClean="0">
              <a:latin typeface="Comic Sans MS" pitchFamily="66" charset="0"/>
            </a:endParaRPr>
          </a:p>
          <a:p>
            <a:pPr eaLnBrk="1" hangingPunct="1"/>
            <a:r>
              <a:rPr lang="en-US" sz="3600" dirty="0" smtClean="0">
                <a:latin typeface="Comic Sans MS" pitchFamily="66" charset="0"/>
              </a:rPr>
              <a:t>The </a:t>
            </a:r>
            <a:r>
              <a:rPr lang="en-US" sz="3600" dirty="0" smtClean="0">
                <a:latin typeface="Comic Sans MS" pitchFamily="66" charset="0"/>
              </a:rPr>
              <a:t>tendency to be more confident than correct.</a:t>
            </a:r>
          </a:p>
          <a:p>
            <a:pPr eaLnBrk="1" hangingPunct="1"/>
            <a:r>
              <a:rPr lang="en-US" sz="3600" dirty="0" smtClean="0">
                <a:latin typeface="Comic Sans MS" pitchFamily="66" charset="0"/>
              </a:rPr>
              <a:t>To overestimate the accuracy of your beliefs and judgments.</a:t>
            </a:r>
          </a:p>
        </p:txBody>
      </p:sp>
      <p:sp>
        <p:nvSpPr>
          <p:cNvPr id="7" name="Content Placeholder 6"/>
          <p:cNvSpPr>
            <a:spLocks noGrp="1"/>
          </p:cNvSpPr>
          <p:nvPr>
            <p:ph sz="quarter" idx="2"/>
          </p:nvPr>
        </p:nvSpPr>
        <p:spPr/>
        <p:txBody>
          <a:bodyPr/>
          <a:lstStyle/>
          <a:p>
            <a:r>
              <a:rPr lang="en-US" dirty="0" smtClean="0"/>
              <a:t>Truth Lie game</a:t>
            </a:r>
          </a:p>
          <a:p>
            <a:r>
              <a:rPr lang="en-US" dirty="0" smtClean="0"/>
              <a:t>10 slips</a:t>
            </a:r>
          </a:p>
          <a:p>
            <a:pPr lvl="1"/>
            <a:r>
              <a:rPr lang="en-US" dirty="0" smtClean="0"/>
              <a:t>5 say tell a lie</a:t>
            </a:r>
          </a:p>
          <a:p>
            <a:pPr lvl="1"/>
            <a:r>
              <a:rPr lang="en-US" dirty="0" smtClean="0"/>
              <a:t>5 say tell a truth</a:t>
            </a:r>
          </a:p>
          <a:p>
            <a:r>
              <a:rPr lang="en-US" dirty="0" err="1" smtClean="0"/>
              <a:t>Parps</a:t>
            </a:r>
            <a:r>
              <a:rPr lang="en-US" dirty="0" smtClean="0"/>
              <a:t>: </a:t>
            </a:r>
          </a:p>
          <a:p>
            <a:pPr lvl="1"/>
            <a:r>
              <a:rPr lang="en-US" dirty="0" smtClean="0"/>
              <a:t>T/L</a:t>
            </a:r>
          </a:p>
          <a:p>
            <a:pPr lvl="1"/>
            <a:r>
              <a:rPr lang="en-US" dirty="0" smtClean="0"/>
              <a:t>0-100% confidence for each of the 10</a:t>
            </a:r>
            <a:endParaRPr lang="en-US" dirty="0"/>
          </a:p>
        </p:txBody>
      </p:sp>
      <p:sp>
        <p:nvSpPr>
          <p:cNvPr id="8" name="Content Placeholder 7"/>
          <p:cNvSpPr>
            <a:spLocks noGrp="1"/>
          </p:cNvSpPr>
          <p:nvPr>
            <p:ph sz="quarter" idx="3"/>
          </p:nvPr>
        </p:nvSpPr>
        <p:spPr>
          <a:xfrm>
            <a:off x="4724400" y="5791200"/>
            <a:ext cx="4038600" cy="815975"/>
          </a:xfrm>
        </p:spPr>
        <p:txBody>
          <a:bodyPr/>
          <a:lstStyle/>
          <a:p>
            <a:r>
              <a:rPr lang="en-US" dirty="0" smtClean="0"/>
              <a:t>52% correct</a:t>
            </a:r>
          </a:p>
          <a:p>
            <a:r>
              <a:rPr lang="en-US" dirty="0" smtClean="0"/>
              <a:t>73% confident</a:t>
            </a:r>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4">
                                            <p:txEl>
                                              <p:pRg st="1" end="1"/>
                                            </p:txEl>
                                          </p:spTgt>
                                        </p:tgtEl>
                                        <p:attrNameLst>
                                          <p:attrName>style.visibility</p:attrName>
                                        </p:attrNameLst>
                                      </p:cBhvr>
                                      <p:to>
                                        <p:strVal val="visible"/>
                                      </p:to>
                                    </p:set>
                                    <p:animEffect transition="in" filter="blinds(horizontal)">
                                      <p:cBhvr>
                                        <p:cTn id="7" dur="500"/>
                                        <p:tgtEl>
                                          <p:spTgt spid="5120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4">
                                            <p:txEl>
                                              <p:pRg st="2" end="2"/>
                                            </p:txEl>
                                          </p:spTgt>
                                        </p:tgtEl>
                                        <p:attrNameLst>
                                          <p:attrName>style.visibility</p:attrName>
                                        </p:attrNameLst>
                                      </p:cBhvr>
                                      <p:to>
                                        <p:strVal val="visible"/>
                                      </p:to>
                                    </p:set>
                                    <p:animEffect transition="in" filter="blinds(horizontal)">
                                      <p:cBhvr>
                                        <p:cTn id="12" dur="500"/>
                                        <p:tgtEl>
                                          <p:spTgt spid="512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US" smtClean="0"/>
              <a:t>Problem 1</a:t>
            </a:r>
          </a:p>
        </p:txBody>
      </p:sp>
      <p:sp>
        <p:nvSpPr>
          <p:cNvPr id="4099" name="Content Placeholder 6"/>
          <p:cNvSpPr>
            <a:spLocks noGrp="1"/>
          </p:cNvSpPr>
          <p:nvPr>
            <p:ph idx="1"/>
          </p:nvPr>
        </p:nvSpPr>
        <p:spPr/>
        <p:txBody>
          <a:bodyPr/>
          <a:lstStyle/>
          <a:p>
            <a:r>
              <a:rPr lang="en-US" smtClean="0"/>
              <a:t>What number is next in this series?</a:t>
            </a:r>
          </a:p>
          <a:p>
            <a:r>
              <a:rPr lang="en-US" smtClean="0"/>
              <a:t>10, 4, 3, 11, 15</a:t>
            </a:r>
          </a:p>
          <a:p>
            <a:r>
              <a:rPr lang="en-US" smtClean="0"/>
              <a:t>A) 14 B) 1 C)17 D)12  &amp; WHY?</a:t>
            </a: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latin typeface="Comic Sans MS" pitchFamily="66" charset="0"/>
              </a:rPr>
              <a:t>Framing</a:t>
            </a:r>
          </a:p>
        </p:txBody>
      </p:sp>
      <p:sp>
        <p:nvSpPr>
          <p:cNvPr id="53252" name="Rectangle 4"/>
          <p:cNvSpPr>
            <a:spLocks noGrp="1" noChangeArrowheads="1"/>
          </p:cNvSpPr>
          <p:nvPr>
            <p:ph type="body" sz="half" idx="1"/>
          </p:nvPr>
        </p:nvSpPr>
        <p:spPr>
          <a:xfrm>
            <a:off x="228600" y="1676400"/>
            <a:ext cx="4038600" cy="4525963"/>
          </a:xfrm>
        </p:spPr>
        <p:txBody>
          <a:bodyPr/>
          <a:lstStyle/>
          <a:p>
            <a:pPr eaLnBrk="1" hangingPunct="1"/>
            <a:r>
              <a:rPr lang="en-US" sz="3600" smtClean="0">
                <a:latin typeface="Comic Sans MS" pitchFamily="66" charset="0"/>
              </a:rPr>
              <a:t>The way an issued is posed.</a:t>
            </a:r>
          </a:p>
          <a:p>
            <a:pPr eaLnBrk="1" hangingPunct="1"/>
            <a:r>
              <a:rPr lang="en-US" sz="3600" smtClean="0">
                <a:latin typeface="Comic Sans MS" pitchFamily="66" charset="0"/>
              </a:rPr>
              <a:t>It can have drastic effects on your decisions and judgments.</a:t>
            </a:r>
          </a:p>
        </p:txBody>
      </p:sp>
      <p:sp>
        <p:nvSpPr>
          <p:cNvPr id="53260" name="Text Box 12"/>
          <p:cNvSpPr txBox="1">
            <a:spLocks noChangeArrowheads="1"/>
          </p:cNvSpPr>
          <p:nvPr/>
        </p:nvSpPr>
        <p:spPr bwMode="auto">
          <a:xfrm>
            <a:off x="4495800" y="2362200"/>
            <a:ext cx="4648200" cy="579438"/>
          </a:xfrm>
          <a:prstGeom prst="rect">
            <a:avLst/>
          </a:prstGeom>
          <a:noFill/>
          <a:ln w="9525">
            <a:noFill/>
            <a:miter lim="800000"/>
            <a:headEnd/>
            <a:tailEnd/>
          </a:ln>
        </p:spPr>
        <p:txBody>
          <a:bodyPr>
            <a:spAutoFit/>
          </a:bodyPr>
          <a:lstStyle/>
          <a:p>
            <a:pPr>
              <a:spcBef>
                <a:spcPct val="50000"/>
              </a:spcBef>
            </a:pPr>
            <a:r>
              <a:rPr lang="en-US" sz="3200"/>
              <a:t>75% Lean vs. 25% fat</a:t>
            </a:r>
          </a:p>
        </p:txBody>
      </p:sp>
      <p:pic>
        <p:nvPicPr>
          <p:cNvPr id="30725" name="Picture 16" descr="01%2014%2006%20val1%20013"/>
          <p:cNvPicPr>
            <a:picLocks noChangeAspect="1" noChangeArrowheads="1"/>
          </p:cNvPicPr>
          <p:nvPr>
            <p:ph sz="half" idx="2"/>
          </p:nvPr>
        </p:nvPicPr>
        <p:blipFill>
          <a:blip r:embed="rId2" cstate="print"/>
          <a:srcRect/>
          <a:stretch>
            <a:fillRect/>
          </a:stretch>
        </p:blipFill>
        <p:spPr>
          <a:xfrm>
            <a:off x="4114800" y="1752600"/>
            <a:ext cx="5791200" cy="4343400"/>
          </a:xfr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Effect transition="in" filter="blinds(horizontal)">
                                      <p:cBhvr>
                                        <p:cTn id="7" dur="500"/>
                                        <p:tgtEl>
                                          <p:spTgt spid="53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2">
                                            <p:txEl>
                                              <p:pRg st="1" end="1"/>
                                            </p:txEl>
                                          </p:spTgt>
                                        </p:tgtEl>
                                        <p:attrNameLst>
                                          <p:attrName>style.visibility</p:attrName>
                                        </p:attrNameLst>
                                      </p:cBhvr>
                                      <p:to>
                                        <p:strVal val="visible"/>
                                      </p:to>
                                    </p:set>
                                    <p:animEffect transition="in" filter="blinds(horizontal)">
                                      <p:cBhvr>
                                        <p:cTn id="12" dur="500"/>
                                        <p:tgtEl>
                                          <p:spTgt spid="532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260"/>
                                        </p:tgtEl>
                                        <p:attrNameLst>
                                          <p:attrName>style.visibility</p:attrName>
                                        </p:attrNameLst>
                                      </p:cBhvr>
                                      <p:to>
                                        <p:strVal val="visible"/>
                                      </p:to>
                                    </p:set>
                                    <p:animEffect transition="in" filter="dissolve">
                                      <p:cBhvr>
                                        <p:cTn id="17" dur="500"/>
                                        <p:tgtEl>
                                          <p:spTgt spid="53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p:bldP spid="532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latin typeface="Comic Sans MS" pitchFamily="66" charset="0"/>
              </a:rPr>
              <a:t>Belief Bias</a:t>
            </a:r>
          </a:p>
        </p:txBody>
      </p:sp>
      <p:sp>
        <p:nvSpPr>
          <p:cNvPr id="55303" name="Rectangle 7"/>
          <p:cNvSpPr>
            <a:spLocks noGrp="1" noChangeArrowheads="1"/>
          </p:cNvSpPr>
          <p:nvPr>
            <p:ph type="body" sz="half" idx="1"/>
          </p:nvPr>
        </p:nvSpPr>
        <p:spPr>
          <a:xfrm>
            <a:off x="457200" y="1600200"/>
            <a:ext cx="4038600" cy="990600"/>
          </a:xfrm>
        </p:spPr>
        <p:txBody>
          <a:bodyPr/>
          <a:lstStyle/>
          <a:p>
            <a:pPr marL="533400" indent="-533400" eaLnBrk="1" hangingPunct="1">
              <a:lnSpc>
                <a:spcPct val="80000"/>
              </a:lnSpc>
              <a:buFontTx/>
              <a:buAutoNum type="arabicPeriod"/>
            </a:pPr>
            <a:r>
              <a:rPr lang="en-US" sz="2000" smtClean="0"/>
              <a:t>Some A are B.</a:t>
            </a:r>
          </a:p>
          <a:p>
            <a:pPr marL="533400" indent="-533400" eaLnBrk="1" hangingPunct="1">
              <a:lnSpc>
                <a:spcPct val="80000"/>
              </a:lnSpc>
              <a:buFontTx/>
              <a:buAutoNum type="arabicPeriod"/>
            </a:pPr>
            <a:r>
              <a:rPr lang="en-US" sz="2000" smtClean="0"/>
              <a:t>Some B are C.</a:t>
            </a:r>
          </a:p>
          <a:p>
            <a:pPr marL="533400" indent="-533400" eaLnBrk="1" hangingPunct="1">
              <a:lnSpc>
                <a:spcPct val="80000"/>
              </a:lnSpc>
              <a:buFontTx/>
              <a:buAutoNum type="arabicPeriod"/>
            </a:pPr>
            <a:r>
              <a:rPr lang="en-US" sz="2000" smtClean="0"/>
              <a:t>Therefore, Some A are C.</a:t>
            </a:r>
          </a:p>
          <a:p>
            <a:pPr marL="533400" indent="-533400" eaLnBrk="1" hangingPunct="1">
              <a:lnSpc>
                <a:spcPct val="80000"/>
              </a:lnSpc>
              <a:buFontTx/>
              <a:buNone/>
            </a:pPr>
            <a:endParaRPr lang="en-US" sz="2000" smtClean="0"/>
          </a:p>
        </p:txBody>
      </p:sp>
      <p:sp>
        <p:nvSpPr>
          <p:cNvPr id="55301" name="Rectangle 5"/>
          <p:cNvSpPr>
            <a:spLocks noGrp="1" noChangeArrowheads="1"/>
          </p:cNvSpPr>
          <p:nvPr>
            <p:ph type="body" sz="half" idx="2"/>
          </p:nvPr>
        </p:nvSpPr>
        <p:spPr/>
        <p:txBody>
          <a:bodyPr/>
          <a:lstStyle/>
          <a:p>
            <a:pPr eaLnBrk="1" hangingPunct="1">
              <a:lnSpc>
                <a:spcPct val="80000"/>
              </a:lnSpc>
            </a:pPr>
            <a:r>
              <a:rPr lang="en-US" sz="2400" smtClean="0">
                <a:latin typeface="Comic Sans MS" pitchFamily="66" charset="0"/>
              </a:rPr>
              <a:t>The tendency for one’s preexisting beliefs to distort logical reasoning.</a:t>
            </a:r>
          </a:p>
          <a:p>
            <a:pPr eaLnBrk="1" hangingPunct="1">
              <a:lnSpc>
                <a:spcPct val="80000"/>
              </a:lnSpc>
            </a:pPr>
            <a:r>
              <a:rPr lang="en-US" sz="2400" smtClean="0">
                <a:latin typeface="Comic Sans MS" pitchFamily="66" charset="0"/>
              </a:rPr>
              <a:t>Sometimes making invalid conclusions valid or vice versa.</a:t>
            </a:r>
          </a:p>
        </p:txBody>
      </p:sp>
      <p:sp>
        <p:nvSpPr>
          <p:cNvPr id="55304" name="Text Box 8"/>
          <p:cNvSpPr txBox="1">
            <a:spLocks noChangeArrowheads="1"/>
          </p:cNvSpPr>
          <p:nvPr/>
        </p:nvSpPr>
        <p:spPr bwMode="auto">
          <a:xfrm>
            <a:off x="457200" y="3124200"/>
            <a:ext cx="4114800" cy="94615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800"/>
              <a:t>Some women are Democrats.</a:t>
            </a:r>
          </a:p>
        </p:txBody>
      </p:sp>
      <p:pic>
        <p:nvPicPr>
          <p:cNvPr id="55307" name="Picture 11" descr="hillary%20clinton"/>
          <p:cNvPicPr>
            <a:picLocks noChangeAspect="1" noChangeArrowheads="1"/>
          </p:cNvPicPr>
          <p:nvPr/>
        </p:nvPicPr>
        <p:blipFill>
          <a:blip r:embed="rId2" cstate="print"/>
          <a:srcRect/>
          <a:stretch>
            <a:fillRect/>
          </a:stretch>
        </p:blipFill>
        <p:spPr bwMode="auto">
          <a:xfrm>
            <a:off x="5105400" y="3581400"/>
            <a:ext cx="2743200" cy="2790825"/>
          </a:xfrm>
          <a:prstGeom prst="rect">
            <a:avLst/>
          </a:prstGeom>
          <a:noFill/>
          <a:ln w="9525">
            <a:noFill/>
            <a:miter lim="800000"/>
            <a:headEnd/>
            <a:tailEnd/>
          </a:ln>
        </p:spPr>
      </p:pic>
      <p:sp>
        <p:nvSpPr>
          <p:cNvPr id="55308" name="Text Box 12"/>
          <p:cNvSpPr txBox="1">
            <a:spLocks noChangeArrowheads="1"/>
          </p:cNvSpPr>
          <p:nvPr/>
        </p:nvSpPr>
        <p:spPr bwMode="auto">
          <a:xfrm>
            <a:off x="457200" y="4343400"/>
            <a:ext cx="3657600" cy="885825"/>
          </a:xfrm>
          <a:prstGeom prst="rect">
            <a:avLst/>
          </a:prstGeom>
          <a:noFill/>
          <a:ln w="9525">
            <a:noFill/>
            <a:miter lim="800000"/>
            <a:headEnd/>
            <a:tailEnd/>
          </a:ln>
        </p:spPr>
        <p:txBody>
          <a:bodyPr>
            <a:spAutoFit/>
          </a:bodyPr>
          <a:lstStyle/>
          <a:p>
            <a:pPr marL="342900" indent="-342900"/>
            <a:r>
              <a:rPr lang="en-US" sz="2600"/>
              <a:t>2. Some Democrats are men.</a:t>
            </a:r>
          </a:p>
        </p:txBody>
      </p:sp>
      <p:sp>
        <p:nvSpPr>
          <p:cNvPr id="55309" name="Text Box 13"/>
          <p:cNvSpPr txBox="1">
            <a:spLocks noChangeArrowheads="1"/>
          </p:cNvSpPr>
          <p:nvPr/>
        </p:nvSpPr>
        <p:spPr bwMode="auto">
          <a:xfrm>
            <a:off x="457200" y="5376863"/>
            <a:ext cx="3886200" cy="1481137"/>
          </a:xfrm>
          <a:prstGeom prst="rect">
            <a:avLst/>
          </a:prstGeom>
          <a:noFill/>
          <a:ln w="9525">
            <a:noFill/>
            <a:miter lim="800000"/>
            <a:headEnd/>
            <a:tailEnd/>
          </a:ln>
        </p:spPr>
        <p:txBody>
          <a:bodyPr>
            <a:spAutoFit/>
          </a:bodyPr>
          <a:lstStyle/>
          <a:p>
            <a:r>
              <a:rPr lang="en-US" sz="2600"/>
              <a:t>3. Therefore, some women are men…</a:t>
            </a:r>
          </a:p>
          <a:p>
            <a:pPr>
              <a:spcBef>
                <a:spcPct val="50000"/>
              </a:spcBef>
            </a:pPr>
            <a:endParaRPr lang="en-US" sz="26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animEffect transition="in" filter="blinds(horizontal)">
                                      <p:cBhvr>
                                        <p:cTn id="7" dur="500"/>
                                        <p:tgtEl>
                                          <p:spTgt spid="553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301">
                                            <p:txEl>
                                              <p:pRg st="1" end="1"/>
                                            </p:txEl>
                                          </p:spTgt>
                                        </p:tgtEl>
                                        <p:attrNameLst>
                                          <p:attrName>style.visibility</p:attrName>
                                        </p:attrNameLst>
                                      </p:cBhvr>
                                      <p:to>
                                        <p:strVal val="visible"/>
                                      </p:to>
                                    </p:set>
                                    <p:animEffect transition="in" filter="blinds(horizontal)">
                                      <p:cBhvr>
                                        <p:cTn id="12" dur="500"/>
                                        <p:tgtEl>
                                          <p:spTgt spid="553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303">
                                            <p:txEl>
                                              <p:pRg st="0" end="0"/>
                                            </p:txEl>
                                          </p:spTgt>
                                        </p:tgtEl>
                                        <p:attrNameLst>
                                          <p:attrName>style.visibility</p:attrName>
                                        </p:attrNameLst>
                                      </p:cBhvr>
                                      <p:to>
                                        <p:strVal val="visible"/>
                                      </p:to>
                                    </p:set>
                                    <p:animEffect transition="in" filter="blinds(horizontal)">
                                      <p:cBhvr>
                                        <p:cTn id="17" dur="500"/>
                                        <p:tgtEl>
                                          <p:spTgt spid="5530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5303">
                                            <p:txEl>
                                              <p:pRg st="1" end="1"/>
                                            </p:txEl>
                                          </p:spTgt>
                                        </p:tgtEl>
                                        <p:attrNameLst>
                                          <p:attrName>style.visibility</p:attrName>
                                        </p:attrNameLst>
                                      </p:cBhvr>
                                      <p:to>
                                        <p:strVal val="visible"/>
                                      </p:to>
                                    </p:set>
                                    <p:animEffect transition="in" filter="blinds(horizontal)">
                                      <p:cBhvr>
                                        <p:cTn id="22" dur="500"/>
                                        <p:tgtEl>
                                          <p:spTgt spid="5530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303">
                                            <p:txEl>
                                              <p:pRg st="2" end="2"/>
                                            </p:txEl>
                                          </p:spTgt>
                                        </p:tgtEl>
                                        <p:attrNameLst>
                                          <p:attrName>style.visibility</p:attrName>
                                        </p:attrNameLst>
                                      </p:cBhvr>
                                      <p:to>
                                        <p:strVal val="visible"/>
                                      </p:to>
                                    </p:set>
                                    <p:animEffect transition="in" filter="blinds(horizontal)">
                                      <p:cBhvr>
                                        <p:cTn id="27" dur="500"/>
                                        <p:tgtEl>
                                          <p:spTgt spid="5530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5304">
                                            <p:txEl>
                                              <p:pRg st="0" end="0"/>
                                            </p:txEl>
                                          </p:spTgt>
                                        </p:tgtEl>
                                        <p:attrNameLst>
                                          <p:attrName>style.visibility</p:attrName>
                                        </p:attrNameLst>
                                      </p:cBhvr>
                                      <p:to>
                                        <p:strVal val="visible"/>
                                      </p:to>
                                    </p:set>
                                    <p:animEffect transition="in" filter="blinds(horizontal)">
                                      <p:cBhvr>
                                        <p:cTn id="32" dur="500"/>
                                        <p:tgtEl>
                                          <p:spTgt spid="5530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5308">
                                            <p:txEl>
                                              <p:pRg st="0" end="0"/>
                                            </p:txEl>
                                          </p:spTgt>
                                        </p:tgtEl>
                                        <p:attrNameLst>
                                          <p:attrName>style.visibility</p:attrName>
                                        </p:attrNameLst>
                                      </p:cBhvr>
                                      <p:to>
                                        <p:strVal val="visible"/>
                                      </p:to>
                                    </p:set>
                                    <p:animEffect transition="in" filter="box(in)">
                                      <p:cBhvr>
                                        <p:cTn id="37" dur="500"/>
                                        <p:tgtEl>
                                          <p:spTgt spid="5530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5309">
                                            <p:txEl>
                                              <p:pRg st="0" end="0"/>
                                            </p:txEl>
                                          </p:spTgt>
                                        </p:tgtEl>
                                        <p:attrNameLst>
                                          <p:attrName>style.visibility</p:attrName>
                                        </p:attrNameLst>
                                      </p:cBhvr>
                                      <p:to>
                                        <p:strVal val="visible"/>
                                      </p:to>
                                    </p:set>
                                    <p:animEffect transition="in" filter="box(in)">
                                      <p:cBhvr>
                                        <p:cTn id="42" dur="500"/>
                                        <p:tgtEl>
                                          <p:spTgt spid="5530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55307"/>
                                        </p:tgtEl>
                                        <p:attrNameLst>
                                          <p:attrName>style.visibility</p:attrName>
                                        </p:attrNameLst>
                                      </p:cBhvr>
                                      <p:to>
                                        <p:strVal val="visible"/>
                                      </p:to>
                                    </p:set>
                                    <p:animScale>
                                      <p:cBhvr>
                                        <p:cTn id="47" dur="1000" decel="50000" fill="hold">
                                          <p:stCondLst>
                                            <p:cond delay="0"/>
                                          </p:stCondLst>
                                        </p:cTn>
                                        <p:tgtEl>
                                          <p:spTgt spid="553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55307"/>
                                        </p:tgtEl>
                                        <p:attrNameLst>
                                          <p:attrName>ppt_x</p:attrName>
                                          <p:attrName>ppt_y</p:attrName>
                                        </p:attrNameLst>
                                      </p:cBhvr>
                                    </p:animMotion>
                                    <p:animEffect transition="in" filter="fade">
                                      <p:cBhvr>
                                        <p:cTn id="49" dur="1000"/>
                                        <p:tgtEl>
                                          <p:spTgt spid="55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build="p"/>
      <p:bldP spid="55301" grpId="0" build="p"/>
      <p:bldP spid="55304"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US" b="1" smtClean="0">
                <a:latin typeface="Comic Sans MS" pitchFamily="66" charset="0"/>
              </a:rPr>
              <a:t>Belief Perseverance</a:t>
            </a:r>
          </a:p>
        </p:txBody>
      </p:sp>
      <p:sp>
        <p:nvSpPr>
          <p:cNvPr id="57349" name="Rectangle 5"/>
          <p:cNvSpPr>
            <a:spLocks noGrp="1" noChangeArrowheads="1"/>
          </p:cNvSpPr>
          <p:nvPr>
            <p:ph type="body" sz="half" idx="1"/>
          </p:nvPr>
        </p:nvSpPr>
        <p:spPr>
          <a:xfrm>
            <a:off x="304800" y="1447800"/>
            <a:ext cx="4038600" cy="4525963"/>
          </a:xfrm>
        </p:spPr>
        <p:txBody>
          <a:bodyPr/>
          <a:lstStyle/>
          <a:p>
            <a:pPr eaLnBrk="1" hangingPunct="1"/>
            <a:r>
              <a:rPr lang="en-US" sz="3600" b="1" smtClean="0">
                <a:latin typeface="Comic Sans MS" pitchFamily="66" charset="0"/>
              </a:rPr>
              <a:t>Clinging to your initial conceptions after the basis on which they were formed has been discredited.</a:t>
            </a:r>
          </a:p>
        </p:txBody>
      </p:sp>
      <p:sp>
        <p:nvSpPr>
          <p:cNvPr id="57352" name="Text Box 8"/>
          <p:cNvSpPr txBox="1">
            <a:spLocks noChangeArrowheads="1"/>
          </p:cNvSpPr>
          <p:nvPr/>
        </p:nvSpPr>
        <p:spPr bwMode="auto">
          <a:xfrm>
            <a:off x="3276600" y="5486400"/>
            <a:ext cx="5867400" cy="1187450"/>
          </a:xfrm>
          <a:prstGeom prst="rect">
            <a:avLst/>
          </a:prstGeom>
          <a:noFill/>
          <a:ln w="9525">
            <a:noFill/>
            <a:miter lim="800000"/>
            <a:headEnd/>
            <a:tailEnd/>
          </a:ln>
        </p:spPr>
        <p:txBody>
          <a:bodyPr>
            <a:spAutoFit/>
          </a:bodyPr>
          <a:lstStyle/>
          <a:p>
            <a:pPr>
              <a:spcBef>
                <a:spcPct val="50000"/>
              </a:spcBef>
            </a:pPr>
            <a:r>
              <a:rPr lang="en-US" sz="2400"/>
              <a:t>All Buffalo Bills fans who still believe that this (well, next) year is their year are suffering from belief perseverance. </a:t>
            </a:r>
            <a:r>
              <a:rPr lang="en-US" sz="2400">
                <a:sym typeface="Wingdings" pitchFamily="2" charset="2"/>
              </a:rPr>
              <a:t></a:t>
            </a:r>
            <a:endParaRPr lang="en-US" sz="2400"/>
          </a:p>
        </p:txBody>
      </p:sp>
      <p:pic>
        <p:nvPicPr>
          <p:cNvPr id="32773" name="Picture 10" descr="KC_Bills260213x1035"/>
          <p:cNvPicPr>
            <a:picLocks noChangeAspect="1" noChangeArrowheads="1"/>
          </p:cNvPicPr>
          <p:nvPr>
            <p:ph sz="quarter" idx="3"/>
          </p:nvPr>
        </p:nvPicPr>
        <p:blipFill>
          <a:blip r:embed="rId2" cstate="print"/>
          <a:srcRect/>
          <a:stretch>
            <a:fillRect/>
          </a:stretch>
        </p:blipFill>
        <p:spPr>
          <a:xfrm>
            <a:off x="4343400" y="1752600"/>
            <a:ext cx="4800600" cy="3473450"/>
          </a:xfr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blinds(horizontal)">
                                      <p:cBhvr>
                                        <p:cTn id="7" dur="500"/>
                                        <p:tgtEl>
                                          <p:spTgt spid="57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52"/>
                                        </p:tgtEl>
                                        <p:attrNameLst>
                                          <p:attrName>style.visibility</p:attrName>
                                        </p:attrNameLst>
                                      </p:cBhvr>
                                      <p:to>
                                        <p:strVal val="visible"/>
                                      </p:to>
                                    </p:set>
                                    <p:animEffect transition="in" filter="dissolve">
                                      <p:cBhvr>
                                        <p:cTn id="12" dur="5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p:bldP spid="5735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229600" cy="1143000"/>
          </a:xfrm>
        </p:spPr>
        <p:txBody>
          <a:bodyPr/>
          <a:lstStyle/>
          <a:p>
            <a:pPr eaLnBrk="1" hangingPunct="1"/>
            <a:r>
              <a:rPr lang="en-US" sz="7200" b="1" smtClean="0">
                <a:solidFill>
                  <a:srgbClr val="0033CC"/>
                </a:solidFill>
                <a:latin typeface="Space Toaster" pitchFamily="50" charset="0"/>
              </a:rPr>
              <a:t>Artificial Intelligence</a:t>
            </a:r>
          </a:p>
        </p:txBody>
      </p:sp>
      <p:pic>
        <p:nvPicPr>
          <p:cNvPr id="33795" name="Picture 5" descr="droids_walking_hg_clr"/>
          <p:cNvPicPr>
            <a:picLocks noChangeAspect="1" noChangeArrowheads="1" noCrop="1"/>
          </p:cNvPicPr>
          <p:nvPr>
            <p:ph sz="half" idx="1"/>
          </p:nvPr>
        </p:nvPicPr>
        <p:blipFill>
          <a:blip r:embed="rId2" cstate="print"/>
          <a:srcRect/>
          <a:stretch>
            <a:fillRect/>
          </a:stretch>
        </p:blipFill>
        <p:spPr>
          <a:xfrm>
            <a:off x="685800" y="1981200"/>
            <a:ext cx="4219575" cy="3616325"/>
          </a:xfrm>
          <a:noFill/>
        </p:spPr>
      </p:pic>
      <p:pic>
        <p:nvPicPr>
          <p:cNvPr id="33796" name="Picture 6" descr="robot_dog_walking_hg_clr"/>
          <p:cNvPicPr>
            <a:picLocks noChangeAspect="1" noChangeArrowheads="1" noCrop="1"/>
          </p:cNvPicPr>
          <p:nvPr>
            <p:ph sz="half" idx="2"/>
          </p:nvPr>
        </p:nvPicPr>
        <p:blipFill>
          <a:blip r:embed="rId3" cstate="print"/>
          <a:srcRect/>
          <a:stretch>
            <a:fillRect/>
          </a:stretch>
        </p:blipFill>
        <p:spPr>
          <a:xfrm>
            <a:off x="5334000" y="2133600"/>
            <a:ext cx="3352800" cy="3352800"/>
          </a:xfrm>
          <a:noFill/>
        </p:spPr>
      </p:pic>
      <p:sp>
        <p:nvSpPr>
          <p:cNvPr id="33797" name="Text Box 8"/>
          <p:cNvSpPr txBox="1">
            <a:spLocks noChangeArrowheads="1"/>
          </p:cNvSpPr>
          <p:nvPr/>
        </p:nvSpPr>
        <p:spPr bwMode="auto">
          <a:xfrm>
            <a:off x="1447800" y="5486400"/>
            <a:ext cx="6400800" cy="779463"/>
          </a:xfrm>
          <a:prstGeom prst="rect">
            <a:avLst/>
          </a:prstGeom>
          <a:noFill/>
          <a:ln w="9525">
            <a:noFill/>
            <a:miter lim="800000"/>
            <a:headEnd/>
            <a:tailEnd/>
          </a:ln>
        </p:spPr>
        <p:txBody>
          <a:bodyPr>
            <a:spAutoFit/>
          </a:bodyPr>
          <a:lstStyle/>
          <a:p>
            <a:pPr algn="ctr">
              <a:spcBef>
                <a:spcPct val="50000"/>
              </a:spcBef>
            </a:pPr>
            <a:r>
              <a:rPr lang="en-US">
                <a:latin typeface="Arial Black" pitchFamily="34" charset="0"/>
              </a:rPr>
              <a:t>PARALLEL PROCESSING IS UNIQUE TO HUMANS</a:t>
            </a:r>
          </a:p>
          <a:p>
            <a:pPr algn="ctr">
              <a:spcBef>
                <a:spcPct val="50000"/>
              </a:spcBef>
            </a:pPr>
            <a:r>
              <a:rPr lang="en-US" b="1">
                <a:latin typeface="Arial Black" pitchFamily="34" charset="0"/>
              </a:rPr>
              <a:t>FOR NOW…HAHAHAHAHA!!!</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Problem 2</a:t>
            </a:r>
          </a:p>
        </p:txBody>
      </p:sp>
      <p:sp>
        <p:nvSpPr>
          <p:cNvPr id="5123" name="Content Placeholder 2"/>
          <p:cNvSpPr>
            <a:spLocks noGrp="1"/>
          </p:cNvSpPr>
          <p:nvPr>
            <p:ph idx="1"/>
          </p:nvPr>
        </p:nvSpPr>
        <p:spPr/>
        <p:txBody>
          <a:bodyPr/>
          <a:lstStyle/>
          <a:p>
            <a:r>
              <a:rPr lang="en-US" smtClean="0"/>
              <a:t>The maker doesn’t want it, the buyer doesn’t use it, and the user doesn’t see it. What is it?</a:t>
            </a: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Problem 3</a:t>
            </a:r>
          </a:p>
        </p:txBody>
      </p:sp>
      <p:sp>
        <p:nvSpPr>
          <p:cNvPr id="6147" name="Content Placeholder 2"/>
          <p:cNvSpPr>
            <a:spLocks noGrp="1"/>
          </p:cNvSpPr>
          <p:nvPr>
            <p:ph idx="1"/>
          </p:nvPr>
        </p:nvSpPr>
        <p:spPr/>
        <p:txBody>
          <a:bodyPr/>
          <a:lstStyle/>
          <a:p>
            <a:r>
              <a:rPr lang="en-US" smtClean="0"/>
              <a:t>A man left home one morning.  He turned right and ran straight ahead.  Then he turned left.  After a while, he turned left again, running faster and faster.  Then he turned left once more and decided to go home.  In the distance he could see two masked men waiting for him.  Who were they?</a:t>
            </a:r>
          </a:p>
          <a:p>
            <a:pPr>
              <a:buFontTx/>
              <a:buNone/>
            </a:pPr>
            <a:endParaRPr lang="en-US" smtClean="0"/>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04800" y="457200"/>
            <a:ext cx="8229600" cy="1143000"/>
          </a:xfrm>
        </p:spPr>
        <p:txBody>
          <a:bodyPr/>
          <a:lstStyle/>
          <a:p>
            <a:pPr eaLnBrk="1" hangingPunct="1"/>
            <a:r>
              <a:rPr lang="en-US" smtClean="0">
                <a:latin typeface="Comic Sans MS" pitchFamily="66" charset="0"/>
              </a:rPr>
              <a:t>Concepts</a:t>
            </a:r>
          </a:p>
        </p:txBody>
      </p:sp>
      <p:sp>
        <p:nvSpPr>
          <p:cNvPr id="7174" name="Rectangle 6"/>
          <p:cNvSpPr>
            <a:spLocks noGrp="1" noChangeArrowheads="1"/>
          </p:cNvSpPr>
          <p:nvPr>
            <p:ph type="body" sz="half" idx="1"/>
          </p:nvPr>
        </p:nvSpPr>
        <p:spPr>
          <a:xfrm>
            <a:off x="457200" y="1600200"/>
            <a:ext cx="4038600" cy="3581400"/>
          </a:xfrm>
        </p:spPr>
        <p:txBody>
          <a:bodyPr/>
          <a:lstStyle/>
          <a:p>
            <a:pPr eaLnBrk="1" hangingPunct="1">
              <a:lnSpc>
                <a:spcPct val="90000"/>
              </a:lnSpc>
            </a:pPr>
            <a:r>
              <a:rPr lang="en-US" dirty="0" smtClean="0">
                <a:latin typeface="Comic Sans MS" pitchFamily="66" charset="0"/>
              </a:rPr>
              <a:t>A mental grouping of similar objects, events, ideas or people.</a:t>
            </a:r>
          </a:p>
          <a:p>
            <a:pPr eaLnBrk="1" hangingPunct="1">
              <a:lnSpc>
                <a:spcPct val="90000"/>
              </a:lnSpc>
            </a:pPr>
            <a:r>
              <a:rPr lang="en-US" dirty="0" smtClean="0">
                <a:latin typeface="Comic Sans MS" pitchFamily="66" charset="0"/>
              </a:rPr>
              <a:t>Concepts are similar to Piaget’s idea of….</a:t>
            </a:r>
          </a:p>
        </p:txBody>
      </p:sp>
      <p:sp>
        <p:nvSpPr>
          <p:cNvPr id="7172" name="Text Box 8"/>
          <p:cNvSpPr txBox="1">
            <a:spLocks noChangeArrowheads="1"/>
          </p:cNvSpPr>
          <p:nvPr/>
        </p:nvSpPr>
        <p:spPr bwMode="auto">
          <a:xfrm>
            <a:off x="0" y="0"/>
            <a:ext cx="8839200" cy="579438"/>
          </a:xfrm>
          <a:prstGeom prst="rect">
            <a:avLst/>
          </a:prstGeom>
          <a:noFill/>
          <a:ln w="9525">
            <a:noFill/>
            <a:miter lim="800000"/>
            <a:headEnd/>
            <a:tailEnd/>
          </a:ln>
        </p:spPr>
        <p:txBody>
          <a:bodyPr>
            <a:spAutoFit/>
          </a:bodyPr>
          <a:lstStyle/>
          <a:p>
            <a:pPr>
              <a:spcBef>
                <a:spcPct val="50000"/>
              </a:spcBef>
            </a:pPr>
            <a:r>
              <a:rPr lang="en-US" sz="3200"/>
              <a:t>In order to think about the world, we form……..</a:t>
            </a:r>
          </a:p>
        </p:txBody>
      </p:sp>
      <p:sp>
        <p:nvSpPr>
          <p:cNvPr id="7178" name="Text Box 10"/>
          <p:cNvSpPr txBox="1">
            <a:spLocks noChangeArrowheads="1"/>
          </p:cNvSpPr>
          <p:nvPr/>
        </p:nvSpPr>
        <p:spPr bwMode="auto">
          <a:xfrm>
            <a:off x="762000" y="5105400"/>
            <a:ext cx="2667000" cy="579438"/>
          </a:xfrm>
          <a:prstGeom prst="rect">
            <a:avLst/>
          </a:prstGeom>
          <a:noFill/>
          <a:ln w="9525">
            <a:noFill/>
            <a:miter lim="800000"/>
            <a:headEnd/>
            <a:tailEnd/>
          </a:ln>
        </p:spPr>
        <p:txBody>
          <a:bodyPr>
            <a:spAutoFit/>
          </a:bodyPr>
          <a:lstStyle/>
          <a:p>
            <a:pPr>
              <a:spcBef>
                <a:spcPct val="50000"/>
              </a:spcBef>
            </a:pPr>
            <a:r>
              <a:rPr lang="en-US" sz="3200">
                <a:latin typeface="Comic Sans MS" pitchFamily="66" charset="0"/>
              </a:rPr>
              <a:t>Schemas</a:t>
            </a:r>
          </a:p>
        </p:txBody>
      </p:sp>
      <p:pic>
        <p:nvPicPr>
          <p:cNvPr id="7179" name="Picture 11" descr="baby_puppy_begging_lg_clr"/>
          <p:cNvPicPr>
            <a:picLocks noChangeAspect="1" noChangeArrowheads="1" noCrop="1"/>
          </p:cNvPicPr>
          <p:nvPr>
            <p:ph sz="half" idx="2"/>
          </p:nvPr>
        </p:nvPicPr>
        <p:blipFill>
          <a:blip r:embed="rId2" cstate="print"/>
          <a:srcRect/>
          <a:stretch>
            <a:fillRect/>
          </a:stretch>
        </p:blipFill>
        <p:spPr>
          <a:xfrm>
            <a:off x="7086600" y="1524000"/>
            <a:ext cx="1614488" cy="2066925"/>
          </a:xfrm>
          <a:noFill/>
        </p:spPr>
      </p:pic>
      <p:pic>
        <p:nvPicPr>
          <p:cNvPr id="7180" name="Picture 12" descr="basset_excited_lg_clr"/>
          <p:cNvPicPr>
            <a:picLocks noChangeAspect="1" noChangeArrowheads="1" noCrop="1"/>
          </p:cNvPicPr>
          <p:nvPr/>
        </p:nvPicPr>
        <p:blipFill>
          <a:blip r:embed="rId3" cstate="print"/>
          <a:srcRect/>
          <a:stretch>
            <a:fillRect/>
          </a:stretch>
        </p:blipFill>
        <p:spPr bwMode="auto">
          <a:xfrm>
            <a:off x="4572000" y="1600200"/>
            <a:ext cx="2362200" cy="1666875"/>
          </a:xfrm>
          <a:prstGeom prst="rect">
            <a:avLst/>
          </a:prstGeom>
          <a:noFill/>
          <a:ln w="9525">
            <a:noFill/>
            <a:miter lim="800000"/>
            <a:headEnd/>
            <a:tailEnd/>
          </a:ln>
        </p:spPr>
      </p:pic>
      <p:pic>
        <p:nvPicPr>
          <p:cNvPr id="7182" name="Picture 14" descr="big_headed_tiny_dog_watching_lg_clr"/>
          <p:cNvPicPr>
            <a:picLocks noChangeAspect="1" noChangeArrowheads="1" noCrop="1"/>
          </p:cNvPicPr>
          <p:nvPr/>
        </p:nvPicPr>
        <p:blipFill>
          <a:blip r:embed="rId4" cstate="print"/>
          <a:srcRect/>
          <a:stretch>
            <a:fillRect/>
          </a:stretch>
        </p:blipFill>
        <p:spPr bwMode="auto">
          <a:xfrm>
            <a:off x="7010400" y="3876675"/>
            <a:ext cx="1676400" cy="1676400"/>
          </a:xfrm>
          <a:prstGeom prst="rect">
            <a:avLst/>
          </a:prstGeom>
          <a:noFill/>
          <a:ln w="9525">
            <a:noFill/>
            <a:miter lim="800000"/>
            <a:headEnd/>
            <a:tailEnd/>
          </a:ln>
        </p:spPr>
      </p:pic>
      <p:pic>
        <p:nvPicPr>
          <p:cNvPr id="7184" name="Picture 16" descr="bloodhound_scratching_lg_clr"/>
          <p:cNvPicPr>
            <a:picLocks noChangeAspect="1" noChangeArrowheads="1" noCrop="1"/>
          </p:cNvPicPr>
          <p:nvPr/>
        </p:nvPicPr>
        <p:blipFill>
          <a:blip r:embed="rId5" cstate="print"/>
          <a:srcRect/>
          <a:stretch>
            <a:fillRect/>
          </a:stretch>
        </p:blipFill>
        <p:spPr bwMode="auto">
          <a:xfrm>
            <a:off x="4953000" y="3352800"/>
            <a:ext cx="1497013" cy="2219325"/>
          </a:xfrm>
          <a:prstGeom prst="rect">
            <a:avLst/>
          </a:prstGeom>
          <a:noFill/>
          <a:ln w="9525">
            <a:noFill/>
            <a:miter lim="800000"/>
            <a:headEnd/>
            <a:tailEnd/>
          </a:ln>
        </p:spPr>
      </p:pic>
      <p:sp>
        <p:nvSpPr>
          <p:cNvPr id="7186" name="Text Box 18"/>
          <p:cNvSpPr txBox="1">
            <a:spLocks noChangeArrowheads="1"/>
          </p:cNvSpPr>
          <p:nvPr/>
        </p:nvSpPr>
        <p:spPr bwMode="auto">
          <a:xfrm>
            <a:off x="3581400" y="5484813"/>
            <a:ext cx="5334000" cy="1373187"/>
          </a:xfrm>
          <a:prstGeom prst="rect">
            <a:avLst/>
          </a:prstGeom>
          <a:noFill/>
          <a:ln w="9525">
            <a:noFill/>
            <a:miter lim="800000"/>
            <a:headEnd/>
            <a:tailEnd/>
          </a:ln>
        </p:spPr>
        <p:txBody>
          <a:bodyPr>
            <a:spAutoFit/>
          </a:bodyPr>
          <a:lstStyle/>
          <a:p>
            <a:pPr>
              <a:spcBef>
                <a:spcPct val="50000"/>
              </a:spcBef>
            </a:pPr>
            <a:r>
              <a:rPr lang="en-US" sz="2800"/>
              <a:t>These animals all look different, but they fall under our concept of “dogs”.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blinds(horizontal)">
                                      <p:cBhvr>
                                        <p:cTn id="7" dur="500"/>
                                        <p:tgtEl>
                                          <p:spTgt spid="71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9"/>
                                        </p:tgtEl>
                                        <p:attrNameLst>
                                          <p:attrName>style.visibility</p:attrName>
                                        </p:attrNameLst>
                                      </p:cBhvr>
                                      <p:to>
                                        <p:strVal val="visible"/>
                                      </p:to>
                                    </p:set>
                                    <p:animEffect transition="in" filter="blinds(horizontal)">
                                      <p:cBhvr>
                                        <p:cTn id="12" dur="500"/>
                                        <p:tgtEl>
                                          <p:spTgt spid="717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84"/>
                                        </p:tgtEl>
                                        <p:attrNameLst>
                                          <p:attrName>style.visibility</p:attrName>
                                        </p:attrNameLst>
                                      </p:cBhvr>
                                      <p:to>
                                        <p:strVal val="visible"/>
                                      </p:to>
                                    </p:set>
                                    <p:animEffect transition="in" filter="blinds(horizontal)">
                                      <p:cBhvr>
                                        <p:cTn id="17" dur="500"/>
                                        <p:tgtEl>
                                          <p:spTgt spid="718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82"/>
                                        </p:tgtEl>
                                        <p:attrNameLst>
                                          <p:attrName>style.visibility</p:attrName>
                                        </p:attrNameLst>
                                      </p:cBhvr>
                                      <p:to>
                                        <p:strVal val="visible"/>
                                      </p:to>
                                    </p:set>
                                    <p:animEffect transition="in" filter="blinds(horizontal)">
                                      <p:cBhvr>
                                        <p:cTn id="22" dur="500"/>
                                        <p:tgtEl>
                                          <p:spTgt spid="718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174">
                                            <p:txEl>
                                              <p:pRg st="0" end="0"/>
                                            </p:txEl>
                                          </p:spTgt>
                                        </p:tgtEl>
                                        <p:attrNameLst>
                                          <p:attrName>style.visibility</p:attrName>
                                        </p:attrNameLst>
                                      </p:cBhvr>
                                      <p:to>
                                        <p:strVal val="visible"/>
                                      </p:to>
                                    </p:set>
                                    <p:anim calcmode="lin" valueType="num">
                                      <p:cBhvr additive="base">
                                        <p:cTn id="27" dur="500" fill="hold"/>
                                        <p:tgtEl>
                                          <p:spTgt spid="717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174">
                                            <p:txEl>
                                              <p:pRg st="1" end="1"/>
                                            </p:txEl>
                                          </p:spTgt>
                                        </p:tgtEl>
                                        <p:attrNameLst>
                                          <p:attrName>style.visibility</p:attrName>
                                        </p:attrNameLst>
                                      </p:cBhvr>
                                      <p:to>
                                        <p:strVal val="visible"/>
                                      </p:to>
                                    </p:set>
                                    <p:anim calcmode="lin" valueType="num">
                                      <p:cBhvr additive="base">
                                        <p:cTn id="33" dur="500" fill="hold"/>
                                        <p:tgtEl>
                                          <p:spTgt spid="7174">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178"/>
                                        </p:tgtEl>
                                        <p:attrNameLst>
                                          <p:attrName>style.visibility</p:attrName>
                                        </p:attrNameLst>
                                      </p:cBhvr>
                                      <p:to>
                                        <p:strVal val="visible"/>
                                      </p:to>
                                    </p:set>
                                    <p:animEffect transition="in" filter="blinds(horizontal)">
                                      <p:cBhvr>
                                        <p:cTn id="39" dur="500"/>
                                        <p:tgtEl>
                                          <p:spTgt spid="717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186"/>
                                        </p:tgtEl>
                                        <p:attrNameLst>
                                          <p:attrName>style.visibility</p:attrName>
                                        </p:attrNameLst>
                                      </p:cBhvr>
                                      <p:to>
                                        <p:strVal val="visible"/>
                                      </p:to>
                                    </p:set>
                                    <p:animEffect transition="in" filter="blinds(horizontal)">
                                      <p:cBhvr>
                                        <p:cTn id="44"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p:bldP spid="7178" grpId="0"/>
      <p:bldP spid="71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oncept_Cartoon"/>
          <p:cNvPicPr>
            <a:picLocks noChangeAspect="1" noChangeArrowheads="1"/>
          </p:cNvPicPr>
          <p:nvPr>
            <p:ph/>
          </p:nvPr>
        </p:nvPicPr>
        <p:blipFill>
          <a:blip r:embed="rId2" cstate="print"/>
          <a:srcRect/>
          <a:stretch>
            <a:fillRect/>
          </a:stretch>
        </p:blipFill>
        <p:spPr>
          <a:xfrm>
            <a:off x="1219200" y="-1981200"/>
            <a:ext cx="7312025" cy="10058400"/>
          </a:xfrm>
          <a:noFill/>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229600" cy="1143000"/>
          </a:xfrm>
        </p:spPr>
        <p:txBody>
          <a:bodyPr/>
          <a:lstStyle/>
          <a:p>
            <a:pPr eaLnBrk="1" hangingPunct="1"/>
            <a:r>
              <a:rPr lang="en-US" smtClean="0">
                <a:latin typeface="Comic Sans MS" pitchFamily="66" charset="0"/>
              </a:rPr>
              <a:t>Prototypes</a:t>
            </a:r>
          </a:p>
        </p:txBody>
      </p:sp>
      <p:sp>
        <p:nvSpPr>
          <p:cNvPr id="10246" name="Rectangle 6"/>
          <p:cNvSpPr>
            <a:spLocks noGrp="1" noChangeArrowheads="1"/>
          </p:cNvSpPr>
          <p:nvPr>
            <p:ph type="body" sz="half" idx="2"/>
          </p:nvPr>
        </p:nvSpPr>
        <p:spPr>
          <a:xfrm>
            <a:off x="4648200" y="1600200"/>
            <a:ext cx="4038600" cy="1524000"/>
          </a:xfrm>
        </p:spPr>
        <p:txBody>
          <a:bodyPr/>
          <a:lstStyle/>
          <a:p>
            <a:pPr eaLnBrk="1" hangingPunct="1"/>
            <a:r>
              <a:rPr lang="en-US" dirty="0" smtClean="0">
                <a:latin typeface="Comic Sans MS" pitchFamily="66" charset="0"/>
              </a:rPr>
              <a:t>A mental image or </a:t>
            </a:r>
            <a:r>
              <a:rPr lang="en-US" b="1" dirty="0" smtClean="0">
                <a:latin typeface="Comic Sans MS" pitchFamily="66" charset="0"/>
              </a:rPr>
              <a:t>best example</a:t>
            </a:r>
            <a:r>
              <a:rPr lang="en-US" dirty="0" smtClean="0">
                <a:latin typeface="Comic Sans MS" pitchFamily="66" charset="0"/>
              </a:rPr>
              <a:t> of a category.</a:t>
            </a:r>
          </a:p>
        </p:txBody>
      </p:sp>
      <p:sp>
        <p:nvSpPr>
          <p:cNvPr id="9220" name="Text Box 4"/>
          <p:cNvSpPr txBox="1">
            <a:spLocks noChangeArrowheads="1"/>
          </p:cNvSpPr>
          <p:nvPr/>
        </p:nvSpPr>
        <p:spPr bwMode="auto">
          <a:xfrm>
            <a:off x="533400" y="0"/>
            <a:ext cx="8077200" cy="579438"/>
          </a:xfrm>
          <a:prstGeom prst="rect">
            <a:avLst/>
          </a:prstGeom>
          <a:noFill/>
          <a:ln w="9525">
            <a:noFill/>
            <a:miter lim="800000"/>
            <a:headEnd/>
            <a:tailEnd/>
          </a:ln>
        </p:spPr>
        <p:txBody>
          <a:bodyPr>
            <a:spAutoFit/>
          </a:bodyPr>
          <a:lstStyle/>
          <a:p>
            <a:pPr>
              <a:spcBef>
                <a:spcPct val="50000"/>
              </a:spcBef>
            </a:pPr>
            <a:r>
              <a:rPr lang="en-US" sz="3200">
                <a:latin typeface="Comic Sans MS" pitchFamily="66" charset="0"/>
              </a:rPr>
              <a:t>We base our concepts on ….</a:t>
            </a:r>
          </a:p>
        </p:txBody>
      </p:sp>
      <p:sp>
        <p:nvSpPr>
          <p:cNvPr id="10247" name="Text Box 7"/>
          <p:cNvSpPr txBox="1">
            <a:spLocks noChangeArrowheads="1"/>
          </p:cNvSpPr>
          <p:nvPr/>
        </p:nvSpPr>
        <p:spPr bwMode="auto">
          <a:xfrm>
            <a:off x="4038600" y="3124200"/>
            <a:ext cx="5105400" cy="3260725"/>
          </a:xfrm>
          <a:prstGeom prst="rect">
            <a:avLst/>
          </a:prstGeom>
          <a:noFill/>
          <a:ln w="9525">
            <a:noFill/>
            <a:miter lim="800000"/>
            <a:headEnd/>
            <a:tailEnd/>
          </a:ln>
        </p:spPr>
        <p:txBody>
          <a:bodyPr>
            <a:spAutoFit/>
          </a:bodyPr>
          <a:lstStyle/>
          <a:p>
            <a:pPr>
              <a:spcBef>
                <a:spcPct val="50000"/>
              </a:spcBef>
              <a:buFontTx/>
              <a:buChar char="•"/>
            </a:pPr>
            <a:r>
              <a:rPr lang="en-US" sz="3200">
                <a:latin typeface="Comic Sans MS" pitchFamily="66" charset="0"/>
              </a:rPr>
              <a:t>If a new object is similar to our prototype, we are better able to recognize it.</a:t>
            </a:r>
          </a:p>
          <a:p>
            <a:pPr>
              <a:spcBef>
                <a:spcPct val="50000"/>
              </a:spcBef>
              <a:buFontTx/>
              <a:buChar char="•"/>
            </a:pPr>
            <a:r>
              <a:rPr lang="en-US" sz="3200">
                <a:latin typeface="Comic Sans MS" pitchFamily="66" charset="0"/>
              </a:rPr>
              <a:t>Let’s Try It (Introducing Prototypes)</a:t>
            </a:r>
          </a:p>
        </p:txBody>
      </p:sp>
      <p:pic>
        <p:nvPicPr>
          <p:cNvPr id="10248" name="Picture 8" descr="Arnold_Schwarzenegger_front_double_biceps_Golds_Gym"/>
          <p:cNvPicPr>
            <a:picLocks noChangeAspect="1" noChangeArrowheads="1"/>
          </p:cNvPicPr>
          <p:nvPr>
            <p:ph sz="half" idx="1"/>
          </p:nvPr>
        </p:nvPicPr>
        <p:blipFill>
          <a:blip r:embed="rId2" cstate="print"/>
          <a:srcRect/>
          <a:stretch>
            <a:fillRect/>
          </a:stretch>
        </p:blipFill>
        <p:spPr>
          <a:xfrm>
            <a:off x="685800" y="1447800"/>
            <a:ext cx="3048000" cy="4906963"/>
          </a:xfr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 calcmode="lin" valueType="num">
                                      <p:cBhvr additive="base">
                                        <p:cTn id="7" dur="5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7"/>
                                        </p:tgtEl>
                                        <p:attrNameLst>
                                          <p:attrName>style.visibility</p:attrName>
                                        </p:attrNameLst>
                                      </p:cBhvr>
                                      <p:to>
                                        <p:strVal val="visible"/>
                                      </p:to>
                                    </p:set>
                                    <p:anim calcmode="lin" valueType="num">
                                      <p:cBhvr additive="base">
                                        <p:cTn id="13" dur="500" fill="hold"/>
                                        <p:tgtEl>
                                          <p:spTgt spid="10247"/>
                                        </p:tgtEl>
                                        <p:attrNameLst>
                                          <p:attrName>ppt_x</p:attrName>
                                        </p:attrNameLst>
                                      </p:cBhvr>
                                      <p:tavLst>
                                        <p:tav tm="0">
                                          <p:val>
                                            <p:strVal val="#ppt_x"/>
                                          </p:val>
                                        </p:tav>
                                        <p:tav tm="100000">
                                          <p:val>
                                            <p:strVal val="#ppt_x"/>
                                          </p:val>
                                        </p:tav>
                                      </p:tavLst>
                                    </p:anim>
                                    <p:anim calcmode="lin" valueType="num">
                                      <p:cBhvr additive="base">
                                        <p:cTn id="14"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0248"/>
                                        </p:tgtEl>
                                        <p:attrNameLst>
                                          <p:attrName>style.visibility</p:attrName>
                                        </p:attrNameLst>
                                      </p:cBhvr>
                                      <p:to>
                                        <p:strVal val="visible"/>
                                      </p:to>
                                    </p:set>
                                    <p:animEffect transition="in" filter="box(in)">
                                      <p:cBhvr>
                                        <p:cTn id="19"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P spid="102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latin typeface="Comic Sans MS" pitchFamily="66" charset="0"/>
              </a:rPr>
              <a:t>How do we solve problems?</a:t>
            </a:r>
          </a:p>
        </p:txBody>
      </p:sp>
      <p:pic>
        <p:nvPicPr>
          <p:cNvPr id="10243" name="Picture 5" descr="solve_the_puzzle_hg_clr"/>
          <p:cNvPicPr>
            <a:picLocks noChangeAspect="1" noChangeArrowheads="1" noCrop="1"/>
          </p:cNvPicPr>
          <p:nvPr>
            <p:ph idx="1"/>
          </p:nvPr>
        </p:nvPicPr>
        <p:blipFill>
          <a:blip r:embed="rId2" cstate="print"/>
          <a:srcRect/>
          <a:stretch>
            <a:fillRect/>
          </a:stretch>
        </p:blipFill>
        <p:spPr>
          <a:xfrm>
            <a:off x="2209800" y="1371600"/>
            <a:ext cx="4991100" cy="4991100"/>
          </a:xfrm>
          <a:noFill/>
        </p:spPr>
      </p:pic>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1444</TotalTime>
  <Words>995</Words>
  <Application>Microsoft Office PowerPoint</Application>
  <PresentationFormat>On-screen Show (4:3)</PresentationFormat>
  <Paragraphs>118</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Comic Sans MS</vt:lpstr>
      <vt:lpstr>Wingdings</vt:lpstr>
      <vt:lpstr>Space Toaster</vt:lpstr>
      <vt:lpstr>Arial Black</vt:lpstr>
      <vt:lpstr>Default Design</vt:lpstr>
      <vt:lpstr>Thinking</vt:lpstr>
      <vt:lpstr>Thinking…aka Cognition</vt:lpstr>
      <vt:lpstr>Problem 1</vt:lpstr>
      <vt:lpstr>Problem 2</vt:lpstr>
      <vt:lpstr>Problem 3</vt:lpstr>
      <vt:lpstr>Concepts</vt:lpstr>
      <vt:lpstr>Slide 7</vt:lpstr>
      <vt:lpstr>Prototypes</vt:lpstr>
      <vt:lpstr>How do we solve problems?</vt:lpstr>
      <vt:lpstr>Trial and Error</vt:lpstr>
      <vt:lpstr>Slide 11</vt:lpstr>
      <vt:lpstr>Algorithms</vt:lpstr>
      <vt:lpstr>Heuristics</vt:lpstr>
      <vt:lpstr>Insight</vt:lpstr>
      <vt:lpstr>Obstacles to problem solving</vt:lpstr>
      <vt:lpstr>Limits to Intuition</vt:lpstr>
      <vt:lpstr>Confirmation Bias</vt:lpstr>
      <vt:lpstr>Match Problem</vt:lpstr>
      <vt:lpstr>Mental Set</vt:lpstr>
      <vt:lpstr>Match Problem</vt:lpstr>
      <vt:lpstr>The Jug Problem</vt:lpstr>
      <vt:lpstr>The Jug Problem</vt:lpstr>
      <vt:lpstr>The Jug Problem</vt:lpstr>
      <vt:lpstr>Functional Fixedness</vt:lpstr>
      <vt:lpstr>Slide 25</vt:lpstr>
      <vt:lpstr>Types of Heuristics (That often lead to errors)</vt:lpstr>
      <vt:lpstr>Representativeness Heuristic</vt:lpstr>
      <vt:lpstr>Availability Heuristic</vt:lpstr>
      <vt:lpstr>Overconfidence</vt:lpstr>
      <vt:lpstr>Framing</vt:lpstr>
      <vt:lpstr>Belief Bias</vt:lpstr>
      <vt:lpstr>Belief Perseverance</vt:lpstr>
      <vt:lpstr>Artificial Intelligence</vt:lpstr>
    </vt:vector>
  </TitlesOfParts>
  <Company>Kaplans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dc:title>
  <dc:creator>Preferred Customer</dc:creator>
  <cp:lastModifiedBy>image</cp:lastModifiedBy>
  <cp:revision>83</cp:revision>
  <dcterms:created xsi:type="dcterms:W3CDTF">2004-04-06T15:31:05Z</dcterms:created>
  <dcterms:modified xsi:type="dcterms:W3CDTF">2010-12-21T14:57:00Z</dcterms:modified>
</cp:coreProperties>
</file>