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05" r:id="rId3"/>
    <p:sldId id="279" r:id="rId4"/>
    <p:sldId id="280" r:id="rId5"/>
    <p:sldId id="281" r:id="rId6"/>
    <p:sldId id="282" r:id="rId7"/>
    <p:sldId id="267" r:id="rId8"/>
    <p:sldId id="283" r:id="rId9"/>
    <p:sldId id="286" r:id="rId10"/>
    <p:sldId id="284" r:id="rId11"/>
    <p:sldId id="285" r:id="rId12"/>
    <p:sldId id="287" r:id="rId13"/>
    <p:sldId id="288" r:id="rId14"/>
    <p:sldId id="289" r:id="rId15"/>
    <p:sldId id="257" r:id="rId16"/>
    <p:sldId id="258" r:id="rId17"/>
    <p:sldId id="262" r:id="rId18"/>
    <p:sldId id="290" r:id="rId19"/>
    <p:sldId id="263" r:id="rId20"/>
    <p:sldId id="269" r:id="rId21"/>
    <p:sldId id="268" r:id="rId22"/>
    <p:sldId id="291" r:id="rId23"/>
    <p:sldId id="270" r:id="rId24"/>
    <p:sldId id="271" r:id="rId25"/>
    <p:sldId id="273" r:id="rId26"/>
    <p:sldId id="274" r:id="rId27"/>
    <p:sldId id="292" r:id="rId28"/>
    <p:sldId id="293" r:id="rId29"/>
    <p:sldId id="275" r:id="rId30"/>
    <p:sldId id="276" r:id="rId31"/>
    <p:sldId id="295" r:id="rId32"/>
    <p:sldId id="296" r:id="rId33"/>
    <p:sldId id="299" r:id="rId34"/>
    <p:sldId id="300" r:id="rId35"/>
    <p:sldId id="301" r:id="rId36"/>
    <p:sldId id="302" r:id="rId37"/>
    <p:sldId id="303" r:id="rId38"/>
    <p:sldId id="306" r:id="rId39"/>
    <p:sldId id="298" r:id="rId40"/>
    <p:sldId id="272" r:id="rId41"/>
    <p:sldId id="277" r:id="rId42"/>
    <p:sldId id="30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66FF"/>
    <a:srgbClr val="3399FF"/>
    <a:srgbClr val="33CCCC"/>
    <a:srgbClr val="FF3399"/>
    <a:srgbClr val="00FFFF"/>
    <a:srgbClr val="6699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0" autoAdjust="0"/>
  </p:normalViewPr>
  <p:slideViewPr>
    <p:cSldViewPr>
      <p:cViewPr>
        <p:scale>
          <a:sx n="75" d="100"/>
          <a:sy n="75" d="100"/>
        </p:scale>
        <p:origin x="-3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2A99EF-15FF-45E2-A023-52C017B44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63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Alice (Analytic) = excellent test scores and grades, teachers thought was very “smart” </a:t>
            </a:r>
          </a:p>
          <a:p>
            <a:pPr eaLnBrk="1" hangingPunct="1"/>
            <a:r>
              <a:rPr lang="en-US" smtClean="0"/>
              <a:t>Barbara (Creative) = not as good as Alice on tests, recommended to Yale b/c of creative and intuitive skills</a:t>
            </a:r>
          </a:p>
          <a:p>
            <a:pPr eaLnBrk="1" hangingPunct="1"/>
            <a:r>
              <a:rPr lang="en-US" smtClean="0"/>
              <a:t>Celia (Practical / Contextual) = highly successful in figuring out what she needed to do in order to succeed in an academic environment; knew how to get articles in journals, how to impress at job interviews,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76A46-ECF9-4E12-BF5E-674CDE7D0E2E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E8D24B-633D-44F2-A904-C66986381013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27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481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AB62B5-05D9-46EA-8212-605DC1E2255A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B92821-A603-4E94-BC27-E86207064C7B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F637B-1880-4AF0-A311-B003BE2AAA7D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66FD49-D080-4E5E-AA12-49DFB1944AD0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31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522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93620-2F9B-46C8-BF83-35ACB9B1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6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81F6-9A0F-4452-B80A-4A418284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1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46AE5-59F8-4E06-8B86-490BBDE09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D2D0F-426C-4BD1-A6A6-17CCD7C6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C1BD-C260-48F0-8AD5-E938695C3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E4FD-8718-4DAC-B217-7CA66ABD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52D2D-FFBA-4D12-BBE4-8E83238C0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2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47788-5210-4950-BA98-2FBA1A6D6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3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E61FE-DC7C-4430-8576-9BF0EA12C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1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F459-446B-4F66-8205-0DF861B4B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5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3D80E-B5A9-4785-9C2C-F116C65A2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4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4DC81-6279-478E-BD16-8F15D20CD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3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82C95-4B43-4504-88C3-AE73FB4C8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F1722-3A16-4DCC-B423-2BF476930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86ED-C638-4DFF-AEDD-44E4D303A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5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FEF651-F8AA-4A67-8E9C-1212EF5FA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2T45r5G3kA" TargetMode="External"/><Relationship Id="rId2" Type="http://schemas.openxmlformats.org/officeDocument/2006/relationships/hyperlink" Target="http://www.youtube.com/watch?v=vqbXPfaN_VM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hyperlink" Target="http://www.youtube.com/watch?v=NJjAbs-3kc8&amp;feature=relat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ppsychology.com/MY%20STUDENTS/APPsychPages/PsychInfo/gardner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nakedscientists.com/HTML/articles/article/what-iq-tests-cannot-tell-you/" TargetMode="External"/><Relationship Id="rId2" Type="http://schemas.openxmlformats.org/officeDocument/2006/relationships/hyperlink" Target="http://www.youtube.com/watch?v=lj3iNxZ8Dww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gif"/><Relationship Id="rId4" Type="http://schemas.openxmlformats.org/officeDocument/2006/relationships/hyperlink" Target="http://www.boisestate.edu/english/bballenger/Theories%20of%20Intelligence_Final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youtube.com/watch?v=anzYFC8gYY0" TargetMode="External"/><Relationship Id="rId7" Type="http://schemas.openxmlformats.org/officeDocument/2006/relationships/hyperlink" Target="http://youtube.com/watch?v=kJZQkslDBjM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ilderdom.com/intelligence/IQIndividualGroupTesting.html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.mensa.org/" TargetMode="External"/><Relationship Id="rId2" Type="http://schemas.openxmlformats.org/officeDocument/2006/relationships/hyperlink" Target="http://www.healthatoz.com/healthatoz/Atoz/common/standard/transform.jsp?requestURI=/healthatoz/Atoz/ency/mental_retardation.jsp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Intelligence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006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What makes us intelligent</a:t>
            </a:r>
          </a:p>
          <a:p>
            <a:pPr eaLnBrk="1" hangingPunct="1"/>
            <a:r>
              <a:rPr lang="en-US" smtClean="0">
                <a:latin typeface="Comic Sans MS" pitchFamily="1" charset="0"/>
              </a:rPr>
              <a:t>Or</a:t>
            </a:r>
          </a:p>
          <a:p>
            <a:pPr eaLnBrk="1" hangingPunct="1"/>
            <a:r>
              <a:rPr lang="en-US" smtClean="0">
                <a:latin typeface="Comic Sans MS" pitchFamily="1" charset="0"/>
              </a:rPr>
              <a:t>Not so intelligent</a:t>
            </a:r>
          </a:p>
        </p:txBody>
      </p:sp>
      <p:pic>
        <p:nvPicPr>
          <p:cNvPr id="2052" name="Picture 4" descr="ostrich_glasses_geek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28479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onkey_sitting_dunce_hat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23907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/>
          </a:fgClr>
          <a:bgClr>
            <a:srgbClr val="99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Charles Spearman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1" charset="0"/>
              </a:rPr>
              <a:t>Student of Wundt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1" charset="0"/>
              </a:rPr>
              <a:t>g Factor = general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1" charset="0"/>
              </a:rPr>
              <a:t>Underlies specific factors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1" charset="0"/>
              </a:rPr>
              <a:t>Those who score high on the g factor generally score higher in several areas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1" charset="0"/>
              </a:rPr>
              <a:t>Developed factor 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1" charset="0"/>
              </a:rPr>
              <a:t>Huge in psych and other behavioral and social sciences (sociology)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1" charset="0"/>
              </a:rPr>
              <a:t>Takes multiple variables and finds correlations between / among them</a:t>
            </a:r>
          </a:p>
        </p:txBody>
      </p:sp>
      <p:pic>
        <p:nvPicPr>
          <p:cNvPr id="11268" name="Picture 10" descr="200px-SpearmanF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Spearm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1304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F9999"/>
          </a:fgClr>
          <a:bgClr>
            <a:srgbClr val="CC66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74638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Charles Thurstone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0"/>
            <a:ext cx="9144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1" charset="0"/>
              </a:rPr>
              <a:t>Opposed Spearman’s “G” concept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1" charset="0"/>
              </a:rPr>
              <a:t>7 Primary Mental Abilities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Comic Sans MS" pitchFamily="1" charset="0"/>
              </a:rPr>
              <a:t>Verbal Comprehension </a:t>
            </a:r>
            <a:r>
              <a:rPr lang="en-US" sz="2400" smtClean="0">
                <a:latin typeface="Comic Sans MS" pitchFamily="1" charset="0"/>
              </a:rPr>
              <a:t>– define/understand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Comic Sans MS" pitchFamily="1" charset="0"/>
              </a:rPr>
              <a:t>Word Fluency </a:t>
            </a:r>
            <a:r>
              <a:rPr lang="en-US" sz="2400" smtClean="0">
                <a:latin typeface="Comic Sans MS" pitchFamily="1" charset="0"/>
              </a:rPr>
              <a:t>– produce words rapidly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Comic Sans MS" pitchFamily="1" charset="0"/>
              </a:rPr>
              <a:t>Number</a:t>
            </a:r>
            <a:r>
              <a:rPr lang="en-US" sz="2400" smtClean="0">
                <a:latin typeface="Comic Sans MS" pitchFamily="1" charset="0"/>
              </a:rPr>
              <a:t> – arithmetic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Comic Sans MS" pitchFamily="1" charset="0"/>
              </a:rPr>
              <a:t>Memory </a:t>
            </a:r>
            <a:r>
              <a:rPr lang="en-US" sz="2400" smtClean="0">
                <a:latin typeface="Comic Sans MS" pitchFamily="1" charset="0"/>
              </a:rPr>
              <a:t>– encode and recall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Comic Sans MS" pitchFamily="1" charset="0"/>
              </a:rPr>
              <a:t>Space</a:t>
            </a:r>
            <a:r>
              <a:rPr lang="en-US" sz="2400" smtClean="0">
                <a:latin typeface="Comic Sans MS" pitchFamily="1" charset="0"/>
              </a:rPr>
              <a:t> – visualize 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Comic Sans MS" pitchFamily="1" charset="0"/>
              </a:rPr>
              <a:t>Perceptual Speed </a:t>
            </a:r>
            <a:r>
              <a:rPr lang="en-US" sz="2400" smtClean="0">
                <a:latin typeface="Comic Sans MS" pitchFamily="1" charset="0"/>
              </a:rPr>
              <a:t>– see differences and similarities among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Comic Sans MS" pitchFamily="1" charset="0"/>
              </a:rPr>
              <a:t>Reasoning</a:t>
            </a:r>
            <a:r>
              <a:rPr lang="en-US" sz="2400" smtClean="0">
                <a:latin typeface="Comic Sans MS" pitchFamily="1" charset="0"/>
              </a:rPr>
              <a:t> – ability to find rules</a:t>
            </a:r>
          </a:p>
        </p:txBody>
      </p:sp>
      <p:pic>
        <p:nvPicPr>
          <p:cNvPr id="12292" name="Picture 10" descr="ThurstoneLLT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4" descr="image_0372_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56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CC00"/>
          </a:fgClr>
          <a:bgClr>
            <a:srgbClr val="FF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Howard Gardner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295400"/>
            <a:ext cx="5410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1" charset="0"/>
              </a:rPr>
              <a:t>Also disagreed with Spearman’s “G”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1" charset="0"/>
              </a:rPr>
              <a:t>Advanced the idea of “multiple intelligences.”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1" charset="0"/>
              </a:rPr>
              <a:t>Intelligence comes in different packages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1" charset="0"/>
              </a:rPr>
              <a:t>G factor can’t predict these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1" charset="0"/>
              </a:rPr>
              <a:t>Study savants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1" charset="0"/>
              </a:rPr>
              <a:t>a condition where a person has limited mental ability but is exceptional in one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1" charset="0"/>
              </a:rPr>
              <a:t>What could </a:t>
            </a:r>
            <a:r>
              <a:rPr lang="en-US" sz="2400" dirty="0" err="1" smtClean="0">
                <a:hlinkClick r:id="rId2"/>
              </a:rPr>
              <a:t>Rainman</a:t>
            </a:r>
            <a:r>
              <a:rPr lang="en-US" sz="2400" dirty="0" smtClean="0">
                <a:latin typeface="Comic Sans MS" pitchFamily="1" charset="0"/>
                <a:hlinkClick r:id="rId3"/>
              </a:rPr>
              <a:t> </a:t>
            </a:r>
            <a:r>
              <a:rPr lang="en-US" sz="2400" dirty="0" smtClean="0">
                <a:latin typeface="Comic Sans MS" pitchFamily="1" charset="0"/>
              </a:rPr>
              <a:t>do awesomely!??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hlinkClick r:id="rId4"/>
              </a:rPr>
              <a:t>The Real Rain Man</a:t>
            </a:r>
            <a:endParaRPr lang="en-US" sz="2400" dirty="0" smtClean="0">
              <a:latin typeface="Comic Sans MS" pitchFamily="1" charset="0"/>
            </a:endParaRPr>
          </a:p>
        </p:txBody>
      </p:sp>
      <p:pic>
        <p:nvPicPr>
          <p:cNvPr id="65540" name="Picture 4" descr="rainman"/>
          <p:cNvPicPr>
            <a:picLocks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0"/>
            <a:ext cx="3305175" cy="2719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1" charset="0"/>
              </a:rPr>
              <a:t>Gardner’s Multiple Intelligences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/>
              <a:t>Visual/Spatial =</a:t>
            </a:r>
            <a:r>
              <a:rPr lang="en-US" sz="2000" smtClean="0"/>
              <a:t> Picaso, DaVinci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Verbal/Linguistic</a:t>
            </a:r>
            <a:r>
              <a:rPr lang="en-US" sz="2000" smtClean="0"/>
              <a:t>  = Shakespeare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Logical/Mathematical </a:t>
            </a:r>
            <a:r>
              <a:rPr lang="en-US" sz="2000" smtClean="0"/>
              <a:t>=</a:t>
            </a:r>
            <a:r>
              <a:rPr lang="en-US" sz="2000" b="1" smtClean="0"/>
              <a:t> </a:t>
            </a:r>
            <a:r>
              <a:rPr lang="en-US" sz="2000" smtClean="0"/>
              <a:t>Einstein, Newton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Bodily/Kinesthetic</a:t>
            </a:r>
            <a:r>
              <a:rPr lang="en-US" sz="2000" smtClean="0"/>
              <a:t> = Michael Jordan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Musical/Rhythmic</a:t>
            </a:r>
            <a:r>
              <a:rPr lang="en-US" sz="2000" smtClean="0"/>
              <a:t> = Mozart, Clapton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Interpersonal</a:t>
            </a:r>
            <a:r>
              <a:rPr lang="en-US" sz="2000" smtClean="0"/>
              <a:t>  = Ghandi, King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Intrapersonal</a:t>
            </a:r>
            <a:r>
              <a:rPr lang="en-US" sz="2000" smtClean="0"/>
              <a:t> = Freud?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Natural </a:t>
            </a:r>
            <a:r>
              <a:rPr lang="en-US" sz="2000" smtClean="0"/>
              <a:t>= Darwin</a:t>
            </a:r>
          </a:p>
          <a:p>
            <a:pPr eaLnBrk="1" hangingPunct="1">
              <a:lnSpc>
                <a:spcPct val="90000"/>
              </a:lnSpc>
            </a:pPr>
            <a:endParaRPr lang="en-US" sz="2000" b="1" smtClean="0"/>
          </a:p>
        </p:txBody>
      </p:sp>
      <p:pic>
        <p:nvPicPr>
          <p:cNvPr id="14340" name="Picture 4" descr="gardne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95400"/>
            <a:ext cx="3638550" cy="4953000"/>
          </a:xfr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0" y="6324600"/>
            <a:ext cx="333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omic Sans MS" pitchFamily="1" charset="0"/>
                <a:hlinkClick r:id="rId4"/>
              </a:rPr>
              <a:t>Learn More about Gardner</a:t>
            </a:r>
            <a:endParaRPr lang="en-US" sz="2000">
              <a:latin typeface="Comic Sans M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FF"/>
            </a:gs>
            <a:gs pos="50000">
              <a:srgbClr val="00FFFF"/>
            </a:gs>
            <a:gs pos="100000">
              <a:srgbClr val="CC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1" charset="0"/>
              </a:rPr>
              <a:t>Raymond Cattell’s </a:t>
            </a:r>
            <a:br>
              <a:rPr lang="en-US" sz="4000" smtClean="0">
                <a:latin typeface="Comic Sans MS" pitchFamily="1" charset="0"/>
              </a:rPr>
            </a:br>
            <a:r>
              <a:rPr lang="en-US" sz="4000" smtClean="0">
                <a:latin typeface="Comic Sans MS" pitchFamily="1" charset="0"/>
              </a:rPr>
              <a:t>Two Factor Theory of Intelligence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4724400" cy="4495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mic Sans MS" pitchFamily="1" charset="0"/>
              </a:rPr>
              <a:t>Crystallized Intelligence</a:t>
            </a:r>
          </a:p>
          <a:p>
            <a:pPr lvl="1" eaLnBrk="1" hangingPunct="1"/>
            <a:r>
              <a:rPr lang="en-US" sz="2400" smtClean="0">
                <a:latin typeface="Comic Sans MS" pitchFamily="1" charset="0"/>
              </a:rPr>
              <a:t>Left Brain Activity</a:t>
            </a:r>
          </a:p>
          <a:p>
            <a:pPr lvl="1" eaLnBrk="1" hangingPunct="1"/>
            <a:r>
              <a:rPr lang="en-US" sz="2400" smtClean="0">
                <a:latin typeface="Comic Sans MS" pitchFamily="1" charset="0"/>
              </a:rPr>
              <a:t>Verbal Skills</a:t>
            </a:r>
          </a:p>
          <a:p>
            <a:pPr lvl="1" eaLnBrk="1" hangingPunct="1"/>
            <a:r>
              <a:rPr lang="en-US" sz="2400" smtClean="0">
                <a:latin typeface="Comic Sans MS" pitchFamily="1" charset="0"/>
              </a:rPr>
              <a:t>Analogies Tests</a:t>
            </a:r>
          </a:p>
          <a:p>
            <a:pPr lvl="1" eaLnBrk="1" hangingPunct="1"/>
            <a:endParaRPr lang="en-US" sz="2400" smtClean="0">
              <a:latin typeface="Comic Sans MS" pitchFamily="1" charset="0"/>
            </a:endParaRPr>
          </a:p>
          <a:p>
            <a:pPr lvl="1" eaLnBrk="1" hangingPunct="1"/>
            <a:r>
              <a:rPr lang="en-US" sz="2400" smtClean="0">
                <a:latin typeface="Comic Sans MS" pitchFamily="1" charset="0"/>
              </a:rPr>
              <a:t>Based on Educational Experience</a:t>
            </a:r>
          </a:p>
          <a:p>
            <a:pPr lvl="1" eaLnBrk="1" hangingPunct="1"/>
            <a:endParaRPr lang="en-US" sz="2400" smtClean="0">
              <a:latin typeface="Comic Sans MS" pitchFamily="1" charset="0"/>
            </a:endParaRPr>
          </a:p>
          <a:p>
            <a:pPr lvl="1" eaLnBrk="1" hangingPunct="1"/>
            <a:r>
              <a:rPr lang="en-US" sz="2400" smtClean="0">
                <a:latin typeface="Comic Sans MS" pitchFamily="1" charset="0"/>
              </a:rPr>
              <a:t>INCREASES WITH AGE</a:t>
            </a:r>
          </a:p>
          <a:p>
            <a:pPr eaLnBrk="1" hangingPunct="1"/>
            <a:endParaRPr lang="en-US" sz="2800" smtClean="0">
              <a:latin typeface="Comic Sans MS" pitchFamily="1" charset="0"/>
            </a:endParaRPr>
          </a:p>
        </p:txBody>
      </p:sp>
      <p:pic>
        <p:nvPicPr>
          <p:cNvPr id="15364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1238" y="-152400"/>
            <a:ext cx="1782762" cy="2438400"/>
          </a:xfrm>
        </p:spPr>
      </p:pic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4343400" y="2209800"/>
            <a:ext cx="480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Comic Sans MS" pitchFamily="1" charset="0"/>
              </a:rPr>
              <a:t>Fluid Intelligence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1" charset="0"/>
              </a:rPr>
              <a:t>Right Brain Activity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1" charset="0"/>
              </a:rPr>
              <a:t>Logic Skills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1" charset="0"/>
              </a:rPr>
              <a:t>Reasoning Speed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>
              <a:latin typeface="Comic Sans MS" pitchFamily="1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1" charset="0"/>
              </a:rPr>
              <a:t>NOT based on Educational Experience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>
              <a:latin typeface="Comic Sans MS" pitchFamily="1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1" charset="0"/>
              </a:rPr>
              <a:t>DECREASES WITH AGE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latin typeface="Comic Sans MS" pitchFamily="1" charset="0"/>
            </a:endParaRP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1295400" y="6491288"/>
            <a:ext cx="716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VIDEO: MOVING IMAGES: Intelligence: 1 Ability or Many?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What is Intelligence?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24400" cy="4800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1" charset="0"/>
                <a:hlinkClick r:id="rId2"/>
              </a:rPr>
              <a:t>What it’s not…</a:t>
            </a:r>
            <a:endParaRPr lang="en-US" sz="2800" dirty="0" smtClean="0">
              <a:latin typeface="Comic Sans MS" pitchFamily="1" charset="0"/>
            </a:endParaRPr>
          </a:p>
          <a:p>
            <a:pPr eaLnBrk="1" hangingPunct="1"/>
            <a:r>
              <a:rPr lang="en-US" sz="2800" dirty="0" smtClean="0">
                <a:latin typeface="Comic Sans MS" pitchFamily="1" charset="0"/>
              </a:rPr>
              <a:t>Capacity </a:t>
            </a:r>
            <a:r>
              <a:rPr lang="en-US" sz="2800" dirty="0" smtClean="0">
                <a:latin typeface="Comic Sans MS" pitchFamily="1" charset="0"/>
              </a:rPr>
              <a:t>for GOAL DIRECTED BEHAVIOR</a:t>
            </a:r>
          </a:p>
          <a:p>
            <a:pPr eaLnBrk="1" hangingPunct="1"/>
            <a:endParaRPr lang="en-US" sz="2800" dirty="0" smtClean="0">
              <a:latin typeface="Comic Sans MS" pitchFamily="1" charset="0"/>
            </a:endParaRPr>
          </a:p>
          <a:p>
            <a:pPr eaLnBrk="1" hangingPunct="1"/>
            <a:r>
              <a:rPr lang="en-US" sz="2800" dirty="0" smtClean="0">
                <a:latin typeface="Comic Sans MS" pitchFamily="1" charset="0"/>
              </a:rPr>
              <a:t>What goals?</a:t>
            </a:r>
          </a:p>
          <a:p>
            <a:pPr eaLnBrk="1" hangingPunct="1"/>
            <a:endParaRPr lang="en-US" sz="2800" dirty="0" smtClean="0">
              <a:latin typeface="Comic Sans MS" pitchFamily="1" charset="0"/>
            </a:endParaRPr>
          </a:p>
          <a:p>
            <a:pPr eaLnBrk="1" hangingPunct="1"/>
            <a:r>
              <a:rPr lang="en-US" sz="2800" dirty="0" smtClean="0">
                <a:latin typeface="Comic Sans MS" pitchFamily="1" charset="0"/>
              </a:rPr>
              <a:t>Whatever your culture deems important!</a:t>
            </a:r>
          </a:p>
          <a:p>
            <a:pPr lvl="1" eaLnBrk="1" hangingPunct="1"/>
            <a:r>
              <a:rPr lang="en-US" sz="2400" dirty="0" smtClean="0">
                <a:latin typeface="Comic Sans MS" pitchFamily="1" charset="0"/>
                <a:hlinkClick r:id="rId3"/>
              </a:rPr>
              <a:t>The </a:t>
            </a:r>
            <a:r>
              <a:rPr lang="en-US" sz="2400" dirty="0" err="1" smtClean="0">
                <a:latin typeface="Comic Sans MS" pitchFamily="1" charset="0"/>
                <a:hlinkClick r:id="rId3"/>
              </a:rPr>
              <a:t>Kpelle</a:t>
            </a:r>
            <a:r>
              <a:rPr lang="en-US" sz="2400" dirty="0" smtClean="0">
                <a:latin typeface="Comic Sans MS" pitchFamily="1" charset="0"/>
                <a:hlinkClick r:id="rId3"/>
              </a:rPr>
              <a:t> Tribesmen</a:t>
            </a:r>
            <a:endParaRPr lang="en-US" sz="2400" dirty="0" smtClean="0">
              <a:latin typeface="Comic Sans MS" pitchFamily="1" charset="0"/>
            </a:endParaRPr>
          </a:p>
          <a:p>
            <a:pPr lvl="1" eaLnBrk="1" hangingPunct="1"/>
            <a:r>
              <a:rPr lang="en-US" sz="2400" dirty="0" smtClean="0">
                <a:latin typeface="Comic Sans MS" pitchFamily="1" charset="0"/>
                <a:hlinkClick r:id="rId4"/>
              </a:rPr>
              <a:t>No such thing as a culture free </a:t>
            </a:r>
            <a:r>
              <a:rPr lang="en-US" sz="2400" dirty="0" smtClean="0">
                <a:latin typeface="Comic Sans MS" pitchFamily="1" charset="0"/>
                <a:hlinkClick r:id="rId4"/>
              </a:rPr>
              <a:t>test</a:t>
            </a:r>
            <a:r>
              <a:rPr lang="en-US" sz="2400" dirty="0" smtClean="0">
                <a:latin typeface="Comic Sans MS" pitchFamily="1" charset="0"/>
              </a:rPr>
              <a:t> (pg. 61)</a:t>
            </a:r>
            <a:endParaRPr lang="en-US" sz="2400" dirty="0" smtClean="0">
              <a:latin typeface="Comic Sans MS" pitchFamily="1" charset="0"/>
            </a:endParaRPr>
          </a:p>
          <a:p>
            <a:pPr lvl="1" eaLnBrk="1" hangingPunct="1"/>
            <a:endParaRPr lang="en-US" sz="2400" dirty="0" smtClean="0">
              <a:latin typeface="Comic Sans MS" pitchFamily="1" charset="0"/>
            </a:endParaRPr>
          </a:p>
        </p:txBody>
      </p:sp>
      <p:pic>
        <p:nvPicPr>
          <p:cNvPr id="3078" name="Picture 6" descr="smart_guy_teaching_hg_clr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828800"/>
            <a:ext cx="3886200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3399"/>
            </a:gs>
            <a:gs pos="100000">
              <a:srgbClr val="33CC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1" charset="0"/>
              </a:rPr>
              <a:t>Is intelligence one thing or several different abilities?</a:t>
            </a:r>
          </a:p>
        </p:txBody>
      </p:sp>
      <p:pic>
        <p:nvPicPr>
          <p:cNvPr id="6151" name="Picture 7" descr="geeky_girl_astronomer_lg_clr"/>
          <p:cNvPicPr>
            <a:picLocks noChangeAspect="1" noChangeArrowheads="1" noCro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5619750"/>
            <a:ext cx="1362075" cy="1238250"/>
          </a:xfrm>
          <a:noFill/>
        </p:spPr>
      </p:pic>
      <p:sp>
        <p:nvSpPr>
          <p:cNvPr id="614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1524000"/>
            <a:ext cx="4038600" cy="44497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1" charset="0"/>
              </a:rPr>
              <a:t>Gardner:</a:t>
            </a:r>
          </a:p>
          <a:p>
            <a:pPr lvl="1" eaLnBrk="1" hangingPunct="1"/>
            <a:r>
              <a:rPr lang="en-US" sz="2000" b="1" dirty="0" smtClean="0">
                <a:latin typeface="Comic Sans MS" pitchFamily="1" charset="0"/>
              </a:rPr>
              <a:t>Separate neural centers for each intelligence</a:t>
            </a:r>
          </a:p>
          <a:p>
            <a:pPr lvl="1" eaLnBrk="1" hangingPunct="1"/>
            <a:r>
              <a:rPr lang="en-US" sz="2000" b="1" dirty="0" smtClean="0">
                <a:latin typeface="Comic Sans MS" pitchFamily="1" charset="0"/>
              </a:rPr>
              <a:t>Numerous case studies of patients who’ve lost certain intelligences, such as language</a:t>
            </a:r>
          </a:p>
          <a:p>
            <a:pPr lvl="1" eaLnBrk="1" hangingPunct="1"/>
            <a:r>
              <a:rPr lang="en-US" sz="2000" b="1" dirty="0" smtClean="0">
                <a:latin typeface="Comic Sans MS" pitchFamily="1" charset="0"/>
                <a:hlinkClick r:id="rId3"/>
              </a:rPr>
              <a:t>Savants </a:t>
            </a:r>
            <a:r>
              <a:rPr lang="en-US" sz="2000" b="1" dirty="0" smtClean="0">
                <a:latin typeface="Comic Sans MS" pitchFamily="1" charset="0"/>
              </a:rPr>
              <a:t>score below average on IQ tests, but have islands of brilliance</a:t>
            </a:r>
          </a:p>
          <a:p>
            <a:pPr eaLnBrk="1" hangingPunct="1"/>
            <a:endParaRPr lang="en-US" sz="2400" b="1" dirty="0" smtClean="0">
              <a:latin typeface="Comic Sans MS" pitchFamily="1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95800" y="1447800"/>
            <a:ext cx="4648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>
                <a:latin typeface="Comic Sans MS" pitchFamily="1" charset="0"/>
              </a:rPr>
              <a:t>Spearman saw by using FA that doing well in one area of a test predicted that you will do well in another, so the separate intelligences didn’t really matter…</a:t>
            </a:r>
          </a:p>
        </p:txBody>
      </p:sp>
      <p:pic>
        <p:nvPicPr>
          <p:cNvPr id="6152" name="Picture 8" descr="geeky_girl_at_computer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1609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geeky_girl_looking_at_microscope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4859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geeky_girl_taking_your_picture_l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00625"/>
            <a:ext cx="990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5"/>
          <p:cNvSpPr txBox="1">
            <a:spLocks noChangeArrowheads="1"/>
          </p:cNvSpPr>
          <p:nvPr/>
        </p:nvSpPr>
        <p:spPr bwMode="auto">
          <a:xfrm>
            <a:off x="6019800" y="649128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hlinkClick r:id="rId7"/>
              </a:rPr>
              <a:t>RainMan Scene</a:t>
            </a:r>
            <a:endParaRPr lang="en-US"/>
          </a:p>
        </p:txBody>
      </p:sp>
      <p:pic>
        <p:nvPicPr>
          <p:cNvPr id="17418" name="Picture 16"/>
          <p:cNvPicPr>
            <a:picLocks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219450"/>
            <a:ext cx="4572000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Emotional Intelligence (EQ)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1" charset="0"/>
              </a:rPr>
              <a:t>Daniel </a:t>
            </a:r>
            <a:r>
              <a:rPr lang="en-US" sz="2400" dirty="0" err="1" smtClean="0">
                <a:latin typeface="Comic Sans MS" pitchFamily="1" charset="0"/>
              </a:rPr>
              <a:t>Goleman</a:t>
            </a:r>
            <a:r>
              <a:rPr lang="en-US" sz="2400" dirty="0" smtClean="0">
                <a:latin typeface="Comic Sans MS" pitchFamily="1" charset="0"/>
              </a:rPr>
              <a:t> – 90s</a:t>
            </a:r>
            <a:endParaRPr lang="en-US" sz="2400" dirty="0" smtClean="0">
              <a:latin typeface="Comic Sans MS" pitchFamily="1" charset="0"/>
            </a:endParaRPr>
          </a:p>
          <a:p>
            <a:pPr eaLnBrk="1" hangingPunct="1"/>
            <a:r>
              <a:rPr lang="en-US" sz="2400" dirty="0" smtClean="0">
                <a:latin typeface="Comic Sans MS" pitchFamily="1" charset="0"/>
              </a:rPr>
              <a:t>First called social intelligence.</a:t>
            </a:r>
          </a:p>
          <a:p>
            <a:pPr eaLnBrk="1" hangingPunct="1"/>
            <a:r>
              <a:rPr lang="en-US" sz="2400" b="1" dirty="0" smtClean="0">
                <a:latin typeface="Comic Sans MS" pitchFamily="1" charset="0"/>
              </a:rPr>
              <a:t>The ability to perceive, express, understand, and regulate emotions.</a:t>
            </a:r>
          </a:p>
          <a:p>
            <a:pPr eaLnBrk="1" hangingPunct="1"/>
            <a:r>
              <a:rPr lang="en-US" sz="2400" dirty="0" smtClean="0">
                <a:latin typeface="Comic Sans MS" pitchFamily="1" charset="0"/>
              </a:rPr>
              <a:t>Some studies show EQ to be a greater predictor for future success than IQ</a:t>
            </a:r>
          </a:p>
          <a:p>
            <a:pPr eaLnBrk="1" hangingPunct="1"/>
            <a:r>
              <a:rPr lang="en-US" sz="2400" dirty="0" smtClean="0">
                <a:latin typeface="Comic Sans MS" pitchFamily="1" charset="0"/>
              </a:rPr>
              <a:t>Handout 11-7</a:t>
            </a:r>
          </a:p>
          <a:p>
            <a:pPr eaLnBrk="1" hangingPunct="1"/>
            <a:endParaRPr lang="en-US" sz="2400" dirty="0" smtClean="0">
              <a:latin typeface="Comic Sans MS" pitchFamily="1" charset="0"/>
            </a:endParaRPr>
          </a:p>
        </p:txBody>
      </p:sp>
      <p:pic>
        <p:nvPicPr>
          <p:cNvPr id="18438" name="Picture 6" descr="business_coworkers_talking_hg_clr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25" y="2195513"/>
            <a:ext cx="3333750" cy="3333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Creativity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1" charset="0"/>
              </a:rPr>
              <a:t>1 Minute…</a:t>
            </a:r>
          </a:p>
          <a:p>
            <a:pPr eaLnBrk="1" hangingPunct="1"/>
            <a:r>
              <a:rPr lang="en-US" sz="2800" smtClean="0">
                <a:latin typeface="Comic Sans MS" pitchFamily="1" charset="0"/>
              </a:rPr>
              <a:t>What would happen if…</a:t>
            </a:r>
          </a:p>
          <a:p>
            <a:pPr eaLnBrk="1" hangingPunct="1"/>
            <a:r>
              <a:rPr lang="en-US" sz="2800" smtClean="0">
                <a:latin typeface="Comic Sans MS" pitchFamily="1" charset="0"/>
              </a:rPr>
              <a:t>10 Antithetical Traits</a:t>
            </a:r>
          </a:p>
          <a:p>
            <a:pPr eaLnBrk="1" hangingPunct="1"/>
            <a:r>
              <a:rPr lang="en-US" sz="2800" smtClean="0">
                <a:latin typeface="Comic Sans MS" pitchFamily="1" charset="0"/>
              </a:rPr>
              <a:t>NASA activity…</a:t>
            </a:r>
          </a:p>
          <a:p>
            <a:pPr eaLnBrk="1" hangingPunct="1"/>
            <a:endParaRPr lang="en-US" sz="2800" smtClean="0">
              <a:latin typeface="Comic Sans MS" pitchFamily="1" charset="0"/>
            </a:endParaRPr>
          </a:p>
        </p:txBody>
      </p:sp>
      <p:pic>
        <p:nvPicPr>
          <p:cNvPr id="72708" name="Picture 4" descr="business_coworkers_talking_hg_clr"/>
          <p:cNvPicPr>
            <a:picLocks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25" y="2195513"/>
            <a:ext cx="3333750" cy="3333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CCFF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omic Sans MS" pitchFamily="1" charset="0"/>
              </a:rPr>
              <a:t>Brain Size and Intelligence</a:t>
            </a:r>
            <a:br>
              <a:rPr lang="en-US" sz="4000" dirty="0" smtClean="0">
                <a:latin typeface="Comic Sans MS" pitchFamily="1" charset="0"/>
              </a:rPr>
            </a:br>
            <a:r>
              <a:rPr lang="en-US" sz="4000" dirty="0" smtClean="0">
                <a:latin typeface="Comic Sans MS" pitchFamily="1" charset="0"/>
              </a:rPr>
              <a:t>Is there a link?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1" charset="0"/>
              </a:rPr>
              <a:t>YES, review from your reading</a:t>
            </a:r>
            <a:endParaRPr lang="en-US" sz="2000" dirty="0" smtClean="0">
              <a:latin typeface="Comic Sans MS" pitchFamily="1" charset="0"/>
            </a:endParaRPr>
          </a:p>
        </p:txBody>
      </p:sp>
      <p:pic>
        <p:nvPicPr>
          <p:cNvPr id="20485" name="Picture 5" descr="Stewie_patch_Family_Gu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752600"/>
            <a:ext cx="351155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Thinking Question: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is the most intelligent person you know (fictional / non-fictional)?  Describe their qualities and justify in your own words why they are so intelligent.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1" charset="0"/>
              </a:rPr>
              <a:t>Aptitude v. Achievement Tests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191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Comic Sans MS" pitchFamily="1" charset="0"/>
              </a:rPr>
              <a:t>Aptitude</a:t>
            </a:r>
          </a:p>
          <a:p>
            <a:pPr eaLnBrk="1" hangingPunct="1"/>
            <a:r>
              <a:rPr lang="en-US" smtClean="0">
                <a:latin typeface="Comic Sans MS" pitchFamily="1" charset="0"/>
              </a:rPr>
              <a:t>A test designed to predict a person’s future performance.</a:t>
            </a:r>
          </a:p>
          <a:p>
            <a:pPr eaLnBrk="1" hangingPunct="1"/>
            <a:r>
              <a:rPr lang="en-US" smtClean="0">
                <a:latin typeface="Comic Sans MS" pitchFamily="1" charset="0"/>
              </a:rPr>
              <a:t>The ability for that person to learn.</a:t>
            </a:r>
          </a:p>
          <a:p>
            <a:pPr eaLnBrk="1" hangingPunct="1"/>
            <a:r>
              <a:rPr lang="en-US" smtClean="0">
                <a:latin typeface="Comic Sans MS" pitchFamily="1" charset="0"/>
              </a:rPr>
              <a:t>BUT, vocab can influence these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9144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Comic Sans MS" pitchFamily="1" charset="0"/>
              </a:rPr>
              <a:t>Achievement</a:t>
            </a:r>
          </a:p>
          <a:p>
            <a:pPr eaLnBrk="1" hangingPunct="1"/>
            <a:r>
              <a:rPr lang="en-US" smtClean="0">
                <a:latin typeface="Comic Sans MS" pitchFamily="1" charset="0"/>
              </a:rPr>
              <a:t>A test designed to assess what a person has learned.</a:t>
            </a:r>
          </a:p>
        </p:txBody>
      </p:sp>
      <p:pic>
        <p:nvPicPr>
          <p:cNvPr id="35847" name="Picture 7" descr="S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18208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695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10188"/>
            <a:ext cx="20574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1" charset="0"/>
              </a:rPr>
              <a:t>Modern Tests of Mental Abilities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latin typeface="Comic Sans MS" pitchFamily="1" charset="0"/>
              </a:rPr>
              <a:t>Wechsler Adult Intelligence Scale (WAIS)</a:t>
            </a:r>
            <a:r>
              <a:rPr lang="en-US" sz="2400" smtClean="0">
                <a:latin typeface="Comic Sans MS" pitchFamily="1" charset="0"/>
              </a:rPr>
              <a:t> consists of 11 subtests and cues us in to strengths by using…..</a:t>
            </a:r>
          </a:p>
          <a:p>
            <a:pPr eaLnBrk="1" hangingPunct="1"/>
            <a:r>
              <a:rPr lang="en-US" sz="2400" smtClean="0">
                <a:latin typeface="Comic Sans MS" pitchFamily="1" charset="0"/>
              </a:rPr>
              <a:t>Factor Analysis</a:t>
            </a:r>
          </a:p>
          <a:p>
            <a:pPr eaLnBrk="1" hangingPunct="1"/>
            <a:r>
              <a:rPr lang="en-US" sz="2400" smtClean="0">
                <a:latin typeface="Comic Sans MS" pitchFamily="1" charset="0"/>
              </a:rPr>
              <a:t>1 subtest includes analogies</a:t>
            </a:r>
          </a:p>
          <a:p>
            <a:pPr lvl="1" eaLnBrk="1" hangingPunct="1"/>
            <a:r>
              <a:rPr lang="en-US" sz="2000" smtClean="0">
                <a:latin typeface="Comic Sans MS" pitchFamily="1" charset="0"/>
              </a:rPr>
              <a:t>11-4 – these come from a MENSA Genius Quiz Book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Comic Sans MS" pitchFamily="1" charset="0"/>
              </a:rPr>
              <a:t>					</a:t>
            </a:r>
          </a:p>
        </p:txBody>
      </p:sp>
      <p:pic>
        <p:nvPicPr>
          <p:cNvPr id="33796" name="Picture 4" descr="ethel_reading_a_book_hg_clr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27686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7C80"/>
            </a:gs>
            <a:gs pos="100000">
              <a:srgbClr val="66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Group vs. Individual Tests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191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latin typeface="Comic Sans MS" pitchFamily="1" charset="0"/>
              </a:rPr>
              <a:t>GROUP</a:t>
            </a:r>
          </a:p>
          <a:p>
            <a:pPr eaLnBrk="1" hangingPunct="1"/>
            <a:r>
              <a:rPr lang="en-US" sz="2400" smtClean="0">
                <a:latin typeface="Comic Sans MS" pitchFamily="1" charset="0"/>
              </a:rPr>
              <a:t>SAT and GREs and APs compare you to the rest of the population taking the test.  </a:t>
            </a:r>
          </a:p>
          <a:p>
            <a:pPr eaLnBrk="1" hangingPunct="1"/>
            <a:r>
              <a:rPr lang="en-US" sz="2400" smtClean="0">
                <a:latin typeface="Comic Sans MS" pitchFamily="1" charset="0"/>
              </a:rPr>
              <a:t>Your score depends upon the group’s mean, median, mode, standard deviation, etc.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9144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latin typeface="Comic Sans MS" pitchFamily="1" charset="0"/>
              </a:rPr>
              <a:t>INDIVIDUAL</a:t>
            </a:r>
          </a:p>
          <a:p>
            <a:pPr eaLnBrk="1" hangingPunct="1"/>
            <a:r>
              <a:rPr lang="en-US" sz="2400" smtClean="0">
                <a:latin typeface="Comic Sans MS" pitchFamily="1" charset="0"/>
              </a:rPr>
              <a:t>More interaction between examiner and examinee…tend to be more subjective</a:t>
            </a:r>
          </a:p>
          <a:p>
            <a:pPr eaLnBrk="1" hangingPunct="1"/>
            <a:r>
              <a:rPr lang="en-US" sz="2400" smtClean="0">
                <a:latin typeface="Comic Sans MS" pitchFamily="1" charset="0"/>
              </a:rPr>
              <a:t>Rorschach inkblot tests are good examples</a:t>
            </a:r>
          </a:p>
          <a:p>
            <a:pPr eaLnBrk="1" hangingPunct="1"/>
            <a:r>
              <a:rPr lang="en-US" sz="2400" smtClean="0">
                <a:latin typeface="Comic Sans MS" pitchFamily="1" charset="0"/>
              </a:rPr>
              <a:t>Stanford Binet</a:t>
            </a:r>
          </a:p>
          <a:p>
            <a:pPr eaLnBrk="1" hangingPunct="1"/>
            <a:r>
              <a:rPr lang="en-US" sz="2400" smtClean="0">
                <a:latin typeface="Comic Sans MS" pitchFamily="1" charset="0"/>
              </a:rPr>
              <a:t>Weschler (WAIS)</a:t>
            </a:r>
          </a:p>
          <a:p>
            <a:pPr eaLnBrk="1" hangingPunct="1"/>
            <a:endParaRPr lang="en-US" sz="2400" smtClean="0">
              <a:latin typeface="Comic Sans MS" pitchFamily="1" charset="0"/>
            </a:endParaRP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1143000" y="5791200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hlinkClick r:id="rId2"/>
              </a:rPr>
              <a:t>Source WebSite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1" charset="0"/>
              </a:rPr>
              <a:t>Principles of Test Construction: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smtClean="0"/>
              <a:t>Tests must be:</a:t>
            </a:r>
          </a:p>
          <a:p>
            <a:pPr algn="ctr" eaLnBrk="1" hangingPunct="1">
              <a:buFontTx/>
              <a:buNone/>
            </a:pPr>
            <a:endParaRPr lang="en-US" sz="4400" smtClean="0"/>
          </a:p>
          <a:p>
            <a:pPr algn="ctr" eaLnBrk="1" hangingPunct="1"/>
            <a:r>
              <a:rPr lang="en-US" sz="4400" smtClean="0"/>
              <a:t>Standardized</a:t>
            </a:r>
          </a:p>
          <a:p>
            <a:pPr algn="ctr" eaLnBrk="1" hangingPunct="1"/>
            <a:r>
              <a:rPr lang="en-US" sz="4400" smtClean="0"/>
              <a:t>Reliable</a:t>
            </a:r>
          </a:p>
          <a:p>
            <a:pPr algn="ctr" eaLnBrk="1" hangingPunct="1"/>
            <a:r>
              <a:rPr lang="en-US" sz="4400" smtClean="0"/>
              <a:t>Valid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Standardization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1" charset="0"/>
              </a:rPr>
              <a:t>The test must be pre-tested to a representative sample of people 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1" charset="0"/>
              </a:rPr>
              <a:t>Form a normal distribution or bell curve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1" charset="0"/>
              </a:rPr>
              <a:t>Scores should be relative to the group being tested…</a:t>
            </a:r>
          </a:p>
        </p:txBody>
      </p:sp>
      <p:pic>
        <p:nvPicPr>
          <p:cNvPr id="38916" name="Picture 4" descr="normal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1628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7772400" y="2895600"/>
            <a:ext cx="733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Anybody know what z scores are?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Comic Sans MS" pitchFamily="1" charset="0"/>
              </a:rPr>
              <a:t>Reliability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54102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omic Sans MS" pitchFamily="1" charset="0"/>
              </a:rPr>
              <a:t>The extent which a test yields consistent results over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>
                <a:solidFill>
                  <a:schemeClr val="bg1"/>
                </a:solidFill>
                <a:latin typeface="Comic Sans MS" pitchFamily="1" charset="0"/>
              </a:rPr>
              <a:t>Split-Half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mic Sans MS" pitchFamily="1" charset="0"/>
              </a:rPr>
              <a:t>Split AP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1" charset="0"/>
              </a:rPr>
              <a:t>Calc</a:t>
            </a:r>
            <a:r>
              <a:rPr lang="en-US" sz="2000" dirty="0" smtClean="0">
                <a:solidFill>
                  <a:schemeClr val="bg1"/>
                </a:solidFill>
                <a:latin typeface="Comic Sans MS" pitchFamily="1" charset="0"/>
              </a:rPr>
              <a:t> exam in half (assume equal questions dispersed throughout)…does score on ½ equal other ½ ??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>
                <a:solidFill>
                  <a:schemeClr val="bg1"/>
                </a:solidFill>
                <a:latin typeface="Comic Sans MS" pitchFamily="1" charset="0"/>
              </a:rPr>
              <a:t>Equivalent 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mic Sans MS" pitchFamily="1" charset="0"/>
              </a:rPr>
              <a:t>I may give out different versions of the semester exam.  If someone takes both versions, will the scores correlate?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>
                <a:solidFill>
                  <a:schemeClr val="bg1"/>
                </a:solidFill>
                <a:latin typeface="Comic Sans MS" pitchFamily="1" charset="0"/>
              </a:rPr>
              <a:t>Test-Retest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mic Sans MS" pitchFamily="1" charset="0"/>
              </a:rPr>
              <a:t>Are you a cheater?  You get a 95 on the Civil War test after getting an average of 38 on your previous US History tests</a:t>
            </a:r>
            <a:r>
              <a:rPr lang="en-US" sz="2000" dirty="0" smtClean="0">
                <a:solidFill>
                  <a:schemeClr val="bg1"/>
                </a:solidFill>
                <a:latin typeface="Comic Sans MS" pitchFamily="1" charset="0"/>
              </a:rPr>
              <a:t>….time to Retest you...if you do it again, good for you</a:t>
            </a:r>
            <a:endParaRPr lang="en-US" sz="2000" dirty="0" smtClean="0">
              <a:solidFill>
                <a:schemeClr val="bg1"/>
              </a:solidFill>
              <a:latin typeface="Comic Sans MS" pitchFamily="1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  <a:latin typeface="Comic Sans MS" pitchFamily="1" charset="0"/>
            </a:endParaRPr>
          </a:p>
        </p:txBody>
      </p:sp>
      <p:pic>
        <p:nvPicPr>
          <p:cNvPr id="43012" name="Picture 4" descr="sun_looking_in_window_hg_clr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685800"/>
            <a:ext cx="2705100" cy="3467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Comic Sans MS" pitchFamily="1" charset="0"/>
              </a:rPr>
              <a:t>Validity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Comic Sans MS" pitchFamily="1" charset="0"/>
              </a:rPr>
              <a:t>Does the test measure what it is suppose to measure? If so, it has validity.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smtClean="0">
                <a:solidFill>
                  <a:schemeClr val="bg1"/>
                </a:solidFill>
                <a:latin typeface="Comic Sans MS" pitchFamily="1" charset="0"/>
              </a:rPr>
              <a:t>Construct Validity</a:t>
            </a:r>
            <a:r>
              <a:rPr lang="en-US" sz="2400" smtClean="0">
                <a:solidFill>
                  <a:schemeClr val="bg1"/>
                </a:solidFill>
                <a:latin typeface="Comic Sans MS" pitchFamily="1" charset="0"/>
              </a:rPr>
              <a:t>: how well do test scores correlate with another ALREADY established test…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Comic Sans MS" pitchFamily="1" charset="0"/>
              </a:rPr>
              <a:t>Example: Our new tests shows you have high extroversion…do the old tests show the same thing (assuming the old tests are themselves reliable and valid)</a:t>
            </a:r>
          </a:p>
          <a:p>
            <a:pPr eaLnBrk="1" hangingPunct="1">
              <a:lnSpc>
                <a:spcPct val="80000"/>
              </a:lnSpc>
            </a:pPr>
            <a:endParaRPr lang="en-US" sz="2400" b="1" i="1" smtClean="0">
              <a:solidFill>
                <a:schemeClr val="bg1"/>
              </a:solidFill>
              <a:latin typeface="Comic Sans MS" pitchFamily="1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smtClean="0">
                <a:solidFill>
                  <a:schemeClr val="bg1"/>
                </a:solidFill>
                <a:latin typeface="Comic Sans MS" pitchFamily="1" charset="0"/>
              </a:rPr>
              <a:t>Face Validity: </a:t>
            </a:r>
            <a:r>
              <a:rPr lang="en-US" sz="2400" smtClean="0">
                <a:solidFill>
                  <a:schemeClr val="bg1"/>
                </a:solidFill>
                <a:latin typeface="Comic Sans MS" pitchFamily="1" charset="0"/>
              </a:rPr>
              <a:t>We have a cake baking test set up.  Good face value if looking for a chef, but not so much for a good doctor, right?  DOES IT LOOK on face value like a good test?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>
                <a:solidFill>
                  <a:schemeClr val="bg1"/>
                </a:solidFill>
                <a:latin typeface="Comic Sans MS" pitchFamily="1" charset="0"/>
              </a:rPr>
              <a:t>Requires intuitive judgment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smtClean="0">
                <a:solidFill>
                  <a:schemeClr val="bg1"/>
                </a:solidFill>
                <a:latin typeface="Comic Sans MS" pitchFamily="1" charset="0"/>
              </a:rPr>
              <a:t>Content Validity</a:t>
            </a:r>
            <a:r>
              <a:rPr lang="en-US" sz="2400" smtClean="0">
                <a:solidFill>
                  <a:schemeClr val="bg1"/>
                </a:solidFill>
                <a:latin typeface="Comic Sans MS" pitchFamily="1" charset="0"/>
              </a:rPr>
              <a:t>: A driving test should probably include a road test…test should mimic the experience we are attempting to test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Comic Sans MS" pitchFamily="1" charset="0"/>
              </a:rPr>
              <a:t>Requires statistical testing</a:t>
            </a:r>
          </a:p>
        </p:txBody>
      </p:sp>
      <p:pic>
        <p:nvPicPr>
          <p:cNvPr id="44036" name="Picture 4" descr="lady_driving_w_seat_belt_l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0"/>
            <a:ext cx="1762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football_player_running_fast_hand_out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chemeClr val="tx1"/>
                </a:solidFill>
                <a:latin typeface="Comic Sans MS" pitchFamily="1" charset="0"/>
              </a:rPr>
              <a:t>Criterion Related Validity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i="1" smtClean="0">
                <a:latin typeface="Comic Sans MS" pitchFamily="1" charset="0"/>
              </a:rPr>
              <a:t>Concurrent Validity: </a:t>
            </a:r>
            <a:r>
              <a:rPr lang="en-US" sz="2800" smtClean="0">
                <a:latin typeface="Comic Sans MS" pitchFamily="1" charset="0"/>
              </a:rPr>
              <a:t>how much of a characteristic (criterion) the person has now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1" charset="0"/>
              </a:rPr>
              <a:t>Ex: does punching you in the face now and then taking a score of your anger mean you are always angry?</a:t>
            </a:r>
            <a:endParaRPr lang="en-US" sz="2400" b="1" i="1" smtClean="0">
              <a:latin typeface="Comic Sans MS" pitchFamily="1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i="1" smtClean="0">
                <a:latin typeface="Comic Sans MS" pitchFamily="1" charset="0"/>
              </a:rPr>
              <a:t>Predictive Validity</a:t>
            </a:r>
            <a:r>
              <a:rPr lang="en-US" sz="2800" smtClean="0">
                <a:latin typeface="Comic Sans MS" pitchFamily="1" charset="0"/>
              </a:rPr>
              <a:t>: a measure of future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1" charset="0"/>
              </a:rPr>
              <a:t>Example: does a person have the qualities that will enable them to become a good pilot? What kind of test would be a good test to determine this?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1" charset="0"/>
              </a:rPr>
              <a:t>Probably a well-designed flight simulator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Comic Sans MS" pitchFamily="1" charset="0"/>
            </a:endParaRPr>
          </a:p>
        </p:txBody>
      </p:sp>
      <p:pic>
        <p:nvPicPr>
          <p:cNvPr id="77828" name="Picture 4" descr="lady_driving_w_seat_belt_l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762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football_player_running_fast_hand_out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1981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Comic Sans MS" pitchFamily="1" charset="0"/>
              </a:rPr>
              <a:t>Reliability vs. Validity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72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Comic Sans MS" pitchFamily="1" charset="0"/>
              </a:rPr>
              <a:t>IQ = shoe size x 10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Comic Sans MS" pitchFamily="1" charset="0"/>
              </a:rPr>
              <a:t>This is MORE RELIABLE than most IQ tests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Comic Sans MS" pitchFamily="1" charset="0"/>
              </a:rPr>
              <a:t>WHY???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Comic Sans MS" pitchFamily="1" charset="0"/>
              </a:rPr>
              <a:t>Does Intelligence </a:t>
            </a:r>
            <a:br>
              <a:rPr lang="en-US" sz="4000" smtClean="0">
                <a:solidFill>
                  <a:schemeClr val="bg1"/>
                </a:solidFill>
                <a:latin typeface="Comic Sans MS" pitchFamily="1" charset="0"/>
              </a:rPr>
            </a:br>
            <a:r>
              <a:rPr lang="en-US" sz="4000" smtClean="0">
                <a:solidFill>
                  <a:schemeClr val="bg1"/>
                </a:solidFill>
                <a:latin typeface="Comic Sans MS" pitchFamily="1" charset="0"/>
              </a:rPr>
              <a:t>Change Over Time?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  <a:latin typeface="Comic Sans MS" pitchFamily="1" charset="0"/>
              </a:rPr>
              <a:t>By age 3, a child’s IQ can predict adolescent IQ scores.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  <a:latin typeface="Comic Sans MS" pitchFamily="1" charset="0"/>
              </a:rPr>
              <a:t>By 7, even more stable!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  <a:latin typeface="Comic Sans MS" pitchFamily="1" charset="0"/>
              </a:rPr>
              <a:t>But, there are still plenty of environmental / situational reasons to fail in life…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  <a:latin typeface="Comic Sans MS" pitchFamily="1" charset="0"/>
              </a:rPr>
              <a:t>Depends on the type of intelligence, crystallized or fluid.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Comic Sans MS" pitchFamily="1" charset="0"/>
              </a:rPr>
              <a:t>Which one goes up?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Comic Sans MS" pitchFamily="1" charset="0"/>
              </a:rPr>
              <a:t>Which one goes down?</a:t>
            </a:r>
          </a:p>
        </p:txBody>
      </p:sp>
      <p:pic>
        <p:nvPicPr>
          <p:cNvPr id="47111" name="Picture 7" descr="boy_rocking_out_lg_clr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524000"/>
            <a:ext cx="1747838" cy="2362200"/>
          </a:xfrm>
          <a:noFill/>
        </p:spPr>
      </p:pic>
      <p:pic>
        <p:nvPicPr>
          <p:cNvPr id="47113" name="Picture 9" descr="bizman_getting_down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16367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0" descr="old_man_walking_with_walker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0"/>
            <a:ext cx="1501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2" descr="baby_dance_lg_clr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0"/>
            <a:ext cx="1600200" cy="228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Comic Sans MS" pitchFamily="1" charset="0"/>
              </a:rPr>
              <a:t>Sir Francis Galton </a:t>
            </a:r>
            <a:r>
              <a:rPr lang="en-US" sz="2200" smtClean="0">
                <a:solidFill>
                  <a:schemeClr val="tx1"/>
                </a:solidFill>
              </a:rPr>
              <a:t>(1822-1911)</a:t>
            </a:r>
            <a:r>
              <a:rPr lang="en-US" smtClean="0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1" charset="0"/>
              </a:rPr>
              <a:t>English scientist</a:t>
            </a:r>
          </a:p>
          <a:p>
            <a:pPr eaLnBrk="1" hangingPunct="1"/>
            <a:r>
              <a:rPr lang="en-US" sz="2800" smtClean="0">
                <a:latin typeface="Comic Sans MS" pitchFamily="1" charset="0"/>
              </a:rPr>
              <a:t>Cousin of Darwin</a:t>
            </a:r>
          </a:p>
          <a:p>
            <a:pPr eaLnBrk="1" hangingPunct="1"/>
            <a:r>
              <a:rPr lang="en-US" sz="2800" smtClean="0">
                <a:latin typeface="Comic Sans MS" pitchFamily="1" charset="0"/>
              </a:rPr>
              <a:t>Head size determines intelligence </a:t>
            </a:r>
          </a:p>
          <a:p>
            <a:pPr lvl="1" eaLnBrk="1" hangingPunct="1"/>
            <a:r>
              <a:rPr lang="en-US" sz="2400" smtClean="0">
                <a:latin typeface="Comic Sans MS" pitchFamily="1" charset="0"/>
              </a:rPr>
              <a:t>This is hereditary</a:t>
            </a:r>
          </a:p>
          <a:p>
            <a:pPr eaLnBrk="1" hangingPunct="1"/>
            <a:r>
              <a:rPr lang="en-US" sz="2800" smtClean="0">
                <a:latin typeface="Comic Sans MS" pitchFamily="1" charset="0"/>
              </a:rPr>
              <a:t>Coins the word “eugenics”</a:t>
            </a:r>
          </a:p>
          <a:p>
            <a:pPr eaLnBrk="1" hangingPunct="1"/>
            <a:r>
              <a:rPr lang="en-US" sz="2800" i="1" smtClean="0">
                <a:latin typeface="Comic Sans MS" pitchFamily="1" charset="0"/>
              </a:rPr>
              <a:t>Hereditary Genius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4101" name="Rectangle 8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pic>
        <p:nvPicPr>
          <p:cNvPr id="4102" name="Picture 12" descr="francis-ga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Extremes of Intelligence</a:t>
            </a:r>
          </a:p>
        </p:txBody>
      </p:sp>
      <p:pic>
        <p:nvPicPr>
          <p:cNvPr id="50182" name="Picture 6" descr="dow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05000"/>
            <a:ext cx="3454400" cy="3810000"/>
          </a:xfrm>
          <a:noFill/>
        </p:spPr>
      </p:pic>
      <p:pic>
        <p:nvPicPr>
          <p:cNvPr id="50183" name="Picture 7" descr="lubeck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743200"/>
            <a:ext cx="4876800" cy="274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Extremes of Intelligence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2.5-3% of the pop</a:t>
            </a:r>
          </a:p>
          <a:p>
            <a:pPr eaLnBrk="1" hangingPunct="1"/>
            <a:r>
              <a:rPr lang="en-US" smtClean="0"/>
              <a:t>90% of retardation is mild, and most often the cause is not known</a:t>
            </a:r>
          </a:p>
          <a:p>
            <a:pPr eaLnBrk="1" hangingPunct="1"/>
            <a:r>
              <a:rPr lang="en-US" smtClean="0">
                <a:hlinkClick r:id="rId2"/>
              </a:rPr>
              <a:t>Degrees of Mental Retardation</a:t>
            </a:r>
            <a:endParaRPr lang="en-US" smtClean="0"/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GIFTED &amp; Genius Savants (IQ over 140)</a:t>
            </a:r>
          </a:p>
          <a:p>
            <a:pPr eaLnBrk="1" hangingPunct="1"/>
            <a:r>
              <a:rPr lang="en-US" smtClean="0"/>
              <a:t>MENSA is Latin for “Table” ?????</a:t>
            </a:r>
          </a:p>
          <a:p>
            <a:pPr eaLnBrk="1" hangingPunct="1"/>
            <a:r>
              <a:rPr lang="en-US" smtClean="0">
                <a:hlinkClick r:id="rId3"/>
              </a:rPr>
              <a:t>http://www.us.mensa.org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Results of Heritability Studies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191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 studies of intelligence and heritability between siblings: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Identical twins (same genes) reared together (same environment) had a correlation of .86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Fraternal twins (different genes) reared together (same environment) had a correlation of .62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Siblings (different genes) reared together (same environment) had a correlation of .41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Siblings (different genes) reared apart (different environment) had a correlation of .24</a:t>
            </a:r>
          </a:p>
        </p:txBody>
      </p:sp>
      <p:pic>
        <p:nvPicPr>
          <p:cNvPr id="34820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5257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What Determines Intelligence? Overview Slide</a:t>
            </a:r>
            <a:br>
              <a:rPr lang="en-US" smtClean="0"/>
            </a:br>
            <a:r>
              <a:rPr lang="en-US" sz="3600" smtClean="0"/>
              <a:t>(Nature vs. Nurture)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  <a:noFill/>
        </p:spPr>
        <p:txBody>
          <a:bodyPr lIns="90488" tIns="44450" rIns="90488" bIns="44450"/>
          <a:lstStyle/>
          <a:p>
            <a:pPr algn="ctr" eaLnBrk="1" hangingPunct="1">
              <a:buFontTx/>
              <a:buNone/>
            </a:pPr>
            <a:r>
              <a:rPr lang="en-US" sz="3400" b="1" smtClean="0">
                <a:solidFill>
                  <a:srgbClr val="FFFFFF"/>
                </a:solidFill>
              </a:rPr>
              <a:t>Heredity</a:t>
            </a:r>
            <a:endParaRPr lang="en-US" sz="3400" smtClean="0"/>
          </a:p>
          <a:p>
            <a:pPr eaLnBrk="1" hangingPunct="1">
              <a:buSzPct val="90000"/>
            </a:pPr>
            <a:r>
              <a:rPr lang="en-US" sz="3000" smtClean="0"/>
              <a:t>Tryon’s maze bright and maze dull rats</a:t>
            </a:r>
          </a:p>
          <a:p>
            <a:pPr eaLnBrk="1" hangingPunct="1">
              <a:buSzPct val="90000"/>
            </a:pPr>
            <a:r>
              <a:rPr lang="en-US" sz="3000" smtClean="0"/>
              <a:t>IQ correlations in humans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  <a:noFill/>
        </p:spPr>
        <p:txBody>
          <a:bodyPr lIns="90488" tIns="44450" rIns="90488" bIns="44450"/>
          <a:lstStyle/>
          <a:p>
            <a:pPr algn="ctr" eaLnBrk="1" hangingPunct="1">
              <a:buFontTx/>
              <a:buNone/>
            </a:pPr>
            <a:r>
              <a:rPr lang="en-US" sz="3400" b="1" smtClean="0">
                <a:solidFill>
                  <a:srgbClr val="FFFFFF"/>
                </a:solidFill>
              </a:rPr>
              <a:t>Environment</a:t>
            </a:r>
            <a:endParaRPr lang="en-US" sz="3600" smtClean="0"/>
          </a:p>
          <a:p>
            <a:pPr eaLnBrk="1" hangingPunct="1">
              <a:buSzPct val="90000"/>
            </a:pPr>
            <a:r>
              <a:rPr lang="en-US" sz="3000" smtClean="0"/>
              <a:t>Tryon’s and Rosenzweig’s rat studies</a:t>
            </a:r>
          </a:p>
          <a:p>
            <a:pPr eaLnBrk="1" hangingPunct="1">
              <a:buSzPct val="90000"/>
            </a:pPr>
            <a:r>
              <a:rPr lang="en-US" sz="3000" smtClean="0"/>
              <a:t>H. M. Skeels study of mentally retarded orphans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613" y="274638"/>
            <a:ext cx="5729287" cy="457200"/>
          </a:xfrm>
        </p:spPr>
        <p:txBody>
          <a:bodyPr/>
          <a:lstStyle/>
          <a:p>
            <a:pPr eaLnBrk="1" hangingPunct="1"/>
            <a:r>
              <a:rPr lang="en-US" smtClean="0"/>
              <a:t>Evidence for Heredity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876800"/>
          </a:xfrm>
        </p:spPr>
        <p:txBody>
          <a:bodyPr/>
          <a:lstStyle/>
          <a:p>
            <a:pPr eaLnBrk="1" hangingPunct="1"/>
            <a:r>
              <a:rPr lang="en-US" sz="3000" smtClean="0"/>
              <a:t>Robert Tryon taught rats to run a maze</a:t>
            </a:r>
          </a:p>
          <a:p>
            <a:pPr eaLnBrk="1" hangingPunct="1"/>
            <a:r>
              <a:rPr lang="en-US" sz="3000" smtClean="0"/>
              <a:t>He bred the fastest learners with other fast learners over several generations</a:t>
            </a:r>
          </a:p>
          <a:p>
            <a:pPr eaLnBrk="1" hangingPunct="1"/>
            <a:r>
              <a:rPr lang="en-US" sz="3000" smtClean="0"/>
              <a:t>He did the same with the slowest learners</a:t>
            </a:r>
          </a:p>
          <a:p>
            <a:pPr eaLnBrk="1" hangingPunct="1"/>
            <a:r>
              <a:rPr lang="en-US" sz="3000" smtClean="0"/>
              <a:t>After several generations, he had two distinct populations: “maze bright rats” who learned quickly and “maze dull rats” who learned slowly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26375" cy="762000"/>
          </a:xfrm>
        </p:spPr>
        <p:txBody>
          <a:bodyPr/>
          <a:lstStyle/>
          <a:p>
            <a:pPr eaLnBrk="1" hangingPunct="1"/>
            <a:r>
              <a:rPr lang="en-US" smtClean="0"/>
              <a:t>Evidence for Environment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038600"/>
          </a:xfrm>
        </p:spPr>
        <p:txBody>
          <a:bodyPr/>
          <a:lstStyle/>
          <a:p>
            <a:pPr eaLnBrk="1" hangingPunct="1"/>
            <a:r>
              <a:rPr lang="en-US" smtClean="0"/>
              <a:t>Research by both Robert Tryon and Mark Rosenszweig showed that rats raised in a “stimulating” environment had more well developed brains and were brighter than rats raised in a plain and boring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26375" cy="685800"/>
          </a:xfrm>
        </p:spPr>
        <p:txBody>
          <a:bodyPr/>
          <a:lstStyle/>
          <a:p>
            <a:pPr eaLnBrk="1" hangingPunct="1"/>
            <a:r>
              <a:rPr lang="en-US" smtClean="0"/>
              <a:t>Evidence for Environment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 eaLnBrk="1" hangingPunct="1"/>
            <a:r>
              <a:rPr lang="en-US" sz="3000" smtClean="0"/>
              <a:t>H. M. Skeels studied two groups of below average IQ orphans</a:t>
            </a:r>
          </a:p>
          <a:p>
            <a:pPr eaLnBrk="1" hangingPunct="1"/>
            <a:r>
              <a:rPr lang="en-US" sz="3000" smtClean="0"/>
              <a:t>One group was placed in a setting where they had “attention” from adult patients (also below average IQ)</a:t>
            </a:r>
          </a:p>
          <a:p>
            <a:pPr eaLnBrk="1" hangingPunct="1"/>
            <a:r>
              <a:rPr lang="en-US" sz="3000" smtClean="0"/>
              <a:t>The other group remained in the orphanage, receiving little attention</a:t>
            </a:r>
          </a:p>
          <a:p>
            <a:pPr eaLnBrk="1" hangingPunct="1"/>
            <a:r>
              <a:rPr lang="en-US" sz="3000" smtClean="0"/>
              <a:t>IQ scores INCREASED for the  group placed with the adults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4300" smtClean="0"/>
              <a:t>Gender Differences in Intelligence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43434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SzPct val="90000"/>
            </a:pPr>
            <a:r>
              <a:rPr lang="en-US" smtClean="0"/>
              <a:t>Recent research finds little difference in the math and verbal abilities of males and females.</a:t>
            </a:r>
          </a:p>
          <a:p>
            <a:pPr eaLnBrk="1" hangingPunct="1">
              <a:lnSpc>
                <a:spcPct val="90000"/>
              </a:lnSpc>
              <a:buSzPct val="90000"/>
            </a:pPr>
            <a:r>
              <a:rPr lang="en-US" smtClean="0"/>
              <a:t>Males do have better spatial ability than females.</a:t>
            </a:r>
          </a:p>
          <a:p>
            <a:pPr eaLnBrk="1" hangingPunct="1">
              <a:lnSpc>
                <a:spcPct val="90000"/>
              </a:lnSpc>
              <a:buSzPct val="90000"/>
            </a:pPr>
            <a:r>
              <a:rPr lang="en-US" smtClean="0"/>
              <a:t>The average male and female IQ is about the same, but there is a higher proportion of men at the two extremes.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Comedy?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Comedy helps to boost grades in testing by helping to relieve tension!</a:t>
            </a:r>
          </a:p>
          <a:p>
            <a:pPr lvl="1"/>
            <a:r>
              <a:rPr lang="en-US" smtClean="0"/>
              <a:t>So all my stupid jokes on tests are actually helping you do better!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to Apply from </a:t>
            </a:r>
            <a:br>
              <a:rPr lang="en-US" smtClean="0"/>
            </a:br>
            <a:r>
              <a:rPr lang="en-US" smtClean="0"/>
              <a:t>Nature Nurture Debate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 Intelligence</a:t>
            </a:r>
          </a:p>
          <a:p>
            <a:pPr eaLnBrk="1" hangingPunct="1"/>
            <a:r>
              <a:rPr lang="en-US" smtClean="0"/>
              <a:t>See handout for points 1-5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Alfred Binet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876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mic Sans MS" pitchFamily="1" charset="0"/>
              </a:rPr>
              <a:t>PREDICTING SCHOOL ACHIEVEMENT</a:t>
            </a:r>
          </a:p>
          <a:p>
            <a:pPr lvl="1" eaLnBrk="1" hangingPunct="1"/>
            <a:r>
              <a:rPr lang="en-US" sz="2400" smtClean="0">
                <a:latin typeface="Comic Sans MS" pitchFamily="1" charset="0"/>
              </a:rPr>
              <a:t>He was the French Minister of Public Education</a:t>
            </a:r>
          </a:p>
          <a:p>
            <a:pPr eaLnBrk="1" hangingPunct="1"/>
            <a:r>
              <a:rPr lang="en-US" sz="2800" smtClean="0">
                <a:latin typeface="Comic Sans MS" pitchFamily="1" charset="0"/>
              </a:rPr>
              <a:t>Teachers are subjective. NO WAY!</a:t>
            </a:r>
          </a:p>
          <a:p>
            <a:pPr lvl="1" eaLnBrk="1" hangingPunct="1"/>
            <a:r>
              <a:rPr lang="en-US" sz="2400" smtClean="0">
                <a:latin typeface="Comic Sans MS" pitchFamily="1" charset="0"/>
              </a:rPr>
              <a:t>Didn’t trust their subjective explanations</a:t>
            </a:r>
          </a:p>
          <a:p>
            <a:pPr eaLnBrk="1" hangingPunct="1"/>
            <a:r>
              <a:rPr lang="en-US" sz="2800" smtClean="0">
                <a:latin typeface="Comic Sans MS" pitchFamily="1" charset="0"/>
              </a:rPr>
              <a:t>True purpose was to classify, not measure</a:t>
            </a:r>
          </a:p>
        </p:txBody>
      </p:sp>
      <p:pic>
        <p:nvPicPr>
          <p:cNvPr id="57353" name="Picture 9" descr="bin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143000"/>
            <a:ext cx="1639888" cy="1822450"/>
          </a:xfrm>
        </p:spPr>
      </p:pic>
      <p:pic>
        <p:nvPicPr>
          <p:cNvPr id="5125" name="Picture 11" descr="large_gold_s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Comic Sans MS" pitchFamily="1" charset="0"/>
              </a:rPr>
              <a:t>Flynn Effect</a:t>
            </a:r>
          </a:p>
        </p:txBody>
      </p:sp>
      <p:pic>
        <p:nvPicPr>
          <p:cNvPr id="40965" name="Picture 5" descr="intelligenceFlynnEffect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8686800" cy="4695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Comic Sans MS" pitchFamily="1" charset="0"/>
              </a:rPr>
              <a:t>Group Differences in Intelligence Test Scores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  <a:latin typeface="Comic Sans MS" pitchFamily="1" charset="0"/>
              </a:rPr>
              <a:t>Differences within groups generally are MUCH GREATER than the differences between groups…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  <a:latin typeface="Comic Sans MS" pitchFamily="1" charset="0"/>
              </a:rPr>
              <a:t>Average IQ of whites is 100, blacks is 85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  <a:latin typeface="Comic Sans MS" pitchFamily="1" charset="0"/>
              </a:rPr>
              <a:t>SATs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Comic Sans MS" pitchFamily="1" charset="0"/>
              </a:rPr>
              <a:t>Asians higher than whites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Comic Sans MS" pitchFamily="1" charset="0"/>
              </a:rPr>
              <a:t>Males higher than females (but average girl is better than average guy…what does that mean?)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bg1"/>
                </a:solidFill>
                <a:latin typeface="Comic Sans MS" pitchFamily="1" charset="0"/>
              </a:rPr>
              <a:t>Males higher on math section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bg1"/>
                </a:solidFill>
                <a:latin typeface="Comic Sans MS" pitchFamily="1" charset="0"/>
              </a:rPr>
              <a:t>Females higher on verbal 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Comic Sans MS" pitchFamily="1" charset="0"/>
              </a:rPr>
              <a:t>Wealthy higher than poor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Comic Sans MS" pitchFamily="1" charset="0"/>
              </a:rPr>
              <a:t>	Why?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Comic Sans MS" pitchFamily="1" charset="0"/>
              </a:rPr>
              <a:t>Nature or Nurture or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Comic Sans MS" pitchFamily="1" charset="0"/>
              </a:rPr>
              <a:t>BOTH!!!!!!!!!!!!!!!!!!!!!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1" charset="0"/>
              </a:rPr>
              <a:t>Well first, a not so funny cartoon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>
                <a:latin typeface="Comic Sans MS" pitchFamily="1" charset="0"/>
              </a:rPr>
              <a:t>See Handout 11-14 </a:t>
            </a:r>
          </a:p>
          <a:p>
            <a:pPr algn="ctr" eaLnBrk="1" hangingPunct="1"/>
            <a:r>
              <a:rPr lang="en-US" sz="3200">
                <a:latin typeface="Comic Sans MS" pitchFamily="1" charset="0"/>
              </a:rPr>
              <a:t>Bring up on this page…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219200" y="3505200"/>
            <a:ext cx="7086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chemeClr val="tx2"/>
                </a:solidFill>
                <a:latin typeface="Comic Sans MS" pitchFamily="1" charset="0"/>
              </a:rPr>
              <a:t>The Castelike Hypothesis</a:t>
            </a:r>
          </a:p>
          <a:p>
            <a:pPr algn="ctr" eaLnBrk="1" hangingPunct="1">
              <a:spcBef>
                <a:spcPct val="50000"/>
              </a:spcBef>
            </a:pPr>
            <a:endParaRPr lang="en-US" sz="4000">
              <a:solidFill>
                <a:schemeClr val="tx2"/>
              </a:solidFill>
              <a:latin typeface="Comic Sans MS" pitchFamily="1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chemeClr val="tx2"/>
                </a:solidFill>
                <a:latin typeface="Comic Sans MS" pitchFamily="1" charset="0"/>
              </a:rPr>
              <a:t>&amp; Some Final Thoughts…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66"/>
          </a:fgClr>
          <a:bgClr>
            <a:srgbClr val="FFCC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44958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1" charset="0"/>
              </a:rPr>
              <a:t>Binet &amp; </a:t>
            </a:r>
            <a:br>
              <a:rPr lang="en-US" sz="4000" smtClean="0">
                <a:latin typeface="Comic Sans MS" pitchFamily="1" charset="0"/>
              </a:rPr>
            </a:br>
            <a:r>
              <a:rPr lang="en-US" sz="4000" smtClean="0">
                <a:latin typeface="Comic Sans MS" pitchFamily="1" charset="0"/>
              </a:rPr>
              <a:t>Theodore Simon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981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1" charset="0"/>
              </a:rPr>
              <a:t>Designed a test to compare intelligence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1" charset="0"/>
              </a:rPr>
              <a:t>Mental 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1" charset="0"/>
              </a:rPr>
              <a:t>Average 9 year old has MA of 9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1" charset="0"/>
              </a:rPr>
              <a:t>What an average person of a particular age </a:t>
            </a:r>
            <a:r>
              <a:rPr lang="en-US" sz="2400" i="1" smtClean="0">
                <a:latin typeface="Comic Sans MS" pitchFamily="1" charset="0"/>
              </a:rPr>
              <a:t>should</a:t>
            </a:r>
            <a:r>
              <a:rPr lang="en-US" sz="2400" smtClean="0">
                <a:latin typeface="Comic Sans MS" pitchFamily="1" charset="0"/>
              </a:rPr>
              <a:t> know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1" charset="0"/>
              </a:rPr>
              <a:t>This MA can predict future performance in school</a:t>
            </a:r>
          </a:p>
        </p:txBody>
      </p:sp>
      <p:pic>
        <p:nvPicPr>
          <p:cNvPr id="58377" name="Picture 9" descr="bin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89138" cy="2209800"/>
          </a:xfrm>
        </p:spPr>
      </p:pic>
      <p:pic>
        <p:nvPicPr>
          <p:cNvPr id="58378" name="Picture 10" descr="tests_hg_clr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250" y="2895600"/>
            <a:ext cx="3333750" cy="2047875"/>
          </a:xfrm>
          <a:noFill/>
        </p:spPr>
      </p:pic>
      <p:pic>
        <p:nvPicPr>
          <p:cNvPr id="615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rgbClr val="66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Lewis Terman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32038"/>
            <a:ext cx="4038600" cy="4525962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omic Sans MS" pitchFamily="1" charset="0"/>
              </a:rPr>
              <a:t>Stanford-Binet Test</a:t>
            </a:r>
          </a:p>
          <a:p>
            <a:pPr lvl="1" eaLnBrk="1" hangingPunct="1"/>
            <a:r>
              <a:rPr lang="en-US" sz="2000" smtClean="0">
                <a:latin typeface="Comic Sans MS" pitchFamily="1" charset="0"/>
              </a:rPr>
              <a:t>A revised edition of Binet-Simon’s test</a:t>
            </a:r>
          </a:p>
          <a:p>
            <a:pPr eaLnBrk="1" hangingPunct="1"/>
            <a:r>
              <a:rPr lang="en-US" sz="2400" smtClean="0">
                <a:latin typeface="Comic Sans MS" pitchFamily="1" charset="0"/>
              </a:rPr>
              <a:t>Is often given credit for the IQ</a:t>
            </a:r>
          </a:p>
          <a:p>
            <a:pPr lvl="1" eaLnBrk="1" hangingPunct="1"/>
            <a:r>
              <a:rPr lang="en-US" sz="2000" smtClean="0">
                <a:latin typeface="Comic Sans MS" pitchFamily="1" charset="0"/>
              </a:rPr>
              <a:t>MA/CA * 100</a:t>
            </a:r>
          </a:p>
          <a:p>
            <a:pPr lvl="1" eaLnBrk="1" hangingPunct="1"/>
            <a:r>
              <a:rPr lang="en-US" sz="2000" smtClean="0">
                <a:latin typeface="Comic Sans MS" pitchFamily="1" charset="0"/>
              </a:rPr>
              <a:t>William Stern (some German dude) actually suggested it</a:t>
            </a:r>
          </a:p>
          <a:p>
            <a:pPr eaLnBrk="1" hangingPunct="1"/>
            <a:r>
              <a:rPr lang="en-US" sz="2400" smtClean="0">
                <a:latin typeface="Comic Sans MS" pitchFamily="1" charset="0"/>
              </a:rPr>
              <a:t>His test is in its 5</a:t>
            </a:r>
            <a:r>
              <a:rPr lang="en-US" sz="2400" baseline="30000" smtClean="0">
                <a:latin typeface="Comic Sans MS" pitchFamily="1" charset="0"/>
              </a:rPr>
              <a:t>th</a:t>
            </a:r>
            <a:r>
              <a:rPr lang="en-US" sz="2400" smtClean="0">
                <a:latin typeface="Comic Sans MS" pitchFamily="1" charset="0"/>
              </a:rPr>
              <a:t> version and is used today.</a:t>
            </a:r>
          </a:p>
          <a:p>
            <a:pPr lvl="1" eaLnBrk="1" hangingPunct="1"/>
            <a:endParaRPr lang="en-US" sz="2000" smtClean="0">
              <a:latin typeface="Comic Sans MS" pitchFamily="1" charset="0"/>
            </a:endParaRPr>
          </a:p>
        </p:txBody>
      </p:sp>
      <p:sp>
        <p:nvSpPr>
          <p:cNvPr id="7172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4724400" y="16764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omic Sans MS" pitchFamily="1" charset="0"/>
              </a:rPr>
              <a:t>A 8 year old has a mental age of 10, what is her IQ?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>
              <a:latin typeface="Comic Sans MS" pitchFamily="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omic Sans MS" pitchFamily="1" charset="0"/>
              </a:rPr>
              <a:t>A 12 year old has the mental age of 9, what is his IQ?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>
              <a:latin typeface="Comic Sans MS" pitchFamily="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omic Sans MS" pitchFamily="1" charset="0"/>
              </a:rPr>
              <a:t>A boy has the mental age of 10 and an IQ of 200, how old is he?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>
              <a:latin typeface="Comic Sans MS" pitchFamily="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>
              <a:latin typeface="Comic Sans MS" pitchFamily="1" charset="0"/>
            </a:endParaRPr>
          </a:p>
        </p:txBody>
      </p:sp>
      <p:pic>
        <p:nvPicPr>
          <p:cNvPr id="7174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3088" cy="228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Problems with the IQ Formula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mic Sans MS" pitchFamily="1" charset="0"/>
              </a:rPr>
              <a:t>It does not really work well on adults, why?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62000" y="4724400"/>
            <a:ext cx="415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Comic Sans MS" pitchFamily="1" charset="0"/>
              </a:rPr>
              <a:t>then her IQ would be 50!!!!!!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886200" y="1676400"/>
            <a:ext cx="2514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Comic Sans MS" pitchFamily="1" charset="0"/>
              </a:rPr>
              <a:t>If a person with an age of hmmm…54?</a:t>
            </a:r>
            <a:endParaRPr lang="en-US"/>
          </a:p>
          <a:p>
            <a:pPr eaLnBrk="1" hangingPunct="1"/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28600" y="3962400"/>
            <a:ext cx="554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Comic Sans MS" pitchFamily="1" charset="0"/>
              </a:rPr>
              <a:t>does as well as an average 27 year old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143000" y="5334000"/>
            <a:ext cx="348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Comic Sans MS" pitchFamily="1" charset="0"/>
              </a:rPr>
              <a:t>That makes no sense!!!!!</a:t>
            </a:r>
          </a:p>
        </p:txBody>
      </p:sp>
      <p:pic>
        <p:nvPicPr>
          <p:cNvPr id="8200" name="Picture 16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219200"/>
            <a:ext cx="2135188" cy="2209800"/>
          </a:xfrm>
          <a:noFill/>
        </p:spPr>
      </p:pic>
      <p:pic>
        <p:nvPicPr>
          <p:cNvPr id="8201" name="Picture 21" descr="Jenna and Andy new camera 03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810000"/>
            <a:ext cx="3352800" cy="2514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66FF33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1" charset="0"/>
              </a:rPr>
              <a:t>Robert Sternberg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3733800" cy="4449763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mic Sans MS" pitchFamily="1" charset="0"/>
              </a:rPr>
              <a:t>Triarchic Theory of Intelligence</a:t>
            </a:r>
          </a:p>
          <a:p>
            <a:pPr eaLnBrk="1" hangingPunct="1"/>
            <a:r>
              <a:rPr lang="en-US" sz="2800" smtClean="0">
                <a:latin typeface="Comic Sans MS" pitchFamily="1" charset="0"/>
              </a:rPr>
              <a:t>Alice, Barbara, and Celia</a:t>
            </a:r>
          </a:p>
          <a:p>
            <a:pPr eaLnBrk="1" hangingPunct="1"/>
            <a:endParaRPr lang="en-US" sz="2800" smtClean="0">
              <a:latin typeface="Comic Sans MS" pitchFamily="1" charset="0"/>
            </a:endParaRPr>
          </a:p>
        </p:txBody>
      </p:sp>
      <p:sp>
        <p:nvSpPr>
          <p:cNvPr id="9220" name="AutoShape 10"/>
          <p:cNvSpPr>
            <a:spLocks noChangeArrowheads="1"/>
          </p:cNvSpPr>
          <p:nvPr/>
        </p:nvSpPr>
        <p:spPr bwMode="auto">
          <a:xfrm>
            <a:off x="685800" y="3657600"/>
            <a:ext cx="2740025" cy="2206625"/>
          </a:xfrm>
          <a:prstGeom prst="triangle">
            <a:avLst>
              <a:gd name="adj" fmla="val 49991"/>
            </a:avLst>
          </a:prstGeom>
          <a:gradFill rotWithShape="0">
            <a:gsLst>
              <a:gs pos="0">
                <a:srgbClr val="CE9964"/>
              </a:gs>
              <a:gs pos="100000">
                <a:srgbClr val="674C32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533400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9933FF"/>
          </a:fgClr>
          <a:bgClr>
            <a:srgbClr val="B2B2B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1" charset="0"/>
              </a:rPr>
              <a:t>Sternberg’s Three Aspects of Intelligence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Sternberg Simplified</a:t>
            </a:r>
          </a:p>
          <a:p>
            <a:pPr eaLnBrk="1" hangingPunct="1"/>
            <a:r>
              <a:rPr lang="en-US" sz="2800" b="1" smtClean="0"/>
              <a:t>Analytical</a:t>
            </a:r>
            <a:r>
              <a:rPr lang="en-US" sz="2800" smtClean="0"/>
              <a:t> (academic problem solving).</a:t>
            </a:r>
          </a:p>
          <a:p>
            <a:pPr eaLnBrk="1" hangingPunct="1"/>
            <a:r>
              <a:rPr lang="en-US" sz="2800" b="1" smtClean="0"/>
              <a:t>Creative</a:t>
            </a:r>
            <a:r>
              <a:rPr lang="en-US" sz="2800" smtClean="0"/>
              <a:t> (generating novel ideas)</a:t>
            </a:r>
          </a:p>
          <a:p>
            <a:pPr eaLnBrk="1" hangingPunct="1"/>
            <a:r>
              <a:rPr lang="en-US" sz="2800" b="1" smtClean="0"/>
              <a:t>Practical</a:t>
            </a:r>
            <a:r>
              <a:rPr lang="en-US" sz="2800" smtClean="0"/>
              <a:t> (required for everyday tasks where multiple solutions exist).</a:t>
            </a:r>
          </a:p>
        </p:txBody>
      </p:sp>
      <p:pic>
        <p:nvPicPr>
          <p:cNvPr id="64516" name="Picture 4" descr="bob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752600"/>
            <a:ext cx="30861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1931</Words>
  <Application>Microsoft Office PowerPoint</Application>
  <PresentationFormat>On-screen Show (4:3)</PresentationFormat>
  <Paragraphs>276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Comic Sans MS</vt:lpstr>
      <vt:lpstr>Times New Roman</vt:lpstr>
      <vt:lpstr>Default Design</vt:lpstr>
      <vt:lpstr>Intelligence</vt:lpstr>
      <vt:lpstr>Thinking Question:</vt:lpstr>
      <vt:lpstr>Sir Francis Galton (1822-1911) </vt:lpstr>
      <vt:lpstr>Alfred Binet</vt:lpstr>
      <vt:lpstr>Binet &amp;  Theodore Simon</vt:lpstr>
      <vt:lpstr>Lewis Terman</vt:lpstr>
      <vt:lpstr>Problems with the IQ Formula</vt:lpstr>
      <vt:lpstr>Robert Sternberg</vt:lpstr>
      <vt:lpstr>Sternberg’s Three Aspects of Intelligence</vt:lpstr>
      <vt:lpstr>Charles Spearman</vt:lpstr>
      <vt:lpstr>Charles Thurstone</vt:lpstr>
      <vt:lpstr>Howard Gardner</vt:lpstr>
      <vt:lpstr>Gardner’s Multiple Intelligences</vt:lpstr>
      <vt:lpstr>Raymond Cattell’s  Two Factor Theory of Intelligence</vt:lpstr>
      <vt:lpstr>What is Intelligence?</vt:lpstr>
      <vt:lpstr>Is intelligence one thing or several different abilities?</vt:lpstr>
      <vt:lpstr>Emotional Intelligence (EQ)</vt:lpstr>
      <vt:lpstr>Creativity</vt:lpstr>
      <vt:lpstr>Brain Size and Intelligence Is there a link?</vt:lpstr>
      <vt:lpstr>Aptitude v. Achievement Tests</vt:lpstr>
      <vt:lpstr>Modern Tests of Mental Abilities</vt:lpstr>
      <vt:lpstr>Group vs. Individual Tests</vt:lpstr>
      <vt:lpstr>Principles of Test Construction:</vt:lpstr>
      <vt:lpstr>Standardization</vt:lpstr>
      <vt:lpstr>Reliability</vt:lpstr>
      <vt:lpstr>Validity</vt:lpstr>
      <vt:lpstr>Criterion Related Validity</vt:lpstr>
      <vt:lpstr>Reliability vs. Validity</vt:lpstr>
      <vt:lpstr>Does Intelligence  Change Over Time?</vt:lpstr>
      <vt:lpstr>Extremes of Intelligence</vt:lpstr>
      <vt:lpstr>Extremes of Intelligence</vt:lpstr>
      <vt:lpstr>Results of Heritability Studies</vt:lpstr>
      <vt:lpstr>What Determines Intelligence? Overview Slide (Nature vs. Nurture)</vt:lpstr>
      <vt:lpstr>Evidence for Heredity</vt:lpstr>
      <vt:lpstr>Evidence for Environment</vt:lpstr>
      <vt:lpstr>Evidence for Environment</vt:lpstr>
      <vt:lpstr>Gender Differences in Intelligence</vt:lpstr>
      <vt:lpstr>Comedy?</vt:lpstr>
      <vt:lpstr>Lessons to Apply from  Nature Nurture Debate</vt:lpstr>
      <vt:lpstr>Flynn Effect</vt:lpstr>
      <vt:lpstr>Group Differences in Intelligence Test Scores</vt:lpstr>
      <vt:lpstr>Well first, a not so funny cartoon</vt:lpstr>
    </vt:vector>
  </TitlesOfParts>
  <Company>Kaplans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Intelligence</dc:title>
  <dc:creator>Preferred Customer</dc:creator>
  <cp:lastModifiedBy>Jenna</cp:lastModifiedBy>
  <cp:revision>100</cp:revision>
  <dcterms:created xsi:type="dcterms:W3CDTF">2005-02-03T02:15:11Z</dcterms:created>
  <dcterms:modified xsi:type="dcterms:W3CDTF">2011-01-05T02:49:56Z</dcterms:modified>
</cp:coreProperties>
</file>