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392" r:id="rId2"/>
    <p:sldId id="288" r:id="rId3"/>
    <p:sldId id="256" r:id="rId4"/>
    <p:sldId id="374" r:id="rId5"/>
    <p:sldId id="360" r:id="rId6"/>
    <p:sldId id="359" r:id="rId7"/>
    <p:sldId id="375" r:id="rId8"/>
    <p:sldId id="376" r:id="rId9"/>
    <p:sldId id="364" r:id="rId10"/>
    <p:sldId id="365" r:id="rId11"/>
    <p:sldId id="377" r:id="rId12"/>
    <p:sldId id="366" r:id="rId13"/>
    <p:sldId id="378" r:id="rId14"/>
    <p:sldId id="379" r:id="rId15"/>
    <p:sldId id="362" r:id="rId16"/>
    <p:sldId id="367" r:id="rId17"/>
    <p:sldId id="285" r:id="rId18"/>
    <p:sldId id="287" r:id="rId19"/>
    <p:sldId id="257" r:id="rId20"/>
    <p:sldId id="258" r:id="rId21"/>
    <p:sldId id="347" r:id="rId22"/>
    <p:sldId id="260" r:id="rId23"/>
    <p:sldId id="348" r:id="rId24"/>
    <p:sldId id="289" r:id="rId25"/>
    <p:sldId id="291" r:id="rId26"/>
    <p:sldId id="290" r:id="rId27"/>
    <p:sldId id="354" r:id="rId28"/>
    <p:sldId id="349" r:id="rId29"/>
    <p:sldId id="280" r:id="rId30"/>
    <p:sldId id="299" r:id="rId31"/>
    <p:sldId id="262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263" r:id="rId41"/>
    <p:sldId id="308" r:id="rId42"/>
    <p:sldId id="380" r:id="rId43"/>
    <p:sldId id="381" r:id="rId44"/>
    <p:sldId id="382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264" r:id="rId55"/>
    <p:sldId id="309" r:id="rId56"/>
    <p:sldId id="318" r:id="rId57"/>
    <p:sldId id="311" r:id="rId58"/>
    <p:sldId id="353" r:id="rId59"/>
    <p:sldId id="312" r:id="rId60"/>
    <p:sldId id="315" r:id="rId61"/>
    <p:sldId id="313" r:id="rId62"/>
    <p:sldId id="314" r:id="rId63"/>
    <p:sldId id="269" r:id="rId64"/>
    <p:sldId id="323" r:id="rId65"/>
    <p:sldId id="270" r:id="rId66"/>
    <p:sldId id="324" r:id="rId67"/>
    <p:sldId id="325" r:id="rId68"/>
    <p:sldId id="326" r:id="rId69"/>
    <p:sldId id="271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42" r:id="rId81"/>
    <p:sldId id="273" r:id="rId82"/>
    <p:sldId id="343" r:id="rId83"/>
    <p:sldId id="274" r:id="rId84"/>
    <p:sldId id="344" r:id="rId85"/>
    <p:sldId id="345" r:id="rId86"/>
    <p:sldId id="275" r:id="rId87"/>
    <p:sldId id="346" r:id="rId88"/>
    <p:sldId id="276" r:id="rId89"/>
    <p:sldId id="355" r:id="rId90"/>
    <p:sldId id="372" r:id="rId91"/>
    <p:sldId id="373" r:id="rId92"/>
    <p:sldId id="369" r:id="rId93"/>
    <p:sldId id="370" r:id="rId94"/>
    <p:sldId id="371" r:id="rId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FFFF"/>
    <a:srgbClr val="0066CC"/>
    <a:srgbClr val="B7E4FF"/>
    <a:srgbClr val="89D2FF"/>
    <a:srgbClr val="70CA94"/>
    <a:srgbClr val="FFFFCC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7" d="100"/>
          <a:sy n="67" d="100"/>
        </p:scale>
        <p:origin x="-2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D75441-21F1-4C32-A9FA-EB45F3ED269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16_Personality_Factor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http://en.wikipedia.org/wiki/16_Personality_Factors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3190C-5213-48EF-9D5E-D760C2FBBC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49893-0143-4172-89E5-49B0B81E84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CEFEE-3890-42A5-9536-1232CA4253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A0B5596-6AAE-4893-8722-98DD7D95FA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B8C366-B65D-4374-A784-D13A26E8F3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A186EFC-D0BD-4EF1-AA0E-EE152D6B47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F191ED-1BF1-4F91-ABCD-A15AA971CE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FC76D-41F2-477B-B41D-3333835063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42E91-C687-4321-8598-7391567767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24D15-9E4B-490A-8710-A79B6FB61F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931E8-B810-403A-B7E6-5A57700E40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21B7F-941F-4E8B-A95A-397619D772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6746-4A0A-4283-A14E-D189D078A2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D13C2-6C77-47B3-9C2D-E29348586A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F94A3-EC9A-4829-B9FE-5F3ED50773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ECFF"/>
            </a:gs>
            <a:gs pos="100000">
              <a:srgbClr val="70CA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FB728E-671B-4285-80B2-FFEA0DA354E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umanmetrics.com/cgi-win/JTypes2.asp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QaHgbOtmgmQ" TargetMode="External"/><Relationship Id="rId3" Type="http://schemas.openxmlformats.org/officeDocument/2006/relationships/hyperlink" Target="http://www.youtube.com/watch?v=oiPzM98h7NA" TargetMode="External"/><Relationship Id="rId7" Type="http://schemas.openxmlformats.org/officeDocument/2006/relationships/hyperlink" Target="http://www.youtube.com/watch?v=BEIslG2McpA" TargetMode="External"/><Relationship Id="rId2" Type="http://schemas.openxmlformats.org/officeDocument/2006/relationships/hyperlink" Target="http://www.youtube.com/watch?v=ncWC7Sh7Hk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gQQQ2dp-Ca4&amp;NR=1" TargetMode="External"/><Relationship Id="rId5" Type="http://schemas.openxmlformats.org/officeDocument/2006/relationships/hyperlink" Target="http://www.youtube.com/watch?v=Sy05zj0X23M&amp;feature=related" TargetMode="External"/><Relationship Id="rId4" Type="http://schemas.openxmlformats.org/officeDocument/2006/relationships/hyperlink" Target="http://www.youtube.com/watch?v=TmPB0MSZ5t0&amp;NR=1" TargetMode="External"/><Relationship Id="rId9" Type="http://schemas.openxmlformats.org/officeDocument/2006/relationships/hyperlink" Target="http://www.youtube.com/watch?v=xKO6G0pC0A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eamtechnology.co.uk/mmdi/questionnaire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your3dsource.com/are-you-crazy-inkblot-test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7" Type="http://schemas.openxmlformats.org/officeDocument/2006/relationships/image" Target="../media/image75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imilarminds.com/cgi-bin/16sm.p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www.personalityresearch.org/papers/fehringer.html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trans4mind.com/personality/EPQ.html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Myers-Briggs Test Online </a:t>
            </a:r>
            <a:br>
              <a:rPr lang="en-US" dirty="0" smtClean="0"/>
            </a:br>
            <a:r>
              <a:rPr lang="en-US" dirty="0" smtClean="0"/>
              <a:t>do on their 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http://www.humanmetrics.com/cgi-win/JTypes2.asp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noFill/>
          <a:ln/>
        </p:spPr>
        <p:txBody>
          <a:bodyPr/>
          <a:lstStyle/>
          <a:p>
            <a:r>
              <a:rPr lang="en-US" dirty="0"/>
              <a:t>The Big Five – </a:t>
            </a:r>
            <a:r>
              <a:rPr lang="en-US" dirty="0" smtClean="0"/>
              <a:t>15-13 </a:t>
            </a:r>
            <a:r>
              <a:rPr lang="en-US" dirty="0"/>
              <a:t>(19)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685800" y="5791200"/>
            <a:ext cx="253114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Neuroticism</a:t>
            </a:r>
            <a:endParaRPr lang="en-US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609600" y="3276600"/>
            <a:ext cx="2649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>
                <a:solidFill>
                  <a:srgbClr val="990000"/>
                </a:solidFill>
                <a:latin typeface="Comic Sans MS" pitchFamily="66" charset="0"/>
              </a:rPr>
              <a:t>Extraversion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533400" y="838200"/>
            <a:ext cx="200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>
                <a:solidFill>
                  <a:srgbClr val="990000"/>
                </a:solidFill>
                <a:latin typeface="Comic Sans MS" pitchFamily="66" charset="0"/>
              </a:rPr>
              <a:t>Openness</a:t>
            </a: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609600" y="4343400"/>
            <a:ext cx="3016852" cy="9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Agreeableness</a:t>
            </a:r>
          </a:p>
          <a:p>
            <a:pPr algn="ctr"/>
            <a:r>
              <a:rPr lang="en-US" sz="2500" b="1" i="1" dirty="0" smtClean="0">
                <a:solidFill>
                  <a:srgbClr val="990000"/>
                </a:solidFill>
                <a:latin typeface="Comic Sans MS" pitchFamily="66" charset="0"/>
              </a:rPr>
              <a:t>(vs. antagonism)</a:t>
            </a:r>
            <a:endParaRPr lang="en-US" sz="2500" b="1" i="1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533400" y="1752600"/>
            <a:ext cx="3755965" cy="146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Conscientiousness</a:t>
            </a:r>
          </a:p>
          <a:p>
            <a:pPr algn="ctr"/>
            <a:r>
              <a:rPr lang="en-US" sz="2500" b="1" i="1" dirty="0" smtClean="0">
                <a:solidFill>
                  <a:srgbClr val="990000"/>
                </a:solidFill>
                <a:latin typeface="Comic Sans MS" pitchFamily="66" charset="0"/>
              </a:rPr>
              <a:t>(vs. </a:t>
            </a:r>
            <a:r>
              <a:rPr lang="en-US" sz="2500" b="1" i="1" dirty="0" err="1" smtClean="0">
                <a:solidFill>
                  <a:srgbClr val="990000"/>
                </a:solidFill>
                <a:latin typeface="Comic Sans MS" pitchFamily="66" charset="0"/>
              </a:rPr>
              <a:t>undirectedness</a:t>
            </a:r>
            <a:r>
              <a:rPr lang="en-US" sz="2500" b="1" i="1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</a:p>
          <a:p>
            <a:endParaRPr lang="en-US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4724400" y="5638800"/>
            <a:ext cx="266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Calm/Anxious</a:t>
            </a:r>
          </a:p>
          <a:p>
            <a:pPr>
              <a:buFontTx/>
              <a:buChar char="•"/>
            </a:pPr>
            <a:r>
              <a:rPr lang="en-US" sz="2800" dirty="0"/>
              <a:t> Secure/Insecure</a:t>
            </a: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4724400" y="3124200"/>
            <a:ext cx="2994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Sociable/Retiring</a:t>
            </a:r>
          </a:p>
          <a:p>
            <a:pPr>
              <a:buFontTx/>
              <a:buChar char="•"/>
            </a:pPr>
            <a:r>
              <a:rPr lang="en-US" sz="2800" dirty="0"/>
              <a:t> Fun Loving/Sober</a:t>
            </a:r>
          </a:p>
        </p:txBody>
      </p:sp>
      <p:sp>
        <p:nvSpPr>
          <p:cNvPr id="95242" name="Rectangle 10"/>
          <p:cNvSpPr>
            <a:spLocks noChangeArrowheads="1"/>
          </p:cNvSpPr>
          <p:nvPr/>
        </p:nvSpPr>
        <p:spPr bwMode="auto">
          <a:xfrm>
            <a:off x="4648200" y="838200"/>
            <a:ext cx="3990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Imaginative/Practical</a:t>
            </a:r>
          </a:p>
          <a:p>
            <a:pPr>
              <a:buFontTx/>
              <a:buChar char="•"/>
            </a:pPr>
            <a:r>
              <a:rPr lang="en-US" sz="2800" dirty="0"/>
              <a:t> Independent/Conforming</a:t>
            </a:r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4648200" y="4343400"/>
            <a:ext cx="35575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Soft-Hearted/Ruthless</a:t>
            </a:r>
          </a:p>
          <a:p>
            <a:pPr>
              <a:buFontTx/>
              <a:buChar char="•"/>
            </a:pPr>
            <a:r>
              <a:rPr lang="en-US" sz="2800" dirty="0"/>
              <a:t> Trusting/Suspicious</a:t>
            </a: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4648200" y="1905000"/>
            <a:ext cx="38719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Organized/Disorganized</a:t>
            </a:r>
          </a:p>
          <a:p>
            <a:pPr>
              <a:buFontTx/>
              <a:buChar char="•"/>
            </a:pPr>
            <a:r>
              <a:rPr lang="en-US" sz="2800" dirty="0"/>
              <a:t> Careful/Careless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US" dirty="0" smtClean="0"/>
              <a:t>Convergence on The Big 5</a:t>
            </a:r>
            <a:br>
              <a:rPr lang="en-US" dirty="0" smtClean="0"/>
            </a:br>
            <a:r>
              <a:rPr lang="en-US" sz="1600" i="1" dirty="0" smtClean="0"/>
              <a:t>(Goldberg, 1993)</a:t>
            </a:r>
            <a:endParaRPr lang="en-US" sz="1600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2667000"/>
          </a:xfrm>
        </p:spPr>
        <p:txBody>
          <a:bodyPr/>
          <a:lstStyle/>
          <a:p>
            <a:r>
              <a:rPr lang="en-US" sz="2500" dirty="0" smtClean="0"/>
              <a:t>Very stable after age 30</a:t>
            </a:r>
          </a:p>
          <a:p>
            <a:pPr lvl="1"/>
            <a:r>
              <a:rPr lang="en-US" sz="2500" dirty="0" smtClean="0"/>
              <a:t>Though, with age we get less neurotic, less extroverted, less open to experience, more conscientious, and more agreeable</a:t>
            </a:r>
          </a:p>
          <a:p>
            <a:r>
              <a:rPr lang="en-US" sz="2500" dirty="0" smtClean="0"/>
              <a:t>Reliable—.5 to .7 on different </a:t>
            </a:r>
            <a:r>
              <a:rPr lang="en-US" sz="2500" dirty="0" err="1" smtClean="0"/>
              <a:t>admins</a:t>
            </a:r>
            <a:r>
              <a:rPr lang="en-US" sz="2500" dirty="0" smtClean="0"/>
              <a:t> years apart</a:t>
            </a:r>
          </a:p>
          <a:p>
            <a:r>
              <a:rPr lang="en-US" sz="2500" dirty="0" smtClean="0"/>
              <a:t>Extroverts – less disturbed by intense stimuli, more likely to live/work with many </a:t>
            </a:r>
            <a:r>
              <a:rPr lang="en-US" sz="2500" dirty="0" err="1" smtClean="0"/>
              <a:t>ppl</a:t>
            </a:r>
            <a:r>
              <a:rPr lang="en-US" sz="2500" dirty="0" smtClean="0"/>
              <a:t>, more adventurous sexually, more likely to look in the eye when talking, more likely to talk a lot at group meetings</a:t>
            </a:r>
          </a:p>
          <a:p>
            <a:endParaRPr lang="en-US" dirty="0"/>
          </a:p>
        </p:txBody>
      </p:sp>
      <p:pic>
        <p:nvPicPr>
          <p:cNvPr id="3" name="Picture 2" descr="http://www.intropsych.com/ch11_personality/11bigfivetrait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Assessing Traits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846138" y="1125538"/>
            <a:ext cx="7610475" cy="1066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How can we assess traits?</a:t>
            </a:r>
            <a:endParaRPr lang="en-US"/>
          </a:p>
          <a:p>
            <a:pPr algn="ctr"/>
            <a:r>
              <a:rPr lang="en-US"/>
              <a:t>(aim to simplify a person’s behavior patterns)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0" y="5029200"/>
            <a:ext cx="750888" cy="1827213"/>
            <a:chOff x="5280" y="3168"/>
            <a:chExt cx="473" cy="1151"/>
          </a:xfrm>
        </p:grpSpPr>
        <p:sp>
          <p:nvSpPr>
            <p:cNvPr id="97285" name="Freeform 5"/>
            <p:cNvSpPr>
              <a:spLocks/>
            </p:cNvSpPr>
            <p:nvPr/>
          </p:nvSpPr>
          <p:spPr bwMode="auto">
            <a:xfrm>
              <a:off x="5398" y="3225"/>
              <a:ext cx="273" cy="261"/>
            </a:xfrm>
            <a:custGeom>
              <a:avLst/>
              <a:gdLst/>
              <a:ahLst/>
              <a:cxnLst>
                <a:cxn ang="0">
                  <a:pos x="83" y="110"/>
                </a:cxn>
                <a:cxn ang="0">
                  <a:pos x="106" y="75"/>
                </a:cxn>
                <a:cxn ang="0">
                  <a:pos x="133" y="49"/>
                </a:cxn>
                <a:cxn ang="0">
                  <a:pos x="159" y="17"/>
                </a:cxn>
                <a:cxn ang="0">
                  <a:pos x="192" y="3"/>
                </a:cxn>
                <a:cxn ang="0">
                  <a:pos x="218" y="0"/>
                </a:cxn>
                <a:cxn ang="0">
                  <a:pos x="245" y="9"/>
                </a:cxn>
                <a:cxn ang="0">
                  <a:pos x="260" y="29"/>
                </a:cxn>
                <a:cxn ang="0">
                  <a:pos x="272" y="66"/>
                </a:cxn>
                <a:cxn ang="0">
                  <a:pos x="269" y="106"/>
                </a:cxn>
                <a:cxn ang="0">
                  <a:pos x="257" y="141"/>
                </a:cxn>
                <a:cxn ang="0">
                  <a:pos x="227" y="182"/>
                </a:cxn>
                <a:cxn ang="0">
                  <a:pos x="195" y="210"/>
                </a:cxn>
                <a:cxn ang="0">
                  <a:pos x="159" y="236"/>
                </a:cxn>
                <a:cxn ang="0">
                  <a:pos x="121" y="254"/>
                </a:cxn>
                <a:cxn ang="0">
                  <a:pos x="88" y="260"/>
                </a:cxn>
                <a:cxn ang="0">
                  <a:pos x="73" y="250"/>
                </a:cxn>
                <a:cxn ang="0">
                  <a:pos x="62" y="216"/>
                </a:cxn>
                <a:cxn ang="0">
                  <a:pos x="66" y="170"/>
                </a:cxn>
                <a:cxn ang="0">
                  <a:pos x="9" y="173"/>
                </a:cxn>
                <a:cxn ang="0">
                  <a:pos x="0" y="164"/>
                </a:cxn>
                <a:cxn ang="0">
                  <a:pos x="9" y="147"/>
                </a:cxn>
                <a:cxn ang="0">
                  <a:pos x="68" y="144"/>
                </a:cxn>
                <a:cxn ang="0">
                  <a:pos x="83" y="110"/>
                </a:cxn>
              </a:cxnLst>
              <a:rect l="0" t="0" r="r" b="b"/>
              <a:pathLst>
                <a:path w="273" h="261">
                  <a:moveTo>
                    <a:pt x="83" y="110"/>
                  </a:moveTo>
                  <a:lnTo>
                    <a:pt x="106" y="75"/>
                  </a:lnTo>
                  <a:lnTo>
                    <a:pt x="133" y="49"/>
                  </a:lnTo>
                  <a:lnTo>
                    <a:pt x="159" y="17"/>
                  </a:lnTo>
                  <a:lnTo>
                    <a:pt x="192" y="3"/>
                  </a:lnTo>
                  <a:lnTo>
                    <a:pt x="218" y="0"/>
                  </a:lnTo>
                  <a:lnTo>
                    <a:pt x="245" y="9"/>
                  </a:lnTo>
                  <a:lnTo>
                    <a:pt x="260" y="29"/>
                  </a:lnTo>
                  <a:lnTo>
                    <a:pt x="272" y="66"/>
                  </a:lnTo>
                  <a:lnTo>
                    <a:pt x="269" y="106"/>
                  </a:lnTo>
                  <a:lnTo>
                    <a:pt x="257" y="141"/>
                  </a:lnTo>
                  <a:lnTo>
                    <a:pt x="227" y="182"/>
                  </a:lnTo>
                  <a:lnTo>
                    <a:pt x="195" y="210"/>
                  </a:lnTo>
                  <a:lnTo>
                    <a:pt x="159" y="236"/>
                  </a:lnTo>
                  <a:lnTo>
                    <a:pt x="121" y="254"/>
                  </a:lnTo>
                  <a:lnTo>
                    <a:pt x="88" y="260"/>
                  </a:lnTo>
                  <a:lnTo>
                    <a:pt x="73" y="250"/>
                  </a:lnTo>
                  <a:lnTo>
                    <a:pt x="62" y="216"/>
                  </a:lnTo>
                  <a:lnTo>
                    <a:pt x="66" y="170"/>
                  </a:lnTo>
                  <a:lnTo>
                    <a:pt x="9" y="173"/>
                  </a:lnTo>
                  <a:lnTo>
                    <a:pt x="0" y="164"/>
                  </a:lnTo>
                  <a:lnTo>
                    <a:pt x="9" y="147"/>
                  </a:lnTo>
                  <a:lnTo>
                    <a:pt x="68" y="144"/>
                  </a:lnTo>
                  <a:lnTo>
                    <a:pt x="83" y="1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286" name="Freeform 6"/>
            <p:cNvSpPr>
              <a:spLocks/>
            </p:cNvSpPr>
            <p:nvPr/>
          </p:nvSpPr>
          <p:spPr bwMode="auto">
            <a:xfrm>
              <a:off x="5385" y="3500"/>
              <a:ext cx="189" cy="383"/>
            </a:xfrm>
            <a:custGeom>
              <a:avLst/>
              <a:gdLst/>
              <a:ahLst/>
              <a:cxnLst>
                <a:cxn ang="0">
                  <a:pos x="53" y="31"/>
                </a:cxn>
                <a:cxn ang="0">
                  <a:pos x="79" y="9"/>
                </a:cxn>
                <a:cxn ang="0">
                  <a:pos x="120" y="0"/>
                </a:cxn>
                <a:cxn ang="0">
                  <a:pos x="155" y="5"/>
                </a:cxn>
                <a:cxn ang="0">
                  <a:pos x="182" y="28"/>
                </a:cxn>
                <a:cxn ang="0">
                  <a:pos x="188" y="46"/>
                </a:cxn>
                <a:cxn ang="0">
                  <a:pos x="188" y="69"/>
                </a:cxn>
                <a:cxn ang="0">
                  <a:pos x="176" y="90"/>
                </a:cxn>
                <a:cxn ang="0">
                  <a:pos x="155" y="124"/>
                </a:cxn>
                <a:cxn ang="0">
                  <a:pos x="147" y="164"/>
                </a:cxn>
                <a:cxn ang="0">
                  <a:pos x="143" y="199"/>
                </a:cxn>
                <a:cxn ang="0">
                  <a:pos x="153" y="237"/>
                </a:cxn>
                <a:cxn ang="0">
                  <a:pos x="176" y="272"/>
                </a:cxn>
                <a:cxn ang="0">
                  <a:pos x="185" y="306"/>
                </a:cxn>
                <a:cxn ang="0">
                  <a:pos x="182" y="338"/>
                </a:cxn>
                <a:cxn ang="0">
                  <a:pos x="164" y="364"/>
                </a:cxn>
                <a:cxn ang="0">
                  <a:pos x="141" y="378"/>
                </a:cxn>
                <a:cxn ang="0">
                  <a:pos x="111" y="382"/>
                </a:cxn>
                <a:cxn ang="0">
                  <a:pos x="76" y="382"/>
                </a:cxn>
                <a:cxn ang="0">
                  <a:pos x="49" y="367"/>
                </a:cxn>
                <a:cxn ang="0">
                  <a:pos x="23" y="324"/>
                </a:cxn>
                <a:cxn ang="0">
                  <a:pos x="6" y="286"/>
                </a:cxn>
                <a:cxn ang="0">
                  <a:pos x="0" y="228"/>
                </a:cxn>
                <a:cxn ang="0">
                  <a:pos x="6" y="176"/>
                </a:cxn>
                <a:cxn ang="0">
                  <a:pos x="17" y="121"/>
                </a:cxn>
                <a:cxn ang="0">
                  <a:pos x="34" y="66"/>
                </a:cxn>
                <a:cxn ang="0">
                  <a:pos x="53" y="31"/>
                </a:cxn>
              </a:cxnLst>
              <a:rect l="0" t="0" r="r" b="b"/>
              <a:pathLst>
                <a:path w="189" h="383">
                  <a:moveTo>
                    <a:pt x="53" y="31"/>
                  </a:moveTo>
                  <a:lnTo>
                    <a:pt x="79" y="9"/>
                  </a:lnTo>
                  <a:lnTo>
                    <a:pt x="120" y="0"/>
                  </a:lnTo>
                  <a:lnTo>
                    <a:pt x="155" y="5"/>
                  </a:lnTo>
                  <a:lnTo>
                    <a:pt x="182" y="28"/>
                  </a:lnTo>
                  <a:lnTo>
                    <a:pt x="188" y="46"/>
                  </a:lnTo>
                  <a:lnTo>
                    <a:pt x="188" y="69"/>
                  </a:lnTo>
                  <a:lnTo>
                    <a:pt x="176" y="90"/>
                  </a:lnTo>
                  <a:lnTo>
                    <a:pt x="155" y="124"/>
                  </a:lnTo>
                  <a:lnTo>
                    <a:pt x="147" y="164"/>
                  </a:lnTo>
                  <a:lnTo>
                    <a:pt x="143" y="199"/>
                  </a:lnTo>
                  <a:lnTo>
                    <a:pt x="153" y="237"/>
                  </a:lnTo>
                  <a:lnTo>
                    <a:pt x="176" y="272"/>
                  </a:lnTo>
                  <a:lnTo>
                    <a:pt x="185" y="306"/>
                  </a:lnTo>
                  <a:lnTo>
                    <a:pt x="182" y="338"/>
                  </a:lnTo>
                  <a:lnTo>
                    <a:pt x="164" y="364"/>
                  </a:lnTo>
                  <a:lnTo>
                    <a:pt x="141" y="378"/>
                  </a:lnTo>
                  <a:lnTo>
                    <a:pt x="111" y="382"/>
                  </a:lnTo>
                  <a:lnTo>
                    <a:pt x="76" y="382"/>
                  </a:lnTo>
                  <a:lnTo>
                    <a:pt x="49" y="367"/>
                  </a:lnTo>
                  <a:lnTo>
                    <a:pt x="23" y="324"/>
                  </a:lnTo>
                  <a:lnTo>
                    <a:pt x="6" y="286"/>
                  </a:lnTo>
                  <a:lnTo>
                    <a:pt x="0" y="228"/>
                  </a:lnTo>
                  <a:lnTo>
                    <a:pt x="6" y="176"/>
                  </a:lnTo>
                  <a:lnTo>
                    <a:pt x="17" y="121"/>
                  </a:lnTo>
                  <a:lnTo>
                    <a:pt x="34" y="66"/>
                  </a:lnTo>
                  <a:lnTo>
                    <a:pt x="53" y="31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287" name="Freeform 7"/>
            <p:cNvSpPr>
              <a:spLocks/>
            </p:cNvSpPr>
            <p:nvPr/>
          </p:nvSpPr>
          <p:spPr bwMode="auto">
            <a:xfrm>
              <a:off x="5533" y="3511"/>
              <a:ext cx="211" cy="34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3" y="3"/>
                </a:cxn>
                <a:cxn ang="0">
                  <a:pos x="35" y="0"/>
                </a:cxn>
                <a:cxn ang="0">
                  <a:pos x="54" y="14"/>
                </a:cxn>
                <a:cxn ang="0">
                  <a:pos x="80" y="52"/>
                </a:cxn>
                <a:cxn ang="0">
                  <a:pos x="115" y="100"/>
                </a:cxn>
                <a:cxn ang="0">
                  <a:pos x="148" y="136"/>
                </a:cxn>
                <a:cxn ang="0">
                  <a:pos x="207" y="199"/>
                </a:cxn>
                <a:cxn ang="0">
                  <a:pos x="210" y="213"/>
                </a:cxn>
                <a:cxn ang="0">
                  <a:pos x="198" y="222"/>
                </a:cxn>
                <a:cxn ang="0">
                  <a:pos x="169" y="234"/>
                </a:cxn>
                <a:cxn ang="0">
                  <a:pos x="128" y="243"/>
                </a:cxn>
                <a:cxn ang="0">
                  <a:pos x="77" y="245"/>
                </a:cxn>
                <a:cxn ang="0">
                  <a:pos x="60" y="249"/>
                </a:cxn>
                <a:cxn ang="0">
                  <a:pos x="54" y="260"/>
                </a:cxn>
                <a:cxn ang="0">
                  <a:pos x="65" y="280"/>
                </a:cxn>
                <a:cxn ang="0">
                  <a:pos x="107" y="314"/>
                </a:cxn>
                <a:cxn ang="0">
                  <a:pos x="136" y="324"/>
                </a:cxn>
                <a:cxn ang="0">
                  <a:pos x="142" y="335"/>
                </a:cxn>
                <a:cxn ang="0">
                  <a:pos x="130" y="344"/>
                </a:cxn>
                <a:cxn ang="0">
                  <a:pos x="103" y="344"/>
                </a:cxn>
                <a:cxn ang="0">
                  <a:pos x="67" y="324"/>
                </a:cxn>
                <a:cxn ang="0">
                  <a:pos x="39" y="295"/>
                </a:cxn>
                <a:cxn ang="0">
                  <a:pos x="20" y="268"/>
                </a:cxn>
                <a:cxn ang="0">
                  <a:pos x="20" y="249"/>
                </a:cxn>
                <a:cxn ang="0">
                  <a:pos x="33" y="234"/>
                </a:cxn>
                <a:cxn ang="0">
                  <a:pos x="50" y="228"/>
                </a:cxn>
                <a:cxn ang="0">
                  <a:pos x="77" y="225"/>
                </a:cxn>
                <a:cxn ang="0">
                  <a:pos x="107" y="225"/>
                </a:cxn>
                <a:cxn ang="0">
                  <a:pos x="142" y="219"/>
                </a:cxn>
                <a:cxn ang="0">
                  <a:pos x="160" y="213"/>
                </a:cxn>
                <a:cxn ang="0">
                  <a:pos x="169" y="205"/>
                </a:cxn>
                <a:cxn ang="0">
                  <a:pos x="165" y="196"/>
                </a:cxn>
                <a:cxn ang="0">
                  <a:pos x="139" y="173"/>
                </a:cxn>
                <a:cxn ang="0">
                  <a:pos x="97" y="133"/>
                </a:cxn>
                <a:cxn ang="0">
                  <a:pos x="60" y="98"/>
                </a:cxn>
                <a:cxn ang="0">
                  <a:pos x="18" y="60"/>
                </a:cxn>
                <a:cxn ang="0">
                  <a:pos x="3" y="35"/>
                </a:cxn>
                <a:cxn ang="0">
                  <a:pos x="0" y="17"/>
                </a:cxn>
              </a:cxnLst>
              <a:rect l="0" t="0" r="r" b="b"/>
              <a:pathLst>
                <a:path w="211" h="345">
                  <a:moveTo>
                    <a:pt x="0" y="17"/>
                  </a:moveTo>
                  <a:lnTo>
                    <a:pt x="3" y="3"/>
                  </a:lnTo>
                  <a:lnTo>
                    <a:pt x="35" y="0"/>
                  </a:lnTo>
                  <a:lnTo>
                    <a:pt x="54" y="14"/>
                  </a:lnTo>
                  <a:lnTo>
                    <a:pt x="80" y="52"/>
                  </a:lnTo>
                  <a:lnTo>
                    <a:pt x="115" y="100"/>
                  </a:lnTo>
                  <a:lnTo>
                    <a:pt x="148" y="136"/>
                  </a:lnTo>
                  <a:lnTo>
                    <a:pt x="207" y="199"/>
                  </a:lnTo>
                  <a:lnTo>
                    <a:pt x="210" y="213"/>
                  </a:lnTo>
                  <a:lnTo>
                    <a:pt x="198" y="222"/>
                  </a:lnTo>
                  <a:lnTo>
                    <a:pt x="169" y="234"/>
                  </a:lnTo>
                  <a:lnTo>
                    <a:pt x="128" y="243"/>
                  </a:lnTo>
                  <a:lnTo>
                    <a:pt x="77" y="245"/>
                  </a:lnTo>
                  <a:lnTo>
                    <a:pt x="60" y="249"/>
                  </a:lnTo>
                  <a:lnTo>
                    <a:pt x="54" y="260"/>
                  </a:lnTo>
                  <a:lnTo>
                    <a:pt x="65" y="280"/>
                  </a:lnTo>
                  <a:lnTo>
                    <a:pt x="107" y="314"/>
                  </a:lnTo>
                  <a:lnTo>
                    <a:pt x="136" y="324"/>
                  </a:lnTo>
                  <a:lnTo>
                    <a:pt x="142" y="335"/>
                  </a:lnTo>
                  <a:lnTo>
                    <a:pt x="130" y="344"/>
                  </a:lnTo>
                  <a:lnTo>
                    <a:pt x="103" y="344"/>
                  </a:lnTo>
                  <a:lnTo>
                    <a:pt x="67" y="324"/>
                  </a:lnTo>
                  <a:lnTo>
                    <a:pt x="39" y="295"/>
                  </a:lnTo>
                  <a:lnTo>
                    <a:pt x="20" y="268"/>
                  </a:lnTo>
                  <a:lnTo>
                    <a:pt x="20" y="249"/>
                  </a:lnTo>
                  <a:lnTo>
                    <a:pt x="33" y="234"/>
                  </a:lnTo>
                  <a:lnTo>
                    <a:pt x="50" y="228"/>
                  </a:lnTo>
                  <a:lnTo>
                    <a:pt x="77" y="225"/>
                  </a:lnTo>
                  <a:lnTo>
                    <a:pt x="107" y="225"/>
                  </a:lnTo>
                  <a:lnTo>
                    <a:pt x="142" y="219"/>
                  </a:lnTo>
                  <a:lnTo>
                    <a:pt x="160" y="213"/>
                  </a:lnTo>
                  <a:lnTo>
                    <a:pt x="169" y="205"/>
                  </a:lnTo>
                  <a:lnTo>
                    <a:pt x="165" y="196"/>
                  </a:lnTo>
                  <a:lnTo>
                    <a:pt x="139" y="173"/>
                  </a:lnTo>
                  <a:lnTo>
                    <a:pt x="97" y="133"/>
                  </a:lnTo>
                  <a:lnTo>
                    <a:pt x="60" y="98"/>
                  </a:lnTo>
                  <a:lnTo>
                    <a:pt x="18" y="60"/>
                  </a:lnTo>
                  <a:lnTo>
                    <a:pt x="3" y="35"/>
                  </a:lnTo>
                  <a:lnTo>
                    <a:pt x="0" y="17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288" name="Freeform 8"/>
            <p:cNvSpPr>
              <a:spLocks/>
            </p:cNvSpPr>
            <p:nvPr/>
          </p:nvSpPr>
          <p:spPr bwMode="auto">
            <a:xfrm>
              <a:off x="5398" y="3801"/>
              <a:ext cx="229" cy="518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45" y="5"/>
                </a:cxn>
                <a:cxn ang="0">
                  <a:pos x="159" y="29"/>
                </a:cxn>
                <a:cxn ang="0">
                  <a:pos x="156" y="83"/>
                </a:cxn>
                <a:cxn ang="0">
                  <a:pos x="151" y="141"/>
                </a:cxn>
                <a:cxn ang="0">
                  <a:pos x="151" y="202"/>
                </a:cxn>
                <a:cxn ang="0">
                  <a:pos x="180" y="274"/>
                </a:cxn>
                <a:cxn ang="0">
                  <a:pos x="204" y="326"/>
                </a:cxn>
                <a:cxn ang="0">
                  <a:pos x="216" y="378"/>
                </a:cxn>
                <a:cxn ang="0">
                  <a:pos x="213" y="424"/>
                </a:cxn>
                <a:cxn ang="0">
                  <a:pos x="213" y="441"/>
                </a:cxn>
                <a:cxn ang="0">
                  <a:pos x="225" y="459"/>
                </a:cxn>
                <a:cxn ang="0">
                  <a:pos x="228" y="476"/>
                </a:cxn>
                <a:cxn ang="0">
                  <a:pos x="219" y="485"/>
                </a:cxn>
                <a:cxn ang="0">
                  <a:pos x="195" y="479"/>
                </a:cxn>
                <a:cxn ang="0">
                  <a:pos x="151" y="474"/>
                </a:cxn>
                <a:cxn ang="0">
                  <a:pos x="97" y="485"/>
                </a:cxn>
                <a:cxn ang="0">
                  <a:pos x="62" y="505"/>
                </a:cxn>
                <a:cxn ang="0">
                  <a:pos x="44" y="517"/>
                </a:cxn>
                <a:cxn ang="0">
                  <a:pos x="26" y="517"/>
                </a:cxn>
                <a:cxn ang="0">
                  <a:pos x="0" y="479"/>
                </a:cxn>
                <a:cxn ang="0">
                  <a:pos x="2" y="474"/>
                </a:cxn>
                <a:cxn ang="0">
                  <a:pos x="55" y="456"/>
                </a:cxn>
                <a:cxn ang="0">
                  <a:pos x="117" y="447"/>
                </a:cxn>
                <a:cxn ang="0">
                  <a:pos x="163" y="445"/>
                </a:cxn>
                <a:cxn ang="0">
                  <a:pos x="189" y="445"/>
                </a:cxn>
                <a:cxn ang="0">
                  <a:pos x="195" y="427"/>
                </a:cxn>
                <a:cxn ang="0">
                  <a:pos x="186" y="378"/>
                </a:cxn>
                <a:cxn ang="0">
                  <a:pos x="165" y="326"/>
                </a:cxn>
                <a:cxn ang="0">
                  <a:pos x="132" y="259"/>
                </a:cxn>
                <a:cxn ang="0">
                  <a:pos x="106" y="202"/>
                </a:cxn>
                <a:cxn ang="0">
                  <a:pos x="94" y="150"/>
                </a:cxn>
                <a:cxn ang="0">
                  <a:pos x="91" y="92"/>
                </a:cxn>
                <a:cxn ang="0">
                  <a:pos x="91" y="37"/>
                </a:cxn>
                <a:cxn ang="0">
                  <a:pos x="103" y="14"/>
                </a:cxn>
                <a:cxn ang="0">
                  <a:pos x="112" y="0"/>
                </a:cxn>
              </a:cxnLst>
              <a:rect l="0" t="0" r="r" b="b"/>
              <a:pathLst>
                <a:path w="229" h="518">
                  <a:moveTo>
                    <a:pt x="112" y="0"/>
                  </a:moveTo>
                  <a:lnTo>
                    <a:pt x="145" y="5"/>
                  </a:lnTo>
                  <a:lnTo>
                    <a:pt x="159" y="29"/>
                  </a:lnTo>
                  <a:lnTo>
                    <a:pt x="156" y="83"/>
                  </a:lnTo>
                  <a:lnTo>
                    <a:pt x="151" y="141"/>
                  </a:lnTo>
                  <a:lnTo>
                    <a:pt x="151" y="202"/>
                  </a:lnTo>
                  <a:lnTo>
                    <a:pt x="180" y="274"/>
                  </a:lnTo>
                  <a:lnTo>
                    <a:pt x="204" y="326"/>
                  </a:lnTo>
                  <a:lnTo>
                    <a:pt x="216" y="378"/>
                  </a:lnTo>
                  <a:lnTo>
                    <a:pt x="213" y="424"/>
                  </a:lnTo>
                  <a:lnTo>
                    <a:pt x="213" y="441"/>
                  </a:lnTo>
                  <a:lnTo>
                    <a:pt x="225" y="459"/>
                  </a:lnTo>
                  <a:lnTo>
                    <a:pt x="228" y="476"/>
                  </a:lnTo>
                  <a:lnTo>
                    <a:pt x="219" y="485"/>
                  </a:lnTo>
                  <a:lnTo>
                    <a:pt x="195" y="479"/>
                  </a:lnTo>
                  <a:lnTo>
                    <a:pt x="151" y="474"/>
                  </a:lnTo>
                  <a:lnTo>
                    <a:pt x="97" y="485"/>
                  </a:lnTo>
                  <a:lnTo>
                    <a:pt x="62" y="505"/>
                  </a:lnTo>
                  <a:lnTo>
                    <a:pt x="44" y="517"/>
                  </a:lnTo>
                  <a:lnTo>
                    <a:pt x="26" y="517"/>
                  </a:lnTo>
                  <a:lnTo>
                    <a:pt x="0" y="479"/>
                  </a:lnTo>
                  <a:lnTo>
                    <a:pt x="2" y="474"/>
                  </a:lnTo>
                  <a:lnTo>
                    <a:pt x="55" y="456"/>
                  </a:lnTo>
                  <a:lnTo>
                    <a:pt x="117" y="447"/>
                  </a:lnTo>
                  <a:lnTo>
                    <a:pt x="163" y="445"/>
                  </a:lnTo>
                  <a:lnTo>
                    <a:pt x="189" y="445"/>
                  </a:lnTo>
                  <a:lnTo>
                    <a:pt x="195" y="427"/>
                  </a:lnTo>
                  <a:lnTo>
                    <a:pt x="186" y="378"/>
                  </a:lnTo>
                  <a:lnTo>
                    <a:pt x="165" y="326"/>
                  </a:lnTo>
                  <a:lnTo>
                    <a:pt x="132" y="259"/>
                  </a:lnTo>
                  <a:lnTo>
                    <a:pt x="106" y="202"/>
                  </a:lnTo>
                  <a:lnTo>
                    <a:pt x="94" y="150"/>
                  </a:lnTo>
                  <a:lnTo>
                    <a:pt x="91" y="92"/>
                  </a:lnTo>
                  <a:lnTo>
                    <a:pt x="91" y="37"/>
                  </a:lnTo>
                  <a:lnTo>
                    <a:pt x="103" y="14"/>
                  </a:lnTo>
                  <a:lnTo>
                    <a:pt x="112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289" name="Freeform 9"/>
            <p:cNvSpPr>
              <a:spLocks/>
            </p:cNvSpPr>
            <p:nvPr/>
          </p:nvSpPr>
          <p:spPr bwMode="auto">
            <a:xfrm>
              <a:off x="5287" y="3815"/>
              <a:ext cx="189" cy="432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67" y="0"/>
                </a:cxn>
                <a:cxn ang="0">
                  <a:pos x="175" y="17"/>
                </a:cxn>
                <a:cxn ang="0">
                  <a:pos x="181" y="54"/>
                </a:cxn>
                <a:cxn ang="0">
                  <a:pos x="175" y="94"/>
                </a:cxn>
                <a:cxn ang="0">
                  <a:pos x="161" y="175"/>
                </a:cxn>
                <a:cxn ang="0">
                  <a:pos x="164" y="210"/>
                </a:cxn>
                <a:cxn ang="0">
                  <a:pos x="181" y="280"/>
                </a:cxn>
                <a:cxn ang="0">
                  <a:pos x="188" y="329"/>
                </a:cxn>
                <a:cxn ang="0">
                  <a:pos x="188" y="367"/>
                </a:cxn>
                <a:cxn ang="0">
                  <a:pos x="178" y="375"/>
                </a:cxn>
                <a:cxn ang="0">
                  <a:pos x="152" y="382"/>
                </a:cxn>
                <a:cxn ang="0">
                  <a:pos x="117" y="390"/>
                </a:cxn>
                <a:cxn ang="0">
                  <a:pos x="81" y="407"/>
                </a:cxn>
                <a:cxn ang="0">
                  <a:pos x="47" y="431"/>
                </a:cxn>
                <a:cxn ang="0">
                  <a:pos x="32" y="431"/>
                </a:cxn>
                <a:cxn ang="0">
                  <a:pos x="0" y="405"/>
                </a:cxn>
                <a:cxn ang="0">
                  <a:pos x="2" y="393"/>
                </a:cxn>
                <a:cxn ang="0">
                  <a:pos x="43" y="375"/>
                </a:cxn>
                <a:cxn ang="0">
                  <a:pos x="114" y="358"/>
                </a:cxn>
                <a:cxn ang="0">
                  <a:pos x="146" y="347"/>
                </a:cxn>
                <a:cxn ang="0">
                  <a:pos x="152" y="335"/>
                </a:cxn>
                <a:cxn ang="0">
                  <a:pos x="152" y="285"/>
                </a:cxn>
                <a:cxn ang="0">
                  <a:pos x="141" y="222"/>
                </a:cxn>
                <a:cxn ang="0">
                  <a:pos x="134" y="181"/>
                </a:cxn>
                <a:cxn ang="0">
                  <a:pos x="128" y="118"/>
                </a:cxn>
                <a:cxn ang="0">
                  <a:pos x="126" y="48"/>
                </a:cxn>
                <a:cxn ang="0">
                  <a:pos x="128" y="17"/>
                </a:cxn>
                <a:cxn ang="0">
                  <a:pos x="141" y="0"/>
                </a:cxn>
              </a:cxnLst>
              <a:rect l="0" t="0" r="r" b="b"/>
              <a:pathLst>
                <a:path w="189" h="432">
                  <a:moveTo>
                    <a:pt x="141" y="0"/>
                  </a:moveTo>
                  <a:lnTo>
                    <a:pt x="167" y="0"/>
                  </a:lnTo>
                  <a:lnTo>
                    <a:pt x="175" y="17"/>
                  </a:lnTo>
                  <a:lnTo>
                    <a:pt x="181" y="54"/>
                  </a:lnTo>
                  <a:lnTo>
                    <a:pt x="175" y="94"/>
                  </a:lnTo>
                  <a:lnTo>
                    <a:pt x="161" y="175"/>
                  </a:lnTo>
                  <a:lnTo>
                    <a:pt x="164" y="210"/>
                  </a:lnTo>
                  <a:lnTo>
                    <a:pt x="181" y="280"/>
                  </a:lnTo>
                  <a:lnTo>
                    <a:pt x="188" y="329"/>
                  </a:lnTo>
                  <a:lnTo>
                    <a:pt x="188" y="367"/>
                  </a:lnTo>
                  <a:lnTo>
                    <a:pt x="178" y="375"/>
                  </a:lnTo>
                  <a:lnTo>
                    <a:pt x="152" y="382"/>
                  </a:lnTo>
                  <a:lnTo>
                    <a:pt x="117" y="390"/>
                  </a:lnTo>
                  <a:lnTo>
                    <a:pt x="81" y="407"/>
                  </a:lnTo>
                  <a:lnTo>
                    <a:pt x="47" y="431"/>
                  </a:lnTo>
                  <a:lnTo>
                    <a:pt x="32" y="431"/>
                  </a:lnTo>
                  <a:lnTo>
                    <a:pt x="0" y="405"/>
                  </a:lnTo>
                  <a:lnTo>
                    <a:pt x="2" y="393"/>
                  </a:lnTo>
                  <a:lnTo>
                    <a:pt x="43" y="375"/>
                  </a:lnTo>
                  <a:lnTo>
                    <a:pt x="114" y="358"/>
                  </a:lnTo>
                  <a:lnTo>
                    <a:pt x="146" y="347"/>
                  </a:lnTo>
                  <a:lnTo>
                    <a:pt x="152" y="335"/>
                  </a:lnTo>
                  <a:lnTo>
                    <a:pt x="152" y="285"/>
                  </a:lnTo>
                  <a:lnTo>
                    <a:pt x="141" y="222"/>
                  </a:lnTo>
                  <a:lnTo>
                    <a:pt x="134" y="181"/>
                  </a:lnTo>
                  <a:lnTo>
                    <a:pt x="128" y="118"/>
                  </a:lnTo>
                  <a:lnTo>
                    <a:pt x="126" y="48"/>
                  </a:lnTo>
                  <a:lnTo>
                    <a:pt x="128" y="17"/>
                  </a:lnTo>
                  <a:lnTo>
                    <a:pt x="141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290" name="Freeform 10"/>
            <p:cNvSpPr>
              <a:spLocks/>
            </p:cNvSpPr>
            <p:nvPr/>
          </p:nvSpPr>
          <p:spPr bwMode="auto">
            <a:xfrm>
              <a:off x="5535" y="3177"/>
              <a:ext cx="218" cy="253"/>
            </a:xfrm>
            <a:custGeom>
              <a:avLst/>
              <a:gdLst/>
              <a:ahLst/>
              <a:cxnLst>
                <a:cxn ang="0">
                  <a:pos x="57" y="178"/>
                </a:cxn>
                <a:cxn ang="0">
                  <a:pos x="27" y="128"/>
                </a:cxn>
                <a:cxn ang="0">
                  <a:pos x="10" y="85"/>
                </a:cxn>
                <a:cxn ang="0">
                  <a:pos x="0" y="37"/>
                </a:cxn>
                <a:cxn ang="0">
                  <a:pos x="3" y="18"/>
                </a:cxn>
                <a:cxn ang="0">
                  <a:pos x="18" y="18"/>
                </a:cxn>
                <a:cxn ang="0">
                  <a:pos x="36" y="33"/>
                </a:cxn>
                <a:cxn ang="0">
                  <a:pos x="54" y="53"/>
                </a:cxn>
                <a:cxn ang="0">
                  <a:pos x="107" y="24"/>
                </a:cxn>
                <a:cxn ang="0">
                  <a:pos x="135" y="0"/>
                </a:cxn>
                <a:cxn ang="0">
                  <a:pos x="161" y="16"/>
                </a:cxn>
                <a:cxn ang="0">
                  <a:pos x="189" y="51"/>
                </a:cxn>
                <a:cxn ang="0">
                  <a:pos x="210" y="103"/>
                </a:cxn>
                <a:cxn ang="0">
                  <a:pos x="217" y="137"/>
                </a:cxn>
                <a:cxn ang="0">
                  <a:pos x="217" y="148"/>
                </a:cxn>
                <a:cxn ang="0">
                  <a:pos x="189" y="157"/>
                </a:cxn>
                <a:cxn ang="0">
                  <a:pos x="150" y="180"/>
                </a:cxn>
                <a:cxn ang="0">
                  <a:pos x="132" y="190"/>
                </a:cxn>
                <a:cxn ang="0">
                  <a:pos x="147" y="230"/>
                </a:cxn>
                <a:cxn ang="0">
                  <a:pos x="142" y="249"/>
                </a:cxn>
                <a:cxn ang="0">
                  <a:pos x="129" y="252"/>
                </a:cxn>
                <a:cxn ang="0">
                  <a:pos x="96" y="226"/>
                </a:cxn>
                <a:cxn ang="0">
                  <a:pos x="57" y="178"/>
                </a:cxn>
              </a:cxnLst>
              <a:rect l="0" t="0" r="r" b="b"/>
              <a:pathLst>
                <a:path w="218" h="253">
                  <a:moveTo>
                    <a:pt x="57" y="178"/>
                  </a:moveTo>
                  <a:lnTo>
                    <a:pt x="27" y="128"/>
                  </a:lnTo>
                  <a:lnTo>
                    <a:pt x="10" y="85"/>
                  </a:lnTo>
                  <a:lnTo>
                    <a:pt x="0" y="37"/>
                  </a:lnTo>
                  <a:lnTo>
                    <a:pt x="3" y="18"/>
                  </a:lnTo>
                  <a:lnTo>
                    <a:pt x="18" y="18"/>
                  </a:lnTo>
                  <a:lnTo>
                    <a:pt x="36" y="33"/>
                  </a:lnTo>
                  <a:lnTo>
                    <a:pt x="54" y="53"/>
                  </a:lnTo>
                  <a:lnTo>
                    <a:pt x="107" y="24"/>
                  </a:lnTo>
                  <a:lnTo>
                    <a:pt x="135" y="0"/>
                  </a:lnTo>
                  <a:lnTo>
                    <a:pt x="161" y="16"/>
                  </a:lnTo>
                  <a:lnTo>
                    <a:pt x="189" y="51"/>
                  </a:lnTo>
                  <a:lnTo>
                    <a:pt x="210" y="103"/>
                  </a:lnTo>
                  <a:lnTo>
                    <a:pt x="217" y="137"/>
                  </a:lnTo>
                  <a:lnTo>
                    <a:pt x="217" y="148"/>
                  </a:lnTo>
                  <a:lnTo>
                    <a:pt x="189" y="157"/>
                  </a:lnTo>
                  <a:lnTo>
                    <a:pt x="150" y="180"/>
                  </a:lnTo>
                  <a:lnTo>
                    <a:pt x="132" y="190"/>
                  </a:lnTo>
                  <a:lnTo>
                    <a:pt x="147" y="230"/>
                  </a:lnTo>
                  <a:lnTo>
                    <a:pt x="142" y="249"/>
                  </a:lnTo>
                  <a:lnTo>
                    <a:pt x="129" y="252"/>
                  </a:lnTo>
                  <a:lnTo>
                    <a:pt x="96" y="226"/>
                  </a:lnTo>
                  <a:lnTo>
                    <a:pt x="57" y="178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291" name="Freeform 11"/>
            <p:cNvSpPr>
              <a:spLocks/>
            </p:cNvSpPr>
            <p:nvPr/>
          </p:nvSpPr>
          <p:spPr bwMode="auto">
            <a:xfrm>
              <a:off x="5280" y="3168"/>
              <a:ext cx="270" cy="397"/>
            </a:xfrm>
            <a:custGeom>
              <a:avLst/>
              <a:gdLst/>
              <a:ahLst/>
              <a:cxnLst>
                <a:cxn ang="0">
                  <a:pos x="165" y="396"/>
                </a:cxn>
                <a:cxn ang="0">
                  <a:pos x="180" y="378"/>
                </a:cxn>
                <a:cxn ang="0">
                  <a:pos x="174" y="353"/>
                </a:cxn>
                <a:cxn ang="0">
                  <a:pos x="162" y="318"/>
                </a:cxn>
                <a:cxn ang="0">
                  <a:pos x="118" y="277"/>
                </a:cxn>
                <a:cxn ang="0">
                  <a:pos x="73" y="240"/>
                </a:cxn>
                <a:cxn ang="0">
                  <a:pos x="53" y="199"/>
                </a:cxn>
                <a:cxn ang="0">
                  <a:pos x="44" y="135"/>
                </a:cxn>
                <a:cxn ang="0">
                  <a:pos x="94" y="118"/>
                </a:cxn>
                <a:cxn ang="0">
                  <a:pos x="174" y="110"/>
                </a:cxn>
                <a:cxn ang="0">
                  <a:pos x="207" y="112"/>
                </a:cxn>
                <a:cxn ang="0">
                  <a:pos x="215" y="121"/>
                </a:cxn>
                <a:cxn ang="0">
                  <a:pos x="230" y="106"/>
                </a:cxn>
                <a:cxn ang="0">
                  <a:pos x="225" y="92"/>
                </a:cxn>
                <a:cxn ang="0">
                  <a:pos x="240" y="54"/>
                </a:cxn>
                <a:cxn ang="0">
                  <a:pos x="245" y="40"/>
                </a:cxn>
                <a:cxn ang="0">
                  <a:pos x="257" y="17"/>
                </a:cxn>
                <a:cxn ang="0">
                  <a:pos x="269" y="17"/>
                </a:cxn>
                <a:cxn ang="0">
                  <a:pos x="269" y="5"/>
                </a:cxn>
                <a:cxn ang="0">
                  <a:pos x="245" y="0"/>
                </a:cxn>
                <a:cxn ang="0">
                  <a:pos x="230" y="25"/>
                </a:cxn>
                <a:cxn ang="0">
                  <a:pos x="210" y="63"/>
                </a:cxn>
                <a:cxn ang="0">
                  <a:pos x="183" y="81"/>
                </a:cxn>
                <a:cxn ang="0">
                  <a:pos x="142" y="86"/>
                </a:cxn>
                <a:cxn ang="0">
                  <a:pos x="68" y="95"/>
                </a:cxn>
                <a:cxn ang="0">
                  <a:pos x="9" y="112"/>
                </a:cxn>
                <a:cxn ang="0">
                  <a:pos x="0" y="127"/>
                </a:cxn>
                <a:cxn ang="0">
                  <a:pos x="6" y="173"/>
                </a:cxn>
                <a:cxn ang="0">
                  <a:pos x="26" y="236"/>
                </a:cxn>
                <a:cxn ang="0">
                  <a:pos x="56" y="289"/>
                </a:cxn>
                <a:cxn ang="0">
                  <a:pos x="86" y="335"/>
                </a:cxn>
                <a:cxn ang="0">
                  <a:pos x="112" y="367"/>
                </a:cxn>
                <a:cxn ang="0">
                  <a:pos x="139" y="390"/>
                </a:cxn>
                <a:cxn ang="0">
                  <a:pos x="165" y="396"/>
                </a:cxn>
              </a:cxnLst>
              <a:rect l="0" t="0" r="r" b="b"/>
              <a:pathLst>
                <a:path w="270" h="397">
                  <a:moveTo>
                    <a:pt x="165" y="396"/>
                  </a:moveTo>
                  <a:lnTo>
                    <a:pt x="180" y="378"/>
                  </a:lnTo>
                  <a:lnTo>
                    <a:pt x="174" y="353"/>
                  </a:lnTo>
                  <a:lnTo>
                    <a:pt x="162" y="318"/>
                  </a:lnTo>
                  <a:lnTo>
                    <a:pt x="118" y="277"/>
                  </a:lnTo>
                  <a:lnTo>
                    <a:pt x="73" y="240"/>
                  </a:lnTo>
                  <a:lnTo>
                    <a:pt x="53" y="199"/>
                  </a:lnTo>
                  <a:lnTo>
                    <a:pt x="44" y="135"/>
                  </a:lnTo>
                  <a:lnTo>
                    <a:pt x="94" y="118"/>
                  </a:lnTo>
                  <a:lnTo>
                    <a:pt x="174" y="110"/>
                  </a:lnTo>
                  <a:lnTo>
                    <a:pt x="207" y="112"/>
                  </a:lnTo>
                  <a:lnTo>
                    <a:pt x="215" y="121"/>
                  </a:lnTo>
                  <a:lnTo>
                    <a:pt x="230" y="106"/>
                  </a:lnTo>
                  <a:lnTo>
                    <a:pt x="225" y="92"/>
                  </a:lnTo>
                  <a:lnTo>
                    <a:pt x="240" y="54"/>
                  </a:lnTo>
                  <a:lnTo>
                    <a:pt x="245" y="40"/>
                  </a:lnTo>
                  <a:lnTo>
                    <a:pt x="257" y="17"/>
                  </a:lnTo>
                  <a:lnTo>
                    <a:pt x="269" y="17"/>
                  </a:lnTo>
                  <a:lnTo>
                    <a:pt x="269" y="5"/>
                  </a:lnTo>
                  <a:lnTo>
                    <a:pt x="245" y="0"/>
                  </a:lnTo>
                  <a:lnTo>
                    <a:pt x="230" y="25"/>
                  </a:lnTo>
                  <a:lnTo>
                    <a:pt x="210" y="63"/>
                  </a:lnTo>
                  <a:lnTo>
                    <a:pt x="183" y="81"/>
                  </a:lnTo>
                  <a:lnTo>
                    <a:pt x="142" y="86"/>
                  </a:lnTo>
                  <a:lnTo>
                    <a:pt x="68" y="95"/>
                  </a:lnTo>
                  <a:lnTo>
                    <a:pt x="9" y="112"/>
                  </a:lnTo>
                  <a:lnTo>
                    <a:pt x="0" y="127"/>
                  </a:lnTo>
                  <a:lnTo>
                    <a:pt x="6" y="173"/>
                  </a:lnTo>
                  <a:lnTo>
                    <a:pt x="26" y="236"/>
                  </a:lnTo>
                  <a:lnTo>
                    <a:pt x="56" y="289"/>
                  </a:lnTo>
                  <a:lnTo>
                    <a:pt x="86" y="335"/>
                  </a:lnTo>
                  <a:lnTo>
                    <a:pt x="112" y="367"/>
                  </a:lnTo>
                  <a:lnTo>
                    <a:pt x="139" y="390"/>
                  </a:lnTo>
                  <a:lnTo>
                    <a:pt x="165" y="39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1889125" y="2589213"/>
            <a:ext cx="5499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sual" charset="0"/>
              </a:rPr>
              <a:t>Personality Inventories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14313" y="3398838"/>
            <a:ext cx="8929687" cy="25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sual" charset="0"/>
              </a:rPr>
              <a:t>MMPI</a:t>
            </a:r>
            <a:endParaRPr lang="en-US" b="1" dirty="0"/>
          </a:p>
          <a:p>
            <a:pPr>
              <a:buFontTx/>
              <a:buChar char="•"/>
            </a:pPr>
            <a:r>
              <a:rPr lang="en-US" sz="2500" dirty="0"/>
              <a:t> most widely used personality </a:t>
            </a:r>
            <a:r>
              <a:rPr lang="en-US" sz="2500" dirty="0" smtClean="0"/>
              <a:t>inventory (not in the pop culture sense, but by professionals)</a:t>
            </a:r>
            <a:endParaRPr lang="en-US" sz="2500" dirty="0"/>
          </a:p>
          <a:p>
            <a:pPr>
              <a:buFontTx/>
              <a:buChar char="•"/>
            </a:pPr>
            <a:r>
              <a:rPr lang="en-US" sz="2500" dirty="0"/>
              <a:t> assess psychological disorders (not normal traits)</a:t>
            </a:r>
          </a:p>
          <a:p>
            <a:pPr>
              <a:buFontTx/>
              <a:buChar char="•"/>
            </a:pPr>
            <a:r>
              <a:rPr lang="en-US" sz="2500" dirty="0" smtClean="0"/>
              <a:t> considered objective (no interpretation needed)</a:t>
            </a:r>
          </a:p>
          <a:p>
            <a:pPr>
              <a:buFontTx/>
              <a:buChar char="•"/>
            </a:pPr>
            <a:r>
              <a:rPr lang="en-US" sz="2500" dirty="0" smtClean="0"/>
              <a:t>Based in TYPES</a:t>
            </a:r>
            <a:endParaRPr lang="en-US" sz="25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v Nurture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Big 5, heritability = .40-.50</a:t>
            </a:r>
          </a:p>
          <a:p>
            <a:r>
              <a:rPr lang="en-US" dirty="0" smtClean="0"/>
              <a:t>Dogs are selectively bred…</a:t>
            </a:r>
          </a:p>
          <a:p>
            <a:r>
              <a:rPr lang="en-US" dirty="0" smtClean="0"/>
              <a:t>Why isn’t there a “perfect personality?”</a:t>
            </a:r>
          </a:p>
          <a:p>
            <a:r>
              <a:rPr lang="en-US" dirty="0" smtClean="0"/>
              <a:t>Gender Differences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Bouchard’s Twin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Bouchard, U of </a:t>
            </a:r>
            <a:r>
              <a:rPr lang="en-US" dirty="0" err="1" smtClean="0"/>
              <a:t>Minn</a:t>
            </a:r>
            <a:endParaRPr lang="en-US" dirty="0" smtClean="0"/>
          </a:p>
          <a:p>
            <a:r>
              <a:rPr lang="en-US" dirty="0" smtClean="0"/>
              <a:t>Identical twins separated at birth</a:t>
            </a:r>
          </a:p>
          <a:p>
            <a:pPr lvl="1"/>
            <a:r>
              <a:rPr lang="en-US" dirty="0" smtClean="0"/>
              <a:t>Adoption Agencies no longer like to do this</a:t>
            </a:r>
          </a:p>
          <a:p>
            <a:pPr lvl="1"/>
            <a:r>
              <a:rPr lang="en-US" dirty="0" smtClean="0"/>
              <a:t>James Lewis and James Springer separated weeks after birth</a:t>
            </a:r>
          </a:p>
          <a:p>
            <a:pPr lvl="1"/>
            <a:r>
              <a:rPr lang="en-US" dirty="0" smtClean="0"/>
              <a:t>Oskar and Jack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personalized children's boo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048000"/>
            <a:ext cx="2590800" cy="2696118"/>
          </a:xfrm>
          <a:prstGeom prst="rect">
            <a:avLst/>
          </a:prstGeom>
          <a:noFill/>
        </p:spPr>
      </p:pic>
      <p:pic>
        <p:nvPicPr>
          <p:cNvPr id="206850" name="Picture 2" descr="http://www.picturesof.net/_images_300/Fat_Santa_Stuck_In_Chimney_Royalty_Free_Clipart_Picture_081123-154202-118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0"/>
            <a:ext cx="2524125" cy="2857500"/>
          </a:xfrm>
          <a:prstGeom prst="rect">
            <a:avLst/>
          </a:prstGeom>
          <a:noFill/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705600" cy="1143000"/>
          </a:xfrm>
        </p:spPr>
        <p:txBody>
          <a:bodyPr/>
          <a:lstStyle/>
          <a:p>
            <a:r>
              <a:rPr lang="en-US" dirty="0"/>
              <a:t>William Sheldon’s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Somatotypes</a:t>
            </a:r>
            <a:endParaRPr lang="en-US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0"/>
            <a:ext cx="6934200" cy="3810000"/>
          </a:xfrm>
        </p:spPr>
        <p:txBody>
          <a:bodyPr/>
          <a:lstStyle/>
          <a:p>
            <a:r>
              <a:rPr lang="en-US" sz="2200" dirty="0"/>
              <a:t>ENDOMORPHS (Santa Claus)</a:t>
            </a:r>
          </a:p>
          <a:p>
            <a:pPr lvl="1"/>
            <a:r>
              <a:rPr lang="en-US" sz="2200" dirty="0"/>
              <a:t>ROUND, SOFT BODES WITH LARGE ABDOMENS (Jolly Personalities)</a:t>
            </a:r>
          </a:p>
          <a:p>
            <a:r>
              <a:rPr lang="en-US" sz="2200" dirty="0"/>
              <a:t>MESOMORPHS (Superman)</a:t>
            </a:r>
          </a:p>
          <a:p>
            <a:pPr lvl="1"/>
            <a:r>
              <a:rPr lang="en-US" sz="2200" dirty="0"/>
              <a:t>STURDY, UPRIGHT BODES WITH STRONG BONES AND MUSCLES (Extrovert Personality)</a:t>
            </a:r>
          </a:p>
          <a:p>
            <a:r>
              <a:rPr lang="en-US" sz="2200" dirty="0"/>
              <a:t>ECTOMORPHS (Steve </a:t>
            </a:r>
            <a:r>
              <a:rPr lang="en-US" sz="2200" dirty="0" err="1"/>
              <a:t>Urkel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THIN, SMALL-BONES FRAGILE BODIES (INTROVERT PERSONALITY)</a:t>
            </a:r>
          </a:p>
        </p:txBody>
      </p:sp>
      <p:pic>
        <p:nvPicPr>
          <p:cNvPr id="206854" name="Picture 6" descr="http://www.metapedia.com/wiki/images/Urk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63337" cy="292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Barnum Effect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Moving Images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Insert Cartoon: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Pets, Hats, and Personalities</a:t>
            </a:r>
          </a:p>
        </p:txBody>
      </p:sp>
      <p:pic>
        <p:nvPicPr>
          <p:cNvPr id="53252" name="Picture 4" descr="Cats Personali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-1447800"/>
            <a:ext cx="7259638" cy="9982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295400" y="57150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b="1"/>
              <a:t>Of Personality</a:t>
            </a:r>
          </a:p>
        </p:txBody>
      </p:sp>
      <p:pic>
        <p:nvPicPr>
          <p:cNvPr id="56324" name="Picture 4" descr="freu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95400"/>
            <a:ext cx="2584450" cy="4254500"/>
          </a:xfrm>
          <a:prstGeom prst="rect">
            <a:avLst/>
          </a:prstGeom>
          <a:noFill/>
        </p:spPr>
      </p:pic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/>
              <a:t>Psychoanalytic Perspective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4613" y="2819400"/>
            <a:ext cx="8993187" cy="2743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noFill/>
          <a:ln/>
        </p:spPr>
        <p:txBody>
          <a:bodyPr/>
          <a:lstStyle/>
          <a:p>
            <a:r>
              <a:rPr lang="en-US"/>
              <a:t>Psychoanalytic Perspective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279525" y="776288"/>
            <a:ext cx="6365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/>
              <a:t>“first comprehensive theory of personality”</a:t>
            </a:r>
          </a:p>
        </p:txBody>
      </p:sp>
      <p:pic>
        <p:nvPicPr>
          <p:cNvPr id="4101" name="Picture 5"/>
          <p:cNvPicPr>
            <a:picLocks noChangeArrowheads="1"/>
          </p:cNvPicPr>
          <p:nvPr/>
        </p:nvPicPr>
        <p:blipFill>
          <a:blip r:embed="rId3" cstate="print"/>
          <a:srcRect b="5490"/>
          <a:stretch>
            <a:fillRect/>
          </a:stretch>
        </p:blipFill>
        <p:spPr bwMode="auto">
          <a:xfrm>
            <a:off x="190500" y="1376363"/>
            <a:ext cx="222250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652838"/>
            <a:ext cx="3635375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39725" y="4098925"/>
            <a:ext cx="1925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400">
                <a:latin typeface="Comic Sans MS" pitchFamily="66" charset="0"/>
              </a:rPr>
              <a:t>(1856-1939)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973513" y="1798638"/>
            <a:ext cx="50863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>
                <a:latin typeface="Comic Sans MS" pitchFamily="66" charset="0"/>
              </a:rPr>
              <a:t>University of Vienna 1873</a:t>
            </a:r>
          </a:p>
          <a:p>
            <a:pPr algn="ctr"/>
            <a:r>
              <a:rPr lang="en-US">
                <a:latin typeface="Comic Sans MS" pitchFamily="66" charset="0"/>
              </a:rPr>
              <a:t>Voracious Reader</a:t>
            </a:r>
          </a:p>
          <a:p>
            <a:pPr algn="ctr"/>
            <a:r>
              <a:rPr lang="en-US">
                <a:latin typeface="Comic Sans MS" pitchFamily="66" charset="0"/>
              </a:rPr>
              <a:t>Medical School Graduate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73025" y="4618038"/>
            <a:ext cx="50625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>
                <a:latin typeface="Comic Sans MS" pitchFamily="66" charset="0"/>
              </a:rPr>
              <a:t>Specialized in Nervous</a:t>
            </a:r>
          </a:p>
          <a:p>
            <a:pPr algn="ctr"/>
            <a:r>
              <a:rPr lang="en-US">
                <a:latin typeface="Comic Sans MS" pitchFamily="66" charset="0"/>
              </a:rPr>
              <a:t>Disorders</a:t>
            </a:r>
          </a:p>
          <a:p>
            <a:pPr algn="ctr"/>
            <a:r>
              <a:rPr lang="en-US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Some patients’ disorders</a:t>
            </a:r>
          </a:p>
          <a:p>
            <a:pPr algn="ctr"/>
            <a:r>
              <a:rPr lang="en-US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had no physical cause!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Personality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800600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omic Sans MS" pitchFamily="66" charset="0"/>
              </a:rPr>
              <a:t>A person’s pattern of thinking, feeling and acting.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omic Sans MS" pitchFamily="66" charset="0"/>
              </a:rPr>
              <a:t>Let’s do a PERSONALITY TEST!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omic Sans MS" pitchFamily="66" charset="0"/>
              </a:rPr>
              <a:t>“You are what you eat</a:t>
            </a:r>
            <a:r>
              <a:rPr lang="en-US" sz="2800" dirty="0" smtClean="0">
                <a:latin typeface="Comic Sans MS" pitchFamily="66" charset="0"/>
              </a:rPr>
              <a:t>.”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omic Sans MS" pitchFamily="66" charset="0"/>
              </a:rPr>
              <a:t>And one more to fill out / tabulate…</a:t>
            </a:r>
            <a:endParaRPr lang="en-US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omic Sans MS" pitchFamily="66" charset="0"/>
            </a:endParaRPr>
          </a:p>
        </p:txBody>
      </p:sp>
      <p:pic>
        <p:nvPicPr>
          <p:cNvPr id="57348" name="Picture 4" descr="mime_acting_goofy_hg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752600"/>
            <a:ext cx="2971800" cy="2971800"/>
          </a:xfrm>
          <a:prstGeom prst="rect">
            <a:avLst/>
          </a:prstGeom>
          <a:noFill/>
        </p:spPr>
      </p:pic>
      <p:pic>
        <p:nvPicPr>
          <p:cNvPr id="57349" name="Picture 5" descr="mime_looking_sad_hg_cl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76400"/>
            <a:ext cx="1981200" cy="3467100"/>
          </a:xfrm>
          <a:prstGeom prst="rect">
            <a:avLst/>
          </a:prstGeom>
          <a:noFill/>
        </p:spPr>
      </p:pic>
      <p:pic>
        <p:nvPicPr>
          <p:cNvPr id="57350" name="Picture 6" descr="mime_pulling_rope_hg_cl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981200"/>
            <a:ext cx="2971800" cy="2971800"/>
          </a:xfrm>
          <a:prstGeom prst="rect">
            <a:avLst/>
          </a:prstGeom>
          <a:noFill/>
        </p:spPr>
      </p:pic>
      <p:pic>
        <p:nvPicPr>
          <p:cNvPr id="57351" name="Picture 7" descr="mime_showing_face_hg_clr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7425" y="1600200"/>
            <a:ext cx="3076575" cy="3333750"/>
          </a:xfrm>
          <a:prstGeom prst="rect">
            <a:avLst/>
          </a:prstGeom>
          <a:noFill/>
        </p:spPr>
      </p:pic>
      <p:pic>
        <p:nvPicPr>
          <p:cNvPr id="57352" name="Picture 8" descr="mime_suspenders_proud_hg_clr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524000"/>
            <a:ext cx="222885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2863" y="3511550"/>
            <a:ext cx="977900" cy="981075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  <a:noFill/>
          <a:ln/>
        </p:spPr>
        <p:txBody>
          <a:bodyPr/>
          <a:lstStyle/>
          <a:p>
            <a:r>
              <a:rPr lang="en-US"/>
              <a:t>The Unconscious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0" y="4124325"/>
            <a:ext cx="5143500" cy="2733675"/>
            <a:chOff x="0" y="2598"/>
            <a:chExt cx="3240" cy="1722"/>
          </a:xfrm>
        </p:grpSpPr>
        <p:sp>
          <p:nvSpPr>
            <p:cNvPr id="6148" name="Freeform 4"/>
            <p:cNvSpPr>
              <a:spLocks/>
            </p:cNvSpPr>
            <p:nvPr/>
          </p:nvSpPr>
          <p:spPr bwMode="auto">
            <a:xfrm>
              <a:off x="2" y="2598"/>
              <a:ext cx="3238" cy="62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49" y="10"/>
                </a:cxn>
                <a:cxn ang="0">
                  <a:pos x="100" y="0"/>
                </a:cxn>
                <a:cxn ang="0">
                  <a:pos x="204" y="0"/>
                </a:cxn>
                <a:cxn ang="0">
                  <a:pos x="294" y="31"/>
                </a:cxn>
                <a:cxn ang="0">
                  <a:pos x="376" y="62"/>
                </a:cxn>
                <a:cxn ang="0">
                  <a:pos x="438" y="73"/>
                </a:cxn>
                <a:cxn ang="0">
                  <a:pos x="551" y="73"/>
                </a:cxn>
                <a:cxn ang="0">
                  <a:pos x="675" y="125"/>
                </a:cxn>
                <a:cxn ang="0">
                  <a:pos x="768" y="125"/>
                </a:cxn>
                <a:cxn ang="0">
                  <a:pos x="879" y="103"/>
                </a:cxn>
                <a:cxn ang="0">
                  <a:pos x="961" y="103"/>
                </a:cxn>
                <a:cxn ang="0">
                  <a:pos x="1044" y="125"/>
                </a:cxn>
                <a:cxn ang="0">
                  <a:pos x="1126" y="155"/>
                </a:cxn>
                <a:cxn ang="0">
                  <a:pos x="1208" y="175"/>
                </a:cxn>
                <a:cxn ang="0">
                  <a:pos x="1270" y="219"/>
                </a:cxn>
                <a:cxn ang="0">
                  <a:pos x="1350" y="219"/>
                </a:cxn>
                <a:cxn ang="0">
                  <a:pos x="1434" y="219"/>
                </a:cxn>
                <a:cxn ang="0">
                  <a:pos x="1527" y="238"/>
                </a:cxn>
                <a:cxn ang="0">
                  <a:pos x="1618" y="260"/>
                </a:cxn>
                <a:cxn ang="0">
                  <a:pos x="1680" y="271"/>
                </a:cxn>
                <a:cxn ang="0">
                  <a:pos x="1782" y="271"/>
                </a:cxn>
                <a:cxn ang="0">
                  <a:pos x="1876" y="260"/>
                </a:cxn>
                <a:cxn ang="0">
                  <a:pos x="1988" y="248"/>
                </a:cxn>
                <a:cxn ang="0">
                  <a:pos x="2101" y="281"/>
                </a:cxn>
                <a:cxn ang="0">
                  <a:pos x="2182" y="302"/>
                </a:cxn>
                <a:cxn ang="0">
                  <a:pos x="2338" y="386"/>
                </a:cxn>
                <a:cxn ang="0">
                  <a:pos x="2439" y="428"/>
                </a:cxn>
                <a:cxn ang="0">
                  <a:pos x="2531" y="448"/>
                </a:cxn>
                <a:cxn ang="0">
                  <a:pos x="2581" y="489"/>
                </a:cxn>
                <a:cxn ang="0">
                  <a:pos x="2686" y="478"/>
                </a:cxn>
                <a:cxn ang="0">
                  <a:pos x="2808" y="499"/>
                </a:cxn>
                <a:cxn ang="0">
                  <a:pos x="2911" y="522"/>
                </a:cxn>
                <a:cxn ang="0">
                  <a:pos x="2972" y="499"/>
                </a:cxn>
                <a:cxn ang="0">
                  <a:pos x="3096" y="499"/>
                </a:cxn>
                <a:cxn ang="0">
                  <a:pos x="3168" y="531"/>
                </a:cxn>
                <a:cxn ang="0">
                  <a:pos x="3229" y="541"/>
                </a:cxn>
                <a:cxn ang="0">
                  <a:pos x="3237" y="619"/>
                </a:cxn>
                <a:cxn ang="0">
                  <a:pos x="0" y="616"/>
                </a:cxn>
                <a:cxn ang="0">
                  <a:pos x="0" y="52"/>
                </a:cxn>
              </a:cxnLst>
              <a:rect l="0" t="0" r="r" b="b"/>
              <a:pathLst>
                <a:path w="3238" h="620">
                  <a:moveTo>
                    <a:pt x="0" y="52"/>
                  </a:moveTo>
                  <a:lnTo>
                    <a:pt x="49" y="10"/>
                  </a:lnTo>
                  <a:lnTo>
                    <a:pt x="100" y="0"/>
                  </a:lnTo>
                  <a:lnTo>
                    <a:pt x="204" y="0"/>
                  </a:lnTo>
                  <a:lnTo>
                    <a:pt x="294" y="31"/>
                  </a:lnTo>
                  <a:lnTo>
                    <a:pt x="376" y="62"/>
                  </a:lnTo>
                  <a:lnTo>
                    <a:pt x="438" y="73"/>
                  </a:lnTo>
                  <a:lnTo>
                    <a:pt x="551" y="73"/>
                  </a:lnTo>
                  <a:lnTo>
                    <a:pt x="675" y="125"/>
                  </a:lnTo>
                  <a:lnTo>
                    <a:pt x="768" y="125"/>
                  </a:lnTo>
                  <a:lnTo>
                    <a:pt x="879" y="103"/>
                  </a:lnTo>
                  <a:lnTo>
                    <a:pt x="961" y="103"/>
                  </a:lnTo>
                  <a:lnTo>
                    <a:pt x="1044" y="125"/>
                  </a:lnTo>
                  <a:lnTo>
                    <a:pt x="1126" y="155"/>
                  </a:lnTo>
                  <a:lnTo>
                    <a:pt x="1208" y="175"/>
                  </a:lnTo>
                  <a:lnTo>
                    <a:pt x="1270" y="219"/>
                  </a:lnTo>
                  <a:lnTo>
                    <a:pt x="1350" y="219"/>
                  </a:lnTo>
                  <a:lnTo>
                    <a:pt x="1434" y="219"/>
                  </a:lnTo>
                  <a:lnTo>
                    <a:pt x="1527" y="238"/>
                  </a:lnTo>
                  <a:lnTo>
                    <a:pt x="1618" y="260"/>
                  </a:lnTo>
                  <a:lnTo>
                    <a:pt x="1680" y="271"/>
                  </a:lnTo>
                  <a:lnTo>
                    <a:pt x="1782" y="271"/>
                  </a:lnTo>
                  <a:lnTo>
                    <a:pt x="1876" y="260"/>
                  </a:lnTo>
                  <a:lnTo>
                    <a:pt x="1988" y="248"/>
                  </a:lnTo>
                  <a:lnTo>
                    <a:pt x="2101" y="281"/>
                  </a:lnTo>
                  <a:lnTo>
                    <a:pt x="2182" y="302"/>
                  </a:lnTo>
                  <a:lnTo>
                    <a:pt x="2338" y="386"/>
                  </a:lnTo>
                  <a:lnTo>
                    <a:pt x="2439" y="428"/>
                  </a:lnTo>
                  <a:lnTo>
                    <a:pt x="2531" y="448"/>
                  </a:lnTo>
                  <a:lnTo>
                    <a:pt x="2581" y="489"/>
                  </a:lnTo>
                  <a:lnTo>
                    <a:pt x="2686" y="478"/>
                  </a:lnTo>
                  <a:lnTo>
                    <a:pt x="2808" y="499"/>
                  </a:lnTo>
                  <a:lnTo>
                    <a:pt x="2911" y="522"/>
                  </a:lnTo>
                  <a:lnTo>
                    <a:pt x="2972" y="499"/>
                  </a:lnTo>
                  <a:lnTo>
                    <a:pt x="3096" y="499"/>
                  </a:lnTo>
                  <a:lnTo>
                    <a:pt x="3168" y="531"/>
                  </a:lnTo>
                  <a:lnTo>
                    <a:pt x="3229" y="541"/>
                  </a:lnTo>
                  <a:lnTo>
                    <a:pt x="3237" y="619"/>
                  </a:lnTo>
                  <a:lnTo>
                    <a:pt x="0" y="616"/>
                  </a:lnTo>
                  <a:lnTo>
                    <a:pt x="0" y="52"/>
                  </a:lnTo>
                </a:path>
              </a:pathLst>
            </a:custGeom>
            <a:solidFill>
              <a:srgbClr val="004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auto">
            <a:xfrm>
              <a:off x="0" y="3205"/>
              <a:ext cx="3237" cy="1115"/>
            </a:xfrm>
            <a:custGeom>
              <a:avLst/>
              <a:gdLst/>
              <a:ahLst/>
              <a:cxnLst>
                <a:cxn ang="0">
                  <a:pos x="4" y="1114"/>
                </a:cxn>
                <a:cxn ang="0">
                  <a:pos x="3236" y="1114"/>
                </a:cxn>
                <a:cxn ang="0">
                  <a:pos x="3236" y="0"/>
                </a:cxn>
                <a:cxn ang="0">
                  <a:pos x="0" y="0"/>
                </a:cxn>
                <a:cxn ang="0">
                  <a:pos x="4" y="1114"/>
                </a:cxn>
              </a:cxnLst>
              <a:rect l="0" t="0" r="r" b="b"/>
              <a:pathLst>
                <a:path w="3237" h="1115">
                  <a:moveTo>
                    <a:pt x="4" y="1114"/>
                  </a:moveTo>
                  <a:lnTo>
                    <a:pt x="3236" y="1114"/>
                  </a:lnTo>
                  <a:lnTo>
                    <a:pt x="3236" y="0"/>
                  </a:lnTo>
                  <a:lnTo>
                    <a:pt x="0" y="0"/>
                  </a:lnTo>
                  <a:lnTo>
                    <a:pt x="4" y="1114"/>
                  </a:lnTo>
                </a:path>
              </a:pathLst>
            </a:custGeom>
            <a:solidFill>
              <a:srgbClr val="4040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733425" y="4030663"/>
            <a:ext cx="3343275" cy="2000250"/>
            <a:chOff x="462" y="2539"/>
            <a:chExt cx="2106" cy="1260"/>
          </a:xfrm>
        </p:grpSpPr>
        <p:sp>
          <p:nvSpPr>
            <p:cNvPr id="6151" name="Freeform 7"/>
            <p:cNvSpPr>
              <a:spLocks/>
            </p:cNvSpPr>
            <p:nvPr/>
          </p:nvSpPr>
          <p:spPr bwMode="auto">
            <a:xfrm>
              <a:off x="462" y="2539"/>
              <a:ext cx="2106" cy="1260"/>
            </a:xfrm>
            <a:custGeom>
              <a:avLst/>
              <a:gdLst/>
              <a:ahLst/>
              <a:cxnLst>
                <a:cxn ang="0">
                  <a:pos x="0" y="1259"/>
                </a:cxn>
                <a:cxn ang="0">
                  <a:pos x="96" y="1098"/>
                </a:cxn>
                <a:cxn ang="0">
                  <a:pos x="218" y="972"/>
                </a:cxn>
                <a:cxn ang="0">
                  <a:pos x="352" y="928"/>
                </a:cxn>
                <a:cxn ang="0">
                  <a:pos x="391" y="763"/>
                </a:cxn>
                <a:cxn ang="0">
                  <a:pos x="506" y="629"/>
                </a:cxn>
                <a:cxn ang="0">
                  <a:pos x="660" y="629"/>
                </a:cxn>
                <a:cxn ang="0">
                  <a:pos x="735" y="570"/>
                </a:cxn>
                <a:cxn ang="0">
                  <a:pos x="786" y="422"/>
                </a:cxn>
                <a:cxn ang="0">
                  <a:pos x="903" y="261"/>
                </a:cxn>
                <a:cxn ang="0">
                  <a:pos x="966" y="37"/>
                </a:cxn>
                <a:cxn ang="0">
                  <a:pos x="1082" y="66"/>
                </a:cxn>
                <a:cxn ang="0">
                  <a:pos x="1216" y="0"/>
                </a:cxn>
                <a:cxn ang="0">
                  <a:pos x="1255" y="82"/>
                </a:cxn>
                <a:cxn ang="0">
                  <a:pos x="1329" y="143"/>
                </a:cxn>
                <a:cxn ang="0">
                  <a:pos x="1391" y="305"/>
                </a:cxn>
                <a:cxn ang="0">
                  <a:pos x="1517" y="398"/>
                </a:cxn>
                <a:cxn ang="0">
                  <a:pos x="1581" y="561"/>
                </a:cxn>
                <a:cxn ang="0">
                  <a:pos x="1720" y="650"/>
                </a:cxn>
                <a:cxn ang="0">
                  <a:pos x="1752" y="851"/>
                </a:cxn>
                <a:cxn ang="0">
                  <a:pos x="2011" y="1067"/>
                </a:cxn>
                <a:cxn ang="0">
                  <a:pos x="2105" y="1259"/>
                </a:cxn>
                <a:cxn ang="0">
                  <a:pos x="0" y="1259"/>
                </a:cxn>
              </a:cxnLst>
              <a:rect l="0" t="0" r="r" b="b"/>
              <a:pathLst>
                <a:path w="2106" h="1260">
                  <a:moveTo>
                    <a:pt x="0" y="1259"/>
                  </a:moveTo>
                  <a:lnTo>
                    <a:pt x="96" y="1098"/>
                  </a:lnTo>
                  <a:lnTo>
                    <a:pt x="218" y="972"/>
                  </a:lnTo>
                  <a:lnTo>
                    <a:pt x="352" y="928"/>
                  </a:lnTo>
                  <a:lnTo>
                    <a:pt x="391" y="763"/>
                  </a:lnTo>
                  <a:lnTo>
                    <a:pt x="506" y="629"/>
                  </a:lnTo>
                  <a:lnTo>
                    <a:pt x="660" y="629"/>
                  </a:lnTo>
                  <a:lnTo>
                    <a:pt x="735" y="570"/>
                  </a:lnTo>
                  <a:lnTo>
                    <a:pt x="786" y="422"/>
                  </a:lnTo>
                  <a:lnTo>
                    <a:pt x="903" y="261"/>
                  </a:lnTo>
                  <a:lnTo>
                    <a:pt x="966" y="37"/>
                  </a:lnTo>
                  <a:lnTo>
                    <a:pt x="1082" y="66"/>
                  </a:lnTo>
                  <a:lnTo>
                    <a:pt x="1216" y="0"/>
                  </a:lnTo>
                  <a:lnTo>
                    <a:pt x="1255" y="82"/>
                  </a:lnTo>
                  <a:lnTo>
                    <a:pt x="1329" y="143"/>
                  </a:lnTo>
                  <a:lnTo>
                    <a:pt x="1391" y="305"/>
                  </a:lnTo>
                  <a:lnTo>
                    <a:pt x="1517" y="398"/>
                  </a:lnTo>
                  <a:lnTo>
                    <a:pt x="1581" y="561"/>
                  </a:lnTo>
                  <a:lnTo>
                    <a:pt x="1720" y="650"/>
                  </a:lnTo>
                  <a:lnTo>
                    <a:pt x="1752" y="851"/>
                  </a:lnTo>
                  <a:lnTo>
                    <a:pt x="2011" y="1067"/>
                  </a:lnTo>
                  <a:lnTo>
                    <a:pt x="2105" y="1259"/>
                  </a:lnTo>
                  <a:lnTo>
                    <a:pt x="0" y="125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5" name="Group 11"/>
            <p:cNvGrpSpPr>
              <a:grpSpLocks/>
            </p:cNvGrpSpPr>
            <p:nvPr/>
          </p:nvGrpSpPr>
          <p:grpSpPr bwMode="auto">
            <a:xfrm>
              <a:off x="1727" y="2681"/>
              <a:ext cx="489" cy="873"/>
              <a:chOff x="1727" y="2681"/>
              <a:chExt cx="489" cy="873"/>
            </a:xfrm>
          </p:grpSpPr>
          <p:sp>
            <p:nvSpPr>
              <p:cNvPr id="6152" name="Freeform 8"/>
              <p:cNvSpPr>
                <a:spLocks/>
              </p:cNvSpPr>
              <p:nvPr/>
            </p:nvSpPr>
            <p:spPr bwMode="auto">
              <a:xfrm>
                <a:off x="1727" y="2681"/>
                <a:ext cx="143" cy="291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46" y="108"/>
                  </a:cxn>
                  <a:cxn ang="0">
                    <a:pos x="63" y="163"/>
                  </a:cxn>
                  <a:cxn ang="0">
                    <a:pos x="17" y="217"/>
                  </a:cxn>
                  <a:cxn ang="0">
                    <a:pos x="0" y="290"/>
                  </a:cxn>
                  <a:cxn ang="0">
                    <a:pos x="78" y="270"/>
                  </a:cxn>
                  <a:cxn ang="0">
                    <a:pos x="78" y="236"/>
                  </a:cxn>
                  <a:cxn ang="0">
                    <a:pos x="142" y="270"/>
                  </a:cxn>
                  <a:cxn ang="0">
                    <a:pos x="126" y="163"/>
                  </a:cxn>
                  <a:cxn ang="0">
                    <a:pos x="63" y="0"/>
                  </a:cxn>
                </a:cxnLst>
                <a:rect l="0" t="0" r="r" b="b"/>
                <a:pathLst>
                  <a:path w="143" h="291">
                    <a:moveTo>
                      <a:pt x="63" y="0"/>
                    </a:moveTo>
                    <a:lnTo>
                      <a:pt x="46" y="108"/>
                    </a:lnTo>
                    <a:lnTo>
                      <a:pt x="63" y="163"/>
                    </a:lnTo>
                    <a:lnTo>
                      <a:pt x="17" y="217"/>
                    </a:lnTo>
                    <a:lnTo>
                      <a:pt x="0" y="290"/>
                    </a:lnTo>
                    <a:lnTo>
                      <a:pt x="78" y="270"/>
                    </a:lnTo>
                    <a:lnTo>
                      <a:pt x="78" y="236"/>
                    </a:lnTo>
                    <a:lnTo>
                      <a:pt x="142" y="270"/>
                    </a:lnTo>
                    <a:lnTo>
                      <a:pt x="126" y="163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auto">
              <a:xfrm>
                <a:off x="1822" y="2932"/>
                <a:ext cx="222" cy="332"/>
              </a:xfrm>
              <a:custGeom>
                <a:avLst/>
                <a:gdLst/>
                <a:ahLst/>
                <a:cxnLst>
                  <a:cxn ang="0">
                    <a:pos x="157" y="0"/>
                  </a:cxn>
                  <a:cxn ang="0">
                    <a:pos x="221" y="166"/>
                  </a:cxn>
                  <a:cxn ang="0">
                    <a:pos x="157" y="184"/>
                  </a:cxn>
                  <a:cxn ang="0">
                    <a:pos x="94" y="273"/>
                  </a:cxn>
                  <a:cxn ang="0">
                    <a:pos x="46" y="221"/>
                  </a:cxn>
                  <a:cxn ang="0">
                    <a:pos x="0" y="331"/>
                  </a:cxn>
                  <a:cxn ang="0">
                    <a:pos x="0" y="166"/>
                  </a:cxn>
                  <a:cxn ang="0">
                    <a:pos x="94" y="148"/>
                  </a:cxn>
                  <a:cxn ang="0">
                    <a:pos x="108" y="39"/>
                  </a:cxn>
                  <a:cxn ang="0">
                    <a:pos x="157" y="0"/>
                  </a:cxn>
                </a:cxnLst>
                <a:rect l="0" t="0" r="r" b="b"/>
                <a:pathLst>
                  <a:path w="222" h="332">
                    <a:moveTo>
                      <a:pt x="157" y="0"/>
                    </a:moveTo>
                    <a:lnTo>
                      <a:pt x="221" y="166"/>
                    </a:lnTo>
                    <a:lnTo>
                      <a:pt x="157" y="184"/>
                    </a:lnTo>
                    <a:lnTo>
                      <a:pt x="94" y="273"/>
                    </a:lnTo>
                    <a:lnTo>
                      <a:pt x="46" y="221"/>
                    </a:lnTo>
                    <a:lnTo>
                      <a:pt x="0" y="331"/>
                    </a:lnTo>
                    <a:lnTo>
                      <a:pt x="0" y="166"/>
                    </a:lnTo>
                    <a:lnTo>
                      <a:pt x="94" y="148"/>
                    </a:lnTo>
                    <a:lnTo>
                      <a:pt x="108" y="39"/>
                    </a:lnTo>
                    <a:lnTo>
                      <a:pt x="157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auto">
              <a:xfrm>
                <a:off x="1995" y="3190"/>
                <a:ext cx="221" cy="364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93" y="35"/>
                  </a:cxn>
                  <a:cxn ang="0">
                    <a:pos x="93" y="164"/>
                  </a:cxn>
                  <a:cxn ang="0">
                    <a:pos x="31" y="144"/>
                  </a:cxn>
                  <a:cxn ang="0">
                    <a:pos x="0" y="253"/>
                  </a:cxn>
                  <a:cxn ang="0">
                    <a:pos x="79" y="273"/>
                  </a:cxn>
                  <a:cxn ang="0">
                    <a:pos x="124" y="363"/>
                  </a:cxn>
                  <a:cxn ang="0">
                    <a:pos x="173" y="253"/>
                  </a:cxn>
                  <a:cxn ang="0">
                    <a:pos x="220" y="293"/>
                  </a:cxn>
                  <a:cxn ang="0">
                    <a:pos x="220" y="200"/>
                  </a:cxn>
                  <a:cxn ang="0">
                    <a:pos x="187" y="0"/>
                  </a:cxn>
                </a:cxnLst>
                <a:rect l="0" t="0" r="r" b="b"/>
                <a:pathLst>
                  <a:path w="221" h="364">
                    <a:moveTo>
                      <a:pt x="187" y="0"/>
                    </a:moveTo>
                    <a:lnTo>
                      <a:pt x="93" y="35"/>
                    </a:lnTo>
                    <a:lnTo>
                      <a:pt x="93" y="164"/>
                    </a:lnTo>
                    <a:lnTo>
                      <a:pt x="31" y="144"/>
                    </a:lnTo>
                    <a:lnTo>
                      <a:pt x="0" y="253"/>
                    </a:lnTo>
                    <a:lnTo>
                      <a:pt x="79" y="273"/>
                    </a:lnTo>
                    <a:lnTo>
                      <a:pt x="124" y="363"/>
                    </a:lnTo>
                    <a:lnTo>
                      <a:pt x="173" y="253"/>
                    </a:lnTo>
                    <a:lnTo>
                      <a:pt x="220" y="293"/>
                    </a:lnTo>
                    <a:lnTo>
                      <a:pt x="220" y="200"/>
                    </a:lnTo>
                    <a:lnTo>
                      <a:pt x="187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906463" y="814388"/>
            <a:ext cx="7532687" cy="5921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“the mind is like an iceburg - mostly hidden”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22621" y="1646238"/>
            <a:ext cx="418864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 dirty="0"/>
              <a:t>Conscious Awareness</a:t>
            </a:r>
            <a:endParaRPr lang="en-US" dirty="0"/>
          </a:p>
          <a:p>
            <a:pPr algn="ctr"/>
            <a:r>
              <a:rPr lang="en-US" dirty="0"/>
              <a:t>small part above </a:t>
            </a:r>
            <a:r>
              <a:rPr lang="en-US" dirty="0" smtClean="0"/>
              <a:t>surface</a:t>
            </a:r>
            <a:endParaRPr lang="en-US" dirty="0"/>
          </a:p>
        </p:txBody>
      </p:sp>
      <p:grpSp>
        <p:nvGrpSpPr>
          <p:cNvPr id="6162" name="Group 18"/>
          <p:cNvGrpSpPr>
            <a:grpSpLocks/>
          </p:cNvGrpSpPr>
          <p:nvPr/>
        </p:nvGrpSpPr>
        <p:grpSpPr bwMode="auto">
          <a:xfrm>
            <a:off x="1676400" y="3124200"/>
            <a:ext cx="922338" cy="763588"/>
            <a:chOff x="1056" y="1968"/>
            <a:chExt cx="581" cy="481"/>
          </a:xfrm>
        </p:grpSpPr>
        <p:sp>
          <p:nvSpPr>
            <p:cNvPr id="6159" name="Freeform 15"/>
            <p:cNvSpPr>
              <a:spLocks/>
            </p:cNvSpPr>
            <p:nvPr/>
          </p:nvSpPr>
          <p:spPr bwMode="auto">
            <a:xfrm>
              <a:off x="1056" y="1968"/>
              <a:ext cx="554" cy="424"/>
            </a:xfrm>
            <a:custGeom>
              <a:avLst/>
              <a:gdLst/>
              <a:ahLst/>
              <a:cxnLst>
                <a:cxn ang="0">
                  <a:pos x="8" y="177"/>
                </a:cxn>
                <a:cxn ang="0">
                  <a:pos x="327" y="0"/>
                </a:cxn>
                <a:cxn ang="0">
                  <a:pos x="469" y="161"/>
                </a:cxn>
                <a:cxn ang="0">
                  <a:pos x="553" y="114"/>
                </a:cxn>
                <a:cxn ang="0">
                  <a:pos x="366" y="419"/>
                </a:cxn>
                <a:cxn ang="0">
                  <a:pos x="0" y="423"/>
                </a:cxn>
                <a:cxn ang="0">
                  <a:pos x="83" y="376"/>
                </a:cxn>
                <a:cxn ang="0">
                  <a:pos x="8" y="177"/>
                </a:cxn>
              </a:cxnLst>
              <a:rect l="0" t="0" r="r" b="b"/>
              <a:pathLst>
                <a:path w="554" h="424">
                  <a:moveTo>
                    <a:pt x="8" y="177"/>
                  </a:moveTo>
                  <a:lnTo>
                    <a:pt x="327" y="0"/>
                  </a:lnTo>
                  <a:lnTo>
                    <a:pt x="469" y="161"/>
                  </a:lnTo>
                  <a:lnTo>
                    <a:pt x="553" y="114"/>
                  </a:lnTo>
                  <a:lnTo>
                    <a:pt x="366" y="419"/>
                  </a:lnTo>
                  <a:lnTo>
                    <a:pt x="0" y="423"/>
                  </a:lnTo>
                  <a:lnTo>
                    <a:pt x="83" y="376"/>
                  </a:lnTo>
                  <a:lnTo>
                    <a:pt x="8" y="177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auto">
            <a:xfrm>
              <a:off x="1056" y="2388"/>
              <a:ext cx="405" cy="6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67" y="0"/>
                </a:cxn>
                <a:cxn ang="0">
                  <a:pos x="404" y="60"/>
                </a:cxn>
                <a:cxn ang="0">
                  <a:pos x="26" y="47"/>
                </a:cxn>
                <a:cxn ang="0">
                  <a:pos x="0" y="3"/>
                </a:cxn>
              </a:cxnLst>
              <a:rect l="0" t="0" r="r" b="b"/>
              <a:pathLst>
                <a:path w="405" h="61">
                  <a:moveTo>
                    <a:pt x="0" y="3"/>
                  </a:moveTo>
                  <a:lnTo>
                    <a:pt x="367" y="0"/>
                  </a:lnTo>
                  <a:lnTo>
                    <a:pt x="404" y="60"/>
                  </a:lnTo>
                  <a:lnTo>
                    <a:pt x="26" y="47"/>
                  </a:lnTo>
                  <a:lnTo>
                    <a:pt x="0" y="3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auto">
            <a:xfrm>
              <a:off x="1423" y="2084"/>
              <a:ext cx="214" cy="365"/>
            </a:xfrm>
            <a:custGeom>
              <a:avLst/>
              <a:gdLst/>
              <a:ahLst/>
              <a:cxnLst>
                <a:cxn ang="0">
                  <a:pos x="0" y="304"/>
                </a:cxn>
                <a:cxn ang="0">
                  <a:pos x="35" y="364"/>
                </a:cxn>
                <a:cxn ang="0">
                  <a:pos x="213" y="45"/>
                </a:cxn>
                <a:cxn ang="0">
                  <a:pos x="186" y="0"/>
                </a:cxn>
                <a:cxn ang="0">
                  <a:pos x="0" y="304"/>
                </a:cxn>
              </a:cxnLst>
              <a:rect l="0" t="0" r="r" b="b"/>
              <a:pathLst>
                <a:path w="214" h="365">
                  <a:moveTo>
                    <a:pt x="0" y="304"/>
                  </a:moveTo>
                  <a:lnTo>
                    <a:pt x="35" y="364"/>
                  </a:lnTo>
                  <a:lnTo>
                    <a:pt x="213" y="45"/>
                  </a:lnTo>
                  <a:lnTo>
                    <a:pt x="186" y="0"/>
                  </a:lnTo>
                  <a:lnTo>
                    <a:pt x="0" y="30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1" name="Group 27"/>
          <p:cNvGrpSpPr>
            <a:grpSpLocks/>
          </p:cNvGrpSpPr>
          <p:nvPr/>
        </p:nvGrpSpPr>
        <p:grpSpPr bwMode="auto">
          <a:xfrm>
            <a:off x="4465638" y="1646238"/>
            <a:ext cx="3652837" cy="3362325"/>
            <a:chOff x="2813" y="1037"/>
            <a:chExt cx="2301" cy="2118"/>
          </a:xfrm>
        </p:grpSpPr>
        <p:sp>
          <p:nvSpPr>
            <p:cNvPr id="6163" name="Rectangle 19"/>
            <p:cNvSpPr>
              <a:spLocks noChangeArrowheads="1"/>
            </p:cNvSpPr>
            <p:nvPr/>
          </p:nvSpPr>
          <p:spPr bwMode="auto">
            <a:xfrm>
              <a:off x="3028" y="1037"/>
              <a:ext cx="2086" cy="1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b="1"/>
                <a:t>Unconscious</a:t>
              </a:r>
              <a:endParaRPr lang="en-US"/>
            </a:p>
            <a:p>
              <a:pPr algn="ctr"/>
              <a:r>
                <a:rPr lang="en-US"/>
                <a:t>below the surface</a:t>
              </a:r>
            </a:p>
            <a:p>
              <a:pPr algn="ctr"/>
              <a:r>
                <a:rPr lang="en-US"/>
                <a:t>(thoughts, feelings,</a:t>
              </a:r>
            </a:p>
            <a:p>
              <a:pPr algn="ctr"/>
              <a:r>
                <a:rPr lang="en-US"/>
                <a:t>wishes, memories)</a:t>
              </a:r>
            </a:p>
          </p:txBody>
        </p:sp>
        <p:grpSp>
          <p:nvGrpSpPr>
            <p:cNvPr id="6170" name="Group 26"/>
            <p:cNvGrpSpPr>
              <a:grpSpLocks/>
            </p:cNvGrpSpPr>
            <p:nvPr/>
          </p:nvGrpSpPr>
          <p:grpSpPr bwMode="auto">
            <a:xfrm>
              <a:off x="2813" y="2308"/>
              <a:ext cx="542" cy="847"/>
              <a:chOff x="2813" y="2308"/>
              <a:chExt cx="542" cy="847"/>
            </a:xfrm>
          </p:grpSpPr>
          <p:sp>
            <p:nvSpPr>
              <p:cNvPr id="6164" name="Freeform 20"/>
              <p:cNvSpPr>
                <a:spLocks/>
              </p:cNvSpPr>
              <p:nvPr/>
            </p:nvSpPr>
            <p:spPr bwMode="auto">
              <a:xfrm>
                <a:off x="2884" y="2610"/>
                <a:ext cx="118" cy="10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" y="68"/>
                  </a:cxn>
                  <a:cxn ang="0">
                    <a:pos x="117" y="104"/>
                  </a:cxn>
                  <a:cxn ang="0">
                    <a:pos x="53" y="27"/>
                  </a:cxn>
                  <a:cxn ang="0">
                    <a:pos x="0" y="0"/>
                  </a:cxn>
                </a:cxnLst>
                <a:rect l="0" t="0" r="r" b="b"/>
                <a:pathLst>
                  <a:path w="118" h="105">
                    <a:moveTo>
                      <a:pt x="0" y="0"/>
                    </a:moveTo>
                    <a:lnTo>
                      <a:pt x="49" y="68"/>
                    </a:lnTo>
                    <a:lnTo>
                      <a:pt x="117" y="104"/>
                    </a:lnTo>
                    <a:lnTo>
                      <a:pt x="53" y="2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Freeform 21"/>
              <p:cNvSpPr>
                <a:spLocks/>
              </p:cNvSpPr>
              <p:nvPr/>
            </p:nvSpPr>
            <p:spPr bwMode="auto">
              <a:xfrm>
                <a:off x="2813" y="2308"/>
                <a:ext cx="472" cy="812"/>
              </a:xfrm>
              <a:custGeom>
                <a:avLst/>
                <a:gdLst/>
                <a:ahLst/>
                <a:cxnLst>
                  <a:cxn ang="0">
                    <a:pos x="70" y="302"/>
                  </a:cxn>
                  <a:cxn ang="0">
                    <a:pos x="0" y="811"/>
                  </a:cxn>
                  <a:cxn ang="0">
                    <a:pos x="293" y="635"/>
                  </a:cxn>
                  <a:cxn ang="0">
                    <a:pos x="244" y="567"/>
                  </a:cxn>
                  <a:cxn ang="0">
                    <a:pos x="471" y="141"/>
                  </a:cxn>
                  <a:cxn ang="0">
                    <a:pos x="316" y="0"/>
                  </a:cxn>
                  <a:cxn ang="0">
                    <a:pos x="118" y="369"/>
                  </a:cxn>
                  <a:cxn ang="0">
                    <a:pos x="70" y="302"/>
                  </a:cxn>
                </a:cxnLst>
                <a:rect l="0" t="0" r="r" b="b"/>
                <a:pathLst>
                  <a:path w="472" h="812">
                    <a:moveTo>
                      <a:pt x="70" y="302"/>
                    </a:moveTo>
                    <a:lnTo>
                      <a:pt x="0" y="811"/>
                    </a:lnTo>
                    <a:lnTo>
                      <a:pt x="293" y="635"/>
                    </a:lnTo>
                    <a:lnTo>
                      <a:pt x="244" y="567"/>
                    </a:lnTo>
                    <a:lnTo>
                      <a:pt x="471" y="141"/>
                    </a:lnTo>
                    <a:lnTo>
                      <a:pt x="316" y="0"/>
                    </a:lnTo>
                    <a:lnTo>
                      <a:pt x="118" y="369"/>
                    </a:lnTo>
                    <a:lnTo>
                      <a:pt x="70" y="302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Freeform 22"/>
              <p:cNvSpPr>
                <a:spLocks/>
              </p:cNvSpPr>
              <p:nvPr/>
            </p:nvSpPr>
            <p:spPr bwMode="auto">
              <a:xfrm>
                <a:off x="2813" y="2944"/>
                <a:ext cx="364" cy="211"/>
              </a:xfrm>
              <a:custGeom>
                <a:avLst/>
                <a:gdLst/>
                <a:ahLst/>
                <a:cxnLst>
                  <a:cxn ang="0">
                    <a:pos x="0" y="175"/>
                  </a:cxn>
                  <a:cxn ang="0">
                    <a:pos x="294" y="0"/>
                  </a:cxn>
                  <a:cxn ang="0">
                    <a:pos x="363" y="37"/>
                  </a:cxn>
                  <a:cxn ang="0">
                    <a:pos x="66" y="210"/>
                  </a:cxn>
                  <a:cxn ang="0">
                    <a:pos x="0" y="175"/>
                  </a:cxn>
                </a:cxnLst>
                <a:rect l="0" t="0" r="r" b="b"/>
                <a:pathLst>
                  <a:path w="364" h="211">
                    <a:moveTo>
                      <a:pt x="0" y="175"/>
                    </a:moveTo>
                    <a:lnTo>
                      <a:pt x="294" y="0"/>
                    </a:lnTo>
                    <a:lnTo>
                      <a:pt x="363" y="37"/>
                    </a:lnTo>
                    <a:lnTo>
                      <a:pt x="66" y="210"/>
                    </a:lnTo>
                    <a:lnTo>
                      <a:pt x="0" y="175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Freeform 23"/>
              <p:cNvSpPr>
                <a:spLocks/>
              </p:cNvSpPr>
              <p:nvPr/>
            </p:nvSpPr>
            <p:spPr bwMode="auto">
              <a:xfrm>
                <a:off x="3057" y="2875"/>
                <a:ext cx="118" cy="106"/>
              </a:xfrm>
              <a:custGeom>
                <a:avLst/>
                <a:gdLst/>
                <a:ahLst/>
                <a:cxnLst>
                  <a:cxn ang="0">
                    <a:pos x="52" y="71"/>
                  </a:cxn>
                  <a:cxn ang="0">
                    <a:pos x="0" y="0"/>
                  </a:cxn>
                  <a:cxn ang="0">
                    <a:pos x="70" y="36"/>
                  </a:cxn>
                  <a:cxn ang="0">
                    <a:pos x="117" y="105"/>
                  </a:cxn>
                  <a:cxn ang="0">
                    <a:pos x="52" y="71"/>
                  </a:cxn>
                </a:cxnLst>
                <a:rect l="0" t="0" r="r" b="b"/>
                <a:pathLst>
                  <a:path w="118" h="106">
                    <a:moveTo>
                      <a:pt x="52" y="71"/>
                    </a:moveTo>
                    <a:lnTo>
                      <a:pt x="0" y="0"/>
                    </a:lnTo>
                    <a:lnTo>
                      <a:pt x="70" y="36"/>
                    </a:lnTo>
                    <a:lnTo>
                      <a:pt x="117" y="105"/>
                    </a:lnTo>
                    <a:lnTo>
                      <a:pt x="52" y="71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Freeform 24"/>
              <p:cNvSpPr>
                <a:spLocks/>
              </p:cNvSpPr>
              <p:nvPr/>
            </p:nvSpPr>
            <p:spPr bwMode="auto">
              <a:xfrm>
                <a:off x="3058" y="2449"/>
                <a:ext cx="297" cy="463"/>
              </a:xfrm>
              <a:custGeom>
                <a:avLst/>
                <a:gdLst/>
                <a:ahLst/>
                <a:cxnLst>
                  <a:cxn ang="0">
                    <a:pos x="0" y="425"/>
                  </a:cxn>
                  <a:cxn ang="0">
                    <a:pos x="69" y="462"/>
                  </a:cxn>
                  <a:cxn ang="0">
                    <a:pos x="296" y="36"/>
                  </a:cxn>
                  <a:cxn ang="0">
                    <a:pos x="226" y="0"/>
                  </a:cxn>
                  <a:cxn ang="0">
                    <a:pos x="0" y="425"/>
                  </a:cxn>
                </a:cxnLst>
                <a:rect l="0" t="0" r="r" b="b"/>
                <a:pathLst>
                  <a:path w="297" h="463">
                    <a:moveTo>
                      <a:pt x="0" y="425"/>
                    </a:moveTo>
                    <a:lnTo>
                      <a:pt x="69" y="462"/>
                    </a:lnTo>
                    <a:lnTo>
                      <a:pt x="296" y="36"/>
                    </a:lnTo>
                    <a:lnTo>
                      <a:pt x="226" y="0"/>
                    </a:lnTo>
                    <a:lnTo>
                      <a:pt x="0" y="425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9" name="Freeform 25"/>
              <p:cNvSpPr>
                <a:spLocks/>
              </p:cNvSpPr>
              <p:nvPr/>
            </p:nvSpPr>
            <p:spPr bwMode="auto">
              <a:xfrm>
                <a:off x="3129" y="2308"/>
                <a:ext cx="223" cy="1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" y="141"/>
                  </a:cxn>
                  <a:cxn ang="0">
                    <a:pos x="222" y="176"/>
                  </a:cxn>
                  <a:cxn ang="0">
                    <a:pos x="68" y="36"/>
                  </a:cxn>
                  <a:cxn ang="0">
                    <a:pos x="0" y="0"/>
                  </a:cxn>
                </a:cxnLst>
                <a:rect l="0" t="0" r="r" b="b"/>
                <a:pathLst>
                  <a:path w="223" h="177">
                    <a:moveTo>
                      <a:pt x="0" y="0"/>
                    </a:moveTo>
                    <a:lnTo>
                      <a:pt x="155" y="141"/>
                    </a:lnTo>
                    <a:lnTo>
                      <a:pt x="222" y="176"/>
                    </a:lnTo>
                    <a:lnTo>
                      <a:pt x="68" y="3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72" name="Rectangle 28"/>
          <p:cNvSpPr>
            <a:spLocks noChangeArrowheads="1"/>
          </p:cNvSpPr>
          <p:nvPr/>
        </p:nvSpPr>
        <p:spPr bwMode="auto">
          <a:xfrm>
            <a:off x="5334000" y="3886200"/>
            <a:ext cx="3539430" cy="27398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 dirty="0">
                <a:latin typeface="Lucida Casual" charset="0"/>
              </a:rPr>
              <a:t>Repression</a:t>
            </a:r>
          </a:p>
          <a:p>
            <a:pPr algn="ctr"/>
            <a:r>
              <a:rPr lang="en-US" sz="2800" dirty="0"/>
              <a:t>banishing unacceptable</a:t>
            </a:r>
          </a:p>
          <a:p>
            <a:pPr algn="ctr"/>
            <a:r>
              <a:rPr lang="en-US" sz="2800" dirty="0"/>
              <a:t>thoughts &amp; passions to</a:t>
            </a:r>
          </a:p>
          <a:p>
            <a:pPr algn="ctr"/>
            <a:r>
              <a:rPr lang="en-US" sz="2800" dirty="0"/>
              <a:t>unconscious</a:t>
            </a:r>
          </a:p>
          <a:p>
            <a:pPr algn="ctr"/>
            <a:endParaRPr lang="en-US" sz="2800" b="1" dirty="0">
              <a:latin typeface="Lucida Casual" charset="0"/>
            </a:endParaRPr>
          </a:p>
          <a:p>
            <a:pPr algn="ctr"/>
            <a:r>
              <a:rPr lang="en-US" sz="2800" b="1" dirty="0" smtClean="0">
                <a:latin typeface="Lucida Casual" charset="0"/>
              </a:rPr>
              <a:t>Libido</a:t>
            </a:r>
            <a:endParaRPr lang="en-US" sz="2800" b="1" dirty="0">
              <a:latin typeface="Lucida Casu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Libido</a:t>
            </a:r>
          </a:p>
        </p:txBody>
      </p:sp>
      <p:pic>
        <p:nvPicPr>
          <p:cNvPr id="124932" name="Picture 4" descr="Libid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-1676400"/>
            <a:ext cx="7370763" cy="10134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noFill/>
          <a:ln/>
        </p:spPr>
        <p:txBody>
          <a:bodyPr/>
          <a:lstStyle/>
          <a:p>
            <a:r>
              <a:rPr lang="en-US" sz="3800" dirty="0"/>
              <a:t>Freud &amp; Personality </a:t>
            </a:r>
            <a:r>
              <a:rPr lang="en-US" sz="3800" dirty="0" smtClean="0"/>
              <a:t>Structure (1890s)</a:t>
            </a:r>
            <a:endParaRPr lang="en-US" sz="38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04800" y="1905000"/>
            <a:ext cx="7799388" cy="10191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Id</a:t>
            </a:r>
            <a:r>
              <a:rPr lang="en-US" sz="2800"/>
              <a:t> - energy constantly striving to satisfy basic drives</a:t>
            </a:r>
          </a:p>
          <a:p>
            <a:pPr algn="ctr"/>
            <a:r>
              <a:rPr lang="en-US" sz="2800"/>
              <a:t>Pleasure Principle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422775" y="2971800"/>
            <a:ext cx="4721225" cy="144621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Ego</a:t>
            </a:r>
            <a:r>
              <a:rPr lang="en-US" sz="2800"/>
              <a:t> - seeks to gratify the Id in realistic ways</a:t>
            </a:r>
          </a:p>
          <a:p>
            <a:pPr algn="ctr"/>
            <a:r>
              <a:rPr lang="en-US" sz="2800"/>
              <a:t>Reality Principle 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638800" y="4572000"/>
            <a:ext cx="3203575" cy="1873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Super Ego</a:t>
            </a:r>
            <a:endParaRPr lang="en-US" b="1"/>
          </a:p>
          <a:p>
            <a:pPr algn="ctr"/>
            <a:r>
              <a:rPr lang="en-US" sz="2800"/>
              <a:t>- voice of conscience</a:t>
            </a:r>
          </a:p>
          <a:p>
            <a:pPr algn="ctr"/>
            <a:r>
              <a:rPr lang="en-US" sz="2800"/>
              <a:t>that focuses on how</a:t>
            </a:r>
          </a:p>
          <a:p>
            <a:pPr algn="ctr"/>
            <a:r>
              <a:rPr lang="en-US" sz="2800"/>
              <a:t>we </a:t>
            </a:r>
            <a:r>
              <a:rPr lang="en-US" sz="2800" i="1"/>
              <a:t>ought</a:t>
            </a:r>
            <a:r>
              <a:rPr lang="en-US" sz="2800"/>
              <a:t> to behave</a:t>
            </a:r>
          </a:p>
        </p:txBody>
      </p:sp>
      <p:grpSp>
        <p:nvGrpSpPr>
          <p:cNvPr id="8206" name="Group 14"/>
          <p:cNvGrpSpPr>
            <a:grpSpLocks/>
          </p:cNvGrpSpPr>
          <p:nvPr/>
        </p:nvGrpSpPr>
        <p:grpSpPr bwMode="auto">
          <a:xfrm>
            <a:off x="0" y="3473450"/>
            <a:ext cx="5138738" cy="3384550"/>
            <a:chOff x="0" y="2188"/>
            <a:chExt cx="3237" cy="2132"/>
          </a:xfrm>
        </p:grpSpPr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0" y="2188"/>
              <a:ext cx="3237" cy="2132"/>
              <a:chOff x="0" y="2188"/>
              <a:chExt cx="3237" cy="2132"/>
            </a:xfrm>
          </p:grpSpPr>
          <p:sp>
            <p:nvSpPr>
              <p:cNvPr id="8198" name="Freeform 6"/>
              <p:cNvSpPr>
                <a:spLocks/>
              </p:cNvSpPr>
              <p:nvPr/>
            </p:nvSpPr>
            <p:spPr bwMode="auto">
              <a:xfrm>
                <a:off x="0" y="2820"/>
                <a:ext cx="3237" cy="1500"/>
              </a:xfrm>
              <a:custGeom>
                <a:avLst/>
                <a:gdLst/>
                <a:ahLst/>
                <a:cxnLst>
                  <a:cxn ang="0">
                    <a:pos x="4" y="1499"/>
                  </a:cxn>
                  <a:cxn ang="0">
                    <a:pos x="3236" y="1499"/>
                  </a:cxn>
                  <a:cxn ang="0">
                    <a:pos x="3236" y="0"/>
                  </a:cxn>
                  <a:cxn ang="0">
                    <a:pos x="0" y="0"/>
                  </a:cxn>
                  <a:cxn ang="0">
                    <a:pos x="4" y="1499"/>
                  </a:cxn>
                </a:cxnLst>
                <a:rect l="0" t="0" r="r" b="b"/>
                <a:pathLst>
                  <a:path w="3237" h="1500">
                    <a:moveTo>
                      <a:pt x="4" y="1499"/>
                    </a:moveTo>
                    <a:lnTo>
                      <a:pt x="3236" y="1499"/>
                    </a:lnTo>
                    <a:lnTo>
                      <a:pt x="3236" y="0"/>
                    </a:lnTo>
                    <a:lnTo>
                      <a:pt x="0" y="0"/>
                    </a:lnTo>
                    <a:lnTo>
                      <a:pt x="4" y="1499"/>
                    </a:lnTo>
                  </a:path>
                </a:pathLst>
              </a:custGeom>
              <a:solidFill>
                <a:srgbClr val="4040FF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9" name="Freeform 7"/>
              <p:cNvSpPr>
                <a:spLocks/>
              </p:cNvSpPr>
              <p:nvPr/>
            </p:nvSpPr>
            <p:spPr bwMode="auto">
              <a:xfrm>
                <a:off x="277" y="2264"/>
                <a:ext cx="2598" cy="1840"/>
              </a:xfrm>
              <a:custGeom>
                <a:avLst/>
                <a:gdLst/>
                <a:ahLst/>
                <a:cxnLst>
                  <a:cxn ang="0">
                    <a:pos x="167" y="1505"/>
                  </a:cxn>
                  <a:cxn ang="0">
                    <a:pos x="177" y="1396"/>
                  </a:cxn>
                  <a:cxn ang="0">
                    <a:pos x="217" y="1288"/>
                  </a:cxn>
                  <a:cxn ang="0">
                    <a:pos x="285" y="1190"/>
                  </a:cxn>
                  <a:cxn ang="0">
                    <a:pos x="335" y="1062"/>
                  </a:cxn>
                  <a:cxn ang="0">
                    <a:pos x="384" y="954"/>
                  </a:cxn>
                  <a:cxn ang="0">
                    <a:pos x="482" y="865"/>
                  </a:cxn>
                  <a:cxn ang="0">
                    <a:pos x="541" y="777"/>
                  </a:cxn>
                  <a:cxn ang="0">
                    <a:pos x="581" y="669"/>
                  </a:cxn>
                  <a:cxn ang="0">
                    <a:pos x="620" y="551"/>
                  </a:cxn>
                  <a:cxn ang="0">
                    <a:pos x="718" y="443"/>
                  </a:cxn>
                  <a:cxn ang="0">
                    <a:pos x="787" y="354"/>
                  </a:cxn>
                  <a:cxn ang="0">
                    <a:pos x="856" y="266"/>
                  </a:cxn>
                  <a:cxn ang="0">
                    <a:pos x="935" y="187"/>
                  </a:cxn>
                  <a:cxn ang="0">
                    <a:pos x="1013" y="89"/>
                  </a:cxn>
                  <a:cxn ang="0">
                    <a:pos x="1092" y="20"/>
                  </a:cxn>
                  <a:cxn ang="0">
                    <a:pos x="1180" y="0"/>
                  </a:cxn>
                  <a:cxn ang="0">
                    <a:pos x="1259" y="99"/>
                  </a:cxn>
                  <a:cxn ang="0">
                    <a:pos x="1318" y="177"/>
                  </a:cxn>
                  <a:cxn ang="0">
                    <a:pos x="1426" y="295"/>
                  </a:cxn>
                  <a:cxn ang="0">
                    <a:pos x="1535" y="344"/>
                  </a:cxn>
                  <a:cxn ang="0">
                    <a:pos x="1623" y="403"/>
                  </a:cxn>
                  <a:cxn ang="0">
                    <a:pos x="1692" y="472"/>
                  </a:cxn>
                  <a:cxn ang="0">
                    <a:pos x="1721" y="561"/>
                  </a:cxn>
                  <a:cxn ang="0">
                    <a:pos x="1780" y="659"/>
                  </a:cxn>
                  <a:cxn ang="0">
                    <a:pos x="1849" y="738"/>
                  </a:cxn>
                  <a:cxn ang="0">
                    <a:pos x="1938" y="836"/>
                  </a:cxn>
                  <a:cxn ang="0">
                    <a:pos x="1987" y="934"/>
                  </a:cxn>
                  <a:cxn ang="0">
                    <a:pos x="2056" y="1052"/>
                  </a:cxn>
                  <a:cxn ang="0">
                    <a:pos x="2154" y="1111"/>
                  </a:cxn>
                  <a:cxn ang="0">
                    <a:pos x="2213" y="1210"/>
                  </a:cxn>
                  <a:cxn ang="0">
                    <a:pos x="2272" y="1298"/>
                  </a:cxn>
                  <a:cxn ang="0">
                    <a:pos x="2321" y="1387"/>
                  </a:cxn>
                  <a:cxn ang="0">
                    <a:pos x="2390" y="1465"/>
                  </a:cxn>
                  <a:cxn ang="0">
                    <a:pos x="2469" y="1544"/>
                  </a:cxn>
                  <a:cxn ang="0">
                    <a:pos x="2557" y="1623"/>
                  </a:cxn>
                  <a:cxn ang="0">
                    <a:pos x="2587" y="1711"/>
                  </a:cxn>
                  <a:cxn ang="0">
                    <a:pos x="2577" y="1809"/>
                  </a:cxn>
                  <a:cxn ang="0">
                    <a:pos x="2479" y="1839"/>
                  </a:cxn>
                  <a:cxn ang="0">
                    <a:pos x="2361" y="1839"/>
                  </a:cxn>
                  <a:cxn ang="0">
                    <a:pos x="2223" y="1829"/>
                  </a:cxn>
                  <a:cxn ang="0">
                    <a:pos x="2125" y="1819"/>
                  </a:cxn>
                  <a:cxn ang="0">
                    <a:pos x="1967" y="1790"/>
                  </a:cxn>
                  <a:cxn ang="0">
                    <a:pos x="1869" y="1790"/>
                  </a:cxn>
                  <a:cxn ang="0">
                    <a:pos x="1771" y="1790"/>
                  </a:cxn>
                  <a:cxn ang="0">
                    <a:pos x="1653" y="1790"/>
                  </a:cxn>
                  <a:cxn ang="0">
                    <a:pos x="1544" y="1770"/>
                  </a:cxn>
                  <a:cxn ang="0">
                    <a:pos x="1397" y="1770"/>
                  </a:cxn>
                  <a:cxn ang="0">
                    <a:pos x="1279" y="1750"/>
                  </a:cxn>
                  <a:cxn ang="0">
                    <a:pos x="1171" y="1750"/>
                  </a:cxn>
                  <a:cxn ang="0">
                    <a:pos x="1043" y="1800"/>
                  </a:cxn>
                  <a:cxn ang="0">
                    <a:pos x="905" y="1839"/>
                  </a:cxn>
                  <a:cxn ang="0">
                    <a:pos x="767" y="1839"/>
                  </a:cxn>
                  <a:cxn ang="0">
                    <a:pos x="659" y="1829"/>
                  </a:cxn>
                  <a:cxn ang="0">
                    <a:pos x="522" y="1819"/>
                  </a:cxn>
                  <a:cxn ang="0">
                    <a:pos x="403" y="1800"/>
                  </a:cxn>
                  <a:cxn ang="0">
                    <a:pos x="266" y="1800"/>
                  </a:cxn>
                  <a:cxn ang="0">
                    <a:pos x="177" y="1800"/>
                  </a:cxn>
                  <a:cxn ang="0">
                    <a:pos x="79" y="1809"/>
                  </a:cxn>
                  <a:cxn ang="0">
                    <a:pos x="0" y="1780"/>
                  </a:cxn>
                  <a:cxn ang="0">
                    <a:pos x="10" y="1691"/>
                  </a:cxn>
                  <a:cxn ang="0">
                    <a:pos x="99" y="1652"/>
                  </a:cxn>
                  <a:cxn ang="0">
                    <a:pos x="155" y="1575"/>
                  </a:cxn>
                </a:cxnLst>
                <a:rect l="0" t="0" r="r" b="b"/>
                <a:pathLst>
                  <a:path w="2598" h="1840">
                    <a:moveTo>
                      <a:pt x="155" y="1575"/>
                    </a:moveTo>
                    <a:lnTo>
                      <a:pt x="167" y="1534"/>
                    </a:lnTo>
                    <a:lnTo>
                      <a:pt x="167" y="1505"/>
                    </a:lnTo>
                    <a:lnTo>
                      <a:pt x="167" y="1475"/>
                    </a:lnTo>
                    <a:lnTo>
                      <a:pt x="177" y="1426"/>
                    </a:lnTo>
                    <a:lnTo>
                      <a:pt x="177" y="1396"/>
                    </a:lnTo>
                    <a:lnTo>
                      <a:pt x="197" y="1347"/>
                    </a:lnTo>
                    <a:lnTo>
                      <a:pt x="207" y="1318"/>
                    </a:lnTo>
                    <a:lnTo>
                      <a:pt x="217" y="1288"/>
                    </a:lnTo>
                    <a:lnTo>
                      <a:pt x="256" y="1249"/>
                    </a:lnTo>
                    <a:lnTo>
                      <a:pt x="266" y="1219"/>
                    </a:lnTo>
                    <a:lnTo>
                      <a:pt x="285" y="1190"/>
                    </a:lnTo>
                    <a:lnTo>
                      <a:pt x="295" y="1151"/>
                    </a:lnTo>
                    <a:lnTo>
                      <a:pt x="315" y="1111"/>
                    </a:lnTo>
                    <a:lnTo>
                      <a:pt x="335" y="1062"/>
                    </a:lnTo>
                    <a:lnTo>
                      <a:pt x="344" y="1023"/>
                    </a:lnTo>
                    <a:lnTo>
                      <a:pt x="364" y="993"/>
                    </a:lnTo>
                    <a:lnTo>
                      <a:pt x="384" y="954"/>
                    </a:lnTo>
                    <a:lnTo>
                      <a:pt x="413" y="934"/>
                    </a:lnTo>
                    <a:lnTo>
                      <a:pt x="453" y="895"/>
                    </a:lnTo>
                    <a:lnTo>
                      <a:pt x="482" y="865"/>
                    </a:lnTo>
                    <a:lnTo>
                      <a:pt x="502" y="836"/>
                    </a:lnTo>
                    <a:lnTo>
                      <a:pt x="522" y="806"/>
                    </a:lnTo>
                    <a:lnTo>
                      <a:pt x="541" y="777"/>
                    </a:lnTo>
                    <a:lnTo>
                      <a:pt x="561" y="738"/>
                    </a:lnTo>
                    <a:lnTo>
                      <a:pt x="571" y="708"/>
                    </a:lnTo>
                    <a:lnTo>
                      <a:pt x="581" y="669"/>
                    </a:lnTo>
                    <a:lnTo>
                      <a:pt x="590" y="620"/>
                    </a:lnTo>
                    <a:lnTo>
                      <a:pt x="600" y="590"/>
                    </a:lnTo>
                    <a:lnTo>
                      <a:pt x="620" y="551"/>
                    </a:lnTo>
                    <a:lnTo>
                      <a:pt x="640" y="511"/>
                    </a:lnTo>
                    <a:lnTo>
                      <a:pt x="679" y="472"/>
                    </a:lnTo>
                    <a:lnTo>
                      <a:pt x="718" y="443"/>
                    </a:lnTo>
                    <a:lnTo>
                      <a:pt x="748" y="423"/>
                    </a:lnTo>
                    <a:lnTo>
                      <a:pt x="767" y="394"/>
                    </a:lnTo>
                    <a:lnTo>
                      <a:pt x="787" y="354"/>
                    </a:lnTo>
                    <a:lnTo>
                      <a:pt x="807" y="315"/>
                    </a:lnTo>
                    <a:lnTo>
                      <a:pt x="826" y="285"/>
                    </a:lnTo>
                    <a:lnTo>
                      <a:pt x="856" y="266"/>
                    </a:lnTo>
                    <a:lnTo>
                      <a:pt x="885" y="236"/>
                    </a:lnTo>
                    <a:lnTo>
                      <a:pt x="915" y="217"/>
                    </a:lnTo>
                    <a:lnTo>
                      <a:pt x="935" y="187"/>
                    </a:lnTo>
                    <a:lnTo>
                      <a:pt x="964" y="158"/>
                    </a:lnTo>
                    <a:lnTo>
                      <a:pt x="974" y="128"/>
                    </a:lnTo>
                    <a:lnTo>
                      <a:pt x="1013" y="89"/>
                    </a:lnTo>
                    <a:lnTo>
                      <a:pt x="1033" y="59"/>
                    </a:lnTo>
                    <a:lnTo>
                      <a:pt x="1062" y="40"/>
                    </a:lnTo>
                    <a:lnTo>
                      <a:pt x="1092" y="20"/>
                    </a:lnTo>
                    <a:lnTo>
                      <a:pt x="1121" y="0"/>
                    </a:lnTo>
                    <a:lnTo>
                      <a:pt x="1151" y="0"/>
                    </a:lnTo>
                    <a:lnTo>
                      <a:pt x="1180" y="0"/>
                    </a:lnTo>
                    <a:lnTo>
                      <a:pt x="1210" y="20"/>
                    </a:lnTo>
                    <a:lnTo>
                      <a:pt x="1230" y="59"/>
                    </a:lnTo>
                    <a:lnTo>
                      <a:pt x="1259" y="99"/>
                    </a:lnTo>
                    <a:lnTo>
                      <a:pt x="1289" y="118"/>
                    </a:lnTo>
                    <a:lnTo>
                      <a:pt x="1308" y="148"/>
                    </a:lnTo>
                    <a:lnTo>
                      <a:pt x="1318" y="177"/>
                    </a:lnTo>
                    <a:lnTo>
                      <a:pt x="1348" y="217"/>
                    </a:lnTo>
                    <a:lnTo>
                      <a:pt x="1397" y="266"/>
                    </a:lnTo>
                    <a:lnTo>
                      <a:pt x="1426" y="295"/>
                    </a:lnTo>
                    <a:lnTo>
                      <a:pt x="1476" y="315"/>
                    </a:lnTo>
                    <a:lnTo>
                      <a:pt x="1505" y="325"/>
                    </a:lnTo>
                    <a:lnTo>
                      <a:pt x="1535" y="344"/>
                    </a:lnTo>
                    <a:lnTo>
                      <a:pt x="1564" y="364"/>
                    </a:lnTo>
                    <a:lnTo>
                      <a:pt x="1594" y="384"/>
                    </a:lnTo>
                    <a:lnTo>
                      <a:pt x="1623" y="403"/>
                    </a:lnTo>
                    <a:lnTo>
                      <a:pt x="1653" y="413"/>
                    </a:lnTo>
                    <a:lnTo>
                      <a:pt x="1682" y="443"/>
                    </a:lnTo>
                    <a:lnTo>
                      <a:pt x="1692" y="472"/>
                    </a:lnTo>
                    <a:lnTo>
                      <a:pt x="1702" y="502"/>
                    </a:lnTo>
                    <a:lnTo>
                      <a:pt x="1712" y="531"/>
                    </a:lnTo>
                    <a:lnTo>
                      <a:pt x="1721" y="561"/>
                    </a:lnTo>
                    <a:lnTo>
                      <a:pt x="1731" y="590"/>
                    </a:lnTo>
                    <a:lnTo>
                      <a:pt x="1751" y="620"/>
                    </a:lnTo>
                    <a:lnTo>
                      <a:pt x="1780" y="659"/>
                    </a:lnTo>
                    <a:lnTo>
                      <a:pt x="1800" y="688"/>
                    </a:lnTo>
                    <a:lnTo>
                      <a:pt x="1820" y="718"/>
                    </a:lnTo>
                    <a:lnTo>
                      <a:pt x="1849" y="738"/>
                    </a:lnTo>
                    <a:lnTo>
                      <a:pt x="1879" y="767"/>
                    </a:lnTo>
                    <a:lnTo>
                      <a:pt x="1898" y="806"/>
                    </a:lnTo>
                    <a:lnTo>
                      <a:pt x="1938" y="836"/>
                    </a:lnTo>
                    <a:lnTo>
                      <a:pt x="1957" y="865"/>
                    </a:lnTo>
                    <a:lnTo>
                      <a:pt x="1977" y="895"/>
                    </a:lnTo>
                    <a:lnTo>
                      <a:pt x="1987" y="934"/>
                    </a:lnTo>
                    <a:lnTo>
                      <a:pt x="2007" y="983"/>
                    </a:lnTo>
                    <a:lnTo>
                      <a:pt x="2026" y="1013"/>
                    </a:lnTo>
                    <a:lnTo>
                      <a:pt x="2056" y="1052"/>
                    </a:lnTo>
                    <a:lnTo>
                      <a:pt x="2085" y="1072"/>
                    </a:lnTo>
                    <a:lnTo>
                      <a:pt x="2125" y="1092"/>
                    </a:lnTo>
                    <a:lnTo>
                      <a:pt x="2154" y="1111"/>
                    </a:lnTo>
                    <a:lnTo>
                      <a:pt x="2164" y="1141"/>
                    </a:lnTo>
                    <a:lnTo>
                      <a:pt x="2193" y="1180"/>
                    </a:lnTo>
                    <a:lnTo>
                      <a:pt x="2213" y="1210"/>
                    </a:lnTo>
                    <a:lnTo>
                      <a:pt x="2233" y="1239"/>
                    </a:lnTo>
                    <a:lnTo>
                      <a:pt x="2243" y="1269"/>
                    </a:lnTo>
                    <a:lnTo>
                      <a:pt x="2272" y="1298"/>
                    </a:lnTo>
                    <a:lnTo>
                      <a:pt x="2282" y="1328"/>
                    </a:lnTo>
                    <a:lnTo>
                      <a:pt x="2302" y="1357"/>
                    </a:lnTo>
                    <a:lnTo>
                      <a:pt x="2321" y="1387"/>
                    </a:lnTo>
                    <a:lnTo>
                      <a:pt x="2351" y="1416"/>
                    </a:lnTo>
                    <a:lnTo>
                      <a:pt x="2380" y="1436"/>
                    </a:lnTo>
                    <a:lnTo>
                      <a:pt x="2390" y="1465"/>
                    </a:lnTo>
                    <a:lnTo>
                      <a:pt x="2420" y="1495"/>
                    </a:lnTo>
                    <a:lnTo>
                      <a:pt x="2439" y="1524"/>
                    </a:lnTo>
                    <a:lnTo>
                      <a:pt x="2469" y="1544"/>
                    </a:lnTo>
                    <a:lnTo>
                      <a:pt x="2498" y="1564"/>
                    </a:lnTo>
                    <a:lnTo>
                      <a:pt x="2528" y="1603"/>
                    </a:lnTo>
                    <a:lnTo>
                      <a:pt x="2557" y="1623"/>
                    </a:lnTo>
                    <a:lnTo>
                      <a:pt x="2587" y="1652"/>
                    </a:lnTo>
                    <a:lnTo>
                      <a:pt x="2587" y="1682"/>
                    </a:lnTo>
                    <a:lnTo>
                      <a:pt x="2587" y="1711"/>
                    </a:lnTo>
                    <a:lnTo>
                      <a:pt x="2597" y="1741"/>
                    </a:lnTo>
                    <a:lnTo>
                      <a:pt x="2597" y="1780"/>
                    </a:lnTo>
                    <a:lnTo>
                      <a:pt x="2577" y="1809"/>
                    </a:lnTo>
                    <a:lnTo>
                      <a:pt x="2538" y="1829"/>
                    </a:lnTo>
                    <a:lnTo>
                      <a:pt x="2508" y="1829"/>
                    </a:lnTo>
                    <a:lnTo>
                      <a:pt x="2479" y="1839"/>
                    </a:lnTo>
                    <a:lnTo>
                      <a:pt x="2429" y="1839"/>
                    </a:lnTo>
                    <a:lnTo>
                      <a:pt x="2390" y="1839"/>
                    </a:lnTo>
                    <a:lnTo>
                      <a:pt x="2361" y="1839"/>
                    </a:lnTo>
                    <a:lnTo>
                      <a:pt x="2321" y="1839"/>
                    </a:lnTo>
                    <a:lnTo>
                      <a:pt x="2282" y="1839"/>
                    </a:lnTo>
                    <a:lnTo>
                      <a:pt x="2223" y="1829"/>
                    </a:lnTo>
                    <a:lnTo>
                      <a:pt x="2193" y="1829"/>
                    </a:lnTo>
                    <a:lnTo>
                      <a:pt x="2164" y="1829"/>
                    </a:lnTo>
                    <a:lnTo>
                      <a:pt x="2125" y="1819"/>
                    </a:lnTo>
                    <a:lnTo>
                      <a:pt x="2066" y="1809"/>
                    </a:lnTo>
                    <a:lnTo>
                      <a:pt x="2007" y="1800"/>
                    </a:lnTo>
                    <a:lnTo>
                      <a:pt x="1967" y="1790"/>
                    </a:lnTo>
                    <a:lnTo>
                      <a:pt x="1928" y="1790"/>
                    </a:lnTo>
                    <a:lnTo>
                      <a:pt x="1898" y="1790"/>
                    </a:lnTo>
                    <a:lnTo>
                      <a:pt x="1869" y="1790"/>
                    </a:lnTo>
                    <a:lnTo>
                      <a:pt x="1839" y="1790"/>
                    </a:lnTo>
                    <a:lnTo>
                      <a:pt x="1810" y="1790"/>
                    </a:lnTo>
                    <a:lnTo>
                      <a:pt x="1771" y="1790"/>
                    </a:lnTo>
                    <a:lnTo>
                      <a:pt x="1731" y="1790"/>
                    </a:lnTo>
                    <a:lnTo>
                      <a:pt x="1682" y="1790"/>
                    </a:lnTo>
                    <a:lnTo>
                      <a:pt x="1653" y="1790"/>
                    </a:lnTo>
                    <a:lnTo>
                      <a:pt x="1613" y="1780"/>
                    </a:lnTo>
                    <a:lnTo>
                      <a:pt x="1574" y="1780"/>
                    </a:lnTo>
                    <a:lnTo>
                      <a:pt x="1544" y="1770"/>
                    </a:lnTo>
                    <a:lnTo>
                      <a:pt x="1495" y="1770"/>
                    </a:lnTo>
                    <a:lnTo>
                      <a:pt x="1446" y="1770"/>
                    </a:lnTo>
                    <a:lnTo>
                      <a:pt x="1397" y="1770"/>
                    </a:lnTo>
                    <a:lnTo>
                      <a:pt x="1357" y="1770"/>
                    </a:lnTo>
                    <a:lnTo>
                      <a:pt x="1328" y="1760"/>
                    </a:lnTo>
                    <a:lnTo>
                      <a:pt x="1279" y="1750"/>
                    </a:lnTo>
                    <a:lnTo>
                      <a:pt x="1230" y="1750"/>
                    </a:lnTo>
                    <a:lnTo>
                      <a:pt x="1200" y="1750"/>
                    </a:lnTo>
                    <a:lnTo>
                      <a:pt x="1171" y="1750"/>
                    </a:lnTo>
                    <a:lnTo>
                      <a:pt x="1131" y="1760"/>
                    </a:lnTo>
                    <a:lnTo>
                      <a:pt x="1092" y="1780"/>
                    </a:lnTo>
                    <a:lnTo>
                      <a:pt x="1043" y="1800"/>
                    </a:lnTo>
                    <a:lnTo>
                      <a:pt x="994" y="1819"/>
                    </a:lnTo>
                    <a:lnTo>
                      <a:pt x="944" y="1839"/>
                    </a:lnTo>
                    <a:lnTo>
                      <a:pt x="905" y="1839"/>
                    </a:lnTo>
                    <a:lnTo>
                      <a:pt x="866" y="1839"/>
                    </a:lnTo>
                    <a:lnTo>
                      <a:pt x="807" y="1839"/>
                    </a:lnTo>
                    <a:lnTo>
                      <a:pt x="767" y="1839"/>
                    </a:lnTo>
                    <a:lnTo>
                      <a:pt x="738" y="1839"/>
                    </a:lnTo>
                    <a:lnTo>
                      <a:pt x="708" y="1829"/>
                    </a:lnTo>
                    <a:lnTo>
                      <a:pt x="659" y="1829"/>
                    </a:lnTo>
                    <a:lnTo>
                      <a:pt x="590" y="1829"/>
                    </a:lnTo>
                    <a:lnTo>
                      <a:pt x="551" y="1819"/>
                    </a:lnTo>
                    <a:lnTo>
                      <a:pt x="522" y="1819"/>
                    </a:lnTo>
                    <a:lnTo>
                      <a:pt x="482" y="1809"/>
                    </a:lnTo>
                    <a:lnTo>
                      <a:pt x="453" y="1800"/>
                    </a:lnTo>
                    <a:lnTo>
                      <a:pt x="403" y="1800"/>
                    </a:lnTo>
                    <a:lnTo>
                      <a:pt x="364" y="1800"/>
                    </a:lnTo>
                    <a:lnTo>
                      <a:pt x="315" y="1800"/>
                    </a:lnTo>
                    <a:lnTo>
                      <a:pt x="266" y="1800"/>
                    </a:lnTo>
                    <a:lnTo>
                      <a:pt x="236" y="1800"/>
                    </a:lnTo>
                    <a:lnTo>
                      <a:pt x="207" y="1800"/>
                    </a:lnTo>
                    <a:lnTo>
                      <a:pt x="177" y="1800"/>
                    </a:lnTo>
                    <a:lnTo>
                      <a:pt x="138" y="1800"/>
                    </a:lnTo>
                    <a:lnTo>
                      <a:pt x="108" y="1800"/>
                    </a:lnTo>
                    <a:lnTo>
                      <a:pt x="79" y="1809"/>
                    </a:lnTo>
                    <a:lnTo>
                      <a:pt x="40" y="1809"/>
                    </a:lnTo>
                    <a:lnTo>
                      <a:pt x="10" y="1809"/>
                    </a:lnTo>
                    <a:lnTo>
                      <a:pt x="0" y="1780"/>
                    </a:lnTo>
                    <a:lnTo>
                      <a:pt x="0" y="1750"/>
                    </a:lnTo>
                    <a:lnTo>
                      <a:pt x="0" y="1721"/>
                    </a:lnTo>
                    <a:lnTo>
                      <a:pt x="10" y="1691"/>
                    </a:lnTo>
                    <a:lnTo>
                      <a:pt x="40" y="1662"/>
                    </a:lnTo>
                    <a:lnTo>
                      <a:pt x="69" y="1652"/>
                    </a:lnTo>
                    <a:lnTo>
                      <a:pt x="99" y="1652"/>
                    </a:lnTo>
                    <a:lnTo>
                      <a:pt x="128" y="1632"/>
                    </a:lnTo>
                    <a:lnTo>
                      <a:pt x="155" y="1575"/>
                    </a:lnTo>
                    <a:lnTo>
                      <a:pt x="155" y="1575"/>
                    </a:lnTo>
                  </a:path>
                </a:pathLst>
              </a:custGeom>
              <a:solidFill>
                <a:srgbClr val="CCEC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518" y="2332"/>
                <a:ext cx="54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>
                    <a:latin typeface="Comic Sans MS" pitchFamily="66" charset="0"/>
                  </a:rPr>
                  <a:t>Ego</a:t>
                </a:r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1817" y="2188"/>
                <a:ext cx="827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/>
                <a:r>
                  <a:rPr lang="en-US">
                    <a:latin typeface="Comic Sans MS" pitchFamily="66" charset="0"/>
                  </a:rPr>
                  <a:t>Super</a:t>
                </a:r>
              </a:p>
              <a:p>
                <a:pPr algn="ctr"/>
                <a:r>
                  <a:rPr lang="en-US">
                    <a:latin typeface="Comic Sans MS" pitchFamily="66" charset="0"/>
                  </a:rPr>
                  <a:t>Ego</a:t>
                </a:r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1286" y="3388"/>
                <a:ext cx="40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>
                    <a:latin typeface="Comic Sans MS" pitchFamily="66" charset="0"/>
                  </a:rPr>
                  <a:t>Id</a:t>
                </a:r>
              </a:p>
            </p:txBody>
          </p:sp>
        </p:grpSp>
        <p:sp>
          <p:nvSpPr>
            <p:cNvPr id="8204" name="Freeform 12"/>
            <p:cNvSpPr>
              <a:spLocks/>
            </p:cNvSpPr>
            <p:nvPr/>
          </p:nvSpPr>
          <p:spPr bwMode="auto">
            <a:xfrm>
              <a:off x="816" y="2447"/>
              <a:ext cx="777" cy="625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68" y="614"/>
                </a:cxn>
                <a:cxn ang="0">
                  <a:pos x="107" y="614"/>
                </a:cxn>
                <a:cxn ang="0">
                  <a:pos x="156" y="623"/>
                </a:cxn>
                <a:cxn ang="0">
                  <a:pos x="195" y="623"/>
                </a:cxn>
                <a:cxn ang="0">
                  <a:pos x="235" y="623"/>
                </a:cxn>
                <a:cxn ang="0">
                  <a:pos x="264" y="623"/>
                </a:cxn>
                <a:cxn ang="0">
                  <a:pos x="294" y="614"/>
                </a:cxn>
                <a:cxn ang="0">
                  <a:pos x="333" y="604"/>
                </a:cxn>
                <a:cxn ang="0">
                  <a:pos x="363" y="604"/>
                </a:cxn>
                <a:cxn ang="0">
                  <a:pos x="392" y="594"/>
                </a:cxn>
                <a:cxn ang="0">
                  <a:pos x="422" y="584"/>
                </a:cxn>
                <a:cxn ang="0">
                  <a:pos x="451" y="584"/>
                </a:cxn>
                <a:cxn ang="0">
                  <a:pos x="481" y="574"/>
                </a:cxn>
                <a:cxn ang="0">
                  <a:pos x="510" y="574"/>
                </a:cxn>
                <a:cxn ang="0">
                  <a:pos x="540" y="555"/>
                </a:cxn>
                <a:cxn ang="0">
                  <a:pos x="559" y="525"/>
                </a:cxn>
                <a:cxn ang="0">
                  <a:pos x="569" y="496"/>
                </a:cxn>
                <a:cxn ang="0">
                  <a:pos x="589" y="466"/>
                </a:cxn>
                <a:cxn ang="0">
                  <a:pos x="608" y="437"/>
                </a:cxn>
                <a:cxn ang="0">
                  <a:pos x="628" y="407"/>
                </a:cxn>
                <a:cxn ang="0">
                  <a:pos x="648" y="378"/>
                </a:cxn>
                <a:cxn ang="0">
                  <a:pos x="677" y="348"/>
                </a:cxn>
                <a:cxn ang="0">
                  <a:pos x="707" y="319"/>
                </a:cxn>
                <a:cxn ang="0">
                  <a:pos x="726" y="289"/>
                </a:cxn>
                <a:cxn ang="0">
                  <a:pos x="736" y="250"/>
                </a:cxn>
                <a:cxn ang="0">
                  <a:pos x="736" y="220"/>
                </a:cxn>
                <a:cxn ang="0">
                  <a:pos x="746" y="191"/>
                </a:cxn>
                <a:cxn ang="0">
                  <a:pos x="756" y="161"/>
                </a:cxn>
                <a:cxn ang="0">
                  <a:pos x="756" y="132"/>
                </a:cxn>
                <a:cxn ang="0">
                  <a:pos x="766" y="93"/>
                </a:cxn>
                <a:cxn ang="0">
                  <a:pos x="766" y="63"/>
                </a:cxn>
                <a:cxn ang="0">
                  <a:pos x="776" y="34"/>
                </a:cxn>
                <a:cxn ang="0">
                  <a:pos x="768" y="0"/>
                </a:cxn>
              </a:cxnLst>
              <a:rect l="0" t="0" r="r" b="b"/>
              <a:pathLst>
                <a:path w="777" h="625">
                  <a:moveTo>
                    <a:pt x="0" y="624"/>
                  </a:moveTo>
                  <a:lnTo>
                    <a:pt x="68" y="614"/>
                  </a:lnTo>
                  <a:lnTo>
                    <a:pt x="107" y="614"/>
                  </a:lnTo>
                  <a:lnTo>
                    <a:pt x="156" y="623"/>
                  </a:lnTo>
                  <a:lnTo>
                    <a:pt x="195" y="623"/>
                  </a:lnTo>
                  <a:lnTo>
                    <a:pt x="235" y="623"/>
                  </a:lnTo>
                  <a:lnTo>
                    <a:pt x="264" y="623"/>
                  </a:lnTo>
                  <a:lnTo>
                    <a:pt x="294" y="614"/>
                  </a:lnTo>
                  <a:lnTo>
                    <a:pt x="333" y="604"/>
                  </a:lnTo>
                  <a:lnTo>
                    <a:pt x="363" y="604"/>
                  </a:lnTo>
                  <a:lnTo>
                    <a:pt x="392" y="594"/>
                  </a:lnTo>
                  <a:lnTo>
                    <a:pt x="422" y="584"/>
                  </a:lnTo>
                  <a:lnTo>
                    <a:pt x="451" y="584"/>
                  </a:lnTo>
                  <a:lnTo>
                    <a:pt x="481" y="574"/>
                  </a:lnTo>
                  <a:lnTo>
                    <a:pt x="510" y="574"/>
                  </a:lnTo>
                  <a:lnTo>
                    <a:pt x="540" y="555"/>
                  </a:lnTo>
                  <a:lnTo>
                    <a:pt x="559" y="525"/>
                  </a:lnTo>
                  <a:lnTo>
                    <a:pt x="569" y="496"/>
                  </a:lnTo>
                  <a:lnTo>
                    <a:pt x="589" y="466"/>
                  </a:lnTo>
                  <a:lnTo>
                    <a:pt x="608" y="437"/>
                  </a:lnTo>
                  <a:lnTo>
                    <a:pt x="628" y="407"/>
                  </a:lnTo>
                  <a:lnTo>
                    <a:pt x="648" y="378"/>
                  </a:lnTo>
                  <a:lnTo>
                    <a:pt x="677" y="348"/>
                  </a:lnTo>
                  <a:lnTo>
                    <a:pt x="707" y="319"/>
                  </a:lnTo>
                  <a:lnTo>
                    <a:pt x="726" y="289"/>
                  </a:lnTo>
                  <a:lnTo>
                    <a:pt x="736" y="250"/>
                  </a:lnTo>
                  <a:lnTo>
                    <a:pt x="736" y="220"/>
                  </a:lnTo>
                  <a:lnTo>
                    <a:pt x="746" y="191"/>
                  </a:lnTo>
                  <a:lnTo>
                    <a:pt x="756" y="161"/>
                  </a:lnTo>
                  <a:lnTo>
                    <a:pt x="756" y="132"/>
                  </a:lnTo>
                  <a:lnTo>
                    <a:pt x="766" y="93"/>
                  </a:lnTo>
                  <a:lnTo>
                    <a:pt x="766" y="63"/>
                  </a:lnTo>
                  <a:lnTo>
                    <a:pt x="776" y="34"/>
                  </a:lnTo>
                  <a:lnTo>
                    <a:pt x="768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auto">
            <a:xfrm>
              <a:off x="1440" y="2831"/>
              <a:ext cx="769" cy="3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43"/>
                </a:cxn>
                <a:cxn ang="0">
                  <a:pos x="14" y="72"/>
                </a:cxn>
                <a:cxn ang="0">
                  <a:pos x="24" y="102"/>
                </a:cxn>
                <a:cxn ang="0">
                  <a:pos x="43" y="131"/>
                </a:cxn>
                <a:cxn ang="0">
                  <a:pos x="83" y="161"/>
                </a:cxn>
                <a:cxn ang="0">
                  <a:pos x="112" y="190"/>
                </a:cxn>
                <a:cxn ang="0">
                  <a:pos x="152" y="220"/>
                </a:cxn>
                <a:cxn ang="0">
                  <a:pos x="181" y="239"/>
                </a:cxn>
                <a:cxn ang="0">
                  <a:pos x="220" y="249"/>
                </a:cxn>
                <a:cxn ang="0">
                  <a:pos x="260" y="259"/>
                </a:cxn>
                <a:cxn ang="0">
                  <a:pos x="299" y="269"/>
                </a:cxn>
                <a:cxn ang="0">
                  <a:pos x="329" y="269"/>
                </a:cxn>
                <a:cxn ang="0">
                  <a:pos x="378" y="279"/>
                </a:cxn>
                <a:cxn ang="0">
                  <a:pos x="407" y="289"/>
                </a:cxn>
                <a:cxn ang="0">
                  <a:pos x="437" y="318"/>
                </a:cxn>
                <a:cxn ang="0">
                  <a:pos x="466" y="328"/>
                </a:cxn>
                <a:cxn ang="0">
                  <a:pos x="496" y="338"/>
                </a:cxn>
                <a:cxn ang="0">
                  <a:pos x="535" y="348"/>
                </a:cxn>
                <a:cxn ang="0">
                  <a:pos x="565" y="348"/>
                </a:cxn>
                <a:cxn ang="0">
                  <a:pos x="594" y="348"/>
                </a:cxn>
                <a:cxn ang="0">
                  <a:pos x="624" y="348"/>
                </a:cxn>
                <a:cxn ang="0">
                  <a:pos x="653" y="338"/>
                </a:cxn>
                <a:cxn ang="0">
                  <a:pos x="683" y="328"/>
                </a:cxn>
                <a:cxn ang="0">
                  <a:pos x="712" y="308"/>
                </a:cxn>
                <a:cxn ang="0">
                  <a:pos x="742" y="298"/>
                </a:cxn>
                <a:cxn ang="0">
                  <a:pos x="761" y="269"/>
                </a:cxn>
                <a:cxn ang="0">
                  <a:pos x="768" y="288"/>
                </a:cxn>
              </a:cxnLst>
              <a:rect l="0" t="0" r="r" b="b"/>
              <a:pathLst>
                <a:path w="769" h="349">
                  <a:moveTo>
                    <a:pt x="0" y="0"/>
                  </a:moveTo>
                  <a:lnTo>
                    <a:pt x="14" y="43"/>
                  </a:lnTo>
                  <a:lnTo>
                    <a:pt x="14" y="72"/>
                  </a:lnTo>
                  <a:lnTo>
                    <a:pt x="24" y="102"/>
                  </a:lnTo>
                  <a:lnTo>
                    <a:pt x="43" y="131"/>
                  </a:lnTo>
                  <a:lnTo>
                    <a:pt x="83" y="161"/>
                  </a:lnTo>
                  <a:lnTo>
                    <a:pt x="112" y="190"/>
                  </a:lnTo>
                  <a:lnTo>
                    <a:pt x="152" y="220"/>
                  </a:lnTo>
                  <a:lnTo>
                    <a:pt x="181" y="239"/>
                  </a:lnTo>
                  <a:lnTo>
                    <a:pt x="220" y="249"/>
                  </a:lnTo>
                  <a:lnTo>
                    <a:pt x="260" y="259"/>
                  </a:lnTo>
                  <a:lnTo>
                    <a:pt x="299" y="269"/>
                  </a:lnTo>
                  <a:lnTo>
                    <a:pt x="329" y="269"/>
                  </a:lnTo>
                  <a:lnTo>
                    <a:pt x="378" y="279"/>
                  </a:lnTo>
                  <a:lnTo>
                    <a:pt x="407" y="289"/>
                  </a:lnTo>
                  <a:lnTo>
                    <a:pt x="437" y="318"/>
                  </a:lnTo>
                  <a:lnTo>
                    <a:pt x="466" y="328"/>
                  </a:lnTo>
                  <a:lnTo>
                    <a:pt x="496" y="338"/>
                  </a:lnTo>
                  <a:lnTo>
                    <a:pt x="535" y="348"/>
                  </a:lnTo>
                  <a:lnTo>
                    <a:pt x="565" y="348"/>
                  </a:lnTo>
                  <a:lnTo>
                    <a:pt x="594" y="348"/>
                  </a:lnTo>
                  <a:lnTo>
                    <a:pt x="624" y="348"/>
                  </a:lnTo>
                  <a:lnTo>
                    <a:pt x="653" y="338"/>
                  </a:lnTo>
                  <a:lnTo>
                    <a:pt x="683" y="328"/>
                  </a:lnTo>
                  <a:lnTo>
                    <a:pt x="712" y="308"/>
                  </a:lnTo>
                  <a:lnTo>
                    <a:pt x="742" y="298"/>
                  </a:lnTo>
                  <a:lnTo>
                    <a:pt x="761" y="269"/>
                  </a:lnTo>
                  <a:lnTo>
                    <a:pt x="768" y="28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609600" y="762000"/>
            <a:ext cx="8291513" cy="1066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/>
              <a:t>“Personality arises from conflict btwn aggressive,</a:t>
            </a:r>
          </a:p>
          <a:p>
            <a:pPr algn="ctr"/>
            <a:r>
              <a:rPr lang="en-US"/>
              <a:t>pleasure-seeking impulses and social restraints”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Iceberg</a:t>
            </a:r>
          </a:p>
        </p:txBody>
      </p:sp>
      <p:pic>
        <p:nvPicPr>
          <p:cNvPr id="126980" name="Picture 4" descr="Iceber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46050"/>
            <a:ext cx="8229600" cy="6711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Id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5562600" cy="4754563"/>
          </a:xfrm>
        </p:spPr>
        <p:txBody>
          <a:bodyPr/>
          <a:lstStyle/>
          <a:p>
            <a:r>
              <a:rPr lang="en-US" sz="2500" dirty="0" smtClean="0">
                <a:latin typeface="Comic Sans MS" pitchFamily="66" charset="0"/>
              </a:rPr>
              <a:t>Freud used “</a:t>
            </a:r>
            <a:r>
              <a:rPr lang="en-US" sz="2500" dirty="0" err="1" smtClean="0">
                <a:latin typeface="Comic Sans MS" pitchFamily="66" charset="0"/>
              </a:rPr>
              <a:t>es</a:t>
            </a:r>
            <a:r>
              <a:rPr lang="en-US" sz="2500" dirty="0" smtClean="0">
                <a:latin typeface="Comic Sans MS" pitchFamily="66" charset="0"/>
              </a:rPr>
              <a:t>”, meaning it…someone else translated it to id</a:t>
            </a:r>
          </a:p>
          <a:p>
            <a:r>
              <a:rPr lang="en-US" sz="2500" dirty="0" smtClean="0">
                <a:latin typeface="Comic Sans MS" pitchFamily="66" charset="0"/>
              </a:rPr>
              <a:t>Drives us toward </a:t>
            </a:r>
            <a:r>
              <a:rPr lang="en-US" sz="2500" dirty="0" err="1" smtClean="0">
                <a:latin typeface="Comic Sans MS" pitchFamily="66" charset="0"/>
              </a:rPr>
              <a:t>eros</a:t>
            </a:r>
            <a:r>
              <a:rPr lang="en-US" sz="2500" dirty="0" smtClean="0">
                <a:latin typeface="Comic Sans MS" pitchFamily="66" charset="0"/>
              </a:rPr>
              <a:t> (sex) and </a:t>
            </a:r>
            <a:r>
              <a:rPr lang="en-US" sz="2500" dirty="0" err="1" smtClean="0">
                <a:latin typeface="Comic Sans MS" pitchFamily="66" charset="0"/>
              </a:rPr>
              <a:t>thanatos</a:t>
            </a:r>
            <a:r>
              <a:rPr lang="en-US" sz="2500" dirty="0" smtClean="0">
                <a:latin typeface="Comic Sans MS" pitchFamily="66" charset="0"/>
              </a:rPr>
              <a:t> (death/aggression)</a:t>
            </a:r>
          </a:p>
          <a:p>
            <a:r>
              <a:rPr lang="en-US" sz="2500" dirty="0" smtClean="0">
                <a:latin typeface="Comic Sans MS" pitchFamily="66" charset="0"/>
              </a:rPr>
              <a:t>Unconscious </a:t>
            </a:r>
            <a:r>
              <a:rPr lang="en-US" sz="2500" dirty="0">
                <a:latin typeface="Comic Sans MS" pitchFamily="66" charset="0"/>
              </a:rPr>
              <a:t>energy that drives us to satisfy basic sexual and aggressive drives.</a:t>
            </a:r>
          </a:p>
          <a:p>
            <a:r>
              <a:rPr lang="en-US" sz="2500" dirty="0">
                <a:latin typeface="Comic Sans MS" pitchFamily="66" charset="0"/>
              </a:rPr>
              <a:t>Id operates on the </a:t>
            </a:r>
            <a:r>
              <a:rPr lang="en-US" sz="2500" b="1" dirty="0">
                <a:latin typeface="Comic Sans MS" pitchFamily="66" charset="0"/>
              </a:rPr>
              <a:t>pleasure principle</a:t>
            </a:r>
            <a:r>
              <a:rPr lang="en-US" sz="2500" dirty="0">
                <a:latin typeface="Comic Sans MS" pitchFamily="66" charset="0"/>
              </a:rPr>
              <a:t>, demanding immediate gratification.</a:t>
            </a:r>
          </a:p>
        </p:txBody>
      </p:sp>
      <p:pic>
        <p:nvPicPr>
          <p:cNvPr id="58372" name="Picture 4" descr="jungle_girl_club_pulling_man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1371600"/>
            <a:ext cx="3613150" cy="39766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Ego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19600" cy="464820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German for “I”</a:t>
            </a:r>
          </a:p>
          <a:p>
            <a:r>
              <a:rPr lang="en-US" dirty="0" smtClean="0">
                <a:latin typeface="Comic Sans MS" pitchFamily="66" charset="0"/>
              </a:rPr>
              <a:t>The </a:t>
            </a:r>
            <a:r>
              <a:rPr lang="en-US" dirty="0">
                <a:latin typeface="Comic Sans MS" pitchFamily="66" charset="0"/>
              </a:rPr>
              <a:t>boss “executive” of the conscious.</a:t>
            </a:r>
          </a:p>
          <a:p>
            <a:r>
              <a:rPr lang="en-US" dirty="0">
                <a:latin typeface="Comic Sans MS" pitchFamily="66" charset="0"/>
              </a:rPr>
              <a:t>Its job is to mediate the desires of the Id and Superego.</a:t>
            </a:r>
          </a:p>
          <a:p>
            <a:r>
              <a:rPr lang="en-US" dirty="0" smtClean="0">
                <a:latin typeface="Comic Sans MS" pitchFamily="66" charset="0"/>
              </a:rPr>
              <a:t>Works by the </a:t>
            </a:r>
            <a:r>
              <a:rPr lang="en-US" b="1" dirty="0">
                <a:latin typeface="Comic Sans MS" pitchFamily="66" charset="0"/>
              </a:rPr>
              <a:t>“reality principle”.</a:t>
            </a:r>
          </a:p>
        </p:txBody>
      </p:sp>
      <p:pic>
        <p:nvPicPr>
          <p:cNvPr id="60420" name="Picture 4" descr="man_debating_conscience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322513"/>
            <a:ext cx="3552825" cy="3079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Superego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Part of personality that represents our internalized ideals.</a:t>
            </a:r>
          </a:p>
          <a:p>
            <a:r>
              <a:rPr lang="en-US" dirty="0">
                <a:latin typeface="Comic Sans MS" pitchFamily="66" charset="0"/>
              </a:rPr>
              <a:t>Standards of judgment or our morals.</a:t>
            </a:r>
          </a:p>
        </p:txBody>
      </p:sp>
      <p:pic>
        <p:nvPicPr>
          <p:cNvPr id="59396" name="Picture 4" descr="angela_hovering_with_pixie_harp_hg_cl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9038" y="2622550"/>
            <a:ext cx="2806700" cy="28305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vs. Evil</a:t>
            </a:r>
          </a:p>
        </p:txBody>
      </p:sp>
      <p:pic>
        <p:nvPicPr>
          <p:cNvPr id="139268" name="Picture 4" descr="Walking Sho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-990600"/>
            <a:ext cx="6042025" cy="7391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Id, Ego, Superego</a:t>
            </a:r>
          </a:p>
        </p:txBody>
      </p:sp>
      <p:pic>
        <p:nvPicPr>
          <p:cNvPr id="129028" name="Picture 4" descr="Id, Ego, Supere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-838200"/>
            <a:ext cx="7037388" cy="9677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853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noFill/>
          <a:ln/>
        </p:spPr>
        <p:txBody>
          <a:bodyPr/>
          <a:lstStyle/>
          <a:p>
            <a:r>
              <a:rPr lang="en-US"/>
              <a:t>Psychoanalytic Perspective</a:t>
            </a:r>
          </a:p>
        </p:txBody>
      </p:sp>
      <p:pic>
        <p:nvPicPr>
          <p:cNvPr id="5124" name="Picture 4"/>
          <p:cNvPicPr>
            <a:picLocks noChangeArrowheads="1"/>
          </p:cNvPicPr>
          <p:nvPr/>
        </p:nvPicPr>
        <p:blipFill>
          <a:blip r:embed="rId5" cstate="print"/>
          <a:srcRect l="1559" t="459" r="4350" b="990"/>
          <a:stretch>
            <a:fillRect/>
          </a:stretch>
        </p:blipFill>
        <p:spPr bwMode="auto">
          <a:xfrm>
            <a:off x="271463" y="1522413"/>
            <a:ext cx="2184400" cy="203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279525" y="776288"/>
            <a:ext cx="6365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/>
              <a:t>“first comprehensive theory of personality”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016250" y="1722438"/>
            <a:ext cx="5657850" cy="1554162"/>
          </a:xfrm>
          <a:prstGeom prst="rect">
            <a:avLst/>
          </a:prstGeom>
          <a:solidFill>
            <a:srgbClr val="99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Q</a:t>
            </a:r>
            <a:r>
              <a:rPr lang="en-US">
                <a:latin typeface="Comic Sans MS" pitchFamily="66" charset="0"/>
              </a:rPr>
              <a:t>: What caused neurological</a:t>
            </a:r>
          </a:p>
          <a:p>
            <a:pPr algn="ctr"/>
            <a:r>
              <a:rPr lang="en-US">
                <a:latin typeface="Comic Sans MS" pitchFamily="66" charset="0"/>
              </a:rPr>
              <a:t>symptoms in patients with no</a:t>
            </a:r>
          </a:p>
          <a:p>
            <a:pPr algn="ctr"/>
            <a:r>
              <a:rPr lang="en-US">
                <a:latin typeface="Comic Sans MS" pitchFamily="66" charset="0"/>
              </a:rPr>
              <a:t>neurological problems?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546725" y="3757613"/>
            <a:ext cx="304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Comic Sans MS" pitchFamily="66" charset="0"/>
              </a:rPr>
              <a:t>Unconscious</a:t>
            </a:r>
          </a:p>
        </p:txBody>
      </p: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1812925" y="3765550"/>
            <a:ext cx="3568700" cy="687388"/>
            <a:chOff x="1142" y="2372"/>
            <a:chExt cx="2248" cy="433"/>
          </a:xfrm>
        </p:grpSpPr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>
              <a:off x="1142" y="2386"/>
              <a:ext cx="131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3600" b="1">
                  <a:latin typeface="Comic Sans MS" pitchFamily="66" charset="0"/>
                </a:rPr>
                <a:t>Hypnosis</a:t>
              </a:r>
            </a:p>
          </p:txBody>
        </p:sp>
        <p:grpSp>
          <p:nvGrpSpPr>
            <p:cNvPr id="5136" name="Group 16"/>
            <p:cNvGrpSpPr>
              <a:grpSpLocks/>
            </p:cNvGrpSpPr>
            <p:nvPr/>
          </p:nvGrpSpPr>
          <p:grpSpPr bwMode="auto">
            <a:xfrm>
              <a:off x="2524" y="2372"/>
              <a:ext cx="866" cy="433"/>
              <a:chOff x="2524" y="2372"/>
              <a:chExt cx="866" cy="433"/>
            </a:xfrm>
          </p:grpSpPr>
          <p:sp>
            <p:nvSpPr>
              <p:cNvPr id="5129" name="Freeform 9"/>
              <p:cNvSpPr>
                <a:spLocks/>
              </p:cNvSpPr>
              <p:nvPr/>
            </p:nvSpPr>
            <p:spPr bwMode="auto">
              <a:xfrm>
                <a:off x="2906" y="2373"/>
                <a:ext cx="39" cy="1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" y="75"/>
                  </a:cxn>
                  <a:cxn ang="0">
                    <a:pos x="38" y="151"/>
                  </a:cxn>
                  <a:cxn ang="0">
                    <a:pos x="0" y="59"/>
                  </a:cxn>
                  <a:cxn ang="0">
                    <a:pos x="0" y="0"/>
                  </a:cxn>
                </a:cxnLst>
                <a:rect l="0" t="0" r="r" b="b"/>
                <a:pathLst>
                  <a:path w="39" h="152">
                    <a:moveTo>
                      <a:pt x="0" y="0"/>
                    </a:moveTo>
                    <a:lnTo>
                      <a:pt x="38" y="75"/>
                    </a:lnTo>
                    <a:lnTo>
                      <a:pt x="38" y="151"/>
                    </a:lnTo>
                    <a:lnTo>
                      <a:pt x="0" y="5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35" name="Group 15"/>
              <p:cNvGrpSpPr>
                <a:grpSpLocks/>
              </p:cNvGrpSpPr>
              <p:nvPr/>
            </p:nvGrpSpPr>
            <p:grpSpPr bwMode="auto">
              <a:xfrm>
                <a:off x="2524" y="2372"/>
                <a:ext cx="866" cy="433"/>
                <a:chOff x="2524" y="2372"/>
                <a:chExt cx="866" cy="433"/>
              </a:xfrm>
            </p:grpSpPr>
            <p:sp>
              <p:nvSpPr>
                <p:cNvPr id="5130" name="Freeform 10"/>
                <p:cNvSpPr>
                  <a:spLocks/>
                </p:cNvSpPr>
                <p:nvPr/>
              </p:nvSpPr>
              <p:spPr bwMode="auto">
                <a:xfrm>
                  <a:off x="2524" y="2372"/>
                  <a:ext cx="866" cy="355"/>
                </a:xfrm>
                <a:custGeom>
                  <a:avLst/>
                  <a:gdLst/>
                  <a:ahLst/>
                  <a:cxnLst>
                    <a:cxn ang="0">
                      <a:pos x="382" y="0"/>
                    </a:cxn>
                    <a:cxn ang="0">
                      <a:pos x="865" y="177"/>
                    </a:cxn>
                    <a:cxn ang="0">
                      <a:pos x="573" y="354"/>
                    </a:cxn>
                    <a:cxn ang="0">
                      <a:pos x="534" y="278"/>
                    </a:cxn>
                    <a:cxn ang="0">
                      <a:pos x="51" y="278"/>
                    </a:cxn>
                    <a:cxn ang="0">
                      <a:pos x="0" y="75"/>
                    </a:cxn>
                    <a:cxn ang="0">
                      <a:pos x="420" y="75"/>
                    </a:cxn>
                    <a:cxn ang="0">
                      <a:pos x="382" y="0"/>
                    </a:cxn>
                  </a:cxnLst>
                  <a:rect l="0" t="0" r="r" b="b"/>
                  <a:pathLst>
                    <a:path w="866" h="355">
                      <a:moveTo>
                        <a:pt x="382" y="0"/>
                      </a:moveTo>
                      <a:lnTo>
                        <a:pt x="865" y="177"/>
                      </a:lnTo>
                      <a:lnTo>
                        <a:pt x="573" y="354"/>
                      </a:lnTo>
                      <a:lnTo>
                        <a:pt x="534" y="278"/>
                      </a:lnTo>
                      <a:lnTo>
                        <a:pt x="51" y="278"/>
                      </a:lnTo>
                      <a:lnTo>
                        <a:pt x="0" y="75"/>
                      </a:lnTo>
                      <a:lnTo>
                        <a:pt x="420" y="75"/>
                      </a:lnTo>
                      <a:lnTo>
                        <a:pt x="382" y="0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1" name="Freeform 11"/>
                <p:cNvSpPr>
                  <a:spLocks/>
                </p:cNvSpPr>
                <p:nvPr/>
              </p:nvSpPr>
              <p:spPr bwMode="auto">
                <a:xfrm>
                  <a:off x="3096" y="2549"/>
                  <a:ext cx="294" cy="256"/>
                </a:xfrm>
                <a:custGeom>
                  <a:avLst/>
                  <a:gdLst/>
                  <a:ahLst/>
                  <a:cxnLst>
                    <a:cxn ang="0">
                      <a:pos x="293" y="0"/>
                    </a:cxn>
                    <a:cxn ang="0">
                      <a:pos x="0" y="178"/>
                    </a:cxn>
                    <a:cxn ang="0">
                      <a:pos x="1" y="255"/>
                    </a:cxn>
                    <a:cxn ang="0">
                      <a:pos x="293" y="76"/>
                    </a:cxn>
                    <a:cxn ang="0">
                      <a:pos x="293" y="0"/>
                    </a:cxn>
                  </a:cxnLst>
                  <a:rect l="0" t="0" r="r" b="b"/>
                  <a:pathLst>
                    <a:path w="294" h="256">
                      <a:moveTo>
                        <a:pt x="293" y="0"/>
                      </a:moveTo>
                      <a:lnTo>
                        <a:pt x="0" y="178"/>
                      </a:lnTo>
                      <a:lnTo>
                        <a:pt x="1" y="255"/>
                      </a:lnTo>
                      <a:lnTo>
                        <a:pt x="293" y="76"/>
                      </a:lnTo>
                      <a:lnTo>
                        <a:pt x="293" y="0"/>
                      </a:lnTo>
                    </a:path>
                  </a:pathLst>
                </a:custGeom>
                <a:solidFill>
                  <a:srgbClr val="8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2" name="Freeform 12"/>
                <p:cNvSpPr>
                  <a:spLocks/>
                </p:cNvSpPr>
                <p:nvPr/>
              </p:nvSpPr>
              <p:spPr bwMode="auto">
                <a:xfrm>
                  <a:off x="3058" y="2650"/>
                  <a:ext cx="40" cy="154"/>
                </a:xfrm>
                <a:custGeom>
                  <a:avLst/>
                  <a:gdLst/>
                  <a:ahLst/>
                  <a:cxnLst>
                    <a:cxn ang="0">
                      <a:pos x="39" y="79"/>
                    </a:cxn>
                    <a:cxn ang="0">
                      <a:pos x="0" y="0"/>
                    </a:cxn>
                    <a:cxn ang="0">
                      <a:pos x="0" y="79"/>
                    </a:cxn>
                    <a:cxn ang="0">
                      <a:pos x="38" y="153"/>
                    </a:cxn>
                    <a:cxn ang="0">
                      <a:pos x="39" y="79"/>
                    </a:cxn>
                  </a:cxnLst>
                  <a:rect l="0" t="0" r="r" b="b"/>
                  <a:pathLst>
                    <a:path w="40" h="154">
                      <a:moveTo>
                        <a:pt x="39" y="79"/>
                      </a:moveTo>
                      <a:lnTo>
                        <a:pt x="0" y="0"/>
                      </a:lnTo>
                      <a:lnTo>
                        <a:pt x="0" y="79"/>
                      </a:lnTo>
                      <a:lnTo>
                        <a:pt x="38" y="153"/>
                      </a:lnTo>
                      <a:lnTo>
                        <a:pt x="39" y="79"/>
                      </a:lnTo>
                    </a:path>
                  </a:pathLst>
                </a:custGeom>
                <a:solidFill>
                  <a:srgbClr val="8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3" name="Freeform 13"/>
                <p:cNvSpPr>
                  <a:spLocks/>
                </p:cNvSpPr>
                <p:nvPr/>
              </p:nvSpPr>
              <p:spPr bwMode="auto">
                <a:xfrm>
                  <a:off x="2574" y="2650"/>
                  <a:ext cx="485" cy="80"/>
                </a:xfrm>
                <a:custGeom>
                  <a:avLst/>
                  <a:gdLst/>
                  <a:ahLst/>
                  <a:cxnLst>
                    <a:cxn ang="0">
                      <a:pos x="484" y="1"/>
                    </a:cxn>
                    <a:cxn ang="0">
                      <a:pos x="484" y="79"/>
                    </a:cxn>
                    <a:cxn ang="0">
                      <a:pos x="0" y="79"/>
                    </a:cxn>
                    <a:cxn ang="0">
                      <a:pos x="1" y="0"/>
                    </a:cxn>
                    <a:cxn ang="0">
                      <a:pos x="484" y="1"/>
                    </a:cxn>
                  </a:cxnLst>
                  <a:rect l="0" t="0" r="r" b="b"/>
                  <a:pathLst>
                    <a:path w="485" h="80">
                      <a:moveTo>
                        <a:pt x="484" y="1"/>
                      </a:moveTo>
                      <a:lnTo>
                        <a:pt x="484" y="79"/>
                      </a:lnTo>
                      <a:lnTo>
                        <a:pt x="0" y="79"/>
                      </a:lnTo>
                      <a:lnTo>
                        <a:pt x="1" y="0"/>
                      </a:lnTo>
                      <a:lnTo>
                        <a:pt x="484" y="1"/>
                      </a:lnTo>
                    </a:path>
                  </a:pathLst>
                </a:custGeom>
                <a:solidFill>
                  <a:srgbClr val="8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4" name="Freeform 14"/>
                <p:cNvSpPr>
                  <a:spLocks/>
                </p:cNvSpPr>
                <p:nvPr/>
              </p:nvSpPr>
              <p:spPr bwMode="auto">
                <a:xfrm>
                  <a:off x="2524" y="2447"/>
                  <a:ext cx="52" cy="2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1" y="203"/>
                    </a:cxn>
                    <a:cxn ang="0">
                      <a:pos x="51" y="279"/>
                    </a:cxn>
                    <a:cxn ang="0">
                      <a:pos x="0" y="7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2" h="280">
                      <a:moveTo>
                        <a:pt x="0" y="0"/>
                      </a:moveTo>
                      <a:lnTo>
                        <a:pt x="51" y="203"/>
                      </a:lnTo>
                      <a:lnTo>
                        <a:pt x="51" y="279"/>
                      </a:lnTo>
                      <a:lnTo>
                        <a:pt x="0" y="7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144" name="Group 24"/>
          <p:cNvGrpSpPr>
            <a:grpSpLocks/>
          </p:cNvGrpSpPr>
          <p:nvPr/>
        </p:nvGrpSpPr>
        <p:grpSpPr bwMode="auto">
          <a:xfrm>
            <a:off x="5962650" y="4491038"/>
            <a:ext cx="2644775" cy="2108200"/>
            <a:chOff x="3756" y="2829"/>
            <a:chExt cx="1666" cy="1328"/>
          </a:xfrm>
        </p:grpSpPr>
        <p:grpSp>
          <p:nvGrpSpPr>
            <p:cNvPr id="5142" name="Group 22"/>
            <p:cNvGrpSpPr>
              <a:grpSpLocks/>
            </p:cNvGrpSpPr>
            <p:nvPr/>
          </p:nvGrpSpPr>
          <p:grpSpPr bwMode="auto">
            <a:xfrm>
              <a:off x="4328" y="2829"/>
              <a:ext cx="537" cy="532"/>
              <a:chOff x="4328" y="2829"/>
              <a:chExt cx="537" cy="532"/>
            </a:xfrm>
          </p:grpSpPr>
          <p:sp>
            <p:nvSpPr>
              <p:cNvPr id="5138" name="Freeform 18"/>
              <p:cNvSpPr>
                <a:spLocks/>
              </p:cNvSpPr>
              <p:nvPr/>
            </p:nvSpPr>
            <p:spPr bwMode="auto">
              <a:xfrm>
                <a:off x="4787" y="2971"/>
                <a:ext cx="78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7" y="0"/>
                  </a:cxn>
                  <a:cxn ang="0">
                    <a:pos x="77" y="71"/>
                  </a:cxn>
                  <a:cxn ang="0">
                    <a:pos x="0" y="71"/>
                  </a:cxn>
                  <a:cxn ang="0">
                    <a:pos x="0" y="0"/>
                  </a:cxn>
                </a:cxnLst>
                <a:rect l="0" t="0" r="r" b="b"/>
                <a:pathLst>
                  <a:path w="78" h="72">
                    <a:moveTo>
                      <a:pt x="0" y="0"/>
                    </a:moveTo>
                    <a:lnTo>
                      <a:pt x="77" y="0"/>
                    </a:lnTo>
                    <a:lnTo>
                      <a:pt x="77" y="71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19"/>
              <p:cNvSpPr>
                <a:spLocks/>
              </p:cNvSpPr>
              <p:nvPr/>
            </p:nvSpPr>
            <p:spPr bwMode="auto">
              <a:xfrm>
                <a:off x="4328" y="2971"/>
                <a:ext cx="80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7" y="0"/>
                  </a:cxn>
                  <a:cxn ang="0">
                    <a:pos x="79" y="71"/>
                  </a:cxn>
                  <a:cxn ang="0">
                    <a:pos x="0" y="71"/>
                  </a:cxn>
                  <a:cxn ang="0">
                    <a:pos x="0" y="0"/>
                  </a:cxn>
                </a:cxnLst>
                <a:rect l="0" t="0" r="r" b="b"/>
                <a:pathLst>
                  <a:path w="80" h="72">
                    <a:moveTo>
                      <a:pt x="0" y="0"/>
                    </a:moveTo>
                    <a:lnTo>
                      <a:pt x="77" y="0"/>
                    </a:lnTo>
                    <a:lnTo>
                      <a:pt x="79" y="71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Freeform 20"/>
              <p:cNvSpPr>
                <a:spLocks/>
              </p:cNvSpPr>
              <p:nvPr/>
            </p:nvSpPr>
            <p:spPr bwMode="auto">
              <a:xfrm>
                <a:off x="4330" y="2829"/>
                <a:ext cx="534" cy="461"/>
              </a:xfrm>
              <a:custGeom>
                <a:avLst/>
                <a:gdLst/>
                <a:ahLst/>
                <a:cxnLst>
                  <a:cxn ang="0">
                    <a:pos x="263" y="0"/>
                  </a:cxn>
                  <a:cxn ang="0">
                    <a:pos x="0" y="142"/>
                  </a:cxn>
                  <a:cxn ang="0">
                    <a:pos x="76" y="142"/>
                  </a:cxn>
                  <a:cxn ang="0">
                    <a:pos x="25" y="460"/>
                  </a:cxn>
                  <a:cxn ang="0">
                    <a:pos x="508" y="460"/>
                  </a:cxn>
                  <a:cxn ang="0">
                    <a:pos x="457" y="142"/>
                  </a:cxn>
                  <a:cxn ang="0">
                    <a:pos x="533" y="142"/>
                  </a:cxn>
                  <a:cxn ang="0">
                    <a:pos x="263" y="0"/>
                  </a:cxn>
                </a:cxnLst>
                <a:rect l="0" t="0" r="r" b="b"/>
                <a:pathLst>
                  <a:path w="534" h="461">
                    <a:moveTo>
                      <a:pt x="263" y="0"/>
                    </a:moveTo>
                    <a:lnTo>
                      <a:pt x="0" y="142"/>
                    </a:lnTo>
                    <a:lnTo>
                      <a:pt x="76" y="142"/>
                    </a:lnTo>
                    <a:lnTo>
                      <a:pt x="25" y="460"/>
                    </a:lnTo>
                    <a:lnTo>
                      <a:pt x="508" y="460"/>
                    </a:lnTo>
                    <a:lnTo>
                      <a:pt x="457" y="142"/>
                    </a:lnTo>
                    <a:lnTo>
                      <a:pt x="533" y="142"/>
                    </a:lnTo>
                    <a:lnTo>
                      <a:pt x="263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Freeform 21"/>
              <p:cNvSpPr>
                <a:spLocks/>
              </p:cNvSpPr>
              <p:nvPr/>
            </p:nvSpPr>
            <p:spPr bwMode="auto">
              <a:xfrm>
                <a:off x="4355" y="3289"/>
                <a:ext cx="48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3" y="0"/>
                  </a:cxn>
                  <a:cxn ang="0">
                    <a:pos x="483" y="71"/>
                  </a:cxn>
                  <a:cxn ang="0">
                    <a:pos x="0" y="71"/>
                  </a:cxn>
                  <a:cxn ang="0">
                    <a:pos x="0" y="0"/>
                  </a:cxn>
                </a:cxnLst>
                <a:rect l="0" t="0" r="r" b="b"/>
                <a:pathLst>
                  <a:path w="484" h="72">
                    <a:moveTo>
                      <a:pt x="0" y="0"/>
                    </a:moveTo>
                    <a:lnTo>
                      <a:pt x="483" y="0"/>
                    </a:lnTo>
                    <a:lnTo>
                      <a:pt x="483" y="71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43" name="Rectangle 23"/>
            <p:cNvSpPr>
              <a:spLocks noChangeArrowheads="1"/>
            </p:cNvSpPr>
            <p:nvPr/>
          </p:nvSpPr>
          <p:spPr bwMode="auto">
            <a:xfrm>
              <a:off x="3756" y="3407"/>
              <a:ext cx="166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3600" b="1">
                  <a:latin typeface="Comic Sans MS" pitchFamily="66" charset="0"/>
                </a:rPr>
                <a:t>Free</a:t>
              </a:r>
            </a:p>
            <a:p>
              <a:pPr algn="ctr"/>
              <a:r>
                <a:rPr lang="en-US" sz="3600" b="1">
                  <a:latin typeface="Comic Sans MS" pitchFamily="66" charset="0"/>
                </a:rPr>
                <a:t>Association</a:t>
              </a:r>
            </a:p>
          </p:txBody>
        </p:sp>
      </p:grpSp>
      <p:grpSp>
        <p:nvGrpSpPr>
          <p:cNvPr id="5153" name="Group 33"/>
          <p:cNvGrpSpPr>
            <a:grpSpLocks/>
          </p:cNvGrpSpPr>
          <p:nvPr/>
        </p:nvGrpSpPr>
        <p:grpSpPr bwMode="auto">
          <a:xfrm>
            <a:off x="152400" y="5627688"/>
            <a:ext cx="5797550" cy="712787"/>
            <a:chOff x="96" y="3545"/>
            <a:chExt cx="3652" cy="449"/>
          </a:xfrm>
        </p:grpSpPr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2882" y="3545"/>
              <a:ext cx="866" cy="433"/>
              <a:chOff x="2882" y="3545"/>
              <a:chExt cx="866" cy="433"/>
            </a:xfrm>
          </p:grpSpPr>
          <p:sp>
            <p:nvSpPr>
              <p:cNvPr id="5145" name="Freeform 25"/>
              <p:cNvSpPr>
                <a:spLocks/>
              </p:cNvSpPr>
              <p:nvPr/>
            </p:nvSpPr>
            <p:spPr bwMode="auto">
              <a:xfrm>
                <a:off x="3328" y="3546"/>
                <a:ext cx="39" cy="15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75"/>
                  </a:cxn>
                  <a:cxn ang="0">
                    <a:pos x="0" y="151"/>
                  </a:cxn>
                  <a:cxn ang="0">
                    <a:pos x="38" y="59"/>
                  </a:cxn>
                  <a:cxn ang="0">
                    <a:pos x="38" y="0"/>
                  </a:cxn>
                </a:cxnLst>
                <a:rect l="0" t="0" r="r" b="b"/>
                <a:pathLst>
                  <a:path w="39" h="152">
                    <a:moveTo>
                      <a:pt x="38" y="0"/>
                    </a:moveTo>
                    <a:lnTo>
                      <a:pt x="0" y="75"/>
                    </a:lnTo>
                    <a:lnTo>
                      <a:pt x="0" y="151"/>
                    </a:lnTo>
                    <a:lnTo>
                      <a:pt x="38" y="59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auto">
              <a:xfrm>
                <a:off x="2882" y="3545"/>
                <a:ext cx="866" cy="355"/>
              </a:xfrm>
              <a:custGeom>
                <a:avLst/>
                <a:gdLst/>
                <a:ahLst/>
                <a:cxnLst>
                  <a:cxn ang="0">
                    <a:pos x="484" y="0"/>
                  </a:cxn>
                  <a:cxn ang="0">
                    <a:pos x="0" y="177"/>
                  </a:cxn>
                  <a:cxn ang="0">
                    <a:pos x="293" y="354"/>
                  </a:cxn>
                  <a:cxn ang="0">
                    <a:pos x="331" y="278"/>
                  </a:cxn>
                  <a:cxn ang="0">
                    <a:pos x="814" y="278"/>
                  </a:cxn>
                  <a:cxn ang="0">
                    <a:pos x="865" y="75"/>
                  </a:cxn>
                  <a:cxn ang="0">
                    <a:pos x="446" y="75"/>
                  </a:cxn>
                  <a:cxn ang="0">
                    <a:pos x="484" y="0"/>
                  </a:cxn>
                </a:cxnLst>
                <a:rect l="0" t="0" r="r" b="b"/>
                <a:pathLst>
                  <a:path w="866" h="355">
                    <a:moveTo>
                      <a:pt x="484" y="0"/>
                    </a:moveTo>
                    <a:lnTo>
                      <a:pt x="0" y="177"/>
                    </a:lnTo>
                    <a:lnTo>
                      <a:pt x="293" y="354"/>
                    </a:lnTo>
                    <a:lnTo>
                      <a:pt x="331" y="278"/>
                    </a:lnTo>
                    <a:lnTo>
                      <a:pt x="814" y="278"/>
                    </a:lnTo>
                    <a:lnTo>
                      <a:pt x="865" y="75"/>
                    </a:lnTo>
                    <a:lnTo>
                      <a:pt x="446" y="75"/>
                    </a:lnTo>
                    <a:lnTo>
                      <a:pt x="484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auto">
              <a:xfrm>
                <a:off x="2882" y="3722"/>
                <a:ext cx="294" cy="2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3" y="178"/>
                  </a:cxn>
                  <a:cxn ang="0">
                    <a:pos x="293" y="255"/>
                  </a:cxn>
                  <a:cxn ang="0">
                    <a:pos x="0" y="76"/>
                  </a:cxn>
                  <a:cxn ang="0">
                    <a:pos x="0" y="0"/>
                  </a:cxn>
                </a:cxnLst>
                <a:rect l="0" t="0" r="r" b="b"/>
                <a:pathLst>
                  <a:path w="294" h="256">
                    <a:moveTo>
                      <a:pt x="0" y="0"/>
                    </a:moveTo>
                    <a:lnTo>
                      <a:pt x="293" y="178"/>
                    </a:lnTo>
                    <a:lnTo>
                      <a:pt x="293" y="255"/>
                    </a:lnTo>
                    <a:lnTo>
                      <a:pt x="0" y="7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auto">
              <a:xfrm>
                <a:off x="3175" y="3823"/>
                <a:ext cx="39" cy="154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38" y="0"/>
                  </a:cxn>
                  <a:cxn ang="0">
                    <a:pos x="38" y="79"/>
                  </a:cxn>
                  <a:cxn ang="0">
                    <a:pos x="0" y="153"/>
                  </a:cxn>
                  <a:cxn ang="0">
                    <a:pos x="0" y="79"/>
                  </a:cxn>
                </a:cxnLst>
                <a:rect l="0" t="0" r="r" b="b"/>
                <a:pathLst>
                  <a:path w="39" h="154">
                    <a:moveTo>
                      <a:pt x="0" y="79"/>
                    </a:moveTo>
                    <a:lnTo>
                      <a:pt x="38" y="0"/>
                    </a:lnTo>
                    <a:lnTo>
                      <a:pt x="38" y="79"/>
                    </a:lnTo>
                    <a:lnTo>
                      <a:pt x="0" y="153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auto">
              <a:xfrm>
                <a:off x="3213" y="3823"/>
                <a:ext cx="485" cy="8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79"/>
                  </a:cxn>
                  <a:cxn ang="0">
                    <a:pos x="484" y="79"/>
                  </a:cxn>
                  <a:cxn ang="0">
                    <a:pos x="483" y="0"/>
                  </a:cxn>
                  <a:cxn ang="0">
                    <a:pos x="0" y="1"/>
                  </a:cxn>
                </a:cxnLst>
                <a:rect l="0" t="0" r="r" b="b"/>
                <a:pathLst>
                  <a:path w="485" h="80">
                    <a:moveTo>
                      <a:pt x="0" y="1"/>
                    </a:moveTo>
                    <a:lnTo>
                      <a:pt x="0" y="79"/>
                    </a:lnTo>
                    <a:lnTo>
                      <a:pt x="484" y="79"/>
                    </a:lnTo>
                    <a:lnTo>
                      <a:pt x="483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auto">
              <a:xfrm>
                <a:off x="3696" y="3620"/>
                <a:ext cx="52" cy="280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0" y="203"/>
                  </a:cxn>
                  <a:cxn ang="0">
                    <a:pos x="0" y="279"/>
                  </a:cxn>
                  <a:cxn ang="0">
                    <a:pos x="51" y="77"/>
                  </a:cxn>
                  <a:cxn ang="0">
                    <a:pos x="51" y="0"/>
                  </a:cxn>
                </a:cxnLst>
                <a:rect l="0" t="0" r="r" b="b"/>
                <a:pathLst>
                  <a:path w="52" h="280">
                    <a:moveTo>
                      <a:pt x="51" y="0"/>
                    </a:moveTo>
                    <a:lnTo>
                      <a:pt x="0" y="203"/>
                    </a:lnTo>
                    <a:lnTo>
                      <a:pt x="0" y="279"/>
                    </a:lnTo>
                    <a:lnTo>
                      <a:pt x="51" y="77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2" name="Rectangle 32"/>
            <p:cNvSpPr>
              <a:spLocks noChangeArrowheads="1"/>
            </p:cNvSpPr>
            <p:nvPr/>
          </p:nvSpPr>
          <p:spPr bwMode="auto">
            <a:xfrm>
              <a:off x="96" y="3552"/>
              <a:ext cx="277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4000" b="1">
                  <a:solidFill>
                    <a:srgbClr val="990000"/>
                  </a:solidFill>
                  <a:latin typeface="Comic Sans MS" pitchFamily="66" charset="0"/>
                </a:rPr>
                <a:t>“Psychoanalysis”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noFill/>
          <a:ln/>
        </p:spPr>
        <p:txBody>
          <a:bodyPr/>
          <a:lstStyle/>
          <a:p>
            <a:r>
              <a:rPr lang="en-US"/>
              <a:t>Personality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175496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“Personality is far too complex a thing to be trussed up in a conceptual straightjacket.”</a:t>
            </a:r>
            <a:endParaRPr lang="en-US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17525" y="2713038"/>
            <a:ext cx="8170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>
                <a:latin typeface="Lucida Casual" charset="0"/>
              </a:rPr>
              <a:t>Four major perspectives on Personality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3892550" y="3359150"/>
            <a:ext cx="901700" cy="673100"/>
          </a:xfrm>
          <a:prstGeom prst="downArrow">
            <a:avLst>
              <a:gd name="adj1" fmla="val 75009"/>
              <a:gd name="adj2" fmla="val 50005"/>
            </a:avLst>
          </a:prstGeom>
          <a:solidFill>
            <a:srgbClr val="99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77825" y="4173538"/>
            <a:ext cx="7772400" cy="2041525"/>
          </a:xfrm>
          <a:prstGeom prst="rect">
            <a:avLst/>
          </a:prstGeom>
          <a:solidFill>
            <a:srgbClr val="99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Psychoanalytic</a:t>
            </a:r>
            <a:r>
              <a:rPr lang="en-US" dirty="0"/>
              <a:t> - unconscious motivations</a:t>
            </a:r>
          </a:p>
          <a:p>
            <a:r>
              <a:rPr lang="en-US" b="1" dirty="0">
                <a:latin typeface="Comic Sans MS" pitchFamily="66" charset="0"/>
              </a:rPr>
              <a:t>Trait</a:t>
            </a:r>
            <a:r>
              <a:rPr lang="en-US" dirty="0"/>
              <a:t> - specific dimensions of personality</a:t>
            </a:r>
          </a:p>
          <a:p>
            <a:r>
              <a:rPr lang="en-US" b="1" dirty="0">
                <a:latin typeface="Comic Sans MS" pitchFamily="66" charset="0"/>
              </a:rPr>
              <a:t>Humanistic</a:t>
            </a:r>
            <a:r>
              <a:rPr lang="en-US" dirty="0"/>
              <a:t> - inner capacity for growth</a:t>
            </a:r>
          </a:p>
          <a:p>
            <a:r>
              <a:rPr lang="en-US" b="1" dirty="0">
                <a:latin typeface="Comic Sans MS" pitchFamily="66" charset="0"/>
              </a:rPr>
              <a:t>Social-Cognitive</a:t>
            </a:r>
            <a:r>
              <a:rPr lang="en-US" dirty="0"/>
              <a:t> - influence of environment</a:t>
            </a:r>
          </a:p>
        </p:txBody>
      </p:sp>
      <p:graphicFrame>
        <p:nvGraphicFramePr>
          <p:cNvPr id="3079" name="Object 7"/>
          <p:cNvGraphicFramePr>
            <a:graphicFrameLocks/>
          </p:cNvGraphicFramePr>
          <p:nvPr/>
        </p:nvGraphicFramePr>
        <p:xfrm>
          <a:off x="8077200" y="4892675"/>
          <a:ext cx="1016000" cy="1952625"/>
        </p:xfrm>
        <a:graphic>
          <a:graphicData uri="http://schemas.openxmlformats.org/presentationml/2006/ole">
            <p:oleObj spid="_x0000_s3079" name="ClipArt" r:id="rId4" imgW="1908000" imgH="3660480" progId="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utoUpdateAnimBg="0"/>
      <p:bldP spid="3077" grpId="0" animBg="1"/>
      <p:bldP spid="3078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Freudian Slips</a:t>
            </a:r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spcBef>
                <a:spcPct val="0"/>
              </a:spcBef>
            </a:pPr>
            <a:r>
              <a:rPr lang="en-US" b="1" i="1" u="sng" dirty="0" smtClean="0">
                <a:solidFill>
                  <a:srgbClr val="0066CC"/>
                </a:solidFill>
                <a:hlinkClick r:id="rId2"/>
              </a:rPr>
              <a:t>George </a:t>
            </a:r>
            <a:r>
              <a:rPr lang="en-US" b="1" i="1" u="sng" dirty="0">
                <a:solidFill>
                  <a:srgbClr val="0066CC"/>
                </a:solidFill>
                <a:hlinkClick r:id="rId2"/>
              </a:rPr>
              <a:t>W Bush</a:t>
            </a:r>
            <a:endParaRPr lang="en-US" b="1" i="1" u="sng" dirty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r>
              <a:rPr lang="en-US" b="1" i="1" u="sng" dirty="0">
                <a:solidFill>
                  <a:srgbClr val="0066CC"/>
                </a:solidFill>
                <a:hlinkClick r:id="rId3"/>
              </a:rPr>
              <a:t>George W Bush</a:t>
            </a:r>
            <a:endParaRPr lang="en-US" b="1" i="1" u="sng" dirty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r>
              <a:rPr lang="en-US" b="1" i="1" u="sng" dirty="0">
                <a:solidFill>
                  <a:srgbClr val="0066CC"/>
                </a:solidFill>
                <a:hlinkClick r:id="rId4"/>
              </a:rPr>
              <a:t>Nipple</a:t>
            </a:r>
            <a:endParaRPr lang="en-US" b="1" i="1" u="sng" dirty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r>
              <a:rPr lang="en-US" b="1" i="1" u="sng" dirty="0">
                <a:solidFill>
                  <a:srgbClr val="0066CC"/>
                </a:solidFill>
                <a:hlinkClick r:id="rId5"/>
              </a:rPr>
              <a:t>W Again!</a:t>
            </a:r>
            <a:endParaRPr lang="en-US" b="1" i="1" u="sng" dirty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r>
              <a:rPr lang="en-US" b="1" i="1" u="sng" dirty="0">
                <a:solidFill>
                  <a:srgbClr val="0066CC"/>
                </a:solidFill>
                <a:hlinkClick r:id="rId6"/>
              </a:rPr>
              <a:t>Bill </a:t>
            </a:r>
            <a:r>
              <a:rPr lang="en-US" b="1" i="1" u="sng" dirty="0" smtClean="0">
                <a:solidFill>
                  <a:srgbClr val="0066CC"/>
                </a:solidFill>
                <a:hlinkClick r:id="rId6"/>
              </a:rPr>
              <a:t>Clinton</a:t>
            </a:r>
            <a:endParaRPr lang="en-US" b="1" i="1" u="sng" dirty="0" smtClean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endParaRPr lang="en-US" b="1" i="1" u="sng" dirty="0" smtClean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r>
              <a:rPr lang="en-US" b="1" i="1" u="sng" dirty="0" smtClean="0">
                <a:solidFill>
                  <a:srgbClr val="0066CC"/>
                </a:solidFill>
                <a:hlinkClick r:id="rId7"/>
              </a:rPr>
              <a:t>Compilation...Top 10</a:t>
            </a:r>
            <a:endParaRPr lang="en-US" b="1" i="1" u="sng" dirty="0" smtClean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r>
              <a:rPr lang="en-US" b="1" i="1" u="sng" dirty="0" smtClean="0">
                <a:solidFill>
                  <a:srgbClr val="0066CC"/>
                </a:solidFill>
                <a:hlinkClick r:id="rId8"/>
              </a:rPr>
              <a:t>Sheppard Smith</a:t>
            </a:r>
            <a:endParaRPr lang="en-US" b="1" i="1" u="sng" dirty="0">
              <a:solidFill>
                <a:srgbClr val="0066CC"/>
              </a:solidFill>
            </a:endParaRPr>
          </a:p>
          <a:p>
            <a:pPr marL="609600" indent="-609600" algn="ctr">
              <a:spcBef>
                <a:spcPct val="0"/>
              </a:spcBef>
            </a:pPr>
            <a:r>
              <a:rPr lang="en-US" b="1" i="1" u="sng" dirty="0">
                <a:hlinkClick r:id="rId9"/>
              </a:rPr>
              <a:t>A Man who Climbs Mount </a:t>
            </a:r>
            <a:r>
              <a:rPr lang="en-US" b="1" i="1" u="sng" dirty="0" smtClean="0">
                <a:hlinkClick r:id="rId9"/>
              </a:rPr>
              <a:t>Everest</a:t>
            </a:r>
            <a:endParaRPr lang="en-US" b="1" i="1" u="sng" dirty="0" smtClean="0"/>
          </a:p>
          <a:p>
            <a:pPr marL="609600" indent="-609600" algn="ctr">
              <a:spcBef>
                <a:spcPct val="0"/>
              </a:spcBef>
            </a:pPr>
            <a:endParaRPr lang="en-US" b="1" dirty="0">
              <a:solidFill>
                <a:srgbClr val="0066CC"/>
              </a:solidFill>
            </a:endParaRPr>
          </a:p>
          <a:p>
            <a:pPr marL="609600" indent="-609600"/>
            <a:endParaRPr lang="en-US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noFill/>
          <a:ln/>
        </p:spPr>
        <p:txBody>
          <a:bodyPr/>
          <a:lstStyle/>
          <a:p>
            <a:r>
              <a:rPr lang="en-US"/>
              <a:t>Defense Mechanisms</a:t>
            </a:r>
          </a:p>
        </p:txBody>
      </p:sp>
      <p:pic>
        <p:nvPicPr>
          <p:cNvPr id="10243" name="Picture 3"/>
          <p:cNvPicPr>
            <a:picLocks noChangeArrowheads="1"/>
          </p:cNvPicPr>
          <p:nvPr/>
        </p:nvPicPr>
        <p:blipFill>
          <a:blip r:embed="rId3" cstate="print"/>
          <a:srcRect r="639" b="650"/>
          <a:stretch>
            <a:fillRect/>
          </a:stretch>
        </p:blipFill>
        <p:spPr bwMode="auto">
          <a:xfrm>
            <a:off x="4252913" y="1106488"/>
            <a:ext cx="3616325" cy="3233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164513" y="1004888"/>
            <a:ext cx="520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1"/>
              <a:t>Id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8048625" y="4357688"/>
            <a:ext cx="10937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 b="1"/>
              <a:t>Super</a:t>
            </a:r>
          </a:p>
          <a:p>
            <a:pPr algn="ctr"/>
            <a:r>
              <a:rPr lang="en-US" sz="2800" b="1"/>
              <a:t>Ego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06713" y="1004888"/>
            <a:ext cx="7762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1"/>
              <a:t>Ego</a:t>
            </a:r>
          </a:p>
        </p:txBody>
      </p:sp>
      <p:grpSp>
        <p:nvGrpSpPr>
          <p:cNvPr id="10250" name="Group 10"/>
          <p:cNvGrpSpPr>
            <a:grpSpLocks/>
          </p:cNvGrpSpPr>
          <p:nvPr/>
        </p:nvGrpSpPr>
        <p:grpSpPr bwMode="auto">
          <a:xfrm>
            <a:off x="3663950" y="1060450"/>
            <a:ext cx="1350963" cy="795338"/>
            <a:chOff x="2308" y="668"/>
            <a:chExt cx="851" cy="501"/>
          </a:xfrm>
        </p:grpSpPr>
        <p:sp>
          <p:nvSpPr>
            <p:cNvPr id="10247" name="Freeform 7"/>
            <p:cNvSpPr>
              <a:spLocks/>
            </p:cNvSpPr>
            <p:nvPr/>
          </p:nvSpPr>
          <p:spPr bwMode="auto">
            <a:xfrm>
              <a:off x="2308" y="854"/>
              <a:ext cx="568" cy="1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8" y="88"/>
                </a:cxn>
                <a:cxn ang="0">
                  <a:pos x="567" y="160"/>
                </a:cxn>
                <a:cxn ang="0">
                  <a:pos x="28" y="71"/>
                </a:cxn>
                <a:cxn ang="0">
                  <a:pos x="0" y="0"/>
                </a:cxn>
              </a:cxnLst>
              <a:rect l="0" t="0" r="r" b="b"/>
              <a:pathLst>
                <a:path w="568" h="161">
                  <a:moveTo>
                    <a:pt x="0" y="0"/>
                  </a:moveTo>
                  <a:lnTo>
                    <a:pt x="538" y="88"/>
                  </a:lnTo>
                  <a:lnTo>
                    <a:pt x="567" y="160"/>
                  </a:lnTo>
                  <a:lnTo>
                    <a:pt x="28" y="71"/>
                  </a:lnTo>
                  <a:lnTo>
                    <a:pt x="0" y="0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auto">
            <a:xfrm>
              <a:off x="2308" y="668"/>
              <a:ext cx="822" cy="429"/>
            </a:xfrm>
            <a:custGeom>
              <a:avLst/>
              <a:gdLst/>
              <a:ahLst/>
              <a:cxnLst>
                <a:cxn ang="0">
                  <a:pos x="0" y="186"/>
                </a:cxn>
                <a:cxn ang="0">
                  <a:pos x="140" y="46"/>
                </a:cxn>
                <a:cxn ang="0">
                  <a:pos x="643" y="121"/>
                </a:cxn>
                <a:cxn ang="0">
                  <a:pos x="734" y="0"/>
                </a:cxn>
                <a:cxn ang="0">
                  <a:pos x="821" y="216"/>
                </a:cxn>
                <a:cxn ang="0">
                  <a:pos x="433" y="428"/>
                </a:cxn>
                <a:cxn ang="0">
                  <a:pos x="538" y="274"/>
                </a:cxn>
                <a:cxn ang="0">
                  <a:pos x="0" y="186"/>
                </a:cxn>
              </a:cxnLst>
              <a:rect l="0" t="0" r="r" b="b"/>
              <a:pathLst>
                <a:path w="822" h="429">
                  <a:moveTo>
                    <a:pt x="0" y="186"/>
                  </a:moveTo>
                  <a:lnTo>
                    <a:pt x="140" y="46"/>
                  </a:lnTo>
                  <a:lnTo>
                    <a:pt x="643" y="121"/>
                  </a:lnTo>
                  <a:lnTo>
                    <a:pt x="734" y="0"/>
                  </a:lnTo>
                  <a:lnTo>
                    <a:pt x="821" y="216"/>
                  </a:lnTo>
                  <a:lnTo>
                    <a:pt x="433" y="428"/>
                  </a:lnTo>
                  <a:lnTo>
                    <a:pt x="538" y="274"/>
                  </a:lnTo>
                  <a:lnTo>
                    <a:pt x="0" y="186"/>
                  </a:lnTo>
                </a:path>
              </a:pathLst>
            </a:custGeom>
            <a:solidFill>
              <a:srgbClr val="00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Freeform 9"/>
            <p:cNvSpPr>
              <a:spLocks/>
            </p:cNvSpPr>
            <p:nvPr/>
          </p:nvSpPr>
          <p:spPr bwMode="auto">
            <a:xfrm>
              <a:off x="2741" y="884"/>
              <a:ext cx="418" cy="285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388" y="0"/>
                </a:cxn>
                <a:cxn ang="0">
                  <a:pos x="417" y="72"/>
                </a:cxn>
                <a:cxn ang="0">
                  <a:pos x="29" y="284"/>
                </a:cxn>
                <a:cxn ang="0">
                  <a:pos x="0" y="212"/>
                </a:cxn>
              </a:cxnLst>
              <a:rect l="0" t="0" r="r" b="b"/>
              <a:pathLst>
                <a:path w="418" h="285">
                  <a:moveTo>
                    <a:pt x="0" y="212"/>
                  </a:moveTo>
                  <a:lnTo>
                    <a:pt x="388" y="0"/>
                  </a:lnTo>
                  <a:lnTo>
                    <a:pt x="417" y="72"/>
                  </a:lnTo>
                  <a:lnTo>
                    <a:pt x="29" y="284"/>
                  </a:lnTo>
                  <a:lnTo>
                    <a:pt x="0" y="212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4" name="Group 14"/>
          <p:cNvGrpSpPr>
            <a:grpSpLocks/>
          </p:cNvGrpSpPr>
          <p:nvPr/>
        </p:nvGrpSpPr>
        <p:grpSpPr bwMode="auto">
          <a:xfrm>
            <a:off x="6848475" y="1173163"/>
            <a:ext cx="1335088" cy="763587"/>
            <a:chOff x="4314" y="739"/>
            <a:chExt cx="841" cy="481"/>
          </a:xfrm>
        </p:grpSpPr>
        <p:sp>
          <p:nvSpPr>
            <p:cNvPr id="10251" name="Freeform 11"/>
            <p:cNvSpPr>
              <a:spLocks/>
            </p:cNvSpPr>
            <p:nvPr/>
          </p:nvSpPr>
          <p:spPr bwMode="auto">
            <a:xfrm>
              <a:off x="4600" y="872"/>
              <a:ext cx="555" cy="201"/>
            </a:xfrm>
            <a:custGeom>
              <a:avLst/>
              <a:gdLst/>
              <a:ahLst/>
              <a:cxnLst>
                <a:cxn ang="0">
                  <a:pos x="554" y="0"/>
                </a:cxn>
                <a:cxn ang="0">
                  <a:pos x="24" y="127"/>
                </a:cxn>
                <a:cxn ang="0">
                  <a:pos x="0" y="200"/>
                </a:cxn>
                <a:cxn ang="0">
                  <a:pos x="530" y="74"/>
                </a:cxn>
                <a:cxn ang="0">
                  <a:pos x="554" y="0"/>
                </a:cxn>
              </a:cxnLst>
              <a:rect l="0" t="0" r="r" b="b"/>
              <a:pathLst>
                <a:path w="555" h="201">
                  <a:moveTo>
                    <a:pt x="554" y="0"/>
                  </a:moveTo>
                  <a:lnTo>
                    <a:pt x="24" y="127"/>
                  </a:lnTo>
                  <a:lnTo>
                    <a:pt x="0" y="200"/>
                  </a:lnTo>
                  <a:lnTo>
                    <a:pt x="530" y="74"/>
                  </a:lnTo>
                  <a:lnTo>
                    <a:pt x="554" y="0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Freeform 12"/>
            <p:cNvSpPr>
              <a:spLocks/>
            </p:cNvSpPr>
            <p:nvPr/>
          </p:nvSpPr>
          <p:spPr bwMode="auto">
            <a:xfrm>
              <a:off x="4337" y="739"/>
              <a:ext cx="818" cy="407"/>
            </a:xfrm>
            <a:custGeom>
              <a:avLst/>
              <a:gdLst/>
              <a:ahLst/>
              <a:cxnLst>
                <a:cxn ang="0">
                  <a:pos x="817" y="133"/>
                </a:cxn>
                <a:cxn ang="0">
                  <a:pos x="668" y="4"/>
                </a:cxn>
                <a:cxn ang="0">
                  <a:pos x="171" y="114"/>
                </a:cxn>
                <a:cxn ang="0">
                  <a:pos x="72" y="0"/>
                </a:cxn>
                <a:cxn ang="0">
                  <a:pos x="0" y="221"/>
                </a:cxn>
                <a:cxn ang="0">
                  <a:pos x="402" y="406"/>
                </a:cxn>
                <a:cxn ang="0">
                  <a:pos x="287" y="260"/>
                </a:cxn>
                <a:cxn ang="0">
                  <a:pos x="817" y="133"/>
                </a:cxn>
              </a:cxnLst>
              <a:rect l="0" t="0" r="r" b="b"/>
              <a:pathLst>
                <a:path w="818" h="407">
                  <a:moveTo>
                    <a:pt x="817" y="133"/>
                  </a:moveTo>
                  <a:lnTo>
                    <a:pt x="668" y="4"/>
                  </a:lnTo>
                  <a:lnTo>
                    <a:pt x="171" y="114"/>
                  </a:lnTo>
                  <a:lnTo>
                    <a:pt x="72" y="0"/>
                  </a:lnTo>
                  <a:lnTo>
                    <a:pt x="0" y="221"/>
                  </a:lnTo>
                  <a:lnTo>
                    <a:pt x="402" y="406"/>
                  </a:lnTo>
                  <a:lnTo>
                    <a:pt x="287" y="260"/>
                  </a:lnTo>
                  <a:lnTo>
                    <a:pt x="817" y="133"/>
                  </a:lnTo>
                </a:path>
              </a:pathLst>
            </a:custGeom>
            <a:solidFill>
              <a:srgbClr val="00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Freeform 13"/>
            <p:cNvSpPr>
              <a:spLocks/>
            </p:cNvSpPr>
            <p:nvPr/>
          </p:nvSpPr>
          <p:spPr bwMode="auto">
            <a:xfrm>
              <a:off x="4314" y="960"/>
              <a:ext cx="426" cy="260"/>
            </a:xfrm>
            <a:custGeom>
              <a:avLst/>
              <a:gdLst/>
              <a:ahLst/>
              <a:cxnLst>
                <a:cxn ang="0">
                  <a:pos x="425" y="185"/>
                </a:cxn>
                <a:cxn ang="0">
                  <a:pos x="23" y="0"/>
                </a:cxn>
                <a:cxn ang="0">
                  <a:pos x="0" y="74"/>
                </a:cxn>
                <a:cxn ang="0">
                  <a:pos x="401" y="259"/>
                </a:cxn>
                <a:cxn ang="0">
                  <a:pos x="425" y="185"/>
                </a:cxn>
              </a:cxnLst>
              <a:rect l="0" t="0" r="r" b="b"/>
              <a:pathLst>
                <a:path w="426" h="260">
                  <a:moveTo>
                    <a:pt x="425" y="185"/>
                  </a:moveTo>
                  <a:lnTo>
                    <a:pt x="23" y="0"/>
                  </a:lnTo>
                  <a:lnTo>
                    <a:pt x="0" y="74"/>
                  </a:lnTo>
                  <a:lnTo>
                    <a:pt x="401" y="259"/>
                  </a:lnTo>
                  <a:lnTo>
                    <a:pt x="425" y="185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60" name="Group 20"/>
          <p:cNvGrpSpPr>
            <a:grpSpLocks/>
          </p:cNvGrpSpPr>
          <p:nvPr/>
        </p:nvGrpSpPr>
        <p:grpSpPr bwMode="auto">
          <a:xfrm>
            <a:off x="6999288" y="2997200"/>
            <a:ext cx="1401762" cy="1581150"/>
            <a:chOff x="4409" y="1888"/>
            <a:chExt cx="883" cy="996"/>
          </a:xfrm>
        </p:grpSpPr>
        <p:sp>
          <p:nvSpPr>
            <p:cNvPr id="10255" name="Freeform 15"/>
            <p:cNvSpPr>
              <a:spLocks/>
            </p:cNvSpPr>
            <p:nvPr/>
          </p:nvSpPr>
          <p:spPr bwMode="auto">
            <a:xfrm>
              <a:off x="4574" y="2138"/>
              <a:ext cx="434" cy="746"/>
            </a:xfrm>
            <a:custGeom>
              <a:avLst/>
              <a:gdLst/>
              <a:ahLst/>
              <a:cxnLst>
                <a:cxn ang="0">
                  <a:pos x="433" y="613"/>
                </a:cxn>
                <a:cxn ang="0">
                  <a:pos x="382" y="745"/>
                </a:cxn>
                <a:cxn ang="0">
                  <a:pos x="0" y="80"/>
                </a:cxn>
                <a:cxn ang="0">
                  <a:pos x="31" y="0"/>
                </a:cxn>
                <a:cxn ang="0">
                  <a:pos x="433" y="613"/>
                </a:cxn>
              </a:cxnLst>
              <a:rect l="0" t="0" r="r" b="b"/>
              <a:pathLst>
                <a:path w="434" h="746">
                  <a:moveTo>
                    <a:pt x="433" y="613"/>
                  </a:moveTo>
                  <a:lnTo>
                    <a:pt x="382" y="745"/>
                  </a:lnTo>
                  <a:lnTo>
                    <a:pt x="0" y="80"/>
                  </a:lnTo>
                  <a:lnTo>
                    <a:pt x="31" y="0"/>
                  </a:lnTo>
                  <a:lnTo>
                    <a:pt x="433" y="613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Freeform 16"/>
            <p:cNvSpPr>
              <a:spLocks/>
            </p:cNvSpPr>
            <p:nvPr/>
          </p:nvSpPr>
          <p:spPr bwMode="auto">
            <a:xfrm>
              <a:off x="4804" y="2011"/>
              <a:ext cx="183" cy="114"/>
            </a:xfrm>
            <a:custGeom>
              <a:avLst/>
              <a:gdLst/>
              <a:ahLst/>
              <a:cxnLst>
                <a:cxn ang="0">
                  <a:pos x="31" y="32"/>
                </a:cxn>
                <a:cxn ang="0">
                  <a:pos x="0" y="113"/>
                </a:cxn>
                <a:cxn ang="0">
                  <a:pos x="159" y="62"/>
                </a:cxn>
                <a:cxn ang="0">
                  <a:pos x="182" y="0"/>
                </a:cxn>
                <a:cxn ang="0">
                  <a:pos x="31" y="32"/>
                </a:cxn>
              </a:cxnLst>
              <a:rect l="0" t="0" r="r" b="b"/>
              <a:pathLst>
                <a:path w="183" h="114">
                  <a:moveTo>
                    <a:pt x="31" y="32"/>
                  </a:moveTo>
                  <a:lnTo>
                    <a:pt x="0" y="113"/>
                  </a:lnTo>
                  <a:lnTo>
                    <a:pt x="159" y="62"/>
                  </a:lnTo>
                  <a:lnTo>
                    <a:pt x="182" y="0"/>
                  </a:lnTo>
                  <a:lnTo>
                    <a:pt x="31" y="32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auto">
            <a:xfrm>
              <a:off x="4443" y="1888"/>
              <a:ext cx="849" cy="864"/>
            </a:xfrm>
            <a:custGeom>
              <a:avLst/>
              <a:gdLst/>
              <a:ahLst/>
              <a:cxnLst>
                <a:cxn ang="0">
                  <a:pos x="848" y="698"/>
                </a:cxn>
                <a:cxn ang="0">
                  <a:pos x="392" y="155"/>
                </a:cxn>
                <a:cxn ang="0">
                  <a:pos x="543" y="123"/>
                </a:cxn>
                <a:cxn ang="0">
                  <a:pos x="147" y="0"/>
                </a:cxn>
                <a:cxn ang="0">
                  <a:pos x="0" y="311"/>
                </a:cxn>
                <a:cxn ang="0">
                  <a:pos x="162" y="250"/>
                </a:cxn>
                <a:cxn ang="0">
                  <a:pos x="564" y="863"/>
                </a:cxn>
                <a:cxn ang="0">
                  <a:pos x="848" y="698"/>
                </a:cxn>
              </a:cxnLst>
              <a:rect l="0" t="0" r="r" b="b"/>
              <a:pathLst>
                <a:path w="849" h="864">
                  <a:moveTo>
                    <a:pt x="848" y="698"/>
                  </a:moveTo>
                  <a:lnTo>
                    <a:pt x="392" y="155"/>
                  </a:lnTo>
                  <a:lnTo>
                    <a:pt x="543" y="123"/>
                  </a:lnTo>
                  <a:lnTo>
                    <a:pt x="147" y="0"/>
                  </a:lnTo>
                  <a:lnTo>
                    <a:pt x="0" y="311"/>
                  </a:lnTo>
                  <a:lnTo>
                    <a:pt x="162" y="250"/>
                  </a:lnTo>
                  <a:lnTo>
                    <a:pt x="564" y="863"/>
                  </a:lnTo>
                  <a:lnTo>
                    <a:pt x="848" y="698"/>
                  </a:lnTo>
                </a:path>
              </a:pathLst>
            </a:custGeom>
            <a:solidFill>
              <a:srgbClr val="00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Freeform 18"/>
            <p:cNvSpPr>
              <a:spLocks/>
            </p:cNvSpPr>
            <p:nvPr/>
          </p:nvSpPr>
          <p:spPr bwMode="auto">
            <a:xfrm>
              <a:off x="4956" y="2586"/>
              <a:ext cx="336" cy="298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51" y="165"/>
                </a:cxn>
                <a:cxn ang="0">
                  <a:pos x="0" y="297"/>
                </a:cxn>
                <a:cxn ang="0">
                  <a:pos x="289" y="118"/>
                </a:cxn>
                <a:cxn ang="0">
                  <a:pos x="335" y="0"/>
                </a:cxn>
              </a:cxnLst>
              <a:rect l="0" t="0" r="r" b="b"/>
              <a:pathLst>
                <a:path w="336" h="298">
                  <a:moveTo>
                    <a:pt x="335" y="0"/>
                  </a:moveTo>
                  <a:lnTo>
                    <a:pt x="51" y="165"/>
                  </a:lnTo>
                  <a:lnTo>
                    <a:pt x="0" y="297"/>
                  </a:lnTo>
                  <a:lnTo>
                    <a:pt x="289" y="118"/>
                  </a:lnTo>
                  <a:lnTo>
                    <a:pt x="335" y="0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Freeform 19"/>
            <p:cNvSpPr>
              <a:spLocks/>
            </p:cNvSpPr>
            <p:nvPr/>
          </p:nvSpPr>
          <p:spPr bwMode="auto">
            <a:xfrm>
              <a:off x="4409" y="2138"/>
              <a:ext cx="197" cy="152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165" y="80"/>
                </a:cxn>
                <a:cxn ang="0">
                  <a:pos x="0" y="151"/>
                </a:cxn>
                <a:cxn ang="0">
                  <a:pos x="34" y="61"/>
                </a:cxn>
                <a:cxn ang="0">
                  <a:pos x="196" y="0"/>
                </a:cxn>
              </a:cxnLst>
              <a:rect l="0" t="0" r="r" b="b"/>
              <a:pathLst>
                <a:path w="197" h="152">
                  <a:moveTo>
                    <a:pt x="196" y="0"/>
                  </a:moveTo>
                  <a:lnTo>
                    <a:pt x="165" y="80"/>
                  </a:lnTo>
                  <a:lnTo>
                    <a:pt x="0" y="151"/>
                  </a:lnTo>
                  <a:lnTo>
                    <a:pt x="34" y="61"/>
                  </a:lnTo>
                  <a:lnTo>
                    <a:pt x="196" y="0"/>
                  </a:lnTo>
                </a:path>
              </a:pathLst>
            </a:custGeom>
            <a:solidFill>
              <a:srgbClr val="00808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381000" y="1828800"/>
            <a:ext cx="34909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/>
              <a:t>When the inner war</a:t>
            </a:r>
          </a:p>
          <a:p>
            <a:pPr algn="ctr"/>
            <a:r>
              <a:rPr lang="en-US"/>
              <a:t>gets out of hand, the</a:t>
            </a:r>
          </a:p>
          <a:p>
            <a:pPr algn="ctr"/>
            <a:r>
              <a:rPr lang="en-US"/>
              <a:t>result is </a:t>
            </a:r>
            <a:r>
              <a:rPr lang="en-US" b="1">
                <a:solidFill>
                  <a:srgbClr val="990000"/>
                </a:solidFill>
                <a:latin typeface="Lucida Casual" charset="0"/>
              </a:rPr>
              <a:t>Anxiety</a:t>
            </a:r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179388" y="3551238"/>
            <a:ext cx="38068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/>
              <a:t>Ego protects itself via</a:t>
            </a:r>
          </a:p>
          <a:p>
            <a:pPr algn="ctr"/>
            <a:r>
              <a:rPr lang="en-US" b="1">
                <a:solidFill>
                  <a:schemeClr val="accent2"/>
                </a:solidFill>
              </a:rPr>
              <a:t>Defense Mechanisms</a:t>
            </a: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806450" y="5227638"/>
            <a:ext cx="7464425" cy="10668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Defense Mechanisms</a:t>
            </a:r>
            <a:r>
              <a:rPr lang="en-US">
                <a:latin typeface="Comic Sans MS" pitchFamily="66" charset="0"/>
              </a:rPr>
              <a:t> reduce/redirect</a:t>
            </a:r>
          </a:p>
          <a:p>
            <a:pPr algn="ctr"/>
            <a:r>
              <a:rPr lang="en-US">
                <a:latin typeface="Comic Sans MS" pitchFamily="66" charset="0"/>
              </a:rPr>
              <a:t>anxiety by distorting reality</a:t>
            </a:r>
          </a:p>
        </p:txBody>
      </p:sp>
      <p:pic>
        <p:nvPicPr>
          <p:cNvPr id="10264" name="Picture 24" descr="knight_shield_peek_hg_cl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06513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Repression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5334000" cy="4724400"/>
          </a:xfrm>
        </p:spPr>
        <p:txBody>
          <a:bodyPr/>
          <a:lstStyle/>
          <a:p>
            <a:r>
              <a:rPr lang="en-US" sz="2700" dirty="0">
                <a:latin typeface="Comic Sans MS" pitchFamily="66" charset="0"/>
              </a:rPr>
              <a:t>The Mac Daddy </a:t>
            </a:r>
            <a:r>
              <a:rPr lang="en-US" sz="2700" dirty="0" smtClean="0">
                <a:latin typeface="Comic Sans MS" pitchFamily="66" charset="0"/>
              </a:rPr>
              <a:t>of them all!</a:t>
            </a:r>
            <a:endParaRPr lang="en-US" sz="2700" dirty="0">
              <a:latin typeface="Comic Sans MS" pitchFamily="66" charset="0"/>
            </a:endParaRPr>
          </a:p>
          <a:p>
            <a:r>
              <a:rPr lang="en-US" sz="2700" dirty="0">
                <a:latin typeface="Comic Sans MS" pitchFamily="66" charset="0"/>
              </a:rPr>
              <a:t>Push or banish anxiety driven thought deep into unconscious.</a:t>
            </a:r>
          </a:p>
          <a:p>
            <a:r>
              <a:rPr lang="en-US" sz="2700" dirty="0">
                <a:latin typeface="Comic Sans MS" pitchFamily="66" charset="0"/>
              </a:rPr>
              <a:t>Why we do not remember lusting after our parents</a:t>
            </a:r>
            <a:r>
              <a:rPr lang="en-US" sz="2700" dirty="0" smtClean="0">
                <a:latin typeface="Comic Sans MS" pitchFamily="66" charset="0"/>
              </a:rPr>
              <a:t>.</a:t>
            </a:r>
          </a:p>
          <a:p>
            <a:r>
              <a:rPr lang="en-US" sz="2700" dirty="0" smtClean="0">
                <a:latin typeface="Comic Sans MS" pitchFamily="66" charset="0"/>
              </a:rPr>
              <a:t>If we do become aware that we are blocking off certain thoughts, its called suppression.</a:t>
            </a:r>
            <a:endParaRPr lang="en-US" sz="2700" dirty="0">
              <a:latin typeface="Comic Sans MS" pitchFamily="66" charset="0"/>
            </a:endParaRPr>
          </a:p>
        </p:txBody>
      </p:sp>
      <p:pic>
        <p:nvPicPr>
          <p:cNvPr id="69636" name="Picture 4" descr="mother_and_son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64150" y="2349500"/>
            <a:ext cx="2573338" cy="33766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Regression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r>
              <a:rPr lang="en-US" sz="2800" b="1" dirty="0">
                <a:solidFill>
                  <a:srgbClr val="003366"/>
                </a:solidFill>
                <a:latin typeface="Comic Sans MS" pitchFamily="66" charset="0"/>
              </a:rPr>
              <a:t>When faced with anxiety the person retreats to a more infantile stage.</a:t>
            </a:r>
          </a:p>
          <a:p>
            <a:r>
              <a:rPr lang="en-US" sz="2800" b="1" dirty="0">
                <a:solidFill>
                  <a:srgbClr val="003366"/>
                </a:solidFill>
                <a:latin typeface="Comic Sans MS" pitchFamily="66" charset="0"/>
              </a:rPr>
              <a:t>Thumb sucking on the first day of school.</a:t>
            </a:r>
          </a:p>
        </p:txBody>
      </p:sp>
      <p:pic>
        <p:nvPicPr>
          <p:cNvPr id="70660" name="Picture 4" descr="traci_sucking_thumb_hg_cl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6813" y="2522538"/>
            <a:ext cx="2852737" cy="3030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Reaction Formation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524000"/>
            <a:ext cx="5257800" cy="5029200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Ego switches unacceptable impulses into their opposites.</a:t>
            </a:r>
          </a:p>
          <a:p>
            <a:r>
              <a:rPr lang="en-US" dirty="0">
                <a:latin typeface="Comic Sans MS" pitchFamily="66" charset="0"/>
              </a:rPr>
              <a:t>Being mean to someone you have a crush on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r>
              <a:rPr lang="en-US" dirty="0" smtClean="0">
                <a:latin typeface="Comic Sans MS" pitchFamily="66" charset="0"/>
              </a:rPr>
              <a:t>Homophobia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71684" name="Picture 4" descr="healthy_kids_running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38800" y="1905000"/>
            <a:ext cx="2684463" cy="35448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Projection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200400" y="1447800"/>
            <a:ext cx="5638800" cy="4876800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Disguise your own threatening impulses by attributing them to others.</a:t>
            </a:r>
          </a:p>
          <a:p>
            <a:r>
              <a:rPr lang="en-US" dirty="0">
                <a:latin typeface="Comic Sans MS" pitchFamily="66" charset="0"/>
              </a:rPr>
              <a:t>Thinking that your spouse wants to cheat on you when it is you that really want to cheat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r>
              <a:rPr lang="en-US" dirty="0" smtClean="0">
                <a:latin typeface="Comic Sans MS" pitchFamily="66" charset="0"/>
              </a:rPr>
              <a:t>Robert Sears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72709" name="Picture 5" descr="mr_happy_green_with_envy_hg_clr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2590800"/>
            <a:ext cx="2187575" cy="2187575"/>
          </a:xfrm>
          <a:noFill/>
          <a:ln/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Rationalization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38100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omic Sans MS" pitchFamily="66" charset="0"/>
              </a:rPr>
              <a:t>Offers self-adjusting explanations in place of real, more threatening reasons for your actions.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omic Sans MS" pitchFamily="66" charset="0"/>
              </a:rPr>
              <a:t>You don’t get into a college and say, “I really did not want to go there it was too far away!!”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omic Sans MS" pitchFamily="66" charset="0"/>
            </a:endParaRPr>
          </a:p>
        </p:txBody>
      </p:sp>
      <p:pic>
        <p:nvPicPr>
          <p:cNvPr id="73732" name="Picture 4" descr="swar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89388" y="990600"/>
            <a:ext cx="4914900" cy="5562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Displacement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447800"/>
            <a:ext cx="4419600" cy="4114800"/>
          </a:xfrm>
        </p:spPr>
        <p:txBody>
          <a:bodyPr/>
          <a:lstStyle/>
          <a:p>
            <a:r>
              <a:rPr lang="en-US" sz="2800" dirty="0">
                <a:latin typeface="Comic Sans MS" pitchFamily="66" charset="0"/>
              </a:rPr>
              <a:t>Shifts the unacceptable impulses towards a safer outlet.</a:t>
            </a:r>
          </a:p>
          <a:p>
            <a:r>
              <a:rPr lang="en-US" sz="2800" dirty="0">
                <a:latin typeface="Comic Sans MS" pitchFamily="66" charset="0"/>
              </a:rPr>
              <a:t>Instead of yelling at a teacher, you will take anger out on a friend by </a:t>
            </a:r>
            <a:r>
              <a:rPr lang="en-US" sz="2800" dirty="0" smtClean="0">
                <a:latin typeface="Comic Sans MS" pitchFamily="66" charset="0"/>
              </a:rPr>
              <a:t>smashing his window.</a:t>
            </a:r>
            <a:endParaRPr lang="en-US" sz="2800" dirty="0" smtClean="0">
              <a:latin typeface="Comic Sans MS" pitchFamily="66" charset="0"/>
            </a:endParaRPr>
          </a:p>
          <a:p>
            <a:r>
              <a:rPr lang="en-US" sz="2800" dirty="0" smtClean="0">
                <a:latin typeface="Comic Sans MS" pitchFamily="66" charset="0"/>
              </a:rPr>
              <a:t>Boys can’t kill dad, so they box, play football, or rugby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b="1" dirty="0">
                <a:latin typeface="Comic Sans MS" pitchFamily="66" charset="0"/>
              </a:rPr>
              <a:t>Sublimation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6096000" cy="502920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Special case of displacement</a:t>
            </a:r>
          </a:p>
          <a:p>
            <a:r>
              <a:rPr lang="en-US" dirty="0" smtClean="0">
                <a:latin typeface="Comic Sans MS" pitchFamily="66" charset="0"/>
              </a:rPr>
              <a:t>Re-channel </a:t>
            </a:r>
            <a:r>
              <a:rPr lang="en-US" dirty="0">
                <a:latin typeface="Comic Sans MS" pitchFamily="66" charset="0"/>
              </a:rPr>
              <a:t>their unacceptable impulses towards more acceptable or socially approved activities.</a:t>
            </a:r>
          </a:p>
          <a:p>
            <a:r>
              <a:rPr lang="en-US" dirty="0">
                <a:latin typeface="Comic Sans MS" pitchFamily="66" charset="0"/>
              </a:rPr>
              <a:t>Channel feeling of homosexuality into aggressive sports play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r>
              <a:rPr lang="en-US" dirty="0" smtClean="0">
                <a:latin typeface="Comic Sans MS" pitchFamily="66" charset="0"/>
              </a:rPr>
              <a:t>Serial killers who like to cut up bodies might instead become surgeons.</a:t>
            </a:r>
            <a:endParaRPr lang="en-US" dirty="0">
              <a:latin typeface="Comic Sans MS" pitchFamily="66" charset="0"/>
            </a:endParaRPr>
          </a:p>
          <a:p>
            <a:endParaRPr lang="en-US" sz="2800" dirty="0">
              <a:latin typeface="Comic Sans MS" pitchFamily="66" charset="0"/>
            </a:endParaRPr>
          </a:p>
        </p:txBody>
      </p:sp>
      <p:pic>
        <p:nvPicPr>
          <p:cNvPr id="75780" name="Picture 4" descr="football_players_butting_heads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91200" y="3124200"/>
            <a:ext cx="3148012" cy="3030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Insert Slide: Displacement vs. Sublimation, Repression vs. Regression</a:t>
            </a:r>
          </a:p>
        </p:txBody>
      </p:sp>
      <p:pic>
        <p:nvPicPr>
          <p:cNvPr id="76804" name="Picture 4" descr="Def Mech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50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Generally Agreed Upon </a:t>
            </a:r>
            <a:br>
              <a:rPr lang="en-US" dirty="0" smtClean="0"/>
            </a:br>
            <a:r>
              <a:rPr lang="en-US" dirty="0" smtClean="0"/>
              <a:t>Layers of Personality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Mask – external layer, personas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Private Self / Ego – personal identity; switches in those with DID, dominates our conscious experience, tied to our memory for personal episodes in our lives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Unconscious – not normally accessible</a:t>
            </a:r>
          </a:p>
          <a:p>
            <a:pPr lvl="1"/>
            <a:r>
              <a:rPr lang="en-US" dirty="0" smtClean="0"/>
              <a:t>Freud’s version very different than modern; they spend most of their time here</a:t>
            </a:r>
          </a:p>
          <a:p>
            <a:pPr lvl="1"/>
            <a:r>
              <a:rPr lang="en-US" dirty="0" err="1" smtClean="0"/>
              <a:t>Gladwell’s</a:t>
            </a:r>
            <a:r>
              <a:rPr lang="en-US" dirty="0" smtClean="0"/>
              <a:t> book </a:t>
            </a:r>
            <a:r>
              <a:rPr lang="en-US" i="1" dirty="0" smtClean="0"/>
              <a:t>Blink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853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837613" cy="60198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Repression</a:t>
            </a:r>
            <a:r>
              <a:rPr lang="en-US" sz="2800"/>
              <a:t> - banishes certain thoughts/feelings from consciousness (underlies all other defense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/>
              <a:t>	mechanisms)</a:t>
            </a:r>
          </a:p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Regression</a:t>
            </a:r>
            <a:r>
              <a:rPr lang="en-US" sz="2800"/>
              <a:t> - retreating to earlier stage of fixated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/>
              <a:t>	development</a:t>
            </a:r>
          </a:p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Reaction</a:t>
            </a:r>
            <a:r>
              <a:rPr lang="en-US" sz="2800" b="1">
                <a:solidFill>
                  <a:srgbClr val="990000"/>
                </a:solidFill>
              </a:rPr>
              <a:t> </a:t>
            </a: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Formation</a:t>
            </a:r>
            <a:r>
              <a:rPr lang="en-US" sz="2800"/>
              <a:t> - ego makes unacceptable impulses appear as their opposites</a:t>
            </a:r>
          </a:p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Projection</a:t>
            </a:r>
            <a:r>
              <a:rPr lang="en-US" sz="2800"/>
              <a:t> - attributes threatening impulses to others</a:t>
            </a:r>
          </a:p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Rationalization</a:t>
            </a:r>
            <a:r>
              <a:rPr lang="en-US" sz="2800"/>
              <a:t> - generate self-justifying explanations to hide the real reasons for our actions</a:t>
            </a:r>
          </a:p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Displacement</a:t>
            </a:r>
            <a:r>
              <a:rPr lang="en-US" sz="2800"/>
              <a:t> - divert impulses toward a more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/>
              <a:t>	acceptable object</a:t>
            </a:r>
          </a:p>
          <a:p>
            <a:pPr>
              <a:spcBef>
                <a:spcPct val="0"/>
              </a:spcBef>
            </a:pPr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Sublimation</a:t>
            </a:r>
            <a:r>
              <a:rPr lang="en-US" sz="2800"/>
              <a:t> - transform unacceptable impulse into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/>
              <a:t>	something socially valued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  <a:noFill/>
          <a:ln/>
        </p:spPr>
        <p:txBody>
          <a:bodyPr/>
          <a:lstStyle/>
          <a:p>
            <a:r>
              <a:rPr lang="en-US"/>
              <a:t>Defense Mechanisms – Overview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Defense </a:t>
            </a:r>
            <a:r>
              <a:rPr lang="en-US" sz="4000" dirty="0"/>
              <a:t>Mechanisms CW  /  HW (Handout 15-4)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others btw</a:t>
            </a:r>
          </a:p>
          <a:p>
            <a:r>
              <a:rPr lang="en-US" dirty="0" smtClean="0"/>
              <a:t>Intellectualization</a:t>
            </a:r>
          </a:p>
          <a:p>
            <a:r>
              <a:rPr lang="en-US" dirty="0" smtClean="0"/>
              <a:t>Undoing</a:t>
            </a:r>
          </a:p>
          <a:p>
            <a:r>
              <a:rPr lang="en-US" dirty="0" smtClean="0"/>
              <a:t>Isolation</a:t>
            </a:r>
          </a:p>
          <a:p>
            <a:r>
              <a:rPr lang="en-US" dirty="0" smtClean="0"/>
              <a:t>Conversion Reaction</a:t>
            </a:r>
          </a:p>
          <a:p>
            <a:r>
              <a:rPr lang="en-US" dirty="0" smtClean="0"/>
              <a:t>Identification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1143000"/>
          </a:xfrm>
          <a:noFill/>
          <a:ln/>
        </p:spPr>
        <p:txBody>
          <a:bodyPr/>
          <a:lstStyle/>
          <a:p>
            <a:r>
              <a:rPr lang="en-US"/>
              <a:t>Freud &amp; Personality Development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84163" y="1030288"/>
            <a:ext cx="8604250" cy="1079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/>
              <a:t>“personality forms during the first few years of life,</a:t>
            </a:r>
          </a:p>
          <a:p>
            <a:pPr algn="ctr"/>
            <a:r>
              <a:rPr lang="en-US"/>
              <a:t>rooted in unresolved conflicts of early childhood”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5613" y="2573338"/>
            <a:ext cx="8267700" cy="314166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u="sng">
                <a:latin typeface="Comic Sans MS" pitchFamily="66" charset="0"/>
              </a:rPr>
              <a:t>Psychosexual Stages – Graphic Orgo</a:t>
            </a:r>
            <a:endParaRPr lang="en-US" u="sng"/>
          </a:p>
          <a:p>
            <a:r>
              <a:rPr lang="en-US" sz="2800" b="1">
                <a:latin typeface="Comic Sans MS" pitchFamily="66" charset="0"/>
              </a:rPr>
              <a:t>Oral</a:t>
            </a:r>
            <a:r>
              <a:rPr lang="en-US" sz="2800"/>
              <a:t> (0-18 mos) - centered on the mouth</a:t>
            </a:r>
          </a:p>
          <a:p>
            <a:r>
              <a:rPr lang="en-US" sz="2800" b="1">
                <a:latin typeface="Comic Sans MS" pitchFamily="66" charset="0"/>
              </a:rPr>
              <a:t>Anal</a:t>
            </a:r>
            <a:r>
              <a:rPr lang="en-US" sz="2800"/>
              <a:t> (18-36 mos) - focus on bowel/bladder elim.</a:t>
            </a:r>
          </a:p>
          <a:p>
            <a:r>
              <a:rPr lang="en-US" sz="2800" b="1">
                <a:latin typeface="Comic Sans MS" pitchFamily="66" charset="0"/>
              </a:rPr>
              <a:t>Phallic</a:t>
            </a:r>
            <a:r>
              <a:rPr lang="en-US" sz="2800"/>
              <a:t> (3-6 yrs) - focus on genitals/“Oedipus Complex”</a:t>
            </a:r>
          </a:p>
          <a:p>
            <a:r>
              <a:rPr lang="en-US" sz="2800" i="1"/>
              <a:t>		(Identification &amp; Gender Identity)</a:t>
            </a:r>
            <a:endParaRPr lang="en-US" sz="2800"/>
          </a:p>
          <a:p>
            <a:r>
              <a:rPr lang="en-US" sz="2800" b="1">
                <a:latin typeface="Comic Sans MS" pitchFamily="66" charset="0"/>
              </a:rPr>
              <a:t>Latency</a:t>
            </a:r>
            <a:r>
              <a:rPr lang="en-US" sz="2800"/>
              <a:t> (6-puberty) - sexuality is dormant</a:t>
            </a:r>
          </a:p>
          <a:p>
            <a:r>
              <a:rPr lang="en-US" sz="2800" b="1">
                <a:latin typeface="Comic Sans MS" pitchFamily="66" charset="0"/>
              </a:rPr>
              <a:t>Genital</a:t>
            </a:r>
            <a:r>
              <a:rPr lang="en-US" sz="2800"/>
              <a:t> (puberty on) - sexual feelings toward others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58775" y="6103938"/>
            <a:ext cx="8491538" cy="53181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/>
              <a:t>Strong conflict can </a:t>
            </a:r>
            <a:r>
              <a:rPr lang="en-US" sz="2800" b="1">
                <a:solidFill>
                  <a:srgbClr val="990000"/>
                </a:solidFill>
                <a:latin typeface="Lucida Casual" charset="0"/>
              </a:rPr>
              <a:t>fixate</a:t>
            </a:r>
            <a:r>
              <a:rPr lang="en-US" sz="2800"/>
              <a:t> an individual at Stages 1,2 or 3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Fixation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r>
              <a:rPr lang="en-US" sz="2800" dirty="0">
                <a:latin typeface="Comic Sans MS" pitchFamily="66" charset="0"/>
              </a:rPr>
              <a:t>A lingering focus of pleasure-seeking energies at an earlier psychosexual stage.</a:t>
            </a:r>
          </a:p>
          <a:p>
            <a:r>
              <a:rPr lang="en-US" sz="2800" dirty="0">
                <a:latin typeface="Comic Sans MS" pitchFamily="66" charset="0"/>
              </a:rPr>
              <a:t>Where conflicts were unresolved.</a:t>
            </a:r>
          </a:p>
        </p:txBody>
      </p:sp>
      <p:pic>
        <p:nvPicPr>
          <p:cNvPr id="66564" name="Picture 4" descr="heart_smoking_hg_cl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371600"/>
            <a:ext cx="3475038" cy="3824288"/>
          </a:xfrm>
          <a:noFill/>
          <a:ln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65125" y="5451475"/>
            <a:ext cx="7370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Comic Sans MS" pitchFamily="66" charset="0"/>
              </a:rPr>
              <a:t>Orally fixated people may need to chain smoke or chew gum.</a:t>
            </a:r>
          </a:p>
          <a:p>
            <a:pPr eaLnBrk="1" hangingPunct="1"/>
            <a:r>
              <a:rPr lang="en-US" sz="1800">
                <a:latin typeface="Comic Sans MS" pitchFamily="66" charset="0"/>
              </a:rPr>
              <a:t>Or denying the dependence by acting tough or being very sarcastic</a:t>
            </a:r>
            <a:r>
              <a:rPr lang="en-US" sz="180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sz="1800">
                <a:latin typeface="Arial" pitchFamily="34" charset="0"/>
              </a:rPr>
              <a:t>Anally fixated people can either be anal expulsive or anal retentive.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Oral Stage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38400" y="1371600"/>
            <a:ext cx="6400800" cy="4724400"/>
          </a:xfrm>
        </p:spPr>
        <p:txBody>
          <a:bodyPr/>
          <a:lstStyle/>
          <a:p>
            <a:r>
              <a:rPr lang="en-US" sz="2500" dirty="0">
                <a:latin typeface="Comic Sans MS" pitchFamily="66" charset="0"/>
              </a:rPr>
              <a:t>0-18 months</a:t>
            </a:r>
          </a:p>
          <a:p>
            <a:r>
              <a:rPr lang="en-US" sz="2500" dirty="0">
                <a:latin typeface="Comic Sans MS" pitchFamily="66" charset="0"/>
              </a:rPr>
              <a:t>Pleasure center is on the mouth.</a:t>
            </a:r>
          </a:p>
          <a:p>
            <a:r>
              <a:rPr lang="en-US" sz="2500" dirty="0">
                <a:latin typeface="Comic Sans MS" pitchFamily="66" charset="0"/>
              </a:rPr>
              <a:t>Sucking, biting and chewing</a:t>
            </a:r>
            <a:r>
              <a:rPr lang="en-US" sz="2500" dirty="0" smtClean="0">
                <a:latin typeface="Comic Sans MS" pitchFamily="66" charset="0"/>
              </a:rPr>
              <a:t>.</a:t>
            </a:r>
          </a:p>
          <a:p>
            <a:r>
              <a:rPr lang="en-US" sz="2500" dirty="0" smtClean="0">
                <a:latin typeface="Comic Sans MS" pitchFamily="66" charset="0"/>
              </a:rPr>
              <a:t>Adult: dependent, pleasure-oriented, gullible, child-like, easily led astray</a:t>
            </a:r>
          </a:p>
          <a:p>
            <a:r>
              <a:rPr lang="en-US" sz="2500" dirty="0" smtClean="0">
                <a:latin typeface="Comic Sans MS" pitchFamily="66" charset="0"/>
              </a:rPr>
              <a:t>Obese, smoke, chew gum</a:t>
            </a:r>
          </a:p>
          <a:p>
            <a:r>
              <a:rPr lang="en-US" sz="2500" dirty="0" smtClean="0">
                <a:latin typeface="Comic Sans MS" pitchFamily="66" charset="0"/>
              </a:rPr>
              <a:t>All this is the “oral personality”</a:t>
            </a:r>
          </a:p>
          <a:p>
            <a:r>
              <a:rPr lang="en-US" sz="2500" dirty="0" smtClean="0">
                <a:latin typeface="Comic Sans MS" pitchFamily="66" charset="0"/>
              </a:rPr>
              <a:t>Trying to recapture lost oral paradise</a:t>
            </a:r>
          </a:p>
          <a:p>
            <a:r>
              <a:rPr lang="en-US" sz="2500" dirty="0" smtClean="0">
                <a:latin typeface="Comic Sans MS" pitchFamily="66" charset="0"/>
              </a:rPr>
              <a:t>Reaction Formation to this = sarcasm, overly independent, tough, cynical…known as “oral aggressive type”</a:t>
            </a:r>
            <a:endParaRPr lang="en-US" sz="2500" dirty="0">
              <a:latin typeface="Comic Sans MS" pitchFamily="66" charset="0"/>
            </a:endParaRPr>
          </a:p>
        </p:txBody>
      </p:sp>
      <p:pic>
        <p:nvPicPr>
          <p:cNvPr id="61444" name="Picture 4" descr="baby_drinking_from_sippy_cup_hg_cl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2400" y="1295400"/>
            <a:ext cx="3090863" cy="46624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Anal Stage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990600"/>
            <a:ext cx="4953000" cy="5562600"/>
          </a:xfrm>
        </p:spPr>
        <p:txBody>
          <a:bodyPr/>
          <a:lstStyle/>
          <a:p>
            <a:r>
              <a:rPr lang="en-US" sz="2400" dirty="0">
                <a:latin typeface="Comic Sans MS" pitchFamily="66" charset="0"/>
              </a:rPr>
              <a:t>18-36 months</a:t>
            </a:r>
          </a:p>
          <a:p>
            <a:r>
              <a:rPr lang="en-US" sz="2400" dirty="0">
                <a:latin typeface="Comic Sans MS" pitchFamily="66" charset="0"/>
              </a:rPr>
              <a:t>Pleasure focuses on bladder and bowel control</a:t>
            </a:r>
            <a:r>
              <a:rPr lang="en-US" sz="2400" dirty="0" smtClean="0">
                <a:latin typeface="Comic Sans MS" pitchFamily="66" charset="0"/>
              </a:rPr>
              <a:t>.</a:t>
            </a:r>
          </a:p>
          <a:p>
            <a:pPr lvl="1"/>
            <a:r>
              <a:rPr lang="en-US" sz="2400" dirty="0" smtClean="0">
                <a:latin typeface="Comic Sans MS" pitchFamily="66" charset="0"/>
              </a:rPr>
              <a:t>Fascinated by one’s own waste products</a:t>
            </a:r>
          </a:p>
          <a:p>
            <a:r>
              <a:rPr lang="en-US" sz="2400" dirty="0" smtClean="0">
                <a:latin typeface="Comic Sans MS" pitchFamily="66" charset="0"/>
              </a:rPr>
              <a:t>Forcing toilet training, child may hold back in rebellion = Anal retentive</a:t>
            </a:r>
          </a:p>
          <a:p>
            <a:pPr lvl="1"/>
            <a:r>
              <a:rPr lang="en-US" sz="2400" dirty="0" smtClean="0">
                <a:latin typeface="Comic Sans MS" pitchFamily="66" charset="0"/>
              </a:rPr>
              <a:t>Fastidious, neat, orderly</a:t>
            </a:r>
          </a:p>
          <a:p>
            <a:r>
              <a:rPr lang="en-US" sz="2400" dirty="0" smtClean="0">
                <a:latin typeface="Comic Sans MS" pitchFamily="66" charset="0"/>
              </a:rPr>
              <a:t>Or child may go when he/she feels like it to maintain control = Anal expulsive</a:t>
            </a:r>
          </a:p>
          <a:p>
            <a:pPr lvl="1"/>
            <a:r>
              <a:rPr lang="en-US" sz="2400" dirty="0" smtClean="0">
                <a:latin typeface="Comic Sans MS" pitchFamily="66" charset="0"/>
              </a:rPr>
              <a:t>Messy</a:t>
            </a:r>
          </a:p>
          <a:p>
            <a:r>
              <a:rPr lang="en-US" sz="2400" dirty="0" smtClean="0">
                <a:latin typeface="Comic Sans MS" pitchFamily="66" charset="0"/>
              </a:rPr>
              <a:t>No evidence supporting this</a:t>
            </a:r>
          </a:p>
          <a:p>
            <a:endParaRPr lang="en-US" sz="2800" dirty="0">
              <a:latin typeface="Comic Sans MS" pitchFamily="66" charset="0"/>
            </a:endParaRPr>
          </a:p>
        </p:txBody>
      </p:sp>
      <p:pic>
        <p:nvPicPr>
          <p:cNvPr id="62468" name="Picture 4" descr="FunnyPart-com-toil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143000"/>
            <a:ext cx="3298825" cy="48815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Phallic Stage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91000" cy="5257800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3-6 years</a:t>
            </a:r>
          </a:p>
          <a:p>
            <a:r>
              <a:rPr lang="en-US" dirty="0">
                <a:latin typeface="Comic Sans MS" pitchFamily="66" charset="0"/>
              </a:rPr>
              <a:t>Pleasure zone is the genitals.</a:t>
            </a:r>
          </a:p>
          <a:p>
            <a:r>
              <a:rPr lang="en-US" dirty="0">
                <a:latin typeface="Comic Sans MS" pitchFamily="66" charset="0"/>
              </a:rPr>
              <a:t>Coping with incestuous feelings.</a:t>
            </a:r>
          </a:p>
          <a:p>
            <a:r>
              <a:rPr lang="en-US" dirty="0" smtClean="0">
                <a:latin typeface="Comic Sans MS" pitchFamily="66" charset="0"/>
              </a:rPr>
              <a:t>The Family Drama: Oedipus &amp; Electra </a:t>
            </a:r>
            <a:r>
              <a:rPr lang="en-US" dirty="0">
                <a:latin typeface="Comic Sans MS" pitchFamily="66" charset="0"/>
              </a:rPr>
              <a:t>complexes.</a:t>
            </a:r>
          </a:p>
        </p:txBody>
      </p:sp>
      <p:pic>
        <p:nvPicPr>
          <p:cNvPr id="63492" name="Picture 4" descr="pan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2189163"/>
            <a:ext cx="3814762" cy="32194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Latency Stage</a:t>
            </a:r>
          </a:p>
        </p:txBody>
      </p:sp>
      <p:pic>
        <p:nvPicPr>
          <p:cNvPr id="64515" name="Picture 3" descr="caryn_telling_friend_a_secret_hg_clr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438400"/>
            <a:ext cx="2490788" cy="3276600"/>
          </a:xfrm>
          <a:noFill/>
          <a:ln/>
        </p:spPr>
      </p:pic>
      <p:sp>
        <p:nvSpPr>
          <p:cNvPr id="64516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2895600" y="1752600"/>
            <a:ext cx="3276600" cy="4525963"/>
          </a:xfrm>
        </p:spPr>
        <p:txBody>
          <a:bodyPr/>
          <a:lstStyle/>
          <a:p>
            <a:r>
              <a:rPr lang="en-US" sz="2800" dirty="0">
                <a:latin typeface="Comic Sans MS" pitchFamily="66" charset="0"/>
              </a:rPr>
              <a:t>6- puberty</a:t>
            </a:r>
          </a:p>
          <a:p>
            <a:r>
              <a:rPr lang="en-US" sz="2800" dirty="0">
                <a:latin typeface="Comic Sans MS" pitchFamily="66" charset="0"/>
              </a:rPr>
              <a:t>Dormant sexual feeling.</a:t>
            </a:r>
          </a:p>
          <a:p>
            <a:r>
              <a:rPr lang="en-US" sz="2800" dirty="0">
                <a:latin typeface="Comic Sans MS" pitchFamily="66" charset="0"/>
              </a:rPr>
              <a:t>Cooties stage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endParaRPr lang="en-US" sz="2800" dirty="0">
              <a:latin typeface="Comic Sans MS" pitchFamily="66" charset="0"/>
            </a:endParaRPr>
          </a:p>
        </p:txBody>
      </p:sp>
      <p:pic>
        <p:nvPicPr>
          <p:cNvPr id="64517" name="Picture 5" descr="timbo_and_brandon_riding_scooters_hg_clr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19800" y="2286000"/>
            <a:ext cx="2925763" cy="3505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Genital Stage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981200"/>
            <a:ext cx="4343400" cy="434340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Adolescence (12?) to death.</a:t>
            </a:r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Maturation of sexual interests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Meaning not self-centered about sex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Concerned about erotic satisfaction of the partner</a:t>
            </a:r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endParaRPr lang="en-US" sz="2800" dirty="0"/>
          </a:p>
        </p:txBody>
      </p:sp>
      <p:pic>
        <p:nvPicPr>
          <p:cNvPr id="65540" name="Picture 4" descr="snowman_woman_kissing_hg_cl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9175" y="2522538"/>
            <a:ext cx="3148013" cy="3030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2413" cy="1143000"/>
          </a:xfrm>
          <a:noFill/>
          <a:ln/>
        </p:spPr>
        <p:txBody>
          <a:bodyPr/>
          <a:lstStyle/>
          <a:p>
            <a:r>
              <a:rPr lang="en-US" dirty="0"/>
              <a:t>Evaluating the Psychoanalytic Perspective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95275" y="1423988"/>
            <a:ext cx="3932238" cy="18002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Were Freud’s theories</a:t>
            </a:r>
          </a:p>
          <a:p>
            <a:pPr algn="ctr"/>
            <a:r>
              <a:rPr lang="en-US" sz="2800">
                <a:latin typeface="Comic Sans MS" pitchFamily="66" charset="0"/>
              </a:rPr>
              <a:t>the “best of his time”</a:t>
            </a:r>
          </a:p>
          <a:p>
            <a:pPr algn="ctr"/>
            <a:r>
              <a:rPr lang="en-US" sz="2800">
                <a:latin typeface="Comic Sans MS" pitchFamily="66" charset="0"/>
              </a:rPr>
              <a:t>or were they simply</a:t>
            </a:r>
          </a:p>
          <a:p>
            <a:pPr algn="ctr"/>
            <a:r>
              <a:rPr lang="en-US" sz="2800">
                <a:latin typeface="Comic Sans MS" pitchFamily="66" charset="0"/>
              </a:rPr>
              <a:t>incorrect?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791200" y="1423988"/>
            <a:ext cx="3054350" cy="18002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Current research</a:t>
            </a:r>
          </a:p>
          <a:p>
            <a:pPr algn="ctr"/>
            <a:r>
              <a:rPr lang="en-US" sz="2800">
                <a:latin typeface="Comic Sans MS" pitchFamily="66" charset="0"/>
              </a:rPr>
              <a:t>contradicts</a:t>
            </a:r>
          </a:p>
          <a:p>
            <a:pPr algn="ctr"/>
            <a:r>
              <a:rPr lang="en-US" sz="2800">
                <a:latin typeface="Comic Sans MS" pitchFamily="66" charset="0"/>
              </a:rPr>
              <a:t>many of Freud’s</a:t>
            </a:r>
          </a:p>
          <a:p>
            <a:pPr algn="ctr"/>
            <a:r>
              <a:rPr lang="en-US" sz="2800">
                <a:latin typeface="Comic Sans MS" pitchFamily="66" charset="0"/>
              </a:rPr>
              <a:t>specific ideas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52800" y="3505200"/>
            <a:ext cx="3886200" cy="1371600"/>
            <a:chOff x="2112" y="2208"/>
            <a:chExt cx="2448" cy="864"/>
          </a:xfrm>
        </p:grpSpPr>
        <p:sp>
          <p:nvSpPr>
            <p:cNvPr id="13317" name="Oval 5"/>
            <p:cNvSpPr>
              <a:spLocks noChangeArrowheads="1"/>
            </p:cNvSpPr>
            <p:nvPr/>
          </p:nvSpPr>
          <p:spPr bwMode="auto">
            <a:xfrm>
              <a:off x="2112" y="2208"/>
              <a:ext cx="2448" cy="864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2225" y="2361"/>
              <a:ext cx="221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2800" b="1"/>
                <a:t>Development does not</a:t>
              </a:r>
            </a:p>
            <a:p>
              <a:pPr algn="ctr"/>
              <a:r>
                <a:rPr lang="en-US" sz="2800" b="1"/>
                <a:t>stop in childhood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256213" y="4800600"/>
            <a:ext cx="3886200" cy="1828800"/>
            <a:chOff x="3311" y="3024"/>
            <a:chExt cx="2448" cy="1152"/>
          </a:xfrm>
        </p:grpSpPr>
        <p:sp>
          <p:nvSpPr>
            <p:cNvPr id="13320" name="Oval 8"/>
            <p:cNvSpPr>
              <a:spLocks noChangeArrowheads="1"/>
            </p:cNvSpPr>
            <p:nvPr/>
          </p:nvSpPr>
          <p:spPr bwMode="auto">
            <a:xfrm>
              <a:off x="3311" y="3024"/>
              <a:ext cx="2448" cy="1152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1" name="Rectangle 9"/>
            <p:cNvSpPr>
              <a:spLocks noChangeArrowheads="1"/>
            </p:cNvSpPr>
            <p:nvPr/>
          </p:nvSpPr>
          <p:spPr bwMode="auto">
            <a:xfrm>
              <a:off x="3538" y="3177"/>
              <a:ext cx="1976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2800" b="1"/>
                <a:t>Dreams may not be</a:t>
              </a:r>
            </a:p>
            <a:p>
              <a:pPr algn="ctr"/>
              <a:r>
                <a:rPr lang="en-US" sz="2800" b="1"/>
                <a:t>unconscious</a:t>
              </a:r>
            </a:p>
            <a:p>
              <a:pPr algn="ctr"/>
              <a:r>
                <a:rPr lang="en-US" sz="2800" b="1"/>
                <a:t>drives and wishes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4800600"/>
            <a:ext cx="4724400" cy="1905000"/>
            <a:chOff x="0" y="3024"/>
            <a:chExt cx="2976" cy="1200"/>
          </a:xfrm>
        </p:grpSpPr>
        <p:sp>
          <p:nvSpPr>
            <p:cNvPr id="13323" name="Oval 11"/>
            <p:cNvSpPr>
              <a:spLocks noChangeArrowheads="1"/>
            </p:cNvSpPr>
            <p:nvPr/>
          </p:nvSpPr>
          <p:spPr bwMode="auto">
            <a:xfrm>
              <a:off x="0" y="3024"/>
              <a:ext cx="2976" cy="120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Rectangle 12"/>
            <p:cNvSpPr>
              <a:spLocks noChangeArrowheads="1"/>
            </p:cNvSpPr>
            <p:nvPr/>
          </p:nvSpPr>
          <p:spPr bwMode="auto">
            <a:xfrm>
              <a:off x="86" y="3131"/>
              <a:ext cx="2835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2800" b="1" dirty="0"/>
                <a:t>Slips of the tongue are</a:t>
              </a:r>
            </a:p>
            <a:p>
              <a:pPr algn="ctr"/>
              <a:r>
                <a:rPr lang="en-US" sz="2800" b="1" dirty="0"/>
                <a:t>likely competing</a:t>
              </a:r>
            </a:p>
            <a:p>
              <a:pPr algn="ctr"/>
              <a:r>
                <a:rPr lang="en-US" sz="2800" b="1" dirty="0"/>
                <a:t>“nodes” in memory network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429125" y="2092325"/>
            <a:ext cx="1120775" cy="558800"/>
            <a:chOff x="2790" y="1318"/>
            <a:chExt cx="706" cy="352"/>
          </a:xfrm>
        </p:grpSpPr>
        <p:sp>
          <p:nvSpPr>
            <p:cNvPr id="13326" name="Freeform 14"/>
            <p:cNvSpPr>
              <a:spLocks/>
            </p:cNvSpPr>
            <p:nvPr/>
          </p:nvSpPr>
          <p:spPr bwMode="auto">
            <a:xfrm>
              <a:off x="3101" y="1319"/>
              <a:ext cx="32" cy="1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61"/>
                </a:cxn>
                <a:cxn ang="0">
                  <a:pos x="31" y="122"/>
                </a:cxn>
                <a:cxn ang="0">
                  <a:pos x="0" y="47"/>
                </a:cxn>
                <a:cxn ang="0">
                  <a:pos x="0" y="0"/>
                </a:cxn>
              </a:cxnLst>
              <a:rect l="0" t="0" r="r" b="b"/>
              <a:pathLst>
                <a:path w="32" h="123">
                  <a:moveTo>
                    <a:pt x="0" y="0"/>
                  </a:moveTo>
                  <a:lnTo>
                    <a:pt x="31" y="61"/>
                  </a:lnTo>
                  <a:lnTo>
                    <a:pt x="31" y="122"/>
                  </a:lnTo>
                  <a:lnTo>
                    <a:pt x="0" y="47"/>
                  </a:lnTo>
                  <a:lnTo>
                    <a:pt x="0" y="0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2790" y="1318"/>
              <a:ext cx="706" cy="352"/>
              <a:chOff x="2790" y="1318"/>
              <a:chExt cx="706" cy="352"/>
            </a:xfrm>
          </p:grpSpPr>
          <p:sp>
            <p:nvSpPr>
              <p:cNvPr id="13327" name="Freeform 15"/>
              <p:cNvSpPr>
                <a:spLocks/>
              </p:cNvSpPr>
              <p:nvPr/>
            </p:nvSpPr>
            <p:spPr bwMode="auto">
              <a:xfrm>
                <a:off x="2790" y="1318"/>
                <a:ext cx="706" cy="289"/>
              </a:xfrm>
              <a:custGeom>
                <a:avLst/>
                <a:gdLst/>
                <a:ahLst/>
                <a:cxnLst>
                  <a:cxn ang="0">
                    <a:pos x="311" y="0"/>
                  </a:cxn>
                  <a:cxn ang="0">
                    <a:pos x="705" y="144"/>
                  </a:cxn>
                  <a:cxn ang="0">
                    <a:pos x="467" y="288"/>
                  </a:cxn>
                  <a:cxn ang="0">
                    <a:pos x="435" y="226"/>
                  </a:cxn>
                  <a:cxn ang="0">
                    <a:pos x="41" y="226"/>
                  </a:cxn>
                  <a:cxn ang="0">
                    <a:pos x="0" y="61"/>
                  </a:cxn>
                  <a:cxn ang="0">
                    <a:pos x="342" y="61"/>
                  </a:cxn>
                  <a:cxn ang="0">
                    <a:pos x="311" y="0"/>
                  </a:cxn>
                </a:cxnLst>
                <a:rect l="0" t="0" r="r" b="b"/>
                <a:pathLst>
                  <a:path w="706" h="289">
                    <a:moveTo>
                      <a:pt x="311" y="0"/>
                    </a:moveTo>
                    <a:lnTo>
                      <a:pt x="705" y="144"/>
                    </a:lnTo>
                    <a:lnTo>
                      <a:pt x="467" y="288"/>
                    </a:lnTo>
                    <a:lnTo>
                      <a:pt x="435" y="226"/>
                    </a:lnTo>
                    <a:lnTo>
                      <a:pt x="41" y="226"/>
                    </a:lnTo>
                    <a:lnTo>
                      <a:pt x="0" y="61"/>
                    </a:lnTo>
                    <a:lnTo>
                      <a:pt x="342" y="61"/>
                    </a:lnTo>
                    <a:lnTo>
                      <a:pt x="311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Freeform 16"/>
              <p:cNvSpPr>
                <a:spLocks/>
              </p:cNvSpPr>
              <p:nvPr/>
            </p:nvSpPr>
            <p:spPr bwMode="auto">
              <a:xfrm>
                <a:off x="3256" y="1462"/>
                <a:ext cx="240" cy="208"/>
              </a:xfrm>
              <a:custGeom>
                <a:avLst/>
                <a:gdLst/>
                <a:ahLst/>
                <a:cxnLst>
                  <a:cxn ang="0">
                    <a:pos x="239" y="0"/>
                  </a:cxn>
                  <a:cxn ang="0">
                    <a:pos x="0" y="144"/>
                  </a:cxn>
                  <a:cxn ang="0">
                    <a:pos x="1" y="207"/>
                  </a:cxn>
                  <a:cxn ang="0">
                    <a:pos x="239" y="61"/>
                  </a:cxn>
                  <a:cxn ang="0">
                    <a:pos x="239" y="0"/>
                  </a:cxn>
                </a:cxnLst>
                <a:rect l="0" t="0" r="r" b="b"/>
                <a:pathLst>
                  <a:path w="240" h="208">
                    <a:moveTo>
                      <a:pt x="239" y="0"/>
                    </a:moveTo>
                    <a:lnTo>
                      <a:pt x="0" y="144"/>
                    </a:lnTo>
                    <a:lnTo>
                      <a:pt x="1" y="207"/>
                    </a:lnTo>
                    <a:lnTo>
                      <a:pt x="239" y="61"/>
                    </a:lnTo>
                    <a:lnTo>
                      <a:pt x="239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Freeform 17"/>
              <p:cNvSpPr>
                <a:spLocks/>
              </p:cNvSpPr>
              <p:nvPr/>
            </p:nvSpPr>
            <p:spPr bwMode="auto">
              <a:xfrm>
                <a:off x="3225" y="1544"/>
                <a:ext cx="33" cy="125"/>
              </a:xfrm>
              <a:custGeom>
                <a:avLst/>
                <a:gdLst/>
                <a:ahLst/>
                <a:cxnLst>
                  <a:cxn ang="0">
                    <a:pos x="32" y="65"/>
                  </a:cxn>
                  <a:cxn ang="0">
                    <a:pos x="0" y="0"/>
                  </a:cxn>
                  <a:cxn ang="0">
                    <a:pos x="0" y="65"/>
                  </a:cxn>
                  <a:cxn ang="0">
                    <a:pos x="31" y="124"/>
                  </a:cxn>
                  <a:cxn ang="0">
                    <a:pos x="32" y="65"/>
                  </a:cxn>
                </a:cxnLst>
                <a:rect l="0" t="0" r="r" b="b"/>
                <a:pathLst>
                  <a:path w="33" h="125">
                    <a:moveTo>
                      <a:pt x="32" y="65"/>
                    </a:moveTo>
                    <a:lnTo>
                      <a:pt x="0" y="0"/>
                    </a:lnTo>
                    <a:lnTo>
                      <a:pt x="0" y="65"/>
                    </a:lnTo>
                    <a:lnTo>
                      <a:pt x="31" y="124"/>
                    </a:lnTo>
                    <a:lnTo>
                      <a:pt x="32" y="65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Freeform 18"/>
              <p:cNvSpPr>
                <a:spLocks/>
              </p:cNvSpPr>
              <p:nvPr/>
            </p:nvSpPr>
            <p:spPr bwMode="auto">
              <a:xfrm>
                <a:off x="2831" y="1544"/>
                <a:ext cx="395" cy="66"/>
              </a:xfrm>
              <a:custGeom>
                <a:avLst/>
                <a:gdLst/>
                <a:ahLst/>
                <a:cxnLst>
                  <a:cxn ang="0">
                    <a:pos x="394" y="1"/>
                  </a:cxn>
                  <a:cxn ang="0">
                    <a:pos x="394" y="65"/>
                  </a:cxn>
                  <a:cxn ang="0">
                    <a:pos x="0" y="65"/>
                  </a:cxn>
                  <a:cxn ang="0">
                    <a:pos x="0" y="0"/>
                  </a:cxn>
                  <a:cxn ang="0">
                    <a:pos x="394" y="1"/>
                  </a:cxn>
                </a:cxnLst>
                <a:rect l="0" t="0" r="r" b="b"/>
                <a:pathLst>
                  <a:path w="395" h="66">
                    <a:moveTo>
                      <a:pt x="394" y="1"/>
                    </a:moveTo>
                    <a:lnTo>
                      <a:pt x="394" y="65"/>
                    </a:lnTo>
                    <a:lnTo>
                      <a:pt x="0" y="65"/>
                    </a:lnTo>
                    <a:lnTo>
                      <a:pt x="0" y="0"/>
                    </a:lnTo>
                    <a:lnTo>
                      <a:pt x="394" y="1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Freeform 19"/>
              <p:cNvSpPr>
                <a:spLocks/>
              </p:cNvSpPr>
              <p:nvPr/>
            </p:nvSpPr>
            <p:spPr bwMode="auto">
              <a:xfrm>
                <a:off x="2790" y="1379"/>
                <a:ext cx="42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" y="165"/>
                  </a:cxn>
                  <a:cxn ang="0">
                    <a:pos x="41" y="227"/>
                  </a:cxn>
                  <a:cxn ang="0">
                    <a:pos x="0" y="62"/>
                  </a:cxn>
                  <a:cxn ang="0">
                    <a:pos x="0" y="0"/>
                  </a:cxn>
                </a:cxnLst>
                <a:rect l="0" t="0" r="r" b="b"/>
                <a:pathLst>
                  <a:path w="42" h="228">
                    <a:moveTo>
                      <a:pt x="0" y="0"/>
                    </a:moveTo>
                    <a:lnTo>
                      <a:pt x="41" y="165"/>
                    </a:lnTo>
                    <a:lnTo>
                      <a:pt x="41" y="227"/>
                    </a:lnTo>
                    <a:lnTo>
                      <a:pt x="0" y="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  <a:noFill/>
          <a:ln/>
        </p:spPr>
        <p:txBody>
          <a:bodyPr/>
          <a:lstStyle/>
          <a:p>
            <a:r>
              <a:rPr lang="en-US" dirty="0"/>
              <a:t>Trait </a:t>
            </a:r>
            <a:r>
              <a:rPr lang="en-US" dirty="0" smtClean="0"/>
              <a:t>/ Type Perspective</a:t>
            </a:r>
            <a:endParaRPr lang="en-US" dirty="0"/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60338" y="1125538"/>
            <a:ext cx="6424612" cy="1066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>
                <a:latin typeface="Comic Sans MS" pitchFamily="66" charset="0"/>
              </a:rPr>
              <a:t>No hidden personality dynamics…</a:t>
            </a:r>
          </a:p>
          <a:p>
            <a:pPr algn="ctr"/>
            <a:r>
              <a:rPr lang="en-US">
                <a:latin typeface="Comic Sans MS" pitchFamily="66" charset="0"/>
              </a:rPr>
              <a:t>just basic personality dimensions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2286000"/>
            <a:ext cx="6629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b="1">
                <a:solidFill>
                  <a:srgbClr val="990000"/>
                </a:solidFill>
                <a:latin typeface="Comic Sans MS" pitchFamily="66" charset="0"/>
              </a:rPr>
              <a:t>Traits</a:t>
            </a:r>
            <a:r>
              <a:rPr lang="en-US"/>
              <a:t> - people’s enduring characteristic behaviors </a:t>
            </a:r>
          </a:p>
          <a:p>
            <a:pPr algn="ctr"/>
            <a:r>
              <a:rPr lang="en-US"/>
              <a:t>&amp; conscious motives </a:t>
            </a:r>
          </a:p>
          <a:p>
            <a:pPr algn="ctr"/>
            <a:r>
              <a:rPr lang="en-US"/>
              <a:t>(many believe these are bio rooted)</a:t>
            </a:r>
          </a:p>
        </p:txBody>
      </p:sp>
      <p:pic>
        <p:nvPicPr>
          <p:cNvPr id="91141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638" y="846138"/>
            <a:ext cx="2176462" cy="3186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61913" y="4237038"/>
            <a:ext cx="91106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/>
              <a:t>How do we describe &amp; classify different personalities?</a:t>
            </a:r>
          </a:p>
          <a:p>
            <a:pPr algn="ctr"/>
            <a:r>
              <a:rPr lang="en-US"/>
              <a:t>(</a:t>
            </a:r>
            <a:r>
              <a:rPr lang="en-US" b="1" i="1">
                <a:solidFill>
                  <a:schemeClr val="accent2"/>
                </a:solidFill>
              </a:rPr>
              <a:t>Type A vs Type B</a:t>
            </a:r>
            <a:r>
              <a:rPr lang="en-US" i="1"/>
              <a:t> or </a:t>
            </a:r>
            <a:r>
              <a:rPr lang="en-US" b="1" i="1">
                <a:solidFill>
                  <a:srgbClr val="990000"/>
                </a:solidFill>
              </a:rPr>
              <a:t>Depressed vs Cheerful</a:t>
            </a:r>
            <a:r>
              <a:rPr lang="en-US"/>
              <a:t>?)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28625" y="5678488"/>
            <a:ext cx="8042275" cy="1079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 dirty="0">
                <a:hlinkClick r:id="rId4"/>
              </a:rPr>
              <a:t>Myers-Briggs Type Indicator</a:t>
            </a:r>
            <a:r>
              <a:rPr lang="en-US" dirty="0">
                <a:hlinkClick r:id="rId4"/>
              </a:rPr>
              <a:t> </a:t>
            </a:r>
            <a:r>
              <a:rPr lang="en-US" dirty="0"/>
              <a:t>- classify people</a:t>
            </a:r>
          </a:p>
          <a:p>
            <a:pPr algn="ctr"/>
            <a:r>
              <a:rPr lang="en-US" dirty="0"/>
              <a:t>based upon responses to 126 questions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/>
              <a:t>Development is life-long (Erikson) and not fixed in childhood</a:t>
            </a:r>
          </a:p>
          <a:p>
            <a:r>
              <a:rPr lang="en-US"/>
              <a:t>Gender identity occurs without presence of same sex parent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0"/>
            <a:ext cx="3886200" cy="1371600"/>
            <a:chOff x="2112" y="2208"/>
            <a:chExt cx="2448" cy="864"/>
          </a:xfrm>
        </p:grpSpPr>
        <p:sp>
          <p:nvSpPr>
            <p:cNvPr id="87045" name="Oval 5"/>
            <p:cNvSpPr>
              <a:spLocks noChangeArrowheads="1"/>
            </p:cNvSpPr>
            <p:nvPr/>
          </p:nvSpPr>
          <p:spPr bwMode="auto">
            <a:xfrm>
              <a:off x="2112" y="2208"/>
              <a:ext cx="2448" cy="864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6" name="Rectangle 6"/>
            <p:cNvSpPr>
              <a:spLocks noChangeArrowheads="1"/>
            </p:cNvSpPr>
            <p:nvPr/>
          </p:nvSpPr>
          <p:spPr bwMode="auto">
            <a:xfrm>
              <a:off x="2225" y="2361"/>
              <a:ext cx="221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2800" b="1"/>
                <a:t>Development does not</a:t>
              </a:r>
            </a:p>
            <a:p>
              <a:pPr algn="ctr"/>
              <a:r>
                <a:rPr lang="en-US" sz="2800" b="1"/>
                <a:t>stop in childhood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0" y="3429000"/>
            <a:ext cx="3886200" cy="1371600"/>
            <a:chOff x="2112" y="2208"/>
            <a:chExt cx="2448" cy="864"/>
          </a:xfrm>
        </p:grpSpPr>
        <p:sp>
          <p:nvSpPr>
            <p:cNvPr id="87048" name="Oval 8"/>
            <p:cNvSpPr>
              <a:spLocks noChangeArrowheads="1"/>
            </p:cNvSpPr>
            <p:nvPr/>
          </p:nvSpPr>
          <p:spPr bwMode="auto">
            <a:xfrm>
              <a:off x="2112" y="2208"/>
              <a:ext cx="2448" cy="864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9" name="Rectangle 9"/>
            <p:cNvSpPr>
              <a:spLocks noChangeArrowheads="1"/>
            </p:cNvSpPr>
            <p:nvPr/>
          </p:nvSpPr>
          <p:spPr bwMode="auto">
            <a:xfrm>
              <a:off x="2409" y="2361"/>
              <a:ext cx="186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2800" b="1"/>
                <a:t>Superiority of the </a:t>
              </a:r>
            </a:p>
            <a:p>
              <a:pPr algn="ctr"/>
              <a:r>
                <a:rPr lang="en-US" sz="2800" b="1"/>
                <a:t>Male Sex</a:t>
              </a:r>
            </a:p>
          </p:txBody>
        </p:sp>
      </p:grp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838200" y="4800600"/>
            <a:ext cx="807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Thoroughly discounted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Yeah, right! Ha!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2590800"/>
          </a:xfrm>
        </p:spPr>
        <p:txBody>
          <a:bodyPr/>
          <a:lstStyle/>
          <a:p>
            <a:r>
              <a:rPr lang="en-US"/>
              <a:t>No proof they actually exist</a:t>
            </a:r>
          </a:p>
          <a:p>
            <a:r>
              <a:rPr lang="en-US"/>
              <a:t>Ex: Repression</a:t>
            </a:r>
          </a:p>
          <a:p>
            <a:pPr lvl="1"/>
            <a:r>
              <a:rPr lang="en-US"/>
              <a:t>Why don’t Holocaust survivors block out their memories of this obviously horrific and anxiety filled time of their lives?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0"/>
            <a:ext cx="3886200" cy="1371600"/>
            <a:chOff x="2112" y="2208"/>
            <a:chExt cx="2448" cy="864"/>
          </a:xfrm>
        </p:grpSpPr>
        <p:sp>
          <p:nvSpPr>
            <p:cNvPr id="88069" name="Oval 5"/>
            <p:cNvSpPr>
              <a:spLocks noChangeArrowheads="1"/>
            </p:cNvSpPr>
            <p:nvPr/>
          </p:nvSpPr>
          <p:spPr bwMode="auto">
            <a:xfrm>
              <a:off x="2112" y="2208"/>
              <a:ext cx="2448" cy="864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0" name="Rectangle 6"/>
            <p:cNvSpPr>
              <a:spLocks noChangeArrowheads="1"/>
            </p:cNvSpPr>
            <p:nvPr/>
          </p:nvSpPr>
          <p:spPr bwMode="auto">
            <a:xfrm>
              <a:off x="2286" y="2361"/>
              <a:ext cx="21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2800" b="1"/>
                <a:t>Defense Mechanisms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819400" y="3581400"/>
            <a:ext cx="3886200" cy="1371600"/>
            <a:chOff x="2112" y="2208"/>
            <a:chExt cx="2448" cy="864"/>
          </a:xfrm>
        </p:grpSpPr>
        <p:sp>
          <p:nvSpPr>
            <p:cNvPr id="88072" name="Oval 8"/>
            <p:cNvSpPr>
              <a:spLocks noChangeArrowheads="1"/>
            </p:cNvSpPr>
            <p:nvPr/>
          </p:nvSpPr>
          <p:spPr bwMode="auto">
            <a:xfrm>
              <a:off x="2112" y="2208"/>
              <a:ext cx="2448" cy="864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3" name="Rectangle 9"/>
            <p:cNvSpPr>
              <a:spLocks noChangeArrowheads="1"/>
            </p:cNvSpPr>
            <p:nvPr/>
          </p:nvSpPr>
          <p:spPr bwMode="auto">
            <a:xfrm>
              <a:off x="2322" y="2361"/>
              <a:ext cx="2048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2800" b="1"/>
                <a:t>Sexual Repression =</a:t>
              </a:r>
            </a:p>
            <a:p>
              <a:pPr algn="ctr"/>
              <a:r>
                <a:rPr lang="en-US" sz="2800" b="1"/>
                <a:t>Psycho Disorders</a:t>
              </a:r>
            </a:p>
          </p:txBody>
        </p:sp>
      </p:grp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914400" y="48768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Sex repression may diminish, but psych problems remain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8" y="960438"/>
            <a:ext cx="8634412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noFill/>
          <a:ln/>
        </p:spPr>
        <p:txBody>
          <a:bodyPr/>
          <a:lstStyle/>
          <a:p>
            <a:r>
              <a:rPr lang="en-US"/>
              <a:t>Freud’s Ideas as Scientific Theory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538288" y="1233488"/>
            <a:ext cx="6037262" cy="9461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Theories must explain observations</a:t>
            </a:r>
          </a:p>
          <a:p>
            <a:pPr algn="ctr"/>
            <a:r>
              <a:rPr lang="en-US" sz="2800">
                <a:latin typeface="Comic Sans MS" pitchFamily="66" charset="0"/>
              </a:rPr>
              <a:t>and offer testable hypotheses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36525" y="2757488"/>
            <a:ext cx="5030788" cy="519112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Few Objective Observations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851525" y="2757488"/>
            <a:ext cx="2959100" cy="519112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Few Hypotheses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04800" y="3352800"/>
            <a:ext cx="8626475" cy="22272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(Freud’s theories based on his recollections &amp;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interpretations of patients’ free associations,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dreams &amp; slips o’ the tongue)</a:t>
            </a:r>
          </a:p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HE NEVER claimed psych = predictable science!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14313" y="5713413"/>
            <a:ext cx="8743950" cy="641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Does Not </a:t>
            </a:r>
            <a:r>
              <a:rPr lang="en-US" sz="3600" b="1" u="sng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PREDICT</a:t>
            </a:r>
            <a:r>
              <a:rPr lang="en-US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Behavior or Traits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524000"/>
          </a:xfrm>
        </p:spPr>
        <p:txBody>
          <a:bodyPr/>
          <a:lstStyle/>
          <a:p>
            <a:r>
              <a:rPr lang="en-US" sz="4000"/>
              <a:t>Insert cartoon: </a:t>
            </a:r>
            <a:br>
              <a:rPr lang="en-US" sz="4000"/>
            </a:br>
            <a:r>
              <a:rPr lang="en-US" sz="4000"/>
              <a:t>freud’s cat and pavlov’s dog</a:t>
            </a:r>
          </a:p>
        </p:txBody>
      </p:sp>
      <p:pic>
        <p:nvPicPr>
          <p:cNvPr id="132100" name="Picture 4" descr="Pavlov's Dog &amp; Freud's Ca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09600"/>
            <a:ext cx="6234113" cy="7467600"/>
          </a:xfrm>
          <a:noFill/>
          <a:ln/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6248400" y="457200"/>
            <a:ext cx="2895600" cy="5627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">
                <a:latin typeface="Comic Sans MS" pitchFamily="66" charset="0"/>
              </a:rPr>
              <a:t>Unbeknownst to most students of psychology, Pavlov’s first experiment was to ring a bell and cause his dog to attack Freud’s cat.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254125" y="5437188"/>
            <a:ext cx="6221413" cy="946150"/>
          </a:xfrm>
          <a:prstGeom prst="rect">
            <a:avLst/>
          </a:prstGeom>
          <a:solidFill>
            <a:srgbClr val="FFD3D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Thematic Apperceptions Test (TAT)</a:t>
            </a:r>
          </a:p>
          <a:p>
            <a:pPr algn="ctr"/>
            <a:r>
              <a:rPr lang="en-US" sz="2800">
                <a:latin typeface="Comic Sans MS" pitchFamily="66" charset="0"/>
              </a:rPr>
              <a:t>Rorschach Inkblot Test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Unconscious &amp; Assessment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357313" y="1125538"/>
            <a:ext cx="6134100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>
                <a:latin typeface="Comic Sans MS" pitchFamily="66" charset="0"/>
              </a:rPr>
              <a:t>How can we assess personality?</a:t>
            </a:r>
          </a:p>
          <a:p>
            <a:pPr algn="ctr"/>
            <a:r>
              <a:rPr lang="en-US">
                <a:latin typeface="Comic Sans MS" pitchFamily="66" charset="0"/>
              </a:rPr>
              <a:t>(i.e., the unconscious)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431925" y="2713038"/>
            <a:ext cx="3817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Objective Tests?</a:t>
            </a:r>
            <a:endParaRPr lang="en-US" b="1"/>
          </a:p>
          <a:p>
            <a:pPr algn="ctr"/>
            <a:r>
              <a:rPr lang="en-US"/>
              <a:t>No - tap the conscious</a:t>
            </a:r>
          </a:p>
        </p:txBody>
      </p:sp>
      <p:grpSp>
        <p:nvGrpSpPr>
          <p:cNvPr id="12385" name="Group 97"/>
          <p:cNvGrpSpPr>
            <a:grpSpLocks/>
          </p:cNvGrpSpPr>
          <p:nvPr/>
        </p:nvGrpSpPr>
        <p:grpSpPr bwMode="auto">
          <a:xfrm>
            <a:off x="12700" y="2462213"/>
            <a:ext cx="1592263" cy="2295525"/>
            <a:chOff x="8" y="1551"/>
            <a:chExt cx="1003" cy="1446"/>
          </a:xfrm>
        </p:grpSpPr>
        <p:grpSp>
          <p:nvGrpSpPr>
            <p:cNvPr id="12314" name="Group 26"/>
            <p:cNvGrpSpPr>
              <a:grpSpLocks/>
            </p:cNvGrpSpPr>
            <p:nvPr/>
          </p:nvGrpSpPr>
          <p:grpSpPr bwMode="auto">
            <a:xfrm>
              <a:off x="8" y="1615"/>
              <a:ext cx="634" cy="1366"/>
              <a:chOff x="8" y="1615"/>
              <a:chExt cx="634" cy="1366"/>
            </a:xfrm>
          </p:grpSpPr>
          <p:sp>
            <p:nvSpPr>
              <p:cNvPr id="12294" name="Freeform 6"/>
              <p:cNvSpPr>
                <a:spLocks/>
              </p:cNvSpPr>
              <p:nvPr/>
            </p:nvSpPr>
            <p:spPr bwMode="auto">
              <a:xfrm>
                <a:off x="305" y="2891"/>
                <a:ext cx="337" cy="90"/>
              </a:xfrm>
              <a:custGeom>
                <a:avLst/>
                <a:gdLst/>
                <a:ahLst/>
                <a:cxnLst>
                  <a:cxn ang="0">
                    <a:pos x="201" y="0"/>
                  </a:cxn>
                  <a:cxn ang="0">
                    <a:pos x="170" y="3"/>
                  </a:cxn>
                  <a:cxn ang="0">
                    <a:pos x="138" y="6"/>
                  </a:cxn>
                  <a:cxn ang="0">
                    <a:pos x="116" y="11"/>
                  </a:cxn>
                  <a:cxn ang="0">
                    <a:pos x="100" y="9"/>
                  </a:cxn>
                  <a:cxn ang="0">
                    <a:pos x="76" y="9"/>
                  </a:cxn>
                  <a:cxn ang="0">
                    <a:pos x="42" y="13"/>
                  </a:cxn>
                  <a:cxn ang="0">
                    <a:pos x="22" y="18"/>
                  </a:cxn>
                  <a:cxn ang="0">
                    <a:pos x="8" y="25"/>
                  </a:cxn>
                  <a:cxn ang="0">
                    <a:pos x="3" y="31"/>
                  </a:cxn>
                  <a:cxn ang="0">
                    <a:pos x="0" y="40"/>
                  </a:cxn>
                  <a:cxn ang="0">
                    <a:pos x="5" y="47"/>
                  </a:cxn>
                  <a:cxn ang="0">
                    <a:pos x="13" y="53"/>
                  </a:cxn>
                  <a:cxn ang="0">
                    <a:pos x="24" y="58"/>
                  </a:cxn>
                  <a:cxn ang="0">
                    <a:pos x="40" y="63"/>
                  </a:cxn>
                  <a:cxn ang="0">
                    <a:pos x="57" y="67"/>
                  </a:cxn>
                  <a:cxn ang="0">
                    <a:pos x="105" y="71"/>
                  </a:cxn>
                  <a:cxn ang="0">
                    <a:pos x="230" y="82"/>
                  </a:cxn>
                  <a:cxn ang="0">
                    <a:pos x="336" y="89"/>
                  </a:cxn>
                  <a:cxn ang="0">
                    <a:pos x="201" y="0"/>
                  </a:cxn>
                </a:cxnLst>
                <a:rect l="0" t="0" r="r" b="b"/>
                <a:pathLst>
                  <a:path w="337" h="90">
                    <a:moveTo>
                      <a:pt x="201" y="0"/>
                    </a:moveTo>
                    <a:lnTo>
                      <a:pt x="170" y="3"/>
                    </a:lnTo>
                    <a:lnTo>
                      <a:pt x="138" y="6"/>
                    </a:lnTo>
                    <a:lnTo>
                      <a:pt x="116" y="11"/>
                    </a:lnTo>
                    <a:lnTo>
                      <a:pt x="100" y="9"/>
                    </a:lnTo>
                    <a:lnTo>
                      <a:pt x="76" y="9"/>
                    </a:lnTo>
                    <a:lnTo>
                      <a:pt x="42" y="13"/>
                    </a:lnTo>
                    <a:lnTo>
                      <a:pt x="22" y="18"/>
                    </a:lnTo>
                    <a:lnTo>
                      <a:pt x="8" y="25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5" y="47"/>
                    </a:lnTo>
                    <a:lnTo>
                      <a:pt x="13" y="53"/>
                    </a:lnTo>
                    <a:lnTo>
                      <a:pt x="24" y="58"/>
                    </a:lnTo>
                    <a:lnTo>
                      <a:pt x="40" y="63"/>
                    </a:lnTo>
                    <a:lnTo>
                      <a:pt x="57" y="67"/>
                    </a:lnTo>
                    <a:lnTo>
                      <a:pt x="105" y="71"/>
                    </a:lnTo>
                    <a:lnTo>
                      <a:pt x="230" y="82"/>
                    </a:lnTo>
                    <a:lnTo>
                      <a:pt x="336" y="89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3F3F3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313" name="Group 25"/>
              <p:cNvGrpSpPr>
                <a:grpSpLocks/>
              </p:cNvGrpSpPr>
              <p:nvPr/>
            </p:nvGrpSpPr>
            <p:grpSpPr bwMode="auto">
              <a:xfrm>
                <a:off x="8" y="1615"/>
                <a:ext cx="518" cy="554"/>
                <a:chOff x="8" y="1615"/>
                <a:chExt cx="518" cy="554"/>
              </a:xfrm>
            </p:grpSpPr>
            <p:grpSp>
              <p:nvGrpSpPr>
                <p:cNvPr id="12311" name="Group 23"/>
                <p:cNvGrpSpPr>
                  <a:grpSpLocks/>
                </p:cNvGrpSpPr>
                <p:nvPr/>
              </p:nvGrpSpPr>
              <p:grpSpPr bwMode="auto">
                <a:xfrm>
                  <a:off x="8" y="1615"/>
                  <a:ext cx="518" cy="554"/>
                  <a:chOff x="8" y="1615"/>
                  <a:chExt cx="518" cy="554"/>
                </a:xfrm>
              </p:grpSpPr>
              <p:grpSp>
                <p:nvGrpSpPr>
                  <p:cNvPr id="12309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68" y="1615"/>
                    <a:ext cx="458" cy="515"/>
                    <a:chOff x="68" y="1615"/>
                    <a:chExt cx="458" cy="515"/>
                  </a:xfrm>
                </p:grpSpPr>
                <p:grpSp>
                  <p:nvGrpSpPr>
                    <p:cNvPr id="12297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" y="1615"/>
                      <a:ext cx="458" cy="515"/>
                      <a:chOff x="68" y="1615"/>
                      <a:chExt cx="458" cy="515"/>
                    </a:xfrm>
                  </p:grpSpPr>
                  <p:sp>
                    <p:nvSpPr>
                      <p:cNvPr id="12295" name="Freeform 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" y="1615"/>
                        <a:ext cx="455" cy="5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62" y="44"/>
                          </a:cxn>
                          <a:cxn ang="0">
                            <a:pos x="402" y="0"/>
                          </a:cxn>
                          <a:cxn ang="0">
                            <a:pos x="414" y="1"/>
                          </a:cxn>
                          <a:cxn ang="0">
                            <a:pos x="424" y="3"/>
                          </a:cxn>
                          <a:cxn ang="0">
                            <a:pos x="434" y="7"/>
                          </a:cxn>
                          <a:cxn ang="0">
                            <a:pos x="441" y="12"/>
                          </a:cxn>
                          <a:cxn ang="0">
                            <a:pos x="447" y="18"/>
                          </a:cxn>
                          <a:cxn ang="0">
                            <a:pos x="452" y="27"/>
                          </a:cxn>
                          <a:cxn ang="0">
                            <a:pos x="454" y="39"/>
                          </a:cxn>
                          <a:cxn ang="0">
                            <a:pos x="453" y="50"/>
                          </a:cxn>
                          <a:cxn ang="0">
                            <a:pos x="33" y="512"/>
                          </a:cxn>
                          <a:cxn ang="0">
                            <a:pos x="0" y="476"/>
                          </a:cxn>
                          <a:cxn ang="0">
                            <a:pos x="362" y="44"/>
                          </a:cxn>
                        </a:cxnLst>
                        <a:rect l="0" t="0" r="r" b="b"/>
                        <a:pathLst>
                          <a:path w="455" h="513">
                            <a:moveTo>
                              <a:pt x="362" y="44"/>
                            </a:moveTo>
                            <a:lnTo>
                              <a:pt x="402" y="0"/>
                            </a:lnTo>
                            <a:lnTo>
                              <a:pt x="414" y="1"/>
                            </a:lnTo>
                            <a:lnTo>
                              <a:pt x="424" y="3"/>
                            </a:lnTo>
                            <a:lnTo>
                              <a:pt x="434" y="7"/>
                            </a:lnTo>
                            <a:lnTo>
                              <a:pt x="441" y="12"/>
                            </a:lnTo>
                            <a:lnTo>
                              <a:pt x="447" y="18"/>
                            </a:lnTo>
                            <a:lnTo>
                              <a:pt x="452" y="27"/>
                            </a:lnTo>
                            <a:lnTo>
                              <a:pt x="454" y="39"/>
                            </a:lnTo>
                            <a:lnTo>
                              <a:pt x="453" y="50"/>
                            </a:lnTo>
                            <a:lnTo>
                              <a:pt x="33" y="512"/>
                            </a:lnTo>
                            <a:lnTo>
                              <a:pt x="0" y="476"/>
                            </a:lnTo>
                            <a:lnTo>
                              <a:pt x="362" y="44"/>
                            </a:lnTo>
                          </a:path>
                        </a:pathLst>
                      </a:custGeom>
                      <a:solidFill>
                        <a:srgbClr val="7F3F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296" name="Freeform 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8" y="2091"/>
                        <a:ext cx="38" cy="3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2"/>
                          </a:cxn>
                          <a:cxn ang="0">
                            <a:pos x="11" y="0"/>
                          </a:cxn>
                          <a:cxn ang="0">
                            <a:pos x="20" y="4"/>
                          </a:cxn>
                          <a:cxn ang="0">
                            <a:pos x="27" y="9"/>
                          </a:cxn>
                          <a:cxn ang="0">
                            <a:pos x="33" y="14"/>
                          </a:cxn>
                          <a:cxn ang="0">
                            <a:pos x="36" y="23"/>
                          </a:cxn>
                          <a:cxn ang="0">
                            <a:pos x="37" y="31"/>
                          </a:cxn>
                          <a:cxn ang="0">
                            <a:pos x="36" y="37"/>
                          </a:cxn>
                          <a:cxn ang="0">
                            <a:pos x="29" y="38"/>
                          </a:cxn>
                          <a:cxn ang="0">
                            <a:pos x="19" y="37"/>
                          </a:cxn>
                          <a:cxn ang="0">
                            <a:pos x="13" y="34"/>
                          </a:cxn>
                          <a:cxn ang="0">
                            <a:pos x="7" y="30"/>
                          </a:cxn>
                          <a:cxn ang="0">
                            <a:pos x="4" y="26"/>
                          </a:cxn>
                          <a:cxn ang="0">
                            <a:pos x="1" y="17"/>
                          </a:cxn>
                          <a:cxn ang="0">
                            <a:pos x="0" y="9"/>
                          </a:cxn>
                          <a:cxn ang="0">
                            <a:pos x="1" y="2"/>
                          </a:cxn>
                        </a:cxnLst>
                        <a:rect l="0" t="0" r="r" b="b"/>
                        <a:pathLst>
                          <a:path w="38" h="39">
                            <a:moveTo>
                              <a:pt x="1" y="2"/>
                            </a:moveTo>
                            <a:lnTo>
                              <a:pt x="11" y="0"/>
                            </a:lnTo>
                            <a:lnTo>
                              <a:pt x="20" y="4"/>
                            </a:lnTo>
                            <a:lnTo>
                              <a:pt x="27" y="9"/>
                            </a:lnTo>
                            <a:lnTo>
                              <a:pt x="33" y="14"/>
                            </a:lnTo>
                            <a:lnTo>
                              <a:pt x="36" y="23"/>
                            </a:lnTo>
                            <a:lnTo>
                              <a:pt x="37" y="31"/>
                            </a:lnTo>
                            <a:lnTo>
                              <a:pt x="36" y="37"/>
                            </a:lnTo>
                            <a:lnTo>
                              <a:pt x="29" y="38"/>
                            </a:lnTo>
                            <a:lnTo>
                              <a:pt x="19" y="37"/>
                            </a:lnTo>
                            <a:lnTo>
                              <a:pt x="13" y="34"/>
                            </a:lnTo>
                            <a:lnTo>
                              <a:pt x="7" y="30"/>
                            </a:lnTo>
                            <a:lnTo>
                              <a:pt x="4" y="26"/>
                            </a:lnTo>
                            <a:lnTo>
                              <a:pt x="1" y="17"/>
                            </a:lnTo>
                            <a:lnTo>
                              <a:pt x="0" y="9"/>
                            </a:lnTo>
                            <a:lnTo>
                              <a:pt x="1" y="2"/>
                            </a:lnTo>
                          </a:path>
                        </a:pathLst>
                      </a:custGeom>
                      <a:solidFill>
                        <a:srgbClr val="5F3F1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2308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" y="1618"/>
                      <a:ext cx="357" cy="382"/>
                      <a:chOff x="168" y="1618"/>
                      <a:chExt cx="357" cy="382"/>
                    </a:xfrm>
                  </p:grpSpPr>
                  <p:grpSp>
                    <p:nvGrpSpPr>
                      <p:cNvPr id="1230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2" y="1618"/>
                        <a:ext cx="93" cy="70"/>
                        <a:chOff x="432" y="1618"/>
                        <a:chExt cx="93" cy="70"/>
                      </a:xfrm>
                    </p:grpSpPr>
                    <p:sp>
                      <p:nvSpPr>
                        <p:cNvPr id="12298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2" y="1618"/>
                          <a:ext cx="57" cy="6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29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5" y="1625"/>
                          <a:ext cx="43" cy="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0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59" y="1635"/>
                          <a:ext cx="60" cy="5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0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83" y="1653"/>
                          <a:ext cx="42" cy="3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307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8" y="1862"/>
                        <a:ext cx="121" cy="138"/>
                        <a:chOff x="168" y="1862"/>
                        <a:chExt cx="121" cy="138"/>
                      </a:xfrm>
                    </p:grpSpPr>
                    <p:sp>
                      <p:nvSpPr>
                        <p:cNvPr id="12303" name="Line 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68" y="1936"/>
                          <a:ext cx="42" cy="4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04" name="Line 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90" y="1967"/>
                          <a:ext cx="25" cy="2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05" name="Line 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0" y="1902"/>
                          <a:ext cx="89" cy="9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06" name="Line 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3" y="1862"/>
                          <a:ext cx="45" cy="4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2310" name="Freeform 22"/>
                  <p:cNvSpPr>
                    <a:spLocks/>
                  </p:cNvSpPr>
                  <p:nvPr/>
                </p:nvSpPr>
                <p:spPr bwMode="auto">
                  <a:xfrm>
                    <a:off x="8" y="1921"/>
                    <a:ext cx="278" cy="248"/>
                  </a:xfrm>
                  <a:custGeom>
                    <a:avLst/>
                    <a:gdLst/>
                    <a:ahLst/>
                    <a:cxnLst>
                      <a:cxn ang="0">
                        <a:pos x="0" y="116"/>
                      </a:cxn>
                      <a:cxn ang="0">
                        <a:pos x="6" y="98"/>
                      </a:cxn>
                      <a:cxn ang="0">
                        <a:pos x="15" y="79"/>
                      </a:cxn>
                      <a:cxn ang="0">
                        <a:pos x="25" y="63"/>
                      </a:cxn>
                      <a:cxn ang="0">
                        <a:pos x="36" y="47"/>
                      </a:cxn>
                      <a:cxn ang="0">
                        <a:pos x="47" y="35"/>
                      </a:cxn>
                      <a:cxn ang="0">
                        <a:pos x="61" y="22"/>
                      </a:cxn>
                      <a:cxn ang="0">
                        <a:pos x="76" y="11"/>
                      </a:cxn>
                      <a:cxn ang="0">
                        <a:pos x="93" y="0"/>
                      </a:cxn>
                      <a:cxn ang="0">
                        <a:pos x="101" y="9"/>
                      </a:cxn>
                      <a:cxn ang="0">
                        <a:pos x="113" y="20"/>
                      </a:cxn>
                      <a:cxn ang="0">
                        <a:pos x="126" y="31"/>
                      </a:cxn>
                      <a:cxn ang="0">
                        <a:pos x="144" y="46"/>
                      </a:cxn>
                      <a:cxn ang="0">
                        <a:pos x="161" y="59"/>
                      </a:cxn>
                      <a:cxn ang="0">
                        <a:pos x="178" y="71"/>
                      </a:cxn>
                      <a:cxn ang="0">
                        <a:pos x="198" y="85"/>
                      </a:cxn>
                      <a:cxn ang="0">
                        <a:pos x="220" y="97"/>
                      </a:cxn>
                      <a:cxn ang="0">
                        <a:pos x="238" y="107"/>
                      </a:cxn>
                      <a:cxn ang="0">
                        <a:pos x="255" y="117"/>
                      </a:cxn>
                      <a:cxn ang="0">
                        <a:pos x="277" y="128"/>
                      </a:cxn>
                      <a:cxn ang="0">
                        <a:pos x="189" y="247"/>
                      </a:cxn>
                      <a:cxn ang="0">
                        <a:pos x="172" y="230"/>
                      </a:cxn>
                      <a:cxn ang="0">
                        <a:pos x="154" y="213"/>
                      </a:cxn>
                      <a:cxn ang="0">
                        <a:pos x="142" y="199"/>
                      </a:cxn>
                      <a:cxn ang="0">
                        <a:pos x="128" y="187"/>
                      </a:cxn>
                      <a:cxn ang="0">
                        <a:pos x="112" y="176"/>
                      </a:cxn>
                      <a:cxn ang="0">
                        <a:pos x="90" y="161"/>
                      </a:cxn>
                      <a:cxn ang="0">
                        <a:pos x="70" y="150"/>
                      </a:cxn>
                      <a:cxn ang="0">
                        <a:pos x="50" y="139"/>
                      </a:cxn>
                      <a:cxn ang="0">
                        <a:pos x="33" y="129"/>
                      </a:cxn>
                      <a:cxn ang="0">
                        <a:pos x="15" y="121"/>
                      </a:cxn>
                      <a:cxn ang="0">
                        <a:pos x="0" y="116"/>
                      </a:cxn>
                    </a:cxnLst>
                    <a:rect l="0" t="0" r="r" b="b"/>
                    <a:pathLst>
                      <a:path w="278" h="248">
                        <a:moveTo>
                          <a:pt x="0" y="116"/>
                        </a:moveTo>
                        <a:lnTo>
                          <a:pt x="6" y="98"/>
                        </a:lnTo>
                        <a:lnTo>
                          <a:pt x="15" y="79"/>
                        </a:lnTo>
                        <a:lnTo>
                          <a:pt x="25" y="63"/>
                        </a:lnTo>
                        <a:lnTo>
                          <a:pt x="36" y="47"/>
                        </a:lnTo>
                        <a:lnTo>
                          <a:pt x="47" y="35"/>
                        </a:lnTo>
                        <a:lnTo>
                          <a:pt x="61" y="22"/>
                        </a:lnTo>
                        <a:lnTo>
                          <a:pt x="76" y="11"/>
                        </a:lnTo>
                        <a:lnTo>
                          <a:pt x="93" y="0"/>
                        </a:lnTo>
                        <a:lnTo>
                          <a:pt x="101" y="9"/>
                        </a:lnTo>
                        <a:lnTo>
                          <a:pt x="113" y="20"/>
                        </a:lnTo>
                        <a:lnTo>
                          <a:pt x="126" y="31"/>
                        </a:lnTo>
                        <a:lnTo>
                          <a:pt x="144" y="46"/>
                        </a:lnTo>
                        <a:lnTo>
                          <a:pt x="161" y="59"/>
                        </a:lnTo>
                        <a:lnTo>
                          <a:pt x="178" y="71"/>
                        </a:lnTo>
                        <a:lnTo>
                          <a:pt x="198" y="85"/>
                        </a:lnTo>
                        <a:lnTo>
                          <a:pt x="220" y="97"/>
                        </a:lnTo>
                        <a:lnTo>
                          <a:pt x="238" y="107"/>
                        </a:lnTo>
                        <a:lnTo>
                          <a:pt x="255" y="117"/>
                        </a:lnTo>
                        <a:lnTo>
                          <a:pt x="277" y="128"/>
                        </a:lnTo>
                        <a:lnTo>
                          <a:pt x="189" y="247"/>
                        </a:lnTo>
                        <a:lnTo>
                          <a:pt x="172" y="230"/>
                        </a:lnTo>
                        <a:lnTo>
                          <a:pt x="154" y="213"/>
                        </a:lnTo>
                        <a:lnTo>
                          <a:pt x="142" y="199"/>
                        </a:lnTo>
                        <a:lnTo>
                          <a:pt x="128" y="187"/>
                        </a:lnTo>
                        <a:lnTo>
                          <a:pt x="112" y="176"/>
                        </a:lnTo>
                        <a:lnTo>
                          <a:pt x="90" y="161"/>
                        </a:lnTo>
                        <a:lnTo>
                          <a:pt x="70" y="150"/>
                        </a:lnTo>
                        <a:lnTo>
                          <a:pt x="50" y="139"/>
                        </a:lnTo>
                        <a:lnTo>
                          <a:pt x="33" y="129"/>
                        </a:lnTo>
                        <a:lnTo>
                          <a:pt x="15" y="121"/>
                        </a:lnTo>
                        <a:lnTo>
                          <a:pt x="0" y="116"/>
                        </a:lnTo>
                      </a:path>
                    </a:pathLst>
                  </a:custGeom>
                  <a:solidFill>
                    <a:srgbClr val="7F3F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312" name="Freeform 24"/>
                <p:cNvSpPr>
                  <a:spLocks/>
                </p:cNvSpPr>
                <p:nvPr/>
              </p:nvSpPr>
              <p:spPr bwMode="auto">
                <a:xfrm>
                  <a:off x="196" y="2049"/>
                  <a:ext cx="89" cy="120"/>
                </a:xfrm>
                <a:custGeom>
                  <a:avLst/>
                  <a:gdLst/>
                  <a:ahLst/>
                  <a:cxnLst>
                    <a:cxn ang="0">
                      <a:pos x="88" y="0"/>
                    </a:cxn>
                    <a:cxn ang="0">
                      <a:pos x="75" y="5"/>
                    </a:cxn>
                    <a:cxn ang="0">
                      <a:pos x="64" y="13"/>
                    </a:cxn>
                    <a:cxn ang="0">
                      <a:pos x="54" y="22"/>
                    </a:cxn>
                    <a:cxn ang="0">
                      <a:pos x="44" y="32"/>
                    </a:cxn>
                    <a:cxn ang="0">
                      <a:pos x="32" y="45"/>
                    </a:cxn>
                    <a:cxn ang="0">
                      <a:pos x="26" y="56"/>
                    </a:cxn>
                    <a:cxn ang="0">
                      <a:pos x="17" y="70"/>
                    </a:cxn>
                    <a:cxn ang="0">
                      <a:pos x="10" y="85"/>
                    </a:cxn>
                    <a:cxn ang="0">
                      <a:pos x="3" y="100"/>
                    </a:cxn>
                    <a:cxn ang="0">
                      <a:pos x="0" y="119"/>
                    </a:cxn>
                    <a:cxn ang="0">
                      <a:pos x="13" y="115"/>
                    </a:cxn>
                    <a:cxn ang="0">
                      <a:pos x="24" y="110"/>
                    </a:cxn>
                    <a:cxn ang="0">
                      <a:pos x="37" y="102"/>
                    </a:cxn>
                    <a:cxn ang="0">
                      <a:pos x="49" y="92"/>
                    </a:cxn>
                    <a:cxn ang="0">
                      <a:pos x="60" y="80"/>
                    </a:cxn>
                    <a:cxn ang="0">
                      <a:pos x="69" y="68"/>
                    </a:cxn>
                    <a:cxn ang="0">
                      <a:pos x="75" y="55"/>
                    </a:cxn>
                    <a:cxn ang="0">
                      <a:pos x="82" y="39"/>
                    </a:cxn>
                    <a:cxn ang="0">
                      <a:pos x="86" y="27"/>
                    </a:cxn>
                    <a:cxn ang="0">
                      <a:pos x="87" y="13"/>
                    </a:cxn>
                    <a:cxn ang="0">
                      <a:pos x="88" y="0"/>
                    </a:cxn>
                  </a:cxnLst>
                  <a:rect l="0" t="0" r="r" b="b"/>
                  <a:pathLst>
                    <a:path w="89" h="120">
                      <a:moveTo>
                        <a:pt x="88" y="0"/>
                      </a:moveTo>
                      <a:lnTo>
                        <a:pt x="75" y="5"/>
                      </a:lnTo>
                      <a:lnTo>
                        <a:pt x="64" y="13"/>
                      </a:lnTo>
                      <a:lnTo>
                        <a:pt x="54" y="22"/>
                      </a:lnTo>
                      <a:lnTo>
                        <a:pt x="44" y="32"/>
                      </a:lnTo>
                      <a:lnTo>
                        <a:pt x="32" y="45"/>
                      </a:lnTo>
                      <a:lnTo>
                        <a:pt x="26" y="56"/>
                      </a:lnTo>
                      <a:lnTo>
                        <a:pt x="17" y="70"/>
                      </a:lnTo>
                      <a:lnTo>
                        <a:pt x="10" y="85"/>
                      </a:lnTo>
                      <a:lnTo>
                        <a:pt x="3" y="100"/>
                      </a:lnTo>
                      <a:lnTo>
                        <a:pt x="0" y="119"/>
                      </a:lnTo>
                      <a:lnTo>
                        <a:pt x="13" y="115"/>
                      </a:lnTo>
                      <a:lnTo>
                        <a:pt x="24" y="110"/>
                      </a:lnTo>
                      <a:lnTo>
                        <a:pt x="37" y="102"/>
                      </a:lnTo>
                      <a:lnTo>
                        <a:pt x="49" y="92"/>
                      </a:lnTo>
                      <a:lnTo>
                        <a:pt x="60" y="80"/>
                      </a:lnTo>
                      <a:lnTo>
                        <a:pt x="69" y="68"/>
                      </a:lnTo>
                      <a:lnTo>
                        <a:pt x="75" y="55"/>
                      </a:lnTo>
                      <a:lnTo>
                        <a:pt x="82" y="39"/>
                      </a:lnTo>
                      <a:lnTo>
                        <a:pt x="86" y="27"/>
                      </a:lnTo>
                      <a:lnTo>
                        <a:pt x="87" y="13"/>
                      </a:lnTo>
                      <a:lnTo>
                        <a:pt x="88" y="0"/>
                      </a:lnTo>
                    </a:path>
                  </a:pathLst>
                </a:custGeom>
                <a:solidFill>
                  <a:srgbClr val="5F3F1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384" name="Group 96"/>
            <p:cNvGrpSpPr>
              <a:grpSpLocks/>
            </p:cNvGrpSpPr>
            <p:nvPr/>
          </p:nvGrpSpPr>
          <p:grpSpPr bwMode="auto">
            <a:xfrm>
              <a:off x="223" y="1551"/>
              <a:ext cx="788" cy="1446"/>
              <a:chOff x="223" y="1551"/>
              <a:chExt cx="788" cy="1446"/>
            </a:xfrm>
          </p:grpSpPr>
          <p:grpSp>
            <p:nvGrpSpPr>
              <p:cNvPr id="12355" name="Group 67"/>
              <p:cNvGrpSpPr>
                <a:grpSpLocks/>
              </p:cNvGrpSpPr>
              <p:nvPr/>
            </p:nvGrpSpPr>
            <p:grpSpPr bwMode="auto">
              <a:xfrm>
                <a:off x="223" y="1551"/>
                <a:ext cx="788" cy="1446"/>
                <a:chOff x="223" y="1551"/>
                <a:chExt cx="788" cy="1446"/>
              </a:xfrm>
            </p:grpSpPr>
            <p:grpSp>
              <p:nvGrpSpPr>
                <p:cNvPr id="12324" name="Group 36"/>
                <p:cNvGrpSpPr>
                  <a:grpSpLocks/>
                </p:cNvGrpSpPr>
                <p:nvPr/>
              </p:nvGrpSpPr>
              <p:grpSpPr bwMode="auto">
                <a:xfrm>
                  <a:off x="388" y="2545"/>
                  <a:ext cx="462" cy="452"/>
                  <a:chOff x="388" y="2545"/>
                  <a:chExt cx="462" cy="452"/>
                </a:xfrm>
              </p:grpSpPr>
              <p:grpSp>
                <p:nvGrpSpPr>
                  <p:cNvPr id="12317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70" y="2555"/>
                    <a:ext cx="380" cy="301"/>
                    <a:chOff x="470" y="2555"/>
                    <a:chExt cx="380" cy="301"/>
                  </a:xfrm>
                </p:grpSpPr>
                <p:sp>
                  <p:nvSpPr>
                    <p:cNvPr id="12315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70" y="2555"/>
                      <a:ext cx="380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0"/>
                        </a:cxn>
                        <a:cxn ang="0">
                          <a:pos x="133" y="7"/>
                        </a:cxn>
                        <a:cxn ang="0">
                          <a:pos x="107" y="67"/>
                        </a:cxn>
                        <a:cxn ang="0">
                          <a:pos x="82" y="116"/>
                        </a:cxn>
                        <a:cxn ang="0">
                          <a:pos x="67" y="153"/>
                        </a:cxn>
                        <a:cxn ang="0">
                          <a:pos x="62" y="168"/>
                        </a:cxn>
                        <a:cxn ang="0">
                          <a:pos x="63" y="181"/>
                        </a:cxn>
                        <a:cxn ang="0">
                          <a:pos x="69" y="190"/>
                        </a:cxn>
                        <a:cxn ang="0">
                          <a:pos x="81" y="198"/>
                        </a:cxn>
                        <a:cxn ang="0">
                          <a:pos x="97" y="208"/>
                        </a:cxn>
                        <a:cxn ang="0">
                          <a:pos x="114" y="214"/>
                        </a:cxn>
                        <a:cxn ang="0">
                          <a:pos x="138" y="221"/>
                        </a:cxn>
                        <a:cxn ang="0">
                          <a:pos x="160" y="225"/>
                        </a:cxn>
                        <a:cxn ang="0">
                          <a:pos x="187" y="227"/>
                        </a:cxn>
                        <a:cxn ang="0">
                          <a:pos x="212" y="225"/>
                        </a:cxn>
                        <a:cxn ang="0">
                          <a:pos x="237" y="221"/>
                        </a:cxn>
                        <a:cxn ang="0">
                          <a:pos x="265" y="215"/>
                        </a:cxn>
                        <a:cxn ang="0">
                          <a:pos x="274" y="218"/>
                        </a:cxn>
                        <a:cxn ang="0">
                          <a:pos x="278" y="220"/>
                        </a:cxn>
                        <a:cxn ang="0">
                          <a:pos x="280" y="225"/>
                        </a:cxn>
                        <a:cxn ang="0">
                          <a:pos x="276" y="235"/>
                        </a:cxn>
                        <a:cxn ang="0">
                          <a:pos x="272" y="241"/>
                        </a:cxn>
                        <a:cxn ang="0">
                          <a:pos x="277" y="243"/>
                        </a:cxn>
                        <a:cxn ang="0">
                          <a:pos x="315" y="237"/>
                        </a:cxn>
                        <a:cxn ang="0">
                          <a:pos x="324" y="239"/>
                        </a:cxn>
                        <a:cxn ang="0">
                          <a:pos x="329" y="243"/>
                        </a:cxn>
                        <a:cxn ang="0">
                          <a:pos x="331" y="249"/>
                        </a:cxn>
                        <a:cxn ang="0">
                          <a:pos x="328" y="254"/>
                        </a:cxn>
                        <a:cxn ang="0">
                          <a:pos x="321" y="258"/>
                        </a:cxn>
                        <a:cxn ang="0">
                          <a:pos x="313" y="263"/>
                        </a:cxn>
                        <a:cxn ang="0">
                          <a:pos x="319" y="267"/>
                        </a:cxn>
                        <a:cxn ang="0">
                          <a:pos x="335" y="266"/>
                        </a:cxn>
                        <a:cxn ang="0">
                          <a:pos x="348" y="267"/>
                        </a:cxn>
                        <a:cxn ang="0">
                          <a:pos x="362" y="272"/>
                        </a:cxn>
                        <a:cxn ang="0">
                          <a:pos x="376" y="278"/>
                        </a:cxn>
                        <a:cxn ang="0">
                          <a:pos x="379" y="283"/>
                        </a:cxn>
                        <a:cxn ang="0">
                          <a:pos x="379" y="290"/>
                        </a:cxn>
                        <a:cxn ang="0">
                          <a:pos x="372" y="294"/>
                        </a:cxn>
                        <a:cxn ang="0">
                          <a:pos x="359" y="297"/>
                        </a:cxn>
                        <a:cxn ang="0">
                          <a:pos x="337" y="298"/>
                        </a:cxn>
                        <a:cxn ang="0">
                          <a:pos x="312" y="297"/>
                        </a:cxn>
                        <a:cxn ang="0">
                          <a:pos x="285" y="299"/>
                        </a:cxn>
                        <a:cxn ang="0">
                          <a:pos x="266" y="300"/>
                        </a:cxn>
                        <a:cxn ang="0">
                          <a:pos x="232" y="298"/>
                        </a:cxn>
                        <a:cxn ang="0">
                          <a:pos x="214" y="294"/>
                        </a:cxn>
                        <a:cxn ang="0">
                          <a:pos x="188" y="290"/>
                        </a:cxn>
                        <a:cxn ang="0">
                          <a:pos x="145" y="289"/>
                        </a:cxn>
                        <a:cxn ang="0">
                          <a:pos x="0" y="246"/>
                        </a:cxn>
                        <a:cxn ang="0">
                          <a:pos x="18" y="143"/>
                        </a:cxn>
                        <a:cxn ang="0">
                          <a:pos x="101" y="0"/>
                        </a:cxn>
                      </a:cxnLst>
                      <a:rect l="0" t="0" r="r" b="b"/>
                      <a:pathLst>
                        <a:path w="380" h="301">
                          <a:moveTo>
                            <a:pt x="101" y="0"/>
                          </a:moveTo>
                          <a:lnTo>
                            <a:pt x="133" y="7"/>
                          </a:lnTo>
                          <a:lnTo>
                            <a:pt x="107" y="67"/>
                          </a:lnTo>
                          <a:lnTo>
                            <a:pt x="82" y="116"/>
                          </a:lnTo>
                          <a:lnTo>
                            <a:pt x="67" y="153"/>
                          </a:lnTo>
                          <a:lnTo>
                            <a:pt x="62" y="168"/>
                          </a:lnTo>
                          <a:lnTo>
                            <a:pt x="63" y="181"/>
                          </a:lnTo>
                          <a:lnTo>
                            <a:pt x="69" y="190"/>
                          </a:lnTo>
                          <a:lnTo>
                            <a:pt x="81" y="198"/>
                          </a:lnTo>
                          <a:lnTo>
                            <a:pt x="97" y="208"/>
                          </a:lnTo>
                          <a:lnTo>
                            <a:pt x="114" y="214"/>
                          </a:lnTo>
                          <a:lnTo>
                            <a:pt x="138" y="221"/>
                          </a:lnTo>
                          <a:lnTo>
                            <a:pt x="160" y="225"/>
                          </a:lnTo>
                          <a:lnTo>
                            <a:pt x="187" y="227"/>
                          </a:lnTo>
                          <a:lnTo>
                            <a:pt x="212" y="225"/>
                          </a:lnTo>
                          <a:lnTo>
                            <a:pt x="237" y="221"/>
                          </a:lnTo>
                          <a:lnTo>
                            <a:pt x="265" y="215"/>
                          </a:lnTo>
                          <a:lnTo>
                            <a:pt x="274" y="218"/>
                          </a:lnTo>
                          <a:lnTo>
                            <a:pt x="278" y="220"/>
                          </a:lnTo>
                          <a:lnTo>
                            <a:pt x="280" y="225"/>
                          </a:lnTo>
                          <a:lnTo>
                            <a:pt x="276" y="235"/>
                          </a:lnTo>
                          <a:lnTo>
                            <a:pt x="272" y="241"/>
                          </a:lnTo>
                          <a:lnTo>
                            <a:pt x="277" y="243"/>
                          </a:lnTo>
                          <a:lnTo>
                            <a:pt x="315" y="237"/>
                          </a:lnTo>
                          <a:lnTo>
                            <a:pt x="324" y="239"/>
                          </a:lnTo>
                          <a:lnTo>
                            <a:pt x="329" y="243"/>
                          </a:lnTo>
                          <a:lnTo>
                            <a:pt x="331" y="249"/>
                          </a:lnTo>
                          <a:lnTo>
                            <a:pt x="328" y="254"/>
                          </a:lnTo>
                          <a:lnTo>
                            <a:pt x="321" y="258"/>
                          </a:lnTo>
                          <a:lnTo>
                            <a:pt x="313" y="263"/>
                          </a:lnTo>
                          <a:lnTo>
                            <a:pt x="319" y="267"/>
                          </a:lnTo>
                          <a:lnTo>
                            <a:pt x="335" y="266"/>
                          </a:lnTo>
                          <a:lnTo>
                            <a:pt x="348" y="267"/>
                          </a:lnTo>
                          <a:lnTo>
                            <a:pt x="362" y="272"/>
                          </a:lnTo>
                          <a:lnTo>
                            <a:pt x="376" y="278"/>
                          </a:lnTo>
                          <a:lnTo>
                            <a:pt x="379" y="283"/>
                          </a:lnTo>
                          <a:lnTo>
                            <a:pt x="379" y="290"/>
                          </a:lnTo>
                          <a:lnTo>
                            <a:pt x="372" y="294"/>
                          </a:lnTo>
                          <a:lnTo>
                            <a:pt x="359" y="297"/>
                          </a:lnTo>
                          <a:lnTo>
                            <a:pt x="337" y="298"/>
                          </a:lnTo>
                          <a:lnTo>
                            <a:pt x="312" y="297"/>
                          </a:lnTo>
                          <a:lnTo>
                            <a:pt x="285" y="299"/>
                          </a:lnTo>
                          <a:lnTo>
                            <a:pt x="266" y="300"/>
                          </a:lnTo>
                          <a:lnTo>
                            <a:pt x="232" y="298"/>
                          </a:lnTo>
                          <a:lnTo>
                            <a:pt x="214" y="294"/>
                          </a:lnTo>
                          <a:lnTo>
                            <a:pt x="188" y="290"/>
                          </a:lnTo>
                          <a:lnTo>
                            <a:pt x="145" y="289"/>
                          </a:lnTo>
                          <a:lnTo>
                            <a:pt x="0" y="246"/>
                          </a:lnTo>
                          <a:lnTo>
                            <a:pt x="18" y="143"/>
                          </a:lnTo>
                          <a:lnTo>
                            <a:pt x="101" y="0"/>
                          </a:lnTo>
                        </a:path>
                      </a:pathLst>
                    </a:custGeom>
                    <a:solidFill>
                      <a:srgbClr val="FF9F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1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627" y="2780"/>
                      <a:ext cx="62" cy="1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1" y="15"/>
                        </a:cxn>
                        <a:cxn ang="0">
                          <a:pos x="44" y="15"/>
                        </a:cxn>
                        <a:cxn ang="0">
                          <a:pos x="61" y="16"/>
                        </a:cxn>
                      </a:cxnLst>
                      <a:rect l="0" t="0" r="r" b="b"/>
                      <a:pathLst>
                        <a:path w="62" h="17">
                          <a:moveTo>
                            <a:pt x="0" y="0"/>
                          </a:moveTo>
                          <a:lnTo>
                            <a:pt x="31" y="15"/>
                          </a:lnTo>
                          <a:lnTo>
                            <a:pt x="44" y="15"/>
                          </a:lnTo>
                          <a:lnTo>
                            <a:pt x="61" y="16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323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388" y="2545"/>
                    <a:ext cx="383" cy="452"/>
                    <a:chOff x="388" y="2545"/>
                    <a:chExt cx="383" cy="452"/>
                  </a:xfrm>
                </p:grpSpPr>
                <p:sp>
                  <p:nvSpPr>
                    <p:cNvPr id="12318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88" y="2545"/>
                      <a:ext cx="383" cy="452"/>
                    </a:xfrm>
                    <a:custGeom>
                      <a:avLst/>
                      <a:gdLst/>
                      <a:ahLst/>
                      <a:cxnLst>
                        <a:cxn ang="0">
                          <a:pos x="199" y="12"/>
                        </a:cxn>
                        <a:cxn ang="0">
                          <a:pos x="189" y="42"/>
                        </a:cxn>
                        <a:cxn ang="0">
                          <a:pos x="173" y="72"/>
                        </a:cxn>
                        <a:cxn ang="0">
                          <a:pos x="152" y="101"/>
                        </a:cxn>
                        <a:cxn ang="0">
                          <a:pos x="134" y="145"/>
                        </a:cxn>
                        <a:cxn ang="0">
                          <a:pos x="118" y="177"/>
                        </a:cxn>
                        <a:cxn ang="0">
                          <a:pos x="112" y="198"/>
                        </a:cxn>
                        <a:cxn ang="0">
                          <a:pos x="108" y="225"/>
                        </a:cxn>
                        <a:cxn ang="0">
                          <a:pos x="112" y="246"/>
                        </a:cxn>
                        <a:cxn ang="0">
                          <a:pos x="136" y="258"/>
                        </a:cxn>
                        <a:cxn ang="0">
                          <a:pos x="169" y="270"/>
                        </a:cxn>
                        <a:cxn ang="0">
                          <a:pos x="201" y="280"/>
                        </a:cxn>
                        <a:cxn ang="0">
                          <a:pos x="226" y="287"/>
                        </a:cxn>
                        <a:cxn ang="0">
                          <a:pos x="247" y="299"/>
                        </a:cxn>
                        <a:cxn ang="0">
                          <a:pos x="263" y="305"/>
                        </a:cxn>
                        <a:cxn ang="0">
                          <a:pos x="277" y="307"/>
                        </a:cxn>
                        <a:cxn ang="0">
                          <a:pos x="284" y="316"/>
                        </a:cxn>
                        <a:cxn ang="0">
                          <a:pos x="319" y="319"/>
                        </a:cxn>
                        <a:cxn ang="0">
                          <a:pos x="362" y="324"/>
                        </a:cxn>
                        <a:cxn ang="0">
                          <a:pos x="380" y="329"/>
                        </a:cxn>
                        <a:cxn ang="0">
                          <a:pos x="380" y="337"/>
                        </a:cxn>
                        <a:cxn ang="0">
                          <a:pos x="362" y="346"/>
                        </a:cxn>
                        <a:cxn ang="0">
                          <a:pos x="334" y="353"/>
                        </a:cxn>
                        <a:cxn ang="0">
                          <a:pos x="311" y="355"/>
                        </a:cxn>
                        <a:cxn ang="0">
                          <a:pos x="339" y="370"/>
                        </a:cxn>
                        <a:cxn ang="0">
                          <a:pos x="352" y="383"/>
                        </a:cxn>
                        <a:cxn ang="0">
                          <a:pos x="348" y="394"/>
                        </a:cxn>
                        <a:cxn ang="0">
                          <a:pos x="331" y="397"/>
                        </a:cxn>
                        <a:cxn ang="0">
                          <a:pos x="303" y="393"/>
                        </a:cxn>
                        <a:cxn ang="0">
                          <a:pos x="291" y="394"/>
                        </a:cxn>
                        <a:cxn ang="0">
                          <a:pos x="289" y="402"/>
                        </a:cxn>
                        <a:cxn ang="0">
                          <a:pos x="300" y="413"/>
                        </a:cxn>
                        <a:cxn ang="0">
                          <a:pos x="318" y="435"/>
                        </a:cxn>
                        <a:cxn ang="0">
                          <a:pos x="315" y="448"/>
                        </a:cxn>
                        <a:cxn ang="0">
                          <a:pos x="302" y="451"/>
                        </a:cxn>
                        <a:cxn ang="0">
                          <a:pos x="271" y="444"/>
                        </a:cxn>
                        <a:cxn ang="0">
                          <a:pos x="232" y="434"/>
                        </a:cxn>
                        <a:cxn ang="0">
                          <a:pos x="189" y="410"/>
                        </a:cxn>
                        <a:cxn ang="0">
                          <a:pos x="153" y="387"/>
                        </a:cxn>
                        <a:cxn ang="0">
                          <a:pos x="115" y="359"/>
                        </a:cxn>
                        <a:cxn ang="0">
                          <a:pos x="73" y="332"/>
                        </a:cxn>
                        <a:cxn ang="0">
                          <a:pos x="30" y="307"/>
                        </a:cxn>
                        <a:cxn ang="0">
                          <a:pos x="8" y="291"/>
                        </a:cxn>
                        <a:cxn ang="0">
                          <a:pos x="0" y="270"/>
                        </a:cxn>
                        <a:cxn ang="0">
                          <a:pos x="10" y="252"/>
                        </a:cxn>
                        <a:cxn ang="0">
                          <a:pos x="49" y="207"/>
                        </a:cxn>
                        <a:cxn ang="0">
                          <a:pos x="76" y="163"/>
                        </a:cxn>
                        <a:cxn ang="0">
                          <a:pos x="138" y="0"/>
                        </a:cxn>
                      </a:cxnLst>
                      <a:rect l="0" t="0" r="r" b="b"/>
                      <a:pathLst>
                        <a:path w="383" h="452">
                          <a:moveTo>
                            <a:pt x="138" y="0"/>
                          </a:moveTo>
                          <a:lnTo>
                            <a:pt x="199" y="12"/>
                          </a:lnTo>
                          <a:lnTo>
                            <a:pt x="196" y="26"/>
                          </a:lnTo>
                          <a:lnTo>
                            <a:pt x="189" y="42"/>
                          </a:lnTo>
                          <a:lnTo>
                            <a:pt x="183" y="56"/>
                          </a:lnTo>
                          <a:lnTo>
                            <a:pt x="173" y="72"/>
                          </a:lnTo>
                          <a:lnTo>
                            <a:pt x="163" y="87"/>
                          </a:lnTo>
                          <a:lnTo>
                            <a:pt x="152" y="101"/>
                          </a:lnTo>
                          <a:lnTo>
                            <a:pt x="146" y="119"/>
                          </a:lnTo>
                          <a:lnTo>
                            <a:pt x="134" y="145"/>
                          </a:lnTo>
                          <a:lnTo>
                            <a:pt x="122" y="168"/>
                          </a:lnTo>
                          <a:lnTo>
                            <a:pt x="118" y="177"/>
                          </a:lnTo>
                          <a:lnTo>
                            <a:pt x="115" y="186"/>
                          </a:lnTo>
                          <a:lnTo>
                            <a:pt x="112" y="198"/>
                          </a:lnTo>
                          <a:lnTo>
                            <a:pt x="110" y="211"/>
                          </a:lnTo>
                          <a:lnTo>
                            <a:pt x="108" y="225"/>
                          </a:lnTo>
                          <a:lnTo>
                            <a:pt x="109" y="236"/>
                          </a:lnTo>
                          <a:lnTo>
                            <a:pt x="112" y="246"/>
                          </a:lnTo>
                          <a:lnTo>
                            <a:pt x="120" y="254"/>
                          </a:lnTo>
                          <a:lnTo>
                            <a:pt x="136" y="258"/>
                          </a:lnTo>
                          <a:lnTo>
                            <a:pt x="152" y="264"/>
                          </a:lnTo>
                          <a:lnTo>
                            <a:pt x="169" y="270"/>
                          </a:lnTo>
                          <a:lnTo>
                            <a:pt x="189" y="279"/>
                          </a:lnTo>
                          <a:lnTo>
                            <a:pt x="201" y="280"/>
                          </a:lnTo>
                          <a:lnTo>
                            <a:pt x="214" y="283"/>
                          </a:lnTo>
                          <a:lnTo>
                            <a:pt x="226" y="287"/>
                          </a:lnTo>
                          <a:lnTo>
                            <a:pt x="237" y="293"/>
                          </a:lnTo>
                          <a:lnTo>
                            <a:pt x="247" y="299"/>
                          </a:lnTo>
                          <a:lnTo>
                            <a:pt x="257" y="307"/>
                          </a:lnTo>
                          <a:lnTo>
                            <a:pt x="263" y="305"/>
                          </a:lnTo>
                          <a:lnTo>
                            <a:pt x="271" y="304"/>
                          </a:lnTo>
                          <a:lnTo>
                            <a:pt x="277" y="307"/>
                          </a:lnTo>
                          <a:lnTo>
                            <a:pt x="280" y="310"/>
                          </a:lnTo>
                          <a:lnTo>
                            <a:pt x="284" y="316"/>
                          </a:lnTo>
                          <a:lnTo>
                            <a:pt x="299" y="317"/>
                          </a:lnTo>
                          <a:lnTo>
                            <a:pt x="319" y="319"/>
                          </a:lnTo>
                          <a:lnTo>
                            <a:pt x="342" y="322"/>
                          </a:lnTo>
                          <a:lnTo>
                            <a:pt x="362" y="324"/>
                          </a:lnTo>
                          <a:lnTo>
                            <a:pt x="375" y="326"/>
                          </a:lnTo>
                          <a:lnTo>
                            <a:pt x="380" y="329"/>
                          </a:lnTo>
                          <a:lnTo>
                            <a:pt x="382" y="333"/>
                          </a:lnTo>
                          <a:lnTo>
                            <a:pt x="380" y="337"/>
                          </a:lnTo>
                          <a:lnTo>
                            <a:pt x="373" y="341"/>
                          </a:lnTo>
                          <a:lnTo>
                            <a:pt x="362" y="346"/>
                          </a:lnTo>
                          <a:lnTo>
                            <a:pt x="348" y="351"/>
                          </a:lnTo>
                          <a:lnTo>
                            <a:pt x="334" y="353"/>
                          </a:lnTo>
                          <a:lnTo>
                            <a:pt x="322" y="354"/>
                          </a:lnTo>
                          <a:lnTo>
                            <a:pt x="311" y="355"/>
                          </a:lnTo>
                          <a:lnTo>
                            <a:pt x="328" y="364"/>
                          </a:lnTo>
                          <a:lnTo>
                            <a:pt x="339" y="370"/>
                          </a:lnTo>
                          <a:lnTo>
                            <a:pt x="348" y="376"/>
                          </a:lnTo>
                          <a:lnTo>
                            <a:pt x="352" y="383"/>
                          </a:lnTo>
                          <a:lnTo>
                            <a:pt x="351" y="390"/>
                          </a:lnTo>
                          <a:lnTo>
                            <a:pt x="348" y="394"/>
                          </a:lnTo>
                          <a:lnTo>
                            <a:pt x="342" y="396"/>
                          </a:lnTo>
                          <a:lnTo>
                            <a:pt x="331" y="397"/>
                          </a:lnTo>
                          <a:lnTo>
                            <a:pt x="317" y="395"/>
                          </a:lnTo>
                          <a:lnTo>
                            <a:pt x="303" y="393"/>
                          </a:lnTo>
                          <a:lnTo>
                            <a:pt x="296" y="392"/>
                          </a:lnTo>
                          <a:lnTo>
                            <a:pt x="291" y="394"/>
                          </a:lnTo>
                          <a:lnTo>
                            <a:pt x="288" y="398"/>
                          </a:lnTo>
                          <a:lnTo>
                            <a:pt x="289" y="402"/>
                          </a:lnTo>
                          <a:lnTo>
                            <a:pt x="294" y="406"/>
                          </a:lnTo>
                          <a:lnTo>
                            <a:pt x="300" y="413"/>
                          </a:lnTo>
                          <a:lnTo>
                            <a:pt x="311" y="426"/>
                          </a:lnTo>
                          <a:lnTo>
                            <a:pt x="318" y="435"/>
                          </a:lnTo>
                          <a:lnTo>
                            <a:pt x="318" y="442"/>
                          </a:lnTo>
                          <a:lnTo>
                            <a:pt x="315" y="448"/>
                          </a:lnTo>
                          <a:lnTo>
                            <a:pt x="310" y="450"/>
                          </a:lnTo>
                          <a:lnTo>
                            <a:pt x="302" y="451"/>
                          </a:lnTo>
                          <a:lnTo>
                            <a:pt x="287" y="447"/>
                          </a:lnTo>
                          <a:lnTo>
                            <a:pt x="271" y="444"/>
                          </a:lnTo>
                          <a:lnTo>
                            <a:pt x="257" y="442"/>
                          </a:lnTo>
                          <a:lnTo>
                            <a:pt x="232" y="434"/>
                          </a:lnTo>
                          <a:lnTo>
                            <a:pt x="212" y="423"/>
                          </a:lnTo>
                          <a:lnTo>
                            <a:pt x="189" y="410"/>
                          </a:lnTo>
                          <a:lnTo>
                            <a:pt x="172" y="399"/>
                          </a:lnTo>
                          <a:lnTo>
                            <a:pt x="153" y="387"/>
                          </a:lnTo>
                          <a:lnTo>
                            <a:pt x="134" y="373"/>
                          </a:lnTo>
                          <a:lnTo>
                            <a:pt x="115" y="359"/>
                          </a:lnTo>
                          <a:lnTo>
                            <a:pt x="93" y="344"/>
                          </a:lnTo>
                          <a:lnTo>
                            <a:pt x="73" y="332"/>
                          </a:lnTo>
                          <a:lnTo>
                            <a:pt x="49" y="319"/>
                          </a:lnTo>
                          <a:lnTo>
                            <a:pt x="30" y="307"/>
                          </a:lnTo>
                          <a:lnTo>
                            <a:pt x="19" y="299"/>
                          </a:lnTo>
                          <a:lnTo>
                            <a:pt x="8" y="291"/>
                          </a:lnTo>
                          <a:lnTo>
                            <a:pt x="1" y="280"/>
                          </a:lnTo>
                          <a:lnTo>
                            <a:pt x="0" y="270"/>
                          </a:lnTo>
                          <a:lnTo>
                            <a:pt x="3" y="260"/>
                          </a:lnTo>
                          <a:lnTo>
                            <a:pt x="10" y="252"/>
                          </a:lnTo>
                          <a:lnTo>
                            <a:pt x="24" y="242"/>
                          </a:lnTo>
                          <a:lnTo>
                            <a:pt x="49" y="207"/>
                          </a:lnTo>
                          <a:lnTo>
                            <a:pt x="67" y="182"/>
                          </a:lnTo>
                          <a:lnTo>
                            <a:pt x="76" y="163"/>
                          </a:lnTo>
                          <a:lnTo>
                            <a:pt x="124" y="36"/>
                          </a:lnTo>
                          <a:lnTo>
                            <a:pt x="138" y="0"/>
                          </a:lnTo>
                        </a:path>
                      </a:pathLst>
                    </a:custGeom>
                    <a:solidFill>
                      <a:srgbClr val="FFBF1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2322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0" y="2767"/>
                      <a:ext cx="248" cy="126"/>
                      <a:chOff x="430" y="2767"/>
                      <a:chExt cx="248" cy="126"/>
                    </a:xfrm>
                  </p:grpSpPr>
                  <p:sp>
                    <p:nvSpPr>
                      <p:cNvPr id="12319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8" y="2853"/>
                        <a:ext cx="21" cy="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0"/>
                          </a:cxn>
                          <a:cxn ang="0">
                            <a:pos x="19" y="5"/>
                          </a:cxn>
                          <a:cxn ang="0">
                            <a:pos x="20" y="11"/>
                          </a:cxn>
                          <a:cxn ang="0">
                            <a:pos x="20" y="18"/>
                          </a:cxn>
                          <a:cxn ang="0">
                            <a:pos x="17" y="27"/>
                          </a:cxn>
                          <a:cxn ang="0">
                            <a:pos x="14" y="31"/>
                          </a:cxn>
                          <a:cxn ang="0">
                            <a:pos x="8" y="36"/>
                          </a:cxn>
                          <a:cxn ang="0">
                            <a:pos x="0" y="39"/>
                          </a:cxn>
                        </a:cxnLst>
                        <a:rect l="0" t="0" r="r" b="b"/>
                        <a:pathLst>
                          <a:path w="21" h="40">
                            <a:moveTo>
                              <a:pt x="17" y="0"/>
                            </a:moveTo>
                            <a:lnTo>
                              <a:pt x="19" y="5"/>
                            </a:lnTo>
                            <a:lnTo>
                              <a:pt x="20" y="11"/>
                            </a:lnTo>
                            <a:lnTo>
                              <a:pt x="20" y="18"/>
                            </a:lnTo>
                            <a:lnTo>
                              <a:pt x="17" y="27"/>
                            </a:lnTo>
                            <a:lnTo>
                              <a:pt x="14" y="31"/>
                            </a:lnTo>
                            <a:lnTo>
                              <a:pt x="8" y="36"/>
                            </a:lnTo>
                            <a:lnTo>
                              <a:pt x="0" y="39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0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1" y="2861"/>
                        <a:ext cx="17" cy="3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" y="0"/>
                          </a:cxn>
                          <a:cxn ang="0">
                            <a:pos x="15" y="8"/>
                          </a:cxn>
                          <a:cxn ang="0">
                            <a:pos x="16" y="12"/>
                          </a:cxn>
                          <a:cxn ang="0">
                            <a:pos x="15" y="17"/>
                          </a:cxn>
                          <a:cxn ang="0">
                            <a:pos x="12" y="22"/>
                          </a:cxn>
                          <a:cxn ang="0">
                            <a:pos x="7" y="25"/>
                          </a:cxn>
                          <a:cxn ang="0">
                            <a:pos x="0" y="31"/>
                          </a:cxn>
                        </a:cxnLst>
                        <a:rect l="0" t="0" r="r" b="b"/>
                        <a:pathLst>
                          <a:path w="17" h="32">
                            <a:moveTo>
                              <a:pt x="11" y="0"/>
                            </a:moveTo>
                            <a:lnTo>
                              <a:pt x="15" y="8"/>
                            </a:lnTo>
                            <a:lnTo>
                              <a:pt x="16" y="12"/>
                            </a:lnTo>
                            <a:lnTo>
                              <a:pt x="15" y="17"/>
                            </a:lnTo>
                            <a:lnTo>
                              <a:pt x="12" y="22"/>
                            </a:lnTo>
                            <a:lnTo>
                              <a:pt x="7" y="25"/>
                            </a:lnTo>
                            <a:lnTo>
                              <a:pt x="0" y="31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21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0" y="2767"/>
                        <a:ext cx="29" cy="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8" y="0"/>
                          </a:cxn>
                          <a:cxn ang="0">
                            <a:pos x="19" y="8"/>
                          </a:cxn>
                          <a:cxn ang="0">
                            <a:pos x="11" y="19"/>
                          </a:cxn>
                          <a:cxn ang="0">
                            <a:pos x="5" y="29"/>
                          </a:cxn>
                          <a:cxn ang="0">
                            <a:pos x="2" y="37"/>
                          </a:cxn>
                          <a:cxn ang="0">
                            <a:pos x="0" y="45"/>
                          </a:cxn>
                          <a:cxn ang="0">
                            <a:pos x="0" y="54"/>
                          </a:cxn>
                          <a:cxn ang="0">
                            <a:pos x="2" y="62"/>
                          </a:cxn>
                          <a:cxn ang="0">
                            <a:pos x="8" y="74"/>
                          </a:cxn>
                        </a:cxnLst>
                        <a:rect l="0" t="0" r="r" b="b"/>
                        <a:pathLst>
                          <a:path w="29" h="75">
                            <a:moveTo>
                              <a:pt x="28" y="0"/>
                            </a:moveTo>
                            <a:lnTo>
                              <a:pt x="19" y="8"/>
                            </a:lnTo>
                            <a:lnTo>
                              <a:pt x="11" y="19"/>
                            </a:lnTo>
                            <a:lnTo>
                              <a:pt x="5" y="29"/>
                            </a:lnTo>
                            <a:lnTo>
                              <a:pt x="2" y="37"/>
                            </a:lnTo>
                            <a:lnTo>
                              <a:pt x="0" y="45"/>
                            </a:lnTo>
                            <a:lnTo>
                              <a:pt x="0" y="54"/>
                            </a:lnTo>
                            <a:lnTo>
                              <a:pt x="2" y="62"/>
                            </a:lnTo>
                            <a:lnTo>
                              <a:pt x="8" y="74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2354" name="Group 66"/>
                <p:cNvGrpSpPr>
                  <a:grpSpLocks/>
                </p:cNvGrpSpPr>
                <p:nvPr/>
              </p:nvGrpSpPr>
              <p:grpSpPr bwMode="auto">
                <a:xfrm>
                  <a:off x="223" y="1551"/>
                  <a:ext cx="788" cy="1043"/>
                  <a:chOff x="223" y="1551"/>
                  <a:chExt cx="788" cy="1043"/>
                </a:xfrm>
              </p:grpSpPr>
              <p:grpSp>
                <p:nvGrpSpPr>
                  <p:cNvPr id="12347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223" y="1551"/>
                    <a:ext cx="788" cy="1043"/>
                    <a:chOff x="223" y="1551"/>
                    <a:chExt cx="788" cy="1043"/>
                  </a:xfrm>
                </p:grpSpPr>
                <p:grpSp>
                  <p:nvGrpSpPr>
                    <p:cNvPr id="12332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3" y="1644"/>
                      <a:ext cx="244" cy="274"/>
                      <a:chOff x="223" y="1644"/>
                      <a:chExt cx="244" cy="274"/>
                    </a:xfrm>
                  </p:grpSpPr>
                  <p:grpSp>
                    <p:nvGrpSpPr>
                      <p:cNvPr id="12328" name="Group 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3" y="1743"/>
                        <a:ext cx="181" cy="156"/>
                        <a:chOff x="223" y="1743"/>
                        <a:chExt cx="181" cy="156"/>
                      </a:xfrm>
                    </p:grpSpPr>
                    <p:sp>
                      <p:nvSpPr>
                        <p:cNvPr id="12325" name="Freeform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3" y="1743"/>
                          <a:ext cx="181" cy="1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4" y="0"/>
                            </a:cxn>
                            <a:cxn ang="0">
                              <a:pos x="68" y="6"/>
                            </a:cxn>
                            <a:cxn ang="0">
                              <a:pos x="62" y="9"/>
                            </a:cxn>
                            <a:cxn ang="0">
                              <a:pos x="69" y="31"/>
                            </a:cxn>
                            <a:cxn ang="0">
                              <a:pos x="58" y="31"/>
                            </a:cxn>
                            <a:cxn ang="0">
                              <a:pos x="53" y="34"/>
                            </a:cxn>
                            <a:cxn ang="0">
                              <a:pos x="49" y="65"/>
                            </a:cxn>
                            <a:cxn ang="0">
                              <a:pos x="42" y="63"/>
                            </a:cxn>
                            <a:cxn ang="0">
                              <a:pos x="23" y="71"/>
                            </a:cxn>
                            <a:cxn ang="0">
                              <a:pos x="4" y="87"/>
                            </a:cxn>
                            <a:cxn ang="0">
                              <a:pos x="0" y="102"/>
                            </a:cxn>
                            <a:cxn ang="0">
                              <a:pos x="5" y="117"/>
                            </a:cxn>
                            <a:cxn ang="0">
                              <a:pos x="13" y="126"/>
                            </a:cxn>
                            <a:cxn ang="0">
                              <a:pos x="19" y="131"/>
                            </a:cxn>
                            <a:cxn ang="0">
                              <a:pos x="31" y="128"/>
                            </a:cxn>
                            <a:cxn ang="0">
                              <a:pos x="44" y="127"/>
                            </a:cxn>
                            <a:cxn ang="0">
                              <a:pos x="56" y="129"/>
                            </a:cxn>
                            <a:cxn ang="0">
                              <a:pos x="68" y="133"/>
                            </a:cxn>
                            <a:cxn ang="0">
                              <a:pos x="82" y="140"/>
                            </a:cxn>
                            <a:cxn ang="0">
                              <a:pos x="97" y="155"/>
                            </a:cxn>
                            <a:cxn ang="0">
                              <a:pos x="139" y="153"/>
                            </a:cxn>
                            <a:cxn ang="0">
                              <a:pos x="180" y="140"/>
                            </a:cxn>
                            <a:cxn ang="0">
                              <a:pos x="117" y="0"/>
                            </a:cxn>
                            <a:cxn ang="0">
                              <a:pos x="104" y="0"/>
                            </a:cxn>
                          </a:cxnLst>
                          <a:rect l="0" t="0" r="r" b="b"/>
                          <a:pathLst>
                            <a:path w="181" h="156">
                              <a:moveTo>
                                <a:pt x="104" y="0"/>
                              </a:moveTo>
                              <a:lnTo>
                                <a:pt x="68" y="6"/>
                              </a:lnTo>
                              <a:lnTo>
                                <a:pt x="62" y="9"/>
                              </a:lnTo>
                              <a:lnTo>
                                <a:pt x="69" y="31"/>
                              </a:lnTo>
                              <a:lnTo>
                                <a:pt x="58" y="31"/>
                              </a:lnTo>
                              <a:lnTo>
                                <a:pt x="53" y="34"/>
                              </a:lnTo>
                              <a:lnTo>
                                <a:pt x="49" y="65"/>
                              </a:lnTo>
                              <a:lnTo>
                                <a:pt x="42" y="63"/>
                              </a:lnTo>
                              <a:lnTo>
                                <a:pt x="23" y="71"/>
                              </a:lnTo>
                              <a:lnTo>
                                <a:pt x="4" y="87"/>
                              </a:lnTo>
                              <a:lnTo>
                                <a:pt x="0" y="102"/>
                              </a:lnTo>
                              <a:lnTo>
                                <a:pt x="5" y="117"/>
                              </a:lnTo>
                              <a:lnTo>
                                <a:pt x="13" y="126"/>
                              </a:lnTo>
                              <a:lnTo>
                                <a:pt x="19" y="131"/>
                              </a:lnTo>
                              <a:lnTo>
                                <a:pt x="31" y="128"/>
                              </a:lnTo>
                              <a:lnTo>
                                <a:pt x="44" y="127"/>
                              </a:lnTo>
                              <a:lnTo>
                                <a:pt x="56" y="129"/>
                              </a:lnTo>
                              <a:lnTo>
                                <a:pt x="68" y="133"/>
                              </a:lnTo>
                              <a:lnTo>
                                <a:pt x="82" y="140"/>
                              </a:lnTo>
                              <a:lnTo>
                                <a:pt x="97" y="155"/>
                              </a:lnTo>
                              <a:lnTo>
                                <a:pt x="139" y="153"/>
                              </a:lnTo>
                              <a:lnTo>
                                <a:pt x="180" y="140"/>
                              </a:lnTo>
                              <a:lnTo>
                                <a:pt x="117" y="0"/>
                              </a:lnTo>
                              <a:lnTo>
                                <a:pt x="104" y="0"/>
                              </a:lnTo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26" name="Line 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74" y="1808"/>
                          <a:ext cx="68" cy="2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27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1" y="1773"/>
                          <a:ext cx="51" cy="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2329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5" y="1797"/>
                        <a:ext cx="70" cy="10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9"/>
                          </a:cxn>
                          <a:cxn ang="0">
                            <a:pos x="36" y="0"/>
                          </a:cxn>
                          <a:cxn ang="0">
                            <a:pos x="69" y="92"/>
                          </a:cxn>
                          <a:cxn ang="0">
                            <a:pos x="28" y="103"/>
                          </a:cxn>
                          <a:cxn ang="0">
                            <a:pos x="0" y="9"/>
                          </a:cxn>
                        </a:cxnLst>
                        <a:rect l="0" t="0" r="r" b="b"/>
                        <a:pathLst>
                          <a:path w="70" h="104">
                            <a:moveTo>
                              <a:pt x="0" y="9"/>
                            </a:moveTo>
                            <a:lnTo>
                              <a:pt x="36" y="0"/>
                            </a:lnTo>
                            <a:lnTo>
                              <a:pt x="69" y="92"/>
                            </a:lnTo>
                            <a:lnTo>
                              <a:pt x="28" y="103"/>
                            </a:lnTo>
                            <a:lnTo>
                              <a:pt x="0" y="9"/>
                            </a:lnTo>
                          </a:path>
                        </a:pathLst>
                      </a:custGeom>
                      <a:solidFill>
                        <a:srgbClr val="DFD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0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1" y="1825"/>
                        <a:ext cx="70" cy="9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4" y="0"/>
                          </a:cxn>
                          <a:cxn ang="0">
                            <a:pos x="22" y="0"/>
                          </a:cxn>
                          <a:cxn ang="0">
                            <a:pos x="9" y="18"/>
                          </a:cxn>
                          <a:cxn ang="0">
                            <a:pos x="7" y="27"/>
                          </a:cxn>
                          <a:cxn ang="0">
                            <a:pos x="9" y="36"/>
                          </a:cxn>
                          <a:cxn ang="0">
                            <a:pos x="20" y="49"/>
                          </a:cxn>
                          <a:cxn ang="0">
                            <a:pos x="7" y="63"/>
                          </a:cxn>
                          <a:cxn ang="0">
                            <a:pos x="0" y="73"/>
                          </a:cxn>
                          <a:cxn ang="0">
                            <a:pos x="4" y="83"/>
                          </a:cxn>
                          <a:cxn ang="0">
                            <a:pos x="10" y="92"/>
                          </a:cxn>
                          <a:cxn ang="0">
                            <a:pos x="30" y="91"/>
                          </a:cxn>
                          <a:cxn ang="0">
                            <a:pos x="52" y="84"/>
                          </a:cxn>
                          <a:cxn ang="0">
                            <a:pos x="61" y="73"/>
                          </a:cxn>
                          <a:cxn ang="0">
                            <a:pos x="69" y="18"/>
                          </a:cxn>
                          <a:cxn ang="0">
                            <a:pos x="52" y="12"/>
                          </a:cxn>
                          <a:cxn ang="0">
                            <a:pos x="44" y="0"/>
                          </a:cxn>
                        </a:cxnLst>
                        <a:rect l="0" t="0" r="r" b="b"/>
                        <a:pathLst>
                          <a:path w="70" h="93">
                            <a:moveTo>
                              <a:pt x="44" y="0"/>
                            </a:moveTo>
                            <a:lnTo>
                              <a:pt x="22" y="0"/>
                            </a:lnTo>
                            <a:lnTo>
                              <a:pt x="9" y="18"/>
                            </a:lnTo>
                            <a:lnTo>
                              <a:pt x="7" y="27"/>
                            </a:lnTo>
                            <a:lnTo>
                              <a:pt x="9" y="36"/>
                            </a:lnTo>
                            <a:lnTo>
                              <a:pt x="20" y="49"/>
                            </a:lnTo>
                            <a:lnTo>
                              <a:pt x="7" y="63"/>
                            </a:lnTo>
                            <a:lnTo>
                              <a:pt x="0" y="73"/>
                            </a:lnTo>
                            <a:lnTo>
                              <a:pt x="4" y="83"/>
                            </a:lnTo>
                            <a:lnTo>
                              <a:pt x="10" y="92"/>
                            </a:lnTo>
                            <a:lnTo>
                              <a:pt x="30" y="91"/>
                            </a:lnTo>
                            <a:lnTo>
                              <a:pt x="52" y="84"/>
                            </a:lnTo>
                            <a:lnTo>
                              <a:pt x="61" y="73"/>
                            </a:lnTo>
                            <a:lnTo>
                              <a:pt x="69" y="18"/>
                            </a:lnTo>
                            <a:lnTo>
                              <a:pt x="52" y="12"/>
                            </a:lnTo>
                            <a:lnTo>
                              <a:pt x="44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31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8" y="1644"/>
                        <a:ext cx="159" cy="1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5" y="166"/>
                          </a:cxn>
                          <a:cxn ang="0">
                            <a:pos x="45" y="173"/>
                          </a:cxn>
                          <a:cxn ang="0">
                            <a:pos x="39" y="173"/>
                          </a:cxn>
                          <a:cxn ang="0">
                            <a:pos x="33" y="171"/>
                          </a:cxn>
                          <a:cxn ang="0">
                            <a:pos x="28" y="164"/>
                          </a:cxn>
                          <a:cxn ang="0">
                            <a:pos x="8" y="133"/>
                          </a:cxn>
                          <a:cxn ang="0">
                            <a:pos x="0" y="106"/>
                          </a:cxn>
                          <a:cxn ang="0">
                            <a:pos x="3" y="75"/>
                          </a:cxn>
                          <a:cxn ang="0">
                            <a:pos x="10" y="46"/>
                          </a:cxn>
                          <a:cxn ang="0">
                            <a:pos x="15" y="46"/>
                          </a:cxn>
                          <a:cxn ang="0">
                            <a:pos x="28" y="51"/>
                          </a:cxn>
                          <a:cxn ang="0">
                            <a:pos x="50" y="62"/>
                          </a:cxn>
                          <a:cxn ang="0">
                            <a:pos x="52" y="40"/>
                          </a:cxn>
                          <a:cxn ang="0">
                            <a:pos x="56" y="29"/>
                          </a:cxn>
                          <a:cxn ang="0">
                            <a:pos x="68" y="24"/>
                          </a:cxn>
                          <a:cxn ang="0">
                            <a:pos x="84" y="22"/>
                          </a:cxn>
                          <a:cxn ang="0">
                            <a:pos x="103" y="22"/>
                          </a:cxn>
                          <a:cxn ang="0">
                            <a:pos x="105" y="14"/>
                          </a:cxn>
                          <a:cxn ang="0">
                            <a:pos x="107" y="7"/>
                          </a:cxn>
                          <a:cxn ang="0">
                            <a:pos x="114" y="1"/>
                          </a:cxn>
                          <a:cxn ang="0">
                            <a:pos x="124" y="0"/>
                          </a:cxn>
                          <a:cxn ang="0">
                            <a:pos x="141" y="3"/>
                          </a:cxn>
                          <a:cxn ang="0">
                            <a:pos x="130" y="15"/>
                          </a:cxn>
                          <a:cxn ang="0">
                            <a:pos x="141" y="34"/>
                          </a:cxn>
                          <a:cxn ang="0">
                            <a:pos x="158" y="55"/>
                          </a:cxn>
                          <a:cxn ang="0">
                            <a:pos x="65" y="166"/>
                          </a:cxn>
                        </a:cxnLst>
                        <a:rect l="0" t="0" r="r" b="b"/>
                        <a:pathLst>
                          <a:path w="159" h="174">
                            <a:moveTo>
                              <a:pt x="65" y="166"/>
                            </a:moveTo>
                            <a:lnTo>
                              <a:pt x="45" y="173"/>
                            </a:lnTo>
                            <a:lnTo>
                              <a:pt x="39" y="173"/>
                            </a:lnTo>
                            <a:lnTo>
                              <a:pt x="33" y="171"/>
                            </a:lnTo>
                            <a:lnTo>
                              <a:pt x="28" y="164"/>
                            </a:lnTo>
                            <a:lnTo>
                              <a:pt x="8" y="133"/>
                            </a:lnTo>
                            <a:lnTo>
                              <a:pt x="0" y="106"/>
                            </a:lnTo>
                            <a:lnTo>
                              <a:pt x="3" y="75"/>
                            </a:lnTo>
                            <a:lnTo>
                              <a:pt x="10" y="46"/>
                            </a:lnTo>
                            <a:lnTo>
                              <a:pt x="15" y="46"/>
                            </a:lnTo>
                            <a:lnTo>
                              <a:pt x="28" y="51"/>
                            </a:lnTo>
                            <a:lnTo>
                              <a:pt x="50" y="62"/>
                            </a:lnTo>
                            <a:lnTo>
                              <a:pt x="52" y="40"/>
                            </a:lnTo>
                            <a:lnTo>
                              <a:pt x="56" y="29"/>
                            </a:lnTo>
                            <a:lnTo>
                              <a:pt x="68" y="24"/>
                            </a:lnTo>
                            <a:lnTo>
                              <a:pt x="84" y="22"/>
                            </a:lnTo>
                            <a:lnTo>
                              <a:pt x="103" y="22"/>
                            </a:lnTo>
                            <a:lnTo>
                              <a:pt x="105" y="14"/>
                            </a:lnTo>
                            <a:lnTo>
                              <a:pt x="107" y="7"/>
                            </a:lnTo>
                            <a:lnTo>
                              <a:pt x="114" y="1"/>
                            </a:lnTo>
                            <a:lnTo>
                              <a:pt x="124" y="0"/>
                            </a:lnTo>
                            <a:lnTo>
                              <a:pt x="141" y="3"/>
                            </a:lnTo>
                            <a:lnTo>
                              <a:pt x="130" y="15"/>
                            </a:lnTo>
                            <a:lnTo>
                              <a:pt x="141" y="34"/>
                            </a:lnTo>
                            <a:lnTo>
                              <a:pt x="158" y="55"/>
                            </a:lnTo>
                            <a:lnTo>
                              <a:pt x="65" y="166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2343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" y="1551"/>
                      <a:ext cx="507" cy="426"/>
                      <a:chOff x="504" y="1551"/>
                      <a:chExt cx="507" cy="426"/>
                    </a:xfrm>
                  </p:grpSpPr>
                  <p:grpSp>
                    <p:nvGrpSpPr>
                      <p:cNvPr id="12335" name="Group 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" y="1551"/>
                        <a:ext cx="310" cy="426"/>
                        <a:chOff x="504" y="1551"/>
                        <a:chExt cx="310" cy="426"/>
                      </a:xfrm>
                    </p:grpSpPr>
                    <p:sp>
                      <p:nvSpPr>
                        <p:cNvPr id="12333" name="Freeform 4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4" y="1551"/>
                          <a:ext cx="310" cy="42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3" y="142"/>
                            </a:cxn>
                            <a:cxn ang="0">
                              <a:pos x="30" y="110"/>
                            </a:cxn>
                            <a:cxn ang="0">
                              <a:pos x="53" y="76"/>
                            </a:cxn>
                            <a:cxn ang="0">
                              <a:pos x="75" y="45"/>
                            </a:cxn>
                            <a:cxn ang="0">
                              <a:pos x="124" y="18"/>
                            </a:cxn>
                            <a:cxn ang="0">
                              <a:pos x="118" y="48"/>
                            </a:cxn>
                            <a:cxn ang="0">
                              <a:pos x="167" y="0"/>
                            </a:cxn>
                            <a:cxn ang="0">
                              <a:pos x="160" y="16"/>
                            </a:cxn>
                            <a:cxn ang="0">
                              <a:pos x="155" y="36"/>
                            </a:cxn>
                            <a:cxn ang="0">
                              <a:pos x="195" y="0"/>
                            </a:cxn>
                            <a:cxn ang="0">
                              <a:pos x="161" y="49"/>
                            </a:cxn>
                            <a:cxn ang="0">
                              <a:pos x="157" y="68"/>
                            </a:cxn>
                            <a:cxn ang="0">
                              <a:pos x="175" y="45"/>
                            </a:cxn>
                            <a:cxn ang="0">
                              <a:pos x="211" y="29"/>
                            </a:cxn>
                            <a:cxn ang="0">
                              <a:pos x="246" y="28"/>
                            </a:cxn>
                            <a:cxn ang="0">
                              <a:pos x="210" y="49"/>
                            </a:cxn>
                            <a:cxn ang="0">
                              <a:pos x="197" y="76"/>
                            </a:cxn>
                            <a:cxn ang="0">
                              <a:pos x="199" y="91"/>
                            </a:cxn>
                            <a:cxn ang="0">
                              <a:pos x="210" y="91"/>
                            </a:cxn>
                            <a:cxn ang="0">
                              <a:pos x="228" y="100"/>
                            </a:cxn>
                            <a:cxn ang="0">
                              <a:pos x="253" y="119"/>
                            </a:cxn>
                            <a:cxn ang="0">
                              <a:pos x="248" y="128"/>
                            </a:cxn>
                            <a:cxn ang="0">
                              <a:pos x="246" y="136"/>
                            </a:cxn>
                            <a:cxn ang="0">
                              <a:pos x="250" y="147"/>
                            </a:cxn>
                            <a:cxn ang="0">
                              <a:pos x="257" y="156"/>
                            </a:cxn>
                            <a:cxn ang="0">
                              <a:pos x="268" y="164"/>
                            </a:cxn>
                            <a:cxn ang="0">
                              <a:pos x="283" y="171"/>
                            </a:cxn>
                            <a:cxn ang="0">
                              <a:pos x="297" y="175"/>
                            </a:cxn>
                            <a:cxn ang="0">
                              <a:pos x="309" y="178"/>
                            </a:cxn>
                            <a:cxn ang="0">
                              <a:pos x="292" y="198"/>
                            </a:cxn>
                            <a:cxn ang="0">
                              <a:pos x="280" y="218"/>
                            </a:cxn>
                            <a:cxn ang="0">
                              <a:pos x="268" y="240"/>
                            </a:cxn>
                            <a:cxn ang="0">
                              <a:pos x="257" y="263"/>
                            </a:cxn>
                            <a:cxn ang="0">
                              <a:pos x="246" y="287"/>
                            </a:cxn>
                            <a:cxn ang="0">
                              <a:pos x="226" y="299"/>
                            </a:cxn>
                            <a:cxn ang="0">
                              <a:pos x="196" y="301"/>
                            </a:cxn>
                            <a:cxn ang="0">
                              <a:pos x="175" y="294"/>
                            </a:cxn>
                            <a:cxn ang="0">
                              <a:pos x="162" y="290"/>
                            </a:cxn>
                            <a:cxn ang="0">
                              <a:pos x="150" y="297"/>
                            </a:cxn>
                            <a:cxn ang="0">
                              <a:pos x="153" y="322"/>
                            </a:cxn>
                            <a:cxn ang="0">
                              <a:pos x="166" y="351"/>
                            </a:cxn>
                            <a:cxn ang="0">
                              <a:pos x="173" y="369"/>
                            </a:cxn>
                            <a:cxn ang="0">
                              <a:pos x="173" y="385"/>
                            </a:cxn>
                            <a:cxn ang="0">
                              <a:pos x="160" y="425"/>
                            </a:cxn>
                            <a:cxn ang="0">
                              <a:pos x="9" y="409"/>
                            </a:cxn>
                            <a:cxn ang="0">
                              <a:pos x="2" y="283"/>
                            </a:cxn>
                            <a:cxn ang="0">
                              <a:pos x="0" y="210"/>
                            </a:cxn>
                            <a:cxn ang="0">
                              <a:pos x="5" y="169"/>
                            </a:cxn>
                            <a:cxn ang="0">
                              <a:pos x="13" y="142"/>
                            </a:cxn>
                          </a:cxnLst>
                          <a:rect l="0" t="0" r="r" b="b"/>
                          <a:pathLst>
                            <a:path w="310" h="426">
                              <a:moveTo>
                                <a:pt x="13" y="142"/>
                              </a:moveTo>
                              <a:lnTo>
                                <a:pt x="30" y="110"/>
                              </a:lnTo>
                              <a:lnTo>
                                <a:pt x="53" y="76"/>
                              </a:lnTo>
                              <a:lnTo>
                                <a:pt x="75" y="45"/>
                              </a:lnTo>
                              <a:lnTo>
                                <a:pt x="124" y="18"/>
                              </a:lnTo>
                              <a:lnTo>
                                <a:pt x="118" y="48"/>
                              </a:lnTo>
                              <a:lnTo>
                                <a:pt x="167" y="0"/>
                              </a:lnTo>
                              <a:lnTo>
                                <a:pt x="160" y="16"/>
                              </a:lnTo>
                              <a:lnTo>
                                <a:pt x="155" y="36"/>
                              </a:lnTo>
                              <a:lnTo>
                                <a:pt x="195" y="0"/>
                              </a:lnTo>
                              <a:lnTo>
                                <a:pt x="161" y="49"/>
                              </a:lnTo>
                              <a:lnTo>
                                <a:pt x="157" y="68"/>
                              </a:lnTo>
                              <a:lnTo>
                                <a:pt x="175" y="45"/>
                              </a:lnTo>
                              <a:lnTo>
                                <a:pt x="211" y="29"/>
                              </a:lnTo>
                              <a:lnTo>
                                <a:pt x="246" y="28"/>
                              </a:lnTo>
                              <a:lnTo>
                                <a:pt x="210" y="49"/>
                              </a:lnTo>
                              <a:lnTo>
                                <a:pt x="197" y="76"/>
                              </a:lnTo>
                              <a:lnTo>
                                <a:pt x="199" y="91"/>
                              </a:lnTo>
                              <a:lnTo>
                                <a:pt x="210" y="91"/>
                              </a:lnTo>
                              <a:lnTo>
                                <a:pt x="228" y="100"/>
                              </a:lnTo>
                              <a:lnTo>
                                <a:pt x="253" y="119"/>
                              </a:lnTo>
                              <a:lnTo>
                                <a:pt x="248" y="128"/>
                              </a:lnTo>
                              <a:lnTo>
                                <a:pt x="246" y="136"/>
                              </a:lnTo>
                              <a:lnTo>
                                <a:pt x="250" y="147"/>
                              </a:lnTo>
                              <a:lnTo>
                                <a:pt x="257" y="156"/>
                              </a:lnTo>
                              <a:lnTo>
                                <a:pt x="268" y="164"/>
                              </a:lnTo>
                              <a:lnTo>
                                <a:pt x="283" y="171"/>
                              </a:lnTo>
                              <a:lnTo>
                                <a:pt x="297" y="175"/>
                              </a:lnTo>
                              <a:lnTo>
                                <a:pt x="309" y="178"/>
                              </a:lnTo>
                              <a:lnTo>
                                <a:pt x="292" y="198"/>
                              </a:lnTo>
                              <a:lnTo>
                                <a:pt x="280" y="218"/>
                              </a:lnTo>
                              <a:lnTo>
                                <a:pt x="268" y="240"/>
                              </a:lnTo>
                              <a:lnTo>
                                <a:pt x="257" y="263"/>
                              </a:lnTo>
                              <a:lnTo>
                                <a:pt x="246" y="287"/>
                              </a:lnTo>
                              <a:lnTo>
                                <a:pt x="226" y="299"/>
                              </a:lnTo>
                              <a:lnTo>
                                <a:pt x="196" y="301"/>
                              </a:lnTo>
                              <a:lnTo>
                                <a:pt x="175" y="294"/>
                              </a:lnTo>
                              <a:lnTo>
                                <a:pt x="162" y="290"/>
                              </a:lnTo>
                              <a:lnTo>
                                <a:pt x="150" y="297"/>
                              </a:lnTo>
                              <a:lnTo>
                                <a:pt x="153" y="322"/>
                              </a:lnTo>
                              <a:lnTo>
                                <a:pt x="166" y="351"/>
                              </a:lnTo>
                              <a:lnTo>
                                <a:pt x="173" y="369"/>
                              </a:lnTo>
                              <a:lnTo>
                                <a:pt x="173" y="385"/>
                              </a:lnTo>
                              <a:lnTo>
                                <a:pt x="160" y="425"/>
                              </a:lnTo>
                              <a:lnTo>
                                <a:pt x="9" y="409"/>
                              </a:lnTo>
                              <a:lnTo>
                                <a:pt x="2" y="283"/>
                              </a:lnTo>
                              <a:lnTo>
                                <a:pt x="0" y="210"/>
                              </a:lnTo>
                              <a:lnTo>
                                <a:pt x="5" y="169"/>
                              </a:lnTo>
                              <a:lnTo>
                                <a:pt x="13" y="142"/>
                              </a:lnTo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34" name="Freeform 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03" y="1667"/>
                          <a:ext cx="50" cy="1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9" y="16"/>
                            </a:cxn>
                            <a:cxn ang="0">
                              <a:pos x="40" y="10"/>
                            </a:cxn>
                            <a:cxn ang="0">
                              <a:pos x="29" y="4"/>
                            </a:cxn>
                            <a:cxn ang="0">
                              <a:pos x="20" y="0"/>
                            </a:cxn>
                            <a:cxn ang="0">
                              <a:pos x="10" y="2"/>
                            </a:cxn>
                            <a:cxn ang="0">
                              <a:pos x="0" y="12"/>
                            </a:cxn>
                          </a:cxnLst>
                          <a:rect l="0" t="0" r="r" b="b"/>
                          <a:pathLst>
                            <a:path w="50" h="17">
                              <a:moveTo>
                                <a:pt x="49" y="16"/>
                              </a:moveTo>
                              <a:lnTo>
                                <a:pt x="40" y="10"/>
                              </a:lnTo>
                              <a:lnTo>
                                <a:pt x="29" y="4"/>
                              </a:lnTo>
                              <a:lnTo>
                                <a:pt x="20" y="0"/>
                              </a:lnTo>
                              <a:lnTo>
                                <a:pt x="10" y="2"/>
                              </a:lnTo>
                              <a:lnTo>
                                <a:pt x="0" y="12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342" name="Group 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" y="1726"/>
                        <a:ext cx="372" cy="209"/>
                        <a:chOff x="639" y="1726"/>
                        <a:chExt cx="372" cy="209"/>
                      </a:xfrm>
                    </p:grpSpPr>
                    <p:sp>
                      <p:nvSpPr>
                        <p:cNvPr id="12336" name="Freeform 4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39" y="1726"/>
                          <a:ext cx="372" cy="20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2"/>
                            </a:cxn>
                            <a:cxn ang="0">
                              <a:pos x="37" y="98"/>
                            </a:cxn>
                            <a:cxn ang="0">
                              <a:pos x="86" y="114"/>
                            </a:cxn>
                            <a:cxn ang="0">
                              <a:pos x="114" y="95"/>
                            </a:cxn>
                            <a:cxn ang="0">
                              <a:pos x="136" y="57"/>
                            </a:cxn>
                            <a:cxn ang="0">
                              <a:pos x="159" y="23"/>
                            </a:cxn>
                            <a:cxn ang="0">
                              <a:pos x="171" y="0"/>
                            </a:cxn>
                            <a:cxn ang="0">
                              <a:pos x="195" y="3"/>
                            </a:cxn>
                            <a:cxn ang="0">
                              <a:pos x="211" y="9"/>
                            </a:cxn>
                            <a:cxn ang="0">
                              <a:pos x="224" y="25"/>
                            </a:cxn>
                            <a:cxn ang="0">
                              <a:pos x="241" y="47"/>
                            </a:cxn>
                            <a:cxn ang="0">
                              <a:pos x="259" y="67"/>
                            </a:cxn>
                            <a:cxn ang="0">
                              <a:pos x="284" y="87"/>
                            </a:cxn>
                            <a:cxn ang="0">
                              <a:pos x="310" y="105"/>
                            </a:cxn>
                            <a:cxn ang="0">
                              <a:pos x="330" y="118"/>
                            </a:cxn>
                            <a:cxn ang="0">
                              <a:pos x="344" y="125"/>
                            </a:cxn>
                            <a:cxn ang="0">
                              <a:pos x="357" y="128"/>
                            </a:cxn>
                            <a:cxn ang="0">
                              <a:pos x="371" y="125"/>
                            </a:cxn>
                            <a:cxn ang="0">
                              <a:pos x="370" y="142"/>
                            </a:cxn>
                            <a:cxn ang="0">
                              <a:pos x="366" y="159"/>
                            </a:cxn>
                            <a:cxn ang="0">
                              <a:pos x="352" y="180"/>
                            </a:cxn>
                            <a:cxn ang="0">
                              <a:pos x="339" y="196"/>
                            </a:cxn>
                            <a:cxn ang="0">
                              <a:pos x="326" y="204"/>
                            </a:cxn>
                            <a:cxn ang="0">
                              <a:pos x="310" y="197"/>
                            </a:cxn>
                            <a:cxn ang="0">
                              <a:pos x="293" y="187"/>
                            </a:cxn>
                            <a:cxn ang="0">
                              <a:pos x="275" y="179"/>
                            </a:cxn>
                            <a:cxn ang="0">
                              <a:pos x="253" y="173"/>
                            </a:cxn>
                            <a:cxn ang="0">
                              <a:pos x="237" y="184"/>
                            </a:cxn>
                            <a:cxn ang="0">
                              <a:pos x="215" y="197"/>
                            </a:cxn>
                            <a:cxn ang="0">
                              <a:pos x="199" y="185"/>
                            </a:cxn>
                            <a:cxn ang="0">
                              <a:pos x="173" y="169"/>
                            </a:cxn>
                            <a:cxn ang="0">
                              <a:pos x="157" y="178"/>
                            </a:cxn>
                            <a:cxn ang="0">
                              <a:pos x="134" y="188"/>
                            </a:cxn>
                            <a:cxn ang="0">
                              <a:pos x="105" y="195"/>
                            </a:cxn>
                            <a:cxn ang="0">
                              <a:pos x="66" y="204"/>
                            </a:cxn>
                            <a:cxn ang="0">
                              <a:pos x="36" y="208"/>
                            </a:cxn>
                            <a:cxn ang="0">
                              <a:pos x="21" y="187"/>
                            </a:cxn>
                            <a:cxn ang="0">
                              <a:pos x="16" y="175"/>
                            </a:cxn>
                            <a:cxn ang="0">
                              <a:pos x="6" y="146"/>
                            </a:cxn>
                            <a:cxn ang="0">
                              <a:pos x="0" y="122"/>
                            </a:cxn>
                          </a:cxnLst>
                          <a:rect l="0" t="0" r="r" b="b"/>
                          <a:pathLst>
                            <a:path w="372" h="209">
                              <a:moveTo>
                                <a:pt x="0" y="122"/>
                              </a:moveTo>
                              <a:lnTo>
                                <a:pt x="37" y="98"/>
                              </a:lnTo>
                              <a:lnTo>
                                <a:pt x="86" y="114"/>
                              </a:lnTo>
                              <a:lnTo>
                                <a:pt x="114" y="95"/>
                              </a:lnTo>
                              <a:lnTo>
                                <a:pt x="136" y="57"/>
                              </a:lnTo>
                              <a:lnTo>
                                <a:pt x="159" y="23"/>
                              </a:lnTo>
                              <a:lnTo>
                                <a:pt x="171" y="0"/>
                              </a:lnTo>
                              <a:lnTo>
                                <a:pt x="195" y="3"/>
                              </a:lnTo>
                              <a:lnTo>
                                <a:pt x="211" y="9"/>
                              </a:lnTo>
                              <a:lnTo>
                                <a:pt x="224" y="25"/>
                              </a:lnTo>
                              <a:lnTo>
                                <a:pt x="241" y="47"/>
                              </a:lnTo>
                              <a:lnTo>
                                <a:pt x="259" y="67"/>
                              </a:lnTo>
                              <a:lnTo>
                                <a:pt x="284" y="87"/>
                              </a:lnTo>
                              <a:lnTo>
                                <a:pt x="310" y="105"/>
                              </a:lnTo>
                              <a:lnTo>
                                <a:pt x="330" y="118"/>
                              </a:lnTo>
                              <a:lnTo>
                                <a:pt x="344" y="125"/>
                              </a:lnTo>
                              <a:lnTo>
                                <a:pt x="357" y="128"/>
                              </a:lnTo>
                              <a:lnTo>
                                <a:pt x="371" y="125"/>
                              </a:lnTo>
                              <a:lnTo>
                                <a:pt x="370" y="142"/>
                              </a:lnTo>
                              <a:lnTo>
                                <a:pt x="366" y="159"/>
                              </a:lnTo>
                              <a:lnTo>
                                <a:pt x="352" y="180"/>
                              </a:lnTo>
                              <a:lnTo>
                                <a:pt x="339" y="196"/>
                              </a:lnTo>
                              <a:lnTo>
                                <a:pt x="326" y="204"/>
                              </a:lnTo>
                              <a:lnTo>
                                <a:pt x="310" y="197"/>
                              </a:lnTo>
                              <a:lnTo>
                                <a:pt x="293" y="187"/>
                              </a:lnTo>
                              <a:lnTo>
                                <a:pt x="275" y="179"/>
                              </a:lnTo>
                              <a:lnTo>
                                <a:pt x="253" y="173"/>
                              </a:lnTo>
                              <a:lnTo>
                                <a:pt x="237" y="184"/>
                              </a:lnTo>
                              <a:lnTo>
                                <a:pt x="215" y="197"/>
                              </a:lnTo>
                              <a:lnTo>
                                <a:pt x="199" y="185"/>
                              </a:lnTo>
                              <a:lnTo>
                                <a:pt x="173" y="169"/>
                              </a:lnTo>
                              <a:lnTo>
                                <a:pt x="157" y="178"/>
                              </a:lnTo>
                              <a:lnTo>
                                <a:pt x="134" y="188"/>
                              </a:lnTo>
                              <a:lnTo>
                                <a:pt x="105" y="195"/>
                              </a:lnTo>
                              <a:lnTo>
                                <a:pt x="66" y="204"/>
                              </a:lnTo>
                              <a:lnTo>
                                <a:pt x="36" y="208"/>
                              </a:lnTo>
                              <a:lnTo>
                                <a:pt x="21" y="187"/>
                              </a:lnTo>
                              <a:lnTo>
                                <a:pt x="16" y="175"/>
                              </a:lnTo>
                              <a:lnTo>
                                <a:pt x="6" y="146"/>
                              </a:lnTo>
                              <a:lnTo>
                                <a:pt x="0" y="122"/>
                              </a:lnTo>
                            </a:path>
                          </a:pathLst>
                        </a:custGeom>
                        <a:solidFill>
                          <a:srgbClr val="FF5F00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2341" name="Group 5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87" y="1801"/>
                          <a:ext cx="300" cy="105"/>
                          <a:chOff x="687" y="1801"/>
                          <a:chExt cx="300" cy="105"/>
                        </a:xfrm>
                      </p:grpSpPr>
                      <p:sp>
                        <p:nvSpPr>
                          <p:cNvPr id="12337" name="Freeform 4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839" y="1801"/>
                            <a:ext cx="31" cy="23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" y="0"/>
                              </a:cxn>
                              <a:cxn ang="0">
                                <a:pos x="30" y="14"/>
                              </a:cxn>
                              <a:cxn ang="0">
                                <a:pos x="0" y="22"/>
                              </a:cxn>
                            </a:cxnLst>
                            <a:rect l="0" t="0" r="r" b="b"/>
                            <a:pathLst>
                              <a:path w="31" h="23">
                                <a:moveTo>
                                  <a:pt x="6" y="0"/>
                                </a:moveTo>
                                <a:lnTo>
                                  <a:pt x="30" y="14"/>
                                </a:lnTo>
                                <a:lnTo>
                                  <a:pt x="0" y="22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338" name="Line 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958" y="1854"/>
                            <a:ext cx="29" cy="18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339" name="Freeform 5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87" y="1872"/>
                            <a:ext cx="38" cy="34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37" y="0"/>
                              </a:cxn>
                              <a:cxn ang="0">
                                <a:pos x="20" y="7"/>
                              </a:cxn>
                              <a:cxn ang="0">
                                <a:pos x="11" y="16"/>
                              </a:cxn>
                              <a:cxn ang="0">
                                <a:pos x="6" y="23"/>
                              </a:cxn>
                              <a:cxn ang="0">
                                <a:pos x="0" y="33"/>
                              </a:cxn>
                            </a:cxnLst>
                            <a:rect l="0" t="0" r="r" b="b"/>
                            <a:pathLst>
                              <a:path w="38" h="34">
                                <a:moveTo>
                                  <a:pt x="37" y="0"/>
                                </a:moveTo>
                                <a:lnTo>
                                  <a:pt x="20" y="7"/>
                                </a:lnTo>
                                <a:lnTo>
                                  <a:pt x="11" y="16"/>
                                </a:lnTo>
                                <a:lnTo>
                                  <a:pt x="6" y="23"/>
                                </a:lnTo>
                                <a:lnTo>
                                  <a:pt x="0" y="33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340" name="Freeform 5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98" y="1872"/>
                            <a:ext cx="195" cy="2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18"/>
                              </a:cxn>
                              <a:cxn ang="0">
                                <a:pos x="24" y="12"/>
                              </a:cxn>
                              <a:cxn ang="0">
                                <a:pos x="53" y="7"/>
                              </a:cxn>
                              <a:cxn ang="0">
                                <a:pos x="78" y="1"/>
                              </a:cxn>
                              <a:cxn ang="0">
                                <a:pos x="99" y="0"/>
                              </a:cxn>
                              <a:cxn ang="0">
                                <a:pos x="121" y="2"/>
                              </a:cxn>
                              <a:cxn ang="0">
                                <a:pos x="143" y="7"/>
                              </a:cxn>
                              <a:cxn ang="0">
                                <a:pos x="167" y="13"/>
                              </a:cxn>
                              <a:cxn ang="0">
                                <a:pos x="194" y="25"/>
                              </a:cxn>
                            </a:cxnLst>
                            <a:rect l="0" t="0" r="r" b="b"/>
                            <a:pathLst>
                              <a:path w="195" h="26">
                                <a:moveTo>
                                  <a:pt x="0" y="18"/>
                                </a:moveTo>
                                <a:lnTo>
                                  <a:pt x="24" y="12"/>
                                </a:lnTo>
                                <a:lnTo>
                                  <a:pt x="53" y="7"/>
                                </a:lnTo>
                                <a:lnTo>
                                  <a:pt x="78" y="1"/>
                                </a:lnTo>
                                <a:lnTo>
                                  <a:pt x="99" y="0"/>
                                </a:lnTo>
                                <a:lnTo>
                                  <a:pt x="121" y="2"/>
                                </a:lnTo>
                                <a:lnTo>
                                  <a:pt x="143" y="7"/>
                                </a:lnTo>
                                <a:lnTo>
                                  <a:pt x="167" y="13"/>
                                </a:lnTo>
                                <a:lnTo>
                                  <a:pt x="194" y="25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2346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0" y="2196"/>
                      <a:ext cx="411" cy="398"/>
                      <a:chOff x="340" y="2196"/>
                      <a:chExt cx="411" cy="398"/>
                    </a:xfrm>
                  </p:grpSpPr>
                  <p:sp>
                    <p:nvSpPr>
                      <p:cNvPr id="1234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1" y="2440"/>
                        <a:ext cx="122" cy="1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1" y="0"/>
                          </a:cxn>
                          <a:cxn ang="0">
                            <a:pos x="121" y="0"/>
                          </a:cxn>
                          <a:cxn ang="0">
                            <a:pos x="117" y="21"/>
                          </a:cxn>
                          <a:cxn ang="0">
                            <a:pos x="113" y="43"/>
                          </a:cxn>
                          <a:cxn ang="0">
                            <a:pos x="104" y="63"/>
                          </a:cxn>
                          <a:cxn ang="0">
                            <a:pos x="92" y="80"/>
                          </a:cxn>
                          <a:cxn ang="0">
                            <a:pos x="75" y="98"/>
                          </a:cxn>
                          <a:cxn ang="0">
                            <a:pos x="59" y="112"/>
                          </a:cxn>
                          <a:cxn ang="0">
                            <a:pos x="41" y="131"/>
                          </a:cxn>
                          <a:cxn ang="0">
                            <a:pos x="32" y="140"/>
                          </a:cxn>
                          <a:cxn ang="0">
                            <a:pos x="26" y="142"/>
                          </a:cxn>
                          <a:cxn ang="0">
                            <a:pos x="15" y="143"/>
                          </a:cxn>
                          <a:cxn ang="0">
                            <a:pos x="0" y="131"/>
                          </a:cxn>
                          <a:cxn ang="0">
                            <a:pos x="81" y="0"/>
                          </a:cxn>
                        </a:cxnLst>
                        <a:rect l="0" t="0" r="r" b="b"/>
                        <a:pathLst>
                          <a:path w="122" h="144">
                            <a:moveTo>
                              <a:pt x="81" y="0"/>
                            </a:moveTo>
                            <a:lnTo>
                              <a:pt x="121" y="0"/>
                            </a:lnTo>
                            <a:lnTo>
                              <a:pt x="117" y="21"/>
                            </a:lnTo>
                            <a:lnTo>
                              <a:pt x="113" y="43"/>
                            </a:lnTo>
                            <a:lnTo>
                              <a:pt x="104" y="63"/>
                            </a:lnTo>
                            <a:lnTo>
                              <a:pt x="92" y="80"/>
                            </a:lnTo>
                            <a:lnTo>
                              <a:pt x="75" y="98"/>
                            </a:lnTo>
                            <a:lnTo>
                              <a:pt x="59" y="112"/>
                            </a:lnTo>
                            <a:lnTo>
                              <a:pt x="41" y="131"/>
                            </a:lnTo>
                            <a:lnTo>
                              <a:pt x="32" y="140"/>
                            </a:lnTo>
                            <a:lnTo>
                              <a:pt x="26" y="142"/>
                            </a:lnTo>
                            <a:lnTo>
                              <a:pt x="15" y="143"/>
                            </a:lnTo>
                            <a:lnTo>
                              <a:pt x="0" y="131"/>
                            </a:lnTo>
                            <a:lnTo>
                              <a:pt x="81" y="0"/>
                            </a:lnTo>
                          </a:path>
                        </a:pathLst>
                      </a:custGeom>
                      <a:solidFill>
                        <a:srgbClr val="DFD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4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0" y="2196"/>
                        <a:ext cx="411" cy="3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57" y="293"/>
                          </a:cxn>
                          <a:cxn ang="0">
                            <a:pos x="155" y="316"/>
                          </a:cxn>
                          <a:cxn ang="0">
                            <a:pos x="156" y="340"/>
                          </a:cxn>
                          <a:cxn ang="0">
                            <a:pos x="161" y="365"/>
                          </a:cxn>
                          <a:cxn ang="0">
                            <a:pos x="166" y="378"/>
                          </a:cxn>
                          <a:cxn ang="0">
                            <a:pos x="174" y="387"/>
                          </a:cxn>
                          <a:cxn ang="0">
                            <a:pos x="184" y="387"/>
                          </a:cxn>
                          <a:cxn ang="0">
                            <a:pos x="197" y="384"/>
                          </a:cxn>
                          <a:cxn ang="0">
                            <a:pos x="203" y="391"/>
                          </a:cxn>
                          <a:cxn ang="0">
                            <a:pos x="212" y="396"/>
                          </a:cxn>
                          <a:cxn ang="0">
                            <a:pos x="221" y="397"/>
                          </a:cxn>
                          <a:cxn ang="0">
                            <a:pos x="231" y="395"/>
                          </a:cxn>
                          <a:cxn ang="0">
                            <a:pos x="241" y="387"/>
                          </a:cxn>
                          <a:cxn ang="0">
                            <a:pos x="251" y="376"/>
                          </a:cxn>
                          <a:cxn ang="0">
                            <a:pos x="263" y="362"/>
                          </a:cxn>
                          <a:cxn ang="0">
                            <a:pos x="275" y="348"/>
                          </a:cxn>
                          <a:cxn ang="0">
                            <a:pos x="287" y="334"/>
                          </a:cxn>
                          <a:cxn ang="0">
                            <a:pos x="301" y="318"/>
                          </a:cxn>
                          <a:cxn ang="0">
                            <a:pos x="319" y="291"/>
                          </a:cxn>
                          <a:cxn ang="0">
                            <a:pos x="336" y="269"/>
                          </a:cxn>
                          <a:cxn ang="0">
                            <a:pos x="357" y="251"/>
                          </a:cxn>
                          <a:cxn ang="0">
                            <a:pos x="372" y="240"/>
                          </a:cxn>
                          <a:cxn ang="0">
                            <a:pos x="386" y="223"/>
                          </a:cxn>
                          <a:cxn ang="0">
                            <a:pos x="399" y="203"/>
                          </a:cxn>
                          <a:cxn ang="0">
                            <a:pos x="406" y="182"/>
                          </a:cxn>
                          <a:cxn ang="0">
                            <a:pos x="410" y="157"/>
                          </a:cxn>
                          <a:cxn ang="0">
                            <a:pos x="402" y="124"/>
                          </a:cxn>
                          <a:cxn ang="0">
                            <a:pos x="94" y="37"/>
                          </a:cxn>
                          <a:cxn ang="0">
                            <a:pos x="78" y="34"/>
                          </a:cxn>
                          <a:cxn ang="0">
                            <a:pos x="58" y="17"/>
                          </a:cxn>
                          <a:cxn ang="0">
                            <a:pos x="34" y="0"/>
                          </a:cxn>
                          <a:cxn ang="0">
                            <a:pos x="0" y="24"/>
                          </a:cxn>
                          <a:cxn ang="0">
                            <a:pos x="10" y="39"/>
                          </a:cxn>
                          <a:cxn ang="0">
                            <a:pos x="27" y="55"/>
                          </a:cxn>
                          <a:cxn ang="0">
                            <a:pos x="12" y="64"/>
                          </a:cxn>
                          <a:cxn ang="0">
                            <a:pos x="1" y="76"/>
                          </a:cxn>
                          <a:cxn ang="0">
                            <a:pos x="16" y="85"/>
                          </a:cxn>
                          <a:cxn ang="0">
                            <a:pos x="27" y="96"/>
                          </a:cxn>
                          <a:cxn ang="0">
                            <a:pos x="33" y="112"/>
                          </a:cxn>
                          <a:cxn ang="0">
                            <a:pos x="36" y="125"/>
                          </a:cxn>
                          <a:cxn ang="0">
                            <a:pos x="10" y="121"/>
                          </a:cxn>
                          <a:cxn ang="0">
                            <a:pos x="7" y="135"/>
                          </a:cxn>
                          <a:cxn ang="0">
                            <a:pos x="12" y="154"/>
                          </a:cxn>
                          <a:cxn ang="0">
                            <a:pos x="25" y="173"/>
                          </a:cxn>
                          <a:cxn ang="0">
                            <a:pos x="39" y="187"/>
                          </a:cxn>
                          <a:cxn ang="0">
                            <a:pos x="60" y="197"/>
                          </a:cxn>
                          <a:cxn ang="0">
                            <a:pos x="80" y="202"/>
                          </a:cxn>
                          <a:cxn ang="0">
                            <a:pos x="83" y="222"/>
                          </a:cxn>
                          <a:cxn ang="0">
                            <a:pos x="95" y="240"/>
                          </a:cxn>
                          <a:cxn ang="0">
                            <a:pos x="112" y="260"/>
                          </a:cxn>
                          <a:cxn ang="0">
                            <a:pos x="132" y="278"/>
                          </a:cxn>
                          <a:cxn ang="0">
                            <a:pos x="157" y="293"/>
                          </a:cxn>
                        </a:cxnLst>
                        <a:rect l="0" t="0" r="r" b="b"/>
                        <a:pathLst>
                          <a:path w="411" h="398">
                            <a:moveTo>
                              <a:pt x="157" y="293"/>
                            </a:moveTo>
                            <a:lnTo>
                              <a:pt x="155" y="316"/>
                            </a:lnTo>
                            <a:lnTo>
                              <a:pt x="156" y="340"/>
                            </a:lnTo>
                            <a:lnTo>
                              <a:pt x="161" y="365"/>
                            </a:lnTo>
                            <a:lnTo>
                              <a:pt x="166" y="378"/>
                            </a:lnTo>
                            <a:lnTo>
                              <a:pt x="174" y="387"/>
                            </a:lnTo>
                            <a:lnTo>
                              <a:pt x="184" y="387"/>
                            </a:lnTo>
                            <a:lnTo>
                              <a:pt x="197" y="384"/>
                            </a:lnTo>
                            <a:lnTo>
                              <a:pt x="203" y="391"/>
                            </a:lnTo>
                            <a:lnTo>
                              <a:pt x="212" y="396"/>
                            </a:lnTo>
                            <a:lnTo>
                              <a:pt x="221" y="397"/>
                            </a:lnTo>
                            <a:lnTo>
                              <a:pt x="231" y="395"/>
                            </a:lnTo>
                            <a:lnTo>
                              <a:pt x="241" y="387"/>
                            </a:lnTo>
                            <a:lnTo>
                              <a:pt x="251" y="376"/>
                            </a:lnTo>
                            <a:lnTo>
                              <a:pt x="263" y="362"/>
                            </a:lnTo>
                            <a:lnTo>
                              <a:pt x="275" y="348"/>
                            </a:lnTo>
                            <a:lnTo>
                              <a:pt x="287" y="334"/>
                            </a:lnTo>
                            <a:lnTo>
                              <a:pt x="301" y="318"/>
                            </a:lnTo>
                            <a:lnTo>
                              <a:pt x="319" y="291"/>
                            </a:lnTo>
                            <a:lnTo>
                              <a:pt x="336" y="269"/>
                            </a:lnTo>
                            <a:lnTo>
                              <a:pt x="357" y="251"/>
                            </a:lnTo>
                            <a:lnTo>
                              <a:pt x="372" y="240"/>
                            </a:lnTo>
                            <a:lnTo>
                              <a:pt x="386" y="223"/>
                            </a:lnTo>
                            <a:lnTo>
                              <a:pt x="399" y="203"/>
                            </a:lnTo>
                            <a:lnTo>
                              <a:pt x="406" y="182"/>
                            </a:lnTo>
                            <a:lnTo>
                              <a:pt x="410" y="157"/>
                            </a:lnTo>
                            <a:lnTo>
                              <a:pt x="402" y="124"/>
                            </a:lnTo>
                            <a:lnTo>
                              <a:pt x="94" y="37"/>
                            </a:lnTo>
                            <a:lnTo>
                              <a:pt x="78" y="34"/>
                            </a:lnTo>
                            <a:lnTo>
                              <a:pt x="58" y="17"/>
                            </a:lnTo>
                            <a:lnTo>
                              <a:pt x="34" y="0"/>
                            </a:lnTo>
                            <a:lnTo>
                              <a:pt x="0" y="24"/>
                            </a:lnTo>
                            <a:lnTo>
                              <a:pt x="10" y="39"/>
                            </a:lnTo>
                            <a:lnTo>
                              <a:pt x="27" y="55"/>
                            </a:lnTo>
                            <a:lnTo>
                              <a:pt x="12" y="64"/>
                            </a:lnTo>
                            <a:lnTo>
                              <a:pt x="1" y="76"/>
                            </a:lnTo>
                            <a:lnTo>
                              <a:pt x="16" y="85"/>
                            </a:lnTo>
                            <a:lnTo>
                              <a:pt x="27" y="96"/>
                            </a:lnTo>
                            <a:lnTo>
                              <a:pt x="33" y="112"/>
                            </a:lnTo>
                            <a:lnTo>
                              <a:pt x="36" y="125"/>
                            </a:lnTo>
                            <a:lnTo>
                              <a:pt x="10" y="121"/>
                            </a:lnTo>
                            <a:lnTo>
                              <a:pt x="7" y="135"/>
                            </a:lnTo>
                            <a:lnTo>
                              <a:pt x="12" y="154"/>
                            </a:lnTo>
                            <a:lnTo>
                              <a:pt x="25" y="173"/>
                            </a:lnTo>
                            <a:lnTo>
                              <a:pt x="39" y="187"/>
                            </a:lnTo>
                            <a:lnTo>
                              <a:pt x="60" y="197"/>
                            </a:lnTo>
                            <a:lnTo>
                              <a:pt x="80" y="202"/>
                            </a:lnTo>
                            <a:lnTo>
                              <a:pt x="83" y="222"/>
                            </a:lnTo>
                            <a:lnTo>
                              <a:pt x="95" y="240"/>
                            </a:lnTo>
                            <a:lnTo>
                              <a:pt x="112" y="260"/>
                            </a:lnTo>
                            <a:lnTo>
                              <a:pt x="132" y="278"/>
                            </a:lnTo>
                            <a:lnTo>
                              <a:pt x="157" y="293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2353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549" y="1645"/>
                    <a:ext cx="297" cy="195"/>
                    <a:chOff x="549" y="1645"/>
                    <a:chExt cx="297" cy="195"/>
                  </a:xfrm>
                </p:grpSpPr>
                <p:sp>
                  <p:nvSpPr>
                    <p:cNvPr id="12348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49" y="1711"/>
                      <a:ext cx="221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16" y="19"/>
                        </a:cxn>
                        <a:cxn ang="0">
                          <a:pos x="36" y="3"/>
                        </a:cxn>
                        <a:cxn ang="0">
                          <a:pos x="52" y="0"/>
                        </a:cxn>
                        <a:cxn ang="0">
                          <a:pos x="220" y="21"/>
                        </a:cxn>
                        <a:cxn ang="0">
                          <a:pos x="215" y="44"/>
                        </a:cxn>
                        <a:cxn ang="0">
                          <a:pos x="182" y="42"/>
                        </a:cxn>
                        <a:cxn ang="0">
                          <a:pos x="106" y="39"/>
                        </a:cxn>
                        <a:cxn ang="0">
                          <a:pos x="56" y="37"/>
                        </a:cxn>
                        <a:cxn ang="0">
                          <a:pos x="47" y="40"/>
                        </a:cxn>
                        <a:cxn ang="0">
                          <a:pos x="34" y="55"/>
                        </a:cxn>
                        <a:cxn ang="0">
                          <a:pos x="0" y="39"/>
                        </a:cxn>
                      </a:cxnLst>
                      <a:rect l="0" t="0" r="r" b="b"/>
                      <a:pathLst>
                        <a:path w="221" h="56">
                          <a:moveTo>
                            <a:pt x="0" y="39"/>
                          </a:moveTo>
                          <a:lnTo>
                            <a:pt x="16" y="19"/>
                          </a:lnTo>
                          <a:lnTo>
                            <a:pt x="36" y="3"/>
                          </a:lnTo>
                          <a:lnTo>
                            <a:pt x="52" y="0"/>
                          </a:lnTo>
                          <a:lnTo>
                            <a:pt x="220" y="21"/>
                          </a:lnTo>
                          <a:lnTo>
                            <a:pt x="215" y="44"/>
                          </a:lnTo>
                          <a:lnTo>
                            <a:pt x="182" y="42"/>
                          </a:lnTo>
                          <a:lnTo>
                            <a:pt x="106" y="39"/>
                          </a:lnTo>
                          <a:lnTo>
                            <a:pt x="56" y="37"/>
                          </a:lnTo>
                          <a:lnTo>
                            <a:pt x="47" y="40"/>
                          </a:lnTo>
                          <a:lnTo>
                            <a:pt x="34" y="55"/>
                          </a:lnTo>
                          <a:lnTo>
                            <a:pt x="0" y="39"/>
                          </a:lnTo>
                        </a:path>
                      </a:pathLst>
                    </a:custGeom>
                    <a:solidFill>
                      <a:srgbClr val="BF7F3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49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812" y="1667"/>
                      <a:ext cx="34" cy="82"/>
                    </a:xfrm>
                    <a:custGeom>
                      <a:avLst/>
                      <a:gdLst/>
                      <a:ahLst/>
                      <a:cxnLst>
                        <a:cxn ang="0">
                          <a:pos x="11" y="0"/>
                        </a:cxn>
                        <a:cxn ang="0">
                          <a:pos x="22" y="11"/>
                        </a:cxn>
                        <a:cxn ang="0">
                          <a:pos x="27" y="21"/>
                        </a:cxn>
                        <a:cxn ang="0">
                          <a:pos x="31" y="34"/>
                        </a:cxn>
                        <a:cxn ang="0">
                          <a:pos x="33" y="47"/>
                        </a:cxn>
                        <a:cxn ang="0">
                          <a:pos x="29" y="59"/>
                        </a:cxn>
                        <a:cxn ang="0">
                          <a:pos x="23" y="69"/>
                        </a:cxn>
                        <a:cxn ang="0">
                          <a:pos x="12" y="76"/>
                        </a:cxn>
                        <a:cxn ang="0">
                          <a:pos x="0" y="81"/>
                        </a:cxn>
                        <a:cxn ang="0">
                          <a:pos x="11" y="0"/>
                        </a:cxn>
                      </a:cxnLst>
                      <a:rect l="0" t="0" r="r" b="b"/>
                      <a:pathLst>
                        <a:path w="34" h="82">
                          <a:moveTo>
                            <a:pt x="11" y="0"/>
                          </a:moveTo>
                          <a:lnTo>
                            <a:pt x="22" y="11"/>
                          </a:lnTo>
                          <a:lnTo>
                            <a:pt x="27" y="21"/>
                          </a:lnTo>
                          <a:lnTo>
                            <a:pt x="31" y="34"/>
                          </a:lnTo>
                          <a:lnTo>
                            <a:pt x="33" y="47"/>
                          </a:lnTo>
                          <a:lnTo>
                            <a:pt x="29" y="59"/>
                          </a:lnTo>
                          <a:lnTo>
                            <a:pt x="23" y="69"/>
                          </a:lnTo>
                          <a:lnTo>
                            <a:pt x="12" y="76"/>
                          </a:lnTo>
                          <a:lnTo>
                            <a:pt x="0" y="81"/>
                          </a:lnTo>
                          <a:lnTo>
                            <a:pt x="11" y="0"/>
                          </a:lnTo>
                        </a:path>
                      </a:pathLst>
                    </a:custGeom>
                    <a:solidFill>
                      <a:srgbClr val="9FBFF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50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792" y="1645"/>
                      <a:ext cx="44" cy="10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87"/>
                        </a:cxn>
                        <a:cxn ang="0">
                          <a:pos x="20" y="0"/>
                        </a:cxn>
                        <a:cxn ang="0">
                          <a:pos x="43" y="11"/>
                        </a:cxn>
                        <a:cxn ang="0">
                          <a:pos x="23" y="106"/>
                        </a:cxn>
                        <a:cxn ang="0">
                          <a:pos x="2" y="104"/>
                        </a:cxn>
                        <a:cxn ang="0">
                          <a:pos x="0" y="87"/>
                        </a:cxn>
                      </a:cxnLst>
                      <a:rect l="0" t="0" r="r" b="b"/>
                      <a:pathLst>
                        <a:path w="44" h="107">
                          <a:moveTo>
                            <a:pt x="0" y="87"/>
                          </a:moveTo>
                          <a:lnTo>
                            <a:pt x="20" y="0"/>
                          </a:lnTo>
                          <a:lnTo>
                            <a:pt x="43" y="11"/>
                          </a:lnTo>
                          <a:lnTo>
                            <a:pt x="23" y="106"/>
                          </a:lnTo>
                          <a:lnTo>
                            <a:pt x="2" y="104"/>
                          </a:lnTo>
                          <a:lnTo>
                            <a:pt x="0" y="87"/>
                          </a:lnTo>
                        </a:path>
                      </a:pathLst>
                    </a:custGeom>
                    <a:solidFill>
                      <a:srgbClr val="BF7F3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51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771" y="1664"/>
                      <a:ext cx="43" cy="168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0"/>
                        </a:cxn>
                        <a:cxn ang="0">
                          <a:pos x="30" y="9"/>
                        </a:cxn>
                        <a:cxn ang="0">
                          <a:pos x="36" y="22"/>
                        </a:cxn>
                        <a:cxn ang="0">
                          <a:pos x="40" y="37"/>
                        </a:cxn>
                        <a:cxn ang="0">
                          <a:pos x="42" y="53"/>
                        </a:cxn>
                        <a:cxn ang="0">
                          <a:pos x="41" y="68"/>
                        </a:cxn>
                        <a:cxn ang="0">
                          <a:pos x="38" y="91"/>
                        </a:cxn>
                        <a:cxn ang="0">
                          <a:pos x="33" y="110"/>
                        </a:cxn>
                        <a:cxn ang="0">
                          <a:pos x="25" y="131"/>
                        </a:cxn>
                        <a:cxn ang="0">
                          <a:pos x="14" y="148"/>
                        </a:cxn>
                        <a:cxn ang="0">
                          <a:pos x="0" y="167"/>
                        </a:cxn>
                        <a:cxn ang="0">
                          <a:pos x="19" y="0"/>
                        </a:cxn>
                      </a:cxnLst>
                      <a:rect l="0" t="0" r="r" b="b"/>
                      <a:pathLst>
                        <a:path w="43" h="168">
                          <a:moveTo>
                            <a:pt x="19" y="0"/>
                          </a:moveTo>
                          <a:lnTo>
                            <a:pt x="30" y="9"/>
                          </a:lnTo>
                          <a:lnTo>
                            <a:pt x="36" y="22"/>
                          </a:lnTo>
                          <a:lnTo>
                            <a:pt x="40" y="37"/>
                          </a:lnTo>
                          <a:lnTo>
                            <a:pt x="42" y="53"/>
                          </a:lnTo>
                          <a:lnTo>
                            <a:pt x="41" y="68"/>
                          </a:lnTo>
                          <a:lnTo>
                            <a:pt x="38" y="91"/>
                          </a:lnTo>
                          <a:lnTo>
                            <a:pt x="33" y="110"/>
                          </a:lnTo>
                          <a:lnTo>
                            <a:pt x="25" y="131"/>
                          </a:lnTo>
                          <a:lnTo>
                            <a:pt x="14" y="148"/>
                          </a:lnTo>
                          <a:lnTo>
                            <a:pt x="0" y="167"/>
                          </a:lnTo>
                          <a:lnTo>
                            <a:pt x="19" y="0"/>
                          </a:lnTo>
                        </a:path>
                      </a:pathLst>
                    </a:custGeom>
                    <a:solidFill>
                      <a:srgbClr val="9FBFF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52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747" y="1649"/>
                      <a:ext cx="55" cy="191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0"/>
                        </a:cxn>
                        <a:cxn ang="0">
                          <a:pos x="54" y="3"/>
                        </a:cxn>
                        <a:cxn ang="0">
                          <a:pos x="26" y="190"/>
                        </a:cxn>
                        <a:cxn ang="0">
                          <a:pos x="0" y="188"/>
                        </a:cxn>
                        <a:cxn ang="0">
                          <a:pos x="26" y="0"/>
                        </a:cxn>
                      </a:cxnLst>
                      <a:rect l="0" t="0" r="r" b="b"/>
                      <a:pathLst>
                        <a:path w="55" h="191">
                          <a:moveTo>
                            <a:pt x="26" y="0"/>
                          </a:moveTo>
                          <a:lnTo>
                            <a:pt x="54" y="3"/>
                          </a:lnTo>
                          <a:lnTo>
                            <a:pt x="26" y="190"/>
                          </a:lnTo>
                          <a:lnTo>
                            <a:pt x="0" y="188"/>
                          </a:lnTo>
                          <a:lnTo>
                            <a:pt x="26" y="0"/>
                          </a:lnTo>
                        </a:path>
                      </a:pathLst>
                    </a:custGeom>
                    <a:solidFill>
                      <a:srgbClr val="BF7F3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2383" name="Group 95"/>
              <p:cNvGrpSpPr>
                <a:grpSpLocks/>
              </p:cNvGrpSpPr>
              <p:nvPr/>
            </p:nvGrpSpPr>
            <p:grpSpPr bwMode="auto">
              <a:xfrm>
                <a:off x="351" y="1681"/>
                <a:ext cx="422" cy="748"/>
                <a:chOff x="351" y="1681"/>
                <a:chExt cx="422" cy="748"/>
              </a:xfrm>
            </p:grpSpPr>
            <p:grpSp>
              <p:nvGrpSpPr>
                <p:cNvPr id="12379" name="Group 91"/>
                <p:cNvGrpSpPr>
                  <a:grpSpLocks/>
                </p:cNvGrpSpPr>
                <p:nvPr/>
              </p:nvGrpSpPr>
              <p:grpSpPr bwMode="auto">
                <a:xfrm>
                  <a:off x="351" y="1681"/>
                  <a:ext cx="422" cy="748"/>
                  <a:chOff x="351" y="1681"/>
                  <a:chExt cx="422" cy="748"/>
                </a:xfrm>
              </p:grpSpPr>
              <p:grpSp>
                <p:nvGrpSpPr>
                  <p:cNvPr id="12358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561" y="1944"/>
                    <a:ext cx="184" cy="137"/>
                    <a:chOff x="561" y="1944"/>
                    <a:chExt cx="184" cy="137"/>
                  </a:xfrm>
                </p:grpSpPr>
                <p:sp>
                  <p:nvSpPr>
                    <p:cNvPr id="12356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61" y="1944"/>
                      <a:ext cx="129" cy="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"/>
                        </a:cxn>
                        <a:cxn ang="0">
                          <a:pos x="29" y="0"/>
                        </a:cxn>
                        <a:cxn ang="0">
                          <a:pos x="125" y="9"/>
                        </a:cxn>
                        <a:cxn ang="0">
                          <a:pos x="128" y="20"/>
                        </a:cxn>
                        <a:cxn ang="0">
                          <a:pos x="126" y="34"/>
                        </a:cxn>
                        <a:cxn ang="0">
                          <a:pos x="104" y="48"/>
                        </a:cxn>
                        <a:cxn ang="0">
                          <a:pos x="61" y="87"/>
                        </a:cxn>
                        <a:cxn ang="0">
                          <a:pos x="0" y="41"/>
                        </a:cxn>
                      </a:cxnLst>
                      <a:rect l="0" t="0" r="r" b="b"/>
                      <a:pathLst>
                        <a:path w="129" h="88">
                          <a:moveTo>
                            <a:pt x="0" y="41"/>
                          </a:moveTo>
                          <a:lnTo>
                            <a:pt x="29" y="0"/>
                          </a:lnTo>
                          <a:lnTo>
                            <a:pt x="125" y="9"/>
                          </a:lnTo>
                          <a:lnTo>
                            <a:pt x="128" y="20"/>
                          </a:lnTo>
                          <a:lnTo>
                            <a:pt x="126" y="34"/>
                          </a:lnTo>
                          <a:lnTo>
                            <a:pt x="104" y="48"/>
                          </a:lnTo>
                          <a:lnTo>
                            <a:pt x="61" y="87"/>
                          </a:lnTo>
                          <a:lnTo>
                            <a:pt x="0" y="41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57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620" y="1973"/>
                      <a:ext cx="125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2"/>
                        </a:cxn>
                        <a:cxn ang="0">
                          <a:pos x="43" y="9"/>
                        </a:cxn>
                        <a:cxn ang="0">
                          <a:pos x="63" y="20"/>
                        </a:cxn>
                        <a:cxn ang="0">
                          <a:pos x="72" y="9"/>
                        </a:cxn>
                        <a:cxn ang="0">
                          <a:pos x="94" y="0"/>
                        </a:cxn>
                        <a:cxn ang="0">
                          <a:pos x="102" y="16"/>
                        </a:cxn>
                        <a:cxn ang="0">
                          <a:pos x="111" y="19"/>
                        </a:cxn>
                        <a:cxn ang="0">
                          <a:pos x="111" y="32"/>
                        </a:cxn>
                        <a:cxn ang="0">
                          <a:pos x="124" y="36"/>
                        </a:cxn>
                        <a:cxn ang="0">
                          <a:pos x="122" y="44"/>
                        </a:cxn>
                        <a:cxn ang="0">
                          <a:pos x="86" y="58"/>
                        </a:cxn>
                        <a:cxn ang="0">
                          <a:pos x="93" y="77"/>
                        </a:cxn>
                        <a:cxn ang="0">
                          <a:pos x="89" y="89"/>
                        </a:cxn>
                        <a:cxn ang="0">
                          <a:pos x="80" y="91"/>
                        </a:cxn>
                        <a:cxn ang="0">
                          <a:pos x="69" y="85"/>
                        </a:cxn>
                        <a:cxn ang="0">
                          <a:pos x="67" y="107"/>
                        </a:cxn>
                        <a:cxn ang="0">
                          <a:pos x="0" y="62"/>
                        </a:cxn>
                      </a:cxnLst>
                      <a:rect l="0" t="0" r="r" b="b"/>
                      <a:pathLst>
                        <a:path w="125" h="108">
                          <a:moveTo>
                            <a:pt x="0" y="62"/>
                          </a:moveTo>
                          <a:lnTo>
                            <a:pt x="43" y="9"/>
                          </a:lnTo>
                          <a:lnTo>
                            <a:pt x="63" y="20"/>
                          </a:lnTo>
                          <a:lnTo>
                            <a:pt x="72" y="9"/>
                          </a:lnTo>
                          <a:lnTo>
                            <a:pt x="94" y="0"/>
                          </a:lnTo>
                          <a:lnTo>
                            <a:pt x="102" y="16"/>
                          </a:lnTo>
                          <a:lnTo>
                            <a:pt x="111" y="19"/>
                          </a:lnTo>
                          <a:lnTo>
                            <a:pt x="111" y="32"/>
                          </a:lnTo>
                          <a:lnTo>
                            <a:pt x="124" y="36"/>
                          </a:lnTo>
                          <a:lnTo>
                            <a:pt x="122" y="44"/>
                          </a:lnTo>
                          <a:lnTo>
                            <a:pt x="86" y="58"/>
                          </a:lnTo>
                          <a:lnTo>
                            <a:pt x="93" y="77"/>
                          </a:lnTo>
                          <a:lnTo>
                            <a:pt x="89" y="89"/>
                          </a:lnTo>
                          <a:lnTo>
                            <a:pt x="80" y="91"/>
                          </a:lnTo>
                          <a:lnTo>
                            <a:pt x="69" y="85"/>
                          </a:lnTo>
                          <a:lnTo>
                            <a:pt x="67" y="107"/>
                          </a:lnTo>
                          <a:lnTo>
                            <a:pt x="0" y="62"/>
                          </a:lnTo>
                        </a:path>
                      </a:pathLst>
                    </a:custGeom>
                    <a:solidFill>
                      <a:srgbClr val="FF001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378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351" y="1681"/>
                    <a:ext cx="422" cy="748"/>
                    <a:chOff x="351" y="1681"/>
                    <a:chExt cx="422" cy="748"/>
                  </a:xfrm>
                </p:grpSpPr>
                <p:grpSp>
                  <p:nvGrpSpPr>
                    <p:cNvPr id="12376" name="Group 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1" y="1681"/>
                      <a:ext cx="422" cy="748"/>
                      <a:chOff x="351" y="1681"/>
                      <a:chExt cx="422" cy="748"/>
                    </a:xfrm>
                  </p:grpSpPr>
                  <p:grpSp>
                    <p:nvGrpSpPr>
                      <p:cNvPr id="12367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1" y="1681"/>
                        <a:ext cx="422" cy="748"/>
                        <a:chOff x="351" y="1681"/>
                        <a:chExt cx="422" cy="748"/>
                      </a:xfrm>
                    </p:grpSpPr>
                    <p:grpSp>
                      <p:nvGrpSpPr>
                        <p:cNvPr id="12365" name="Group 7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1" y="1681"/>
                          <a:ext cx="145" cy="227"/>
                          <a:chOff x="351" y="1681"/>
                          <a:chExt cx="145" cy="227"/>
                        </a:xfrm>
                      </p:grpSpPr>
                      <p:sp>
                        <p:nvSpPr>
                          <p:cNvPr id="12359" name="Freeform 7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15" y="1828"/>
                            <a:ext cx="79" cy="80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29"/>
                              </a:cxn>
                              <a:cxn ang="0">
                                <a:pos x="14" y="63"/>
                              </a:cxn>
                              <a:cxn ang="0">
                                <a:pos x="26" y="79"/>
                              </a:cxn>
                              <a:cxn ang="0">
                                <a:pos x="78" y="54"/>
                              </a:cxn>
                              <a:cxn ang="0">
                                <a:pos x="48" y="0"/>
                              </a:cxn>
                              <a:cxn ang="0">
                                <a:pos x="0" y="29"/>
                              </a:cxn>
                            </a:cxnLst>
                            <a:rect l="0" t="0" r="r" b="b"/>
                            <a:pathLst>
                              <a:path w="79" h="80">
                                <a:moveTo>
                                  <a:pt x="0" y="29"/>
                                </a:moveTo>
                                <a:lnTo>
                                  <a:pt x="14" y="63"/>
                                </a:lnTo>
                                <a:lnTo>
                                  <a:pt x="26" y="79"/>
                                </a:lnTo>
                                <a:lnTo>
                                  <a:pt x="78" y="54"/>
                                </a:lnTo>
                                <a:lnTo>
                                  <a:pt x="48" y="0"/>
                                </a:lnTo>
                                <a:lnTo>
                                  <a:pt x="0" y="29"/>
                                </a:lnTo>
                              </a:path>
                            </a:pathLst>
                          </a:custGeom>
                          <a:solidFill>
                            <a:srgbClr val="000080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12364" name="Group 7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51" y="1681"/>
                            <a:ext cx="145" cy="225"/>
                            <a:chOff x="351" y="1681"/>
                            <a:chExt cx="145" cy="225"/>
                          </a:xfrm>
                        </p:grpSpPr>
                        <p:grpSp>
                          <p:nvGrpSpPr>
                            <p:cNvPr id="12362" name="Group 7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51" y="1681"/>
                              <a:ext cx="145" cy="225"/>
                              <a:chOff x="351" y="1681"/>
                              <a:chExt cx="145" cy="225"/>
                            </a:xfrm>
                          </p:grpSpPr>
                          <p:sp>
                            <p:nvSpPr>
                              <p:cNvPr id="12360" name="Freeform 7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3" y="1808"/>
                                <a:ext cx="66" cy="98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0" y="3"/>
                                  </a:cxn>
                                  <a:cxn ang="0">
                                    <a:pos x="2" y="44"/>
                                  </a:cxn>
                                  <a:cxn ang="0">
                                    <a:pos x="8" y="59"/>
                                  </a:cxn>
                                  <a:cxn ang="0">
                                    <a:pos x="17" y="77"/>
                                  </a:cxn>
                                  <a:cxn ang="0">
                                    <a:pos x="23" y="87"/>
                                  </a:cxn>
                                  <a:cxn ang="0">
                                    <a:pos x="31" y="97"/>
                                  </a:cxn>
                                  <a:cxn ang="0">
                                    <a:pos x="43" y="92"/>
                                  </a:cxn>
                                  <a:cxn ang="0">
                                    <a:pos x="65" y="88"/>
                                  </a:cxn>
                                  <a:cxn ang="0">
                                    <a:pos x="50" y="0"/>
                                  </a:cxn>
                                  <a:cxn ang="0">
                                    <a:pos x="0" y="3"/>
                                  </a:cxn>
                                </a:cxnLst>
                                <a:rect l="0" t="0" r="r" b="b"/>
                                <a:pathLst>
                                  <a:path w="66" h="98">
                                    <a:moveTo>
                                      <a:pt x="0" y="3"/>
                                    </a:moveTo>
                                    <a:lnTo>
                                      <a:pt x="2" y="44"/>
                                    </a:lnTo>
                                    <a:lnTo>
                                      <a:pt x="8" y="59"/>
                                    </a:lnTo>
                                    <a:lnTo>
                                      <a:pt x="17" y="77"/>
                                    </a:lnTo>
                                    <a:lnTo>
                                      <a:pt x="23" y="87"/>
                                    </a:lnTo>
                                    <a:lnTo>
                                      <a:pt x="31" y="97"/>
                                    </a:lnTo>
                                    <a:lnTo>
                                      <a:pt x="43" y="92"/>
                                    </a:lnTo>
                                    <a:lnTo>
                                      <a:pt x="65" y="88"/>
                                    </a:lnTo>
                                    <a:lnTo>
                                      <a:pt x="50" y="0"/>
                                    </a:lnTo>
                                    <a:lnTo>
                                      <a:pt x="0" y="3"/>
                                    </a:lnTo>
                                  </a:path>
                                </a:pathLst>
                              </a:custGeom>
                              <a:solidFill>
                                <a:srgbClr val="C0C0C0"/>
                              </a:solidFill>
                              <a:ln w="12700" cap="rnd" cmpd="sng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2361" name="Freeform 7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51" y="1681"/>
                                <a:ext cx="145" cy="157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0" y="146"/>
                                  </a:cxn>
                                  <a:cxn ang="0">
                                    <a:pos x="7" y="122"/>
                                  </a:cxn>
                                  <a:cxn ang="0">
                                    <a:pos x="13" y="107"/>
                                  </a:cxn>
                                  <a:cxn ang="0">
                                    <a:pos x="28" y="85"/>
                                  </a:cxn>
                                  <a:cxn ang="0">
                                    <a:pos x="55" y="56"/>
                                  </a:cxn>
                                  <a:cxn ang="0">
                                    <a:pos x="81" y="28"/>
                                  </a:cxn>
                                  <a:cxn ang="0">
                                    <a:pos x="109" y="0"/>
                                  </a:cxn>
                                  <a:cxn ang="0">
                                    <a:pos x="117" y="0"/>
                                  </a:cxn>
                                  <a:cxn ang="0">
                                    <a:pos x="144" y="27"/>
                                  </a:cxn>
                                  <a:cxn ang="0">
                                    <a:pos x="61" y="156"/>
                                  </a:cxn>
                                  <a:cxn ang="0">
                                    <a:pos x="0" y="146"/>
                                  </a:cxn>
                                </a:cxnLst>
                                <a:rect l="0" t="0" r="r" b="b"/>
                                <a:pathLst>
                                  <a:path w="145" h="157">
                                    <a:moveTo>
                                      <a:pt x="0" y="146"/>
                                    </a:moveTo>
                                    <a:lnTo>
                                      <a:pt x="7" y="122"/>
                                    </a:lnTo>
                                    <a:lnTo>
                                      <a:pt x="13" y="107"/>
                                    </a:lnTo>
                                    <a:lnTo>
                                      <a:pt x="28" y="85"/>
                                    </a:lnTo>
                                    <a:lnTo>
                                      <a:pt x="55" y="56"/>
                                    </a:lnTo>
                                    <a:lnTo>
                                      <a:pt x="81" y="28"/>
                                    </a:lnTo>
                                    <a:lnTo>
                                      <a:pt x="109" y="0"/>
                                    </a:lnTo>
                                    <a:lnTo>
                                      <a:pt x="117" y="0"/>
                                    </a:lnTo>
                                    <a:lnTo>
                                      <a:pt x="144" y="27"/>
                                    </a:lnTo>
                                    <a:lnTo>
                                      <a:pt x="61" y="156"/>
                                    </a:lnTo>
                                    <a:lnTo>
                                      <a:pt x="0" y="146"/>
                                    </a:lnTo>
                                  </a:path>
                                </a:pathLst>
                              </a:custGeom>
                              <a:solidFill>
                                <a:srgbClr val="C0C0C0"/>
                              </a:solidFill>
                              <a:ln w="12700" cap="rnd" cmpd="sng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12363" name="Oval 7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48" y="1698"/>
                              <a:ext cx="22" cy="27"/>
                            </a:xfrm>
                            <a:prstGeom prst="ellipse">
                              <a:avLst/>
                            </a:prstGeom>
                            <a:solidFill>
                              <a:srgbClr val="FF9F00"/>
                            </a:solidFill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12366" name="Freeform 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6" y="1692"/>
                          <a:ext cx="377" cy="73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67"/>
                            </a:cxn>
                            <a:cxn ang="0">
                              <a:pos x="8" y="135"/>
                            </a:cxn>
                            <a:cxn ang="0">
                              <a:pos x="22" y="105"/>
                            </a:cxn>
                            <a:cxn ang="0">
                              <a:pos x="40" y="79"/>
                            </a:cxn>
                            <a:cxn ang="0">
                              <a:pos x="58" y="52"/>
                            </a:cxn>
                            <a:cxn ang="0">
                              <a:pos x="82" y="26"/>
                            </a:cxn>
                            <a:cxn ang="0">
                              <a:pos x="99" y="0"/>
                            </a:cxn>
                            <a:cxn ang="0">
                              <a:pos x="121" y="9"/>
                            </a:cxn>
                            <a:cxn ang="0">
                              <a:pos x="141" y="22"/>
                            </a:cxn>
                            <a:cxn ang="0">
                              <a:pos x="164" y="37"/>
                            </a:cxn>
                            <a:cxn ang="0">
                              <a:pos x="186" y="59"/>
                            </a:cxn>
                            <a:cxn ang="0">
                              <a:pos x="207" y="77"/>
                            </a:cxn>
                            <a:cxn ang="0">
                              <a:pos x="241" y="113"/>
                            </a:cxn>
                            <a:cxn ang="0">
                              <a:pos x="235" y="143"/>
                            </a:cxn>
                            <a:cxn ang="0">
                              <a:pos x="226" y="181"/>
                            </a:cxn>
                            <a:cxn ang="0">
                              <a:pos x="218" y="221"/>
                            </a:cxn>
                            <a:cxn ang="0">
                              <a:pos x="214" y="249"/>
                            </a:cxn>
                            <a:cxn ang="0">
                              <a:pos x="212" y="264"/>
                            </a:cxn>
                            <a:cxn ang="0">
                              <a:pos x="201" y="291"/>
                            </a:cxn>
                            <a:cxn ang="0">
                              <a:pos x="331" y="420"/>
                            </a:cxn>
                            <a:cxn ang="0">
                              <a:pos x="347" y="457"/>
                            </a:cxn>
                            <a:cxn ang="0">
                              <a:pos x="358" y="494"/>
                            </a:cxn>
                            <a:cxn ang="0">
                              <a:pos x="371" y="529"/>
                            </a:cxn>
                            <a:cxn ang="0">
                              <a:pos x="376" y="554"/>
                            </a:cxn>
                            <a:cxn ang="0">
                              <a:pos x="374" y="583"/>
                            </a:cxn>
                            <a:cxn ang="0">
                              <a:pos x="372" y="607"/>
                            </a:cxn>
                            <a:cxn ang="0">
                              <a:pos x="365" y="645"/>
                            </a:cxn>
                            <a:cxn ang="0">
                              <a:pos x="276" y="736"/>
                            </a:cxn>
                            <a:cxn ang="0">
                              <a:pos x="235" y="734"/>
                            </a:cxn>
                            <a:cxn ang="0">
                              <a:pos x="117" y="722"/>
                            </a:cxn>
                            <a:cxn ang="0">
                              <a:pos x="62" y="657"/>
                            </a:cxn>
                            <a:cxn ang="0">
                              <a:pos x="56" y="627"/>
                            </a:cxn>
                            <a:cxn ang="0">
                              <a:pos x="44" y="583"/>
                            </a:cxn>
                            <a:cxn ang="0">
                              <a:pos x="27" y="543"/>
                            </a:cxn>
                            <a:cxn ang="0">
                              <a:pos x="19" y="505"/>
                            </a:cxn>
                            <a:cxn ang="0">
                              <a:pos x="31" y="507"/>
                            </a:cxn>
                            <a:cxn ang="0">
                              <a:pos x="56" y="532"/>
                            </a:cxn>
                            <a:cxn ang="0">
                              <a:pos x="81" y="539"/>
                            </a:cxn>
                            <a:cxn ang="0">
                              <a:pos x="86" y="530"/>
                            </a:cxn>
                            <a:cxn ang="0">
                              <a:pos x="97" y="529"/>
                            </a:cxn>
                            <a:cxn ang="0">
                              <a:pos x="99" y="487"/>
                            </a:cxn>
                            <a:cxn ang="0">
                              <a:pos x="103" y="444"/>
                            </a:cxn>
                            <a:cxn ang="0">
                              <a:pos x="39" y="379"/>
                            </a:cxn>
                            <a:cxn ang="0">
                              <a:pos x="68" y="261"/>
                            </a:cxn>
                            <a:cxn ang="0">
                              <a:pos x="83" y="216"/>
                            </a:cxn>
                            <a:cxn ang="0">
                              <a:pos x="70" y="212"/>
                            </a:cxn>
                            <a:cxn ang="0">
                              <a:pos x="79" y="201"/>
                            </a:cxn>
                            <a:cxn ang="0">
                              <a:pos x="42" y="181"/>
                            </a:cxn>
                            <a:cxn ang="0">
                              <a:pos x="0" y="167"/>
                            </a:cxn>
                          </a:cxnLst>
                          <a:rect l="0" t="0" r="r" b="b"/>
                          <a:pathLst>
                            <a:path w="377" h="737">
                              <a:moveTo>
                                <a:pt x="0" y="167"/>
                              </a:moveTo>
                              <a:lnTo>
                                <a:pt x="8" y="135"/>
                              </a:lnTo>
                              <a:lnTo>
                                <a:pt x="22" y="105"/>
                              </a:lnTo>
                              <a:lnTo>
                                <a:pt x="40" y="79"/>
                              </a:lnTo>
                              <a:lnTo>
                                <a:pt x="58" y="52"/>
                              </a:lnTo>
                              <a:lnTo>
                                <a:pt x="82" y="26"/>
                              </a:lnTo>
                              <a:lnTo>
                                <a:pt x="99" y="0"/>
                              </a:lnTo>
                              <a:lnTo>
                                <a:pt x="121" y="9"/>
                              </a:lnTo>
                              <a:lnTo>
                                <a:pt x="141" y="22"/>
                              </a:lnTo>
                              <a:lnTo>
                                <a:pt x="164" y="37"/>
                              </a:lnTo>
                              <a:lnTo>
                                <a:pt x="186" y="59"/>
                              </a:lnTo>
                              <a:lnTo>
                                <a:pt x="207" y="77"/>
                              </a:lnTo>
                              <a:lnTo>
                                <a:pt x="241" y="113"/>
                              </a:lnTo>
                              <a:lnTo>
                                <a:pt x="235" y="143"/>
                              </a:lnTo>
                              <a:lnTo>
                                <a:pt x="226" y="181"/>
                              </a:lnTo>
                              <a:lnTo>
                                <a:pt x="218" y="221"/>
                              </a:lnTo>
                              <a:lnTo>
                                <a:pt x="214" y="249"/>
                              </a:lnTo>
                              <a:lnTo>
                                <a:pt x="212" y="264"/>
                              </a:lnTo>
                              <a:lnTo>
                                <a:pt x="201" y="291"/>
                              </a:lnTo>
                              <a:lnTo>
                                <a:pt x="331" y="420"/>
                              </a:lnTo>
                              <a:lnTo>
                                <a:pt x="347" y="457"/>
                              </a:lnTo>
                              <a:lnTo>
                                <a:pt x="358" y="494"/>
                              </a:lnTo>
                              <a:lnTo>
                                <a:pt x="371" y="529"/>
                              </a:lnTo>
                              <a:lnTo>
                                <a:pt x="376" y="554"/>
                              </a:lnTo>
                              <a:lnTo>
                                <a:pt x="374" y="583"/>
                              </a:lnTo>
                              <a:lnTo>
                                <a:pt x="372" y="607"/>
                              </a:lnTo>
                              <a:lnTo>
                                <a:pt x="365" y="645"/>
                              </a:lnTo>
                              <a:lnTo>
                                <a:pt x="276" y="736"/>
                              </a:lnTo>
                              <a:lnTo>
                                <a:pt x="235" y="734"/>
                              </a:lnTo>
                              <a:lnTo>
                                <a:pt x="117" y="722"/>
                              </a:lnTo>
                              <a:lnTo>
                                <a:pt x="62" y="657"/>
                              </a:lnTo>
                              <a:lnTo>
                                <a:pt x="56" y="627"/>
                              </a:lnTo>
                              <a:lnTo>
                                <a:pt x="44" y="583"/>
                              </a:lnTo>
                              <a:lnTo>
                                <a:pt x="27" y="543"/>
                              </a:lnTo>
                              <a:lnTo>
                                <a:pt x="19" y="505"/>
                              </a:lnTo>
                              <a:lnTo>
                                <a:pt x="31" y="507"/>
                              </a:lnTo>
                              <a:lnTo>
                                <a:pt x="56" y="532"/>
                              </a:lnTo>
                              <a:lnTo>
                                <a:pt x="81" y="539"/>
                              </a:lnTo>
                              <a:lnTo>
                                <a:pt x="86" y="530"/>
                              </a:lnTo>
                              <a:lnTo>
                                <a:pt x="97" y="529"/>
                              </a:lnTo>
                              <a:lnTo>
                                <a:pt x="99" y="487"/>
                              </a:lnTo>
                              <a:lnTo>
                                <a:pt x="103" y="444"/>
                              </a:lnTo>
                              <a:lnTo>
                                <a:pt x="39" y="379"/>
                              </a:lnTo>
                              <a:lnTo>
                                <a:pt x="68" y="261"/>
                              </a:lnTo>
                              <a:lnTo>
                                <a:pt x="83" y="216"/>
                              </a:lnTo>
                              <a:lnTo>
                                <a:pt x="70" y="212"/>
                              </a:lnTo>
                              <a:lnTo>
                                <a:pt x="79" y="201"/>
                              </a:lnTo>
                              <a:lnTo>
                                <a:pt x="42" y="181"/>
                              </a:lnTo>
                              <a:lnTo>
                                <a:pt x="0" y="167"/>
                              </a:lnTo>
                            </a:path>
                          </a:pathLst>
                        </a:custGeom>
                        <a:solidFill>
                          <a:srgbClr val="0000FF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375" name="Group 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75" y="1869"/>
                        <a:ext cx="63" cy="390"/>
                        <a:chOff x="475" y="1869"/>
                        <a:chExt cx="63" cy="390"/>
                      </a:xfrm>
                    </p:grpSpPr>
                    <p:grpSp>
                      <p:nvGrpSpPr>
                        <p:cNvPr id="12370" name="Group 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75" y="1869"/>
                          <a:ext cx="57" cy="39"/>
                          <a:chOff x="475" y="1869"/>
                          <a:chExt cx="57" cy="39"/>
                        </a:xfrm>
                      </p:grpSpPr>
                      <p:sp>
                        <p:nvSpPr>
                          <p:cNvPr id="12368" name="Line 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75" y="1869"/>
                            <a:ext cx="50" cy="2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369" name="Line 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80" y="1899"/>
                            <a:ext cx="52" cy="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2374" name="Group 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77" y="2136"/>
                          <a:ext cx="61" cy="123"/>
                          <a:chOff x="477" y="2136"/>
                          <a:chExt cx="61" cy="123"/>
                        </a:xfrm>
                      </p:grpSpPr>
                      <p:sp>
                        <p:nvSpPr>
                          <p:cNvPr id="12371" name="Freeform 8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9" y="2136"/>
                            <a:ext cx="39" cy="1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0" y="16"/>
                              </a:cxn>
                              <a:cxn ang="0">
                                <a:pos x="38" y="6"/>
                              </a:cxn>
                            </a:cxnLst>
                            <a:rect l="0" t="0" r="r" b="b"/>
                            <a:pathLst>
                              <a:path w="39" h="17">
                                <a:moveTo>
                                  <a:pt x="0" y="0"/>
                                </a:moveTo>
                                <a:lnTo>
                                  <a:pt x="10" y="16"/>
                                </a:lnTo>
                                <a:lnTo>
                                  <a:pt x="38" y="6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372" name="Freeform 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5" y="2221"/>
                            <a:ext cx="27" cy="3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8" y="16"/>
                              </a:cxn>
                              <a:cxn ang="0">
                                <a:pos x="26" y="34"/>
                              </a:cxn>
                            </a:cxnLst>
                            <a:rect l="0" t="0" r="r" b="b"/>
                            <a:pathLst>
                              <a:path w="27" h="35">
                                <a:moveTo>
                                  <a:pt x="0" y="0"/>
                                </a:moveTo>
                                <a:lnTo>
                                  <a:pt x="8" y="16"/>
                                </a:lnTo>
                                <a:lnTo>
                                  <a:pt x="26" y="34"/>
                                </a:lnTo>
                              </a:path>
                            </a:pathLst>
                          </a:custGeom>
                          <a:noFill/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373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77" y="2233"/>
                            <a:ext cx="13" cy="26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12377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60" y="1759"/>
                      <a:ext cx="77" cy="130"/>
                    </a:xfrm>
                    <a:custGeom>
                      <a:avLst/>
                      <a:gdLst/>
                      <a:ahLst/>
                      <a:cxnLst>
                        <a:cxn ang="0">
                          <a:pos x="33" y="0"/>
                        </a:cxn>
                        <a:cxn ang="0">
                          <a:pos x="7" y="19"/>
                        </a:cxn>
                        <a:cxn ang="0">
                          <a:pos x="0" y="41"/>
                        </a:cxn>
                        <a:cxn ang="0">
                          <a:pos x="27" y="61"/>
                        </a:cxn>
                        <a:cxn ang="0">
                          <a:pos x="32" y="77"/>
                        </a:cxn>
                        <a:cxn ang="0">
                          <a:pos x="23" y="112"/>
                        </a:cxn>
                        <a:cxn ang="0">
                          <a:pos x="28" y="126"/>
                        </a:cxn>
                        <a:cxn ang="0">
                          <a:pos x="59" y="129"/>
                        </a:cxn>
                        <a:cxn ang="0">
                          <a:pos x="76" y="47"/>
                        </a:cxn>
                        <a:cxn ang="0">
                          <a:pos x="51" y="17"/>
                        </a:cxn>
                        <a:cxn ang="0">
                          <a:pos x="43" y="8"/>
                        </a:cxn>
                        <a:cxn ang="0">
                          <a:pos x="33" y="0"/>
                        </a:cxn>
                      </a:cxnLst>
                      <a:rect l="0" t="0" r="r" b="b"/>
                      <a:pathLst>
                        <a:path w="77" h="130">
                          <a:moveTo>
                            <a:pt x="33" y="0"/>
                          </a:moveTo>
                          <a:lnTo>
                            <a:pt x="7" y="19"/>
                          </a:lnTo>
                          <a:lnTo>
                            <a:pt x="0" y="41"/>
                          </a:lnTo>
                          <a:lnTo>
                            <a:pt x="27" y="61"/>
                          </a:lnTo>
                          <a:lnTo>
                            <a:pt x="32" y="77"/>
                          </a:lnTo>
                          <a:lnTo>
                            <a:pt x="23" y="112"/>
                          </a:lnTo>
                          <a:lnTo>
                            <a:pt x="28" y="126"/>
                          </a:lnTo>
                          <a:lnTo>
                            <a:pt x="59" y="129"/>
                          </a:lnTo>
                          <a:lnTo>
                            <a:pt x="76" y="47"/>
                          </a:lnTo>
                          <a:lnTo>
                            <a:pt x="51" y="17"/>
                          </a:lnTo>
                          <a:lnTo>
                            <a:pt x="43" y="8"/>
                          </a:lnTo>
                          <a:lnTo>
                            <a:pt x="33" y="0"/>
                          </a:lnTo>
                        </a:path>
                      </a:pathLst>
                    </a:custGeom>
                    <a:solidFill>
                      <a:srgbClr val="FF001F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2382" name="Group 94"/>
                <p:cNvGrpSpPr>
                  <a:grpSpLocks/>
                </p:cNvGrpSpPr>
                <p:nvPr/>
              </p:nvGrpSpPr>
              <p:grpSpPr bwMode="auto">
                <a:xfrm>
                  <a:off x="726" y="2212"/>
                  <a:ext cx="21" cy="82"/>
                  <a:chOff x="726" y="2212"/>
                  <a:chExt cx="21" cy="82"/>
                </a:xfrm>
              </p:grpSpPr>
              <p:sp>
                <p:nvSpPr>
                  <p:cNvPr id="1238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727" y="2212"/>
                    <a:ext cx="20" cy="32"/>
                  </a:xfrm>
                  <a:prstGeom prst="ellipse">
                    <a:avLst/>
                  </a:prstGeom>
                  <a:solidFill>
                    <a:srgbClr val="FF9F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8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726" y="2262"/>
                    <a:ext cx="20" cy="32"/>
                  </a:xfrm>
                  <a:prstGeom prst="ellipse">
                    <a:avLst/>
                  </a:prstGeom>
                  <a:solidFill>
                    <a:srgbClr val="FF9F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2386" name="Rectangle 98"/>
          <p:cNvSpPr>
            <a:spLocks noChangeArrowheads="1"/>
          </p:cNvSpPr>
          <p:nvPr/>
        </p:nvSpPr>
        <p:spPr bwMode="auto">
          <a:xfrm>
            <a:off x="3565525" y="3932238"/>
            <a:ext cx="43608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Projective Tests?</a:t>
            </a:r>
          </a:p>
          <a:p>
            <a:pPr algn="ctr"/>
            <a:r>
              <a:rPr lang="en-US"/>
              <a:t>Yes - tap the unconscious</a:t>
            </a:r>
          </a:p>
        </p:txBody>
      </p:sp>
      <p:grpSp>
        <p:nvGrpSpPr>
          <p:cNvPr id="12437" name="Group 149"/>
          <p:cNvGrpSpPr>
            <a:grpSpLocks/>
          </p:cNvGrpSpPr>
          <p:nvPr/>
        </p:nvGrpSpPr>
        <p:grpSpPr bwMode="auto">
          <a:xfrm>
            <a:off x="6934200" y="3240088"/>
            <a:ext cx="2209800" cy="3617912"/>
            <a:chOff x="4368" y="2041"/>
            <a:chExt cx="1392" cy="2279"/>
          </a:xfrm>
        </p:grpSpPr>
        <p:grpSp>
          <p:nvGrpSpPr>
            <p:cNvPr id="12389" name="Group 101"/>
            <p:cNvGrpSpPr>
              <a:grpSpLocks/>
            </p:cNvGrpSpPr>
            <p:nvPr/>
          </p:nvGrpSpPr>
          <p:grpSpPr bwMode="auto">
            <a:xfrm>
              <a:off x="4983" y="2448"/>
              <a:ext cx="106" cy="181"/>
              <a:chOff x="4983" y="2448"/>
              <a:chExt cx="106" cy="181"/>
            </a:xfrm>
          </p:grpSpPr>
          <p:sp>
            <p:nvSpPr>
              <p:cNvPr id="12387" name="Freeform 99"/>
              <p:cNvSpPr>
                <a:spLocks/>
              </p:cNvSpPr>
              <p:nvPr/>
            </p:nvSpPr>
            <p:spPr bwMode="auto">
              <a:xfrm>
                <a:off x="5000" y="2448"/>
                <a:ext cx="89" cy="179"/>
              </a:xfrm>
              <a:custGeom>
                <a:avLst/>
                <a:gdLst/>
                <a:ahLst/>
                <a:cxnLst>
                  <a:cxn ang="0">
                    <a:pos x="48" y="178"/>
                  </a:cxn>
                  <a:cxn ang="0">
                    <a:pos x="54" y="142"/>
                  </a:cxn>
                  <a:cxn ang="0">
                    <a:pos x="68" y="119"/>
                  </a:cxn>
                  <a:cxn ang="0">
                    <a:pos x="76" y="92"/>
                  </a:cxn>
                  <a:cxn ang="0">
                    <a:pos x="72" y="69"/>
                  </a:cxn>
                  <a:cxn ang="0">
                    <a:pos x="70" y="55"/>
                  </a:cxn>
                  <a:cxn ang="0">
                    <a:pos x="76" y="33"/>
                  </a:cxn>
                  <a:cxn ang="0">
                    <a:pos x="88" y="15"/>
                  </a:cxn>
                  <a:cxn ang="0">
                    <a:pos x="81" y="3"/>
                  </a:cxn>
                  <a:cxn ang="0">
                    <a:pos x="68" y="0"/>
                  </a:cxn>
                  <a:cxn ang="0">
                    <a:pos x="55" y="3"/>
                  </a:cxn>
                  <a:cxn ang="0">
                    <a:pos x="48" y="13"/>
                  </a:cxn>
                  <a:cxn ang="0">
                    <a:pos x="41" y="20"/>
                  </a:cxn>
                  <a:cxn ang="0">
                    <a:pos x="17" y="53"/>
                  </a:cxn>
                  <a:cxn ang="0">
                    <a:pos x="0" y="85"/>
                  </a:cxn>
                  <a:cxn ang="0">
                    <a:pos x="6" y="127"/>
                  </a:cxn>
                  <a:cxn ang="0">
                    <a:pos x="16" y="178"/>
                  </a:cxn>
                  <a:cxn ang="0">
                    <a:pos x="48" y="178"/>
                  </a:cxn>
                </a:cxnLst>
                <a:rect l="0" t="0" r="r" b="b"/>
                <a:pathLst>
                  <a:path w="89" h="179">
                    <a:moveTo>
                      <a:pt x="48" y="178"/>
                    </a:moveTo>
                    <a:lnTo>
                      <a:pt x="54" y="142"/>
                    </a:lnTo>
                    <a:lnTo>
                      <a:pt x="68" y="119"/>
                    </a:lnTo>
                    <a:lnTo>
                      <a:pt x="76" y="92"/>
                    </a:lnTo>
                    <a:lnTo>
                      <a:pt x="72" y="69"/>
                    </a:lnTo>
                    <a:lnTo>
                      <a:pt x="70" y="55"/>
                    </a:lnTo>
                    <a:lnTo>
                      <a:pt x="76" y="33"/>
                    </a:lnTo>
                    <a:lnTo>
                      <a:pt x="88" y="15"/>
                    </a:lnTo>
                    <a:lnTo>
                      <a:pt x="81" y="3"/>
                    </a:lnTo>
                    <a:lnTo>
                      <a:pt x="68" y="0"/>
                    </a:lnTo>
                    <a:lnTo>
                      <a:pt x="55" y="3"/>
                    </a:lnTo>
                    <a:lnTo>
                      <a:pt x="48" y="13"/>
                    </a:lnTo>
                    <a:lnTo>
                      <a:pt x="41" y="20"/>
                    </a:lnTo>
                    <a:lnTo>
                      <a:pt x="17" y="53"/>
                    </a:lnTo>
                    <a:lnTo>
                      <a:pt x="0" y="85"/>
                    </a:lnTo>
                    <a:lnTo>
                      <a:pt x="6" y="127"/>
                    </a:lnTo>
                    <a:lnTo>
                      <a:pt x="16" y="178"/>
                    </a:lnTo>
                    <a:lnTo>
                      <a:pt x="48" y="178"/>
                    </a:lnTo>
                  </a:path>
                </a:pathLst>
              </a:custGeom>
              <a:solidFill>
                <a:srgbClr val="FFE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8" name="Freeform 100"/>
              <p:cNvSpPr>
                <a:spLocks/>
              </p:cNvSpPr>
              <p:nvPr/>
            </p:nvSpPr>
            <p:spPr bwMode="auto">
              <a:xfrm>
                <a:off x="4983" y="2589"/>
                <a:ext cx="91" cy="40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85" y="39"/>
                  </a:cxn>
                  <a:cxn ang="0">
                    <a:pos x="0" y="39"/>
                  </a:cxn>
                  <a:cxn ang="0">
                    <a:pos x="5" y="0"/>
                  </a:cxn>
                  <a:cxn ang="0">
                    <a:pos x="37" y="5"/>
                  </a:cxn>
                  <a:cxn ang="0">
                    <a:pos x="90" y="0"/>
                  </a:cxn>
                </a:cxnLst>
                <a:rect l="0" t="0" r="r" b="b"/>
                <a:pathLst>
                  <a:path w="91" h="40">
                    <a:moveTo>
                      <a:pt x="90" y="0"/>
                    </a:moveTo>
                    <a:lnTo>
                      <a:pt x="85" y="39"/>
                    </a:lnTo>
                    <a:lnTo>
                      <a:pt x="0" y="39"/>
                    </a:lnTo>
                    <a:lnTo>
                      <a:pt x="5" y="0"/>
                    </a:lnTo>
                    <a:lnTo>
                      <a:pt x="37" y="5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90" name="Freeform 102"/>
            <p:cNvSpPr>
              <a:spLocks/>
            </p:cNvSpPr>
            <p:nvPr/>
          </p:nvSpPr>
          <p:spPr bwMode="auto">
            <a:xfrm>
              <a:off x="5185" y="2586"/>
              <a:ext cx="420" cy="557"/>
            </a:xfrm>
            <a:custGeom>
              <a:avLst/>
              <a:gdLst/>
              <a:ahLst/>
              <a:cxnLst>
                <a:cxn ang="0">
                  <a:pos x="394" y="96"/>
                </a:cxn>
                <a:cxn ang="0">
                  <a:pos x="361" y="67"/>
                </a:cxn>
                <a:cxn ang="0">
                  <a:pos x="230" y="26"/>
                </a:cxn>
                <a:cxn ang="0">
                  <a:pos x="148" y="5"/>
                </a:cxn>
                <a:cxn ang="0">
                  <a:pos x="119" y="0"/>
                </a:cxn>
                <a:cxn ang="0">
                  <a:pos x="79" y="63"/>
                </a:cxn>
                <a:cxn ang="0">
                  <a:pos x="57" y="134"/>
                </a:cxn>
                <a:cxn ang="0">
                  <a:pos x="46" y="200"/>
                </a:cxn>
                <a:cxn ang="0">
                  <a:pos x="46" y="321"/>
                </a:cxn>
                <a:cxn ang="0">
                  <a:pos x="0" y="439"/>
                </a:cxn>
                <a:cxn ang="0">
                  <a:pos x="5" y="494"/>
                </a:cxn>
                <a:cxn ang="0">
                  <a:pos x="66" y="527"/>
                </a:cxn>
                <a:cxn ang="0">
                  <a:pos x="225" y="556"/>
                </a:cxn>
                <a:cxn ang="0">
                  <a:pos x="283" y="523"/>
                </a:cxn>
                <a:cxn ang="0">
                  <a:pos x="320" y="428"/>
                </a:cxn>
                <a:cxn ang="0">
                  <a:pos x="349" y="323"/>
                </a:cxn>
                <a:cxn ang="0">
                  <a:pos x="403" y="270"/>
                </a:cxn>
                <a:cxn ang="0">
                  <a:pos x="415" y="213"/>
                </a:cxn>
                <a:cxn ang="0">
                  <a:pos x="419" y="142"/>
                </a:cxn>
                <a:cxn ang="0">
                  <a:pos x="394" y="96"/>
                </a:cxn>
              </a:cxnLst>
              <a:rect l="0" t="0" r="r" b="b"/>
              <a:pathLst>
                <a:path w="420" h="557">
                  <a:moveTo>
                    <a:pt x="394" y="96"/>
                  </a:moveTo>
                  <a:lnTo>
                    <a:pt x="361" y="67"/>
                  </a:lnTo>
                  <a:lnTo>
                    <a:pt x="230" y="26"/>
                  </a:lnTo>
                  <a:lnTo>
                    <a:pt x="148" y="5"/>
                  </a:lnTo>
                  <a:lnTo>
                    <a:pt x="119" y="0"/>
                  </a:lnTo>
                  <a:lnTo>
                    <a:pt x="79" y="63"/>
                  </a:lnTo>
                  <a:lnTo>
                    <a:pt x="57" y="134"/>
                  </a:lnTo>
                  <a:lnTo>
                    <a:pt x="46" y="200"/>
                  </a:lnTo>
                  <a:lnTo>
                    <a:pt x="46" y="321"/>
                  </a:lnTo>
                  <a:lnTo>
                    <a:pt x="0" y="439"/>
                  </a:lnTo>
                  <a:lnTo>
                    <a:pt x="5" y="494"/>
                  </a:lnTo>
                  <a:lnTo>
                    <a:pt x="66" y="527"/>
                  </a:lnTo>
                  <a:lnTo>
                    <a:pt x="225" y="556"/>
                  </a:lnTo>
                  <a:lnTo>
                    <a:pt x="283" y="523"/>
                  </a:lnTo>
                  <a:lnTo>
                    <a:pt x="320" y="428"/>
                  </a:lnTo>
                  <a:lnTo>
                    <a:pt x="349" y="323"/>
                  </a:lnTo>
                  <a:lnTo>
                    <a:pt x="403" y="270"/>
                  </a:lnTo>
                  <a:lnTo>
                    <a:pt x="415" y="213"/>
                  </a:lnTo>
                  <a:lnTo>
                    <a:pt x="419" y="142"/>
                  </a:lnTo>
                  <a:lnTo>
                    <a:pt x="394" y="9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393" name="Group 105"/>
            <p:cNvGrpSpPr>
              <a:grpSpLocks/>
            </p:cNvGrpSpPr>
            <p:nvPr/>
          </p:nvGrpSpPr>
          <p:grpSpPr bwMode="auto">
            <a:xfrm>
              <a:off x="4971" y="2566"/>
              <a:ext cx="460" cy="610"/>
              <a:chOff x="4971" y="2566"/>
              <a:chExt cx="460" cy="610"/>
            </a:xfrm>
          </p:grpSpPr>
          <p:sp>
            <p:nvSpPr>
              <p:cNvPr id="12391" name="Freeform 103"/>
              <p:cNvSpPr>
                <a:spLocks/>
              </p:cNvSpPr>
              <p:nvPr/>
            </p:nvSpPr>
            <p:spPr bwMode="auto">
              <a:xfrm>
                <a:off x="4971" y="2566"/>
                <a:ext cx="460" cy="610"/>
              </a:xfrm>
              <a:custGeom>
                <a:avLst/>
                <a:gdLst/>
                <a:ahLst/>
                <a:cxnLst>
                  <a:cxn ang="0">
                    <a:pos x="459" y="38"/>
                  </a:cxn>
                  <a:cxn ang="0">
                    <a:pos x="434" y="73"/>
                  </a:cxn>
                  <a:cxn ang="0">
                    <a:pos x="401" y="128"/>
                  </a:cxn>
                  <a:cxn ang="0">
                    <a:pos x="368" y="199"/>
                  </a:cxn>
                  <a:cxn ang="0">
                    <a:pos x="341" y="269"/>
                  </a:cxn>
                  <a:cxn ang="0">
                    <a:pos x="322" y="326"/>
                  </a:cxn>
                  <a:cxn ang="0">
                    <a:pos x="290" y="444"/>
                  </a:cxn>
                  <a:cxn ang="0">
                    <a:pos x="280" y="480"/>
                  </a:cxn>
                  <a:cxn ang="0">
                    <a:pos x="267" y="503"/>
                  </a:cxn>
                  <a:cxn ang="0">
                    <a:pos x="255" y="523"/>
                  </a:cxn>
                  <a:cxn ang="0">
                    <a:pos x="165" y="584"/>
                  </a:cxn>
                  <a:cxn ang="0">
                    <a:pos x="131" y="609"/>
                  </a:cxn>
                  <a:cxn ang="0">
                    <a:pos x="136" y="547"/>
                  </a:cxn>
                  <a:cxn ang="0">
                    <a:pos x="150" y="496"/>
                  </a:cxn>
                  <a:cxn ang="0">
                    <a:pos x="168" y="443"/>
                  </a:cxn>
                  <a:cxn ang="0">
                    <a:pos x="209" y="378"/>
                  </a:cxn>
                  <a:cxn ang="0">
                    <a:pos x="234" y="306"/>
                  </a:cxn>
                  <a:cxn ang="0">
                    <a:pos x="247" y="199"/>
                  </a:cxn>
                  <a:cxn ang="0">
                    <a:pos x="193" y="240"/>
                  </a:cxn>
                  <a:cxn ang="0">
                    <a:pos x="143" y="274"/>
                  </a:cxn>
                  <a:cxn ang="0">
                    <a:pos x="94" y="290"/>
                  </a:cxn>
                  <a:cxn ang="0">
                    <a:pos x="62" y="298"/>
                  </a:cxn>
                  <a:cxn ang="0">
                    <a:pos x="37" y="294"/>
                  </a:cxn>
                  <a:cxn ang="0">
                    <a:pos x="20" y="274"/>
                  </a:cxn>
                  <a:cxn ang="0">
                    <a:pos x="4" y="217"/>
                  </a:cxn>
                  <a:cxn ang="0">
                    <a:pos x="0" y="176"/>
                  </a:cxn>
                  <a:cxn ang="0">
                    <a:pos x="0" y="106"/>
                  </a:cxn>
                  <a:cxn ang="0">
                    <a:pos x="0" y="47"/>
                  </a:cxn>
                  <a:cxn ang="0">
                    <a:pos x="74" y="49"/>
                  </a:cxn>
                  <a:cxn ang="0">
                    <a:pos x="106" y="42"/>
                  </a:cxn>
                  <a:cxn ang="0">
                    <a:pos x="111" y="108"/>
                  </a:cxn>
                  <a:cxn ang="0">
                    <a:pos x="119" y="128"/>
                  </a:cxn>
                  <a:cxn ang="0">
                    <a:pos x="168" y="104"/>
                  </a:cxn>
                  <a:cxn ang="0">
                    <a:pos x="201" y="75"/>
                  </a:cxn>
                  <a:cxn ang="0">
                    <a:pos x="264" y="42"/>
                  </a:cxn>
                  <a:cxn ang="0">
                    <a:pos x="308" y="12"/>
                  </a:cxn>
                  <a:cxn ang="0">
                    <a:pos x="348" y="0"/>
                  </a:cxn>
                  <a:cxn ang="0">
                    <a:pos x="398" y="20"/>
                  </a:cxn>
                  <a:cxn ang="0">
                    <a:pos x="459" y="38"/>
                  </a:cxn>
                </a:cxnLst>
                <a:rect l="0" t="0" r="r" b="b"/>
                <a:pathLst>
                  <a:path w="460" h="610">
                    <a:moveTo>
                      <a:pt x="459" y="38"/>
                    </a:moveTo>
                    <a:lnTo>
                      <a:pt x="434" y="73"/>
                    </a:lnTo>
                    <a:lnTo>
                      <a:pt x="401" y="128"/>
                    </a:lnTo>
                    <a:lnTo>
                      <a:pt x="368" y="199"/>
                    </a:lnTo>
                    <a:lnTo>
                      <a:pt x="341" y="269"/>
                    </a:lnTo>
                    <a:lnTo>
                      <a:pt x="322" y="326"/>
                    </a:lnTo>
                    <a:lnTo>
                      <a:pt x="290" y="444"/>
                    </a:lnTo>
                    <a:lnTo>
                      <a:pt x="280" y="480"/>
                    </a:lnTo>
                    <a:lnTo>
                      <a:pt x="267" y="503"/>
                    </a:lnTo>
                    <a:lnTo>
                      <a:pt x="255" y="523"/>
                    </a:lnTo>
                    <a:lnTo>
                      <a:pt x="165" y="584"/>
                    </a:lnTo>
                    <a:lnTo>
                      <a:pt x="131" y="609"/>
                    </a:lnTo>
                    <a:lnTo>
                      <a:pt x="136" y="547"/>
                    </a:lnTo>
                    <a:lnTo>
                      <a:pt x="150" y="496"/>
                    </a:lnTo>
                    <a:lnTo>
                      <a:pt x="168" y="443"/>
                    </a:lnTo>
                    <a:lnTo>
                      <a:pt x="209" y="378"/>
                    </a:lnTo>
                    <a:lnTo>
                      <a:pt x="234" y="306"/>
                    </a:lnTo>
                    <a:lnTo>
                      <a:pt x="247" y="199"/>
                    </a:lnTo>
                    <a:lnTo>
                      <a:pt x="193" y="240"/>
                    </a:lnTo>
                    <a:lnTo>
                      <a:pt x="143" y="274"/>
                    </a:lnTo>
                    <a:lnTo>
                      <a:pt x="94" y="290"/>
                    </a:lnTo>
                    <a:lnTo>
                      <a:pt x="62" y="298"/>
                    </a:lnTo>
                    <a:lnTo>
                      <a:pt x="37" y="294"/>
                    </a:lnTo>
                    <a:lnTo>
                      <a:pt x="20" y="274"/>
                    </a:lnTo>
                    <a:lnTo>
                      <a:pt x="4" y="217"/>
                    </a:lnTo>
                    <a:lnTo>
                      <a:pt x="0" y="176"/>
                    </a:lnTo>
                    <a:lnTo>
                      <a:pt x="0" y="106"/>
                    </a:lnTo>
                    <a:lnTo>
                      <a:pt x="0" y="47"/>
                    </a:lnTo>
                    <a:lnTo>
                      <a:pt x="74" y="49"/>
                    </a:lnTo>
                    <a:lnTo>
                      <a:pt x="106" y="42"/>
                    </a:lnTo>
                    <a:lnTo>
                      <a:pt x="111" y="108"/>
                    </a:lnTo>
                    <a:lnTo>
                      <a:pt x="119" y="128"/>
                    </a:lnTo>
                    <a:lnTo>
                      <a:pt x="168" y="104"/>
                    </a:lnTo>
                    <a:lnTo>
                      <a:pt x="201" y="75"/>
                    </a:lnTo>
                    <a:lnTo>
                      <a:pt x="264" y="42"/>
                    </a:lnTo>
                    <a:lnTo>
                      <a:pt x="308" y="12"/>
                    </a:lnTo>
                    <a:lnTo>
                      <a:pt x="348" y="0"/>
                    </a:lnTo>
                    <a:lnTo>
                      <a:pt x="398" y="20"/>
                    </a:lnTo>
                    <a:lnTo>
                      <a:pt x="459" y="38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2" name="Freeform 104"/>
              <p:cNvSpPr>
                <a:spLocks/>
              </p:cNvSpPr>
              <p:nvPr/>
            </p:nvSpPr>
            <p:spPr bwMode="auto">
              <a:xfrm>
                <a:off x="5271" y="2596"/>
                <a:ext cx="129" cy="369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72" y="25"/>
                  </a:cxn>
                  <a:cxn ang="0">
                    <a:pos x="77" y="69"/>
                  </a:cxn>
                  <a:cxn ang="0">
                    <a:pos x="42" y="71"/>
                  </a:cxn>
                  <a:cxn ang="0">
                    <a:pos x="19" y="151"/>
                  </a:cxn>
                  <a:cxn ang="0">
                    <a:pos x="6" y="237"/>
                  </a:cxn>
                  <a:cxn ang="0">
                    <a:pos x="1" y="319"/>
                  </a:cxn>
                  <a:cxn ang="0">
                    <a:pos x="0" y="368"/>
                  </a:cxn>
                </a:cxnLst>
                <a:rect l="0" t="0" r="r" b="b"/>
                <a:pathLst>
                  <a:path w="129" h="369">
                    <a:moveTo>
                      <a:pt x="128" y="0"/>
                    </a:moveTo>
                    <a:lnTo>
                      <a:pt x="72" y="25"/>
                    </a:lnTo>
                    <a:lnTo>
                      <a:pt x="77" y="69"/>
                    </a:lnTo>
                    <a:lnTo>
                      <a:pt x="42" y="71"/>
                    </a:lnTo>
                    <a:lnTo>
                      <a:pt x="19" y="151"/>
                    </a:lnTo>
                    <a:lnTo>
                      <a:pt x="6" y="237"/>
                    </a:lnTo>
                    <a:lnTo>
                      <a:pt x="1" y="319"/>
                    </a:lnTo>
                    <a:lnTo>
                      <a:pt x="0" y="36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94" name="Freeform 106"/>
            <p:cNvSpPr>
              <a:spLocks/>
            </p:cNvSpPr>
            <p:nvPr/>
          </p:nvSpPr>
          <p:spPr bwMode="auto">
            <a:xfrm>
              <a:off x="5403" y="2596"/>
              <a:ext cx="138" cy="115"/>
            </a:xfrm>
            <a:custGeom>
              <a:avLst/>
              <a:gdLst/>
              <a:ahLst/>
              <a:cxnLst>
                <a:cxn ang="0">
                  <a:pos x="125" y="36"/>
                </a:cxn>
                <a:cxn ang="0">
                  <a:pos x="137" y="55"/>
                </a:cxn>
                <a:cxn ang="0">
                  <a:pos x="78" y="114"/>
                </a:cxn>
                <a:cxn ang="0">
                  <a:pos x="58" y="45"/>
                </a:cxn>
                <a:cxn ang="0">
                  <a:pos x="0" y="79"/>
                </a:cxn>
                <a:cxn ang="0">
                  <a:pos x="2" y="19"/>
                </a:cxn>
                <a:cxn ang="0">
                  <a:pos x="38" y="0"/>
                </a:cxn>
                <a:cxn ang="0">
                  <a:pos x="125" y="36"/>
                </a:cxn>
              </a:cxnLst>
              <a:rect l="0" t="0" r="r" b="b"/>
              <a:pathLst>
                <a:path w="138" h="115">
                  <a:moveTo>
                    <a:pt x="125" y="36"/>
                  </a:moveTo>
                  <a:lnTo>
                    <a:pt x="137" y="55"/>
                  </a:lnTo>
                  <a:lnTo>
                    <a:pt x="78" y="114"/>
                  </a:lnTo>
                  <a:lnTo>
                    <a:pt x="58" y="45"/>
                  </a:lnTo>
                  <a:lnTo>
                    <a:pt x="0" y="79"/>
                  </a:lnTo>
                  <a:lnTo>
                    <a:pt x="2" y="19"/>
                  </a:lnTo>
                  <a:lnTo>
                    <a:pt x="38" y="0"/>
                  </a:lnTo>
                  <a:lnTo>
                    <a:pt x="125" y="3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399" name="Group 111"/>
            <p:cNvGrpSpPr>
              <a:grpSpLocks/>
            </p:cNvGrpSpPr>
            <p:nvPr/>
          </p:nvGrpSpPr>
          <p:grpSpPr bwMode="auto">
            <a:xfrm>
              <a:off x="4423" y="2041"/>
              <a:ext cx="642" cy="1620"/>
              <a:chOff x="4423" y="2041"/>
              <a:chExt cx="642" cy="1620"/>
            </a:xfrm>
          </p:grpSpPr>
          <p:grpSp>
            <p:nvGrpSpPr>
              <p:cNvPr id="12397" name="Group 109"/>
              <p:cNvGrpSpPr>
                <a:grpSpLocks/>
              </p:cNvGrpSpPr>
              <p:nvPr/>
            </p:nvGrpSpPr>
            <p:grpSpPr bwMode="auto">
              <a:xfrm>
                <a:off x="4423" y="2041"/>
                <a:ext cx="627" cy="1620"/>
                <a:chOff x="4423" y="2041"/>
                <a:chExt cx="627" cy="1620"/>
              </a:xfrm>
            </p:grpSpPr>
            <p:sp>
              <p:nvSpPr>
                <p:cNvPr id="12395" name="Freeform 107"/>
                <p:cNvSpPr>
                  <a:spLocks/>
                </p:cNvSpPr>
                <p:nvPr/>
              </p:nvSpPr>
              <p:spPr bwMode="auto">
                <a:xfrm>
                  <a:off x="4988" y="2051"/>
                  <a:ext cx="62" cy="1610"/>
                </a:xfrm>
                <a:custGeom>
                  <a:avLst/>
                  <a:gdLst/>
                  <a:ahLst/>
                  <a:cxnLst>
                    <a:cxn ang="0">
                      <a:pos x="61" y="3"/>
                    </a:cxn>
                    <a:cxn ang="0">
                      <a:pos x="31" y="1609"/>
                    </a:cxn>
                    <a:cxn ang="0">
                      <a:pos x="0" y="1609"/>
                    </a:cxn>
                    <a:cxn ang="0">
                      <a:pos x="31" y="0"/>
                    </a:cxn>
                    <a:cxn ang="0">
                      <a:pos x="61" y="3"/>
                    </a:cxn>
                  </a:cxnLst>
                  <a:rect l="0" t="0" r="r" b="b"/>
                  <a:pathLst>
                    <a:path w="62" h="1610">
                      <a:moveTo>
                        <a:pt x="61" y="3"/>
                      </a:moveTo>
                      <a:lnTo>
                        <a:pt x="31" y="1609"/>
                      </a:lnTo>
                      <a:lnTo>
                        <a:pt x="0" y="1609"/>
                      </a:lnTo>
                      <a:lnTo>
                        <a:pt x="31" y="0"/>
                      </a:lnTo>
                      <a:lnTo>
                        <a:pt x="61" y="3"/>
                      </a:lnTo>
                    </a:path>
                  </a:pathLst>
                </a:custGeom>
                <a:solidFill>
                  <a:srgbClr val="A05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96" name="Freeform 108"/>
                <p:cNvSpPr>
                  <a:spLocks/>
                </p:cNvSpPr>
                <p:nvPr/>
              </p:nvSpPr>
              <p:spPr bwMode="auto">
                <a:xfrm>
                  <a:off x="4423" y="2041"/>
                  <a:ext cx="597" cy="213"/>
                </a:xfrm>
                <a:custGeom>
                  <a:avLst/>
                  <a:gdLst/>
                  <a:ahLst/>
                  <a:cxnLst>
                    <a:cxn ang="0">
                      <a:pos x="596" y="19"/>
                    </a:cxn>
                    <a:cxn ang="0">
                      <a:pos x="550" y="6"/>
                    </a:cxn>
                    <a:cxn ang="0">
                      <a:pos x="518" y="3"/>
                    </a:cxn>
                    <a:cxn ang="0">
                      <a:pos x="484" y="0"/>
                    </a:cxn>
                    <a:cxn ang="0">
                      <a:pos x="450" y="0"/>
                    </a:cxn>
                    <a:cxn ang="0">
                      <a:pos x="411" y="2"/>
                    </a:cxn>
                    <a:cxn ang="0">
                      <a:pos x="386" y="7"/>
                    </a:cxn>
                    <a:cxn ang="0">
                      <a:pos x="360" y="14"/>
                    </a:cxn>
                    <a:cxn ang="0">
                      <a:pos x="345" y="19"/>
                    </a:cxn>
                    <a:cxn ang="0">
                      <a:pos x="323" y="30"/>
                    </a:cxn>
                    <a:cxn ang="0">
                      <a:pos x="294" y="46"/>
                    </a:cxn>
                    <a:cxn ang="0">
                      <a:pos x="267" y="51"/>
                    </a:cxn>
                    <a:cxn ang="0">
                      <a:pos x="252" y="51"/>
                    </a:cxn>
                    <a:cxn ang="0">
                      <a:pos x="225" y="48"/>
                    </a:cxn>
                    <a:cxn ang="0">
                      <a:pos x="199" y="39"/>
                    </a:cxn>
                    <a:cxn ang="0">
                      <a:pos x="173" y="32"/>
                    </a:cxn>
                    <a:cxn ang="0">
                      <a:pos x="136" y="27"/>
                    </a:cxn>
                    <a:cxn ang="0">
                      <a:pos x="92" y="27"/>
                    </a:cxn>
                    <a:cxn ang="0">
                      <a:pos x="45" y="43"/>
                    </a:cxn>
                    <a:cxn ang="0">
                      <a:pos x="0" y="64"/>
                    </a:cxn>
                    <a:cxn ang="0">
                      <a:pos x="45" y="94"/>
                    </a:cxn>
                    <a:cxn ang="0">
                      <a:pos x="80" y="119"/>
                    </a:cxn>
                    <a:cxn ang="0">
                      <a:pos x="50" y="150"/>
                    </a:cxn>
                    <a:cxn ang="0">
                      <a:pos x="5" y="184"/>
                    </a:cxn>
                    <a:cxn ang="0">
                      <a:pos x="40" y="195"/>
                    </a:cxn>
                    <a:cxn ang="0">
                      <a:pos x="95" y="205"/>
                    </a:cxn>
                    <a:cxn ang="0">
                      <a:pos x="157" y="211"/>
                    </a:cxn>
                    <a:cxn ang="0">
                      <a:pos x="223" y="212"/>
                    </a:cxn>
                    <a:cxn ang="0">
                      <a:pos x="270" y="209"/>
                    </a:cxn>
                    <a:cxn ang="0">
                      <a:pos x="316" y="202"/>
                    </a:cxn>
                    <a:cxn ang="0">
                      <a:pos x="344" y="192"/>
                    </a:cxn>
                    <a:cxn ang="0">
                      <a:pos x="382" y="161"/>
                    </a:cxn>
                    <a:cxn ang="0">
                      <a:pos x="410" y="155"/>
                    </a:cxn>
                    <a:cxn ang="0">
                      <a:pos x="442" y="155"/>
                    </a:cxn>
                    <a:cxn ang="0">
                      <a:pos x="467" y="158"/>
                    </a:cxn>
                    <a:cxn ang="0">
                      <a:pos x="496" y="161"/>
                    </a:cxn>
                    <a:cxn ang="0">
                      <a:pos x="527" y="171"/>
                    </a:cxn>
                    <a:cxn ang="0">
                      <a:pos x="551" y="178"/>
                    </a:cxn>
                    <a:cxn ang="0">
                      <a:pos x="596" y="202"/>
                    </a:cxn>
                    <a:cxn ang="0">
                      <a:pos x="580" y="176"/>
                    </a:cxn>
                    <a:cxn ang="0">
                      <a:pos x="572" y="150"/>
                    </a:cxn>
                    <a:cxn ang="0">
                      <a:pos x="567" y="116"/>
                    </a:cxn>
                    <a:cxn ang="0">
                      <a:pos x="568" y="83"/>
                    </a:cxn>
                    <a:cxn ang="0">
                      <a:pos x="579" y="51"/>
                    </a:cxn>
                    <a:cxn ang="0">
                      <a:pos x="596" y="19"/>
                    </a:cxn>
                  </a:cxnLst>
                  <a:rect l="0" t="0" r="r" b="b"/>
                  <a:pathLst>
                    <a:path w="597" h="213">
                      <a:moveTo>
                        <a:pt x="596" y="19"/>
                      </a:moveTo>
                      <a:lnTo>
                        <a:pt x="550" y="6"/>
                      </a:lnTo>
                      <a:lnTo>
                        <a:pt x="518" y="3"/>
                      </a:lnTo>
                      <a:lnTo>
                        <a:pt x="484" y="0"/>
                      </a:lnTo>
                      <a:lnTo>
                        <a:pt x="450" y="0"/>
                      </a:lnTo>
                      <a:lnTo>
                        <a:pt x="411" y="2"/>
                      </a:lnTo>
                      <a:lnTo>
                        <a:pt x="386" y="7"/>
                      </a:lnTo>
                      <a:lnTo>
                        <a:pt x="360" y="14"/>
                      </a:lnTo>
                      <a:lnTo>
                        <a:pt x="345" y="19"/>
                      </a:lnTo>
                      <a:lnTo>
                        <a:pt x="323" y="30"/>
                      </a:lnTo>
                      <a:lnTo>
                        <a:pt x="294" y="46"/>
                      </a:lnTo>
                      <a:lnTo>
                        <a:pt x="267" y="51"/>
                      </a:lnTo>
                      <a:lnTo>
                        <a:pt x="252" y="51"/>
                      </a:lnTo>
                      <a:lnTo>
                        <a:pt x="225" y="48"/>
                      </a:lnTo>
                      <a:lnTo>
                        <a:pt x="199" y="39"/>
                      </a:lnTo>
                      <a:lnTo>
                        <a:pt x="173" y="32"/>
                      </a:lnTo>
                      <a:lnTo>
                        <a:pt x="136" y="27"/>
                      </a:lnTo>
                      <a:lnTo>
                        <a:pt x="92" y="27"/>
                      </a:lnTo>
                      <a:lnTo>
                        <a:pt x="45" y="43"/>
                      </a:lnTo>
                      <a:lnTo>
                        <a:pt x="0" y="64"/>
                      </a:lnTo>
                      <a:lnTo>
                        <a:pt x="45" y="94"/>
                      </a:lnTo>
                      <a:lnTo>
                        <a:pt x="80" y="119"/>
                      </a:lnTo>
                      <a:lnTo>
                        <a:pt x="50" y="150"/>
                      </a:lnTo>
                      <a:lnTo>
                        <a:pt x="5" y="184"/>
                      </a:lnTo>
                      <a:lnTo>
                        <a:pt x="40" y="195"/>
                      </a:lnTo>
                      <a:lnTo>
                        <a:pt x="95" y="205"/>
                      </a:lnTo>
                      <a:lnTo>
                        <a:pt x="157" y="211"/>
                      </a:lnTo>
                      <a:lnTo>
                        <a:pt x="223" y="212"/>
                      </a:lnTo>
                      <a:lnTo>
                        <a:pt x="270" y="209"/>
                      </a:lnTo>
                      <a:lnTo>
                        <a:pt x="316" y="202"/>
                      </a:lnTo>
                      <a:lnTo>
                        <a:pt x="344" y="192"/>
                      </a:lnTo>
                      <a:lnTo>
                        <a:pt x="382" y="161"/>
                      </a:lnTo>
                      <a:lnTo>
                        <a:pt x="410" y="155"/>
                      </a:lnTo>
                      <a:lnTo>
                        <a:pt x="442" y="155"/>
                      </a:lnTo>
                      <a:lnTo>
                        <a:pt x="467" y="158"/>
                      </a:lnTo>
                      <a:lnTo>
                        <a:pt x="496" y="161"/>
                      </a:lnTo>
                      <a:lnTo>
                        <a:pt x="527" y="171"/>
                      </a:lnTo>
                      <a:lnTo>
                        <a:pt x="551" y="178"/>
                      </a:lnTo>
                      <a:lnTo>
                        <a:pt x="596" y="202"/>
                      </a:lnTo>
                      <a:lnTo>
                        <a:pt x="580" y="176"/>
                      </a:lnTo>
                      <a:lnTo>
                        <a:pt x="572" y="150"/>
                      </a:lnTo>
                      <a:lnTo>
                        <a:pt x="567" y="116"/>
                      </a:lnTo>
                      <a:lnTo>
                        <a:pt x="568" y="83"/>
                      </a:lnTo>
                      <a:lnTo>
                        <a:pt x="579" y="51"/>
                      </a:lnTo>
                      <a:lnTo>
                        <a:pt x="596" y="19"/>
                      </a:lnTo>
                    </a:path>
                  </a:pathLst>
                </a:custGeom>
                <a:solidFill>
                  <a:srgbClr val="00FF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98" name="Freeform 110"/>
              <p:cNvSpPr>
                <a:spLocks/>
              </p:cNvSpPr>
              <p:nvPr/>
            </p:nvSpPr>
            <p:spPr bwMode="auto">
              <a:xfrm>
                <a:off x="4968" y="2459"/>
                <a:ext cx="97" cy="137"/>
              </a:xfrm>
              <a:custGeom>
                <a:avLst/>
                <a:gdLst/>
                <a:ahLst/>
                <a:cxnLst>
                  <a:cxn ang="0">
                    <a:pos x="53" y="2"/>
                  </a:cxn>
                  <a:cxn ang="0">
                    <a:pos x="71" y="11"/>
                  </a:cxn>
                  <a:cxn ang="0">
                    <a:pos x="89" y="26"/>
                  </a:cxn>
                  <a:cxn ang="0">
                    <a:pos x="96" y="37"/>
                  </a:cxn>
                  <a:cxn ang="0">
                    <a:pos x="93" y="46"/>
                  </a:cxn>
                  <a:cxn ang="0">
                    <a:pos x="84" y="51"/>
                  </a:cxn>
                  <a:cxn ang="0">
                    <a:pos x="68" y="48"/>
                  </a:cxn>
                  <a:cxn ang="0">
                    <a:pos x="87" y="53"/>
                  </a:cxn>
                  <a:cxn ang="0">
                    <a:pos x="89" y="62"/>
                  </a:cxn>
                  <a:cxn ang="0">
                    <a:pos x="87" y="71"/>
                  </a:cxn>
                  <a:cxn ang="0">
                    <a:pos x="82" y="81"/>
                  </a:cxn>
                  <a:cxn ang="0">
                    <a:pos x="64" y="77"/>
                  </a:cxn>
                  <a:cxn ang="0">
                    <a:pos x="84" y="84"/>
                  </a:cxn>
                  <a:cxn ang="0">
                    <a:pos x="84" y="92"/>
                  </a:cxn>
                  <a:cxn ang="0">
                    <a:pos x="81" y="103"/>
                  </a:cxn>
                  <a:cxn ang="0">
                    <a:pos x="74" y="108"/>
                  </a:cxn>
                  <a:cxn ang="0">
                    <a:pos x="64" y="107"/>
                  </a:cxn>
                  <a:cxn ang="0">
                    <a:pos x="75" y="112"/>
                  </a:cxn>
                  <a:cxn ang="0">
                    <a:pos x="77" y="119"/>
                  </a:cxn>
                  <a:cxn ang="0">
                    <a:pos x="76" y="128"/>
                  </a:cxn>
                  <a:cxn ang="0">
                    <a:pos x="63" y="136"/>
                  </a:cxn>
                  <a:cxn ang="0">
                    <a:pos x="45" y="132"/>
                  </a:cxn>
                  <a:cxn ang="0">
                    <a:pos x="27" y="127"/>
                  </a:cxn>
                  <a:cxn ang="0">
                    <a:pos x="14" y="119"/>
                  </a:cxn>
                  <a:cxn ang="0">
                    <a:pos x="3" y="105"/>
                  </a:cxn>
                  <a:cxn ang="0">
                    <a:pos x="5" y="86"/>
                  </a:cxn>
                  <a:cxn ang="0">
                    <a:pos x="0" y="69"/>
                  </a:cxn>
                  <a:cxn ang="0">
                    <a:pos x="11" y="54"/>
                  </a:cxn>
                  <a:cxn ang="0">
                    <a:pos x="9" y="37"/>
                  </a:cxn>
                  <a:cxn ang="0">
                    <a:pos x="17" y="26"/>
                  </a:cxn>
                  <a:cxn ang="0">
                    <a:pos x="15" y="9"/>
                  </a:cxn>
                  <a:cxn ang="0">
                    <a:pos x="27" y="0"/>
                  </a:cxn>
                  <a:cxn ang="0">
                    <a:pos x="53" y="2"/>
                  </a:cxn>
                </a:cxnLst>
                <a:rect l="0" t="0" r="r" b="b"/>
                <a:pathLst>
                  <a:path w="97" h="137">
                    <a:moveTo>
                      <a:pt x="53" y="2"/>
                    </a:moveTo>
                    <a:lnTo>
                      <a:pt x="71" y="11"/>
                    </a:lnTo>
                    <a:lnTo>
                      <a:pt x="89" y="26"/>
                    </a:lnTo>
                    <a:lnTo>
                      <a:pt x="96" y="37"/>
                    </a:lnTo>
                    <a:lnTo>
                      <a:pt x="93" y="46"/>
                    </a:lnTo>
                    <a:lnTo>
                      <a:pt x="84" y="51"/>
                    </a:lnTo>
                    <a:lnTo>
                      <a:pt x="68" y="48"/>
                    </a:lnTo>
                    <a:lnTo>
                      <a:pt x="87" y="53"/>
                    </a:lnTo>
                    <a:lnTo>
                      <a:pt x="89" y="62"/>
                    </a:lnTo>
                    <a:lnTo>
                      <a:pt x="87" y="71"/>
                    </a:lnTo>
                    <a:lnTo>
                      <a:pt x="82" y="81"/>
                    </a:lnTo>
                    <a:lnTo>
                      <a:pt x="64" y="77"/>
                    </a:lnTo>
                    <a:lnTo>
                      <a:pt x="84" y="84"/>
                    </a:lnTo>
                    <a:lnTo>
                      <a:pt x="84" y="92"/>
                    </a:lnTo>
                    <a:lnTo>
                      <a:pt x="81" y="103"/>
                    </a:lnTo>
                    <a:lnTo>
                      <a:pt x="74" y="108"/>
                    </a:lnTo>
                    <a:lnTo>
                      <a:pt x="64" y="107"/>
                    </a:lnTo>
                    <a:lnTo>
                      <a:pt x="75" y="112"/>
                    </a:lnTo>
                    <a:lnTo>
                      <a:pt x="77" y="119"/>
                    </a:lnTo>
                    <a:lnTo>
                      <a:pt x="76" y="128"/>
                    </a:lnTo>
                    <a:lnTo>
                      <a:pt x="63" y="136"/>
                    </a:lnTo>
                    <a:lnTo>
                      <a:pt x="45" y="132"/>
                    </a:lnTo>
                    <a:lnTo>
                      <a:pt x="27" y="127"/>
                    </a:lnTo>
                    <a:lnTo>
                      <a:pt x="14" y="119"/>
                    </a:lnTo>
                    <a:lnTo>
                      <a:pt x="3" y="105"/>
                    </a:lnTo>
                    <a:lnTo>
                      <a:pt x="5" y="86"/>
                    </a:lnTo>
                    <a:lnTo>
                      <a:pt x="0" y="69"/>
                    </a:lnTo>
                    <a:lnTo>
                      <a:pt x="11" y="54"/>
                    </a:lnTo>
                    <a:lnTo>
                      <a:pt x="9" y="37"/>
                    </a:lnTo>
                    <a:lnTo>
                      <a:pt x="17" y="26"/>
                    </a:lnTo>
                    <a:lnTo>
                      <a:pt x="15" y="9"/>
                    </a:lnTo>
                    <a:lnTo>
                      <a:pt x="27" y="0"/>
                    </a:lnTo>
                    <a:lnTo>
                      <a:pt x="53" y="2"/>
                    </a:lnTo>
                  </a:path>
                </a:pathLst>
              </a:custGeom>
              <a:solidFill>
                <a:srgbClr val="FFE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405" name="Group 117"/>
            <p:cNvGrpSpPr>
              <a:grpSpLocks/>
            </p:cNvGrpSpPr>
            <p:nvPr/>
          </p:nvGrpSpPr>
          <p:grpSpPr bwMode="auto">
            <a:xfrm>
              <a:off x="4368" y="3615"/>
              <a:ext cx="1352" cy="705"/>
              <a:chOff x="4368" y="3615"/>
              <a:chExt cx="1352" cy="705"/>
            </a:xfrm>
          </p:grpSpPr>
          <p:sp>
            <p:nvSpPr>
              <p:cNvPr id="12400" name="Freeform 112"/>
              <p:cNvSpPr>
                <a:spLocks/>
              </p:cNvSpPr>
              <p:nvPr/>
            </p:nvSpPr>
            <p:spPr bwMode="auto">
              <a:xfrm>
                <a:off x="4368" y="3615"/>
                <a:ext cx="1352" cy="705"/>
              </a:xfrm>
              <a:custGeom>
                <a:avLst/>
                <a:gdLst/>
                <a:ahLst/>
                <a:cxnLst>
                  <a:cxn ang="0">
                    <a:pos x="1351" y="704"/>
                  </a:cxn>
                  <a:cxn ang="0">
                    <a:pos x="1289" y="614"/>
                  </a:cxn>
                  <a:cxn ang="0">
                    <a:pos x="1211" y="544"/>
                  </a:cxn>
                  <a:cxn ang="0">
                    <a:pos x="1125" y="519"/>
                  </a:cxn>
                  <a:cxn ang="0">
                    <a:pos x="1100" y="427"/>
                  </a:cxn>
                  <a:cxn ang="0">
                    <a:pos x="1026" y="352"/>
                  </a:cxn>
                  <a:cxn ang="0">
                    <a:pos x="927" y="352"/>
                  </a:cxn>
                  <a:cxn ang="0">
                    <a:pos x="879" y="319"/>
                  </a:cxn>
                  <a:cxn ang="0">
                    <a:pos x="846" y="236"/>
                  </a:cxn>
                  <a:cxn ang="0">
                    <a:pos x="771" y="146"/>
                  </a:cxn>
                  <a:cxn ang="0">
                    <a:pos x="731" y="21"/>
                  </a:cxn>
                  <a:cxn ang="0">
                    <a:pos x="656" y="37"/>
                  </a:cxn>
                  <a:cxn ang="0">
                    <a:pos x="570" y="0"/>
                  </a:cxn>
                  <a:cxn ang="0">
                    <a:pos x="545" y="46"/>
                  </a:cxn>
                  <a:cxn ang="0">
                    <a:pos x="498" y="80"/>
                  </a:cxn>
                  <a:cxn ang="0">
                    <a:pos x="458" y="171"/>
                  </a:cxn>
                  <a:cxn ang="0">
                    <a:pos x="377" y="223"/>
                  </a:cxn>
                  <a:cxn ang="0">
                    <a:pos x="336" y="314"/>
                  </a:cxn>
                  <a:cxn ang="0">
                    <a:pos x="247" y="364"/>
                  </a:cxn>
                  <a:cxn ang="0">
                    <a:pos x="226" y="476"/>
                  </a:cxn>
                  <a:cxn ang="0">
                    <a:pos x="60" y="597"/>
                  </a:cxn>
                  <a:cxn ang="0">
                    <a:pos x="0" y="704"/>
                  </a:cxn>
                  <a:cxn ang="0">
                    <a:pos x="1351" y="704"/>
                  </a:cxn>
                </a:cxnLst>
                <a:rect l="0" t="0" r="r" b="b"/>
                <a:pathLst>
                  <a:path w="1352" h="705">
                    <a:moveTo>
                      <a:pt x="1351" y="704"/>
                    </a:moveTo>
                    <a:lnTo>
                      <a:pt x="1289" y="614"/>
                    </a:lnTo>
                    <a:lnTo>
                      <a:pt x="1211" y="544"/>
                    </a:lnTo>
                    <a:lnTo>
                      <a:pt x="1125" y="519"/>
                    </a:lnTo>
                    <a:lnTo>
                      <a:pt x="1100" y="427"/>
                    </a:lnTo>
                    <a:lnTo>
                      <a:pt x="1026" y="352"/>
                    </a:lnTo>
                    <a:lnTo>
                      <a:pt x="927" y="352"/>
                    </a:lnTo>
                    <a:lnTo>
                      <a:pt x="879" y="319"/>
                    </a:lnTo>
                    <a:lnTo>
                      <a:pt x="846" y="236"/>
                    </a:lnTo>
                    <a:lnTo>
                      <a:pt x="771" y="146"/>
                    </a:lnTo>
                    <a:lnTo>
                      <a:pt x="731" y="21"/>
                    </a:lnTo>
                    <a:lnTo>
                      <a:pt x="656" y="37"/>
                    </a:lnTo>
                    <a:lnTo>
                      <a:pt x="570" y="0"/>
                    </a:lnTo>
                    <a:lnTo>
                      <a:pt x="545" y="46"/>
                    </a:lnTo>
                    <a:lnTo>
                      <a:pt x="498" y="80"/>
                    </a:lnTo>
                    <a:lnTo>
                      <a:pt x="458" y="171"/>
                    </a:lnTo>
                    <a:lnTo>
                      <a:pt x="377" y="223"/>
                    </a:lnTo>
                    <a:lnTo>
                      <a:pt x="336" y="314"/>
                    </a:lnTo>
                    <a:lnTo>
                      <a:pt x="247" y="364"/>
                    </a:lnTo>
                    <a:lnTo>
                      <a:pt x="226" y="476"/>
                    </a:lnTo>
                    <a:lnTo>
                      <a:pt x="60" y="597"/>
                    </a:lnTo>
                    <a:lnTo>
                      <a:pt x="0" y="704"/>
                    </a:lnTo>
                    <a:lnTo>
                      <a:pt x="1351" y="704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404" name="Group 116"/>
              <p:cNvGrpSpPr>
                <a:grpSpLocks/>
              </p:cNvGrpSpPr>
              <p:nvPr/>
            </p:nvGrpSpPr>
            <p:grpSpPr bwMode="auto">
              <a:xfrm>
                <a:off x="4594" y="3694"/>
                <a:ext cx="314" cy="489"/>
                <a:chOff x="4594" y="3694"/>
                <a:chExt cx="314" cy="489"/>
              </a:xfrm>
            </p:grpSpPr>
            <p:sp>
              <p:nvSpPr>
                <p:cNvPr id="12401" name="Freeform 113"/>
                <p:cNvSpPr>
                  <a:spLocks/>
                </p:cNvSpPr>
                <p:nvPr/>
              </p:nvSpPr>
              <p:spPr bwMode="auto">
                <a:xfrm>
                  <a:off x="4816" y="3694"/>
                  <a:ext cx="92" cy="164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1" y="61"/>
                    </a:cxn>
                    <a:cxn ang="0">
                      <a:pos x="50" y="92"/>
                    </a:cxn>
                    <a:cxn ang="0">
                      <a:pos x="80" y="122"/>
                    </a:cxn>
                    <a:cxn ang="0">
                      <a:pos x="91" y="163"/>
                    </a:cxn>
                    <a:cxn ang="0">
                      <a:pos x="41" y="152"/>
                    </a:cxn>
                    <a:cxn ang="0">
                      <a:pos x="41" y="133"/>
                    </a:cxn>
                    <a:cxn ang="0">
                      <a:pos x="0" y="152"/>
                    </a:cxn>
                    <a:cxn ang="0">
                      <a:pos x="10" y="92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92" h="164">
                      <a:moveTo>
                        <a:pt x="50" y="0"/>
                      </a:moveTo>
                      <a:lnTo>
                        <a:pt x="61" y="61"/>
                      </a:lnTo>
                      <a:lnTo>
                        <a:pt x="50" y="92"/>
                      </a:lnTo>
                      <a:lnTo>
                        <a:pt x="80" y="122"/>
                      </a:lnTo>
                      <a:lnTo>
                        <a:pt x="91" y="163"/>
                      </a:lnTo>
                      <a:lnTo>
                        <a:pt x="41" y="152"/>
                      </a:lnTo>
                      <a:lnTo>
                        <a:pt x="41" y="133"/>
                      </a:lnTo>
                      <a:lnTo>
                        <a:pt x="0" y="152"/>
                      </a:lnTo>
                      <a:lnTo>
                        <a:pt x="10" y="92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02" name="Freeform 114"/>
                <p:cNvSpPr>
                  <a:spLocks/>
                </p:cNvSpPr>
                <p:nvPr/>
              </p:nvSpPr>
              <p:spPr bwMode="auto">
                <a:xfrm>
                  <a:off x="4704" y="3835"/>
                  <a:ext cx="143" cy="186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0" y="93"/>
                    </a:cxn>
                    <a:cxn ang="0">
                      <a:pos x="41" y="103"/>
                    </a:cxn>
                    <a:cxn ang="0">
                      <a:pos x="81" y="153"/>
                    </a:cxn>
                    <a:cxn ang="0">
                      <a:pos x="112" y="124"/>
                    </a:cxn>
                    <a:cxn ang="0">
                      <a:pos x="142" y="185"/>
                    </a:cxn>
                    <a:cxn ang="0">
                      <a:pos x="142" y="93"/>
                    </a:cxn>
                    <a:cxn ang="0">
                      <a:pos x="81" y="83"/>
                    </a:cxn>
                    <a:cxn ang="0">
                      <a:pos x="72" y="22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143" h="186">
                      <a:moveTo>
                        <a:pt x="41" y="0"/>
                      </a:moveTo>
                      <a:lnTo>
                        <a:pt x="0" y="93"/>
                      </a:lnTo>
                      <a:lnTo>
                        <a:pt x="41" y="103"/>
                      </a:lnTo>
                      <a:lnTo>
                        <a:pt x="81" y="153"/>
                      </a:lnTo>
                      <a:lnTo>
                        <a:pt x="112" y="124"/>
                      </a:lnTo>
                      <a:lnTo>
                        <a:pt x="142" y="185"/>
                      </a:lnTo>
                      <a:lnTo>
                        <a:pt x="142" y="93"/>
                      </a:lnTo>
                      <a:lnTo>
                        <a:pt x="81" y="83"/>
                      </a:lnTo>
                      <a:lnTo>
                        <a:pt x="72" y="22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03" name="Freeform 115"/>
                <p:cNvSpPr>
                  <a:spLocks/>
                </p:cNvSpPr>
                <p:nvPr/>
              </p:nvSpPr>
              <p:spPr bwMode="auto">
                <a:xfrm>
                  <a:off x="4594" y="3979"/>
                  <a:ext cx="142" cy="204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81" y="20"/>
                    </a:cxn>
                    <a:cxn ang="0">
                      <a:pos x="81" y="92"/>
                    </a:cxn>
                    <a:cxn ang="0">
                      <a:pos x="121" y="81"/>
                    </a:cxn>
                    <a:cxn ang="0">
                      <a:pos x="141" y="142"/>
                    </a:cxn>
                    <a:cxn ang="0">
                      <a:pos x="90" y="153"/>
                    </a:cxn>
                    <a:cxn ang="0">
                      <a:pos x="61" y="203"/>
                    </a:cxn>
                    <a:cxn ang="0">
                      <a:pos x="30" y="142"/>
                    </a:cxn>
                    <a:cxn ang="0">
                      <a:pos x="0" y="164"/>
                    </a:cxn>
                    <a:cxn ang="0">
                      <a:pos x="0" y="112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142" h="204">
                      <a:moveTo>
                        <a:pt x="21" y="0"/>
                      </a:moveTo>
                      <a:lnTo>
                        <a:pt x="81" y="20"/>
                      </a:lnTo>
                      <a:lnTo>
                        <a:pt x="81" y="92"/>
                      </a:lnTo>
                      <a:lnTo>
                        <a:pt x="121" y="81"/>
                      </a:lnTo>
                      <a:lnTo>
                        <a:pt x="141" y="142"/>
                      </a:lnTo>
                      <a:lnTo>
                        <a:pt x="90" y="153"/>
                      </a:lnTo>
                      <a:lnTo>
                        <a:pt x="61" y="203"/>
                      </a:lnTo>
                      <a:lnTo>
                        <a:pt x="30" y="142"/>
                      </a:lnTo>
                      <a:lnTo>
                        <a:pt x="0" y="164"/>
                      </a:lnTo>
                      <a:lnTo>
                        <a:pt x="0" y="112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410" name="Group 122"/>
            <p:cNvGrpSpPr>
              <a:grpSpLocks/>
            </p:cNvGrpSpPr>
            <p:nvPr/>
          </p:nvGrpSpPr>
          <p:grpSpPr bwMode="auto">
            <a:xfrm>
              <a:off x="4940" y="3055"/>
              <a:ext cx="555" cy="1024"/>
              <a:chOff x="4940" y="3055"/>
              <a:chExt cx="555" cy="1024"/>
            </a:xfrm>
          </p:grpSpPr>
          <p:grpSp>
            <p:nvGrpSpPr>
              <p:cNvPr id="12408" name="Group 120"/>
              <p:cNvGrpSpPr>
                <a:grpSpLocks/>
              </p:cNvGrpSpPr>
              <p:nvPr/>
            </p:nvGrpSpPr>
            <p:grpSpPr bwMode="auto">
              <a:xfrm>
                <a:off x="4971" y="3716"/>
                <a:ext cx="486" cy="363"/>
                <a:chOff x="4971" y="3716"/>
                <a:chExt cx="486" cy="363"/>
              </a:xfrm>
            </p:grpSpPr>
            <p:sp>
              <p:nvSpPr>
                <p:cNvPr id="12406" name="Freeform 118"/>
                <p:cNvSpPr>
                  <a:spLocks/>
                </p:cNvSpPr>
                <p:nvPr/>
              </p:nvSpPr>
              <p:spPr bwMode="auto">
                <a:xfrm>
                  <a:off x="4971" y="3716"/>
                  <a:ext cx="261" cy="132"/>
                </a:xfrm>
                <a:custGeom>
                  <a:avLst/>
                  <a:gdLst/>
                  <a:ahLst/>
                  <a:cxnLst>
                    <a:cxn ang="0">
                      <a:pos x="247" y="30"/>
                    </a:cxn>
                    <a:cxn ang="0">
                      <a:pos x="253" y="68"/>
                    </a:cxn>
                    <a:cxn ang="0">
                      <a:pos x="260" y="93"/>
                    </a:cxn>
                    <a:cxn ang="0">
                      <a:pos x="256" y="112"/>
                    </a:cxn>
                    <a:cxn ang="0">
                      <a:pos x="247" y="120"/>
                    </a:cxn>
                    <a:cxn ang="0">
                      <a:pos x="218" y="123"/>
                    </a:cxn>
                    <a:cxn ang="0">
                      <a:pos x="180" y="120"/>
                    </a:cxn>
                    <a:cxn ang="0">
                      <a:pos x="169" y="103"/>
                    </a:cxn>
                    <a:cxn ang="0">
                      <a:pos x="116" y="125"/>
                    </a:cxn>
                    <a:cxn ang="0">
                      <a:pos x="79" y="131"/>
                    </a:cxn>
                    <a:cxn ang="0">
                      <a:pos x="55" y="131"/>
                    </a:cxn>
                    <a:cxn ang="0">
                      <a:pos x="23" y="129"/>
                    </a:cxn>
                    <a:cxn ang="0">
                      <a:pos x="9" y="123"/>
                    </a:cxn>
                    <a:cxn ang="0">
                      <a:pos x="0" y="110"/>
                    </a:cxn>
                    <a:cxn ang="0">
                      <a:pos x="4" y="85"/>
                    </a:cxn>
                    <a:cxn ang="0">
                      <a:pos x="19" y="72"/>
                    </a:cxn>
                    <a:cxn ang="0">
                      <a:pos x="55" y="72"/>
                    </a:cxn>
                    <a:cxn ang="0">
                      <a:pos x="94" y="58"/>
                    </a:cxn>
                    <a:cxn ang="0">
                      <a:pos x="127" y="46"/>
                    </a:cxn>
                    <a:cxn ang="0">
                      <a:pos x="127" y="0"/>
                    </a:cxn>
                    <a:cxn ang="0">
                      <a:pos x="247" y="30"/>
                    </a:cxn>
                  </a:cxnLst>
                  <a:rect l="0" t="0" r="r" b="b"/>
                  <a:pathLst>
                    <a:path w="261" h="132">
                      <a:moveTo>
                        <a:pt x="247" y="30"/>
                      </a:moveTo>
                      <a:lnTo>
                        <a:pt x="253" y="68"/>
                      </a:lnTo>
                      <a:lnTo>
                        <a:pt x="260" y="93"/>
                      </a:lnTo>
                      <a:lnTo>
                        <a:pt x="256" y="112"/>
                      </a:lnTo>
                      <a:lnTo>
                        <a:pt x="247" y="120"/>
                      </a:lnTo>
                      <a:lnTo>
                        <a:pt x="218" y="123"/>
                      </a:lnTo>
                      <a:lnTo>
                        <a:pt x="180" y="120"/>
                      </a:lnTo>
                      <a:lnTo>
                        <a:pt x="169" y="103"/>
                      </a:lnTo>
                      <a:lnTo>
                        <a:pt x="116" y="125"/>
                      </a:lnTo>
                      <a:lnTo>
                        <a:pt x="79" y="131"/>
                      </a:lnTo>
                      <a:lnTo>
                        <a:pt x="55" y="131"/>
                      </a:lnTo>
                      <a:lnTo>
                        <a:pt x="23" y="129"/>
                      </a:lnTo>
                      <a:lnTo>
                        <a:pt x="9" y="123"/>
                      </a:lnTo>
                      <a:lnTo>
                        <a:pt x="0" y="110"/>
                      </a:lnTo>
                      <a:lnTo>
                        <a:pt x="4" y="85"/>
                      </a:lnTo>
                      <a:lnTo>
                        <a:pt x="19" y="72"/>
                      </a:lnTo>
                      <a:lnTo>
                        <a:pt x="55" y="72"/>
                      </a:lnTo>
                      <a:lnTo>
                        <a:pt x="94" y="58"/>
                      </a:lnTo>
                      <a:lnTo>
                        <a:pt x="127" y="46"/>
                      </a:lnTo>
                      <a:lnTo>
                        <a:pt x="127" y="0"/>
                      </a:lnTo>
                      <a:lnTo>
                        <a:pt x="247" y="30"/>
                      </a:lnTo>
                    </a:path>
                  </a:pathLst>
                </a:custGeom>
                <a:solidFill>
                  <a:srgbClr val="C06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07" name="Freeform 119"/>
                <p:cNvSpPr>
                  <a:spLocks/>
                </p:cNvSpPr>
                <p:nvPr/>
              </p:nvSpPr>
              <p:spPr bwMode="auto">
                <a:xfrm>
                  <a:off x="5283" y="3952"/>
                  <a:ext cx="174" cy="127"/>
                </a:xfrm>
                <a:custGeom>
                  <a:avLst/>
                  <a:gdLst/>
                  <a:ahLst/>
                  <a:cxnLst>
                    <a:cxn ang="0">
                      <a:pos x="157" y="2"/>
                    </a:cxn>
                    <a:cxn ang="0">
                      <a:pos x="173" y="44"/>
                    </a:cxn>
                    <a:cxn ang="0">
                      <a:pos x="171" y="67"/>
                    </a:cxn>
                    <a:cxn ang="0">
                      <a:pos x="152" y="69"/>
                    </a:cxn>
                    <a:cxn ang="0">
                      <a:pos x="138" y="96"/>
                    </a:cxn>
                    <a:cxn ang="0">
                      <a:pos x="111" y="110"/>
                    </a:cxn>
                    <a:cxn ang="0">
                      <a:pos x="71" y="122"/>
                    </a:cxn>
                    <a:cxn ang="0">
                      <a:pos x="52" y="126"/>
                    </a:cxn>
                    <a:cxn ang="0">
                      <a:pos x="29" y="125"/>
                    </a:cxn>
                    <a:cxn ang="0">
                      <a:pos x="7" y="115"/>
                    </a:cxn>
                    <a:cxn ang="0">
                      <a:pos x="0" y="91"/>
                    </a:cxn>
                    <a:cxn ang="0">
                      <a:pos x="6" y="67"/>
                    </a:cxn>
                    <a:cxn ang="0">
                      <a:pos x="23" y="51"/>
                    </a:cxn>
                    <a:cxn ang="0">
                      <a:pos x="49" y="42"/>
                    </a:cxn>
                    <a:cxn ang="0">
                      <a:pos x="53" y="19"/>
                    </a:cxn>
                    <a:cxn ang="0">
                      <a:pos x="58" y="0"/>
                    </a:cxn>
                    <a:cxn ang="0">
                      <a:pos x="157" y="2"/>
                    </a:cxn>
                  </a:cxnLst>
                  <a:rect l="0" t="0" r="r" b="b"/>
                  <a:pathLst>
                    <a:path w="174" h="127">
                      <a:moveTo>
                        <a:pt x="157" y="2"/>
                      </a:moveTo>
                      <a:lnTo>
                        <a:pt x="173" y="44"/>
                      </a:lnTo>
                      <a:lnTo>
                        <a:pt x="171" y="67"/>
                      </a:lnTo>
                      <a:lnTo>
                        <a:pt x="152" y="69"/>
                      </a:lnTo>
                      <a:lnTo>
                        <a:pt x="138" y="96"/>
                      </a:lnTo>
                      <a:lnTo>
                        <a:pt x="111" y="110"/>
                      </a:lnTo>
                      <a:lnTo>
                        <a:pt x="71" y="122"/>
                      </a:lnTo>
                      <a:lnTo>
                        <a:pt x="52" y="126"/>
                      </a:lnTo>
                      <a:lnTo>
                        <a:pt x="29" y="125"/>
                      </a:lnTo>
                      <a:lnTo>
                        <a:pt x="7" y="115"/>
                      </a:lnTo>
                      <a:lnTo>
                        <a:pt x="0" y="91"/>
                      </a:lnTo>
                      <a:lnTo>
                        <a:pt x="6" y="67"/>
                      </a:lnTo>
                      <a:lnTo>
                        <a:pt x="23" y="51"/>
                      </a:lnTo>
                      <a:lnTo>
                        <a:pt x="49" y="42"/>
                      </a:lnTo>
                      <a:lnTo>
                        <a:pt x="53" y="19"/>
                      </a:lnTo>
                      <a:lnTo>
                        <a:pt x="58" y="0"/>
                      </a:lnTo>
                      <a:lnTo>
                        <a:pt x="157" y="2"/>
                      </a:lnTo>
                    </a:path>
                  </a:pathLst>
                </a:custGeom>
                <a:solidFill>
                  <a:srgbClr val="C06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09" name="Freeform 121"/>
              <p:cNvSpPr>
                <a:spLocks/>
              </p:cNvSpPr>
              <p:nvPr/>
            </p:nvSpPr>
            <p:spPr bwMode="auto">
              <a:xfrm>
                <a:off x="4940" y="3055"/>
                <a:ext cx="555" cy="916"/>
              </a:xfrm>
              <a:custGeom>
                <a:avLst/>
                <a:gdLst/>
                <a:ahLst/>
                <a:cxnLst>
                  <a:cxn ang="0">
                    <a:pos x="549" y="78"/>
                  </a:cxn>
                  <a:cxn ang="0">
                    <a:pos x="467" y="74"/>
                  </a:cxn>
                  <a:cxn ang="0">
                    <a:pos x="429" y="66"/>
                  </a:cxn>
                  <a:cxn ang="0">
                    <a:pos x="352" y="39"/>
                  </a:cxn>
                  <a:cxn ang="0">
                    <a:pos x="307" y="0"/>
                  </a:cxn>
                  <a:cxn ang="0">
                    <a:pos x="212" y="82"/>
                  </a:cxn>
                  <a:cxn ang="0">
                    <a:pos x="128" y="146"/>
                  </a:cxn>
                  <a:cxn ang="0">
                    <a:pos x="83" y="188"/>
                  </a:cxn>
                  <a:cxn ang="0">
                    <a:pos x="46" y="234"/>
                  </a:cxn>
                  <a:cxn ang="0">
                    <a:pos x="18" y="266"/>
                  </a:cxn>
                  <a:cxn ang="0">
                    <a:pos x="9" y="284"/>
                  </a:cxn>
                  <a:cxn ang="0">
                    <a:pos x="0" y="312"/>
                  </a:cxn>
                  <a:cxn ang="0">
                    <a:pos x="0" y="354"/>
                  </a:cxn>
                  <a:cxn ang="0">
                    <a:pos x="35" y="408"/>
                  </a:cxn>
                  <a:cxn ang="0">
                    <a:pos x="74" y="512"/>
                  </a:cxn>
                  <a:cxn ang="0">
                    <a:pos x="104" y="598"/>
                  </a:cxn>
                  <a:cxn ang="0">
                    <a:pos x="117" y="641"/>
                  </a:cxn>
                  <a:cxn ang="0">
                    <a:pos x="133" y="713"/>
                  </a:cxn>
                  <a:cxn ang="0">
                    <a:pos x="174" y="708"/>
                  </a:cxn>
                  <a:cxn ang="0">
                    <a:pos x="225" y="713"/>
                  </a:cxn>
                  <a:cxn ang="0">
                    <a:pos x="275" y="713"/>
                  </a:cxn>
                  <a:cxn ang="0">
                    <a:pos x="262" y="643"/>
                  </a:cxn>
                  <a:cxn ang="0">
                    <a:pos x="224" y="532"/>
                  </a:cxn>
                  <a:cxn ang="0">
                    <a:pos x="183" y="416"/>
                  </a:cxn>
                  <a:cxn ang="0">
                    <a:pos x="165" y="365"/>
                  </a:cxn>
                  <a:cxn ang="0">
                    <a:pos x="201" y="334"/>
                  </a:cxn>
                  <a:cxn ang="0">
                    <a:pos x="243" y="312"/>
                  </a:cxn>
                  <a:cxn ang="0">
                    <a:pos x="284" y="275"/>
                  </a:cxn>
                  <a:cxn ang="0">
                    <a:pos x="317" y="243"/>
                  </a:cxn>
                  <a:cxn ang="0">
                    <a:pos x="325" y="299"/>
                  </a:cxn>
                  <a:cxn ang="0">
                    <a:pos x="353" y="419"/>
                  </a:cxn>
                  <a:cxn ang="0">
                    <a:pos x="357" y="468"/>
                  </a:cxn>
                  <a:cxn ang="0">
                    <a:pos x="357" y="514"/>
                  </a:cxn>
                  <a:cxn ang="0">
                    <a:pos x="377" y="592"/>
                  </a:cxn>
                  <a:cxn ang="0">
                    <a:pos x="389" y="766"/>
                  </a:cxn>
                  <a:cxn ang="0">
                    <a:pos x="390" y="906"/>
                  </a:cxn>
                  <a:cxn ang="0">
                    <a:pos x="463" y="906"/>
                  </a:cxn>
                  <a:cxn ang="0">
                    <a:pos x="490" y="915"/>
                  </a:cxn>
                  <a:cxn ang="0">
                    <a:pos x="518" y="900"/>
                  </a:cxn>
                  <a:cxn ang="0">
                    <a:pos x="516" y="819"/>
                  </a:cxn>
                  <a:cxn ang="0">
                    <a:pos x="523" y="731"/>
                  </a:cxn>
                  <a:cxn ang="0">
                    <a:pos x="512" y="601"/>
                  </a:cxn>
                  <a:cxn ang="0">
                    <a:pos x="504" y="509"/>
                  </a:cxn>
                  <a:cxn ang="0">
                    <a:pos x="512" y="374"/>
                  </a:cxn>
                  <a:cxn ang="0">
                    <a:pos x="536" y="229"/>
                  </a:cxn>
                  <a:cxn ang="0">
                    <a:pos x="554" y="142"/>
                  </a:cxn>
                  <a:cxn ang="0">
                    <a:pos x="549" y="78"/>
                  </a:cxn>
                </a:cxnLst>
                <a:rect l="0" t="0" r="r" b="b"/>
                <a:pathLst>
                  <a:path w="555" h="916">
                    <a:moveTo>
                      <a:pt x="549" y="78"/>
                    </a:moveTo>
                    <a:lnTo>
                      <a:pt x="467" y="74"/>
                    </a:lnTo>
                    <a:lnTo>
                      <a:pt x="429" y="66"/>
                    </a:lnTo>
                    <a:lnTo>
                      <a:pt x="352" y="39"/>
                    </a:lnTo>
                    <a:lnTo>
                      <a:pt x="307" y="0"/>
                    </a:lnTo>
                    <a:lnTo>
                      <a:pt x="212" y="82"/>
                    </a:lnTo>
                    <a:lnTo>
                      <a:pt x="128" y="146"/>
                    </a:lnTo>
                    <a:lnTo>
                      <a:pt x="83" y="188"/>
                    </a:lnTo>
                    <a:lnTo>
                      <a:pt x="46" y="234"/>
                    </a:lnTo>
                    <a:lnTo>
                      <a:pt x="18" y="266"/>
                    </a:lnTo>
                    <a:lnTo>
                      <a:pt x="9" y="284"/>
                    </a:lnTo>
                    <a:lnTo>
                      <a:pt x="0" y="312"/>
                    </a:lnTo>
                    <a:lnTo>
                      <a:pt x="0" y="354"/>
                    </a:lnTo>
                    <a:lnTo>
                      <a:pt x="35" y="408"/>
                    </a:lnTo>
                    <a:lnTo>
                      <a:pt x="74" y="512"/>
                    </a:lnTo>
                    <a:lnTo>
                      <a:pt x="104" y="598"/>
                    </a:lnTo>
                    <a:lnTo>
                      <a:pt x="117" y="641"/>
                    </a:lnTo>
                    <a:lnTo>
                      <a:pt x="133" y="713"/>
                    </a:lnTo>
                    <a:lnTo>
                      <a:pt x="174" y="708"/>
                    </a:lnTo>
                    <a:lnTo>
                      <a:pt x="225" y="713"/>
                    </a:lnTo>
                    <a:lnTo>
                      <a:pt x="275" y="713"/>
                    </a:lnTo>
                    <a:lnTo>
                      <a:pt x="262" y="643"/>
                    </a:lnTo>
                    <a:lnTo>
                      <a:pt x="224" y="532"/>
                    </a:lnTo>
                    <a:lnTo>
                      <a:pt x="183" y="416"/>
                    </a:lnTo>
                    <a:lnTo>
                      <a:pt x="165" y="365"/>
                    </a:lnTo>
                    <a:lnTo>
                      <a:pt x="201" y="334"/>
                    </a:lnTo>
                    <a:lnTo>
                      <a:pt x="243" y="312"/>
                    </a:lnTo>
                    <a:lnTo>
                      <a:pt x="284" y="275"/>
                    </a:lnTo>
                    <a:lnTo>
                      <a:pt x="317" y="243"/>
                    </a:lnTo>
                    <a:lnTo>
                      <a:pt x="325" y="299"/>
                    </a:lnTo>
                    <a:lnTo>
                      <a:pt x="353" y="419"/>
                    </a:lnTo>
                    <a:lnTo>
                      <a:pt x="357" y="468"/>
                    </a:lnTo>
                    <a:lnTo>
                      <a:pt x="357" y="514"/>
                    </a:lnTo>
                    <a:lnTo>
                      <a:pt x="377" y="592"/>
                    </a:lnTo>
                    <a:lnTo>
                      <a:pt x="389" y="766"/>
                    </a:lnTo>
                    <a:lnTo>
                      <a:pt x="390" y="906"/>
                    </a:lnTo>
                    <a:lnTo>
                      <a:pt x="463" y="906"/>
                    </a:lnTo>
                    <a:lnTo>
                      <a:pt x="490" y="915"/>
                    </a:lnTo>
                    <a:lnTo>
                      <a:pt x="518" y="900"/>
                    </a:lnTo>
                    <a:lnTo>
                      <a:pt x="516" y="819"/>
                    </a:lnTo>
                    <a:lnTo>
                      <a:pt x="523" y="731"/>
                    </a:lnTo>
                    <a:lnTo>
                      <a:pt x="512" y="601"/>
                    </a:lnTo>
                    <a:lnTo>
                      <a:pt x="504" y="509"/>
                    </a:lnTo>
                    <a:lnTo>
                      <a:pt x="512" y="374"/>
                    </a:lnTo>
                    <a:lnTo>
                      <a:pt x="536" y="229"/>
                    </a:lnTo>
                    <a:lnTo>
                      <a:pt x="554" y="142"/>
                    </a:lnTo>
                    <a:lnTo>
                      <a:pt x="549" y="78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418" name="Group 130"/>
            <p:cNvGrpSpPr>
              <a:grpSpLocks/>
            </p:cNvGrpSpPr>
            <p:nvPr/>
          </p:nvGrpSpPr>
          <p:grpSpPr bwMode="auto">
            <a:xfrm>
              <a:off x="5352" y="2645"/>
              <a:ext cx="408" cy="714"/>
              <a:chOff x="5352" y="2645"/>
              <a:chExt cx="408" cy="714"/>
            </a:xfrm>
          </p:grpSpPr>
          <p:grpSp>
            <p:nvGrpSpPr>
              <p:cNvPr id="12413" name="Group 125"/>
              <p:cNvGrpSpPr>
                <a:grpSpLocks/>
              </p:cNvGrpSpPr>
              <p:nvPr/>
            </p:nvGrpSpPr>
            <p:grpSpPr bwMode="auto">
              <a:xfrm>
                <a:off x="5352" y="2645"/>
                <a:ext cx="299" cy="714"/>
                <a:chOff x="5352" y="2645"/>
                <a:chExt cx="299" cy="714"/>
              </a:xfrm>
            </p:grpSpPr>
            <p:sp>
              <p:nvSpPr>
                <p:cNvPr id="12411" name="Freeform 123"/>
                <p:cNvSpPr>
                  <a:spLocks/>
                </p:cNvSpPr>
                <p:nvPr/>
              </p:nvSpPr>
              <p:spPr bwMode="auto">
                <a:xfrm>
                  <a:off x="5352" y="2645"/>
                  <a:ext cx="299" cy="714"/>
                </a:xfrm>
                <a:custGeom>
                  <a:avLst/>
                  <a:gdLst/>
                  <a:ahLst/>
                  <a:cxnLst>
                    <a:cxn ang="0">
                      <a:pos x="89" y="690"/>
                    </a:cxn>
                    <a:cxn ang="0">
                      <a:pos x="40" y="660"/>
                    </a:cxn>
                    <a:cxn ang="0">
                      <a:pos x="20" y="593"/>
                    </a:cxn>
                    <a:cxn ang="0">
                      <a:pos x="4" y="533"/>
                    </a:cxn>
                    <a:cxn ang="0">
                      <a:pos x="0" y="466"/>
                    </a:cxn>
                    <a:cxn ang="0">
                      <a:pos x="17" y="394"/>
                    </a:cxn>
                    <a:cxn ang="0">
                      <a:pos x="29" y="334"/>
                    </a:cxn>
                    <a:cxn ang="0">
                      <a:pos x="44" y="266"/>
                    </a:cxn>
                    <a:cxn ang="0">
                      <a:pos x="63" y="215"/>
                    </a:cxn>
                    <a:cxn ang="0">
                      <a:pos x="94" y="153"/>
                    </a:cxn>
                    <a:cxn ang="0">
                      <a:pos x="119" y="97"/>
                    </a:cxn>
                    <a:cxn ang="0">
                      <a:pos x="164" y="29"/>
                    </a:cxn>
                    <a:cxn ang="0">
                      <a:pos x="188" y="0"/>
                    </a:cxn>
                    <a:cxn ang="0">
                      <a:pos x="217" y="21"/>
                    </a:cxn>
                    <a:cxn ang="0">
                      <a:pos x="248" y="49"/>
                    </a:cxn>
                    <a:cxn ang="0">
                      <a:pos x="289" y="87"/>
                    </a:cxn>
                    <a:cxn ang="0">
                      <a:pos x="293" y="99"/>
                    </a:cxn>
                    <a:cxn ang="0">
                      <a:pos x="298" y="121"/>
                    </a:cxn>
                    <a:cxn ang="0">
                      <a:pos x="285" y="160"/>
                    </a:cxn>
                    <a:cxn ang="0">
                      <a:pos x="269" y="208"/>
                    </a:cxn>
                    <a:cxn ang="0">
                      <a:pos x="223" y="296"/>
                    </a:cxn>
                    <a:cxn ang="0">
                      <a:pos x="206" y="371"/>
                    </a:cxn>
                    <a:cxn ang="0">
                      <a:pos x="201" y="428"/>
                    </a:cxn>
                    <a:cxn ang="0">
                      <a:pos x="199" y="472"/>
                    </a:cxn>
                    <a:cxn ang="0">
                      <a:pos x="199" y="546"/>
                    </a:cxn>
                    <a:cxn ang="0">
                      <a:pos x="206" y="663"/>
                    </a:cxn>
                    <a:cxn ang="0">
                      <a:pos x="206" y="704"/>
                    </a:cxn>
                    <a:cxn ang="0">
                      <a:pos x="193" y="709"/>
                    </a:cxn>
                    <a:cxn ang="0">
                      <a:pos x="153" y="713"/>
                    </a:cxn>
                    <a:cxn ang="0">
                      <a:pos x="124" y="705"/>
                    </a:cxn>
                    <a:cxn ang="0">
                      <a:pos x="89" y="690"/>
                    </a:cxn>
                  </a:cxnLst>
                  <a:rect l="0" t="0" r="r" b="b"/>
                  <a:pathLst>
                    <a:path w="299" h="714">
                      <a:moveTo>
                        <a:pt x="89" y="690"/>
                      </a:moveTo>
                      <a:lnTo>
                        <a:pt x="40" y="660"/>
                      </a:lnTo>
                      <a:lnTo>
                        <a:pt x="20" y="593"/>
                      </a:lnTo>
                      <a:lnTo>
                        <a:pt x="4" y="533"/>
                      </a:lnTo>
                      <a:lnTo>
                        <a:pt x="0" y="466"/>
                      </a:lnTo>
                      <a:lnTo>
                        <a:pt x="17" y="394"/>
                      </a:lnTo>
                      <a:lnTo>
                        <a:pt x="29" y="334"/>
                      </a:lnTo>
                      <a:lnTo>
                        <a:pt x="44" y="266"/>
                      </a:lnTo>
                      <a:lnTo>
                        <a:pt x="63" y="215"/>
                      </a:lnTo>
                      <a:lnTo>
                        <a:pt x="94" y="153"/>
                      </a:lnTo>
                      <a:lnTo>
                        <a:pt x="119" y="97"/>
                      </a:lnTo>
                      <a:lnTo>
                        <a:pt x="164" y="29"/>
                      </a:lnTo>
                      <a:lnTo>
                        <a:pt x="188" y="0"/>
                      </a:lnTo>
                      <a:lnTo>
                        <a:pt x="217" y="21"/>
                      </a:lnTo>
                      <a:lnTo>
                        <a:pt x="248" y="49"/>
                      </a:lnTo>
                      <a:lnTo>
                        <a:pt x="289" y="87"/>
                      </a:lnTo>
                      <a:lnTo>
                        <a:pt x="293" y="99"/>
                      </a:lnTo>
                      <a:lnTo>
                        <a:pt x="298" y="121"/>
                      </a:lnTo>
                      <a:lnTo>
                        <a:pt x="285" y="160"/>
                      </a:lnTo>
                      <a:lnTo>
                        <a:pt x="269" y="208"/>
                      </a:lnTo>
                      <a:lnTo>
                        <a:pt x="223" y="296"/>
                      </a:lnTo>
                      <a:lnTo>
                        <a:pt x="206" y="371"/>
                      </a:lnTo>
                      <a:lnTo>
                        <a:pt x="201" y="428"/>
                      </a:lnTo>
                      <a:lnTo>
                        <a:pt x="199" y="472"/>
                      </a:lnTo>
                      <a:lnTo>
                        <a:pt x="199" y="546"/>
                      </a:lnTo>
                      <a:lnTo>
                        <a:pt x="206" y="663"/>
                      </a:lnTo>
                      <a:lnTo>
                        <a:pt x="206" y="704"/>
                      </a:lnTo>
                      <a:lnTo>
                        <a:pt x="193" y="709"/>
                      </a:lnTo>
                      <a:lnTo>
                        <a:pt x="153" y="713"/>
                      </a:lnTo>
                      <a:lnTo>
                        <a:pt x="124" y="705"/>
                      </a:lnTo>
                      <a:lnTo>
                        <a:pt x="89" y="690"/>
                      </a:lnTo>
                    </a:path>
                  </a:pathLst>
                </a:custGeom>
                <a:solidFill>
                  <a:srgbClr val="000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12" name="Freeform 124"/>
                <p:cNvSpPr>
                  <a:spLocks/>
                </p:cNvSpPr>
                <p:nvPr/>
              </p:nvSpPr>
              <p:spPr bwMode="auto">
                <a:xfrm>
                  <a:off x="5364" y="2673"/>
                  <a:ext cx="211" cy="403"/>
                </a:xfrm>
                <a:custGeom>
                  <a:avLst/>
                  <a:gdLst/>
                  <a:ahLst/>
                  <a:cxnLst>
                    <a:cxn ang="0">
                      <a:pos x="210" y="0"/>
                    </a:cxn>
                    <a:cxn ang="0">
                      <a:pos x="182" y="93"/>
                    </a:cxn>
                    <a:cxn ang="0">
                      <a:pos x="133" y="81"/>
                    </a:cxn>
                    <a:cxn ang="0">
                      <a:pos x="164" y="130"/>
                    </a:cxn>
                    <a:cxn ang="0">
                      <a:pos x="133" y="165"/>
                    </a:cxn>
                    <a:cxn ang="0">
                      <a:pos x="99" y="221"/>
                    </a:cxn>
                    <a:cxn ang="0">
                      <a:pos x="58" y="285"/>
                    </a:cxn>
                    <a:cxn ang="0">
                      <a:pos x="23" y="346"/>
                    </a:cxn>
                    <a:cxn ang="0">
                      <a:pos x="0" y="402"/>
                    </a:cxn>
                  </a:cxnLst>
                  <a:rect l="0" t="0" r="r" b="b"/>
                  <a:pathLst>
                    <a:path w="211" h="403">
                      <a:moveTo>
                        <a:pt x="210" y="0"/>
                      </a:moveTo>
                      <a:lnTo>
                        <a:pt x="182" y="93"/>
                      </a:lnTo>
                      <a:lnTo>
                        <a:pt x="133" y="81"/>
                      </a:lnTo>
                      <a:lnTo>
                        <a:pt x="164" y="130"/>
                      </a:lnTo>
                      <a:lnTo>
                        <a:pt x="133" y="165"/>
                      </a:lnTo>
                      <a:lnTo>
                        <a:pt x="99" y="221"/>
                      </a:lnTo>
                      <a:lnTo>
                        <a:pt x="58" y="285"/>
                      </a:lnTo>
                      <a:lnTo>
                        <a:pt x="23" y="346"/>
                      </a:lnTo>
                      <a:lnTo>
                        <a:pt x="0" y="402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417" name="Group 129"/>
              <p:cNvGrpSpPr>
                <a:grpSpLocks/>
              </p:cNvGrpSpPr>
              <p:nvPr/>
            </p:nvGrpSpPr>
            <p:grpSpPr bwMode="auto">
              <a:xfrm>
                <a:off x="5404" y="2720"/>
                <a:ext cx="356" cy="598"/>
                <a:chOff x="5404" y="2720"/>
                <a:chExt cx="356" cy="598"/>
              </a:xfrm>
            </p:grpSpPr>
            <p:sp>
              <p:nvSpPr>
                <p:cNvPr id="12414" name="Freeform 126"/>
                <p:cNvSpPr>
                  <a:spLocks/>
                </p:cNvSpPr>
                <p:nvPr/>
              </p:nvSpPr>
              <p:spPr bwMode="auto">
                <a:xfrm>
                  <a:off x="5404" y="3179"/>
                  <a:ext cx="133" cy="139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66" y="18"/>
                    </a:cxn>
                    <a:cxn ang="0">
                      <a:pos x="40" y="19"/>
                    </a:cxn>
                    <a:cxn ang="0">
                      <a:pos x="18" y="24"/>
                    </a:cxn>
                    <a:cxn ang="0">
                      <a:pos x="8" y="32"/>
                    </a:cxn>
                    <a:cxn ang="0">
                      <a:pos x="5" y="43"/>
                    </a:cxn>
                    <a:cxn ang="0">
                      <a:pos x="10" y="61"/>
                    </a:cxn>
                    <a:cxn ang="0">
                      <a:pos x="0" y="74"/>
                    </a:cxn>
                    <a:cxn ang="0">
                      <a:pos x="1" y="92"/>
                    </a:cxn>
                    <a:cxn ang="0">
                      <a:pos x="11" y="103"/>
                    </a:cxn>
                    <a:cxn ang="0">
                      <a:pos x="19" y="117"/>
                    </a:cxn>
                    <a:cxn ang="0">
                      <a:pos x="37" y="124"/>
                    </a:cxn>
                    <a:cxn ang="0">
                      <a:pos x="48" y="138"/>
                    </a:cxn>
                    <a:cxn ang="0">
                      <a:pos x="70" y="136"/>
                    </a:cxn>
                    <a:cxn ang="0">
                      <a:pos x="83" y="127"/>
                    </a:cxn>
                    <a:cxn ang="0">
                      <a:pos x="96" y="114"/>
                    </a:cxn>
                    <a:cxn ang="0">
                      <a:pos x="103" y="82"/>
                    </a:cxn>
                    <a:cxn ang="0">
                      <a:pos x="132" y="54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3" h="139">
                      <a:moveTo>
                        <a:pt x="91" y="0"/>
                      </a:moveTo>
                      <a:lnTo>
                        <a:pt x="66" y="18"/>
                      </a:lnTo>
                      <a:lnTo>
                        <a:pt x="40" y="19"/>
                      </a:lnTo>
                      <a:lnTo>
                        <a:pt x="18" y="24"/>
                      </a:lnTo>
                      <a:lnTo>
                        <a:pt x="8" y="32"/>
                      </a:lnTo>
                      <a:lnTo>
                        <a:pt x="5" y="43"/>
                      </a:lnTo>
                      <a:lnTo>
                        <a:pt x="10" y="61"/>
                      </a:lnTo>
                      <a:lnTo>
                        <a:pt x="0" y="74"/>
                      </a:lnTo>
                      <a:lnTo>
                        <a:pt x="1" y="92"/>
                      </a:lnTo>
                      <a:lnTo>
                        <a:pt x="11" y="103"/>
                      </a:lnTo>
                      <a:lnTo>
                        <a:pt x="19" y="117"/>
                      </a:lnTo>
                      <a:lnTo>
                        <a:pt x="37" y="124"/>
                      </a:lnTo>
                      <a:lnTo>
                        <a:pt x="48" y="138"/>
                      </a:lnTo>
                      <a:lnTo>
                        <a:pt x="70" y="136"/>
                      </a:lnTo>
                      <a:lnTo>
                        <a:pt x="83" y="127"/>
                      </a:lnTo>
                      <a:lnTo>
                        <a:pt x="96" y="114"/>
                      </a:lnTo>
                      <a:lnTo>
                        <a:pt x="103" y="82"/>
                      </a:lnTo>
                      <a:lnTo>
                        <a:pt x="132" y="54"/>
                      </a:lnTo>
                      <a:lnTo>
                        <a:pt x="91" y="0"/>
                      </a:lnTo>
                    </a:path>
                  </a:pathLst>
                </a:custGeom>
                <a:solidFill>
                  <a:srgbClr val="FFE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15" name="Freeform 127"/>
                <p:cNvSpPr>
                  <a:spLocks/>
                </p:cNvSpPr>
                <p:nvPr/>
              </p:nvSpPr>
              <p:spPr bwMode="auto">
                <a:xfrm>
                  <a:off x="5476" y="3172"/>
                  <a:ext cx="79" cy="90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0" y="13"/>
                    </a:cxn>
                    <a:cxn ang="0">
                      <a:pos x="10" y="34"/>
                    </a:cxn>
                    <a:cxn ang="0">
                      <a:pos x="29" y="60"/>
                    </a:cxn>
                    <a:cxn ang="0">
                      <a:pos x="57" y="89"/>
                    </a:cxn>
                    <a:cxn ang="0">
                      <a:pos x="78" y="63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79" h="90">
                      <a:moveTo>
                        <a:pt x="19" y="0"/>
                      </a:moveTo>
                      <a:lnTo>
                        <a:pt x="0" y="13"/>
                      </a:lnTo>
                      <a:lnTo>
                        <a:pt x="10" y="34"/>
                      </a:lnTo>
                      <a:lnTo>
                        <a:pt x="29" y="60"/>
                      </a:lnTo>
                      <a:lnTo>
                        <a:pt x="57" y="89"/>
                      </a:lnTo>
                      <a:lnTo>
                        <a:pt x="78" y="63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16" name="Freeform 128"/>
                <p:cNvSpPr>
                  <a:spLocks/>
                </p:cNvSpPr>
                <p:nvPr/>
              </p:nvSpPr>
              <p:spPr bwMode="auto">
                <a:xfrm>
                  <a:off x="5472" y="2720"/>
                  <a:ext cx="288" cy="545"/>
                </a:xfrm>
                <a:custGeom>
                  <a:avLst/>
                  <a:gdLst/>
                  <a:ahLst/>
                  <a:cxnLst>
                    <a:cxn ang="0">
                      <a:pos x="201" y="42"/>
                    </a:cxn>
                    <a:cxn ang="0">
                      <a:pos x="218" y="77"/>
                    </a:cxn>
                    <a:cxn ang="0">
                      <a:pos x="247" y="127"/>
                    </a:cxn>
                    <a:cxn ang="0">
                      <a:pos x="257" y="167"/>
                    </a:cxn>
                    <a:cxn ang="0">
                      <a:pos x="273" y="213"/>
                    </a:cxn>
                    <a:cxn ang="0">
                      <a:pos x="284" y="290"/>
                    </a:cxn>
                    <a:cxn ang="0">
                      <a:pos x="287" y="331"/>
                    </a:cxn>
                    <a:cxn ang="0">
                      <a:pos x="278" y="341"/>
                    </a:cxn>
                    <a:cxn ang="0">
                      <a:pos x="251" y="378"/>
                    </a:cxn>
                    <a:cxn ang="0">
                      <a:pos x="218" y="417"/>
                    </a:cxn>
                    <a:cxn ang="0">
                      <a:pos x="182" y="452"/>
                    </a:cxn>
                    <a:cxn ang="0">
                      <a:pos x="81" y="544"/>
                    </a:cxn>
                    <a:cxn ang="0">
                      <a:pos x="35" y="488"/>
                    </a:cxn>
                    <a:cxn ang="0">
                      <a:pos x="0" y="443"/>
                    </a:cxn>
                    <a:cxn ang="0">
                      <a:pos x="95" y="360"/>
                    </a:cxn>
                    <a:cxn ang="0">
                      <a:pos x="127" y="336"/>
                    </a:cxn>
                    <a:cxn ang="0">
                      <a:pos x="146" y="315"/>
                    </a:cxn>
                    <a:cxn ang="0">
                      <a:pos x="162" y="305"/>
                    </a:cxn>
                    <a:cxn ang="0">
                      <a:pos x="137" y="239"/>
                    </a:cxn>
                    <a:cxn ang="0">
                      <a:pos x="122" y="187"/>
                    </a:cxn>
                    <a:cxn ang="0">
                      <a:pos x="114" y="163"/>
                    </a:cxn>
                    <a:cxn ang="0">
                      <a:pos x="106" y="138"/>
                    </a:cxn>
                    <a:cxn ang="0">
                      <a:pos x="102" y="108"/>
                    </a:cxn>
                    <a:cxn ang="0">
                      <a:pos x="102" y="80"/>
                    </a:cxn>
                    <a:cxn ang="0">
                      <a:pos x="102" y="57"/>
                    </a:cxn>
                    <a:cxn ang="0">
                      <a:pos x="106" y="34"/>
                    </a:cxn>
                    <a:cxn ang="0">
                      <a:pos x="120" y="16"/>
                    </a:cxn>
                    <a:cxn ang="0">
                      <a:pos x="139" y="3"/>
                    </a:cxn>
                    <a:cxn ang="0">
                      <a:pos x="152" y="0"/>
                    </a:cxn>
                    <a:cxn ang="0">
                      <a:pos x="178" y="16"/>
                    </a:cxn>
                    <a:cxn ang="0">
                      <a:pos x="201" y="42"/>
                    </a:cxn>
                  </a:cxnLst>
                  <a:rect l="0" t="0" r="r" b="b"/>
                  <a:pathLst>
                    <a:path w="288" h="545">
                      <a:moveTo>
                        <a:pt x="201" y="42"/>
                      </a:moveTo>
                      <a:lnTo>
                        <a:pt x="218" y="77"/>
                      </a:lnTo>
                      <a:lnTo>
                        <a:pt x="247" y="127"/>
                      </a:lnTo>
                      <a:lnTo>
                        <a:pt x="257" y="167"/>
                      </a:lnTo>
                      <a:lnTo>
                        <a:pt x="273" y="213"/>
                      </a:lnTo>
                      <a:lnTo>
                        <a:pt x="284" y="290"/>
                      </a:lnTo>
                      <a:lnTo>
                        <a:pt x="287" y="331"/>
                      </a:lnTo>
                      <a:lnTo>
                        <a:pt x="278" y="341"/>
                      </a:lnTo>
                      <a:lnTo>
                        <a:pt x="251" y="378"/>
                      </a:lnTo>
                      <a:lnTo>
                        <a:pt x="218" y="417"/>
                      </a:lnTo>
                      <a:lnTo>
                        <a:pt x="182" y="452"/>
                      </a:lnTo>
                      <a:lnTo>
                        <a:pt x="81" y="544"/>
                      </a:lnTo>
                      <a:lnTo>
                        <a:pt x="35" y="488"/>
                      </a:lnTo>
                      <a:lnTo>
                        <a:pt x="0" y="443"/>
                      </a:lnTo>
                      <a:lnTo>
                        <a:pt x="95" y="360"/>
                      </a:lnTo>
                      <a:lnTo>
                        <a:pt x="127" y="336"/>
                      </a:lnTo>
                      <a:lnTo>
                        <a:pt x="146" y="315"/>
                      </a:lnTo>
                      <a:lnTo>
                        <a:pt x="162" y="305"/>
                      </a:lnTo>
                      <a:lnTo>
                        <a:pt x="137" y="239"/>
                      </a:lnTo>
                      <a:lnTo>
                        <a:pt x="122" y="187"/>
                      </a:lnTo>
                      <a:lnTo>
                        <a:pt x="114" y="163"/>
                      </a:lnTo>
                      <a:lnTo>
                        <a:pt x="106" y="138"/>
                      </a:lnTo>
                      <a:lnTo>
                        <a:pt x="102" y="108"/>
                      </a:lnTo>
                      <a:lnTo>
                        <a:pt x="102" y="80"/>
                      </a:lnTo>
                      <a:lnTo>
                        <a:pt x="102" y="57"/>
                      </a:lnTo>
                      <a:lnTo>
                        <a:pt x="106" y="34"/>
                      </a:lnTo>
                      <a:lnTo>
                        <a:pt x="120" y="16"/>
                      </a:lnTo>
                      <a:lnTo>
                        <a:pt x="139" y="3"/>
                      </a:lnTo>
                      <a:lnTo>
                        <a:pt x="152" y="0"/>
                      </a:lnTo>
                      <a:lnTo>
                        <a:pt x="178" y="16"/>
                      </a:lnTo>
                      <a:lnTo>
                        <a:pt x="201" y="42"/>
                      </a:lnTo>
                    </a:path>
                  </a:pathLst>
                </a:custGeom>
                <a:solidFill>
                  <a:srgbClr val="000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435" name="Group 147"/>
            <p:cNvGrpSpPr>
              <a:grpSpLocks/>
            </p:cNvGrpSpPr>
            <p:nvPr/>
          </p:nvGrpSpPr>
          <p:grpSpPr bwMode="auto">
            <a:xfrm>
              <a:off x="5434" y="2348"/>
              <a:ext cx="230" cy="301"/>
              <a:chOff x="5434" y="2348"/>
              <a:chExt cx="230" cy="301"/>
            </a:xfrm>
          </p:grpSpPr>
          <p:grpSp>
            <p:nvGrpSpPr>
              <p:cNvPr id="12421" name="Group 133"/>
              <p:cNvGrpSpPr>
                <a:grpSpLocks/>
              </p:cNvGrpSpPr>
              <p:nvPr/>
            </p:nvGrpSpPr>
            <p:grpSpPr bwMode="auto">
              <a:xfrm>
                <a:off x="5443" y="2436"/>
                <a:ext cx="199" cy="143"/>
                <a:chOff x="5443" y="2436"/>
                <a:chExt cx="199" cy="143"/>
              </a:xfrm>
            </p:grpSpPr>
            <p:sp>
              <p:nvSpPr>
                <p:cNvPr id="12419" name="Freeform 131"/>
                <p:cNvSpPr>
                  <a:spLocks/>
                </p:cNvSpPr>
                <p:nvPr/>
              </p:nvSpPr>
              <p:spPr bwMode="auto">
                <a:xfrm>
                  <a:off x="5443" y="2436"/>
                  <a:ext cx="29" cy="66"/>
                </a:xfrm>
                <a:custGeom>
                  <a:avLst/>
                  <a:gdLst/>
                  <a:ahLst/>
                  <a:cxnLst>
                    <a:cxn ang="0">
                      <a:pos x="28" y="7"/>
                    </a:cxn>
                    <a:cxn ang="0">
                      <a:pos x="24" y="0"/>
                    </a:cxn>
                    <a:cxn ang="0">
                      <a:pos x="15" y="0"/>
                    </a:cxn>
                    <a:cxn ang="0">
                      <a:pos x="11" y="4"/>
                    </a:cxn>
                    <a:cxn ang="0">
                      <a:pos x="7" y="12"/>
                    </a:cxn>
                    <a:cxn ang="0">
                      <a:pos x="4" y="28"/>
                    </a:cxn>
                    <a:cxn ang="0">
                      <a:pos x="0" y="49"/>
                    </a:cxn>
                    <a:cxn ang="0">
                      <a:pos x="0" y="65"/>
                    </a:cxn>
                    <a:cxn ang="0">
                      <a:pos x="7" y="65"/>
                    </a:cxn>
                    <a:cxn ang="0">
                      <a:pos x="28" y="7"/>
                    </a:cxn>
                  </a:cxnLst>
                  <a:rect l="0" t="0" r="r" b="b"/>
                  <a:pathLst>
                    <a:path w="29" h="66">
                      <a:moveTo>
                        <a:pt x="28" y="7"/>
                      </a:moveTo>
                      <a:lnTo>
                        <a:pt x="24" y="0"/>
                      </a:lnTo>
                      <a:lnTo>
                        <a:pt x="15" y="0"/>
                      </a:lnTo>
                      <a:lnTo>
                        <a:pt x="11" y="4"/>
                      </a:lnTo>
                      <a:lnTo>
                        <a:pt x="7" y="12"/>
                      </a:lnTo>
                      <a:lnTo>
                        <a:pt x="4" y="28"/>
                      </a:lnTo>
                      <a:lnTo>
                        <a:pt x="0" y="49"/>
                      </a:lnTo>
                      <a:lnTo>
                        <a:pt x="0" y="65"/>
                      </a:lnTo>
                      <a:lnTo>
                        <a:pt x="7" y="65"/>
                      </a:lnTo>
                      <a:lnTo>
                        <a:pt x="28" y="7"/>
                      </a:lnTo>
                    </a:path>
                  </a:pathLst>
                </a:custGeom>
                <a:solidFill>
                  <a:srgbClr val="FFE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0" name="Freeform 132"/>
                <p:cNvSpPr>
                  <a:spLocks/>
                </p:cNvSpPr>
                <p:nvPr/>
              </p:nvSpPr>
              <p:spPr bwMode="auto">
                <a:xfrm>
                  <a:off x="5593" y="2525"/>
                  <a:ext cx="49" cy="54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45" y="5"/>
                    </a:cxn>
                    <a:cxn ang="0">
                      <a:pos x="48" y="11"/>
                    </a:cxn>
                    <a:cxn ang="0">
                      <a:pos x="45" y="19"/>
                    </a:cxn>
                    <a:cxn ang="0">
                      <a:pos x="39" y="28"/>
                    </a:cxn>
                    <a:cxn ang="0">
                      <a:pos x="31" y="37"/>
                    </a:cxn>
                    <a:cxn ang="0">
                      <a:pos x="18" y="50"/>
                    </a:cxn>
                    <a:cxn ang="0">
                      <a:pos x="9" y="53"/>
                    </a:cxn>
                    <a:cxn ang="0">
                      <a:pos x="0" y="47"/>
                    </a:cxn>
                    <a:cxn ang="0">
                      <a:pos x="37" y="0"/>
                    </a:cxn>
                  </a:cxnLst>
                  <a:rect l="0" t="0" r="r" b="b"/>
                  <a:pathLst>
                    <a:path w="49" h="54">
                      <a:moveTo>
                        <a:pt x="37" y="0"/>
                      </a:moveTo>
                      <a:lnTo>
                        <a:pt x="45" y="5"/>
                      </a:lnTo>
                      <a:lnTo>
                        <a:pt x="48" y="11"/>
                      </a:lnTo>
                      <a:lnTo>
                        <a:pt x="45" y="19"/>
                      </a:lnTo>
                      <a:lnTo>
                        <a:pt x="39" y="28"/>
                      </a:lnTo>
                      <a:lnTo>
                        <a:pt x="31" y="37"/>
                      </a:lnTo>
                      <a:lnTo>
                        <a:pt x="18" y="50"/>
                      </a:lnTo>
                      <a:lnTo>
                        <a:pt x="9" y="53"/>
                      </a:lnTo>
                      <a:lnTo>
                        <a:pt x="0" y="47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FFE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422" name="Freeform 134"/>
              <p:cNvSpPr>
                <a:spLocks/>
              </p:cNvSpPr>
              <p:nvPr/>
            </p:nvSpPr>
            <p:spPr bwMode="auto">
              <a:xfrm>
                <a:off x="5434" y="2380"/>
                <a:ext cx="221" cy="269"/>
              </a:xfrm>
              <a:custGeom>
                <a:avLst/>
                <a:gdLst/>
                <a:ahLst/>
                <a:cxnLst>
                  <a:cxn ang="0">
                    <a:pos x="200" y="38"/>
                  </a:cxn>
                  <a:cxn ang="0">
                    <a:pos x="211" y="53"/>
                  </a:cxn>
                  <a:cxn ang="0">
                    <a:pos x="217" y="72"/>
                  </a:cxn>
                  <a:cxn ang="0">
                    <a:pos x="220" y="94"/>
                  </a:cxn>
                  <a:cxn ang="0">
                    <a:pos x="216" y="112"/>
                  </a:cxn>
                  <a:cxn ang="0">
                    <a:pos x="209" y="129"/>
                  </a:cxn>
                  <a:cxn ang="0">
                    <a:pos x="196" y="144"/>
                  </a:cxn>
                  <a:cxn ang="0">
                    <a:pos x="185" y="160"/>
                  </a:cxn>
                  <a:cxn ang="0">
                    <a:pos x="174" y="183"/>
                  </a:cxn>
                  <a:cxn ang="0">
                    <a:pos x="161" y="209"/>
                  </a:cxn>
                  <a:cxn ang="0">
                    <a:pos x="149" y="231"/>
                  </a:cxn>
                  <a:cxn ang="0">
                    <a:pos x="137" y="243"/>
                  </a:cxn>
                  <a:cxn ang="0">
                    <a:pos x="123" y="251"/>
                  </a:cxn>
                  <a:cxn ang="0">
                    <a:pos x="100" y="261"/>
                  </a:cxn>
                  <a:cxn ang="0">
                    <a:pos x="76" y="268"/>
                  </a:cxn>
                  <a:cxn ang="0">
                    <a:pos x="60" y="266"/>
                  </a:cxn>
                  <a:cxn ang="0">
                    <a:pos x="46" y="263"/>
                  </a:cxn>
                  <a:cxn ang="0">
                    <a:pos x="23" y="255"/>
                  </a:cxn>
                  <a:cxn ang="0">
                    <a:pos x="13" y="246"/>
                  </a:cxn>
                  <a:cxn ang="0">
                    <a:pos x="9" y="233"/>
                  </a:cxn>
                  <a:cxn ang="0">
                    <a:pos x="2" y="207"/>
                  </a:cxn>
                  <a:cxn ang="0">
                    <a:pos x="0" y="187"/>
                  </a:cxn>
                  <a:cxn ang="0">
                    <a:pos x="0" y="163"/>
                  </a:cxn>
                  <a:cxn ang="0">
                    <a:pos x="3" y="145"/>
                  </a:cxn>
                  <a:cxn ang="0">
                    <a:pos x="9" y="126"/>
                  </a:cxn>
                  <a:cxn ang="0">
                    <a:pos x="19" y="99"/>
                  </a:cxn>
                  <a:cxn ang="0">
                    <a:pos x="31" y="79"/>
                  </a:cxn>
                  <a:cxn ang="0">
                    <a:pos x="37" y="56"/>
                  </a:cxn>
                  <a:cxn ang="0">
                    <a:pos x="49" y="30"/>
                  </a:cxn>
                  <a:cxn ang="0">
                    <a:pos x="62" y="16"/>
                  </a:cxn>
                  <a:cxn ang="0">
                    <a:pos x="75" y="9"/>
                  </a:cxn>
                  <a:cxn ang="0">
                    <a:pos x="99" y="1"/>
                  </a:cxn>
                  <a:cxn ang="0">
                    <a:pos x="116" y="0"/>
                  </a:cxn>
                  <a:cxn ang="0">
                    <a:pos x="141" y="5"/>
                  </a:cxn>
                  <a:cxn ang="0">
                    <a:pos x="163" y="13"/>
                  </a:cxn>
                  <a:cxn ang="0">
                    <a:pos x="186" y="27"/>
                  </a:cxn>
                  <a:cxn ang="0">
                    <a:pos x="200" y="38"/>
                  </a:cxn>
                </a:cxnLst>
                <a:rect l="0" t="0" r="r" b="b"/>
                <a:pathLst>
                  <a:path w="221" h="269">
                    <a:moveTo>
                      <a:pt x="200" y="38"/>
                    </a:moveTo>
                    <a:lnTo>
                      <a:pt x="211" y="53"/>
                    </a:lnTo>
                    <a:lnTo>
                      <a:pt x="217" y="72"/>
                    </a:lnTo>
                    <a:lnTo>
                      <a:pt x="220" y="94"/>
                    </a:lnTo>
                    <a:lnTo>
                      <a:pt x="216" y="112"/>
                    </a:lnTo>
                    <a:lnTo>
                      <a:pt x="209" y="129"/>
                    </a:lnTo>
                    <a:lnTo>
                      <a:pt x="196" y="144"/>
                    </a:lnTo>
                    <a:lnTo>
                      <a:pt x="185" y="160"/>
                    </a:lnTo>
                    <a:lnTo>
                      <a:pt x="174" y="183"/>
                    </a:lnTo>
                    <a:lnTo>
                      <a:pt x="161" y="209"/>
                    </a:lnTo>
                    <a:lnTo>
                      <a:pt x="149" y="231"/>
                    </a:lnTo>
                    <a:lnTo>
                      <a:pt x="137" y="243"/>
                    </a:lnTo>
                    <a:lnTo>
                      <a:pt x="123" y="251"/>
                    </a:lnTo>
                    <a:lnTo>
                      <a:pt x="100" y="261"/>
                    </a:lnTo>
                    <a:lnTo>
                      <a:pt x="76" y="268"/>
                    </a:lnTo>
                    <a:lnTo>
                      <a:pt x="60" y="266"/>
                    </a:lnTo>
                    <a:lnTo>
                      <a:pt x="46" y="263"/>
                    </a:lnTo>
                    <a:lnTo>
                      <a:pt x="23" y="255"/>
                    </a:lnTo>
                    <a:lnTo>
                      <a:pt x="13" y="246"/>
                    </a:lnTo>
                    <a:lnTo>
                      <a:pt x="9" y="233"/>
                    </a:lnTo>
                    <a:lnTo>
                      <a:pt x="2" y="207"/>
                    </a:lnTo>
                    <a:lnTo>
                      <a:pt x="0" y="187"/>
                    </a:lnTo>
                    <a:lnTo>
                      <a:pt x="0" y="163"/>
                    </a:lnTo>
                    <a:lnTo>
                      <a:pt x="3" y="145"/>
                    </a:lnTo>
                    <a:lnTo>
                      <a:pt x="9" y="126"/>
                    </a:lnTo>
                    <a:lnTo>
                      <a:pt x="19" y="99"/>
                    </a:lnTo>
                    <a:lnTo>
                      <a:pt x="31" y="79"/>
                    </a:lnTo>
                    <a:lnTo>
                      <a:pt x="37" y="56"/>
                    </a:lnTo>
                    <a:lnTo>
                      <a:pt x="49" y="30"/>
                    </a:lnTo>
                    <a:lnTo>
                      <a:pt x="62" y="16"/>
                    </a:lnTo>
                    <a:lnTo>
                      <a:pt x="75" y="9"/>
                    </a:lnTo>
                    <a:lnTo>
                      <a:pt x="99" y="1"/>
                    </a:lnTo>
                    <a:lnTo>
                      <a:pt x="116" y="0"/>
                    </a:lnTo>
                    <a:lnTo>
                      <a:pt x="141" y="5"/>
                    </a:lnTo>
                    <a:lnTo>
                      <a:pt x="163" y="13"/>
                    </a:lnTo>
                    <a:lnTo>
                      <a:pt x="186" y="27"/>
                    </a:lnTo>
                    <a:lnTo>
                      <a:pt x="200" y="38"/>
                    </a:lnTo>
                  </a:path>
                </a:pathLst>
              </a:custGeom>
              <a:solidFill>
                <a:srgbClr val="FFE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426" name="Group 138"/>
              <p:cNvGrpSpPr>
                <a:grpSpLocks/>
              </p:cNvGrpSpPr>
              <p:nvPr/>
            </p:nvGrpSpPr>
            <p:grpSpPr bwMode="auto">
              <a:xfrm>
                <a:off x="5465" y="2440"/>
                <a:ext cx="167" cy="94"/>
                <a:chOff x="5465" y="2440"/>
                <a:chExt cx="167" cy="94"/>
              </a:xfrm>
            </p:grpSpPr>
            <p:sp>
              <p:nvSpPr>
                <p:cNvPr id="12423" name="Freeform 135"/>
                <p:cNvSpPr>
                  <a:spLocks/>
                </p:cNvSpPr>
                <p:nvPr/>
              </p:nvSpPr>
              <p:spPr bwMode="auto">
                <a:xfrm>
                  <a:off x="5534" y="2482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16" y="8"/>
                    </a:cxn>
                    <a:cxn ang="0">
                      <a:pos x="11" y="2"/>
                    </a:cxn>
                    <a:cxn ang="0">
                      <a:pos x="1" y="0"/>
                    </a:cxn>
                    <a:cxn ang="0">
                      <a:pos x="0" y="8"/>
                    </a:cxn>
                    <a:cxn ang="0">
                      <a:pos x="8" y="8"/>
                    </a:cxn>
                    <a:cxn ang="0">
                      <a:pos x="13" y="16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7" h="17">
                      <a:moveTo>
                        <a:pt x="16" y="8"/>
                      </a:moveTo>
                      <a:lnTo>
                        <a:pt x="11" y="2"/>
                      </a:lnTo>
                      <a:lnTo>
                        <a:pt x="1" y="0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3" y="16"/>
                      </a:lnTo>
                      <a:lnTo>
                        <a:pt x="16" y="8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4" name="Freeform 136"/>
                <p:cNvSpPr>
                  <a:spLocks/>
                </p:cNvSpPr>
                <p:nvPr/>
              </p:nvSpPr>
              <p:spPr bwMode="auto">
                <a:xfrm>
                  <a:off x="5607" y="2517"/>
                  <a:ext cx="25" cy="17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20" y="16"/>
                    </a:cxn>
                    <a:cxn ang="0">
                      <a:pos x="24" y="11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5" h="17">
                      <a:moveTo>
                        <a:pt x="4" y="0"/>
                      </a:moveTo>
                      <a:lnTo>
                        <a:pt x="0" y="8"/>
                      </a:lnTo>
                      <a:lnTo>
                        <a:pt x="20" y="16"/>
                      </a:lnTo>
                      <a:lnTo>
                        <a:pt x="24" y="11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5" name="Freeform 137"/>
                <p:cNvSpPr>
                  <a:spLocks/>
                </p:cNvSpPr>
                <p:nvPr/>
              </p:nvSpPr>
              <p:spPr bwMode="auto">
                <a:xfrm>
                  <a:off x="5465" y="2440"/>
                  <a:ext cx="22" cy="17"/>
                </a:xfrm>
                <a:custGeom>
                  <a:avLst/>
                  <a:gdLst/>
                  <a:ahLst/>
                  <a:cxnLst>
                    <a:cxn ang="0">
                      <a:pos x="21" y="8"/>
                    </a:cxn>
                    <a:cxn ang="0">
                      <a:pos x="17" y="16"/>
                    </a:cxn>
                    <a:cxn ang="0">
                      <a:pos x="0" y="3"/>
                    </a:cxn>
                    <a:cxn ang="0">
                      <a:pos x="2" y="0"/>
                    </a:cxn>
                    <a:cxn ang="0">
                      <a:pos x="21" y="8"/>
                    </a:cxn>
                  </a:cxnLst>
                  <a:rect l="0" t="0" r="r" b="b"/>
                  <a:pathLst>
                    <a:path w="22" h="17">
                      <a:moveTo>
                        <a:pt x="21" y="8"/>
                      </a:moveTo>
                      <a:lnTo>
                        <a:pt x="17" y="1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1" y="8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431" name="Group 143"/>
              <p:cNvGrpSpPr>
                <a:grpSpLocks/>
              </p:cNvGrpSpPr>
              <p:nvPr/>
            </p:nvGrpSpPr>
            <p:grpSpPr bwMode="auto">
              <a:xfrm>
                <a:off x="5471" y="2445"/>
                <a:ext cx="141" cy="103"/>
                <a:chOff x="5471" y="2445"/>
                <a:chExt cx="141" cy="103"/>
              </a:xfrm>
            </p:grpSpPr>
            <p:sp>
              <p:nvSpPr>
                <p:cNvPr id="12427" name="Freeform 139"/>
                <p:cNvSpPr>
                  <a:spLocks/>
                </p:cNvSpPr>
                <p:nvPr/>
              </p:nvSpPr>
              <p:spPr bwMode="auto">
                <a:xfrm>
                  <a:off x="5540" y="2483"/>
                  <a:ext cx="72" cy="65"/>
                </a:xfrm>
                <a:custGeom>
                  <a:avLst/>
                  <a:gdLst/>
                  <a:ahLst/>
                  <a:cxnLst>
                    <a:cxn ang="0">
                      <a:pos x="71" y="33"/>
                    </a:cxn>
                    <a:cxn ang="0">
                      <a:pos x="13" y="0"/>
                    </a:cxn>
                    <a:cxn ang="0">
                      <a:pos x="4" y="16"/>
                    </a:cxn>
                    <a:cxn ang="0">
                      <a:pos x="0" y="28"/>
                    </a:cxn>
                    <a:cxn ang="0">
                      <a:pos x="1" y="40"/>
                    </a:cxn>
                    <a:cxn ang="0">
                      <a:pos x="6" y="48"/>
                    </a:cxn>
                    <a:cxn ang="0">
                      <a:pos x="14" y="55"/>
                    </a:cxn>
                    <a:cxn ang="0">
                      <a:pos x="26" y="59"/>
                    </a:cxn>
                    <a:cxn ang="0">
                      <a:pos x="33" y="64"/>
                    </a:cxn>
                    <a:cxn ang="0">
                      <a:pos x="40" y="64"/>
                    </a:cxn>
                    <a:cxn ang="0">
                      <a:pos x="49" y="63"/>
                    </a:cxn>
                    <a:cxn ang="0">
                      <a:pos x="55" y="58"/>
                    </a:cxn>
                    <a:cxn ang="0">
                      <a:pos x="60" y="53"/>
                    </a:cxn>
                    <a:cxn ang="0">
                      <a:pos x="62" y="48"/>
                    </a:cxn>
                    <a:cxn ang="0">
                      <a:pos x="68" y="38"/>
                    </a:cxn>
                    <a:cxn ang="0">
                      <a:pos x="71" y="33"/>
                    </a:cxn>
                  </a:cxnLst>
                  <a:rect l="0" t="0" r="r" b="b"/>
                  <a:pathLst>
                    <a:path w="72" h="65">
                      <a:moveTo>
                        <a:pt x="71" y="33"/>
                      </a:moveTo>
                      <a:lnTo>
                        <a:pt x="13" y="0"/>
                      </a:lnTo>
                      <a:lnTo>
                        <a:pt x="4" y="16"/>
                      </a:lnTo>
                      <a:lnTo>
                        <a:pt x="0" y="28"/>
                      </a:lnTo>
                      <a:lnTo>
                        <a:pt x="1" y="40"/>
                      </a:lnTo>
                      <a:lnTo>
                        <a:pt x="6" y="48"/>
                      </a:lnTo>
                      <a:lnTo>
                        <a:pt x="14" y="55"/>
                      </a:lnTo>
                      <a:lnTo>
                        <a:pt x="26" y="59"/>
                      </a:lnTo>
                      <a:lnTo>
                        <a:pt x="33" y="64"/>
                      </a:lnTo>
                      <a:lnTo>
                        <a:pt x="40" y="64"/>
                      </a:lnTo>
                      <a:lnTo>
                        <a:pt x="49" y="63"/>
                      </a:lnTo>
                      <a:lnTo>
                        <a:pt x="55" y="58"/>
                      </a:lnTo>
                      <a:lnTo>
                        <a:pt x="60" y="53"/>
                      </a:lnTo>
                      <a:lnTo>
                        <a:pt x="62" y="48"/>
                      </a:lnTo>
                      <a:lnTo>
                        <a:pt x="68" y="38"/>
                      </a:lnTo>
                      <a:lnTo>
                        <a:pt x="71" y="33"/>
                      </a:lnTo>
                    </a:path>
                  </a:pathLst>
                </a:custGeom>
                <a:solidFill>
                  <a:srgbClr val="80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8" name="Oval 140"/>
                <p:cNvSpPr>
                  <a:spLocks noChangeArrowheads="1"/>
                </p:cNvSpPr>
                <p:nvPr/>
              </p:nvSpPr>
              <p:spPr bwMode="auto">
                <a:xfrm>
                  <a:off x="5568" y="2513"/>
                  <a:ext cx="10" cy="9"/>
                </a:xfrm>
                <a:prstGeom prst="ellipse">
                  <a:avLst/>
                </a:prstGeom>
                <a:solidFill>
                  <a:srgbClr val="00A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429" name="Freeform 141"/>
                <p:cNvSpPr>
                  <a:spLocks/>
                </p:cNvSpPr>
                <p:nvPr/>
              </p:nvSpPr>
              <p:spPr bwMode="auto">
                <a:xfrm>
                  <a:off x="5471" y="2445"/>
                  <a:ext cx="72" cy="65"/>
                </a:xfrm>
                <a:custGeom>
                  <a:avLst/>
                  <a:gdLst/>
                  <a:ahLst/>
                  <a:cxnLst>
                    <a:cxn ang="0">
                      <a:pos x="71" y="32"/>
                    </a:cxn>
                    <a:cxn ang="0">
                      <a:pos x="12" y="0"/>
                    </a:cxn>
                    <a:cxn ang="0">
                      <a:pos x="3" y="18"/>
                    </a:cxn>
                    <a:cxn ang="0">
                      <a:pos x="0" y="29"/>
                    </a:cxn>
                    <a:cxn ang="0">
                      <a:pos x="1" y="40"/>
                    </a:cxn>
                    <a:cxn ang="0">
                      <a:pos x="6" y="47"/>
                    </a:cxn>
                    <a:cxn ang="0">
                      <a:pos x="14" y="54"/>
                    </a:cxn>
                    <a:cxn ang="0">
                      <a:pos x="24" y="60"/>
                    </a:cxn>
                    <a:cxn ang="0">
                      <a:pos x="32" y="63"/>
                    </a:cxn>
                    <a:cxn ang="0">
                      <a:pos x="40" y="64"/>
                    </a:cxn>
                    <a:cxn ang="0">
                      <a:pos x="48" y="63"/>
                    </a:cxn>
                    <a:cxn ang="0">
                      <a:pos x="55" y="58"/>
                    </a:cxn>
                    <a:cxn ang="0">
                      <a:pos x="59" y="54"/>
                    </a:cxn>
                    <a:cxn ang="0">
                      <a:pos x="62" y="48"/>
                    </a:cxn>
                    <a:cxn ang="0">
                      <a:pos x="67" y="39"/>
                    </a:cxn>
                    <a:cxn ang="0">
                      <a:pos x="71" y="32"/>
                    </a:cxn>
                  </a:cxnLst>
                  <a:rect l="0" t="0" r="r" b="b"/>
                  <a:pathLst>
                    <a:path w="72" h="65">
                      <a:moveTo>
                        <a:pt x="71" y="32"/>
                      </a:moveTo>
                      <a:lnTo>
                        <a:pt x="12" y="0"/>
                      </a:lnTo>
                      <a:lnTo>
                        <a:pt x="3" y="18"/>
                      </a:lnTo>
                      <a:lnTo>
                        <a:pt x="0" y="29"/>
                      </a:lnTo>
                      <a:lnTo>
                        <a:pt x="1" y="40"/>
                      </a:lnTo>
                      <a:lnTo>
                        <a:pt x="6" y="47"/>
                      </a:lnTo>
                      <a:lnTo>
                        <a:pt x="14" y="54"/>
                      </a:lnTo>
                      <a:lnTo>
                        <a:pt x="24" y="60"/>
                      </a:lnTo>
                      <a:lnTo>
                        <a:pt x="32" y="63"/>
                      </a:lnTo>
                      <a:lnTo>
                        <a:pt x="40" y="64"/>
                      </a:lnTo>
                      <a:lnTo>
                        <a:pt x="48" y="63"/>
                      </a:lnTo>
                      <a:lnTo>
                        <a:pt x="55" y="58"/>
                      </a:lnTo>
                      <a:lnTo>
                        <a:pt x="59" y="54"/>
                      </a:lnTo>
                      <a:lnTo>
                        <a:pt x="62" y="48"/>
                      </a:lnTo>
                      <a:lnTo>
                        <a:pt x="67" y="39"/>
                      </a:lnTo>
                      <a:lnTo>
                        <a:pt x="71" y="32"/>
                      </a:lnTo>
                    </a:path>
                  </a:pathLst>
                </a:custGeom>
                <a:solidFill>
                  <a:srgbClr val="80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30" name="Oval 142"/>
                <p:cNvSpPr>
                  <a:spLocks noChangeArrowheads="1"/>
                </p:cNvSpPr>
                <p:nvPr/>
              </p:nvSpPr>
              <p:spPr bwMode="auto">
                <a:xfrm>
                  <a:off x="5499" y="2476"/>
                  <a:ext cx="10" cy="8"/>
                </a:xfrm>
                <a:prstGeom prst="ellipse">
                  <a:avLst/>
                </a:prstGeom>
                <a:solidFill>
                  <a:srgbClr val="00A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432" name="Freeform 144"/>
              <p:cNvSpPr>
                <a:spLocks/>
              </p:cNvSpPr>
              <p:nvPr/>
            </p:nvSpPr>
            <p:spPr bwMode="auto">
              <a:xfrm>
                <a:off x="5467" y="2551"/>
                <a:ext cx="72" cy="5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60" y="29"/>
                  </a:cxn>
                  <a:cxn ang="0">
                    <a:pos x="50" y="27"/>
                  </a:cxn>
                  <a:cxn ang="0">
                    <a:pos x="38" y="24"/>
                  </a:cxn>
                  <a:cxn ang="0">
                    <a:pos x="28" y="21"/>
                  </a:cxn>
                  <a:cxn ang="0">
                    <a:pos x="17" y="13"/>
                  </a:cxn>
                  <a:cxn ang="0">
                    <a:pos x="11" y="7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33"/>
                  </a:cxn>
                  <a:cxn ang="0">
                    <a:pos x="2" y="40"/>
                  </a:cxn>
                  <a:cxn ang="0">
                    <a:pos x="7" y="49"/>
                  </a:cxn>
                  <a:cxn ang="0">
                    <a:pos x="14" y="54"/>
                  </a:cxn>
                  <a:cxn ang="0">
                    <a:pos x="22" y="57"/>
                  </a:cxn>
                  <a:cxn ang="0">
                    <a:pos x="31" y="57"/>
                  </a:cxn>
                  <a:cxn ang="0">
                    <a:pos x="39" y="57"/>
                  </a:cxn>
                  <a:cxn ang="0">
                    <a:pos x="47" y="53"/>
                  </a:cxn>
                  <a:cxn ang="0">
                    <a:pos x="51" y="51"/>
                  </a:cxn>
                  <a:cxn ang="0">
                    <a:pos x="58" y="46"/>
                  </a:cxn>
                  <a:cxn ang="0">
                    <a:pos x="64" y="36"/>
                  </a:cxn>
                  <a:cxn ang="0">
                    <a:pos x="71" y="29"/>
                  </a:cxn>
                </a:cxnLst>
                <a:rect l="0" t="0" r="r" b="b"/>
                <a:pathLst>
                  <a:path w="72" h="58">
                    <a:moveTo>
                      <a:pt x="71" y="29"/>
                    </a:moveTo>
                    <a:lnTo>
                      <a:pt x="60" y="29"/>
                    </a:lnTo>
                    <a:lnTo>
                      <a:pt x="50" y="27"/>
                    </a:lnTo>
                    <a:lnTo>
                      <a:pt x="38" y="24"/>
                    </a:lnTo>
                    <a:lnTo>
                      <a:pt x="28" y="21"/>
                    </a:lnTo>
                    <a:lnTo>
                      <a:pt x="17" y="13"/>
                    </a:lnTo>
                    <a:lnTo>
                      <a:pt x="11" y="7"/>
                    </a:lnTo>
                    <a:lnTo>
                      <a:pt x="4" y="0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7" y="49"/>
                    </a:lnTo>
                    <a:lnTo>
                      <a:pt x="14" y="54"/>
                    </a:lnTo>
                    <a:lnTo>
                      <a:pt x="22" y="57"/>
                    </a:lnTo>
                    <a:lnTo>
                      <a:pt x="31" y="57"/>
                    </a:lnTo>
                    <a:lnTo>
                      <a:pt x="39" y="57"/>
                    </a:lnTo>
                    <a:lnTo>
                      <a:pt x="47" y="53"/>
                    </a:lnTo>
                    <a:lnTo>
                      <a:pt x="51" y="51"/>
                    </a:lnTo>
                    <a:lnTo>
                      <a:pt x="58" y="46"/>
                    </a:lnTo>
                    <a:lnTo>
                      <a:pt x="64" y="36"/>
                    </a:lnTo>
                    <a:lnTo>
                      <a:pt x="71" y="29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3" name="Freeform 145"/>
              <p:cNvSpPr>
                <a:spLocks/>
              </p:cNvSpPr>
              <p:nvPr/>
            </p:nvSpPr>
            <p:spPr bwMode="auto">
              <a:xfrm>
                <a:off x="5496" y="2531"/>
                <a:ext cx="38" cy="22"/>
              </a:xfrm>
              <a:custGeom>
                <a:avLst/>
                <a:gdLst/>
                <a:ahLst/>
                <a:cxnLst>
                  <a:cxn ang="0">
                    <a:pos x="37" y="21"/>
                  </a:cxn>
                  <a:cxn ang="0">
                    <a:pos x="26" y="20"/>
                  </a:cxn>
                  <a:cxn ang="0">
                    <a:pos x="21" y="18"/>
                  </a:cxn>
                  <a:cxn ang="0">
                    <a:pos x="15" y="16"/>
                  </a:cxn>
                  <a:cxn ang="0">
                    <a:pos x="9" y="12"/>
                  </a:cxn>
                  <a:cxn ang="0">
                    <a:pos x="5" y="7"/>
                  </a:cxn>
                  <a:cxn ang="0">
                    <a:pos x="0" y="0"/>
                  </a:cxn>
                </a:cxnLst>
                <a:rect l="0" t="0" r="r" b="b"/>
                <a:pathLst>
                  <a:path w="38" h="22">
                    <a:moveTo>
                      <a:pt x="37" y="21"/>
                    </a:moveTo>
                    <a:lnTo>
                      <a:pt x="26" y="20"/>
                    </a:lnTo>
                    <a:lnTo>
                      <a:pt x="21" y="18"/>
                    </a:lnTo>
                    <a:lnTo>
                      <a:pt x="15" y="16"/>
                    </a:lnTo>
                    <a:lnTo>
                      <a:pt x="9" y="12"/>
                    </a:ln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4" name="Freeform 146"/>
              <p:cNvSpPr>
                <a:spLocks/>
              </p:cNvSpPr>
              <p:nvPr/>
            </p:nvSpPr>
            <p:spPr bwMode="auto">
              <a:xfrm>
                <a:off x="5465" y="2348"/>
                <a:ext cx="199" cy="183"/>
              </a:xfrm>
              <a:custGeom>
                <a:avLst/>
                <a:gdLst/>
                <a:ahLst/>
                <a:cxnLst>
                  <a:cxn ang="0">
                    <a:pos x="165" y="182"/>
                  </a:cxn>
                  <a:cxn ang="0">
                    <a:pos x="156" y="179"/>
                  </a:cxn>
                  <a:cxn ang="0">
                    <a:pos x="154" y="167"/>
                  </a:cxn>
                  <a:cxn ang="0">
                    <a:pos x="153" y="151"/>
                  </a:cxn>
                  <a:cxn ang="0">
                    <a:pos x="161" y="118"/>
                  </a:cxn>
                  <a:cxn ang="0">
                    <a:pos x="165" y="100"/>
                  </a:cxn>
                  <a:cxn ang="0">
                    <a:pos x="141" y="100"/>
                  </a:cxn>
                  <a:cxn ang="0">
                    <a:pos x="108" y="99"/>
                  </a:cxn>
                  <a:cxn ang="0">
                    <a:pos x="98" y="89"/>
                  </a:cxn>
                  <a:cxn ang="0">
                    <a:pos x="81" y="76"/>
                  </a:cxn>
                  <a:cxn ang="0">
                    <a:pos x="55" y="79"/>
                  </a:cxn>
                  <a:cxn ang="0">
                    <a:pos x="30" y="65"/>
                  </a:cxn>
                  <a:cxn ang="0">
                    <a:pos x="27" y="79"/>
                  </a:cxn>
                  <a:cxn ang="0">
                    <a:pos x="17" y="85"/>
                  </a:cxn>
                  <a:cxn ang="0">
                    <a:pos x="6" y="103"/>
                  </a:cxn>
                  <a:cxn ang="0">
                    <a:pos x="0" y="100"/>
                  </a:cxn>
                  <a:cxn ang="0">
                    <a:pos x="0" y="87"/>
                  </a:cxn>
                  <a:cxn ang="0">
                    <a:pos x="2" y="68"/>
                  </a:cxn>
                  <a:cxn ang="0">
                    <a:pos x="7" y="53"/>
                  </a:cxn>
                  <a:cxn ang="0">
                    <a:pos x="17" y="41"/>
                  </a:cxn>
                  <a:cxn ang="0">
                    <a:pos x="16" y="21"/>
                  </a:cxn>
                  <a:cxn ang="0">
                    <a:pos x="16" y="10"/>
                  </a:cxn>
                  <a:cxn ang="0">
                    <a:pos x="29" y="12"/>
                  </a:cxn>
                  <a:cxn ang="0">
                    <a:pos x="44" y="12"/>
                  </a:cxn>
                  <a:cxn ang="0">
                    <a:pos x="53" y="9"/>
                  </a:cxn>
                  <a:cxn ang="0">
                    <a:pos x="63" y="0"/>
                  </a:cxn>
                  <a:cxn ang="0">
                    <a:pos x="72" y="8"/>
                  </a:cxn>
                  <a:cxn ang="0">
                    <a:pos x="81" y="12"/>
                  </a:cxn>
                  <a:cxn ang="0">
                    <a:pos x="97" y="13"/>
                  </a:cxn>
                  <a:cxn ang="0">
                    <a:pos x="113" y="17"/>
                  </a:cxn>
                  <a:cxn ang="0">
                    <a:pos x="130" y="23"/>
                  </a:cxn>
                  <a:cxn ang="0">
                    <a:pos x="144" y="32"/>
                  </a:cxn>
                  <a:cxn ang="0">
                    <a:pos x="161" y="47"/>
                  </a:cxn>
                  <a:cxn ang="0">
                    <a:pos x="171" y="50"/>
                  </a:cxn>
                  <a:cxn ang="0">
                    <a:pos x="180" y="59"/>
                  </a:cxn>
                  <a:cxn ang="0">
                    <a:pos x="188" y="67"/>
                  </a:cxn>
                  <a:cxn ang="0">
                    <a:pos x="192" y="79"/>
                  </a:cxn>
                  <a:cxn ang="0">
                    <a:pos x="197" y="92"/>
                  </a:cxn>
                  <a:cxn ang="0">
                    <a:pos x="198" y="104"/>
                  </a:cxn>
                  <a:cxn ang="0">
                    <a:pos x="198" y="129"/>
                  </a:cxn>
                  <a:cxn ang="0">
                    <a:pos x="192" y="156"/>
                  </a:cxn>
                  <a:cxn ang="0">
                    <a:pos x="165" y="182"/>
                  </a:cxn>
                </a:cxnLst>
                <a:rect l="0" t="0" r="r" b="b"/>
                <a:pathLst>
                  <a:path w="199" h="183">
                    <a:moveTo>
                      <a:pt x="165" y="182"/>
                    </a:moveTo>
                    <a:lnTo>
                      <a:pt x="156" y="179"/>
                    </a:lnTo>
                    <a:lnTo>
                      <a:pt x="154" y="167"/>
                    </a:lnTo>
                    <a:lnTo>
                      <a:pt x="153" y="151"/>
                    </a:lnTo>
                    <a:lnTo>
                      <a:pt x="161" y="118"/>
                    </a:lnTo>
                    <a:lnTo>
                      <a:pt x="165" y="100"/>
                    </a:lnTo>
                    <a:lnTo>
                      <a:pt x="141" y="100"/>
                    </a:lnTo>
                    <a:lnTo>
                      <a:pt x="108" y="99"/>
                    </a:lnTo>
                    <a:lnTo>
                      <a:pt x="98" y="89"/>
                    </a:lnTo>
                    <a:lnTo>
                      <a:pt x="81" y="76"/>
                    </a:lnTo>
                    <a:lnTo>
                      <a:pt x="55" y="79"/>
                    </a:lnTo>
                    <a:lnTo>
                      <a:pt x="30" y="65"/>
                    </a:lnTo>
                    <a:lnTo>
                      <a:pt x="27" y="79"/>
                    </a:lnTo>
                    <a:lnTo>
                      <a:pt x="17" y="85"/>
                    </a:lnTo>
                    <a:lnTo>
                      <a:pt x="6" y="103"/>
                    </a:lnTo>
                    <a:lnTo>
                      <a:pt x="0" y="100"/>
                    </a:lnTo>
                    <a:lnTo>
                      <a:pt x="0" y="87"/>
                    </a:lnTo>
                    <a:lnTo>
                      <a:pt x="2" y="68"/>
                    </a:lnTo>
                    <a:lnTo>
                      <a:pt x="7" y="53"/>
                    </a:lnTo>
                    <a:lnTo>
                      <a:pt x="17" y="41"/>
                    </a:lnTo>
                    <a:lnTo>
                      <a:pt x="16" y="21"/>
                    </a:lnTo>
                    <a:lnTo>
                      <a:pt x="16" y="10"/>
                    </a:lnTo>
                    <a:lnTo>
                      <a:pt x="29" y="12"/>
                    </a:lnTo>
                    <a:lnTo>
                      <a:pt x="44" y="12"/>
                    </a:lnTo>
                    <a:lnTo>
                      <a:pt x="53" y="9"/>
                    </a:lnTo>
                    <a:lnTo>
                      <a:pt x="63" y="0"/>
                    </a:lnTo>
                    <a:lnTo>
                      <a:pt x="72" y="8"/>
                    </a:lnTo>
                    <a:lnTo>
                      <a:pt x="81" y="12"/>
                    </a:lnTo>
                    <a:lnTo>
                      <a:pt x="97" y="13"/>
                    </a:lnTo>
                    <a:lnTo>
                      <a:pt x="113" y="17"/>
                    </a:lnTo>
                    <a:lnTo>
                      <a:pt x="130" y="23"/>
                    </a:lnTo>
                    <a:lnTo>
                      <a:pt x="144" y="32"/>
                    </a:lnTo>
                    <a:lnTo>
                      <a:pt x="161" y="47"/>
                    </a:lnTo>
                    <a:lnTo>
                      <a:pt x="171" y="50"/>
                    </a:lnTo>
                    <a:lnTo>
                      <a:pt x="180" y="59"/>
                    </a:lnTo>
                    <a:lnTo>
                      <a:pt x="188" y="67"/>
                    </a:lnTo>
                    <a:lnTo>
                      <a:pt x="192" y="79"/>
                    </a:lnTo>
                    <a:lnTo>
                      <a:pt x="197" y="92"/>
                    </a:lnTo>
                    <a:lnTo>
                      <a:pt x="198" y="104"/>
                    </a:lnTo>
                    <a:lnTo>
                      <a:pt x="198" y="129"/>
                    </a:lnTo>
                    <a:lnTo>
                      <a:pt x="192" y="156"/>
                    </a:lnTo>
                    <a:lnTo>
                      <a:pt x="165" y="182"/>
                    </a:lnTo>
                  </a:path>
                </a:pathLst>
              </a:custGeom>
              <a:solidFill>
                <a:srgbClr val="C06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436" name="Freeform 148"/>
            <p:cNvSpPr>
              <a:spLocks/>
            </p:cNvSpPr>
            <p:nvPr/>
          </p:nvSpPr>
          <p:spPr bwMode="auto">
            <a:xfrm>
              <a:off x="5279" y="2644"/>
              <a:ext cx="198" cy="496"/>
            </a:xfrm>
            <a:custGeom>
              <a:avLst/>
              <a:gdLst/>
              <a:ahLst/>
              <a:cxnLst>
                <a:cxn ang="0">
                  <a:pos x="187" y="4"/>
                </a:cxn>
                <a:cxn ang="0">
                  <a:pos x="175" y="0"/>
                </a:cxn>
                <a:cxn ang="0">
                  <a:pos x="148" y="17"/>
                </a:cxn>
                <a:cxn ang="0">
                  <a:pos x="148" y="46"/>
                </a:cxn>
                <a:cxn ang="0">
                  <a:pos x="126" y="74"/>
                </a:cxn>
                <a:cxn ang="0">
                  <a:pos x="104" y="104"/>
                </a:cxn>
                <a:cxn ang="0">
                  <a:pos x="80" y="143"/>
                </a:cxn>
                <a:cxn ang="0">
                  <a:pos x="62" y="179"/>
                </a:cxn>
                <a:cxn ang="0">
                  <a:pos x="43" y="232"/>
                </a:cxn>
                <a:cxn ang="0">
                  <a:pos x="28" y="278"/>
                </a:cxn>
                <a:cxn ang="0">
                  <a:pos x="9" y="370"/>
                </a:cxn>
                <a:cxn ang="0">
                  <a:pos x="0" y="427"/>
                </a:cxn>
                <a:cxn ang="0">
                  <a:pos x="25" y="495"/>
                </a:cxn>
                <a:cxn ang="0">
                  <a:pos x="75" y="440"/>
                </a:cxn>
                <a:cxn ang="0">
                  <a:pos x="88" y="348"/>
                </a:cxn>
                <a:cxn ang="0">
                  <a:pos x="98" y="291"/>
                </a:cxn>
                <a:cxn ang="0">
                  <a:pos x="113" y="238"/>
                </a:cxn>
                <a:cxn ang="0">
                  <a:pos x="130" y="199"/>
                </a:cxn>
                <a:cxn ang="0">
                  <a:pos x="152" y="142"/>
                </a:cxn>
                <a:cxn ang="0">
                  <a:pos x="165" y="102"/>
                </a:cxn>
                <a:cxn ang="0">
                  <a:pos x="177" y="55"/>
                </a:cxn>
                <a:cxn ang="0">
                  <a:pos x="197" y="43"/>
                </a:cxn>
                <a:cxn ang="0">
                  <a:pos x="187" y="4"/>
                </a:cxn>
              </a:cxnLst>
              <a:rect l="0" t="0" r="r" b="b"/>
              <a:pathLst>
                <a:path w="198" h="496">
                  <a:moveTo>
                    <a:pt x="187" y="4"/>
                  </a:moveTo>
                  <a:lnTo>
                    <a:pt x="175" y="0"/>
                  </a:lnTo>
                  <a:lnTo>
                    <a:pt x="148" y="17"/>
                  </a:lnTo>
                  <a:lnTo>
                    <a:pt x="148" y="46"/>
                  </a:lnTo>
                  <a:lnTo>
                    <a:pt x="126" y="74"/>
                  </a:lnTo>
                  <a:lnTo>
                    <a:pt x="104" y="104"/>
                  </a:lnTo>
                  <a:lnTo>
                    <a:pt x="80" y="143"/>
                  </a:lnTo>
                  <a:lnTo>
                    <a:pt x="62" y="179"/>
                  </a:lnTo>
                  <a:lnTo>
                    <a:pt x="43" y="232"/>
                  </a:lnTo>
                  <a:lnTo>
                    <a:pt x="28" y="278"/>
                  </a:lnTo>
                  <a:lnTo>
                    <a:pt x="9" y="370"/>
                  </a:lnTo>
                  <a:lnTo>
                    <a:pt x="0" y="427"/>
                  </a:lnTo>
                  <a:lnTo>
                    <a:pt x="25" y="495"/>
                  </a:lnTo>
                  <a:lnTo>
                    <a:pt x="75" y="440"/>
                  </a:lnTo>
                  <a:lnTo>
                    <a:pt x="88" y="348"/>
                  </a:lnTo>
                  <a:lnTo>
                    <a:pt x="98" y="291"/>
                  </a:lnTo>
                  <a:lnTo>
                    <a:pt x="113" y="238"/>
                  </a:lnTo>
                  <a:lnTo>
                    <a:pt x="130" y="199"/>
                  </a:lnTo>
                  <a:lnTo>
                    <a:pt x="152" y="142"/>
                  </a:lnTo>
                  <a:lnTo>
                    <a:pt x="165" y="102"/>
                  </a:lnTo>
                  <a:lnTo>
                    <a:pt x="177" y="55"/>
                  </a:lnTo>
                  <a:lnTo>
                    <a:pt x="197" y="43"/>
                  </a:lnTo>
                  <a:lnTo>
                    <a:pt x="187" y="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0066CC"/>
                </a:solidFill>
                <a:latin typeface="Comic Sans MS" pitchFamily="66" charset="0"/>
              </a:rPr>
              <a:t>Thematic Apperception Test</a:t>
            </a:r>
            <a:endParaRPr lang="en-US" b="1" i="1" dirty="0">
              <a:solidFill>
                <a:srgbClr val="0066CC"/>
              </a:solidFill>
              <a:latin typeface="Comic Sans MS" pitchFamily="66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/>
          <a:p>
            <a:r>
              <a:rPr lang="en-US" sz="3400" dirty="0" smtClean="0">
                <a:solidFill>
                  <a:srgbClr val="0066CC"/>
                </a:solidFill>
                <a:latin typeface="Comic Sans MS" pitchFamily="66" charset="0"/>
              </a:rPr>
              <a:t>A </a:t>
            </a:r>
            <a:r>
              <a:rPr lang="en-US" sz="3400" dirty="0">
                <a:solidFill>
                  <a:srgbClr val="0066CC"/>
                </a:solidFill>
                <a:latin typeface="Comic Sans MS" pitchFamily="66" charset="0"/>
              </a:rPr>
              <a:t>projective test which people express their inner feelings through stories they make about ambiguous scenes</a:t>
            </a:r>
          </a:p>
        </p:txBody>
      </p:sp>
      <p:pic>
        <p:nvPicPr>
          <p:cNvPr id="5" name="Picture 3" descr="T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1905000"/>
            <a:ext cx="5009322" cy="3657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81200"/>
            <a:ext cx="3048000" cy="3429000"/>
          </a:xfrm>
        </p:spPr>
        <p:txBody>
          <a:bodyPr/>
          <a:lstStyle/>
          <a:p>
            <a:r>
              <a:rPr lang="en-US" dirty="0"/>
              <a:t>The Doodle Personality Test</a:t>
            </a:r>
          </a:p>
        </p:txBody>
      </p:sp>
      <p:pic>
        <p:nvPicPr>
          <p:cNvPr id="4" name="Picture 4" descr="Dood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5653" y="0"/>
            <a:ext cx="49883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3657600" cy="175260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Hermann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Rorschach </a:t>
            </a:r>
            <a:r>
              <a:rPr lang="en-US" dirty="0">
                <a:latin typeface="Comic Sans MS" pitchFamily="66" charset="0"/>
              </a:rPr>
              <a:t>Inkblot Test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00963" cy="1108075"/>
          </a:xfrm>
        </p:spPr>
        <p:txBody>
          <a:bodyPr/>
          <a:lstStyle/>
          <a:p>
            <a:r>
              <a:rPr lang="en-US" sz="3600" dirty="0">
                <a:latin typeface="Comic Sans MS" pitchFamily="66" charset="0"/>
              </a:rPr>
              <a:t>The most widely used projective test</a:t>
            </a:r>
          </a:p>
          <a:p>
            <a:r>
              <a:rPr lang="en-US" dirty="0">
                <a:latin typeface="Comic Sans MS" pitchFamily="66" charset="0"/>
              </a:rPr>
              <a:t>A set of ten inkblots designed to identify people’s feelings when they are asked to interpret what they see in the inkblots. </a:t>
            </a:r>
          </a:p>
          <a:p>
            <a:r>
              <a:rPr lang="en-US" dirty="0">
                <a:latin typeface="Comic Sans MS" pitchFamily="66" charset="0"/>
                <a:hlinkClick r:id="rId2"/>
              </a:rPr>
              <a:t>See website from </a:t>
            </a:r>
            <a:r>
              <a:rPr lang="en-US" dirty="0" err="1">
                <a:latin typeface="Comic Sans MS" pitchFamily="66" charset="0"/>
                <a:hlinkClick r:id="rId2"/>
              </a:rPr>
              <a:t>quia</a:t>
            </a:r>
            <a:endParaRPr lang="en-US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  <a:p>
            <a:endParaRPr lang="en-US" sz="3600" dirty="0">
              <a:latin typeface="Comic Sans MS" pitchFamily="66" charset="0"/>
            </a:endParaRPr>
          </a:p>
        </p:txBody>
      </p:sp>
      <p:pic>
        <p:nvPicPr>
          <p:cNvPr id="81926" name="Picture 6" descr="11rorscha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3810000" cy="2366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Rorschach Inkblot Cartoon</a:t>
            </a:r>
          </a:p>
        </p:txBody>
      </p:sp>
      <p:pic>
        <p:nvPicPr>
          <p:cNvPr id="137220" name="Picture 4" descr="Rorshar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-1447800"/>
            <a:ext cx="7704138" cy="10591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Neo-Freudians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1447800"/>
          </a:xfrm>
        </p:spPr>
        <p:txBody>
          <a:bodyPr/>
          <a:lstStyle/>
          <a:p>
            <a:r>
              <a:rPr lang="en-US" sz="3600"/>
              <a:t>Psychologists that took some premises from Freud and built upon them.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0" y="3429000"/>
            <a:ext cx="257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Alfred Adler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2819400" y="3352800"/>
            <a:ext cx="300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Karen Horney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324600" y="3200400"/>
            <a:ext cx="213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Carl Jung</a:t>
            </a:r>
          </a:p>
        </p:txBody>
      </p:sp>
      <p:pic>
        <p:nvPicPr>
          <p:cNvPr id="82951" name="Picture 7" descr="ad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91000"/>
            <a:ext cx="1819275" cy="2466975"/>
          </a:xfrm>
          <a:prstGeom prst="rect">
            <a:avLst/>
          </a:prstGeom>
          <a:noFill/>
        </p:spPr>
      </p:pic>
      <p:pic>
        <p:nvPicPr>
          <p:cNvPr id="82952" name="Picture 8" descr="horn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191000"/>
            <a:ext cx="1628775" cy="2476500"/>
          </a:xfrm>
          <a:prstGeom prst="rect">
            <a:avLst/>
          </a:prstGeom>
          <a:noFill/>
        </p:spPr>
      </p:pic>
      <p:pic>
        <p:nvPicPr>
          <p:cNvPr id="82953" name="Picture 9" descr="ju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962400"/>
            <a:ext cx="1428750" cy="2606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82948" grpId="0"/>
      <p:bldP spid="82949" grpId="0"/>
      <p:bldP spid="829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6400800" cy="1524000"/>
          </a:xfrm>
        </p:spPr>
        <p:txBody>
          <a:bodyPr/>
          <a:lstStyle/>
          <a:p>
            <a:r>
              <a:rPr lang="en-US" dirty="0" smtClean="0"/>
              <a:t>Gordon </a:t>
            </a:r>
            <a:r>
              <a:rPr lang="en-US" dirty="0" err="1" smtClean="0"/>
              <a:t>Allport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(1897-1967)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600200"/>
            <a:ext cx="6248400" cy="5029200"/>
          </a:xfrm>
        </p:spPr>
        <p:txBody>
          <a:bodyPr/>
          <a:lstStyle/>
          <a:p>
            <a:r>
              <a:rPr lang="en-US" dirty="0" smtClean="0"/>
              <a:t>Found 50 different definitions in magazines, newspapers, and books</a:t>
            </a:r>
          </a:p>
          <a:p>
            <a:r>
              <a:rPr lang="en-US" dirty="0" smtClean="0"/>
              <a:t>Omnibus  = all-purpose definition is useless</a:t>
            </a:r>
          </a:p>
          <a:p>
            <a:r>
              <a:rPr lang="en-US" dirty="0" smtClean="0"/>
              <a:t>Trait = profiling on dimensions</a:t>
            </a:r>
          </a:p>
          <a:p>
            <a:pPr lvl="1"/>
            <a:r>
              <a:rPr lang="en-US" dirty="0" smtClean="0"/>
              <a:t>Learned, not inherited: “Any theory that regard personality as stable, fixed, or invariable is wrong” (1961)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http://www.intropsych.com/ch11_personality/11allpor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8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743200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latin typeface="Segoe UI Light" pitchFamily="34" charset="0"/>
              </a:rPr>
              <a:t>“Personality is everything that makes you an individual.  It is the integration and interaction of your genetic inheritance, your experience, and your ways of relating the two.”</a:t>
            </a:r>
            <a:endParaRPr lang="en-US" sz="2400" b="1" i="1" dirty="0">
              <a:latin typeface="Segoe U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-533400" y="152400"/>
            <a:ext cx="7772400" cy="1143000"/>
          </a:xfrm>
        </p:spPr>
        <p:txBody>
          <a:bodyPr/>
          <a:lstStyle/>
          <a:p>
            <a:r>
              <a:rPr lang="en-US" dirty="0"/>
              <a:t>Carl </a:t>
            </a:r>
            <a:r>
              <a:rPr lang="en-US" dirty="0" smtClean="0"/>
              <a:t>Jung</a:t>
            </a:r>
            <a:br>
              <a:rPr lang="en-US" dirty="0" smtClean="0"/>
            </a:br>
            <a:r>
              <a:rPr lang="en-US" sz="2500" i="1" dirty="0" smtClean="0"/>
              <a:t>(1875-1961)</a:t>
            </a:r>
            <a:endParaRPr lang="en-US" sz="2500" i="1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4419600" cy="4906963"/>
          </a:xfrm>
        </p:spPr>
        <p:txBody>
          <a:bodyPr/>
          <a:lstStyle/>
          <a:p>
            <a:r>
              <a:rPr lang="en-US" sz="2800" dirty="0" smtClean="0"/>
              <a:t>Less </a:t>
            </a:r>
            <a:r>
              <a:rPr lang="en-US" sz="2800" dirty="0"/>
              <a:t>emphasis on social </a:t>
            </a:r>
            <a:r>
              <a:rPr lang="en-US" sz="2800" dirty="0" smtClean="0"/>
              <a:t>factors; way less on sex</a:t>
            </a:r>
            <a:endParaRPr lang="en-US" sz="2800" dirty="0"/>
          </a:p>
          <a:p>
            <a:r>
              <a:rPr lang="en-US" sz="2800" dirty="0"/>
              <a:t>Focused on the unconscious.</a:t>
            </a:r>
          </a:p>
          <a:p>
            <a:r>
              <a:rPr lang="en-US" sz="2800" b="1" i="1" dirty="0" smtClean="0"/>
              <a:t>Personal unconscious</a:t>
            </a:r>
          </a:p>
          <a:p>
            <a:r>
              <a:rPr lang="en-US" sz="2800" dirty="0" smtClean="0"/>
              <a:t>We </a:t>
            </a:r>
            <a:r>
              <a:rPr lang="en-US" sz="2800" dirty="0"/>
              <a:t>all have a </a:t>
            </a:r>
            <a:r>
              <a:rPr lang="en-US" sz="2800" b="1" i="1" dirty="0"/>
              <a:t>collective unconscious</a:t>
            </a:r>
            <a:r>
              <a:rPr lang="en-US" sz="2800" dirty="0"/>
              <a:t>: a shared/inherited well of memory traces from our species history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  <p:pic>
        <p:nvPicPr>
          <p:cNvPr id="86020" name="Picture 4" descr="crow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4038600"/>
            <a:ext cx="2424113" cy="2590800"/>
          </a:xfrm>
          <a:noFill/>
          <a:ln/>
        </p:spPr>
      </p:pic>
      <p:pic>
        <p:nvPicPr>
          <p:cNvPr id="86022" name="Picture 6" descr="11j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825" y="0"/>
            <a:ext cx="3813175" cy="481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772400" cy="1143000"/>
          </a:xfrm>
        </p:spPr>
        <p:txBody>
          <a:bodyPr/>
          <a:lstStyle/>
          <a:p>
            <a:r>
              <a:rPr lang="en-US" dirty="0"/>
              <a:t>Alfred </a:t>
            </a:r>
            <a:r>
              <a:rPr lang="en-US" dirty="0" smtClean="0"/>
              <a:t>Adler</a:t>
            </a:r>
            <a:br>
              <a:rPr lang="en-US" dirty="0" smtClean="0"/>
            </a:br>
            <a:r>
              <a:rPr lang="en-US" sz="2500" i="1" dirty="0" smtClean="0"/>
              <a:t>(1870-1937)</a:t>
            </a:r>
            <a:endParaRPr lang="en-US" sz="2500" i="1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191000" cy="4953000"/>
          </a:xfrm>
        </p:spPr>
        <p:txBody>
          <a:bodyPr/>
          <a:lstStyle/>
          <a:p>
            <a:r>
              <a:rPr lang="en-US" sz="2800" dirty="0"/>
              <a:t>Childhood is important to personality.</a:t>
            </a:r>
          </a:p>
          <a:p>
            <a:r>
              <a:rPr lang="en-US" sz="2800" dirty="0"/>
              <a:t>But focus should be on social factors- not sexual ones.</a:t>
            </a:r>
          </a:p>
          <a:p>
            <a:r>
              <a:rPr lang="en-US" sz="2800" dirty="0"/>
              <a:t>Our behavior is driven by our efforts to conquer inferiority and feel superior.</a:t>
            </a:r>
          </a:p>
          <a:p>
            <a:r>
              <a:rPr lang="en-US" sz="2800" dirty="0"/>
              <a:t>Inferiority Complex</a:t>
            </a:r>
          </a:p>
        </p:txBody>
      </p:sp>
      <p:pic>
        <p:nvPicPr>
          <p:cNvPr id="83972" name="Picture 4" descr="bully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3200400"/>
            <a:ext cx="3481388" cy="3351213"/>
          </a:xfrm>
          <a:noFill/>
          <a:ln/>
        </p:spPr>
      </p:pic>
      <p:pic>
        <p:nvPicPr>
          <p:cNvPr id="83974" name="Picture 6" descr="11ad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725" y="0"/>
            <a:ext cx="2962275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609600"/>
            <a:ext cx="4724400" cy="1295400"/>
          </a:xfrm>
        </p:spPr>
        <p:txBody>
          <a:bodyPr/>
          <a:lstStyle/>
          <a:p>
            <a:r>
              <a:rPr lang="en-US" dirty="0"/>
              <a:t>Karen </a:t>
            </a:r>
            <a:r>
              <a:rPr lang="en-US" dirty="0" smtClean="0"/>
              <a:t>Horney (HORN-eye)</a:t>
            </a:r>
            <a:br>
              <a:rPr lang="en-US" dirty="0" smtClean="0"/>
            </a:br>
            <a:r>
              <a:rPr lang="en-US" sz="2500" i="1" dirty="0" smtClean="0"/>
              <a:t>(1885-1952)</a:t>
            </a:r>
            <a:endParaRPr lang="en-US" sz="2500" i="1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362200"/>
            <a:ext cx="3814762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Childhood anxiety is caused by a dependent child’s feelings of helplessness.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This triggers our desire for love and security.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Fought against Freud’s “penis envy” concept.</a:t>
            </a:r>
          </a:p>
        </p:txBody>
      </p:sp>
      <p:pic>
        <p:nvPicPr>
          <p:cNvPr id="84996" name="Picture 4" descr="turtle_scared_hg_cl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3827463"/>
            <a:ext cx="3148013" cy="3030537"/>
          </a:xfrm>
          <a:noFill/>
          <a:ln/>
        </p:spPr>
      </p:pic>
      <p:pic>
        <p:nvPicPr>
          <p:cNvPr id="84998" name="Picture 6" descr="11horn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8607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Humanistic Perspective</a:t>
            </a:r>
          </a:p>
        </p:txBody>
      </p:sp>
      <p:graphicFrame>
        <p:nvGraphicFramePr>
          <p:cNvPr id="19459" name="Object 3"/>
          <p:cNvGraphicFramePr>
            <a:graphicFrameLocks/>
          </p:cNvGraphicFramePr>
          <p:nvPr/>
        </p:nvGraphicFramePr>
        <p:xfrm>
          <a:off x="3352800" y="2101850"/>
          <a:ext cx="2424113" cy="3065463"/>
        </p:xfrm>
        <a:graphic>
          <a:graphicData uri="http://schemas.openxmlformats.org/presentationml/2006/ole">
            <p:oleObj spid="_x0000_s19459" name="ClipArt" r:id="rId4" imgW="2895480" imgH="3659040" progId="">
              <p:embed/>
            </p:oleObj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47638" y="1522413"/>
            <a:ext cx="3308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Maslow’s</a:t>
            </a:r>
          </a:p>
          <a:p>
            <a:pPr algn="ctr"/>
            <a:r>
              <a:rPr lang="en-US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Self-Actualizing</a:t>
            </a:r>
          </a:p>
          <a:p>
            <a:pPr algn="ctr"/>
            <a:r>
              <a:rPr lang="en-US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Person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637213" y="1522413"/>
            <a:ext cx="34845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Roger’s</a:t>
            </a:r>
          </a:p>
          <a:p>
            <a:pPr algn="ctr"/>
            <a:r>
              <a:rPr lang="en-US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Person-Centered</a:t>
            </a:r>
          </a:p>
          <a:p>
            <a:pPr algn="ctr"/>
            <a:r>
              <a:rPr lang="en-US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Perspective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65163" y="5603875"/>
            <a:ext cx="7939087" cy="1079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/>
              <a:t>“Healthy” rather than “Sick”</a:t>
            </a:r>
          </a:p>
          <a:p>
            <a:pPr algn="ctr"/>
            <a:r>
              <a:rPr lang="en-US"/>
              <a:t>Individual as greater than the sum of test scores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Humanistic Psychology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6553200" cy="1676400"/>
          </a:xfrm>
        </p:spPr>
        <p:txBody>
          <a:bodyPr/>
          <a:lstStyle/>
          <a:p>
            <a:r>
              <a:rPr lang="en-US" sz="3600" dirty="0">
                <a:latin typeface="Comic Sans MS" pitchFamily="66" charset="0"/>
              </a:rPr>
              <a:t>In the 1960’s people became sick of Freud’s negativity and trait psychology’s objectivity.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4019550"/>
            <a:ext cx="73310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3600" dirty="0">
                <a:latin typeface="Comic Sans MS" pitchFamily="66" charset="0"/>
              </a:rPr>
              <a:t>Along came psychologists wanted to focus on “healthy” people and how to help them strive to “be all that they can be”. </a:t>
            </a:r>
          </a:p>
        </p:txBody>
      </p:sp>
      <p:pic>
        <p:nvPicPr>
          <p:cNvPr id="99333" name="Picture 5" descr="hippie_peace_lg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0225" y="762000"/>
            <a:ext cx="226377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  <p:bldP spid="9933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  <a:noFill/>
          <a:ln/>
        </p:spPr>
        <p:txBody>
          <a:bodyPr/>
          <a:lstStyle/>
          <a:p>
            <a:r>
              <a:rPr lang="en-US"/>
              <a:t>Maslow &amp; Self-Actualization</a:t>
            </a: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5491163" y="2343150"/>
            <a:ext cx="3651250" cy="3463925"/>
            <a:chOff x="3459" y="1476"/>
            <a:chExt cx="2300" cy="2182"/>
          </a:xfrm>
        </p:grpSpPr>
        <p:graphicFrame>
          <p:nvGraphicFramePr>
            <p:cNvPr id="20483" name="Object 3"/>
            <p:cNvGraphicFramePr>
              <a:graphicFrameLocks/>
            </p:cNvGraphicFramePr>
            <p:nvPr/>
          </p:nvGraphicFramePr>
          <p:xfrm>
            <a:off x="3459" y="1476"/>
            <a:ext cx="2300" cy="1836"/>
          </p:xfrm>
          <a:graphic>
            <a:graphicData uri="http://schemas.openxmlformats.org/presentationml/2006/ole">
              <p:oleObj spid="_x0000_s20483" name="ClipArt" r:id="rId4" imgW="3660480" imgH="2923920" progId="">
                <p:embed/>
              </p:oleObj>
            </a:graphicData>
          </a:graphic>
        </p:graphicFrame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3645" y="3293"/>
              <a:ext cx="1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3933" y="3014"/>
              <a:ext cx="11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Physiological</a:t>
              </a:r>
            </a:p>
          </p:txBody>
        </p:sp>
        <p:sp>
          <p:nvSpPr>
            <p:cNvPr id="20486" name="Rectangle 6"/>
            <p:cNvSpPr>
              <a:spLocks noChangeArrowheads="1"/>
            </p:cNvSpPr>
            <p:nvPr/>
          </p:nvSpPr>
          <p:spPr bwMode="auto">
            <a:xfrm>
              <a:off x="4221" y="2630"/>
              <a:ext cx="6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Safety</a:t>
              </a:r>
            </a:p>
          </p:txBody>
        </p:sp>
        <p:sp>
          <p:nvSpPr>
            <p:cNvPr id="20487" name="Rectangle 7"/>
            <p:cNvSpPr>
              <a:spLocks noChangeArrowheads="1"/>
            </p:cNvSpPr>
            <p:nvPr/>
          </p:nvSpPr>
          <p:spPr bwMode="auto">
            <a:xfrm>
              <a:off x="3981" y="2246"/>
              <a:ext cx="10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Love Needs</a:t>
              </a:r>
            </a:p>
          </p:txBody>
        </p:sp>
        <p:sp>
          <p:nvSpPr>
            <p:cNvPr id="20488" name="Rectangle 8"/>
            <p:cNvSpPr>
              <a:spLocks noChangeArrowheads="1"/>
            </p:cNvSpPr>
            <p:nvPr/>
          </p:nvSpPr>
          <p:spPr bwMode="auto">
            <a:xfrm>
              <a:off x="4173" y="1862"/>
              <a:ext cx="7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400" b="1"/>
                <a:t>Esteem</a:t>
              </a:r>
            </a:p>
          </p:txBody>
        </p:sp>
      </p:grp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471613" y="925513"/>
            <a:ext cx="6154737" cy="1128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latin typeface="Comic Sans MS" pitchFamily="66" charset="0"/>
              </a:rPr>
              <a:t>Self-Actualization</a:t>
            </a:r>
            <a:endParaRPr lang="en-US" sz="3600">
              <a:latin typeface="Comic Sans MS" pitchFamily="66" charset="0"/>
            </a:endParaRPr>
          </a:p>
          <a:p>
            <a:pPr algn="ctr"/>
            <a:r>
              <a:rPr lang="en-US"/>
              <a:t>the process of fulfilling our potential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 rot="8220000">
            <a:off x="7473950" y="1911350"/>
            <a:ext cx="749300" cy="520700"/>
          </a:xfrm>
          <a:prstGeom prst="rightArrow">
            <a:avLst>
              <a:gd name="adj1" fmla="val 75009"/>
              <a:gd name="adj2" fmla="val 7195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212725" y="2408238"/>
            <a:ext cx="638810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Studied healthy, creative people</a:t>
            </a:r>
          </a:p>
          <a:p>
            <a:pPr>
              <a:buFontTx/>
              <a:buChar char="•"/>
            </a:pPr>
            <a:r>
              <a:rPr lang="en-US" dirty="0"/>
              <a:t> Abe Lincoln, Tom Jefferson &amp;</a:t>
            </a:r>
          </a:p>
          <a:p>
            <a:r>
              <a:rPr lang="en-US" dirty="0"/>
              <a:t>	Eleanor Roosevelt</a:t>
            </a:r>
          </a:p>
          <a:p>
            <a:pPr>
              <a:buFontTx/>
              <a:buChar char="•"/>
            </a:pPr>
            <a:r>
              <a:rPr lang="en-US" dirty="0"/>
              <a:t> Self-Aware &amp; Self-Accepting</a:t>
            </a:r>
          </a:p>
          <a:p>
            <a:pPr>
              <a:buFontTx/>
              <a:buChar char="•"/>
            </a:pPr>
            <a:r>
              <a:rPr lang="en-US" dirty="0"/>
              <a:t> Open &amp; Spontaneous</a:t>
            </a:r>
          </a:p>
          <a:p>
            <a:pPr>
              <a:buFontTx/>
              <a:buChar char="•"/>
            </a:pPr>
            <a:r>
              <a:rPr lang="en-US" dirty="0"/>
              <a:t> Loving &amp; Caring</a:t>
            </a:r>
          </a:p>
          <a:p>
            <a:pPr>
              <a:buFontTx/>
              <a:buChar char="•"/>
            </a:pPr>
            <a:r>
              <a:rPr lang="en-US" dirty="0"/>
              <a:t> Problem-Centered not Self-Centered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Who did Maslow study?</a:t>
            </a:r>
          </a:p>
        </p:txBody>
      </p:sp>
      <p:pic>
        <p:nvPicPr>
          <p:cNvPr id="100355" name="Picture 3" descr="ghandi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143000"/>
            <a:ext cx="1684338" cy="2795588"/>
          </a:xfrm>
          <a:noFill/>
          <a:ln/>
        </p:spPr>
      </p:pic>
      <p:pic>
        <p:nvPicPr>
          <p:cNvPr id="100356" name="Picture 4" descr="joetor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0" y="1524000"/>
            <a:ext cx="2781300" cy="2209800"/>
          </a:xfrm>
          <a:noFill/>
          <a:ln/>
        </p:spPr>
      </p:pic>
      <p:pic>
        <p:nvPicPr>
          <p:cNvPr id="100357" name="Picture 5" descr="jeffers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38400" y="4038600"/>
            <a:ext cx="1984375" cy="2457450"/>
          </a:xfrm>
          <a:noFill/>
          <a:ln/>
        </p:spPr>
      </p:pic>
      <p:pic>
        <p:nvPicPr>
          <p:cNvPr id="100359" name="Picture 7" descr="kingj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419600"/>
            <a:ext cx="2438400" cy="1912938"/>
          </a:xfrm>
          <a:prstGeom prst="rect">
            <a:avLst/>
          </a:prstGeom>
          <a:noFill/>
        </p:spPr>
      </p:pic>
      <p:pic>
        <p:nvPicPr>
          <p:cNvPr id="100360" name="Picture 8" descr="lincol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4563" y="1371600"/>
            <a:ext cx="2076450" cy="2438400"/>
          </a:xfrm>
          <a:prstGeom prst="rect">
            <a:avLst/>
          </a:prstGeom>
          <a:noFill/>
        </p:spPr>
      </p:pic>
      <p:sp>
        <p:nvSpPr>
          <p:cNvPr id="100361" name="Rectangle 9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Self-Actualized People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2296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pitchFamily="66" charset="0"/>
              </a:rPr>
              <a:t>They share certain characteristics: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228600" y="1914525"/>
            <a:ext cx="7693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dirty="0">
                <a:latin typeface="Comic Sans MS" pitchFamily="66" charset="0"/>
              </a:rPr>
              <a:t>They are self aware and self accepting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304800" y="2667000"/>
            <a:ext cx="6797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Comic Sans MS" pitchFamily="66" charset="0"/>
              </a:rPr>
              <a:t>Open and spontaneous</a:t>
            </a:r>
            <a:endParaRPr lang="en-US" sz="1800">
              <a:latin typeface="Comic Sans MS" pitchFamily="66" charset="0"/>
            </a:endParaRP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381000" y="3352800"/>
            <a:ext cx="487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Comic Sans MS" pitchFamily="66" charset="0"/>
              </a:rPr>
              <a:t>Loving and caring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04800" y="3962400"/>
            <a:ext cx="7239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Comic Sans MS" pitchFamily="66" charset="0"/>
              </a:rPr>
              <a:t>Not paralyzed by others’ opinions.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304800" y="4648200"/>
            <a:ext cx="7178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Comic Sans MS" pitchFamily="66" charset="0"/>
              </a:rPr>
              <a:t>They are secure in who they are.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685800" y="51816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>
              <a:latin typeface="Comic Sans MS" pitchFamily="66" charset="0"/>
            </a:endParaRP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381000" y="5675313"/>
            <a:ext cx="815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sz="1800">
              <a:latin typeface="Comic Sans MS" pitchFamily="66" charset="0"/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0" y="6075363"/>
            <a:ext cx="11834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  <p:bldP spid="101380" grpId="0"/>
      <p:bldP spid="101381" grpId="0"/>
      <p:bldP spid="101382" grpId="0"/>
      <p:bldP spid="101383" grpId="0"/>
      <p:bldP spid="10138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sz="4000"/>
              <a:t>Self-Actualized People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686800" cy="838200"/>
          </a:xfrm>
        </p:spPr>
        <p:txBody>
          <a:bodyPr/>
          <a:lstStyle/>
          <a:p>
            <a:r>
              <a:rPr lang="en-US"/>
              <a:t>Problem centered rather than self-centered.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04800" y="2667000"/>
            <a:ext cx="7962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Focused their energies on a particular task.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A Few deep relationships, rather than many superficial ones</a:t>
            </a:r>
            <a:r>
              <a:rPr lang="en-US" sz="1800">
                <a:latin typeface="Arial" pitchFamily="34" charset="0"/>
              </a:rPr>
              <a:t>.</a:t>
            </a:r>
          </a:p>
        </p:txBody>
      </p:sp>
      <p:pic>
        <p:nvPicPr>
          <p:cNvPr id="102406" name="Picture 6" descr="woman_dress_mirror_hg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90600"/>
            <a:ext cx="1201738" cy="1905000"/>
          </a:xfrm>
          <a:prstGeom prst="rect">
            <a:avLst/>
          </a:prstGeom>
          <a:noFill/>
        </p:spPr>
      </p:pic>
      <p:pic>
        <p:nvPicPr>
          <p:cNvPr id="102407" name="Picture 7" descr="school_girl_desk_taking_test_lg_cl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990600"/>
            <a:ext cx="1114425" cy="1733550"/>
          </a:xfrm>
          <a:prstGeom prst="rect">
            <a:avLst/>
          </a:prstGeom>
          <a:noFill/>
        </p:spPr>
      </p:pic>
      <p:pic>
        <p:nvPicPr>
          <p:cNvPr id="102408" name="Picture 8" descr="businessman_knockout_lg_cl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124200"/>
            <a:ext cx="1524000" cy="1485900"/>
          </a:xfrm>
          <a:prstGeom prst="rect">
            <a:avLst/>
          </a:prstGeom>
          <a:noFill/>
        </p:spPr>
      </p:pic>
      <p:pic>
        <p:nvPicPr>
          <p:cNvPr id="102409" name="Picture 9" descr="business_guy_back_to_work_lg_clr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276600"/>
            <a:ext cx="1485900" cy="1485900"/>
          </a:xfrm>
          <a:prstGeom prst="rect">
            <a:avLst/>
          </a:prstGeom>
          <a:noFill/>
        </p:spPr>
      </p:pic>
      <p:pic>
        <p:nvPicPr>
          <p:cNvPr id="102410" name="Picture 10" descr="hippos_on_rock_lg_clr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5105400"/>
            <a:ext cx="1676400" cy="1536700"/>
          </a:xfrm>
          <a:prstGeom prst="rect">
            <a:avLst/>
          </a:prstGeom>
          <a:noFill/>
        </p:spPr>
      </p:pic>
      <p:pic>
        <p:nvPicPr>
          <p:cNvPr id="102411" name="Picture 11" descr="college_student_talking_to_girl_at_party_lg_clr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5219700"/>
            <a:ext cx="1512888" cy="163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/>
      <p:bldP spid="102404" grpId="0"/>
      <p:bldP spid="10240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  <a:noFill/>
          <a:ln/>
        </p:spPr>
        <p:txBody>
          <a:bodyPr/>
          <a:lstStyle/>
          <a:p>
            <a:r>
              <a:rPr lang="en-US"/>
              <a:t>Roger’s Person-Centered Perspective</a:t>
            </a:r>
          </a:p>
        </p:txBody>
      </p:sp>
      <p:grpSp>
        <p:nvGrpSpPr>
          <p:cNvPr id="21559" name="Group 55"/>
          <p:cNvGrpSpPr>
            <a:grpSpLocks/>
          </p:cNvGrpSpPr>
          <p:nvPr/>
        </p:nvGrpSpPr>
        <p:grpSpPr bwMode="auto">
          <a:xfrm>
            <a:off x="539750" y="1924050"/>
            <a:ext cx="2649538" cy="2047875"/>
            <a:chOff x="340" y="1212"/>
            <a:chExt cx="1669" cy="1290"/>
          </a:xfrm>
        </p:grpSpPr>
        <p:grpSp>
          <p:nvGrpSpPr>
            <p:cNvPr id="21519" name="Group 15"/>
            <p:cNvGrpSpPr>
              <a:grpSpLocks/>
            </p:cNvGrpSpPr>
            <p:nvPr/>
          </p:nvGrpSpPr>
          <p:grpSpPr bwMode="auto">
            <a:xfrm>
              <a:off x="614" y="1980"/>
              <a:ext cx="823" cy="522"/>
              <a:chOff x="614" y="1980"/>
              <a:chExt cx="823" cy="522"/>
            </a:xfrm>
          </p:grpSpPr>
          <p:sp>
            <p:nvSpPr>
              <p:cNvPr id="21507" name="Freeform 3"/>
              <p:cNvSpPr>
                <a:spLocks/>
              </p:cNvSpPr>
              <p:nvPr/>
            </p:nvSpPr>
            <p:spPr bwMode="auto">
              <a:xfrm>
                <a:off x="614" y="1980"/>
                <a:ext cx="823" cy="522"/>
              </a:xfrm>
              <a:custGeom>
                <a:avLst/>
                <a:gdLst/>
                <a:ahLst/>
                <a:cxnLst>
                  <a:cxn ang="0">
                    <a:pos x="303" y="84"/>
                  </a:cxn>
                  <a:cxn ang="0">
                    <a:pos x="261" y="102"/>
                  </a:cxn>
                  <a:cxn ang="0">
                    <a:pos x="235" y="107"/>
                  </a:cxn>
                  <a:cxn ang="0">
                    <a:pos x="211" y="100"/>
                  </a:cxn>
                  <a:cxn ang="0">
                    <a:pos x="187" y="89"/>
                  </a:cxn>
                  <a:cxn ang="0">
                    <a:pos x="160" y="76"/>
                  </a:cxn>
                  <a:cxn ang="0">
                    <a:pos x="136" y="66"/>
                  </a:cxn>
                  <a:cxn ang="0">
                    <a:pos x="112" y="56"/>
                  </a:cxn>
                  <a:cxn ang="0">
                    <a:pos x="82" y="52"/>
                  </a:cxn>
                  <a:cxn ang="0">
                    <a:pos x="58" y="54"/>
                  </a:cxn>
                  <a:cxn ang="0">
                    <a:pos x="34" y="61"/>
                  </a:cxn>
                  <a:cxn ang="0">
                    <a:pos x="14" y="76"/>
                  </a:cxn>
                  <a:cxn ang="0">
                    <a:pos x="4" y="94"/>
                  </a:cxn>
                  <a:cxn ang="0">
                    <a:pos x="0" y="115"/>
                  </a:cxn>
                  <a:cxn ang="0">
                    <a:pos x="4" y="132"/>
                  </a:cxn>
                  <a:cxn ang="0">
                    <a:pos x="18" y="151"/>
                  </a:cxn>
                  <a:cxn ang="0">
                    <a:pos x="34" y="162"/>
                  </a:cxn>
                  <a:cxn ang="0">
                    <a:pos x="58" y="177"/>
                  </a:cxn>
                  <a:cxn ang="0">
                    <a:pos x="79" y="188"/>
                  </a:cxn>
                  <a:cxn ang="0">
                    <a:pos x="95" y="207"/>
                  </a:cxn>
                  <a:cxn ang="0">
                    <a:pos x="106" y="251"/>
                  </a:cxn>
                  <a:cxn ang="0">
                    <a:pos x="111" y="299"/>
                  </a:cxn>
                  <a:cxn ang="0">
                    <a:pos x="117" y="369"/>
                  </a:cxn>
                  <a:cxn ang="0">
                    <a:pos x="113" y="424"/>
                  </a:cxn>
                  <a:cxn ang="0">
                    <a:pos x="103" y="483"/>
                  </a:cxn>
                  <a:cxn ang="0">
                    <a:pos x="93" y="521"/>
                  </a:cxn>
                  <a:cxn ang="0">
                    <a:pos x="768" y="521"/>
                  </a:cxn>
                  <a:cxn ang="0">
                    <a:pos x="758" y="431"/>
                  </a:cxn>
                  <a:cxn ang="0">
                    <a:pos x="752" y="353"/>
                  </a:cxn>
                  <a:cxn ang="0">
                    <a:pos x="750" y="271"/>
                  </a:cxn>
                  <a:cxn ang="0">
                    <a:pos x="750" y="210"/>
                  </a:cxn>
                  <a:cxn ang="0">
                    <a:pos x="760" y="161"/>
                  </a:cxn>
                  <a:cxn ang="0">
                    <a:pos x="776" y="124"/>
                  </a:cxn>
                  <a:cxn ang="0">
                    <a:pos x="796" y="92"/>
                  </a:cxn>
                  <a:cxn ang="0">
                    <a:pos x="814" y="69"/>
                  </a:cxn>
                  <a:cxn ang="0">
                    <a:pos x="822" y="44"/>
                  </a:cxn>
                  <a:cxn ang="0">
                    <a:pos x="822" y="28"/>
                  </a:cxn>
                  <a:cxn ang="0">
                    <a:pos x="812" y="14"/>
                  </a:cxn>
                  <a:cxn ang="0">
                    <a:pos x="802" y="6"/>
                  </a:cxn>
                  <a:cxn ang="0">
                    <a:pos x="784" y="0"/>
                  </a:cxn>
                  <a:cxn ang="0">
                    <a:pos x="760" y="0"/>
                  </a:cxn>
                  <a:cxn ang="0">
                    <a:pos x="732" y="6"/>
                  </a:cxn>
                  <a:cxn ang="0">
                    <a:pos x="690" y="20"/>
                  </a:cxn>
                  <a:cxn ang="0">
                    <a:pos x="656" y="30"/>
                  </a:cxn>
                  <a:cxn ang="0">
                    <a:pos x="628" y="38"/>
                  </a:cxn>
                  <a:cxn ang="0">
                    <a:pos x="582" y="38"/>
                  </a:cxn>
                  <a:cxn ang="0">
                    <a:pos x="549" y="44"/>
                  </a:cxn>
                  <a:cxn ang="0">
                    <a:pos x="508" y="52"/>
                  </a:cxn>
                  <a:cxn ang="0">
                    <a:pos x="471" y="59"/>
                  </a:cxn>
                  <a:cxn ang="0">
                    <a:pos x="433" y="62"/>
                  </a:cxn>
                  <a:cxn ang="0">
                    <a:pos x="389" y="62"/>
                  </a:cxn>
                  <a:cxn ang="0">
                    <a:pos x="341" y="69"/>
                  </a:cxn>
                  <a:cxn ang="0">
                    <a:pos x="303" y="84"/>
                  </a:cxn>
                </a:cxnLst>
                <a:rect l="0" t="0" r="r" b="b"/>
                <a:pathLst>
                  <a:path w="823" h="522">
                    <a:moveTo>
                      <a:pt x="303" y="84"/>
                    </a:moveTo>
                    <a:lnTo>
                      <a:pt x="261" y="102"/>
                    </a:lnTo>
                    <a:lnTo>
                      <a:pt x="235" y="107"/>
                    </a:lnTo>
                    <a:lnTo>
                      <a:pt x="211" y="100"/>
                    </a:lnTo>
                    <a:lnTo>
                      <a:pt x="187" y="89"/>
                    </a:lnTo>
                    <a:lnTo>
                      <a:pt x="160" y="76"/>
                    </a:lnTo>
                    <a:lnTo>
                      <a:pt x="136" y="66"/>
                    </a:lnTo>
                    <a:lnTo>
                      <a:pt x="112" y="56"/>
                    </a:lnTo>
                    <a:lnTo>
                      <a:pt x="82" y="52"/>
                    </a:lnTo>
                    <a:lnTo>
                      <a:pt x="58" y="54"/>
                    </a:lnTo>
                    <a:lnTo>
                      <a:pt x="34" y="61"/>
                    </a:lnTo>
                    <a:lnTo>
                      <a:pt x="14" y="76"/>
                    </a:lnTo>
                    <a:lnTo>
                      <a:pt x="4" y="94"/>
                    </a:lnTo>
                    <a:lnTo>
                      <a:pt x="0" y="115"/>
                    </a:lnTo>
                    <a:lnTo>
                      <a:pt x="4" y="132"/>
                    </a:lnTo>
                    <a:lnTo>
                      <a:pt x="18" y="151"/>
                    </a:lnTo>
                    <a:lnTo>
                      <a:pt x="34" y="162"/>
                    </a:lnTo>
                    <a:lnTo>
                      <a:pt x="58" y="177"/>
                    </a:lnTo>
                    <a:lnTo>
                      <a:pt x="79" y="188"/>
                    </a:lnTo>
                    <a:lnTo>
                      <a:pt x="95" y="207"/>
                    </a:lnTo>
                    <a:lnTo>
                      <a:pt x="106" y="251"/>
                    </a:lnTo>
                    <a:lnTo>
                      <a:pt x="111" y="299"/>
                    </a:lnTo>
                    <a:lnTo>
                      <a:pt x="117" y="369"/>
                    </a:lnTo>
                    <a:lnTo>
                      <a:pt x="113" y="424"/>
                    </a:lnTo>
                    <a:lnTo>
                      <a:pt x="103" y="483"/>
                    </a:lnTo>
                    <a:lnTo>
                      <a:pt x="93" y="521"/>
                    </a:lnTo>
                    <a:lnTo>
                      <a:pt x="768" y="521"/>
                    </a:lnTo>
                    <a:lnTo>
                      <a:pt x="758" y="431"/>
                    </a:lnTo>
                    <a:lnTo>
                      <a:pt x="752" y="353"/>
                    </a:lnTo>
                    <a:lnTo>
                      <a:pt x="750" y="271"/>
                    </a:lnTo>
                    <a:lnTo>
                      <a:pt x="750" y="210"/>
                    </a:lnTo>
                    <a:lnTo>
                      <a:pt x="760" y="161"/>
                    </a:lnTo>
                    <a:lnTo>
                      <a:pt x="776" y="124"/>
                    </a:lnTo>
                    <a:lnTo>
                      <a:pt x="796" y="92"/>
                    </a:lnTo>
                    <a:lnTo>
                      <a:pt x="814" y="69"/>
                    </a:lnTo>
                    <a:lnTo>
                      <a:pt x="822" y="44"/>
                    </a:lnTo>
                    <a:lnTo>
                      <a:pt x="822" y="28"/>
                    </a:lnTo>
                    <a:lnTo>
                      <a:pt x="812" y="14"/>
                    </a:lnTo>
                    <a:lnTo>
                      <a:pt x="802" y="6"/>
                    </a:lnTo>
                    <a:lnTo>
                      <a:pt x="784" y="0"/>
                    </a:lnTo>
                    <a:lnTo>
                      <a:pt x="760" y="0"/>
                    </a:lnTo>
                    <a:lnTo>
                      <a:pt x="732" y="6"/>
                    </a:lnTo>
                    <a:lnTo>
                      <a:pt x="690" y="20"/>
                    </a:lnTo>
                    <a:lnTo>
                      <a:pt x="656" y="30"/>
                    </a:lnTo>
                    <a:lnTo>
                      <a:pt x="628" y="38"/>
                    </a:lnTo>
                    <a:lnTo>
                      <a:pt x="582" y="38"/>
                    </a:lnTo>
                    <a:lnTo>
                      <a:pt x="549" y="44"/>
                    </a:lnTo>
                    <a:lnTo>
                      <a:pt x="508" y="52"/>
                    </a:lnTo>
                    <a:lnTo>
                      <a:pt x="471" y="59"/>
                    </a:lnTo>
                    <a:lnTo>
                      <a:pt x="433" y="62"/>
                    </a:lnTo>
                    <a:lnTo>
                      <a:pt x="389" y="62"/>
                    </a:lnTo>
                    <a:lnTo>
                      <a:pt x="341" y="69"/>
                    </a:lnTo>
                    <a:lnTo>
                      <a:pt x="303" y="84"/>
                    </a:lnTo>
                  </a:path>
                </a:pathLst>
              </a:custGeom>
              <a:solidFill>
                <a:srgbClr val="606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10" name="Group 6"/>
              <p:cNvGrpSpPr>
                <a:grpSpLocks/>
              </p:cNvGrpSpPr>
              <p:nvPr/>
            </p:nvGrpSpPr>
            <p:grpSpPr bwMode="auto">
              <a:xfrm>
                <a:off x="802" y="2127"/>
                <a:ext cx="496" cy="375"/>
                <a:chOff x="802" y="2127"/>
                <a:chExt cx="496" cy="375"/>
              </a:xfrm>
            </p:grpSpPr>
            <p:sp>
              <p:nvSpPr>
                <p:cNvPr id="21508" name="Freeform 4"/>
                <p:cNvSpPr>
                  <a:spLocks/>
                </p:cNvSpPr>
                <p:nvPr/>
              </p:nvSpPr>
              <p:spPr bwMode="auto">
                <a:xfrm>
                  <a:off x="802" y="2255"/>
                  <a:ext cx="31" cy="247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30" y="54"/>
                    </a:cxn>
                    <a:cxn ang="0">
                      <a:pos x="26" y="115"/>
                    </a:cxn>
                    <a:cxn ang="0">
                      <a:pos x="19" y="180"/>
                    </a:cxn>
                    <a:cxn ang="0">
                      <a:pos x="9" y="221"/>
                    </a:cxn>
                    <a:cxn ang="0">
                      <a:pos x="0" y="246"/>
                    </a:cxn>
                  </a:cxnLst>
                  <a:rect l="0" t="0" r="r" b="b"/>
                  <a:pathLst>
                    <a:path w="31" h="247">
                      <a:moveTo>
                        <a:pt x="26" y="0"/>
                      </a:moveTo>
                      <a:lnTo>
                        <a:pt x="30" y="54"/>
                      </a:lnTo>
                      <a:lnTo>
                        <a:pt x="26" y="115"/>
                      </a:lnTo>
                      <a:lnTo>
                        <a:pt x="19" y="180"/>
                      </a:lnTo>
                      <a:lnTo>
                        <a:pt x="9" y="221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09" name="Freeform 5"/>
                <p:cNvSpPr>
                  <a:spLocks/>
                </p:cNvSpPr>
                <p:nvPr/>
              </p:nvSpPr>
              <p:spPr bwMode="auto">
                <a:xfrm>
                  <a:off x="1267" y="2127"/>
                  <a:ext cx="31" cy="37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10" y="48"/>
                    </a:cxn>
                    <a:cxn ang="0">
                      <a:pos x="6" y="86"/>
                    </a:cxn>
                    <a:cxn ang="0">
                      <a:pos x="0" y="134"/>
                    </a:cxn>
                    <a:cxn ang="0">
                      <a:pos x="0" y="180"/>
                    </a:cxn>
                    <a:cxn ang="0">
                      <a:pos x="6" y="232"/>
                    </a:cxn>
                    <a:cxn ang="0">
                      <a:pos x="14" y="290"/>
                    </a:cxn>
                    <a:cxn ang="0">
                      <a:pos x="24" y="344"/>
                    </a:cxn>
                    <a:cxn ang="0">
                      <a:pos x="30" y="374"/>
                    </a:cxn>
                  </a:cxnLst>
                  <a:rect l="0" t="0" r="r" b="b"/>
                  <a:pathLst>
                    <a:path w="31" h="375">
                      <a:moveTo>
                        <a:pt x="20" y="0"/>
                      </a:moveTo>
                      <a:lnTo>
                        <a:pt x="10" y="48"/>
                      </a:lnTo>
                      <a:lnTo>
                        <a:pt x="6" y="86"/>
                      </a:lnTo>
                      <a:lnTo>
                        <a:pt x="0" y="134"/>
                      </a:lnTo>
                      <a:lnTo>
                        <a:pt x="0" y="180"/>
                      </a:lnTo>
                      <a:lnTo>
                        <a:pt x="6" y="232"/>
                      </a:lnTo>
                      <a:lnTo>
                        <a:pt x="14" y="290"/>
                      </a:lnTo>
                      <a:lnTo>
                        <a:pt x="24" y="344"/>
                      </a:lnTo>
                      <a:lnTo>
                        <a:pt x="30" y="37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15" name="Group 11"/>
              <p:cNvGrpSpPr>
                <a:grpSpLocks/>
              </p:cNvGrpSpPr>
              <p:nvPr/>
            </p:nvGrpSpPr>
            <p:grpSpPr bwMode="auto">
              <a:xfrm>
                <a:off x="911" y="2018"/>
                <a:ext cx="264" cy="438"/>
                <a:chOff x="911" y="2018"/>
                <a:chExt cx="264" cy="438"/>
              </a:xfrm>
            </p:grpSpPr>
            <p:sp>
              <p:nvSpPr>
                <p:cNvPr id="21511" name="Freeform 7"/>
                <p:cNvSpPr>
                  <a:spLocks/>
                </p:cNvSpPr>
                <p:nvPr/>
              </p:nvSpPr>
              <p:spPr bwMode="auto">
                <a:xfrm>
                  <a:off x="911" y="2018"/>
                  <a:ext cx="264" cy="438"/>
                </a:xfrm>
                <a:custGeom>
                  <a:avLst/>
                  <a:gdLst/>
                  <a:ahLst/>
                  <a:cxnLst>
                    <a:cxn ang="0">
                      <a:pos x="8" y="20"/>
                    </a:cxn>
                    <a:cxn ang="0">
                      <a:pos x="129" y="47"/>
                    </a:cxn>
                    <a:cxn ang="0">
                      <a:pos x="126" y="0"/>
                    </a:cxn>
                    <a:cxn ang="0">
                      <a:pos x="166" y="18"/>
                    </a:cxn>
                    <a:cxn ang="0">
                      <a:pos x="218" y="64"/>
                    </a:cxn>
                    <a:cxn ang="0">
                      <a:pos x="241" y="108"/>
                    </a:cxn>
                    <a:cxn ang="0">
                      <a:pos x="250" y="142"/>
                    </a:cxn>
                    <a:cxn ang="0">
                      <a:pos x="263" y="192"/>
                    </a:cxn>
                    <a:cxn ang="0">
                      <a:pos x="260" y="229"/>
                    </a:cxn>
                    <a:cxn ang="0">
                      <a:pos x="250" y="287"/>
                    </a:cxn>
                    <a:cxn ang="0">
                      <a:pos x="237" y="325"/>
                    </a:cxn>
                    <a:cxn ang="0">
                      <a:pos x="222" y="367"/>
                    </a:cxn>
                    <a:cxn ang="0">
                      <a:pos x="195" y="409"/>
                    </a:cxn>
                    <a:cxn ang="0">
                      <a:pos x="156" y="437"/>
                    </a:cxn>
                    <a:cxn ang="0">
                      <a:pos x="101" y="397"/>
                    </a:cxn>
                    <a:cxn ang="0">
                      <a:pos x="66" y="357"/>
                    </a:cxn>
                    <a:cxn ang="0">
                      <a:pos x="36" y="311"/>
                    </a:cxn>
                    <a:cxn ang="0">
                      <a:pos x="18" y="255"/>
                    </a:cxn>
                    <a:cxn ang="0">
                      <a:pos x="6" y="196"/>
                    </a:cxn>
                    <a:cxn ang="0">
                      <a:pos x="0" y="142"/>
                    </a:cxn>
                    <a:cxn ang="0">
                      <a:pos x="2" y="86"/>
                    </a:cxn>
                    <a:cxn ang="0">
                      <a:pos x="8" y="20"/>
                    </a:cxn>
                  </a:cxnLst>
                  <a:rect l="0" t="0" r="r" b="b"/>
                  <a:pathLst>
                    <a:path w="264" h="438">
                      <a:moveTo>
                        <a:pt x="8" y="20"/>
                      </a:moveTo>
                      <a:lnTo>
                        <a:pt x="129" y="47"/>
                      </a:lnTo>
                      <a:lnTo>
                        <a:pt x="126" y="0"/>
                      </a:lnTo>
                      <a:lnTo>
                        <a:pt x="166" y="18"/>
                      </a:lnTo>
                      <a:lnTo>
                        <a:pt x="218" y="64"/>
                      </a:lnTo>
                      <a:lnTo>
                        <a:pt x="241" y="108"/>
                      </a:lnTo>
                      <a:lnTo>
                        <a:pt x="250" y="142"/>
                      </a:lnTo>
                      <a:lnTo>
                        <a:pt x="263" y="192"/>
                      </a:lnTo>
                      <a:lnTo>
                        <a:pt x="260" y="229"/>
                      </a:lnTo>
                      <a:lnTo>
                        <a:pt x="250" y="287"/>
                      </a:lnTo>
                      <a:lnTo>
                        <a:pt x="237" y="325"/>
                      </a:lnTo>
                      <a:lnTo>
                        <a:pt x="222" y="367"/>
                      </a:lnTo>
                      <a:lnTo>
                        <a:pt x="195" y="409"/>
                      </a:lnTo>
                      <a:lnTo>
                        <a:pt x="156" y="437"/>
                      </a:lnTo>
                      <a:lnTo>
                        <a:pt x="101" y="397"/>
                      </a:lnTo>
                      <a:lnTo>
                        <a:pt x="66" y="357"/>
                      </a:lnTo>
                      <a:lnTo>
                        <a:pt x="36" y="311"/>
                      </a:lnTo>
                      <a:lnTo>
                        <a:pt x="18" y="255"/>
                      </a:lnTo>
                      <a:lnTo>
                        <a:pt x="6" y="196"/>
                      </a:lnTo>
                      <a:lnTo>
                        <a:pt x="0" y="142"/>
                      </a:lnTo>
                      <a:lnTo>
                        <a:pt x="2" y="86"/>
                      </a:lnTo>
                      <a:lnTo>
                        <a:pt x="8" y="20"/>
                      </a:lnTo>
                    </a:path>
                  </a:pathLst>
                </a:custGeom>
                <a:solidFill>
                  <a:srgbClr val="FF404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514" name="Group 10"/>
                <p:cNvGrpSpPr>
                  <a:grpSpLocks/>
                </p:cNvGrpSpPr>
                <p:nvPr/>
              </p:nvGrpSpPr>
              <p:grpSpPr bwMode="auto">
                <a:xfrm>
                  <a:off x="1026" y="2149"/>
                  <a:ext cx="73" cy="247"/>
                  <a:chOff x="1026" y="2149"/>
                  <a:chExt cx="73" cy="247"/>
                </a:xfrm>
              </p:grpSpPr>
              <p:sp>
                <p:nvSpPr>
                  <p:cNvPr id="21512" name="Freeform 8"/>
                  <p:cNvSpPr>
                    <a:spLocks/>
                  </p:cNvSpPr>
                  <p:nvPr/>
                </p:nvSpPr>
                <p:spPr bwMode="auto">
                  <a:xfrm>
                    <a:off x="1026" y="2149"/>
                    <a:ext cx="29" cy="2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" y="36"/>
                      </a:cxn>
                      <a:cxn ang="0">
                        <a:pos x="21" y="79"/>
                      </a:cxn>
                      <a:cxn ang="0">
                        <a:pos x="26" y="133"/>
                      </a:cxn>
                      <a:cxn ang="0">
                        <a:pos x="28" y="192"/>
                      </a:cxn>
                      <a:cxn ang="0">
                        <a:pos x="25" y="227"/>
                      </a:cxn>
                    </a:cxnLst>
                    <a:rect l="0" t="0" r="r" b="b"/>
                    <a:pathLst>
                      <a:path w="29" h="228">
                        <a:moveTo>
                          <a:pt x="0" y="0"/>
                        </a:moveTo>
                        <a:lnTo>
                          <a:pt x="11" y="36"/>
                        </a:lnTo>
                        <a:lnTo>
                          <a:pt x="21" y="79"/>
                        </a:lnTo>
                        <a:lnTo>
                          <a:pt x="26" y="133"/>
                        </a:lnTo>
                        <a:lnTo>
                          <a:pt x="28" y="192"/>
                        </a:lnTo>
                        <a:lnTo>
                          <a:pt x="25" y="22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13" name="Freeform 9"/>
                  <p:cNvSpPr>
                    <a:spLocks/>
                  </p:cNvSpPr>
                  <p:nvPr/>
                </p:nvSpPr>
                <p:spPr bwMode="auto">
                  <a:xfrm>
                    <a:off x="1077" y="2194"/>
                    <a:ext cx="22" cy="2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26"/>
                      </a:cxn>
                      <a:cxn ang="0">
                        <a:pos x="16" y="49"/>
                      </a:cxn>
                      <a:cxn ang="0">
                        <a:pos x="21" y="77"/>
                      </a:cxn>
                      <a:cxn ang="0">
                        <a:pos x="21" y="105"/>
                      </a:cxn>
                      <a:cxn ang="0">
                        <a:pos x="19" y="132"/>
                      </a:cxn>
                      <a:cxn ang="0">
                        <a:pos x="18" y="153"/>
                      </a:cxn>
                      <a:cxn ang="0">
                        <a:pos x="10" y="201"/>
                      </a:cxn>
                    </a:cxnLst>
                    <a:rect l="0" t="0" r="r" b="b"/>
                    <a:pathLst>
                      <a:path w="22" h="202">
                        <a:moveTo>
                          <a:pt x="0" y="0"/>
                        </a:moveTo>
                        <a:lnTo>
                          <a:pt x="12" y="26"/>
                        </a:lnTo>
                        <a:lnTo>
                          <a:pt x="16" y="49"/>
                        </a:lnTo>
                        <a:lnTo>
                          <a:pt x="21" y="77"/>
                        </a:lnTo>
                        <a:lnTo>
                          <a:pt x="21" y="105"/>
                        </a:lnTo>
                        <a:lnTo>
                          <a:pt x="19" y="132"/>
                        </a:lnTo>
                        <a:lnTo>
                          <a:pt x="18" y="153"/>
                        </a:lnTo>
                        <a:lnTo>
                          <a:pt x="10" y="20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18" name="Group 14"/>
              <p:cNvGrpSpPr>
                <a:grpSpLocks/>
              </p:cNvGrpSpPr>
              <p:nvPr/>
            </p:nvGrpSpPr>
            <p:grpSpPr bwMode="auto">
              <a:xfrm>
                <a:off x="879" y="2023"/>
                <a:ext cx="344" cy="449"/>
                <a:chOff x="879" y="2023"/>
                <a:chExt cx="344" cy="449"/>
              </a:xfrm>
            </p:grpSpPr>
            <p:sp>
              <p:nvSpPr>
                <p:cNvPr id="21516" name="Freeform 12"/>
                <p:cNvSpPr>
                  <a:spLocks/>
                </p:cNvSpPr>
                <p:nvPr/>
              </p:nvSpPr>
              <p:spPr bwMode="auto">
                <a:xfrm>
                  <a:off x="1050" y="2023"/>
                  <a:ext cx="173" cy="439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17" y="1"/>
                    </a:cxn>
                    <a:cxn ang="0">
                      <a:pos x="33" y="0"/>
                    </a:cxn>
                    <a:cxn ang="0">
                      <a:pos x="52" y="4"/>
                    </a:cxn>
                    <a:cxn ang="0">
                      <a:pos x="69" y="9"/>
                    </a:cxn>
                    <a:cxn ang="0">
                      <a:pos x="82" y="16"/>
                    </a:cxn>
                    <a:cxn ang="0">
                      <a:pos x="96" y="26"/>
                    </a:cxn>
                    <a:cxn ang="0">
                      <a:pos x="120" y="53"/>
                    </a:cxn>
                    <a:cxn ang="0">
                      <a:pos x="141" y="92"/>
                    </a:cxn>
                    <a:cxn ang="0">
                      <a:pos x="150" y="115"/>
                    </a:cxn>
                    <a:cxn ang="0">
                      <a:pos x="157" y="133"/>
                    </a:cxn>
                    <a:cxn ang="0">
                      <a:pos x="167" y="173"/>
                    </a:cxn>
                    <a:cxn ang="0">
                      <a:pos x="172" y="222"/>
                    </a:cxn>
                    <a:cxn ang="0">
                      <a:pos x="170" y="261"/>
                    </a:cxn>
                    <a:cxn ang="0">
                      <a:pos x="161" y="294"/>
                    </a:cxn>
                    <a:cxn ang="0">
                      <a:pos x="143" y="334"/>
                    </a:cxn>
                    <a:cxn ang="0">
                      <a:pos x="117" y="373"/>
                    </a:cxn>
                    <a:cxn ang="0">
                      <a:pos x="96" y="399"/>
                    </a:cxn>
                    <a:cxn ang="0">
                      <a:pos x="73" y="417"/>
                    </a:cxn>
                    <a:cxn ang="0">
                      <a:pos x="46" y="430"/>
                    </a:cxn>
                    <a:cxn ang="0">
                      <a:pos x="16" y="438"/>
                    </a:cxn>
                    <a:cxn ang="0">
                      <a:pos x="0" y="437"/>
                    </a:cxn>
                    <a:cxn ang="0">
                      <a:pos x="12" y="414"/>
                    </a:cxn>
                    <a:cxn ang="0">
                      <a:pos x="28" y="387"/>
                    </a:cxn>
                    <a:cxn ang="0">
                      <a:pos x="52" y="349"/>
                    </a:cxn>
                    <a:cxn ang="0">
                      <a:pos x="66" y="319"/>
                    </a:cxn>
                    <a:cxn ang="0">
                      <a:pos x="75" y="277"/>
                    </a:cxn>
                    <a:cxn ang="0">
                      <a:pos x="78" y="233"/>
                    </a:cxn>
                    <a:cxn ang="0">
                      <a:pos x="76" y="196"/>
                    </a:cxn>
                    <a:cxn ang="0">
                      <a:pos x="73" y="155"/>
                    </a:cxn>
                    <a:cxn ang="0">
                      <a:pos x="67" y="118"/>
                    </a:cxn>
                    <a:cxn ang="0">
                      <a:pos x="58" y="89"/>
                    </a:cxn>
                    <a:cxn ang="0">
                      <a:pos x="52" y="70"/>
                    </a:cxn>
                    <a:cxn ang="0">
                      <a:pos x="42" y="48"/>
                    </a:cxn>
                    <a:cxn ang="0">
                      <a:pos x="31" y="32"/>
                    </a:cxn>
                    <a:cxn ang="0">
                      <a:pos x="21" y="19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173" h="439">
                      <a:moveTo>
                        <a:pt x="5" y="3"/>
                      </a:moveTo>
                      <a:lnTo>
                        <a:pt x="17" y="1"/>
                      </a:lnTo>
                      <a:lnTo>
                        <a:pt x="33" y="0"/>
                      </a:lnTo>
                      <a:lnTo>
                        <a:pt x="52" y="4"/>
                      </a:lnTo>
                      <a:lnTo>
                        <a:pt x="69" y="9"/>
                      </a:lnTo>
                      <a:lnTo>
                        <a:pt x="82" y="16"/>
                      </a:lnTo>
                      <a:lnTo>
                        <a:pt x="96" y="26"/>
                      </a:lnTo>
                      <a:lnTo>
                        <a:pt x="120" y="53"/>
                      </a:lnTo>
                      <a:lnTo>
                        <a:pt x="141" y="92"/>
                      </a:lnTo>
                      <a:lnTo>
                        <a:pt x="150" y="115"/>
                      </a:lnTo>
                      <a:lnTo>
                        <a:pt x="157" y="133"/>
                      </a:lnTo>
                      <a:lnTo>
                        <a:pt x="167" y="173"/>
                      </a:lnTo>
                      <a:lnTo>
                        <a:pt x="172" y="222"/>
                      </a:lnTo>
                      <a:lnTo>
                        <a:pt x="170" y="261"/>
                      </a:lnTo>
                      <a:lnTo>
                        <a:pt x="161" y="294"/>
                      </a:lnTo>
                      <a:lnTo>
                        <a:pt x="143" y="334"/>
                      </a:lnTo>
                      <a:lnTo>
                        <a:pt x="117" y="373"/>
                      </a:lnTo>
                      <a:lnTo>
                        <a:pt x="96" y="399"/>
                      </a:lnTo>
                      <a:lnTo>
                        <a:pt x="73" y="417"/>
                      </a:lnTo>
                      <a:lnTo>
                        <a:pt x="46" y="430"/>
                      </a:lnTo>
                      <a:lnTo>
                        <a:pt x="16" y="438"/>
                      </a:lnTo>
                      <a:lnTo>
                        <a:pt x="0" y="437"/>
                      </a:lnTo>
                      <a:lnTo>
                        <a:pt x="12" y="414"/>
                      </a:lnTo>
                      <a:lnTo>
                        <a:pt x="28" y="387"/>
                      </a:lnTo>
                      <a:lnTo>
                        <a:pt x="52" y="349"/>
                      </a:lnTo>
                      <a:lnTo>
                        <a:pt x="66" y="319"/>
                      </a:lnTo>
                      <a:lnTo>
                        <a:pt x="75" y="277"/>
                      </a:lnTo>
                      <a:lnTo>
                        <a:pt x="78" y="233"/>
                      </a:lnTo>
                      <a:lnTo>
                        <a:pt x="76" y="196"/>
                      </a:lnTo>
                      <a:lnTo>
                        <a:pt x="73" y="155"/>
                      </a:lnTo>
                      <a:lnTo>
                        <a:pt x="67" y="118"/>
                      </a:lnTo>
                      <a:lnTo>
                        <a:pt x="58" y="89"/>
                      </a:lnTo>
                      <a:lnTo>
                        <a:pt x="52" y="70"/>
                      </a:lnTo>
                      <a:lnTo>
                        <a:pt x="42" y="48"/>
                      </a:lnTo>
                      <a:lnTo>
                        <a:pt x="31" y="32"/>
                      </a:lnTo>
                      <a:lnTo>
                        <a:pt x="21" y="19"/>
                      </a:lnTo>
                      <a:lnTo>
                        <a:pt x="5" y="3"/>
                      </a:lnTo>
                    </a:path>
                  </a:pathLst>
                </a:custGeom>
                <a:solidFill>
                  <a:srgbClr val="00E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17" name="Freeform 13"/>
                <p:cNvSpPr>
                  <a:spLocks/>
                </p:cNvSpPr>
                <p:nvPr/>
              </p:nvSpPr>
              <p:spPr bwMode="auto">
                <a:xfrm>
                  <a:off x="879" y="2030"/>
                  <a:ext cx="235" cy="442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56" y="19"/>
                    </a:cxn>
                    <a:cxn ang="0">
                      <a:pos x="70" y="41"/>
                    </a:cxn>
                    <a:cxn ang="0">
                      <a:pos x="94" y="99"/>
                    </a:cxn>
                    <a:cxn ang="0">
                      <a:pos x="116" y="163"/>
                    </a:cxn>
                    <a:cxn ang="0">
                      <a:pos x="136" y="245"/>
                    </a:cxn>
                    <a:cxn ang="0">
                      <a:pos x="158" y="317"/>
                    </a:cxn>
                    <a:cxn ang="0">
                      <a:pos x="176" y="353"/>
                    </a:cxn>
                    <a:cxn ang="0">
                      <a:pos x="196" y="395"/>
                    </a:cxn>
                    <a:cxn ang="0">
                      <a:pos x="204" y="408"/>
                    </a:cxn>
                    <a:cxn ang="0">
                      <a:pos x="216" y="423"/>
                    </a:cxn>
                    <a:cxn ang="0">
                      <a:pos x="234" y="441"/>
                    </a:cxn>
                    <a:cxn ang="0">
                      <a:pos x="204" y="441"/>
                    </a:cxn>
                    <a:cxn ang="0">
                      <a:pos x="188" y="440"/>
                    </a:cxn>
                    <a:cxn ang="0">
                      <a:pos x="171" y="434"/>
                    </a:cxn>
                    <a:cxn ang="0">
                      <a:pos x="142" y="422"/>
                    </a:cxn>
                    <a:cxn ang="0">
                      <a:pos x="121" y="408"/>
                    </a:cxn>
                    <a:cxn ang="0">
                      <a:pos x="103" y="396"/>
                    </a:cxn>
                    <a:cxn ang="0">
                      <a:pos x="91" y="384"/>
                    </a:cxn>
                    <a:cxn ang="0">
                      <a:pos x="72" y="363"/>
                    </a:cxn>
                    <a:cxn ang="0">
                      <a:pos x="54" y="338"/>
                    </a:cxn>
                    <a:cxn ang="0">
                      <a:pos x="34" y="303"/>
                    </a:cxn>
                    <a:cxn ang="0">
                      <a:pos x="19" y="256"/>
                    </a:cxn>
                    <a:cxn ang="0">
                      <a:pos x="8" y="218"/>
                    </a:cxn>
                    <a:cxn ang="0">
                      <a:pos x="4" y="180"/>
                    </a:cxn>
                    <a:cxn ang="0">
                      <a:pos x="0" y="140"/>
                    </a:cxn>
                    <a:cxn ang="0">
                      <a:pos x="0" y="105"/>
                    </a:cxn>
                    <a:cxn ang="0">
                      <a:pos x="2" y="80"/>
                    </a:cxn>
                    <a:cxn ang="0">
                      <a:pos x="12" y="42"/>
                    </a:cxn>
                    <a:cxn ang="0">
                      <a:pos x="22" y="19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235" h="442">
                      <a:moveTo>
                        <a:pt x="36" y="0"/>
                      </a:moveTo>
                      <a:lnTo>
                        <a:pt x="56" y="19"/>
                      </a:lnTo>
                      <a:lnTo>
                        <a:pt x="70" y="41"/>
                      </a:lnTo>
                      <a:lnTo>
                        <a:pt x="94" y="99"/>
                      </a:lnTo>
                      <a:lnTo>
                        <a:pt x="116" y="163"/>
                      </a:lnTo>
                      <a:lnTo>
                        <a:pt x="136" y="245"/>
                      </a:lnTo>
                      <a:lnTo>
                        <a:pt x="158" y="317"/>
                      </a:lnTo>
                      <a:lnTo>
                        <a:pt x="176" y="353"/>
                      </a:lnTo>
                      <a:lnTo>
                        <a:pt x="196" y="395"/>
                      </a:lnTo>
                      <a:lnTo>
                        <a:pt x="204" y="408"/>
                      </a:lnTo>
                      <a:lnTo>
                        <a:pt x="216" y="423"/>
                      </a:lnTo>
                      <a:lnTo>
                        <a:pt x="234" y="441"/>
                      </a:lnTo>
                      <a:lnTo>
                        <a:pt x="204" y="441"/>
                      </a:lnTo>
                      <a:lnTo>
                        <a:pt x="188" y="440"/>
                      </a:lnTo>
                      <a:lnTo>
                        <a:pt x="171" y="434"/>
                      </a:lnTo>
                      <a:lnTo>
                        <a:pt x="142" y="422"/>
                      </a:lnTo>
                      <a:lnTo>
                        <a:pt x="121" y="408"/>
                      </a:lnTo>
                      <a:lnTo>
                        <a:pt x="103" y="396"/>
                      </a:lnTo>
                      <a:lnTo>
                        <a:pt x="91" y="384"/>
                      </a:lnTo>
                      <a:lnTo>
                        <a:pt x="72" y="363"/>
                      </a:lnTo>
                      <a:lnTo>
                        <a:pt x="54" y="338"/>
                      </a:lnTo>
                      <a:lnTo>
                        <a:pt x="34" y="303"/>
                      </a:lnTo>
                      <a:lnTo>
                        <a:pt x="19" y="256"/>
                      </a:lnTo>
                      <a:lnTo>
                        <a:pt x="8" y="218"/>
                      </a:lnTo>
                      <a:lnTo>
                        <a:pt x="4" y="180"/>
                      </a:lnTo>
                      <a:lnTo>
                        <a:pt x="0" y="140"/>
                      </a:lnTo>
                      <a:lnTo>
                        <a:pt x="0" y="105"/>
                      </a:lnTo>
                      <a:lnTo>
                        <a:pt x="2" y="80"/>
                      </a:lnTo>
                      <a:lnTo>
                        <a:pt x="12" y="42"/>
                      </a:lnTo>
                      <a:lnTo>
                        <a:pt x="22" y="19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rgbClr val="00E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26" name="Group 22"/>
            <p:cNvGrpSpPr>
              <a:grpSpLocks/>
            </p:cNvGrpSpPr>
            <p:nvPr/>
          </p:nvGrpSpPr>
          <p:grpSpPr bwMode="auto">
            <a:xfrm>
              <a:off x="1660" y="1573"/>
              <a:ext cx="349" cy="638"/>
              <a:chOff x="1660" y="1573"/>
              <a:chExt cx="349" cy="638"/>
            </a:xfrm>
          </p:grpSpPr>
          <p:grpSp>
            <p:nvGrpSpPr>
              <p:cNvPr id="21522" name="Group 18"/>
              <p:cNvGrpSpPr>
                <a:grpSpLocks/>
              </p:cNvGrpSpPr>
              <p:nvPr/>
            </p:nvGrpSpPr>
            <p:grpSpPr bwMode="auto">
              <a:xfrm>
                <a:off x="1704" y="1573"/>
                <a:ext cx="225" cy="299"/>
                <a:chOff x="1704" y="1573"/>
                <a:chExt cx="225" cy="299"/>
              </a:xfrm>
            </p:grpSpPr>
            <p:sp>
              <p:nvSpPr>
                <p:cNvPr id="21520" name="Freeform 16"/>
                <p:cNvSpPr>
                  <a:spLocks/>
                </p:cNvSpPr>
                <p:nvPr/>
              </p:nvSpPr>
              <p:spPr bwMode="auto">
                <a:xfrm>
                  <a:off x="1704" y="1573"/>
                  <a:ext cx="225" cy="299"/>
                </a:xfrm>
                <a:custGeom>
                  <a:avLst/>
                  <a:gdLst/>
                  <a:ahLst/>
                  <a:cxnLst>
                    <a:cxn ang="0">
                      <a:pos x="190" y="0"/>
                    </a:cxn>
                    <a:cxn ang="0">
                      <a:pos x="0" y="272"/>
                    </a:cxn>
                    <a:cxn ang="0">
                      <a:pos x="25" y="298"/>
                    </a:cxn>
                    <a:cxn ang="0">
                      <a:pos x="224" y="33"/>
                    </a:cxn>
                    <a:cxn ang="0">
                      <a:pos x="190" y="0"/>
                    </a:cxn>
                  </a:cxnLst>
                  <a:rect l="0" t="0" r="r" b="b"/>
                  <a:pathLst>
                    <a:path w="225" h="299">
                      <a:moveTo>
                        <a:pt x="190" y="0"/>
                      </a:moveTo>
                      <a:lnTo>
                        <a:pt x="0" y="272"/>
                      </a:lnTo>
                      <a:lnTo>
                        <a:pt x="25" y="298"/>
                      </a:lnTo>
                      <a:lnTo>
                        <a:pt x="224" y="33"/>
                      </a:lnTo>
                      <a:lnTo>
                        <a:pt x="190" y="0"/>
                      </a:lnTo>
                    </a:path>
                  </a:pathLst>
                </a:custGeom>
                <a:solidFill>
                  <a:srgbClr val="E0E0E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21" name="Freeform 17"/>
                <p:cNvSpPr>
                  <a:spLocks/>
                </p:cNvSpPr>
                <p:nvPr/>
              </p:nvSpPr>
              <p:spPr bwMode="auto">
                <a:xfrm>
                  <a:off x="1874" y="1573"/>
                  <a:ext cx="55" cy="64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54" y="35"/>
                    </a:cxn>
                    <a:cxn ang="0">
                      <a:pos x="33" y="63"/>
                    </a:cxn>
                    <a:cxn ang="0">
                      <a:pos x="0" y="30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55" h="64">
                      <a:moveTo>
                        <a:pt x="19" y="0"/>
                      </a:moveTo>
                      <a:lnTo>
                        <a:pt x="54" y="35"/>
                      </a:lnTo>
                      <a:lnTo>
                        <a:pt x="33" y="63"/>
                      </a:lnTo>
                      <a:lnTo>
                        <a:pt x="0" y="30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F404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25" name="Group 21"/>
              <p:cNvGrpSpPr>
                <a:grpSpLocks/>
              </p:cNvGrpSpPr>
              <p:nvPr/>
            </p:nvGrpSpPr>
            <p:grpSpPr bwMode="auto">
              <a:xfrm>
                <a:off x="1660" y="1665"/>
                <a:ext cx="349" cy="546"/>
                <a:chOff x="1660" y="1665"/>
                <a:chExt cx="349" cy="546"/>
              </a:xfrm>
            </p:grpSpPr>
            <p:sp>
              <p:nvSpPr>
                <p:cNvPr id="21523" name="Freeform 19"/>
                <p:cNvSpPr>
                  <a:spLocks/>
                </p:cNvSpPr>
                <p:nvPr/>
              </p:nvSpPr>
              <p:spPr bwMode="auto">
                <a:xfrm>
                  <a:off x="1660" y="1665"/>
                  <a:ext cx="349" cy="546"/>
                </a:xfrm>
                <a:custGeom>
                  <a:avLst/>
                  <a:gdLst/>
                  <a:ahLst/>
                  <a:cxnLst>
                    <a:cxn ang="0">
                      <a:pos x="338" y="161"/>
                    </a:cxn>
                    <a:cxn ang="0">
                      <a:pos x="322" y="115"/>
                    </a:cxn>
                    <a:cxn ang="0">
                      <a:pos x="299" y="78"/>
                    </a:cxn>
                    <a:cxn ang="0">
                      <a:pos x="271" y="50"/>
                    </a:cxn>
                    <a:cxn ang="0">
                      <a:pos x="234" y="29"/>
                    </a:cxn>
                    <a:cxn ang="0">
                      <a:pos x="202" y="21"/>
                    </a:cxn>
                    <a:cxn ang="0">
                      <a:pos x="173" y="5"/>
                    </a:cxn>
                    <a:cxn ang="0">
                      <a:pos x="143" y="1"/>
                    </a:cxn>
                    <a:cxn ang="0">
                      <a:pos x="118" y="1"/>
                    </a:cxn>
                    <a:cxn ang="0">
                      <a:pos x="98" y="11"/>
                    </a:cxn>
                    <a:cxn ang="0">
                      <a:pos x="86" y="35"/>
                    </a:cxn>
                    <a:cxn ang="0">
                      <a:pos x="87" y="61"/>
                    </a:cxn>
                    <a:cxn ang="0">
                      <a:pos x="94" y="86"/>
                    </a:cxn>
                    <a:cxn ang="0">
                      <a:pos x="116" y="114"/>
                    </a:cxn>
                    <a:cxn ang="0">
                      <a:pos x="144" y="141"/>
                    </a:cxn>
                    <a:cxn ang="0">
                      <a:pos x="178" y="171"/>
                    </a:cxn>
                    <a:cxn ang="0">
                      <a:pos x="200" y="205"/>
                    </a:cxn>
                    <a:cxn ang="0">
                      <a:pos x="206" y="242"/>
                    </a:cxn>
                    <a:cxn ang="0">
                      <a:pos x="198" y="272"/>
                    </a:cxn>
                    <a:cxn ang="0">
                      <a:pos x="180" y="292"/>
                    </a:cxn>
                    <a:cxn ang="0">
                      <a:pos x="159" y="297"/>
                    </a:cxn>
                    <a:cxn ang="0">
                      <a:pos x="131" y="290"/>
                    </a:cxn>
                    <a:cxn ang="0">
                      <a:pos x="109" y="277"/>
                    </a:cxn>
                    <a:cxn ang="0">
                      <a:pos x="95" y="262"/>
                    </a:cxn>
                    <a:cxn ang="0">
                      <a:pos x="86" y="234"/>
                    </a:cxn>
                    <a:cxn ang="0">
                      <a:pos x="100" y="197"/>
                    </a:cxn>
                    <a:cxn ang="0">
                      <a:pos x="114" y="178"/>
                    </a:cxn>
                    <a:cxn ang="0">
                      <a:pos x="118" y="161"/>
                    </a:cxn>
                    <a:cxn ang="0">
                      <a:pos x="118" y="131"/>
                    </a:cxn>
                    <a:cxn ang="0">
                      <a:pos x="107" y="115"/>
                    </a:cxn>
                    <a:cxn ang="0">
                      <a:pos x="78" y="111"/>
                    </a:cxn>
                    <a:cxn ang="0">
                      <a:pos x="59" y="121"/>
                    </a:cxn>
                    <a:cxn ang="0">
                      <a:pos x="38" y="136"/>
                    </a:cxn>
                    <a:cxn ang="0">
                      <a:pos x="21" y="155"/>
                    </a:cxn>
                    <a:cxn ang="0">
                      <a:pos x="4" y="186"/>
                    </a:cxn>
                    <a:cxn ang="0">
                      <a:pos x="0" y="232"/>
                    </a:cxn>
                    <a:cxn ang="0">
                      <a:pos x="14" y="288"/>
                    </a:cxn>
                    <a:cxn ang="0">
                      <a:pos x="33" y="315"/>
                    </a:cxn>
                    <a:cxn ang="0">
                      <a:pos x="55" y="341"/>
                    </a:cxn>
                    <a:cxn ang="0">
                      <a:pos x="65" y="365"/>
                    </a:cxn>
                    <a:cxn ang="0">
                      <a:pos x="68" y="386"/>
                    </a:cxn>
                    <a:cxn ang="0">
                      <a:pos x="62" y="424"/>
                    </a:cxn>
                    <a:cxn ang="0">
                      <a:pos x="108" y="545"/>
                    </a:cxn>
                    <a:cxn ang="0">
                      <a:pos x="146" y="426"/>
                    </a:cxn>
                    <a:cxn ang="0">
                      <a:pos x="154" y="412"/>
                    </a:cxn>
                    <a:cxn ang="0">
                      <a:pos x="173" y="402"/>
                    </a:cxn>
                    <a:cxn ang="0">
                      <a:pos x="202" y="398"/>
                    </a:cxn>
                    <a:cxn ang="0">
                      <a:pos x="247" y="389"/>
                    </a:cxn>
                    <a:cxn ang="0">
                      <a:pos x="281" y="377"/>
                    </a:cxn>
                    <a:cxn ang="0">
                      <a:pos x="305" y="360"/>
                    </a:cxn>
                    <a:cxn ang="0">
                      <a:pos x="324" y="332"/>
                    </a:cxn>
                    <a:cxn ang="0">
                      <a:pos x="341" y="293"/>
                    </a:cxn>
                    <a:cxn ang="0">
                      <a:pos x="347" y="243"/>
                    </a:cxn>
                    <a:cxn ang="0">
                      <a:pos x="345" y="186"/>
                    </a:cxn>
                  </a:cxnLst>
                  <a:rect l="0" t="0" r="r" b="b"/>
                  <a:pathLst>
                    <a:path w="349" h="546">
                      <a:moveTo>
                        <a:pt x="345" y="186"/>
                      </a:moveTo>
                      <a:lnTo>
                        <a:pt x="338" y="161"/>
                      </a:lnTo>
                      <a:lnTo>
                        <a:pt x="329" y="133"/>
                      </a:lnTo>
                      <a:lnTo>
                        <a:pt x="322" y="115"/>
                      </a:lnTo>
                      <a:lnTo>
                        <a:pt x="312" y="97"/>
                      </a:lnTo>
                      <a:lnTo>
                        <a:pt x="299" y="78"/>
                      </a:lnTo>
                      <a:lnTo>
                        <a:pt x="285" y="63"/>
                      </a:lnTo>
                      <a:lnTo>
                        <a:pt x="271" y="50"/>
                      </a:lnTo>
                      <a:lnTo>
                        <a:pt x="248" y="35"/>
                      </a:lnTo>
                      <a:lnTo>
                        <a:pt x="234" y="29"/>
                      </a:lnTo>
                      <a:lnTo>
                        <a:pt x="218" y="25"/>
                      </a:lnTo>
                      <a:lnTo>
                        <a:pt x="202" y="21"/>
                      </a:lnTo>
                      <a:lnTo>
                        <a:pt x="184" y="11"/>
                      </a:lnTo>
                      <a:lnTo>
                        <a:pt x="173" y="5"/>
                      </a:lnTo>
                      <a:lnTo>
                        <a:pt x="159" y="2"/>
                      </a:lnTo>
                      <a:lnTo>
                        <a:pt x="143" y="1"/>
                      </a:lnTo>
                      <a:lnTo>
                        <a:pt x="131" y="0"/>
                      </a:lnTo>
                      <a:lnTo>
                        <a:pt x="118" y="1"/>
                      </a:lnTo>
                      <a:lnTo>
                        <a:pt x="109" y="4"/>
                      </a:lnTo>
                      <a:lnTo>
                        <a:pt x="98" y="11"/>
                      </a:lnTo>
                      <a:lnTo>
                        <a:pt x="90" y="23"/>
                      </a:lnTo>
                      <a:lnTo>
                        <a:pt x="86" y="35"/>
                      </a:lnTo>
                      <a:lnTo>
                        <a:pt x="85" y="48"/>
                      </a:lnTo>
                      <a:lnTo>
                        <a:pt x="87" y="61"/>
                      </a:lnTo>
                      <a:lnTo>
                        <a:pt x="89" y="75"/>
                      </a:lnTo>
                      <a:lnTo>
                        <a:pt x="94" y="86"/>
                      </a:lnTo>
                      <a:lnTo>
                        <a:pt x="100" y="95"/>
                      </a:lnTo>
                      <a:lnTo>
                        <a:pt x="116" y="114"/>
                      </a:lnTo>
                      <a:lnTo>
                        <a:pt x="129" y="128"/>
                      </a:lnTo>
                      <a:lnTo>
                        <a:pt x="144" y="141"/>
                      </a:lnTo>
                      <a:lnTo>
                        <a:pt x="164" y="158"/>
                      </a:lnTo>
                      <a:lnTo>
                        <a:pt x="178" y="171"/>
                      </a:lnTo>
                      <a:lnTo>
                        <a:pt x="193" y="192"/>
                      </a:lnTo>
                      <a:lnTo>
                        <a:pt x="200" y="205"/>
                      </a:lnTo>
                      <a:lnTo>
                        <a:pt x="207" y="222"/>
                      </a:lnTo>
                      <a:lnTo>
                        <a:pt x="206" y="242"/>
                      </a:lnTo>
                      <a:lnTo>
                        <a:pt x="203" y="257"/>
                      </a:lnTo>
                      <a:lnTo>
                        <a:pt x="198" y="272"/>
                      </a:lnTo>
                      <a:lnTo>
                        <a:pt x="191" y="283"/>
                      </a:lnTo>
                      <a:lnTo>
                        <a:pt x="180" y="292"/>
                      </a:lnTo>
                      <a:lnTo>
                        <a:pt x="172" y="295"/>
                      </a:lnTo>
                      <a:lnTo>
                        <a:pt x="159" y="297"/>
                      </a:lnTo>
                      <a:lnTo>
                        <a:pt x="142" y="295"/>
                      </a:lnTo>
                      <a:lnTo>
                        <a:pt x="131" y="290"/>
                      </a:lnTo>
                      <a:lnTo>
                        <a:pt x="119" y="285"/>
                      </a:lnTo>
                      <a:lnTo>
                        <a:pt x="109" y="277"/>
                      </a:lnTo>
                      <a:lnTo>
                        <a:pt x="102" y="272"/>
                      </a:lnTo>
                      <a:lnTo>
                        <a:pt x="95" y="262"/>
                      </a:lnTo>
                      <a:lnTo>
                        <a:pt x="89" y="251"/>
                      </a:lnTo>
                      <a:lnTo>
                        <a:pt x="86" y="234"/>
                      </a:lnTo>
                      <a:lnTo>
                        <a:pt x="92" y="212"/>
                      </a:lnTo>
                      <a:lnTo>
                        <a:pt x="100" y="197"/>
                      </a:lnTo>
                      <a:lnTo>
                        <a:pt x="106" y="188"/>
                      </a:lnTo>
                      <a:lnTo>
                        <a:pt x="114" y="178"/>
                      </a:lnTo>
                      <a:lnTo>
                        <a:pt x="118" y="169"/>
                      </a:lnTo>
                      <a:lnTo>
                        <a:pt x="118" y="161"/>
                      </a:lnTo>
                      <a:lnTo>
                        <a:pt x="121" y="141"/>
                      </a:lnTo>
                      <a:lnTo>
                        <a:pt x="118" y="131"/>
                      </a:lnTo>
                      <a:lnTo>
                        <a:pt x="114" y="122"/>
                      </a:lnTo>
                      <a:lnTo>
                        <a:pt x="107" y="115"/>
                      </a:lnTo>
                      <a:lnTo>
                        <a:pt x="94" y="109"/>
                      </a:lnTo>
                      <a:lnTo>
                        <a:pt x="78" y="111"/>
                      </a:lnTo>
                      <a:lnTo>
                        <a:pt x="68" y="115"/>
                      </a:lnTo>
                      <a:lnTo>
                        <a:pt x="59" y="121"/>
                      </a:lnTo>
                      <a:lnTo>
                        <a:pt x="49" y="128"/>
                      </a:lnTo>
                      <a:lnTo>
                        <a:pt x="38" y="136"/>
                      </a:lnTo>
                      <a:lnTo>
                        <a:pt x="30" y="144"/>
                      </a:lnTo>
                      <a:lnTo>
                        <a:pt x="21" y="155"/>
                      </a:lnTo>
                      <a:lnTo>
                        <a:pt x="12" y="169"/>
                      </a:lnTo>
                      <a:lnTo>
                        <a:pt x="4" y="186"/>
                      </a:lnTo>
                      <a:lnTo>
                        <a:pt x="0" y="207"/>
                      </a:lnTo>
                      <a:lnTo>
                        <a:pt x="0" y="232"/>
                      </a:lnTo>
                      <a:lnTo>
                        <a:pt x="8" y="274"/>
                      </a:lnTo>
                      <a:lnTo>
                        <a:pt x="14" y="288"/>
                      </a:lnTo>
                      <a:lnTo>
                        <a:pt x="23" y="300"/>
                      </a:lnTo>
                      <a:lnTo>
                        <a:pt x="33" y="315"/>
                      </a:lnTo>
                      <a:lnTo>
                        <a:pt x="46" y="330"/>
                      </a:lnTo>
                      <a:lnTo>
                        <a:pt x="55" y="341"/>
                      </a:lnTo>
                      <a:lnTo>
                        <a:pt x="60" y="353"/>
                      </a:lnTo>
                      <a:lnTo>
                        <a:pt x="65" y="365"/>
                      </a:lnTo>
                      <a:lnTo>
                        <a:pt x="68" y="377"/>
                      </a:lnTo>
                      <a:lnTo>
                        <a:pt x="68" y="386"/>
                      </a:lnTo>
                      <a:lnTo>
                        <a:pt x="68" y="399"/>
                      </a:lnTo>
                      <a:lnTo>
                        <a:pt x="62" y="424"/>
                      </a:lnTo>
                      <a:lnTo>
                        <a:pt x="24" y="545"/>
                      </a:lnTo>
                      <a:lnTo>
                        <a:pt x="108" y="545"/>
                      </a:lnTo>
                      <a:lnTo>
                        <a:pt x="130" y="472"/>
                      </a:lnTo>
                      <a:lnTo>
                        <a:pt x="146" y="426"/>
                      </a:lnTo>
                      <a:lnTo>
                        <a:pt x="149" y="419"/>
                      </a:lnTo>
                      <a:lnTo>
                        <a:pt x="154" y="412"/>
                      </a:lnTo>
                      <a:lnTo>
                        <a:pt x="163" y="407"/>
                      </a:lnTo>
                      <a:lnTo>
                        <a:pt x="173" y="402"/>
                      </a:lnTo>
                      <a:lnTo>
                        <a:pt x="188" y="400"/>
                      </a:lnTo>
                      <a:lnTo>
                        <a:pt x="202" y="398"/>
                      </a:lnTo>
                      <a:lnTo>
                        <a:pt x="222" y="395"/>
                      </a:lnTo>
                      <a:lnTo>
                        <a:pt x="247" y="389"/>
                      </a:lnTo>
                      <a:lnTo>
                        <a:pt x="264" y="384"/>
                      </a:lnTo>
                      <a:lnTo>
                        <a:pt x="281" y="377"/>
                      </a:lnTo>
                      <a:lnTo>
                        <a:pt x="292" y="371"/>
                      </a:lnTo>
                      <a:lnTo>
                        <a:pt x="305" y="360"/>
                      </a:lnTo>
                      <a:lnTo>
                        <a:pt x="313" y="348"/>
                      </a:lnTo>
                      <a:lnTo>
                        <a:pt x="324" y="332"/>
                      </a:lnTo>
                      <a:lnTo>
                        <a:pt x="334" y="312"/>
                      </a:lnTo>
                      <a:lnTo>
                        <a:pt x="341" y="293"/>
                      </a:lnTo>
                      <a:lnTo>
                        <a:pt x="345" y="269"/>
                      </a:lnTo>
                      <a:lnTo>
                        <a:pt x="347" y="243"/>
                      </a:lnTo>
                      <a:lnTo>
                        <a:pt x="348" y="215"/>
                      </a:lnTo>
                      <a:lnTo>
                        <a:pt x="345" y="186"/>
                      </a:lnTo>
                    </a:path>
                  </a:pathLst>
                </a:custGeom>
                <a:solidFill>
                  <a:srgbClr val="FFE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24" name="Freeform 20"/>
                <p:cNvSpPr>
                  <a:spLocks/>
                </p:cNvSpPr>
                <p:nvPr/>
              </p:nvSpPr>
              <p:spPr bwMode="auto">
                <a:xfrm>
                  <a:off x="1874" y="1691"/>
                  <a:ext cx="88" cy="11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0" y="16"/>
                    </a:cxn>
                    <a:cxn ang="0">
                      <a:pos x="39" y="34"/>
                    </a:cxn>
                    <a:cxn ang="0">
                      <a:pos x="57" y="56"/>
                    </a:cxn>
                    <a:cxn ang="0">
                      <a:pos x="69" y="75"/>
                    </a:cxn>
                    <a:cxn ang="0">
                      <a:pos x="80" y="96"/>
                    </a:cxn>
                    <a:cxn ang="0">
                      <a:pos x="87" y="115"/>
                    </a:cxn>
                  </a:cxnLst>
                  <a:rect l="0" t="0" r="r" b="b"/>
                  <a:pathLst>
                    <a:path w="88" h="116">
                      <a:moveTo>
                        <a:pt x="0" y="0"/>
                      </a:moveTo>
                      <a:lnTo>
                        <a:pt x="20" y="16"/>
                      </a:lnTo>
                      <a:lnTo>
                        <a:pt x="39" y="34"/>
                      </a:lnTo>
                      <a:lnTo>
                        <a:pt x="57" y="56"/>
                      </a:lnTo>
                      <a:lnTo>
                        <a:pt x="69" y="75"/>
                      </a:lnTo>
                      <a:lnTo>
                        <a:pt x="80" y="96"/>
                      </a:lnTo>
                      <a:lnTo>
                        <a:pt x="87" y="115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29" name="Group 25"/>
            <p:cNvGrpSpPr>
              <a:grpSpLocks/>
            </p:cNvGrpSpPr>
            <p:nvPr/>
          </p:nvGrpSpPr>
          <p:grpSpPr bwMode="auto">
            <a:xfrm>
              <a:off x="1536" y="2141"/>
              <a:ext cx="287" cy="356"/>
              <a:chOff x="1536" y="2141"/>
              <a:chExt cx="287" cy="356"/>
            </a:xfrm>
          </p:grpSpPr>
          <p:sp>
            <p:nvSpPr>
              <p:cNvPr id="21527" name="Freeform 23"/>
              <p:cNvSpPr>
                <a:spLocks/>
              </p:cNvSpPr>
              <p:nvPr/>
            </p:nvSpPr>
            <p:spPr bwMode="auto">
              <a:xfrm>
                <a:off x="1536" y="2143"/>
                <a:ext cx="286" cy="354"/>
              </a:xfrm>
              <a:custGeom>
                <a:avLst/>
                <a:gdLst/>
                <a:ahLst/>
                <a:cxnLst>
                  <a:cxn ang="0">
                    <a:pos x="138" y="0"/>
                  </a:cxn>
                  <a:cxn ang="0">
                    <a:pos x="285" y="17"/>
                  </a:cxn>
                  <a:cxn ang="0">
                    <a:pos x="215" y="353"/>
                  </a:cxn>
                  <a:cxn ang="0">
                    <a:pos x="0" y="353"/>
                  </a:cxn>
                  <a:cxn ang="0">
                    <a:pos x="138" y="0"/>
                  </a:cxn>
                </a:cxnLst>
                <a:rect l="0" t="0" r="r" b="b"/>
                <a:pathLst>
                  <a:path w="286" h="354">
                    <a:moveTo>
                      <a:pt x="138" y="0"/>
                    </a:moveTo>
                    <a:lnTo>
                      <a:pt x="285" y="17"/>
                    </a:lnTo>
                    <a:lnTo>
                      <a:pt x="215" y="353"/>
                    </a:lnTo>
                    <a:lnTo>
                      <a:pt x="0" y="353"/>
                    </a:lnTo>
                    <a:lnTo>
                      <a:pt x="138" y="0"/>
                    </a:lnTo>
                  </a:path>
                </a:pathLst>
              </a:custGeom>
              <a:solidFill>
                <a:srgbClr val="606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Freeform 24"/>
              <p:cNvSpPr>
                <a:spLocks/>
              </p:cNvSpPr>
              <p:nvPr/>
            </p:nvSpPr>
            <p:spPr bwMode="auto">
              <a:xfrm>
                <a:off x="1597" y="2141"/>
                <a:ext cx="226" cy="20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225" y="21"/>
                  </a:cxn>
                  <a:cxn ang="0">
                    <a:pos x="193" y="201"/>
                  </a:cxn>
                  <a:cxn ang="0">
                    <a:pos x="0" y="175"/>
                  </a:cxn>
                  <a:cxn ang="0">
                    <a:pos x="69" y="0"/>
                  </a:cxn>
                </a:cxnLst>
                <a:rect l="0" t="0" r="r" b="b"/>
                <a:pathLst>
                  <a:path w="226" h="202">
                    <a:moveTo>
                      <a:pt x="69" y="0"/>
                    </a:moveTo>
                    <a:lnTo>
                      <a:pt x="225" y="21"/>
                    </a:lnTo>
                    <a:lnTo>
                      <a:pt x="193" y="201"/>
                    </a:lnTo>
                    <a:lnTo>
                      <a:pt x="0" y="175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00E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58" name="Group 54"/>
            <p:cNvGrpSpPr>
              <a:grpSpLocks/>
            </p:cNvGrpSpPr>
            <p:nvPr/>
          </p:nvGrpSpPr>
          <p:grpSpPr bwMode="auto">
            <a:xfrm>
              <a:off x="340" y="1212"/>
              <a:ext cx="1213" cy="853"/>
              <a:chOff x="340" y="1212"/>
              <a:chExt cx="1213" cy="853"/>
            </a:xfrm>
          </p:grpSpPr>
          <p:sp>
            <p:nvSpPr>
              <p:cNvPr id="21530" name="Freeform 26"/>
              <p:cNvSpPr>
                <a:spLocks/>
              </p:cNvSpPr>
              <p:nvPr/>
            </p:nvSpPr>
            <p:spPr bwMode="auto">
              <a:xfrm>
                <a:off x="388" y="1228"/>
                <a:ext cx="1108" cy="837"/>
              </a:xfrm>
              <a:custGeom>
                <a:avLst/>
                <a:gdLst/>
                <a:ahLst/>
                <a:cxnLst>
                  <a:cxn ang="0">
                    <a:pos x="166" y="0"/>
                  </a:cxn>
                  <a:cxn ang="0">
                    <a:pos x="245" y="2"/>
                  </a:cxn>
                  <a:cxn ang="0">
                    <a:pos x="367" y="19"/>
                  </a:cxn>
                  <a:cxn ang="0">
                    <a:pos x="442" y="49"/>
                  </a:cxn>
                  <a:cxn ang="0">
                    <a:pos x="493" y="85"/>
                  </a:cxn>
                  <a:cxn ang="0">
                    <a:pos x="559" y="97"/>
                  </a:cxn>
                  <a:cxn ang="0">
                    <a:pos x="655" y="91"/>
                  </a:cxn>
                  <a:cxn ang="0">
                    <a:pos x="785" y="106"/>
                  </a:cxn>
                  <a:cxn ang="0">
                    <a:pos x="865" y="132"/>
                  </a:cxn>
                  <a:cxn ang="0">
                    <a:pos x="938" y="171"/>
                  </a:cxn>
                  <a:cxn ang="0">
                    <a:pos x="1014" y="216"/>
                  </a:cxn>
                  <a:cxn ang="0">
                    <a:pos x="1068" y="262"/>
                  </a:cxn>
                  <a:cxn ang="0">
                    <a:pos x="1095" y="295"/>
                  </a:cxn>
                  <a:cxn ang="0">
                    <a:pos x="1107" y="322"/>
                  </a:cxn>
                  <a:cxn ang="0">
                    <a:pos x="1101" y="340"/>
                  </a:cxn>
                  <a:cxn ang="0">
                    <a:pos x="1083" y="340"/>
                  </a:cxn>
                  <a:cxn ang="0">
                    <a:pos x="1043" y="329"/>
                  </a:cxn>
                  <a:cxn ang="0">
                    <a:pos x="992" y="310"/>
                  </a:cxn>
                  <a:cxn ang="0">
                    <a:pos x="906" y="287"/>
                  </a:cxn>
                  <a:cxn ang="0">
                    <a:pos x="819" y="276"/>
                  </a:cxn>
                  <a:cxn ang="0">
                    <a:pos x="743" y="275"/>
                  </a:cxn>
                  <a:cxn ang="0">
                    <a:pos x="677" y="286"/>
                  </a:cxn>
                  <a:cxn ang="0">
                    <a:pos x="598" y="327"/>
                  </a:cxn>
                  <a:cxn ang="0">
                    <a:pos x="562" y="343"/>
                  </a:cxn>
                  <a:cxn ang="0">
                    <a:pos x="547" y="344"/>
                  </a:cxn>
                  <a:cxn ang="0">
                    <a:pos x="595" y="422"/>
                  </a:cxn>
                  <a:cxn ang="0">
                    <a:pos x="621" y="449"/>
                  </a:cxn>
                  <a:cxn ang="0">
                    <a:pos x="640" y="459"/>
                  </a:cxn>
                  <a:cxn ang="0">
                    <a:pos x="685" y="461"/>
                  </a:cxn>
                  <a:cxn ang="0">
                    <a:pos x="821" y="452"/>
                  </a:cxn>
                  <a:cxn ang="0">
                    <a:pos x="974" y="473"/>
                  </a:cxn>
                  <a:cxn ang="0">
                    <a:pos x="1068" y="539"/>
                  </a:cxn>
                  <a:cxn ang="0">
                    <a:pos x="1088" y="629"/>
                  </a:cxn>
                  <a:cxn ang="0">
                    <a:pos x="1064" y="663"/>
                  </a:cxn>
                  <a:cxn ang="0">
                    <a:pos x="959" y="675"/>
                  </a:cxn>
                  <a:cxn ang="0">
                    <a:pos x="872" y="666"/>
                  </a:cxn>
                  <a:cxn ang="0">
                    <a:pos x="775" y="647"/>
                  </a:cxn>
                  <a:cxn ang="0">
                    <a:pos x="695" y="625"/>
                  </a:cxn>
                  <a:cxn ang="0">
                    <a:pos x="636" y="608"/>
                  </a:cxn>
                  <a:cxn ang="0">
                    <a:pos x="624" y="623"/>
                  </a:cxn>
                  <a:cxn ang="0">
                    <a:pos x="634" y="672"/>
                  </a:cxn>
                  <a:cxn ang="0">
                    <a:pos x="648" y="722"/>
                  </a:cxn>
                  <a:cxn ang="0">
                    <a:pos x="649" y="775"/>
                  </a:cxn>
                  <a:cxn ang="0">
                    <a:pos x="538" y="813"/>
                  </a:cxn>
                  <a:cxn ang="0">
                    <a:pos x="518" y="750"/>
                  </a:cxn>
                  <a:cxn ang="0">
                    <a:pos x="497" y="696"/>
                  </a:cxn>
                  <a:cxn ang="0">
                    <a:pos x="469" y="644"/>
                  </a:cxn>
                  <a:cxn ang="0">
                    <a:pos x="439" y="606"/>
                  </a:cxn>
                  <a:cxn ang="0">
                    <a:pos x="412" y="580"/>
                  </a:cxn>
                  <a:cxn ang="0">
                    <a:pos x="369" y="557"/>
                  </a:cxn>
                  <a:cxn ang="0">
                    <a:pos x="255" y="512"/>
                  </a:cxn>
                  <a:cxn ang="0">
                    <a:pos x="158" y="458"/>
                  </a:cxn>
                  <a:cxn ang="0">
                    <a:pos x="81" y="392"/>
                  </a:cxn>
                  <a:cxn ang="0">
                    <a:pos x="18" y="286"/>
                  </a:cxn>
                  <a:cxn ang="0">
                    <a:pos x="0" y="181"/>
                  </a:cxn>
                  <a:cxn ang="0">
                    <a:pos x="15" y="115"/>
                  </a:cxn>
                  <a:cxn ang="0">
                    <a:pos x="48" y="64"/>
                  </a:cxn>
                  <a:cxn ang="0">
                    <a:pos x="89" y="25"/>
                  </a:cxn>
                  <a:cxn ang="0">
                    <a:pos x="138" y="5"/>
                  </a:cxn>
                </a:cxnLst>
                <a:rect l="0" t="0" r="r" b="b"/>
                <a:pathLst>
                  <a:path w="1108" h="837">
                    <a:moveTo>
                      <a:pt x="138" y="5"/>
                    </a:moveTo>
                    <a:lnTo>
                      <a:pt x="166" y="0"/>
                    </a:lnTo>
                    <a:lnTo>
                      <a:pt x="197" y="0"/>
                    </a:lnTo>
                    <a:lnTo>
                      <a:pt x="245" y="2"/>
                    </a:lnTo>
                    <a:lnTo>
                      <a:pt x="306" y="7"/>
                    </a:lnTo>
                    <a:lnTo>
                      <a:pt x="367" y="19"/>
                    </a:lnTo>
                    <a:lnTo>
                      <a:pt x="405" y="31"/>
                    </a:lnTo>
                    <a:lnTo>
                      <a:pt x="442" y="49"/>
                    </a:lnTo>
                    <a:lnTo>
                      <a:pt x="472" y="73"/>
                    </a:lnTo>
                    <a:lnTo>
                      <a:pt x="493" y="85"/>
                    </a:lnTo>
                    <a:lnTo>
                      <a:pt x="514" y="94"/>
                    </a:lnTo>
                    <a:lnTo>
                      <a:pt x="559" y="97"/>
                    </a:lnTo>
                    <a:lnTo>
                      <a:pt x="583" y="94"/>
                    </a:lnTo>
                    <a:lnTo>
                      <a:pt x="655" y="91"/>
                    </a:lnTo>
                    <a:lnTo>
                      <a:pt x="725" y="94"/>
                    </a:lnTo>
                    <a:lnTo>
                      <a:pt x="785" y="106"/>
                    </a:lnTo>
                    <a:lnTo>
                      <a:pt x="829" y="119"/>
                    </a:lnTo>
                    <a:lnTo>
                      <a:pt x="865" y="132"/>
                    </a:lnTo>
                    <a:lnTo>
                      <a:pt x="903" y="151"/>
                    </a:lnTo>
                    <a:lnTo>
                      <a:pt x="938" y="171"/>
                    </a:lnTo>
                    <a:lnTo>
                      <a:pt x="978" y="193"/>
                    </a:lnTo>
                    <a:lnTo>
                      <a:pt x="1014" y="216"/>
                    </a:lnTo>
                    <a:lnTo>
                      <a:pt x="1042" y="238"/>
                    </a:lnTo>
                    <a:lnTo>
                      <a:pt x="1068" y="262"/>
                    </a:lnTo>
                    <a:lnTo>
                      <a:pt x="1081" y="278"/>
                    </a:lnTo>
                    <a:lnTo>
                      <a:pt x="1095" y="295"/>
                    </a:lnTo>
                    <a:lnTo>
                      <a:pt x="1101" y="309"/>
                    </a:lnTo>
                    <a:lnTo>
                      <a:pt x="1107" y="322"/>
                    </a:lnTo>
                    <a:lnTo>
                      <a:pt x="1107" y="335"/>
                    </a:lnTo>
                    <a:lnTo>
                      <a:pt x="1101" y="340"/>
                    </a:lnTo>
                    <a:lnTo>
                      <a:pt x="1095" y="340"/>
                    </a:lnTo>
                    <a:lnTo>
                      <a:pt x="1083" y="340"/>
                    </a:lnTo>
                    <a:lnTo>
                      <a:pt x="1070" y="337"/>
                    </a:lnTo>
                    <a:lnTo>
                      <a:pt x="1043" y="329"/>
                    </a:lnTo>
                    <a:lnTo>
                      <a:pt x="1022" y="322"/>
                    </a:lnTo>
                    <a:lnTo>
                      <a:pt x="992" y="310"/>
                    </a:lnTo>
                    <a:lnTo>
                      <a:pt x="953" y="298"/>
                    </a:lnTo>
                    <a:lnTo>
                      <a:pt x="906" y="287"/>
                    </a:lnTo>
                    <a:lnTo>
                      <a:pt x="866" y="280"/>
                    </a:lnTo>
                    <a:lnTo>
                      <a:pt x="819" y="276"/>
                    </a:lnTo>
                    <a:lnTo>
                      <a:pt x="779" y="274"/>
                    </a:lnTo>
                    <a:lnTo>
                      <a:pt x="743" y="275"/>
                    </a:lnTo>
                    <a:lnTo>
                      <a:pt x="710" y="279"/>
                    </a:lnTo>
                    <a:lnTo>
                      <a:pt x="677" y="286"/>
                    </a:lnTo>
                    <a:lnTo>
                      <a:pt x="646" y="298"/>
                    </a:lnTo>
                    <a:lnTo>
                      <a:pt x="598" y="327"/>
                    </a:lnTo>
                    <a:lnTo>
                      <a:pt x="579" y="337"/>
                    </a:lnTo>
                    <a:lnTo>
                      <a:pt x="562" y="343"/>
                    </a:lnTo>
                    <a:lnTo>
                      <a:pt x="554" y="344"/>
                    </a:lnTo>
                    <a:lnTo>
                      <a:pt x="547" y="344"/>
                    </a:lnTo>
                    <a:lnTo>
                      <a:pt x="559" y="377"/>
                    </a:lnTo>
                    <a:lnTo>
                      <a:pt x="595" y="422"/>
                    </a:lnTo>
                    <a:lnTo>
                      <a:pt x="608" y="437"/>
                    </a:lnTo>
                    <a:lnTo>
                      <a:pt x="621" y="449"/>
                    </a:lnTo>
                    <a:lnTo>
                      <a:pt x="629" y="454"/>
                    </a:lnTo>
                    <a:lnTo>
                      <a:pt x="640" y="459"/>
                    </a:lnTo>
                    <a:lnTo>
                      <a:pt x="654" y="461"/>
                    </a:lnTo>
                    <a:lnTo>
                      <a:pt x="685" y="461"/>
                    </a:lnTo>
                    <a:lnTo>
                      <a:pt x="751" y="455"/>
                    </a:lnTo>
                    <a:lnTo>
                      <a:pt x="821" y="452"/>
                    </a:lnTo>
                    <a:lnTo>
                      <a:pt x="905" y="458"/>
                    </a:lnTo>
                    <a:lnTo>
                      <a:pt x="974" y="473"/>
                    </a:lnTo>
                    <a:lnTo>
                      <a:pt x="1040" y="509"/>
                    </a:lnTo>
                    <a:lnTo>
                      <a:pt x="1068" y="539"/>
                    </a:lnTo>
                    <a:lnTo>
                      <a:pt x="1088" y="587"/>
                    </a:lnTo>
                    <a:lnTo>
                      <a:pt x="1088" y="629"/>
                    </a:lnTo>
                    <a:lnTo>
                      <a:pt x="1083" y="647"/>
                    </a:lnTo>
                    <a:lnTo>
                      <a:pt x="1064" y="663"/>
                    </a:lnTo>
                    <a:lnTo>
                      <a:pt x="1025" y="672"/>
                    </a:lnTo>
                    <a:lnTo>
                      <a:pt x="959" y="675"/>
                    </a:lnTo>
                    <a:lnTo>
                      <a:pt x="917" y="670"/>
                    </a:lnTo>
                    <a:lnTo>
                      <a:pt x="872" y="666"/>
                    </a:lnTo>
                    <a:lnTo>
                      <a:pt x="818" y="656"/>
                    </a:lnTo>
                    <a:lnTo>
                      <a:pt x="775" y="647"/>
                    </a:lnTo>
                    <a:lnTo>
                      <a:pt x="734" y="636"/>
                    </a:lnTo>
                    <a:lnTo>
                      <a:pt x="695" y="625"/>
                    </a:lnTo>
                    <a:lnTo>
                      <a:pt x="650" y="608"/>
                    </a:lnTo>
                    <a:lnTo>
                      <a:pt x="636" y="608"/>
                    </a:lnTo>
                    <a:lnTo>
                      <a:pt x="628" y="613"/>
                    </a:lnTo>
                    <a:lnTo>
                      <a:pt x="624" y="623"/>
                    </a:lnTo>
                    <a:lnTo>
                      <a:pt x="627" y="641"/>
                    </a:lnTo>
                    <a:lnTo>
                      <a:pt x="634" y="672"/>
                    </a:lnTo>
                    <a:lnTo>
                      <a:pt x="643" y="702"/>
                    </a:lnTo>
                    <a:lnTo>
                      <a:pt x="648" y="722"/>
                    </a:lnTo>
                    <a:lnTo>
                      <a:pt x="649" y="747"/>
                    </a:lnTo>
                    <a:lnTo>
                      <a:pt x="649" y="775"/>
                    </a:lnTo>
                    <a:lnTo>
                      <a:pt x="652" y="836"/>
                    </a:lnTo>
                    <a:lnTo>
                      <a:pt x="538" y="813"/>
                    </a:lnTo>
                    <a:lnTo>
                      <a:pt x="528" y="780"/>
                    </a:lnTo>
                    <a:lnTo>
                      <a:pt x="518" y="750"/>
                    </a:lnTo>
                    <a:lnTo>
                      <a:pt x="508" y="722"/>
                    </a:lnTo>
                    <a:lnTo>
                      <a:pt x="497" y="696"/>
                    </a:lnTo>
                    <a:lnTo>
                      <a:pt x="482" y="666"/>
                    </a:lnTo>
                    <a:lnTo>
                      <a:pt x="469" y="644"/>
                    </a:lnTo>
                    <a:lnTo>
                      <a:pt x="455" y="626"/>
                    </a:lnTo>
                    <a:lnTo>
                      <a:pt x="439" y="606"/>
                    </a:lnTo>
                    <a:lnTo>
                      <a:pt x="426" y="593"/>
                    </a:lnTo>
                    <a:lnTo>
                      <a:pt x="412" y="580"/>
                    </a:lnTo>
                    <a:lnTo>
                      <a:pt x="396" y="569"/>
                    </a:lnTo>
                    <a:lnTo>
                      <a:pt x="369" y="557"/>
                    </a:lnTo>
                    <a:lnTo>
                      <a:pt x="306" y="533"/>
                    </a:lnTo>
                    <a:lnTo>
                      <a:pt x="255" y="512"/>
                    </a:lnTo>
                    <a:lnTo>
                      <a:pt x="219" y="491"/>
                    </a:lnTo>
                    <a:lnTo>
                      <a:pt x="158" y="458"/>
                    </a:lnTo>
                    <a:lnTo>
                      <a:pt x="120" y="431"/>
                    </a:lnTo>
                    <a:lnTo>
                      <a:pt x="81" y="392"/>
                    </a:lnTo>
                    <a:lnTo>
                      <a:pt x="42" y="340"/>
                    </a:lnTo>
                    <a:lnTo>
                      <a:pt x="18" y="286"/>
                    </a:lnTo>
                    <a:lnTo>
                      <a:pt x="2" y="232"/>
                    </a:lnTo>
                    <a:lnTo>
                      <a:pt x="0" y="181"/>
                    </a:lnTo>
                    <a:lnTo>
                      <a:pt x="4" y="146"/>
                    </a:lnTo>
                    <a:lnTo>
                      <a:pt x="15" y="115"/>
                    </a:lnTo>
                    <a:lnTo>
                      <a:pt x="32" y="82"/>
                    </a:lnTo>
                    <a:lnTo>
                      <a:pt x="48" y="64"/>
                    </a:lnTo>
                    <a:lnTo>
                      <a:pt x="66" y="42"/>
                    </a:lnTo>
                    <a:lnTo>
                      <a:pt x="89" y="25"/>
                    </a:lnTo>
                    <a:lnTo>
                      <a:pt x="117" y="11"/>
                    </a:lnTo>
                    <a:lnTo>
                      <a:pt x="138" y="5"/>
                    </a:lnTo>
                  </a:path>
                </a:pathLst>
              </a:custGeom>
              <a:solidFill>
                <a:srgbClr val="FFE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37" name="Group 33"/>
              <p:cNvGrpSpPr>
                <a:grpSpLocks/>
              </p:cNvGrpSpPr>
              <p:nvPr/>
            </p:nvGrpSpPr>
            <p:grpSpPr bwMode="auto">
              <a:xfrm>
                <a:off x="340" y="1212"/>
                <a:ext cx="379" cy="523"/>
                <a:chOff x="340" y="1212"/>
                <a:chExt cx="379" cy="523"/>
              </a:xfrm>
            </p:grpSpPr>
            <p:sp>
              <p:nvSpPr>
                <p:cNvPr id="21531" name="Freeform 27"/>
                <p:cNvSpPr>
                  <a:spLocks/>
                </p:cNvSpPr>
                <p:nvPr/>
              </p:nvSpPr>
              <p:spPr bwMode="auto">
                <a:xfrm>
                  <a:off x="340" y="1212"/>
                  <a:ext cx="379" cy="523"/>
                </a:xfrm>
                <a:custGeom>
                  <a:avLst/>
                  <a:gdLst/>
                  <a:ahLst/>
                  <a:cxnLst>
                    <a:cxn ang="0">
                      <a:pos x="257" y="517"/>
                    </a:cxn>
                    <a:cxn ang="0">
                      <a:pos x="181" y="495"/>
                    </a:cxn>
                    <a:cxn ang="0">
                      <a:pos x="111" y="473"/>
                    </a:cxn>
                    <a:cxn ang="0">
                      <a:pos x="52" y="412"/>
                    </a:cxn>
                    <a:cxn ang="0">
                      <a:pos x="10" y="310"/>
                    </a:cxn>
                    <a:cxn ang="0">
                      <a:pos x="0" y="207"/>
                    </a:cxn>
                    <a:cxn ang="0">
                      <a:pos x="15" y="111"/>
                    </a:cxn>
                    <a:cxn ang="0">
                      <a:pos x="63" y="45"/>
                    </a:cxn>
                    <a:cxn ang="0">
                      <a:pos x="120" y="12"/>
                    </a:cxn>
                    <a:cxn ang="0">
                      <a:pos x="174" y="2"/>
                    </a:cxn>
                    <a:cxn ang="0">
                      <a:pos x="237" y="0"/>
                    </a:cxn>
                    <a:cxn ang="0">
                      <a:pos x="258" y="11"/>
                    </a:cxn>
                    <a:cxn ang="0">
                      <a:pos x="255" y="25"/>
                    </a:cxn>
                    <a:cxn ang="0">
                      <a:pos x="214" y="38"/>
                    </a:cxn>
                    <a:cxn ang="0">
                      <a:pos x="231" y="54"/>
                    </a:cxn>
                    <a:cxn ang="0">
                      <a:pos x="261" y="75"/>
                    </a:cxn>
                    <a:cxn ang="0">
                      <a:pos x="290" y="88"/>
                    </a:cxn>
                    <a:cxn ang="0">
                      <a:pos x="320" y="96"/>
                    </a:cxn>
                    <a:cxn ang="0">
                      <a:pos x="352" y="98"/>
                    </a:cxn>
                    <a:cxn ang="0">
                      <a:pos x="353" y="132"/>
                    </a:cxn>
                    <a:cxn ang="0">
                      <a:pos x="378" y="194"/>
                    </a:cxn>
                    <a:cxn ang="0">
                      <a:pos x="291" y="217"/>
                    </a:cxn>
                    <a:cxn ang="0">
                      <a:pos x="261" y="194"/>
                    </a:cxn>
                    <a:cxn ang="0">
                      <a:pos x="241" y="193"/>
                    </a:cxn>
                    <a:cxn ang="0">
                      <a:pos x="221" y="201"/>
                    </a:cxn>
                    <a:cxn ang="0">
                      <a:pos x="203" y="223"/>
                    </a:cxn>
                    <a:cxn ang="0">
                      <a:pos x="194" y="246"/>
                    </a:cxn>
                    <a:cxn ang="0">
                      <a:pos x="194" y="268"/>
                    </a:cxn>
                    <a:cxn ang="0">
                      <a:pos x="200" y="298"/>
                    </a:cxn>
                    <a:cxn ang="0">
                      <a:pos x="210" y="326"/>
                    </a:cxn>
                    <a:cxn ang="0">
                      <a:pos x="238" y="373"/>
                    </a:cxn>
                    <a:cxn ang="0">
                      <a:pos x="291" y="463"/>
                    </a:cxn>
                    <a:cxn ang="0">
                      <a:pos x="290" y="522"/>
                    </a:cxn>
                  </a:cxnLst>
                  <a:rect l="0" t="0" r="r" b="b"/>
                  <a:pathLst>
                    <a:path w="379" h="523">
                      <a:moveTo>
                        <a:pt x="290" y="522"/>
                      </a:moveTo>
                      <a:lnTo>
                        <a:pt x="257" y="517"/>
                      </a:lnTo>
                      <a:lnTo>
                        <a:pt x="221" y="505"/>
                      </a:lnTo>
                      <a:lnTo>
                        <a:pt x="181" y="495"/>
                      </a:lnTo>
                      <a:lnTo>
                        <a:pt x="142" y="486"/>
                      </a:lnTo>
                      <a:lnTo>
                        <a:pt x="111" y="473"/>
                      </a:lnTo>
                      <a:lnTo>
                        <a:pt x="81" y="450"/>
                      </a:lnTo>
                      <a:lnTo>
                        <a:pt x="52" y="412"/>
                      </a:lnTo>
                      <a:lnTo>
                        <a:pt x="27" y="358"/>
                      </a:lnTo>
                      <a:lnTo>
                        <a:pt x="10" y="310"/>
                      </a:lnTo>
                      <a:lnTo>
                        <a:pt x="0" y="254"/>
                      </a:lnTo>
                      <a:lnTo>
                        <a:pt x="0" y="207"/>
                      </a:lnTo>
                      <a:lnTo>
                        <a:pt x="2" y="156"/>
                      </a:lnTo>
                      <a:lnTo>
                        <a:pt x="15" y="111"/>
                      </a:lnTo>
                      <a:lnTo>
                        <a:pt x="34" y="76"/>
                      </a:lnTo>
                      <a:lnTo>
                        <a:pt x="63" y="45"/>
                      </a:lnTo>
                      <a:lnTo>
                        <a:pt x="88" y="26"/>
                      </a:lnTo>
                      <a:lnTo>
                        <a:pt x="120" y="12"/>
                      </a:lnTo>
                      <a:lnTo>
                        <a:pt x="144" y="6"/>
                      </a:lnTo>
                      <a:lnTo>
                        <a:pt x="174" y="2"/>
                      </a:lnTo>
                      <a:lnTo>
                        <a:pt x="206" y="0"/>
                      </a:lnTo>
                      <a:lnTo>
                        <a:pt x="237" y="0"/>
                      </a:lnTo>
                      <a:lnTo>
                        <a:pt x="250" y="5"/>
                      </a:lnTo>
                      <a:lnTo>
                        <a:pt x="258" y="11"/>
                      </a:lnTo>
                      <a:lnTo>
                        <a:pt x="268" y="19"/>
                      </a:lnTo>
                      <a:lnTo>
                        <a:pt x="255" y="25"/>
                      </a:lnTo>
                      <a:lnTo>
                        <a:pt x="231" y="32"/>
                      </a:lnTo>
                      <a:lnTo>
                        <a:pt x="214" y="38"/>
                      </a:lnTo>
                      <a:lnTo>
                        <a:pt x="221" y="45"/>
                      </a:lnTo>
                      <a:lnTo>
                        <a:pt x="231" y="54"/>
                      </a:lnTo>
                      <a:lnTo>
                        <a:pt x="244" y="64"/>
                      </a:lnTo>
                      <a:lnTo>
                        <a:pt x="261" y="75"/>
                      </a:lnTo>
                      <a:lnTo>
                        <a:pt x="274" y="83"/>
                      </a:lnTo>
                      <a:lnTo>
                        <a:pt x="290" y="88"/>
                      </a:lnTo>
                      <a:lnTo>
                        <a:pt x="303" y="93"/>
                      </a:lnTo>
                      <a:lnTo>
                        <a:pt x="320" y="96"/>
                      </a:lnTo>
                      <a:lnTo>
                        <a:pt x="335" y="98"/>
                      </a:lnTo>
                      <a:lnTo>
                        <a:pt x="352" y="98"/>
                      </a:lnTo>
                      <a:lnTo>
                        <a:pt x="353" y="117"/>
                      </a:lnTo>
                      <a:lnTo>
                        <a:pt x="353" y="132"/>
                      </a:lnTo>
                      <a:lnTo>
                        <a:pt x="368" y="164"/>
                      </a:lnTo>
                      <a:lnTo>
                        <a:pt x="378" y="194"/>
                      </a:lnTo>
                      <a:lnTo>
                        <a:pt x="312" y="235"/>
                      </a:lnTo>
                      <a:lnTo>
                        <a:pt x="291" y="217"/>
                      </a:lnTo>
                      <a:lnTo>
                        <a:pt x="276" y="205"/>
                      </a:lnTo>
                      <a:lnTo>
                        <a:pt x="261" y="194"/>
                      </a:lnTo>
                      <a:lnTo>
                        <a:pt x="251" y="192"/>
                      </a:lnTo>
                      <a:lnTo>
                        <a:pt x="241" y="193"/>
                      </a:lnTo>
                      <a:lnTo>
                        <a:pt x="231" y="196"/>
                      </a:lnTo>
                      <a:lnTo>
                        <a:pt x="221" y="201"/>
                      </a:lnTo>
                      <a:lnTo>
                        <a:pt x="211" y="210"/>
                      </a:lnTo>
                      <a:lnTo>
                        <a:pt x="203" y="223"/>
                      </a:lnTo>
                      <a:lnTo>
                        <a:pt x="198" y="233"/>
                      </a:lnTo>
                      <a:lnTo>
                        <a:pt x="194" y="246"/>
                      </a:lnTo>
                      <a:lnTo>
                        <a:pt x="193" y="257"/>
                      </a:lnTo>
                      <a:lnTo>
                        <a:pt x="194" y="268"/>
                      </a:lnTo>
                      <a:lnTo>
                        <a:pt x="196" y="283"/>
                      </a:lnTo>
                      <a:lnTo>
                        <a:pt x="200" y="298"/>
                      </a:lnTo>
                      <a:lnTo>
                        <a:pt x="206" y="313"/>
                      </a:lnTo>
                      <a:lnTo>
                        <a:pt x="210" y="326"/>
                      </a:lnTo>
                      <a:lnTo>
                        <a:pt x="216" y="335"/>
                      </a:lnTo>
                      <a:lnTo>
                        <a:pt x="238" y="373"/>
                      </a:lnTo>
                      <a:lnTo>
                        <a:pt x="267" y="415"/>
                      </a:lnTo>
                      <a:lnTo>
                        <a:pt x="291" y="463"/>
                      </a:lnTo>
                      <a:lnTo>
                        <a:pt x="307" y="500"/>
                      </a:lnTo>
                      <a:lnTo>
                        <a:pt x="290" y="522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32" name="Freeform 28"/>
                <p:cNvSpPr>
                  <a:spLocks/>
                </p:cNvSpPr>
                <p:nvPr/>
              </p:nvSpPr>
              <p:spPr bwMode="auto">
                <a:xfrm>
                  <a:off x="463" y="1266"/>
                  <a:ext cx="256" cy="324"/>
                </a:xfrm>
                <a:custGeom>
                  <a:avLst/>
                  <a:gdLst/>
                  <a:ahLst/>
                  <a:cxnLst>
                    <a:cxn ang="0">
                      <a:pos x="110" y="323"/>
                    </a:cxn>
                    <a:cxn ang="0">
                      <a:pos x="90" y="311"/>
                    </a:cxn>
                    <a:cxn ang="0">
                      <a:pos x="80" y="304"/>
                    </a:cxn>
                    <a:cxn ang="0">
                      <a:pos x="68" y="295"/>
                    </a:cxn>
                    <a:cxn ang="0">
                      <a:pos x="58" y="286"/>
                    </a:cxn>
                    <a:cxn ang="0">
                      <a:pos x="50" y="279"/>
                    </a:cxn>
                    <a:cxn ang="0">
                      <a:pos x="40" y="268"/>
                    </a:cxn>
                    <a:cxn ang="0">
                      <a:pos x="28" y="253"/>
                    </a:cxn>
                    <a:cxn ang="0">
                      <a:pos x="18" y="234"/>
                    </a:cxn>
                    <a:cxn ang="0">
                      <a:pos x="10" y="215"/>
                    </a:cxn>
                    <a:cxn ang="0">
                      <a:pos x="6" y="203"/>
                    </a:cxn>
                    <a:cxn ang="0">
                      <a:pos x="2" y="174"/>
                    </a:cxn>
                    <a:cxn ang="0">
                      <a:pos x="0" y="148"/>
                    </a:cxn>
                    <a:cxn ang="0">
                      <a:pos x="2" y="133"/>
                    </a:cxn>
                    <a:cxn ang="0">
                      <a:pos x="4" y="116"/>
                    </a:cxn>
                    <a:cxn ang="0">
                      <a:pos x="8" y="100"/>
                    </a:cxn>
                    <a:cxn ang="0">
                      <a:pos x="13" y="81"/>
                    </a:cxn>
                    <a:cxn ang="0">
                      <a:pos x="26" y="54"/>
                    </a:cxn>
                    <a:cxn ang="0">
                      <a:pos x="42" y="34"/>
                    </a:cxn>
                    <a:cxn ang="0">
                      <a:pos x="59" y="20"/>
                    </a:cxn>
                    <a:cxn ang="0">
                      <a:pos x="74" y="10"/>
                    </a:cxn>
                    <a:cxn ang="0">
                      <a:pos x="92" y="4"/>
                    </a:cxn>
                    <a:cxn ang="0">
                      <a:pos x="108" y="0"/>
                    </a:cxn>
                    <a:cxn ang="0">
                      <a:pos x="121" y="10"/>
                    </a:cxn>
                    <a:cxn ang="0">
                      <a:pos x="138" y="21"/>
                    </a:cxn>
                    <a:cxn ang="0">
                      <a:pos x="151" y="29"/>
                    </a:cxn>
                    <a:cxn ang="0">
                      <a:pos x="167" y="34"/>
                    </a:cxn>
                    <a:cxn ang="0">
                      <a:pos x="180" y="39"/>
                    </a:cxn>
                    <a:cxn ang="0">
                      <a:pos x="197" y="42"/>
                    </a:cxn>
                    <a:cxn ang="0">
                      <a:pos x="212" y="44"/>
                    </a:cxn>
                    <a:cxn ang="0">
                      <a:pos x="229" y="44"/>
                    </a:cxn>
                    <a:cxn ang="0">
                      <a:pos x="230" y="63"/>
                    </a:cxn>
                    <a:cxn ang="0">
                      <a:pos x="230" y="78"/>
                    </a:cxn>
                    <a:cxn ang="0">
                      <a:pos x="245" y="110"/>
                    </a:cxn>
                    <a:cxn ang="0">
                      <a:pos x="255" y="140"/>
                    </a:cxn>
                    <a:cxn ang="0">
                      <a:pos x="189" y="181"/>
                    </a:cxn>
                    <a:cxn ang="0">
                      <a:pos x="168" y="163"/>
                    </a:cxn>
                    <a:cxn ang="0">
                      <a:pos x="153" y="151"/>
                    </a:cxn>
                    <a:cxn ang="0">
                      <a:pos x="138" y="140"/>
                    </a:cxn>
                    <a:cxn ang="0">
                      <a:pos x="128" y="138"/>
                    </a:cxn>
                    <a:cxn ang="0">
                      <a:pos x="118" y="139"/>
                    </a:cxn>
                    <a:cxn ang="0">
                      <a:pos x="108" y="142"/>
                    </a:cxn>
                    <a:cxn ang="0">
                      <a:pos x="98" y="147"/>
                    </a:cxn>
                    <a:cxn ang="0">
                      <a:pos x="88" y="156"/>
                    </a:cxn>
                    <a:cxn ang="0">
                      <a:pos x="80" y="169"/>
                    </a:cxn>
                    <a:cxn ang="0">
                      <a:pos x="75" y="179"/>
                    </a:cxn>
                    <a:cxn ang="0">
                      <a:pos x="71" y="192"/>
                    </a:cxn>
                    <a:cxn ang="0">
                      <a:pos x="70" y="203"/>
                    </a:cxn>
                    <a:cxn ang="0">
                      <a:pos x="71" y="214"/>
                    </a:cxn>
                    <a:cxn ang="0">
                      <a:pos x="73" y="229"/>
                    </a:cxn>
                    <a:cxn ang="0">
                      <a:pos x="77" y="244"/>
                    </a:cxn>
                    <a:cxn ang="0">
                      <a:pos x="83" y="259"/>
                    </a:cxn>
                    <a:cxn ang="0">
                      <a:pos x="87" y="272"/>
                    </a:cxn>
                    <a:cxn ang="0">
                      <a:pos x="93" y="281"/>
                    </a:cxn>
                    <a:cxn ang="0">
                      <a:pos x="115" y="319"/>
                    </a:cxn>
                    <a:cxn ang="0">
                      <a:pos x="110" y="323"/>
                    </a:cxn>
                  </a:cxnLst>
                  <a:rect l="0" t="0" r="r" b="b"/>
                  <a:pathLst>
                    <a:path w="256" h="324">
                      <a:moveTo>
                        <a:pt x="110" y="323"/>
                      </a:moveTo>
                      <a:lnTo>
                        <a:pt x="90" y="311"/>
                      </a:lnTo>
                      <a:lnTo>
                        <a:pt x="80" y="304"/>
                      </a:lnTo>
                      <a:lnTo>
                        <a:pt x="68" y="295"/>
                      </a:lnTo>
                      <a:lnTo>
                        <a:pt x="58" y="286"/>
                      </a:lnTo>
                      <a:lnTo>
                        <a:pt x="50" y="279"/>
                      </a:lnTo>
                      <a:lnTo>
                        <a:pt x="40" y="268"/>
                      </a:lnTo>
                      <a:lnTo>
                        <a:pt x="28" y="253"/>
                      </a:lnTo>
                      <a:lnTo>
                        <a:pt x="18" y="234"/>
                      </a:lnTo>
                      <a:lnTo>
                        <a:pt x="10" y="215"/>
                      </a:lnTo>
                      <a:lnTo>
                        <a:pt x="6" y="203"/>
                      </a:lnTo>
                      <a:lnTo>
                        <a:pt x="2" y="174"/>
                      </a:lnTo>
                      <a:lnTo>
                        <a:pt x="0" y="148"/>
                      </a:lnTo>
                      <a:lnTo>
                        <a:pt x="2" y="133"/>
                      </a:lnTo>
                      <a:lnTo>
                        <a:pt x="4" y="116"/>
                      </a:lnTo>
                      <a:lnTo>
                        <a:pt x="8" y="100"/>
                      </a:lnTo>
                      <a:lnTo>
                        <a:pt x="13" y="81"/>
                      </a:lnTo>
                      <a:lnTo>
                        <a:pt x="26" y="54"/>
                      </a:lnTo>
                      <a:lnTo>
                        <a:pt x="42" y="34"/>
                      </a:lnTo>
                      <a:lnTo>
                        <a:pt x="59" y="20"/>
                      </a:lnTo>
                      <a:lnTo>
                        <a:pt x="74" y="10"/>
                      </a:lnTo>
                      <a:lnTo>
                        <a:pt x="92" y="4"/>
                      </a:lnTo>
                      <a:lnTo>
                        <a:pt x="108" y="0"/>
                      </a:lnTo>
                      <a:lnTo>
                        <a:pt x="121" y="10"/>
                      </a:lnTo>
                      <a:lnTo>
                        <a:pt x="138" y="21"/>
                      </a:lnTo>
                      <a:lnTo>
                        <a:pt x="151" y="29"/>
                      </a:lnTo>
                      <a:lnTo>
                        <a:pt x="167" y="34"/>
                      </a:lnTo>
                      <a:lnTo>
                        <a:pt x="180" y="39"/>
                      </a:lnTo>
                      <a:lnTo>
                        <a:pt x="197" y="42"/>
                      </a:lnTo>
                      <a:lnTo>
                        <a:pt x="212" y="44"/>
                      </a:lnTo>
                      <a:lnTo>
                        <a:pt x="229" y="44"/>
                      </a:lnTo>
                      <a:lnTo>
                        <a:pt x="230" y="63"/>
                      </a:lnTo>
                      <a:lnTo>
                        <a:pt x="230" y="78"/>
                      </a:lnTo>
                      <a:lnTo>
                        <a:pt x="245" y="110"/>
                      </a:lnTo>
                      <a:lnTo>
                        <a:pt x="255" y="140"/>
                      </a:lnTo>
                      <a:lnTo>
                        <a:pt x="189" y="181"/>
                      </a:lnTo>
                      <a:lnTo>
                        <a:pt x="168" y="163"/>
                      </a:lnTo>
                      <a:lnTo>
                        <a:pt x="153" y="151"/>
                      </a:lnTo>
                      <a:lnTo>
                        <a:pt x="138" y="140"/>
                      </a:lnTo>
                      <a:lnTo>
                        <a:pt x="128" y="138"/>
                      </a:lnTo>
                      <a:lnTo>
                        <a:pt x="118" y="139"/>
                      </a:lnTo>
                      <a:lnTo>
                        <a:pt x="108" y="142"/>
                      </a:lnTo>
                      <a:lnTo>
                        <a:pt x="98" y="147"/>
                      </a:lnTo>
                      <a:lnTo>
                        <a:pt x="88" y="156"/>
                      </a:lnTo>
                      <a:lnTo>
                        <a:pt x="80" y="169"/>
                      </a:lnTo>
                      <a:lnTo>
                        <a:pt x="75" y="179"/>
                      </a:lnTo>
                      <a:lnTo>
                        <a:pt x="71" y="192"/>
                      </a:lnTo>
                      <a:lnTo>
                        <a:pt x="70" y="203"/>
                      </a:lnTo>
                      <a:lnTo>
                        <a:pt x="71" y="214"/>
                      </a:lnTo>
                      <a:lnTo>
                        <a:pt x="73" y="229"/>
                      </a:lnTo>
                      <a:lnTo>
                        <a:pt x="77" y="244"/>
                      </a:lnTo>
                      <a:lnTo>
                        <a:pt x="83" y="259"/>
                      </a:lnTo>
                      <a:lnTo>
                        <a:pt x="87" y="272"/>
                      </a:lnTo>
                      <a:lnTo>
                        <a:pt x="93" y="281"/>
                      </a:lnTo>
                      <a:lnTo>
                        <a:pt x="115" y="319"/>
                      </a:lnTo>
                      <a:lnTo>
                        <a:pt x="110" y="323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536" name="Group 32"/>
                <p:cNvGrpSpPr>
                  <a:grpSpLocks/>
                </p:cNvGrpSpPr>
                <p:nvPr/>
              </p:nvGrpSpPr>
              <p:grpSpPr bwMode="auto">
                <a:xfrm>
                  <a:off x="500" y="1305"/>
                  <a:ext cx="176" cy="221"/>
                  <a:chOff x="500" y="1305"/>
                  <a:chExt cx="176" cy="221"/>
                </a:xfrm>
              </p:grpSpPr>
              <p:sp>
                <p:nvSpPr>
                  <p:cNvPr id="21533" name="Freeform 29"/>
                  <p:cNvSpPr>
                    <a:spLocks/>
                  </p:cNvSpPr>
                  <p:nvPr/>
                </p:nvSpPr>
                <p:spPr bwMode="auto">
                  <a:xfrm>
                    <a:off x="500" y="1305"/>
                    <a:ext cx="83" cy="221"/>
                  </a:xfrm>
                  <a:custGeom>
                    <a:avLst/>
                    <a:gdLst/>
                    <a:ahLst/>
                    <a:cxnLst>
                      <a:cxn ang="0">
                        <a:pos x="82" y="0"/>
                      </a:cxn>
                      <a:cxn ang="0">
                        <a:pos x="66" y="9"/>
                      </a:cxn>
                      <a:cxn ang="0">
                        <a:pos x="53" y="18"/>
                      </a:cxn>
                      <a:cxn ang="0">
                        <a:pos x="45" y="23"/>
                      </a:cxn>
                      <a:cxn ang="0">
                        <a:pos x="38" y="30"/>
                      </a:cxn>
                      <a:cxn ang="0">
                        <a:pos x="30" y="38"/>
                      </a:cxn>
                      <a:cxn ang="0">
                        <a:pos x="22" y="47"/>
                      </a:cxn>
                      <a:cxn ang="0">
                        <a:pos x="16" y="56"/>
                      </a:cxn>
                      <a:cxn ang="0">
                        <a:pos x="11" y="67"/>
                      </a:cxn>
                      <a:cxn ang="0">
                        <a:pos x="5" y="82"/>
                      </a:cxn>
                      <a:cxn ang="0">
                        <a:pos x="2" y="97"/>
                      </a:cxn>
                      <a:cxn ang="0">
                        <a:pos x="0" y="112"/>
                      </a:cxn>
                      <a:cxn ang="0">
                        <a:pos x="0" y="123"/>
                      </a:cxn>
                      <a:cxn ang="0">
                        <a:pos x="0" y="138"/>
                      </a:cxn>
                      <a:cxn ang="0">
                        <a:pos x="3" y="152"/>
                      </a:cxn>
                      <a:cxn ang="0">
                        <a:pos x="6" y="163"/>
                      </a:cxn>
                      <a:cxn ang="0">
                        <a:pos x="12" y="173"/>
                      </a:cxn>
                      <a:cxn ang="0">
                        <a:pos x="19" y="188"/>
                      </a:cxn>
                      <a:cxn ang="0">
                        <a:pos x="28" y="199"/>
                      </a:cxn>
                      <a:cxn ang="0">
                        <a:pos x="34" y="209"/>
                      </a:cxn>
                      <a:cxn ang="0">
                        <a:pos x="44" y="220"/>
                      </a:cxn>
                    </a:cxnLst>
                    <a:rect l="0" t="0" r="r" b="b"/>
                    <a:pathLst>
                      <a:path w="83" h="221">
                        <a:moveTo>
                          <a:pt x="82" y="0"/>
                        </a:moveTo>
                        <a:lnTo>
                          <a:pt x="66" y="9"/>
                        </a:lnTo>
                        <a:lnTo>
                          <a:pt x="53" y="18"/>
                        </a:lnTo>
                        <a:lnTo>
                          <a:pt x="45" y="23"/>
                        </a:lnTo>
                        <a:lnTo>
                          <a:pt x="38" y="30"/>
                        </a:lnTo>
                        <a:lnTo>
                          <a:pt x="30" y="38"/>
                        </a:lnTo>
                        <a:lnTo>
                          <a:pt x="22" y="47"/>
                        </a:lnTo>
                        <a:lnTo>
                          <a:pt x="16" y="56"/>
                        </a:lnTo>
                        <a:lnTo>
                          <a:pt x="11" y="67"/>
                        </a:lnTo>
                        <a:lnTo>
                          <a:pt x="5" y="82"/>
                        </a:lnTo>
                        <a:lnTo>
                          <a:pt x="2" y="97"/>
                        </a:lnTo>
                        <a:lnTo>
                          <a:pt x="0" y="112"/>
                        </a:lnTo>
                        <a:lnTo>
                          <a:pt x="0" y="123"/>
                        </a:lnTo>
                        <a:lnTo>
                          <a:pt x="0" y="138"/>
                        </a:lnTo>
                        <a:lnTo>
                          <a:pt x="3" y="152"/>
                        </a:lnTo>
                        <a:lnTo>
                          <a:pt x="6" y="163"/>
                        </a:lnTo>
                        <a:lnTo>
                          <a:pt x="12" y="173"/>
                        </a:lnTo>
                        <a:lnTo>
                          <a:pt x="19" y="188"/>
                        </a:lnTo>
                        <a:lnTo>
                          <a:pt x="28" y="199"/>
                        </a:lnTo>
                        <a:lnTo>
                          <a:pt x="34" y="209"/>
                        </a:lnTo>
                        <a:lnTo>
                          <a:pt x="44" y="22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34" name="Freeform 30"/>
                  <p:cNvSpPr>
                    <a:spLocks/>
                  </p:cNvSpPr>
                  <p:nvPr/>
                </p:nvSpPr>
                <p:spPr bwMode="auto">
                  <a:xfrm>
                    <a:off x="538" y="1318"/>
                    <a:ext cx="87" cy="123"/>
                  </a:xfrm>
                  <a:custGeom>
                    <a:avLst/>
                    <a:gdLst/>
                    <a:ahLst/>
                    <a:cxnLst>
                      <a:cxn ang="0">
                        <a:pos x="86" y="0"/>
                      </a:cxn>
                      <a:cxn ang="0">
                        <a:pos x="73" y="4"/>
                      </a:cxn>
                      <a:cxn ang="0">
                        <a:pos x="61" y="9"/>
                      </a:cxn>
                      <a:cxn ang="0">
                        <a:pos x="48" y="17"/>
                      </a:cxn>
                      <a:cxn ang="0">
                        <a:pos x="39" y="23"/>
                      </a:cxn>
                      <a:cxn ang="0">
                        <a:pos x="32" y="28"/>
                      </a:cxn>
                      <a:cxn ang="0">
                        <a:pos x="27" y="32"/>
                      </a:cxn>
                      <a:cxn ang="0">
                        <a:pos x="23" y="37"/>
                      </a:cxn>
                      <a:cxn ang="0">
                        <a:pos x="18" y="43"/>
                      </a:cxn>
                      <a:cxn ang="0">
                        <a:pos x="15" y="48"/>
                      </a:cxn>
                      <a:cxn ang="0">
                        <a:pos x="12" y="54"/>
                      </a:cxn>
                      <a:cxn ang="0">
                        <a:pos x="8" y="61"/>
                      </a:cxn>
                      <a:cxn ang="0">
                        <a:pos x="6" y="68"/>
                      </a:cxn>
                      <a:cxn ang="0">
                        <a:pos x="3" y="77"/>
                      </a:cxn>
                      <a:cxn ang="0">
                        <a:pos x="3" y="84"/>
                      </a:cxn>
                      <a:cxn ang="0">
                        <a:pos x="1" y="91"/>
                      </a:cxn>
                      <a:cxn ang="0">
                        <a:pos x="1" y="97"/>
                      </a:cxn>
                      <a:cxn ang="0">
                        <a:pos x="0" y="108"/>
                      </a:cxn>
                      <a:cxn ang="0">
                        <a:pos x="2" y="115"/>
                      </a:cxn>
                      <a:cxn ang="0">
                        <a:pos x="4" y="122"/>
                      </a:cxn>
                    </a:cxnLst>
                    <a:rect l="0" t="0" r="r" b="b"/>
                    <a:pathLst>
                      <a:path w="87" h="123">
                        <a:moveTo>
                          <a:pt x="86" y="0"/>
                        </a:moveTo>
                        <a:lnTo>
                          <a:pt x="73" y="4"/>
                        </a:lnTo>
                        <a:lnTo>
                          <a:pt x="61" y="9"/>
                        </a:lnTo>
                        <a:lnTo>
                          <a:pt x="48" y="17"/>
                        </a:lnTo>
                        <a:lnTo>
                          <a:pt x="39" y="23"/>
                        </a:lnTo>
                        <a:lnTo>
                          <a:pt x="32" y="28"/>
                        </a:lnTo>
                        <a:lnTo>
                          <a:pt x="27" y="32"/>
                        </a:lnTo>
                        <a:lnTo>
                          <a:pt x="23" y="37"/>
                        </a:lnTo>
                        <a:lnTo>
                          <a:pt x="18" y="43"/>
                        </a:lnTo>
                        <a:lnTo>
                          <a:pt x="15" y="48"/>
                        </a:lnTo>
                        <a:lnTo>
                          <a:pt x="12" y="54"/>
                        </a:lnTo>
                        <a:lnTo>
                          <a:pt x="8" y="61"/>
                        </a:lnTo>
                        <a:lnTo>
                          <a:pt x="6" y="68"/>
                        </a:lnTo>
                        <a:lnTo>
                          <a:pt x="3" y="77"/>
                        </a:lnTo>
                        <a:lnTo>
                          <a:pt x="3" y="84"/>
                        </a:lnTo>
                        <a:lnTo>
                          <a:pt x="1" y="91"/>
                        </a:lnTo>
                        <a:lnTo>
                          <a:pt x="1" y="97"/>
                        </a:lnTo>
                        <a:lnTo>
                          <a:pt x="0" y="108"/>
                        </a:lnTo>
                        <a:lnTo>
                          <a:pt x="2" y="115"/>
                        </a:lnTo>
                        <a:lnTo>
                          <a:pt x="4" y="12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35" name="Freeform 31"/>
                  <p:cNvSpPr>
                    <a:spLocks/>
                  </p:cNvSpPr>
                  <p:nvPr/>
                </p:nvSpPr>
                <p:spPr bwMode="auto">
                  <a:xfrm>
                    <a:off x="593" y="1341"/>
                    <a:ext cx="83" cy="65"/>
                  </a:xfrm>
                  <a:custGeom>
                    <a:avLst/>
                    <a:gdLst/>
                    <a:ahLst/>
                    <a:cxnLst>
                      <a:cxn ang="0">
                        <a:pos x="82" y="0"/>
                      </a:cxn>
                      <a:cxn ang="0">
                        <a:pos x="75" y="0"/>
                      </a:cxn>
                      <a:cxn ang="0">
                        <a:pos x="66" y="0"/>
                      </a:cxn>
                      <a:cxn ang="0">
                        <a:pos x="59" y="1"/>
                      </a:cxn>
                      <a:cxn ang="0">
                        <a:pos x="53" y="3"/>
                      </a:cxn>
                      <a:cxn ang="0">
                        <a:pos x="46" y="6"/>
                      </a:cxn>
                      <a:cxn ang="0">
                        <a:pos x="39" y="10"/>
                      </a:cxn>
                      <a:cxn ang="0">
                        <a:pos x="34" y="14"/>
                      </a:cxn>
                      <a:cxn ang="0">
                        <a:pos x="26" y="20"/>
                      </a:cxn>
                      <a:cxn ang="0">
                        <a:pos x="20" y="25"/>
                      </a:cxn>
                      <a:cxn ang="0">
                        <a:pos x="14" y="31"/>
                      </a:cxn>
                      <a:cxn ang="0">
                        <a:pos x="10" y="36"/>
                      </a:cxn>
                      <a:cxn ang="0">
                        <a:pos x="5" y="44"/>
                      </a:cxn>
                      <a:cxn ang="0">
                        <a:pos x="3" y="48"/>
                      </a:cxn>
                      <a:cxn ang="0">
                        <a:pos x="1" y="54"/>
                      </a:cxn>
                      <a:cxn ang="0">
                        <a:pos x="0" y="64"/>
                      </a:cxn>
                    </a:cxnLst>
                    <a:rect l="0" t="0" r="r" b="b"/>
                    <a:pathLst>
                      <a:path w="83" h="65">
                        <a:moveTo>
                          <a:pt x="82" y="0"/>
                        </a:moveTo>
                        <a:lnTo>
                          <a:pt x="75" y="0"/>
                        </a:lnTo>
                        <a:lnTo>
                          <a:pt x="66" y="0"/>
                        </a:lnTo>
                        <a:lnTo>
                          <a:pt x="59" y="1"/>
                        </a:lnTo>
                        <a:lnTo>
                          <a:pt x="53" y="3"/>
                        </a:lnTo>
                        <a:lnTo>
                          <a:pt x="46" y="6"/>
                        </a:lnTo>
                        <a:lnTo>
                          <a:pt x="39" y="10"/>
                        </a:lnTo>
                        <a:lnTo>
                          <a:pt x="34" y="14"/>
                        </a:lnTo>
                        <a:lnTo>
                          <a:pt x="26" y="20"/>
                        </a:lnTo>
                        <a:lnTo>
                          <a:pt x="20" y="25"/>
                        </a:lnTo>
                        <a:lnTo>
                          <a:pt x="14" y="31"/>
                        </a:lnTo>
                        <a:lnTo>
                          <a:pt x="10" y="36"/>
                        </a:lnTo>
                        <a:lnTo>
                          <a:pt x="5" y="44"/>
                        </a:lnTo>
                        <a:lnTo>
                          <a:pt x="3" y="48"/>
                        </a:lnTo>
                        <a:lnTo>
                          <a:pt x="1" y="54"/>
                        </a:lnTo>
                        <a:lnTo>
                          <a:pt x="0" y="6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538" name="Freeform 34"/>
              <p:cNvSpPr>
                <a:spLocks/>
              </p:cNvSpPr>
              <p:nvPr/>
            </p:nvSpPr>
            <p:spPr bwMode="auto">
              <a:xfrm>
                <a:off x="739" y="1588"/>
                <a:ext cx="272" cy="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38"/>
                  </a:cxn>
                  <a:cxn ang="0">
                    <a:pos x="52" y="54"/>
                  </a:cxn>
                  <a:cxn ang="0">
                    <a:pos x="71" y="68"/>
                  </a:cxn>
                  <a:cxn ang="0">
                    <a:pos x="83" y="76"/>
                  </a:cxn>
                  <a:cxn ang="0">
                    <a:pos x="98" y="80"/>
                  </a:cxn>
                  <a:cxn ang="0">
                    <a:pos x="108" y="81"/>
                  </a:cxn>
                  <a:cxn ang="0">
                    <a:pos x="122" y="81"/>
                  </a:cxn>
                  <a:cxn ang="0">
                    <a:pos x="134" y="79"/>
                  </a:cxn>
                  <a:cxn ang="0">
                    <a:pos x="147" y="77"/>
                  </a:cxn>
                  <a:cxn ang="0">
                    <a:pos x="158" y="74"/>
                  </a:cxn>
                  <a:cxn ang="0">
                    <a:pos x="168" y="69"/>
                  </a:cxn>
                  <a:cxn ang="0">
                    <a:pos x="178" y="64"/>
                  </a:cxn>
                  <a:cxn ang="0">
                    <a:pos x="187" y="58"/>
                  </a:cxn>
                  <a:cxn ang="0">
                    <a:pos x="202" y="46"/>
                  </a:cxn>
                  <a:cxn ang="0">
                    <a:pos x="208" y="39"/>
                  </a:cxn>
                  <a:cxn ang="0">
                    <a:pos x="213" y="33"/>
                  </a:cxn>
                  <a:cxn ang="0">
                    <a:pos x="217" y="28"/>
                  </a:cxn>
                  <a:cxn ang="0">
                    <a:pos x="236" y="52"/>
                  </a:cxn>
                  <a:cxn ang="0">
                    <a:pos x="254" y="74"/>
                  </a:cxn>
                  <a:cxn ang="0">
                    <a:pos x="271" y="89"/>
                  </a:cxn>
                  <a:cxn ang="0">
                    <a:pos x="267" y="102"/>
                  </a:cxn>
                  <a:cxn ang="0">
                    <a:pos x="259" y="116"/>
                  </a:cxn>
                  <a:cxn ang="0">
                    <a:pos x="251" y="125"/>
                  </a:cxn>
                  <a:cxn ang="0">
                    <a:pos x="240" y="134"/>
                  </a:cxn>
                  <a:cxn ang="0">
                    <a:pos x="228" y="140"/>
                  </a:cxn>
                  <a:cxn ang="0">
                    <a:pos x="218" y="146"/>
                  </a:cxn>
                  <a:cxn ang="0">
                    <a:pos x="208" y="150"/>
                  </a:cxn>
                  <a:cxn ang="0">
                    <a:pos x="193" y="155"/>
                  </a:cxn>
                  <a:cxn ang="0">
                    <a:pos x="179" y="160"/>
                  </a:cxn>
                  <a:cxn ang="0">
                    <a:pos x="157" y="162"/>
                  </a:cxn>
                  <a:cxn ang="0">
                    <a:pos x="134" y="162"/>
                  </a:cxn>
                  <a:cxn ang="0">
                    <a:pos x="116" y="159"/>
                  </a:cxn>
                  <a:cxn ang="0">
                    <a:pos x="101" y="154"/>
                  </a:cxn>
                  <a:cxn ang="0">
                    <a:pos x="88" y="147"/>
                  </a:cxn>
                  <a:cxn ang="0">
                    <a:pos x="75" y="140"/>
                  </a:cxn>
                  <a:cxn ang="0">
                    <a:pos x="64" y="133"/>
                  </a:cxn>
                  <a:cxn ang="0">
                    <a:pos x="51" y="121"/>
                  </a:cxn>
                  <a:cxn ang="0">
                    <a:pos x="34" y="97"/>
                  </a:cxn>
                  <a:cxn ang="0">
                    <a:pos x="22" y="69"/>
                  </a:cxn>
                  <a:cxn ang="0">
                    <a:pos x="12" y="46"/>
                  </a:cxn>
                  <a:cxn ang="0">
                    <a:pos x="0" y="0"/>
                  </a:cxn>
                </a:cxnLst>
                <a:rect l="0" t="0" r="r" b="b"/>
                <a:pathLst>
                  <a:path w="272" h="163">
                    <a:moveTo>
                      <a:pt x="0" y="0"/>
                    </a:moveTo>
                    <a:lnTo>
                      <a:pt x="34" y="38"/>
                    </a:lnTo>
                    <a:lnTo>
                      <a:pt x="52" y="54"/>
                    </a:lnTo>
                    <a:lnTo>
                      <a:pt x="71" y="68"/>
                    </a:lnTo>
                    <a:lnTo>
                      <a:pt x="83" y="76"/>
                    </a:lnTo>
                    <a:lnTo>
                      <a:pt x="98" y="80"/>
                    </a:lnTo>
                    <a:lnTo>
                      <a:pt x="108" y="81"/>
                    </a:lnTo>
                    <a:lnTo>
                      <a:pt x="122" y="81"/>
                    </a:lnTo>
                    <a:lnTo>
                      <a:pt x="134" y="79"/>
                    </a:lnTo>
                    <a:lnTo>
                      <a:pt x="147" y="77"/>
                    </a:lnTo>
                    <a:lnTo>
                      <a:pt x="158" y="74"/>
                    </a:lnTo>
                    <a:lnTo>
                      <a:pt x="168" y="69"/>
                    </a:lnTo>
                    <a:lnTo>
                      <a:pt x="178" y="64"/>
                    </a:lnTo>
                    <a:lnTo>
                      <a:pt x="187" y="58"/>
                    </a:lnTo>
                    <a:lnTo>
                      <a:pt x="202" y="46"/>
                    </a:lnTo>
                    <a:lnTo>
                      <a:pt x="208" y="39"/>
                    </a:lnTo>
                    <a:lnTo>
                      <a:pt x="213" y="33"/>
                    </a:lnTo>
                    <a:lnTo>
                      <a:pt x="217" y="28"/>
                    </a:lnTo>
                    <a:lnTo>
                      <a:pt x="236" y="52"/>
                    </a:lnTo>
                    <a:lnTo>
                      <a:pt x="254" y="74"/>
                    </a:lnTo>
                    <a:lnTo>
                      <a:pt x="271" y="89"/>
                    </a:lnTo>
                    <a:lnTo>
                      <a:pt x="267" y="102"/>
                    </a:lnTo>
                    <a:lnTo>
                      <a:pt x="259" y="116"/>
                    </a:lnTo>
                    <a:lnTo>
                      <a:pt x="251" y="125"/>
                    </a:lnTo>
                    <a:lnTo>
                      <a:pt x="240" y="134"/>
                    </a:lnTo>
                    <a:lnTo>
                      <a:pt x="228" y="140"/>
                    </a:lnTo>
                    <a:lnTo>
                      <a:pt x="218" y="146"/>
                    </a:lnTo>
                    <a:lnTo>
                      <a:pt x="208" y="150"/>
                    </a:lnTo>
                    <a:lnTo>
                      <a:pt x="193" y="155"/>
                    </a:lnTo>
                    <a:lnTo>
                      <a:pt x="179" y="160"/>
                    </a:lnTo>
                    <a:lnTo>
                      <a:pt x="157" y="162"/>
                    </a:lnTo>
                    <a:lnTo>
                      <a:pt x="134" y="162"/>
                    </a:lnTo>
                    <a:lnTo>
                      <a:pt x="116" y="159"/>
                    </a:lnTo>
                    <a:lnTo>
                      <a:pt x="101" y="154"/>
                    </a:lnTo>
                    <a:lnTo>
                      <a:pt x="88" y="147"/>
                    </a:lnTo>
                    <a:lnTo>
                      <a:pt x="75" y="140"/>
                    </a:lnTo>
                    <a:lnTo>
                      <a:pt x="64" y="133"/>
                    </a:lnTo>
                    <a:lnTo>
                      <a:pt x="51" y="121"/>
                    </a:lnTo>
                    <a:lnTo>
                      <a:pt x="34" y="97"/>
                    </a:lnTo>
                    <a:lnTo>
                      <a:pt x="22" y="69"/>
                    </a:lnTo>
                    <a:lnTo>
                      <a:pt x="12" y="4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41" name="Group 37"/>
              <p:cNvGrpSpPr>
                <a:grpSpLocks/>
              </p:cNvGrpSpPr>
              <p:nvPr/>
            </p:nvGrpSpPr>
            <p:grpSpPr bwMode="auto">
              <a:xfrm>
                <a:off x="557" y="1457"/>
                <a:ext cx="130" cy="130"/>
                <a:chOff x="557" y="1457"/>
                <a:chExt cx="130" cy="130"/>
              </a:xfrm>
            </p:grpSpPr>
            <p:sp>
              <p:nvSpPr>
                <p:cNvPr id="21539" name="Freeform 35"/>
                <p:cNvSpPr>
                  <a:spLocks/>
                </p:cNvSpPr>
                <p:nvPr/>
              </p:nvSpPr>
              <p:spPr bwMode="auto">
                <a:xfrm>
                  <a:off x="571" y="1457"/>
                  <a:ext cx="69" cy="80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25" y="1"/>
                    </a:cxn>
                    <a:cxn ang="0">
                      <a:pos x="14" y="5"/>
                    </a:cxn>
                    <a:cxn ang="0">
                      <a:pos x="6" y="13"/>
                    </a:cxn>
                    <a:cxn ang="0">
                      <a:pos x="0" y="24"/>
                    </a:cxn>
                    <a:cxn ang="0">
                      <a:pos x="0" y="32"/>
                    </a:cxn>
                    <a:cxn ang="0">
                      <a:pos x="2" y="43"/>
                    </a:cxn>
                    <a:cxn ang="0">
                      <a:pos x="6" y="54"/>
                    </a:cxn>
                    <a:cxn ang="0">
                      <a:pos x="12" y="66"/>
                    </a:cxn>
                    <a:cxn ang="0">
                      <a:pos x="18" y="72"/>
                    </a:cxn>
                    <a:cxn ang="0">
                      <a:pos x="26" y="77"/>
                    </a:cxn>
                    <a:cxn ang="0">
                      <a:pos x="37" y="79"/>
                    </a:cxn>
                    <a:cxn ang="0">
                      <a:pos x="48" y="76"/>
                    </a:cxn>
                    <a:cxn ang="0">
                      <a:pos x="58" y="69"/>
                    </a:cxn>
                    <a:cxn ang="0">
                      <a:pos x="65" y="63"/>
                    </a:cxn>
                    <a:cxn ang="0">
                      <a:pos x="68" y="57"/>
                    </a:cxn>
                    <a:cxn ang="0">
                      <a:pos x="68" y="53"/>
                    </a:cxn>
                  </a:cxnLst>
                  <a:rect l="0" t="0" r="r" b="b"/>
                  <a:pathLst>
                    <a:path w="69" h="80">
                      <a:moveTo>
                        <a:pt x="36" y="0"/>
                      </a:moveTo>
                      <a:lnTo>
                        <a:pt x="25" y="1"/>
                      </a:lnTo>
                      <a:lnTo>
                        <a:pt x="14" y="5"/>
                      </a:lnTo>
                      <a:lnTo>
                        <a:pt x="6" y="13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2" y="43"/>
                      </a:lnTo>
                      <a:lnTo>
                        <a:pt x="6" y="54"/>
                      </a:lnTo>
                      <a:lnTo>
                        <a:pt x="12" y="66"/>
                      </a:lnTo>
                      <a:lnTo>
                        <a:pt x="18" y="72"/>
                      </a:lnTo>
                      <a:lnTo>
                        <a:pt x="26" y="77"/>
                      </a:lnTo>
                      <a:lnTo>
                        <a:pt x="37" y="79"/>
                      </a:lnTo>
                      <a:lnTo>
                        <a:pt x="48" y="76"/>
                      </a:lnTo>
                      <a:lnTo>
                        <a:pt x="58" y="69"/>
                      </a:lnTo>
                      <a:lnTo>
                        <a:pt x="65" y="63"/>
                      </a:lnTo>
                      <a:lnTo>
                        <a:pt x="68" y="57"/>
                      </a:lnTo>
                      <a:lnTo>
                        <a:pt x="68" y="5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40" name="Freeform 36"/>
                <p:cNvSpPr>
                  <a:spLocks/>
                </p:cNvSpPr>
                <p:nvPr/>
              </p:nvSpPr>
              <p:spPr bwMode="auto">
                <a:xfrm>
                  <a:off x="557" y="1523"/>
                  <a:ext cx="130" cy="64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13" y="43"/>
                    </a:cxn>
                    <a:cxn ang="0">
                      <a:pos x="23" y="51"/>
                    </a:cxn>
                    <a:cxn ang="0">
                      <a:pos x="32" y="57"/>
                    </a:cxn>
                    <a:cxn ang="0">
                      <a:pos x="41" y="60"/>
                    </a:cxn>
                    <a:cxn ang="0">
                      <a:pos x="54" y="63"/>
                    </a:cxn>
                    <a:cxn ang="0">
                      <a:pos x="66" y="63"/>
                    </a:cxn>
                    <a:cxn ang="0">
                      <a:pos x="81" y="63"/>
                    </a:cxn>
                    <a:cxn ang="0">
                      <a:pos x="90" y="62"/>
                    </a:cxn>
                    <a:cxn ang="0">
                      <a:pos x="100" y="60"/>
                    </a:cxn>
                    <a:cxn ang="0">
                      <a:pos x="107" y="57"/>
                    </a:cxn>
                    <a:cxn ang="0">
                      <a:pos x="115" y="53"/>
                    </a:cxn>
                    <a:cxn ang="0">
                      <a:pos x="121" y="45"/>
                    </a:cxn>
                    <a:cxn ang="0">
                      <a:pos x="127" y="36"/>
                    </a:cxn>
                    <a:cxn ang="0">
                      <a:pos x="129" y="26"/>
                    </a:cxn>
                    <a:cxn ang="0">
                      <a:pos x="128" y="17"/>
                    </a:cxn>
                    <a:cxn ang="0">
                      <a:pos x="127" y="8"/>
                    </a:cxn>
                    <a:cxn ang="0">
                      <a:pos x="123" y="0"/>
                    </a:cxn>
                  </a:cxnLst>
                  <a:rect l="0" t="0" r="r" b="b"/>
                  <a:pathLst>
                    <a:path w="130" h="64">
                      <a:moveTo>
                        <a:pt x="0" y="29"/>
                      </a:moveTo>
                      <a:lnTo>
                        <a:pt x="13" y="43"/>
                      </a:lnTo>
                      <a:lnTo>
                        <a:pt x="23" y="51"/>
                      </a:lnTo>
                      <a:lnTo>
                        <a:pt x="32" y="57"/>
                      </a:lnTo>
                      <a:lnTo>
                        <a:pt x="41" y="60"/>
                      </a:lnTo>
                      <a:lnTo>
                        <a:pt x="54" y="63"/>
                      </a:lnTo>
                      <a:lnTo>
                        <a:pt x="66" y="63"/>
                      </a:lnTo>
                      <a:lnTo>
                        <a:pt x="81" y="63"/>
                      </a:lnTo>
                      <a:lnTo>
                        <a:pt x="90" y="62"/>
                      </a:lnTo>
                      <a:lnTo>
                        <a:pt x="100" y="60"/>
                      </a:lnTo>
                      <a:lnTo>
                        <a:pt x="107" y="57"/>
                      </a:lnTo>
                      <a:lnTo>
                        <a:pt x="115" y="53"/>
                      </a:lnTo>
                      <a:lnTo>
                        <a:pt x="121" y="45"/>
                      </a:lnTo>
                      <a:lnTo>
                        <a:pt x="127" y="36"/>
                      </a:lnTo>
                      <a:lnTo>
                        <a:pt x="129" y="26"/>
                      </a:lnTo>
                      <a:lnTo>
                        <a:pt x="128" y="17"/>
                      </a:lnTo>
                      <a:lnTo>
                        <a:pt x="127" y="8"/>
                      </a:lnTo>
                      <a:lnTo>
                        <a:pt x="12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48" name="Group 44"/>
              <p:cNvGrpSpPr>
                <a:grpSpLocks/>
              </p:cNvGrpSpPr>
              <p:nvPr/>
            </p:nvGrpSpPr>
            <p:grpSpPr bwMode="auto">
              <a:xfrm>
                <a:off x="725" y="1303"/>
                <a:ext cx="150" cy="127"/>
                <a:chOff x="725" y="1303"/>
                <a:chExt cx="150" cy="127"/>
              </a:xfrm>
            </p:grpSpPr>
            <p:grpSp>
              <p:nvGrpSpPr>
                <p:cNvPr id="21546" name="Group 42"/>
                <p:cNvGrpSpPr>
                  <a:grpSpLocks/>
                </p:cNvGrpSpPr>
                <p:nvPr/>
              </p:nvGrpSpPr>
              <p:grpSpPr bwMode="auto">
                <a:xfrm>
                  <a:off x="770" y="1350"/>
                  <a:ext cx="105" cy="80"/>
                  <a:chOff x="770" y="1350"/>
                  <a:chExt cx="105" cy="80"/>
                </a:xfrm>
              </p:grpSpPr>
              <p:sp>
                <p:nvSpPr>
                  <p:cNvPr id="21542" name="Freeform 38"/>
                  <p:cNvSpPr>
                    <a:spLocks/>
                  </p:cNvSpPr>
                  <p:nvPr/>
                </p:nvSpPr>
                <p:spPr bwMode="auto">
                  <a:xfrm>
                    <a:off x="770" y="1365"/>
                    <a:ext cx="84" cy="65"/>
                  </a:xfrm>
                  <a:custGeom>
                    <a:avLst/>
                    <a:gdLst/>
                    <a:ahLst/>
                    <a:cxnLst>
                      <a:cxn ang="0">
                        <a:pos x="61" y="0"/>
                      </a:cxn>
                      <a:cxn ang="0">
                        <a:pos x="45" y="20"/>
                      </a:cxn>
                      <a:cxn ang="0">
                        <a:pos x="33" y="34"/>
                      </a:cxn>
                      <a:cxn ang="0">
                        <a:pos x="17" y="50"/>
                      </a:cxn>
                      <a:cxn ang="0">
                        <a:pos x="0" y="64"/>
                      </a:cxn>
                      <a:cxn ang="0">
                        <a:pos x="28" y="52"/>
                      </a:cxn>
                      <a:cxn ang="0">
                        <a:pos x="52" y="43"/>
                      </a:cxn>
                      <a:cxn ang="0">
                        <a:pos x="73" y="35"/>
                      </a:cxn>
                      <a:cxn ang="0">
                        <a:pos x="83" y="33"/>
                      </a:cxn>
                      <a:cxn ang="0">
                        <a:pos x="79" y="25"/>
                      </a:cxn>
                      <a:cxn ang="0">
                        <a:pos x="76" y="15"/>
                      </a:cxn>
                      <a:cxn ang="0">
                        <a:pos x="71" y="8"/>
                      </a:cxn>
                      <a:cxn ang="0">
                        <a:pos x="61" y="0"/>
                      </a:cxn>
                    </a:cxnLst>
                    <a:rect l="0" t="0" r="r" b="b"/>
                    <a:pathLst>
                      <a:path w="84" h="65">
                        <a:moveTo>
                          <a:pt x="61" y="0"/>
                        </a:moveTo>
                        <a:lnTo>
                          <a:pt x="45" y="20"/>
                        </a:lnTo>
                        <a:lnTo>
                          <a:pt x="33" y="34"/>
                        </a:lnTo>
                        <a:lnTo>
                          <a:pt x="17" y="50"/>
                        </a:lnTo>
                        <a:lnTo>
                          <a:pt x="0" y="64"/>
                        </a:lnTo>
                        <a:lnTo>
                          <a:pt x="28" y="52"/>
                        </a:lnTo>
                        <a:lnTo>
                          <a:pt x="52" y="43"/>
                        </a:lnTo>
                        <a:lnTo>
                          <a:pt x="73" y="35"/>
                        </a:lnTo>
                        <a:lnTo>
                          <a:pt x="83" y="33"/>
                        </a:lnTo>
                        <a:lnTo>
                          <a:pt x="79" y="25"/>
                        </a:lnTo>
                        <a:lnTo>
                          <a:pt x="76" y="15"/>
                        </a:lnTo>
                        <a:lnTo>
                          <a:pt x="71" y="8"/>
                        </a:lnTo>
                        <a:lnTo>
                          <a:pt x="61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43" name="Freeform 39"/>
                  <p:cNvSpPr>
                    <a:spLocks/>
                  </p:cNvSpPr>
                  <p:nvPr/>
                </p:nvSpPr>
                <p:spPr bwMode="auto">
                  <a:xfrm>
                    <a:off x="806" y="1350"/>
                    <a:ext cx="31" cy="17"/>
                  </a:xfrm>
                  <a:custGeom>
                    <a:avLst/>
                    <a:gdLst/>
                    <a:ahLst/>
                    <a:cxnLst>
                      <a:cxn ang="0">
                        <a:pos x="30" y="1"/>
                      </a:cxn>
                      <a:cxn ang="0">
                        <a:pos x="24" y="16"/>
                      </a:cxn>
                      <a:cxn ang="0">
                        <a:pos x="2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" h="17">
                        <a:moveTo>
                          <a:pt x="30" y="1"/>
                        </a:moveTo>
                        <a:lnTo>
                          <a:pt x="24" y="16"/>
                        </a:lnTo>
                        <a:lnTo>
                          <a:pt x="2" y="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44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53" y="1399"/>
                    <a:ext cx="22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45" name="Freeform 41"/>
                  <p:cNvSpPr>
                    <a:spLocks/>
                  </p:cNvSpPr>
                  <p:nvPr/>
                </p:nvSpPr>
                <p:spPr bwMode="auto">
                  <a:xfrm>
                    <a:off x="831" y="1365"/>
                    <a:ext cx="22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" y="6"/>
                      </a:cxn>
                      <a:cxn ang="0">
                        <a:pos x="12" y="11"/>
                      </a:cxn>
                      <a:cxn ang="0">
                        <a:pos x="16" y="16"/>
                      </a:cxn>
                      <a:cxn ang="0">
                        <a:pos x="20" y="25"/>
                      </a:cxn>
                      <a:cxn ang="0">
                        <a:pos x="21" y="34"/>
                      </a:cxn>
                      <a:cxn ang="0">
                        <a:pos x="18" y="34"/>
                      </a:cxn>
                      <a:cxn ang="0">
                        <a:pos x="12" y="31"/>
                      </a:cxn>
                      <a:cxn ang="0">
                        <a:pos x="7" y="25"/>
                      </a:cxn>
                      <a:cxn ang="0">
                        <a:pos x="3" y="19"/>
                      </a:cxn>
                      <a:cxn ang="0">
                        <a:pos x="1" y="13"/>
                      </a:cxn>
                      <a:cxn ang="0">
                        <a:pos x="0" y="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" h="35">
                        <a:moveTo>
                          <a:pt x="0" y="0"/>
                        </a:moveTo>
                        <a:lnTo>
                          <a:pt x="7" y="6"/>
                        </a:lnTo>
                        <a:lnTo>
                          <a:pt x="12" y="11"/>
                        </a:lnTo>
                        <a:lnTo>
                          <a:pt x="16" y="16"/>
                        </a:lnTo>
                        <a:lnTo>
                          <a:pt x="20" y="25"/>
                        </a:lnTo>
                        <a:lnTo>
                          <a:pt x="21" y="34"/>
                        </a:lnTo>
                        <a:lnTo>
                          <a:pt x="18" y="34"/>
                        </a:lnTo>
                        <a:lnTo>
                          <a:pt x="12" y="31"/>
                        </a:lnTo>
                        <a:lnTo>
                          <a:pt x="7" y="25"/>
                        </a:lnTo>
                        <a:lnTo>
                          <a:pt x="3" y="19"/>
                        </a:lnTo>
                        <a:lnTo>
                          <a:pt x="1" y="13"/>
                        </a:lnTo>
                        <a:lnTo>
                          <a:pt x="0" y="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547" name="Freeform 43"/>
                <p:cNvSpPr>
                  <a:spLocks/>
                </p:cNvSpPr>
                <p:nvPr/>
              </p:nvSpPr>
              <p:spPr bwMode="auto">
                <a:xfrm>
                  <a:off x="725" y="1303"/>
                  <a:ext cx="111" cy="107"/>
                </a:xfrm>
                <a:custGeom>
                  <a:avLst/>
                  <a:gdLst/>
                  <a:ahLst/>
                  <a:cxnLst>
                    <a:cxn ang="0">
                      <a:pos x="0" y="106"/>
                    </a:cxn>
                    <a:cxn ang="0">
                      <a:pos x="28" y="57"/>
                    </a:cxn>
                    <a:cxn ang="0">
                      <a:pos x="41" y="35"/>
                    </a:cxn>
                    <a:cxn ang="0">
                      <a:pos x="65" y="33"/>
                    </a:cxn>
                    <a:cxn ang="0">
                      <a:pos x="104" y="35"/>
                    </a:cxn>
                    <a:cxn ang="0">
                      <a:pos x="110" y="25"/>
                    </a:cxn>
                    <a:cxn ang="0">
                      <a:pos x="107" y="18"/>
                    </a:cxn>
                    <a:cxn ang="0">
                      <a:pos x="90" y="12"/>
                    </a:cxn>
                    <a:cxn ang="0">
                      <a:pos x="60" y="6"/>
                    </a:cxn>
                    <a:cxn ang="0">
                      <a:pos x="26" y="0"/>
                    </a:cxn>
                    <a:cxn ang="0">
                      <a:pos x="15" y="38"/>
                    </a:cxn>
                    <a:cxn ang="0">
                      <a:pos x="0" y="106"/>
                    </a:cxn>
                  </a:cxnLst>
                  <a:rect l="0" t="0" r="r" b="b"/>
                  <a:pathLst>
                    <a:path w="111" h="107">
                      <a:moveTo>
                        <a:pt x="0" y="106"/>
                      </a:moveTo>
                      <a:lnTo>
                        <a:pt x="28" y="57"/>
                      </a:lnTo>
                      <a:lnTo>
                        <a:pt x="41" y="35"/>
                      </a:lnTo>
                      <a:lnTo>
                        <a:pt x="65" y="33"/>
                      </a:lnTo>
                      <a:lnTo>
                        <a:pt x="104" y="35"/>
                      </a:lnTo>
                      <a:lnTo>
                        <a:pt x="110" y="25"/>
                      </a:lnTo>
                      <a:lnTo>
                        <a:pt x="107" y="18"/>
                      </a:lnTo>
                      <a:lnTo>
                        <a:pt x="90" y="12"/>
                      </a:lnTo>
                      <a:lnTo>
                        <a:pt x="60" y="6"/>
                      </a:lnTo>
                      <a:lnTo>
                        <a:pt x="26" y="0"/>
                      </a:lnTo>
                      <a:lnTo>
                        <a:pt x="15" y="38"/>
                      </a:lnTo>
                      <a:lnTo>
                        <a:pt x="0" y="10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57" name="Group 53"/>
              <p:cNvGrpSpPr>
                <a:grpSpLocks/>
              </p:cNvGrpSpPr>
              <p:nvPr/>
            </p:nvGrpSpPr>
            <p:grpSpPr bwMode="auto">
              <a:xfrm>
                <a:off x="682" y="1406"/>
                <a:ext cx="871" cy="513"/>
                <a:chOff x="682" y="1406"/>
                <a:chExt cx="871" cy="513"/>
              </a:xfrm>
            </p:grpSpPr>
            <p:grpSp>
              <p:nvGrpSpPr>
                <p:cNvPr id="21551" name="Group 47"/>
                <p:cNvGrpSpPr>
                  <a:grpSpLocks/>
                </p:cNvGrpSpPr>
                <p:nvPr/>
              </p:nvGrpSpPr>
              <p:grpSpPr bwMode="auto">
                <a:xfrm>
                  <a:off x="843" y="1587"/>
                  <a:ext cx="119" cy="57"/>
                  <a:chOff x="843" y="1587"/>
                  <a:chExt cx="119" cy="57"/>
                </a:xfrm>
              </p:grpSpPr>
              <p:sp>
                <p:nvSpPr>
                  <p:cNvPr id="21549" name="Freeform 45"/>
                  <p:cNvSpPr>
                    <a:spLocks/>
                  </p:cNvSpPr>
                  <p:nvPr/>
                </p:nvSpPr>
                <p:spPr bwMode="auto">
                  <a:xfrm>
                    <a:off x="843" y="1588"/>
                    <a:ext cx="90" cy="56"/>
                  </a:xfrm>
                  <a:custGeom>
                    <a:avLst/>
                    <a:gdLst/>
                    <a:ahLst/>
                    <a:cxnLst>
                      <a:cxn ang="0">
                        <a:pos x="77" y="0"/>
                      </a:cxn>
                      <a:cxn ang="0">
                        <a:pos x="0" y="55"/>
                      </a:cxn>
                      <a:cxn ang="0">
                        <a:pos x="89" y="25"/>
                      </a:cxn>
                      <a:cxn ang="0">
                        <a:pos x="77" y="0"/>
                      </a:cxn>
                    </a:cxnLst>
                    <a:rect l="0" t="0" r="r" b="b"/>
                    <a:pathLst>
                      <a:path w="90" h="56">
                        <a:moveTo>
                          <a:pt x="77" y="0"/>
                        </a:moveTo>
                        <a:lnTo>
                          <a:pt x="0" y="55"/>
                        </a:lnTo>
                        <a:lnTo>
                          <a:pt x="89" y="25"/>
                        </a:lnTo>
                        <a:lnTo>
                          <a:pt x="77" y="0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50" name="Freeform 46"/>
                  <p:cNvSpPr>
                    <a:spLocks/>
                  </p:cNvSpPr>
                  <p:nvPr/>
                </p:nvSpPr>
                <p:spPr bwMode="auto">
                  <a:xfrm>
                    <a:off x="941" y="1587"/>
                    <a:ext cx="21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" y="1"/>
                      </a:cxn>
                      <a:cxn ang="0">
                        <a:pos x="5" y="1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 h="17">
                        <a:moveTo>
                          <a:pt x="0" y="0"/>
                        </a:moveTo>
                        <a:lnTo>
                          <a:pt x="20" y="1"/>
                        </a:lnTo>
                        <a:lnTo>
                          <a:pt x="5" y="1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552" name="Freeform 48"/>
                <p:cNvSpPr>
                  <a:spLocks/>
                </p:cNvSpPr>
                <p:nvPr/>
              </p:nvSpPr>
              <p:spPr bwMode="auto">
                <a:xfrm>
                  <a:off x="1391" y="1818"/>
                  <a:ext cx="162" cy="101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61" y="100"/>
                    </a:cxn>
                    <a:cxn ang="0">
                      <a:pos x="74" y="0"/>
                    </a:cxn>
                    <a:cxn ang="0">
                      <a:pos x="68" y="18"/>
                    </a:cxn>
                    <a:cxn ang="0">
                      <a:pos x="46" y="18"/>
                    </a:cxn>
                    <a:cxn ang="0">
                      <a:pos x="49" y="33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162" h="101">
                      <a:moveTo>
                        <a:pt x="0" y="48"/>
                      </a:moveTo>
                      <a:lnTo>
                        <a:pt x="161" y="100"/>
                      </a:lnTo>
                      <a:lnTo>
                        <a:pt x="74" y="0"/>
                      </a:lnTo>
                      <a:lnTo>
                        <a:pt x="68" y="18"/>
                      </a:lnTo>
                      <a:lnTo>
                        <a:pt x="46" y="18"/>
                      </a:lnTo>
                      <a:lnTo>
                        <a:pt x="49" y="33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555" name="Group 51"/>
                <p:cNvGrpSpPr>
                  <a:grpSpLocks/>
                </p:cNvGrpSpPr>
                <p:nvPr/>
              </p:nvGrpSpPr>
              <p:grpSpPr bwMode="auto">
                <a:xfrm>
                  <a:off x="718" y="1406"/>
                  <a:ext cx="421" cy="217"/>
                  <a:chOff x="718" y="1406"/>
                  <a:chExt cx="421" cy="217"/>
                </a:xfrm>
              </p:grpSpPr>
              <p:sp>
                <p:nvSpPr>
                  <p:cNvPr id="21553" name="Freeform 49"/>
                  <p:cNvSpPr>
                    <a:spLocks/>
                  </p:cNvSpPr>
                  <p:nvPr/>
                </p:nvSpPr>
                <p:spPr bwMode="auto">
                  <a:xfrm>
                    <a:off x="885" y="1487"/>
                    <a:ext cx="254" cy="81"/>
                  </a:xfrm>
                  <a:custGeom>
                    <a:avLst/>
                    <a:gdLst/>
                    <a:ahLst/>
                    <a:cxnLst>
                      <a:cxn ang="0">
                        <a:pos x="51" y="16"/>
                      </a:cxn>
                      <a:cxn ang="0">
                        <a:pos x="38" y="20"/>
                      </a:cxn>
                      <a:cxn ang="0">
                        <a:pos x="28" y="23"/>
                      </a:cxn>
                      <a:cxn ang="0">
                        <a:pos x="22" y="26"/>
                      </a:cxn>
                      <a:cxn ang="0">
                        <a:pos x="16" y="32"/>
                      </a:cxn>
                      <a:cxn ang="0">
                        <a:pos x="11" y="38"/>
                      </a:cxn>
                      <a:cxn ang="0">
                        <a:pos x="7" y="44"/>
                      </a:cxn>
                      <a:cxn ang="0">
                        <a:pos x="3" y="49"/>
                      </a:cxn>
                      <a:cxn ang="0">
                        <a:pos x="1" y="57"/>
                      </a:cxn>
                      <a:cxn ang="0">
                        <a:pos x="0" y="62"/>
                      </a:cxn>
                      <a:cxn ang="0">
                        <a:pos x="2" y="68"/>
                      </a:cxn>
                      <a:cxn ang="0">
                        <a:pos x="5" y="74"/>
                      </a:cxn>
                      <a:cxn ang="0">
                        <a:pos x="11" y="77"/>
                      </a:cxn>
                      <a:cxn ang="0">
                        <a:pos x="18" y="79"/>
                      </a:cxn>
                      <a:cxn ang="0">
                        <a:pos x="25" y="80"/>
                      </a:cxn>
                      <a:cxn ang="0">
                        <a:pos x="34" y="80"/>
                      </a:cxn>
                      <a:cxn ang="0">
                        <a:pos x="44" y="78"/>
                      </a:cxn>
                      <a:cxn ang="0">
                        <a:pos x="56" y="74"/>
                      </a:cxn>
                      <a:cxn ang="0">
                        <a:pos x="65" y="70"/>
                      </a:cxn>
                      <a:cxn ang="0">
                        <a:pos x="78" y="64"/>
                      </a:cxn>
                      <a:cxn ang="0">
                        <a:pos x="91" y="56"/>
                      </a:cxn>
                      <a:cxn ang="0">
                        <a:pos x="106" y="46"/>
                      </a:cxn>
                      <a:cxn ang="0">
                        <a:pos x="118" y="39"/>
                      </a:cxn>
                      <a:cxn ang="0">
                        <a:pos x="132" y="32"/>
                      </a:cxn>
                      <a:cxn ang="0">
                        <a:pos x="144" y="25"/>
                      </a:cxn>
                      <a:cxn ang="0">
                        <a:pos x="167" y="14"/>
                      </a:cxn>
                      <a:cxn ang="0">
                        <a:pos x="189" y="7"/>
                      </a:cxn>
                      <a:cxn ang="0">
                        <a:pos x="210" y="2"/>
                      </a:cxn>
                      <a:cxn ang="0">
                        <a:pos x="230" y="0"/>
                      </a:cxn>
                      <a:cxn ang="0">
                        <a:pos x="253" y="0"/>
                      </a:cxn>
                    </a:cxnLst>
                    <a:rect l="0" t="0" r="r" b="b"/>
                    <a:pathLst>
                      <a:path w="254" h="81">
                        <a:moveTo>
                          <a:pt x="51" y="16"/>
                        </a:moveTo>
                        <a:lnTo>
                          <a:pt x="38" y="20"/>
                        </a:lnTo>
                        <a:lnTo>
                          <a:pt x="28" y="23"/>
                        </a:lnTo>
                        <a:lnTo>
                          <a:pt x="22" y="26"/>
                        </a:lnTo>
                        <a:lnTo>
                          <a:pt x="16" y="32"/>
                        </a:lnTo>
                        <a:lnTo>
                          <a:pt x="11" y="38"/>
                        </a:lnTo>
                        <a:lnTo>
                          <a:pt x="7" y="44"/>
                        </a:lnTo>
                        <a:lnTo>
                          <a:pt x="3" y="49"/>
                        </a:lnTo>
                        <a:lnTo>
                          <a:pt x="1" y="57"/>
                        </a:lnTo>
                        <a:lnTo>
                          <a:pt x="0" y="62"/>
                        </a:lnTo>
                        <a:lnTo>
                          <a:pt x="2" y="68"/>
                        </a:lnTo>
                        <a:lnTo>
                          <a:pt x="5" y="74"/>
                        </a:lnTo>
                        <a:lnTo>
                          <a:pt x="11" y="77"/>
                        </a:lnTo>
                        <a:lnTo>
                          <a:pt x="18" y="79"/>
                        </a:lnTo>
                        <a:lnTo>
                          <a:pt x="25" y="80"/>
                        </a:lnTo>
                        <a:lnTo>
                          <a:pt x="34" y="80"/>
                        </a:lnTo>
                        <a:lnTo>
                          <a:pt x="44" y="78"/>
                        </a:lnTo>
                        <a:lnTo>
                          <a:pt x="56" y="74"/>
                        </a:lnTo>
                        <a:lnTo>
                          <a:pt x="65" y="70"/>
                        </a:lnTo>
                        <a:lnTo>
                          <a:pt x="78" y="64"/>
                        </a:lnTo>
                        <a:lnTo>
                          <a:pt x="91" y="56"/>
                        </a:lnTo>
                        <a:lnTo>
                          <a:pt x="106" y="46"/>
                        </a:lnTo>
                        <a:lnTo>
                          <a:pt x="118" y="39"/>
                        </a:lnTo>
                        <a:lnTo>
                          <a:pt x="132" y="32"/>
                        </a:lnTo>
                        <a:lnTo>
                          <a:pt x="144" y="25"/>
                        </a:lnTo>
                        <a:lnTo>
                          <a:pt x="167" y="14"/>
                        </a:lnTo>
                        <a:lnTo>
                          <a:pt x="189" y="7"/>
                        </a:lnTo>
                        <a:lnTo>
                          <a:pt x="210" y="2"/>
                        </a:lnTo>
                        <a:lnTo>
                          <a:pt x="230" y="0"/>
                        </a:lnTo>
                        <a:lnTo>
                          <a:pt x="25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54" name="Freeform 50"/>
                  <p:cNvSpPr>
                    <a:spLocks/>
                  </p:cNvSpPr>
                  <p:nvPr/>
                </p:nvSpPr>
                <p:spPr bwMode="auto">
                  <a:xfrm>
                    <a:off x="718" y="1406"/>
                    <a:ext cx="187" cy="217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136" y="6"/>
                      </a:cxn>
                      <a:cxn ang="0">
                        <a:pos x="139" y="14"/>
                      </a:cxn>
                      <a:cxn ang="0">
                        <a:pos x="143" y="20"/>
                      </a:cxn>
                      <a:cxn ang="0">
                        <a:pos x="151" y="26"/>
                      </a:cxn>
                      <a:cxn ang="0">
                        <a:pos x="156" y="30"/>
                      </a:cxn>
                      <a:cxn ang="0">
                        <a:pos x="164" y="34"/>
                      </a:cxn>
                      <a:cxn ang="0">
                        <a:pos x="171" y="38"/>
                      </a:cxn>
                      <a:cxn ang="0">
                        <a:pos x="179" y="46"/>
                      </a:cxn>
                      <a:cxn ang="0">
                        <a:pos x="184" y="55"/>
                      </a:cxn>
                      <a:cxn ang="0">
                        <a:pos x="186" y="64"/>
                      </a:cxn>
                      <a:cxn ang="0">
                        <a:pos x="186" y="76"/>
                      </a:cxn>
                      <a:cxn ang="0">
                        <a:pos x="184" y="86"/>
                      </a:cxn>
                      <a:cxn ang="0">
                        <a:pos x="178" y="99"/>
                      </a:cxn>
                      <a:cxn ang="0">
                        <a:pos x="169" y="106"/>
                      </a:cxn>
                      <a:cxn ang="0">
                        <a:pos x="162" y="112"/>
                      </a:cxn>
                      <a:cxn ang="0">
                        <a:pos x="153" y="114"/>
                      </a:cxn>
                      <a:cxn ang="0">
                        <a:pos x="143" y="116"/>
                      </a:cxn>
                      <a:cxn ang="0">
                        <a:pos x="127" y="117"/>
                      </a:cxn>
                      <a:cxn ang="0">
                        <a:pos x="114" y="117"/>
                      </a:cxn>
                      <a:cxn ang="0">
                        <a:pos x="94" y="120"/>
                      </a:cxn>
                      <a:cxn ang="0">
                        <a:pos x="81" y="123"/>
                      </a:cxn>
                      <a:cxn ang="0">
                        <a:pos x="61" y="131"/>
                      </a:cxn>
                      <a:cxn ang="0">
                        <a:pos x="46" y="138"/>
                      </a:cxn>
                      <a:cxn ang="0">
                        <a:pos x="34" y="145"/>
                      </a:cxn>
                      <a:cxn ang="0">
                        <a:pos x="22" y="155"/>
                      </a:cxn>
                      <a:cxn ang="0">
                        <a:pos x="16" y="162"/>
                      </a:cxn>
                      <a:cxn ang="0">
                        <a:pos x="10" y="171"/>
                      </a:cxn>
                      <a:cxn ang="0">
                        <a:pos x="5" y="184"/>
                      </a:cxn>
                      <a:cxn ang="0">
                        <a:pos x="2" y="195"/>
                      </a:cxn>
                      <a:cxn ang="0">
                        <a:pos x="0" y="204"/>
                      </a:cxn>
                      <a:cxn ang="0">
                        <a:pos x="1" y="216"/>
                      </a:cxn>
                    </a:cxnLst>
                    <a:rect l="0" t="0" r="r" b="b"/>
                    <a:pathLst>
                      <a:path w="187" h="217">
                        <a:moveTo>
                          <a:pt x="136" y="0"/>
                        </a:moveTo>
                        <a:lnTo>
                          <a:pt x="136" y="6"/>
                        </a:lnTo>
                        <a:lnTo>
                          <a:pt x="139" y="14"/>
                        </a:lnTo>
                        <a:lnTo>
                          <a:pt x="143" y="20"/>
                        </a:lnTo>
                        <a:lnTo>
                          <a:pt x="151" y="26"/>
                        </a:lnTo>
                        <a:lnTo>
                          <a:pt x="156" y="30"/>
                        </a:lnTo>
                        <a:lnTo>
                          <a:pt x="164" y="34"/>
                        </a:lnTo>
                        <a:lnTo>
                          <a:pt x="171" y="38"/>
                        </a:lnTo>
                        <a:lnTo>
                          <a:pt x="179" y="46"/>
                        </a:lnTo>
                        <a:lnTo>
                          <a:pt x="184" y="55"/>
                        </a:lnTo>
                        <a:lnTo>
                          <a:pt x="186" y="64"/>
                        </a:lnTo>
                        <a:lnTo>
                          <a:pt x="186" y="76"/>
                        </a:lnTo>
                        <a:lnTo>
                          <a:pt x="184" y="86"/>
                        </a:lnTo>
                        <a:lnTo>
                          <a:pt x="178" y="99"/>
                        </a:lnTo>
                        <a:lnTo>
                          <a:pt x="169" y="106"/>
                        </a:lnTo>
                        <a:lnTo>
                          <a:pt x="162" y="112"/>
                        </a:lnTo>
                        <a:lnTo>
                          <a:pt x="153" y="114"/>
                        </a:lnTo>
                        <a:lnTo>
                          <a:pt x="143" y="116"/>
                        </a:lnTo>
                        <a:lnTo>
                          <a:pt x="127" y="117"/>
                        </a:lnTo>
                        <a:lnTo>
                          <a:pt x="114" y="117"/>
                        </a:lnTo>
                        <a:lnTo>
                          <a:pt x="94" y="120"/>
                        </a:lnTo>
                        <a:lnTo>
                          <a:pt x="81" y="123"/>
                        </a:lnTo>
                        <a:lnTo>
                          <a:pt x="61" y="131"/>
                        </a:lnTo>
                        <a:lnTo>
                          <a:pt x="46" y="138"/>
                        </a:lnTo>
                        <a:lnTo>
                          <a:pt x="34" y="145"/>
                        </a:lnTo>
                        <a:lnTo>
                          <a:pt x="22" y="155"/>
                        </a:lnTo>
                        <a:lnTo>
                          <a:pt x="16" y="162"/>
                        </a:lnTo>
                        <a:lnTo>
                          <a:pt x="10" y="171"/>
                        </a:lnTo>
                        <a:lnTo>
                          <a:pt x="5" y="184"/>
                        </a:lnTo>
                        <a:lnTo>
                          <a:pt x="2" y="195"/>
                        </a:lnTo>
                        <a:lnTo>
                          <a:pt x="0" y="204"/>
                        </a:lnTo>
                        <a:lnTo>
                          <a:pt x="1" y="2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556" name="Freeform 52"/>
                <p:cNvSpPr>
                  <a:spLocks/>
                </p:cNvSpPr>
                <p:nvPr/>
              </p:nvSpPr>
              <p:spPr bwMode="auto">
                <a:xfrm>
                  <a:off x="682" y="1607"/>
                  <a:ext cx="364" cy="232"/>
                </a:xfrm>
                <a:custGeom>
                  <a:avLst/>
                  <a:gdLst/>
                  <a:ahLst/>
                  <a:cxnLst>
                    <a:cxn ang="0">
                      <a:pos x="363" y="231"/>
                    </a:cxn>
                    <a:cxn ang="0">
                      <a:pos x="323" y="214"/>
                    </a:cxn>
                    <a:cxn ang="0">
                      <a:pos x="289" y="206"/>
                    </a:cxn>
                    <a:cxn ang="0">
                      <a:pos x="269" y="204"/>
                    </a:cxn>
                    <a:cxn ang="0">
                      <a:pos x="245" y="201"/>
                    </a:cxn>
                    <a:cxn ang="0">
                      <a:pos x="208" y="199"/>
                    </a:cxn>
                    <a:cxn ang="0">
                      <a:pos x="179" y="194"/>
                    </a:cxn>
                    <a:cxn ang="0">
                      <a:pos x="153" y="188"/>
                    </a:cxn>
                    <a:cxn ang="0">
                      <a:pos x="121" y="180"/>
                    </a:cxn>
                    <a:cxn ang="0">
                      <a:pos x="100" y="168"/>
                    </a:cxn>
                    <a:cxn ang="0">
                      <a:pos x="81" y="157"/>
                    </a:cxn>
                    <a:cxn ang="0">
                      <a:pos x="66" y="144"/>
                    </a:cxn>
                    <a:cxn ang="0">
                      <a:pos x="58" y="136"/>
                    </a:cxn>
                    <a:cxn ang="0">
                      <a:pos x="42" y="113"/>
                    </a:cxn>
                    <a:cxn ang="0">
                      <a:pos x="31" y="96"/>
                    </a:cxn>
                    <a:cxn ang="0">
                      <a:pos x="26" y="82"/>
                    </a:cxn>
                    <a:cxn ang="0">
                      <a:pos x="17" y="54"/>
                    </a:cxn>
                    <a:cxn ang="0">
                      <a:pos x="13" y="1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4" h="232">
                      <a:moveTo>
                        <a:pt x="363" y="231"/>
                      </a:moveTo>
                      <a:lnTo>
                        <a:pt x="323" y="214"/>
                      </a:lnTo>
                      <a:lnTo>
                        <a:pt x="289" y="206"/>
                      </a:lnTo>
                      <a:lnTo>
                        <a:pt x="269" y="204"/>
                      </a:lnTo>
                      <a:lnTo>
                        <a:pt x="245" y="201"/>
                      </a:lnTo>
                      <a:lnTo>
                        <a:pt x="208" y="199"/>
                      </a:lnTo>
                      <a:lnTo>
                        <a:pt x="179" y="194"/>
                      </a:lnTo>
                      <a:lnTo>
                        <a:pt x="153" y="188"/>
                      </a:lnTo>
                      <a:lnTo>
                        <a:pt x="121" y="180"/>
                      </a:lnTo>
                      <a:lnTo>
                        <a:pt x="100" y="168"/>
                      </a:lnTo>
                      <a:lnTo>
                        <a:pt x="81" y="157"/>
                      </a:lnTo>
                      <a:lnTo>
                        <a:pt x="66" y="144"/>
                      </a:lnTo>
                      <a:lnTo>
                        <a:pt x="58" y="136"/>
                      </a:lnTo>
                      <a:lnTo>
                        <a:pt x="42" y="113"/>
                      </a:lnTo>
                      <a:lnTo>
                        <a:pt x="31" y="96"/>
                      </a:lnTo>
                      <a:lnTo>
                        <a:pt x="26" y="82"/>
                      </a:lnTo>
                      <a:lnTo>
                        <a:pt x="17" y="54"/>
                      </a:lnTo>
                      <a:lnTo>
                        <a:pt x="13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562" name="Group 58"/>
          <p:cNvGrpSpPr>
            <a:grpSpLocks/>
          </p:cNvGrpSpPr>
          <p:nvPr/>
        </p:nvGrpSpPr>
        <p:grpSpPr bwMode="auto">
          <a:xfrm>
            <a:off x="2216150" y="1073150"/>
            <a:ext cx="4840288" cy="1358900"/>
            <a:chOff x="1396" y="676"/>
            <a:chExt cx="3049" cy="856"/>
          </a:xfrm>
        </p:grpSpPr>
        <p:sp>
          <p:nvSpPr>
            <p:cNvPr id="21560" name="AutoShape 56"/>
            <p:cNvSpPr>
              <a:spLocks noChangeArrowheads="1"/>
            </p:cNvSpPr>
            <p:nvPr/>
          </p:nvSpPr>
          <p:spPr bwMode="auto">
            <a:xfrm>
              <a:off x="1396" y="676"/>
              <a:ext cx="3016" cy="71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1" name="Rectangle 57"/>
            <p:cNvSpPr>
              <a:spLocks noChangeArrowheads="1"/>
            </p:cNvSpPr>
            <p:nvPr/>
          </p:nvSpPr>
          <p:spPr bwMode="auto">
            <a:xfrm>
              <a:off x="1478" y="701"/>
              <a:ext cx="2967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/>
                <a:t>People are basically good</a:t>
              </a:r>
            </a:p>
            <a:p>
              <a:r>
                <a:rPr lang="en-US"/>
                <a:t>with actualizing tendencies.</a:t>
              </a:r>
            </a:p>
          </p:txBody>
        </p:sp>
      </p:grpSp>
      <p:sp>
        <p:nvSpPr>
          <p:cNvPr id="21563" name="Rectangle 59"/>
          <p:cNvSpPr>
            <a:spLocks noChangeArrowheads="1"/>
          </p:cNvSpPr>
          <p:nvPr/>
        </p:nvSpPr>
        <p:spPr bwMode="auto">
          <a:xfrm>
            <a:off x="3629025" y="2605088"/>
            <a:ext cx="52752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Given the right environmental</a:t>
            </a:r>
          </a:p>
          <a:p>
            <a:pPr algn="ctr"/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conditions, we will develop</a:t>
            </a:r>
          </a:p>
          <a:p>
            <a:pPr algn="ctr"/>
            <a:r>
              <a:rPr lang="en-US" sz="2800" b="1">
                <a:solidFill>
                  <a:srgbClr val="990000"/>
                </a:solidFill>
                <a:latin typeface="Comic Sans MS" pitchFamily="66" charset="0"/>
              </a:rPr>
              <a:t>to our full potentials</a:t>
            </a:r>
          </a:p>
        </p:txBody>
      </p:sp>
      <p:graphicFrame>
        <p:nvGraphicFramePr>
          <p:cNvPr id="21564" name="Object 60"/>
          <p:cNvGraphicFramePr>
            <a:graphicFrameLocks/>
          </p:cNvGraphicFramePr>
          <p:nvPr/>
        </p:nvGraphicFramePr>
        <p:xfrm>
          <a:off x="7442200" y="5029200"/>
          <a:ext cx="1624013" cy="1738313"/>
        </p:xfrm>
        <a:graphic>
          <a:graphicData uri="http://schemas.openxmlformats.org/presentationml/2006/ole">
            <p:oleObj spid="_x0000_s21564" name="ClipArt" r:id="rId4" imgW="3419280" imgH="3659040" progId="">
              <p:embed/>
            </p:oleObj>
          </a:graphicData>
        </a:graphic>
      </p:graphicFrame>
      <p:sp>
        <p:nvSpPr>
          <p:cNvPr id="21565" name="Rectangle 61"/>
          <p:cNvSpPr>
            <a:spLocks noChangeArrowheads="1"/>
          </p:cNvSpPr>
          <p:nvPr/>
        </p:nvSpPr>
        <p:spPr bwMode="auto">
          <a:xfrm>
            <a:off x="746125" y="4341813"/>
            <a:ext cx="7869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b="1">
                <a:latin typeface="CosmicTwo" charset="0"/>
              </a:rPr>
              <a:t>Genuineness, Acceptance, Empathy</a:t>
            </a:r>
          </a:p>
        </p:txBody>
      </p:sp>
      <p:sp>
        <p:nvSpPr>
          <p:cNvPr id="21566" name="Rectangle 62"/>
          <p:cNvSpPr>
            <a:spLocks noChangeArrowheads="1"/>
          </p:cNvSpPr>
          <p:nvPr/>
        </p:nvSpPr>
        <p:spPr bwMode="auto">
          <a:xfrm>
            <a:off x="1330325" y="5305425"/>
            <a:ext cx="6172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sual" charset="0"/>
              </a:rPr>
              <a:t>Self Concept</a:t>
            </a:r>
            <a:r>
              <a:rPr lang="en-US" b="1">
                <a:latin typeface="Lucida Casual" charset="0"/>
              </a:rPr>
              <a:t> - central feature</a:t>
            </a:r>
          </a:p>
          <a:p>
            <a:pPr algn="ctr"/>
            <a:r>
              <a:rPr lang="en-US" b="1">
                <a:latin typeface="Lucida Casual" charset="0"/>
              </a:rPr>
              <a:t>of personality (+ or -)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r>
              <a:rPr lang="en-US" dirty="0" smtClean="0"/>
              <a:t>Raymond </a:t>
            </a:r>
            <a:r>
              <a:rPr lang="en-US" dirty="0" err="1" smtClean="0"/>
              <a:t>Cattell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(1905-1998)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133600"/>
            <a:ext cx="6400800" cy="5257800"/>
          </a:xfrm>
        </p:spPr>
        <p:txBody>
          <a:bodyPr/>
          <a:lstStyle/>
          <a:p>
            <a:r>
              <a:rPr lang="en-US" dirty="0" smtClean="0"/>
              <a:t>16-Personality Factor (16-PF) </a:t>
            </a:r>
            <a:r>
              <a:rPr lang="en-US" dirty="0" smtClean="0">
                <a:hlinkClick r:id="rId3"/>
              </a:rPr>
              <a:t>TEST</a:t>
            </a:r>
            <a:r>
              <a:rPr lang="en-US" dirty="0" smtClean="0"/>
              <a:t> and the </a:t>
            </a:r>
            <a:r>
              <a:rPr lang="en-US" dirty="0" smtClean="0">
                <a:hlinkClick r:id="rId4"/>
              </a:rPr>
              <a:t>16</a:t>
            </a:r>
            <a:endParaRPr lang="en-US" dirty="0" smtClean="0"/>
          </a:p>
          <a:p>
            <a:r>
              <a:rPr lang="en-US" dirty="0" smtClean="0"/>
              <a:t>Yes, occasionally, or no to 185 multiple choice questions</a:t>
            </a:r>
          </a:p>
          <a:p>
            <a:pPr lvl="1"/>
            <a:r>
              <a:rPr lang="en-US" sz="1800" dirty="0" smtClean="0"/>
              <a:t>“I like to go to parties.”</a:t>
            </a:r>
          </a:p>
          <a:p>
            <a:pPr lvl="1"/>
            <a:r>
              <a:rPr lang="en-US" sz="1800" dirty="0" smtClean="0"/>
              <a:t>When I find myself in a boring situation, I usually "tune out" and daydream about other things. True/False.</a:t>
            </a:r>
          </a:p>
          <a:p>
            <a:pPr lvl="1"/>
            <a:r>
              <a:rPr lang="en-US" sz="1800" dirty="0" smtClean="0"/>
              <a:t>When a bit of tact and convincing is needed to get people moving, I'm usually the one who does it. True/False.</a:t>
            </a:r>
          </a:p>
          <a:p>
            <a:r>
              <a:rPr lang="en-US" dirty="0" err="1" smtClean="0"/>
              <a:t>Exs</a:t>
            </a:r>
            <a:r>
              <a:rPr lang="en-US" dirty="0" smtClean="0"/>
              <a:t> = Social boldness, sensitivity, abstractedness, etc.</a:t>
            </a:r>
          </a:p>
          <a:p>
            <a:endParaRPr lang="en-US" dirty="0"/>
          </a:p>
        </p:txBody>
      </p:sp>
      <p:pic>
        <p:nvPicPr>
          <p:cNvPr id="4" name="Picture 3" descr="http://www.intropsych.com/ch11_personality/11cattel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90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2" name="Picture 2" descr="http://upload.wikimedia.org/wikipedia/commons/thumb/f/fe/Raymond_Cattell.jpg/150px-Raymond_Catte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0" y="0"/>
            <a:ext cx="1428750" cy="195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/>
              <a:t>Genuineness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343400" cy="1295400"/>
          </a:xfrm>
        </p:spPr>
        <p:txBody>
          <a:bodyPr/>
          <a:lstStyle/>
          <a:p>
            <a:r>
              <a:rPr lang="en-US" sz="3600"/>
              <a:t>Being open with your own feelings.</a:t>
            </a:r>
          </a:p>
        </p:txBody>
      </p:sp>
      <p:pic>
        <p:nvPicPr>
          <p:cNvPr id="103428" name="Picture 4" descr="nakedada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295400"/>
            <a:ext cx="3946525" cy="4605338"/>
          </a:xfrm>
          <a:noFill/>
          <a:ln/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3597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3600">
                <a:latin typeface="Arial" pitchFamily="34" charset="0"/>
              </a:rPr>
              <a:t>Dropping your facade.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4572000" y="4191000"/>
            <a:ext cx="4343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3600">
                <a:latin typeface="Arial" pitchFamily="34" charset="0"/>
              </a:rPr>
              <a:t>Being transparent and self-disclosing.</a:t>
            </a:r>
          </a:p>
          <a:p>
            <a:pPr eaLnBrk="1" hangingPunct="1"/>
            <a:endParaRPr lang="en-US" sz="36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/>
      <p:bldP spid="103429" grpId="0"/>
      <p:bldP spid="1034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Acceptance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267200" cy="1143000"/>
          </a:xfrm>
        </p:spPr>
        <p:txBody>
          <a:bodyPr/>
          <a:lstStyle/>
          <a:p>
            <a:r>
              <a:rPr lang="en-US" b="1"/>
              <a:t>Unconditional Positive Regard: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04800" y="2971800"/>
            <a:ext cx="43592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An attitude of acceptance regardless of circumstances.  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288925" y="4684713"/>
            <a:ext cx="4054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Accepting yourself or others completely.</a:t>
            </a:r>
          </a:p>
        </p:txBody>
      </p:sp>
      <p:pic>
        <p:nvPicPr>
          <p:cNvPr id="104454" name="Picture 6" descr="man_with_empty_pockets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905000"/>
            <a:ext cx="3914775" cy="39147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/>
      <p:bldP spid="104452" grpId="0"/>
      <p:bldP spid="10445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Empathy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r>
              <a:rPr lang="en-US" sz="3600"/>
              <a:t>Listening, sharing, understanding and mirroring feelings and reflecting their meanings.</a:t>
            </a:r>
          </a:p>
        </p:txBody>
      </p:sp>
      <p:pic>
        <p:nvPicPr>
          <p:cNvPr id="105476" name="Picture 4" descr="talkingatdinne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209800"/>
            <a:ext cx="4333875" cy="2889250"/>
          </a:xfrm>
          <a:noFill/>
          <a:ln/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927725" y="6357938"/>
            <a:ext cx="12652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latin typeface="Arial" pitchFamily="34" charset="0"/>
              </a:rPr>
              <a:t>Preschool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Self-Concept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20097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All of thoughts and feelings about ourselves trying to answer the question….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257800" y="4648200"/>
            <a:ext cx="262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WHO AM I?</a:t>
            </a:r>
          </a:p>
        </p:txBody>
      </p:sp>
      <p:pic>
        <p:nvPicPr>
          <p:cNvPr id="106501" name="Picture 5" descr="identity_thief_license_hg_clr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9175" y="2522538"/>
            <a:ext cx="3148013" cy="3030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  <p:bldP spid="10650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Self-Concept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524000"/>
          </a:xfrm>
        </p:spPr>
        <p:txBody>
          <a:bodyPr/>
          <a:lstStyle/>
          <a:p>
            <a:r>
              <a:rPr lang="en-US"/>
              <a:t>Both Rogers and Maslow believed that your self-concept is at the center of your personality.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81000" y="3276600"/>
            <a:ext cx="594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If our self concept is positive….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914400" y="38862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We tend to act and perceive the world positively. 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457200" y="5257800"/>
            <a:ext cx="6122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If our self-concept is negative….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838200" y="5791200"/>
            <a:ext cx="7483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We fall short of our “ideal self” and feel dissatisfied and unhappy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  <p:bldP spid="107524" grpId="0"/>
      <p:bldP spid="107525" grpId="0"/>
      <p:bldP spid="107526" grpId="0"/>
      <p:bldP spid="10752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sz="4000"/>
              <a:t>How does a Humanistic psychologist test your personality?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724400"/>
          </a:xfrm>
        </p:spPr>
        <p:txBody>
          <a:bodyPr/>
          <a:lstStyle/>
          <a:p>
            <a:r>
              <a:rPr lang="en-US" dirty="0"/>
              <a:t>Perceived Self vs. Ideal Self </a:t>
            </a:r>
          </a:p>
          <a:p>
            <a:pPr lvl="1"/>
            <a:r>
              <a:rPr lang="en-US" dirty="0"/>
              <a:t>How do you think others see you?</a:t>
            </a:r>
          </a:p>
          <a:p>
            <a:pPr lvl="1"/>
            <a:r>
              <a:rPr lang="en-US" dirty="0"/>
              <a:t>How do you want others to see you?</a:t>
            </a:r>
          </a:p>
          <a:p>
            <a:r>
              <a:rPr lang="en-US" dirty="0"/>
              <a:t>You would be asked to fill out a questionnaire asking to describe yourself both as you would ideally like to be and what you actually are.</a:t>
            </a:r>
          </a:p>
          <a:p>
            <a:r>
              <a:rPr lang="en-US" dirty="0"/>
              <a:t>When the ideal self and the way you currently see yourself are alike - you are generally happy.</a:t>
            </a:r>
          </a:p>
          <a:p>
            <a:endParaRPr lang="en-US" dirty="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4479925" y="-15875"/>
            <a:ext cx="3852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latin typeface="Arial" pitchFamily="34" charset="0"/>
              </a:rPr>
              <a:t>How do psychoanalytic and trait assess?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Assessing your Self-Concept</a:t>
            </a:r>
          </a:p>
        </p:txBody>
      </p:sp>
      <p:pic>
        <p:nvPicPr>
          <p:cNvPr id="109571" name="Picture 3" descr="llcoo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62600" y="1295400"/>
            <a:ext cx="2995613" cy="4525963"/>
          </a:xfrm>
          <a:noFill/>
          <a:ln/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990600" y="5867400"/>
            <a:ext cx="4278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4000">
                <a:latin typeface="Arial" pitchFamily="34" charset="0"/>
              </a:rPr>
              <a:t>My Perceived Self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867400" y="5943600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My Ideal Self</a:t>
            </a:r>
          </a:p>
        </p:txBody>
      </p:sp>
      <p:sp>
        <p:nvSpPr>
          <p:cNvPr id="109575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762000" y="1600200"/>
            <a:ext cx="38100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109577" name="Picture 9" descr="11_29_04_NO_UPC_300x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71600"/>
            <a:ext cx="3371850" cy="4495800"/>
          </a:xfrm>
          <a:prstGeom prst="rect">
            <a:avLst/>
          </a:prstGeom>
          <a:noFill/>
        </p:spPr>
      </p:pic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762000" y="3581400"/>
            <a:ext cx="11430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Wingdings" pitchFamily="2" charset="2"/>
              </a:rPr>
              <a:t></a:t>
            </a:r>
            <a:endParaRPr lang="en-US"/>
          </a:p>
        </p:txBody>
      </p:sp>
      <p:pic>
        <p:nvPicPr>
          <p:cNvPr id="109580" name="Picture 12" descr="jlaw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057400"/>
            <a:ext cx="245745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Self-Esteem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82296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/>
              <a:t>One’s feelings of high or low self-worth.</a:t>
            </a:r>
          </a:p>
          <a:p>
            <a:pPr>
              <a:lnSpc>
                <a:spcPct val="90000"/>
              </a:lnSpc>
            </a:pPr>
            <a:r>
              <a:rPr lang="en-US" sz="4000"/>
              <a:t>Moving Images: 20: Hazards of Pride</a:t>
            </a:r>
          </a:p>
        </p:txBody>
      </p:sp>
      <p:pic>
        <p:nvPicPr>
          <p:cNvPr id="110596" name="Picture 4" descr="sumo_wrestler_japan_chiri_o_kiru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3124200"/>
            <a:ext cx="5638800" cy="3140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Do minorities have lower self-esteem?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692150"/>
          </a:xfrm>
        </p:spPr>
        <p:txBody>
          <a:bodyPr/>
          <a:lstStyle/>
          <a:p>
            <a:pPr>
              <a:buFontTx/>
              <a:buNone/>
            </a:pPr>
            <a:r>
              <a:rPr lang="en-US" b="1"/>
              <a:t>NOT REALLY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685800" y="2901950"/>
            <a:ext cx="813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They value the things which they excel.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609600" y="4197350"/>
            <a:ext cx="760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They attribute problems to prejudice.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533400" y="51054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They compare themselves to their own group.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1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  <p:bldP spid="11162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Self-Serving Bias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038600" cy="1600200"/>
          </a:xfrm>
        </p:spPr>
        <p:txBody>
          <a:bodyPr/>
          <a:lstStyle/>
          <a:p>
            <a:r>
              <a:rPr lang="en-US"/>
              <a:t>A readiness to perceive oneself favorable.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0" y="2743200"/>
            <a:ext cx="44958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Arial" pitchFamily="34" charset="0"/>
              </a:rPr>
              <a:t>People accept more responsibility for successes than failures.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0" y="4800600"/>
            <a:ext cx="4648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Most people see themselves as better than average.</a:t>
            </a:r>
          </a:p>
        </p:txBody>
      </p:sp>
      <p:pic>
        <p:nvPicPr>
          <p:cNvPr id="112646" name="Picture 6" descr="breakdancer_worm_boombox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95738" y="2605088"/>
            <a:ext cx="4462462" cy="1841500"/>
          </a:xfrm>
          <a:noFill/>
          <a:ln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3962400" y="4724400"/>
            <a:ext cx="46482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Seinfeld clip: soft walker</a:t>
            </a:r>
          </a:p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Handout 15-24 – </a:t>
            </a:r>
          </a:p>
          <a:p>
            <a:pPr eaLnBrk="1" hangingPunct="1"/>
            <a:r>
              <a:rPr lang="en-US">
                <a:latin typeface="Arial" pitchFamily="34" charset="0"/>
              </a:rPr>
              <a:t>	Self-Ratings</a:t>
            </a:r>
          </a:p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  <p:bldP spid="112644" grpId="0"/>
      <p:bldP spid="112645" grpId="0"/>
      <p:bldP spid="1126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Hans </a:t>
            </a:r>
            <a:r>
              <a:rPr lang="en-US" dirty="0" err="1" smtClean="0"/>
              <a:t>Eysenck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(1916-1997)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600" dirty="0" smtClean="0"/>
              <a:t>2 dimensions of personality</a:t>
            </a:r>
          </a:p>
          <a:p>
            <a:r>
              <a:rPr lang="en-US" sz="2600" dirty="0" smtClean="0"/>
              <a:t>Introversion vs. Extroversion: introverts avoid social stimulation, extroverts seek it</a:t>
            </a:r>
          </a:p>
          <a:p>
            <a:r>
              <a:rPr lang="en-US" sz="2600" dirty="0" smtClean="0"/>
              <a:t>Neuroticism vs. Stability: Neurotics get emotionally upset and thus are moody, anxious, impatient, etc.</a:t>
            </a:r>
          </a:p>
          <a:p>
            <a:r>
              <a:rPr lang="en-US" sz="2800" dirty="0" smtClean="0">
                <a:hlinkClick r:id="rId2"/>
              </a:rPr>
              <a:t>The Model</a:t>
            </a:r>
            <a:endParaRPr lang="en-US" sz="2600" dirty="0" smtClean="0"/>
          </a:p>
          <a:p>
            <a:r>
              <a:rPr lang="en-US" sz="2600" dirty="0" smtClean="0"/>
              <a:t>A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was later added: </a:t>
            </a:r>
            <a:r>
              <a:rPr lang="en-US" sz="2600" dirty="0" err="1" smtClean="0"/>
              <a:t>Psychoticism</a:t>
            </a:r>
            <a:r>
              <a:rPr lang="en-US" sz="2600" dirty="0" smtClean="0"/>
              <a:t> vs. </a:t>
            </a:r>
            <a:r>
              <a:rPr lang="en-US" sz="2600" dirty="0" err="1" smtClean="0"/>
              <a:t>Nonpsychotism</a:t>
            </a:r>
            <a:r>
              <a:rPr lang="en-US" sz="2600" dirty="0" smtClean="0"/>
              <a:t>:  psychotics are aggressive and lack concern for others</a:t>
            </a:r>
          </a:p>
        </p:txBody>
      </p:sp>
      <p:pic>
        <p:nvPicPr>
          <p:cNvPr id="238594" name="Picture 2" descr="http://upload.wikimedia.org/wikipedia/commons/thumb/1/1f/Hans.Eysenck.jpg/225px-Hans.Eysen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43125" cy="2266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Bandura is Back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593850"/>
          </a:xfrm>
        </p:spPr>
        <p:txBody>
          <a:bodyPr/>
          <a:lstStyle/>
          <a:p>
            <a:r>
              <a:rPr lang="en-US"/>
              <a:t>Social cognitive theory stems from social learning theory (under the umbrella of behaviorism).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457200" y="3733800"/>
            <a:ext cx="8382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Behaviorism (as introduced by Watson) supports a direct and unidirectional pathway between stimulus and response, representing human behavior as a simple reaction to external stimuli.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/>
      <p:bldP spid="11878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Social-Cognitive Perspective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916113" y="1217613"/>
            <a:ext cx="5518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solidFill>
                  <a:srgbClr val="990000"/>
                </a:solidFill>
              </a:rPr>
              <a:t>Behavior learned through</a:t>
            </a:r>
          </a:p>
          <a:p>
            <a:pPr algn="ctr"/>
            <a:r>
              <a:rPr lang="en-US" sz="3600" b="1">
                <a:solidFill>
                  <a:srgbClr val="990000"/>
                </a:solidFill>
              </a:rPr>
              <a:t>conditioning &amp; observation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211263" y="3427413"/>
            <a:ext cx="69294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solidFill>
                  <a:srgbClr val="990000"/>
                </a:solidFill>
              </a:rPr>
              <a:t>What we think about our situation</a:t>
            </a:r>
          </a:p>
          <a:p>
            <a:pPr algn="ctr"/>
            <a:r>
              <a:rPr lang="en-US" sz="3600" b="1">
                <a:solidFill>
                  <a:srgbClr val="990000"/>
                </a:solidFill>
              </a:rPr>
              <a:t>affects our behavior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465263" y="4995863"/>
            <a:ext cx="6376987" cy="13112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4000" b="1">
                <a:latin typeface="Lucida Casual" charset="0"/>
              </a:rPr>
              <a:t>Interaction of</a:t>
            </a:r>
          </a:p>
          <a:p>
            <a:pPr algn="ctr"/>
            <a:r>
              <a:rPr lang="en-US" sz="4000" b="1">
                <a:latin typeface="Lucida Casual" charset="0"/>
              </a:rPr>
              <a:t>Environment &amp; Intellect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4071938" y="2520950"/>
            <a:ext cx="1206500" cy="825500"/>
          </a:xfrm>
          <a:prstGeom prst="downArrow">
            <a:avLst>
              <a:gd name="adj1" fmla="val 75009"/>
              <a:gd name="adj2" fmla="val 50005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Cognitive Theory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177925"/>
          </a:xfrm>
        </p:spPr>
        <p:txBody>
          <a:bodyPr/>
          <a:lstStyle/>
          <a:p>
            <a:r>
              <a:rPr lang="en-US"/>
              <a:t>Focus on how we interact with our environment.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609600" y="3276600"/>
            <a:ext cx="7315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>
                <a:latin typeface="Arial" pitchFamily="34" charset="0"/>
              </a:rPr>
              <a:t>Reciprocal Determinism</a:t>
            </a:r>
            <a:r>
              <a:rPr lang="en-US" sz="3600">
                <a:latin typeface="Arial" pitchFamily="34" charset="0"/>
              </a:rPr>
              <a:t>: the interacting influences between personality and environmental factors.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  <p:bldP spid="1198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Reciprocal Determinism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578225" y="1065213"/>
            <a:ext cx="22193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Personal/</a:t>
            </a:r>
          </a:p>
          <a:p>
            <a:pPr algn="ctr"/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Cognitive</a:t>
            </a:r>
          </a:p>
          <a:p>
            <a:pPr algn="ctr"/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Factors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699125" y="4646613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Behavior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41350" y="4341813"/>
            <a:ext cx="2824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Environment</a:t>
            </a:r>
          </a:p>
          <a:p>
            <a:pPr algn="ctr"/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Factors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663575" y="5907088"/>
            <a:ext cx="7843838" cy="5921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r>
              <a:rPr lang="en-US" b="1">
                <a:latin typeface="Lucida Casual" charset="0"/>
              </a:rPr>
              <a:t>Internal World + External World = Us</a:t>
            </a:r>
          </a:p>
        </p:txBody>
      </p:sp>
      <p:graphicFrame>
        <p:nvGraphicFramePr>
          <p:cNvPr id="24583" name="Object 7"/>
          <p:cNvGraphicFramePr>
            <a:graphicFrameLocks/>
          </p:cNvGraphicFramePr>
          <p:nvPr/>
        </p:nvGraphicFramePr>
        <p:xfrm>
          <a:off x="3429000" y="2819400"/>
          <a:ext cx="2424113" cy="2424113"/>
        </p:xfrm>
        <a:graphic>
          <a:graphicData uri="http://schemas.openxmlformats.org/presentationml/2006/ole">
            <p:oleObj spid="_x0000_s24583" name="ClipArt" r:id="rId4" imgW="3659040" imgH="3659040" progId="">
              <p:embed/>
            </p:oleObj>
          </a:graphicData>
        </a:graphic>
      </p:graphicFrame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1143000"/>
            <a:ext cx="3581400" cy="2528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/>
              <a:t>the interacting influences between personality and environmental factors.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Cognitive Perspective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124700" cy="969963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3600" b="1"/>
              <a:t>Different People choose different environments.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0" y="3200400"/>
            <a:ext cx="4191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The TV you watch, friends you hang with, music you listen to were all chosen by you (your disposition) </a:t>
            </a:r>
          </a:p>
        </p:txBody>
      </p:sp>
      <p:pic>
        <p:nvPicPr>
          <p:cNvPr id="120837" name="Picture 5" descr="cooking_with_chef_dominick_tv_show_hg_cl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3025775"/>
            <a:ext cx="4400550" cy="3143250"/>
          </a:xfrm>
          <a:noFill/>
          <a:ln/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0" y="6172200"/>
            <a:ext cx="9250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>
                <a:latin typeface="Arial" pitchFamily="34" charset="0"/>
              </a:rPr>
              <a:t>But after you choose the environment, it also shapes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/>
      <p:bldP spid="120836" grpId="0"/>
      <p:bldP spid="12083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Cognitive Perspective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177925"/>
          </a:xfrm>
        </p:spPr>
        <p:txBody>
          <a:bodyPr/>
          <a:lstStyle/>
          <a:p>
            <a:r>
              <a:rPr lang="en-US"/>
              <a:t>Our personalities help create situations to which we react.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593725" y="3541713"/>
            <a:ext cx="496887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Arial" pitchFamily="34" charset="0"/>
              </a:rPr>
              <a:t>If I expect someone to be angry with me, I may give that person the cold shoulder, creating the very behavior I expect.</a:t>
            </a:r>
          </a:p>
        </p:txBody>
      </p:sp>
      <p:pic>
        <p:nvPicPr>
          <p:cNvPr id="121861" name="Picture 5" descr="man_really_upset_hg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0"/>
            <a:ext cx="278130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  <p:bldP spid="12186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ln/>
        </p:spPr>
        <p:txBody>
          <a:bodyPr/>
          <a:lstStyle/>
          <a:p>
            <a:r>
              <a:rPr lang="en-US" dirty="0"/>
              <a:t>Personal </a:t>
            </a:r>
            <a:r>
              <a:rPr lang="en-US" dirty="0" smtClean="0"/>
              <a:t>Control – Julian </a:t>
            </a:r>
            <a:r>
              <a:rPr lang="en-US" smtClean="0"/>
              <a:t>Rotter</a:t>
            </a:r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38113" y="1265238"/>
            <a:ext cx="7115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Internal Locus of Control</a:t>
            </a:r>
            <a:endParaRPr lang="en-US" dirty="0"/>
          </a:p>
          <a:p>
            <a:r>
              <a:rPr lang="en-US" dirty="0"/>
              <a:t>You pretty much control your own destiny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38113" y="2484438"/>
            <a:ext cx="9009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External Locus of Control</a:t>
            </a:r>
            <a:endParaRPr lang="en-US"/>
          </a:p>
          <a:p>
            <a:r>
              <a:rPr lang="en-US"/>
              <a:t>Luck, fate and/or powerful others control your destiny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88925" y="4084638"/>
            <a:ext cx="8497888" cy="2041525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Methods of Study</a:t>
            </a:r>
            <a:endParaRPr lang="en-US"/>
          </a:p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Correlate feelings of control with behavior</a:t>
            </a:r>
          </a:p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Experiment by raising/lowering people’s sense of</a:t>
            </a:r>
          </a:p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 and noting effects</a:t>
            </a:r>
          </a:p>
        </p:txBody>
      </p:sp>
      <p:graphicFrame>
        <p:nvGraphicFramePr>
          <p:cNvPr id="25606" name="Object 6"/>
          <p:cNvGraphicFramePr>
            <a:graphicFrameLocks/>
          </p:cNvGraphicFramePr>
          <p:nvPr/>
        </p:nvGraphicFramePr>
        <p:xfrm>
          <a:off x="6705600" y="5721350"/>
          <a:ext cx="2424113" cy="1135063"/>
        </p:xfrm>
        <a:graphic>
          <a:graphicData uri="http://schemas.openxmlformats.org/presentationml/2006/ole">
            <p:oleObj spid="_x0000_s25606" name="ClipArt" r:id="rId4" imgW="3659040" imgH="1717560" progId="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Learned Helplessness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229600" cy="4525963"/>
          </a:xfrm>
        </p:spPr>
        <p:txBody>
          <a:bodyPr/>
          <a:lstStyle/>
          <a:p>
            <a:r>
              <a:rPr lang="en-US"/>
              <a:t>The hopelessness and passive resignation an animal or human learns when unable to avoid repeated aversive events.</a:t>
            </a:r>
          </a:p>
        </p:txBody>
      </p:sp>
      <p:pic>
        <p:nvPicPr>
          <p:cNvPr id="122884" name="Picture 4" descr="learnedhe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590800"/>
            <a:ext cx="5943600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Outcomes of Personal Control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36525" y="1217613"/>
            <a:ext cx="4967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sual" charset="0"/>
              </a:rPr>
              <a:t>Learned Helplessness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06375" y="2001838"/>
            <a:ext cx="2330450" cy="9588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/>
              <a:t>Uncontrollable</a:t>
            </a:r>
          </a:p>
          <a:p>
            <a:pPr algn="ctr"/>
            <a:r>
              <a:rPr lang="en-US" sz="2800"/>
              <a:t>bad events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330575" y="2001838"/>
            <a:ext cx="2270125" cy="9588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/>
              <a:t>Perceived</a:t>
            </a:r>
          </a:p>
          <a:p>
            <a:pPr algn="ctr"/>
            <a:r>
              <a:rPr lang="en-US" sz="2800"/>
              <a:t>lack of control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6302375" y="2001838"/>
            <a:ext cx="2674938" cy="9588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2800"/>
              <a:t>Generalized</a:t>
            </a:r>
          </a:p>
          <a:p>
            <a:pPr algn="ctr"/>
            <a:r>
              <a:rPr lang="en-US" sz="2800"/>
              <a:t>helpless behavior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2749550" y="2139950"/>
            <a:ext cx="368300" cy="673100"/>
          </a:xfrm>
          <a:prstGeom prst="rightArrow">
            <a:avLst>
              <a:gd name="adj1" fmla="val 75009"/>
              <a:gd name="adj2" fmla="val 50005"/>
            </a:avLst>
          </a:prstGeom>
          <a:solidFill>
            <a:srgbClr val="99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5797550" y="2139950"/>
            <a:ext cx="368300" cy="673100"/>
          </a:xfrm>
          <a:prstGeom prst="rightArrow">
            <a:avLst>
              <a:gd name="adj1" fmla="val 75009"/>
              <a:gd name="adj2" fmla="val 50005"/>
            </a:avLst>
          </a:prstGeom>
          <a:solidFill>
            <a:srgbClr val="99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2652713" y="3668713"/>
            <a:ext cx="3902075" cy="2289175"/>
          </a:xfrm>
          <a:prstGeom prst="rect">
            <a:avLst/>
          </a:prstGeom>
          <a:solidFill>
            <a:srgbClr val="FFD3D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sual" charset="0"/>
              </a:rPr>
              <a:t>Important Issue</a:t>
            </a:r>
            <a:endParaRPr lang="en-US"/>
          </a:p>
          <a:p>
            <a:pPr algn="ctr">
              <a:buFontTx/>
              <a:buChar char="•"/>
            </a:pPr>
            <a:r>
              <a:rPr lang="en-US"/>
              <a:t> </a:t>
            </a:r>
            <a:r>
              <a:rPr lang="en-US" sz="3600" b="1"/>
              <a:t>Nursing Homes</a:t>
            </a:r>
          </a:p>
          <a:p>
            <a:pPr algn="ctr">
              <a:buFontTx/>
              <a:buChar char="•"/>
            </a:pPr>
            <a:r>
              <a:rPr lang="en-US" sz="3600" b="1"/>
              <a:t> Prisons</a:t>
            </a:r>
          </a:p>
          <a:p>
            <a:pPr algn="ctr">
              <a:buFontTx/>
              <a:buChar char="•"/>
            </a:pPr>
            <a:r>
              <a:rPr lang="en-US" sz="3600" b="1"/>
              <a:t>Colleges</a:t>
            </a:r>
          </a:p>
        </p:txBody>
      </p:sp>
      <p:graphicFrame>
        <p:nvGraphicFramePr>
          <p:cNvPr id="26634" name="Object 10"/>
          <p:cNvGraphicFramePr>
            <a:graphicFrameLocks/>
          </p:cNvGraphicFramePr>
          <p:nvPr/>
        </p:nvGraphicFramePr>
        <p:xfrm>
          <a:off x="228600" y="4864100"/>
          <a:ext cx="2500313" cy="1985963"/>
        </p:xfrm>
        <a:graphic>
          <a:graphicData uri="http://schemas.openxmlformats.org/presentationml/2006/ole">
            <p:oleObj spid="_x0000_s26634" name="ClipArt" r:id="rId4" imgW="3659040" imgH="2908080" progId="">
              <p:embed/>
            </p:oleObj>
          </a:graphicData>
        </a:graphic>
      </p:graphicFrame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6475413" y="4864100"/>
            <a:ext cx="2503487" cy="1985963"/>
            <a:chOff x="4079" y="3064"/>
            <a:chExt cx="1577" cy="1251"/>
          </a:xfrm>
        </p:grpSpPr>
        <p:sp>
          <p:nvSpPr>
            <p:cNvPr id="26635" name="Freeform 11"/>
            <p:cNvSpPr>
              <a:spLocks/>
            </p:cNvSpPr>
            <p:nvPr/>
          </p:nvSpPr>
          <p:spPr bwMode="auto">
            <a:xfrm>
              <a:off x="4402" y="3882"/>
              <a:ext cx="235" cy="364"/>
            </a:xfrm>
            <a:custGeom>
              <a:avLst/>
              <a:gdLst/>
              <a:ahLst/>
              <a:cxnLst>
                <a:cxn ang="0">
                  <a:pos x="159" y="15"/>
                </a:cxn>
                <a:cxn ang="0">
                  <a:pos x="113" y="0"/>
                </a:cxn>
                <a:cxn ang="0">
                  <a:pos x="118" y="70"/>
                </a:cxn>
                <a:cxn ang="0">
                  <a:pos x="122" y="147"/>
                </a:cxn>
                <a:cxn ang="0">
                  <a:pos x="114" y="219"/>
                </a:cxn>
                <a:cxn ang="0">
                  <a:pos x="91" y="284"/>
                </a:cxn>
                <a:cxn ang="0">
                  <a:pos x="67" y="298"/>
                </a:cxn>
                <a:cxn ang="0">
                  <a:pos x="22" y="315"/>
                </a:cxn>
                <a:cxn ang="0">
                  <a:pos x="0" y="355"/>
                </a:cxn>
                <a:cxn ang="0">
                  <a:pos x="6" y="363"/>
                </a:cxn>
                <a:cxn ang="0">
                  <a:pos x="73" y="363"/>
                </a:cxn>
                <a:cxn ang="0">
                  <a:pos x="123" y="341"/>
                </a:cxn>
                <a:cxn ang="0">
                  <a:pos x="154" y="288"/>
                </a:cxn>
                <a:cxn ang="0">
                  <a:pos x="174" y="209"/>
                </a:cxn>
                <a:cxn ang="0">
                  <a:pos x="205" y="110"/>
                </a:cxn>
                <a:cxn ang="0">
                  <a:pos x="234" y="33"/>
                </a:cxn>
                <a:cxn ang="0">
                  <a:pos x="223" y="25"/>
                </a:cxn>
                <a:cxn ang="0">
                  <a:pos x="159" y="15"/>
                </a:cxn>
              </a:cxnLst>
              <a:rect l="0" t="0" r="r" b="b"/>
              <a:pathLst>
                <a:path w="235" h="364">
                  <a:moveTo>
                    <a:pt x="159" y="15"/>
                  </a:moveTo>
                  <a:lnTo>
                    <a:pt x="113" y="0"/>
                  </a:lnTo>
                  <a:lnTo>
                    <a:pt x="118" y="70"/>
                  </a:lnTo>
                  <a:lnTo>
                    <a:pt x="122" y="147"/>
                  </a:lnTo>
                  <a:lnTo>
                    <a:pt x="114" y="219"/>
                  </a:lnTo>
                  <a:lnTo>
                    <a:pt x="91" y="284"/>
                  </a:lnTo>
                  <a:lnTo>
                    <a:pt x="67" y="298"/>
                  </a:lnTo>
                  <a:lnTo>
                    <a:pt x="22" y="315"/>
                  </a:lnTo>
                  <a:lnTo>
                    <a:pt x="0" y="355"/>
                  </a:lnTo>
                  <a:lnTo>
                    <a:pt x="6" y="363"/>
                  </a:lnTo>
                  <a:lnTo>
                    <a:pt x="73" y="363"/>
                  </a:lnTo>
                  <a:lnTo>
                    <a:pt x="123" y="341"/>
                  </a:lnTo>
                  <a:lnTo>
                    <a:pt x="154" y="288"/>
                  </a:lnTo>
                  <a:lnTo>
                    <a:pt x="174" y="209"/>
                  </a:lnTo>
                  <a:lnTo>
                    <a:pt x="205" y="110"/>
                  </a:lnTo>
                  <a:lnTo>
                    <a:pt x="234" y="33"/>
                  </a:lnTo>
                  <a:lnTo>
                    <a:pt x="223" y="25"/>
                  </a:lnTo>
                  <a:lnTo>
                    <a:pt x="159" y="15"/>
                  </a:lnTo>
                </a:path>
              </a:pathLst>
            </a:custGeom>
            <a:solidFill>
              <a:srgbClr val="6E471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auto">
            <a:xfrm>
              <a:off x="5151" y="3761"/>
              <a:ext cx="422" cy="466"/>
            </a:xfrm>
            <a:custGeom>
              <a:avLst/>
              <a:gdLst/>
              <a:ahLst/>
              <a:cxnLst>
                <a:cxn ang="0">
                  <a:pos x="398" y="459"/>
                </a:cxn>
                <a:cxn ang="0">
                  <a:pos x="379" y="465"/>
                </a:cxn>
                <a:cxn ang="0">
                  <a:pos x="339" y="462"/>
                </a:cxn>
                <a:cxn ang="0">
                  <a:pos x="317" y="441"/>
                </a:cxn>
                <a:cxn ang="0">
                  <a:pos x="331" y="416"/>
                </a:cxn>
                <a:cxn ang="0">
                  <a:pos x="344" y="400"/>
                </a:cxn>
                <a:cxn ang="0">
                  <a:pos x="347" y="359"/>
                </a:cxn>
                <a:cxn ang="0">
                  <a:pos x="333" y="310"/>
                </a:cxn>
                <a:cxn ang="0">
                  <a:pos x="257" y="236"/>
                </a:cxn>
                <a:cxn ang="0">
                  <a:pos x="229" y="217"/>
                </a:cxn>
                <a:cxn ang="0">
                  <a:pos x="213" y="204"/>
                </a:cxn>
                <a:cxn ang="0">
                  <a:pos x="140" y="126"/>
                </a:cxn>
                <a:cxn ang="0">
                  <a:pos x="66" y="54"/>
                </a:cxn>
                <a:cxn ang="0">
                  <a:pos x="35" y="31"/>
                </a:cxn>
                <a:cxn ang="0">
                  <a:pos x="0" y="14"/>
                </a:cxn>
                <a:cxn ang="0">
                  <a:pos x="293" y="0"/>
                </a:cxn>
                <a:cxn ang="0">
                  <a:pos x="359" y="197"/>
                </a:cxn>
                <a:cxn ang="0">
                  <a:pos x="402" y="229"/>
                </a:cxn>
                <a:cxn ang="0">
                  <a:pos x="421" y="259"/>
                </a:cxn>
                <a:cxn ang="0">
                  <a:pos x="421" y="374"/>
                </a:cxn>
                <a:cxn ang="0">
                  <a:pos x="404" y="408"/>
                </a:cxn>
                <a:cxn ang="0">
                  <a:pos x="398" y="459"/>
                </a:cxn>
              </a:cxnLst>
              <a:rect l="0" t="0" r="r" b="b"/>
              <a:pathLst>
                <a:path w="422" h="466">
                  <a:moveTo>
                    <a:pt x="398" y="459"/>
                  </a:moveTo>
                  <a:lnTo>
                    <a:pt x="379" y="465"/>
                  </a:lnTo>
                  <a:lnTo>
                    <a:pt x="339" y="462"/>
                  </a:lnTo>
                  <a:lnTo>
                    <a:pt x="317" y="441"/>
                  </a:lnTo>
                  <a:lnTo>
                    <a:pt x="331" y="416"/>
                  </a:lnTo>
                  <a:lnTo>
                    <a:pt x="344" y="400"/>
                  </a:lnTo>
                  <a:lnTo>
                    <a:pt x="347" y="359"/>
                  </a:lnTo>
                  <a:lnTo>
                    <a:pt x="333" y="310"/>
                  </a:lnTo>
                  <a:lnTo>
                    <a:pt x="257" y="236"/>
                  </a:lnTo>
                  <a:lnTo>
                    <a:pt x="229" y="217"/>
                  </a:lnTo>
                  <a:lnTo>
                    <a:pt x="213" y="204"/>
                  </a:lnTo>
                  <a:lnTo>
                    <a:pt x="140" y="126"/>
                  </a:lnTo>
                  <a:lnTo>
                    <a:pt x="66" y="54"/>
                  </a:lnTo>
                  <a:lnTo>
                    <a:pt x="35" y="31"/>
                  </a:lnTo>
                  <a:lnTo>
                    <a:pt x="0" y="14"/>
                  </a:lnTo>
                  <a:lnTo>
                    <a:pt x="293" y="0"/>
                  </a:lnTo>
                  <a:lnTo>
                    <a:pt x="359" y="197"/>
                  </a:lnTo>
                  <a:lnTo>
                    <a:pt x="402" y="229"/>
                  </a:lnTo>
                  <a:lnTo>
                    <a:pt x="421" y="259"/>
                  </a:lnTo>
                  <a:lnTo>
                    <a:pt x="421" y="374"/>
                  </a:lnTo>
                  <a:lnTo>
                    <a:pt x="404" y="408"/>
                  </a:lnTo>
                  <a:lnTo>
                    <a:pt x="398" y="459"/>
                  </a:lnTo>
                </a:path>
              </a:pathLst>
            </a:custGeom>
            <a:solidFill>
              <a:srgbClr val="6E471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auto">
            <a:xfrm>
              <a:off x="4079" y="3064"/>
              <a:ext cx="1577" cy="1251"/>
            </a:xfrm>
            <a:custGeom>
              <a:avLst/>
              <a:gdLst/>
              <a:ahLst/>
              <a:cxnLst>
                <a:cxn ang="0">
                  <a:pos x="385" y="788"/>
                </a:cxn>
                <a:cxn ang="0">
                  <a:pos x="303" y="621"/>
                </a:cxn>
                <a:cxn ang="0">
                  <a:pos x="262" y="397"/>
                </a:cxn>
                <a:cxn ang="0">
                  <a:pos x="189" y="248"/>
                </a:cxn>
                <a:cxn ang="0">
                  <a:pos x="65" y="216"/>
                </a:cxn>
                <a:cxn ang="0">
                  <a:pos x="2" y="156"/>
                </a:cxn>
                <a:cxn ang="0">
                  <a:pos x="0" y="103"/>
                </a:cxn>
                <a:cxn ang="0">
                  <a:pos x="73" y="83"/>
                </a:cxn>
                <a:cxn ang="0">
                  <a:pos x="163" y="43"/>
                </a:cxn>
                <a:cxn ang="0">
                  <a:pos x="204" y="10"/>
                </a:cxn>
                <a:cxn ang="0">
                  <a:pos x="351" y="6"/>
                </a:cxn>
                <a:cxn ang="0">
                  <a:pos x="429" y="62"/>
                </a:cxn>
                <a:cxn ang="0">
                  <a:pos x="505" y="173"/>
                </a:cxn>
                <a:cxn ang="0">
                  <a:pos x="552" y="266"/>
                </a:cxn>
                <a:cxn ang="0">
                  <a:pos x="562" y="301"/>
                </a:cxn>
                <a:cxn ang="0">
                  <a:pos x="643" y="362"/>
                </a:cxn>
                <a:cxn ang="0">
                  <a:pos x="762" y="386"/>
                </a:cxn>
                <a:cxn ang="0">
                  <a:pos x="951" y="411"/>
                </a:cxn>
                <a:cxn ang="0">
                  <a:pos x="1185" y="392"/>
                </a:cxn>
                <a:cxn ang="0">
                  <a:pos x="1369" y="330"/>
                </a:cxn>
                <a:cxn ang="0">
                  <a:pos x="1462" y="205"/>
                </a:cxn>
                <a:cxn ang="0">
                  <a:pos x="1437" y="41"/>
                </a:cxn>
                <a:cxn ang="0">
                  <a:pos x="1510" y="119"/>
                </a:cxn>
                <a:cxn ang="0">
                  <a:pos x="1488" y="301"/>
                </a:cxn>
                <a:cxn ang="0">
                  <a:pos x="1365" y="433"/>
                </a:cxn>
                <a:cxn ang="0">
                  <a:pos x="1344" y="505"/>
                </a:cxn>
                <a:cxn ang="0">
                  <a:pos x="1413" y="628"/>
                </a:cxn>
                <a:cxn ang="0">
                  <a:pos x="1461" y="894"/>
                </a:cxn>
                <a:cxn ang="0">
                  <a:pos x="1530" y="954"/>
                </a:cxn>
                <a:cxn ang="0">
                  <a:pos x="1553" y="1093"/>
                </a:cxn>
                <a:cxn ang="0">
                  <a:pos x="1554" y="1230"/>
                </a:cxn>
                <a:cxn ang="0">
                  <a:pos x="1483" y="1205"/>
                </a:cxn>
                <a:cxn ang="0">
                  <a:pos x="1489" y="1121"/>
                </a:cxn>
                <a:cxn ang="0">
                  <a:pos x="1415" y="960"/>
                </a:cxn>
                <a:cxn ang="0">
                  <a:pos x="1183" y="753"/>
                </a:cxn>
                <a:cxn ang="0">
                  <a:pos x="1045" y="729"/>
                </a:cxn>
                <a:cxn ang="0">
                  <a:pos x="867" y="811"/>
                </a:cxn>
                <a:cxn ang="0">
                  <a:pos x="684" y="849"/>
                </a:cxn>
                <a:cxn ang="0">
                  <a:pos x="586" y="882"/>
                </a:cxn>
                <a:cxn ang="0">
                  <a:pos x="549" y="1082"/>
                </a:cxn>
                <a:cxn ang="0">
                  <a:pos x="534" y="1170"/>
                </a:cxn>
                <a:cxn ang="0">
                  <a:pos x="495" y="1217"/>
                </a:cxn>
                <a:cxn ang="0">
                  <a:pos x="371" y="1240"/>
                </a:cxn>
                <a:cxn ang="0">
                  <a:pos x="386" y="1194"/>
                </a:cxn>
                <a:cxn ang="0">
                  <a:pos x="463" y="1113"/>
                </a:cxn>
                <a:cxn ang="0">
                  <a:pos x="457" y="831"/>
                </a:cxn>
              </a:cxnLst>
              <a:rect l="0" t="0" r="r" b="b"/>
              <a:pathLst>
                <a:path w="1577" h="1251">
                  <a:moveTo>
                    <a:pt x="457" y="831"/>
                  </a:moveTo>
                  <a:lnTo>
                    <a:pt x="421" y="813"/>
                  </a:lnTo>
                  <a:lnTo>
                    <a:pt x="385" y="788"/>
                  </a:lnTo>
                  <a:lnTo>
                    <a:pt x="345" y="743"/>
                  </a:lnTo>
                  <a:lnTo>
                    <a:pt x="317" y="685"/>
                  </a:lnTo>
                  <a:lnTo>
                    <a:pt x="303" y="621"/>
                  </a:lnTo>
                  <a:lnTo>
                    <a:pt x="295" y="546"/>
                  </a:lnTo>
                  <a:lnTo>
                    <a:pt x="281" y="471"/>
                  </a:lnTo>
                  <a:lnTo>
                    <a:pt x="262" y="397"/>
                  </a:lnTo>
                  <a:lnTo>
                    <a:pt x="235" y="307"/>
                  </a:lnTo>
                  <a:lnTo>
                    <a:pt x="209" y="266"/>
                  </a:lnTo>
                  <a:lnTo>
                    <a:pt x="189" y="248"/>
                  </a:lnTo>
                  <a:lnTo>
                    <a:pt x="133" y="248"/>
                  </a:lnTo>
                  <a:lnTo>
                    <a:pt x="96" y="237"/>
                  </a:lnTo>
                  <a:lnTo>
                    <a:pt x="65" y="216"/>
                  </a:lnTo>
                  <a:lnTo>
                    <a:pt x="24" y="203"/>
                  </a:lnTo>
                  <a:lnTo>
                    <a:pt x="10" y="181"/>
                  </a:lnTo>
                  <a:lnTo>
                    <a:pt x="2" y="156"/>
                  </a:lnTo>
                  <a:lnTo>
                    <a:pt x="8" y="136"/>
                  </a:lnTo>
                  <a:lnTo>
                    <a:pt x="0" y="112"/>
                  </a:lnTo>
                  <a:lnTo>
                    <a:pt x="0" y="103"/>
                  </a:lnTo>
                  <a:lnTo>
                    <a:pt x="19" y="90"/>
                  </a:lnTo>
                  <a:lnTo>
                    <a:pt x="35" y="83"/>
                  </a:lnTo>
                  <a:lnTo>
                    <a:pt x="73" y="83"/>
                  </a:lnTo>
                  <a:lnTo>
                    <a:pt x="113" y="73"/>
                  </a:lnTo>
                  <a:lnTo>
                    <a:pt x="143" y="58"/>
                  </a:lnTo>
                  <a:lnTo>
                    <a:pt x="163" y="43"/>
                  </a:lnTo>
                  <a:lnTo>
                    <a:pt x="172" y="29"/>
                  </a:lnTo>
                  <a:lnTo>
                    <a:pt x="184" y="15"/>
                  </a:lnTo>
                  <a:lnTo>
                    <a:pt x="204" y="10"/>
                  </a:lnTo>
                  <a:lnTo>
                    <a:pt x="246" y="5"/>
                  </a:lnTo>
                  <a:lnTo>
                    <a:pt x="295" y="0"/>
                  </a:lnTo>
                  <a:lnTo>
                    <a:pt x="351" y="6"/>
                  </a:lnTo>
                  <a:lnTo>
                    <a:pt x="392" y="18"/>
                  </a:lnTo>
                  <a:lnTo>
                    <a:pt x="409" y="34"/>
                  </a:lnTo>
                  <a:lnTo>
                    <a:pt x="429" y="62"/>
                  </a:lnTo>
                  <a:lnTo>
                    <a:pt x="453" y="78"/>
                  </a:lnTo>
                  <a:lnTo>
                    <a:pt x="481" y="137"/>
                  </a:lnTo>
                  <a:lnTo>
                    <a:pt x="505" y="173"/>
                  </a:lnTo>
                  <a:lnTo>
                    <a:pt x="522" y="204"/>
                  </a:lnTo>
                  <a:lnTo>
                    <a:pt x="536" y="240"/>
                  </a:lnTo>
                  <a:lnTo>
                    <a:pt x="552" y="266"/>
                  </a:lnTo>
                  <a:lnTo>
                    <a:pt x="552" y="296"/>
                  </a:lnTo>
                  <a:lnTo>
                    <a:pt x="534" y="316"/>
                  </a:lnTo>
                  <a:lnTo>
                    <a:pt x="562" y="301"/>
                  </a:lnTo>
                  <a:lnTo>
                    <a:pt x="580" y="317"/>
                  </a:lnTo>
                  <a:lnTo>
                    <a:pt x="605" y="343"/>
                  </a:lnTo>
                  <a:lnTo>
                    <a:pt x="643" y="362"/>
                  </a:lnTo>
                  <a:lnTo>
                    <a:pt x="681" y="365"/>
                  </a:lnTo>
                  <a:lnTo>
                    <a:pt x="720" y="374"/>
                  </a:lnTo>
                  <a:lnTo>
                    <a:pt x="762" y="386"/>
                  </a:lnTo>
                  <a:lnTo>
                    <a:pt x="815" y="405"/>
                  </a:lnTo>
                  <a:lnTo>
                    <a:pt x="860" y="413"/>
                  </a:lnTo>
                  <a:lnTo>
                    <a:pt x="951" y="411"/>
                  </a:lnTo>
                  <a:lnTo>
                    <a:pt x="1033" y="399"/>
                  </a:lnTo>
                  <a:lnTo>
                    <a:pt x="1095" y="386"/>
                  </a:lnTo>
                  <a:lnTo>
                    <a:pt x="1185" y="392"/>
                  </a:lnTo>
                  <a:lnTo>
                    <a:pt x="1253" y="390"/>
                  </a:lnTo>
                  <a:lnTo>
                    <a:pt x="1325" y="364"/>
                  </a:lnTo>
                  <a:lnTo>
                    <a:pt x="1369" y="330"/>
                  </a:lnTo>
                  <a:lnTo>
                    <a:pt x="1419" y="285"/>
                  </a:lnTo>
                  <a:lnTo>
                    <a:pt x="1447" y="241"/>
                  </a:lnTo>
                  <a:lnTo>
                    <a:pt x="1462" y="205"/>
                  </a:lnTo>
                  <a:lnTo>
                    <a:pt x="1460" y="143"/>
                  </a:lnTo>
                  <a:lnTo>
                    <a:pt x="1444" y="96"/>
                  </a:lnTo>
                  <a:lnTo>
                    <a:pt x="1437" y="41"/>
                  </a:lnTo>
                  <a:lnTo>
                    <a:pt x="1440" y="17"/>
                  </a:lnTo>
                  <a:lnTo>
                    <a:pt x="1486" y="70"/>
                  </a:lnTo>
                  <a:lnTo>
                    <a:pt x="1510" y="119"/>
                  </a:lnTo>
                  <a:lnTo>
                    <a:pt x="1526" y="177"/>
                  </a:lnTo>
                  <a:lnTo>
                    <a:pt x="1518" y="236"/>
                  </a:lnTo>
                  <a:lnTo>
                    <a:pt x="1488" y="301"/>
                  </a:lnTo>
                  <a:lnTo>
                    <a:pt x="1445" y="356"/>
                  </a:lnTo>
                  <a:lnTo>
                    <a:pt x="1408" y="391"/>
                  </a:lnTo>
                  <a:lnTo>
                    <a:pt x="1365" y="433"/>
                  </a:lnTo>
                  <a:lnTo>
                    <a:pt x="1337" y="455"/>
                  </a:lnTo>
                  <a:lnTo>
                    <a:pt x="1332" y="470"/>
                  </a:lnTo>
                  <a:lnTo>
                    <a:pt x="1344" y="505"/>
                  </a:lnTo>
                  <a:lnTo>
                    <a:pt x="1372" y="540"/>
                  </a:lnTo>
                  <a:lnTo>
                    <a:pt x="1403" y="585"/>
                  </a:lnTo>
                  <a:lnTo>
                    <a:pt x="1413" y="628"/>
                  </a:lnTo>
                  <a:lnTo>
                    <a:pt x="1426" y="743"/>
                  </a:lnTo>
                  <a:lnTo>
                    <a:pt x="1440" y="850"/>
                  </a:lnTo>
                  <a:lnTo>
                    <a:pt x="1461" y="894"/>
                  </a:lnTo>
                  <a:lnTo>
                    <a:pt x="1483" y="920"/>
                  </a:lnTo>
                  <a:lnTo>
                    <a:pt x="1511" y="937"/>
                  </a:lnTo>
                  <a:lnTo>
                    <a:pt x="1530" y="954"/>
                  </a:lnTo>
                  <a:lnTo>
                    <a:pt x="1542" y="982"/>
                  </a:lnTo>
                  <a:lnTo>
                    <a:pt x="1546" y="1017"/>
                  </a:lnTo>
                  <a:lnTo>
                    <a:pt x="1553" y="1093"/>
                  </a:lnTo>
                  <a:lnTo>
                    <a:pt x="1572" y="1162"/>
                  </a:lnTo>
                  <a:lnTo>
                    <a:pt x="1576" y="1206"/>
                  </a:lnTo>
                  <a:lnTo>
                    <a:pt x="1554" y="1230"/>
                  </a:lnTo>
                  <a:lnTo>
                    <a:pt x="1512" y="1236"/>
                  </a:lnTo>
                  <a:lnTo>
                    <a:pt x="1486" y="1230"/>
                  </a:lnTo>
                  <a:lnTo>
                    <a:pt x="1483" y="1205"/>
                  </a:lnTo>
                  <a:lnTo>
                    <a:pt x="1497" y="1189"/>
                  </a:lnTo>
                  <a:lnTo>
                    <a:pt x="1506" y="1177"/>
                  </a:lnTo>
                  <a:lnTo>
                    <a:pt x="1489" y="1121"/>
                  </a:lnTo>
                  <a:lnTo>
                    <a:pt x="1463" y="1044"/>
                  </a:lnTo>
                  <a:lnTo>
                    <a:pt x="1443" y="994"/>
                  </a:lnTo>
                  <a:lnTo>
                    <a:pt x="1415" y="960"/>
                  </a:lnTo>
                  <a:lnTo>
                    <a:pt x="1346" y="899"/>
                  </a:lnTo>
                  <a:lnTo>
                    <a:pt x="1247" y="810"/>
                  </a:lnTo>
                  <a:lnTo>
                    <a:pt x="1183" y="753"/>
                  </a:lnTo>
                  <a:lnTo>
                    <a:pt x="1133" y="730"/>
                  </a:lnTo>
                  <a:lnTo>
                    <a:pt x="1093" y="722"/>
                  </a:lnTo>
                  <a:lnTo>
                    <a:pt x="1045" y="729"/>
                  </a:lnTo>
                  <a:lnTo>
                    <a:pt x="957" y="757"/>
                  </a:lnTo>
                  <a:lnTo>
                    <a:pt x="907" y="795"/>
                  </a:lnTo>
                  <a:lnTo>
                    <a:pt x="867" y="811"/>
                  </a:lnTo>
                  <a:lnTo>
                    <a:pt x="821" y="822"/>
                  </a:lnTo>
                  <a:lnTo>
                    <a:pt x="772" y="831"/>
                  </a:lnTo>
                  <a:lnTo>
                    <a:pt x="684" y="849"/>
                  </a:lnTo>
                  <a:lnTo>
                    <a:pt x="630" y="868"/>
                  </a:lnTo>
                  <a:lnTo>
                    <a:pt x="596" y="876"/>
                  </a:lnTo>
                  <a:lnTo>
                    <a:pt x="586" y="882"/>
                  </a:lnTo>
                  <a:lnTo>
                    <a:pt x="582" y="929"/>
                  </a:lnTo>
                  <a:lnTo>
                    <a:pt x="570" y="992"/>
                  </a:lnTo>
                  <a:lnTo>
                    <a:pt x="549" y="1082"/>
                  </a:lnTo>
                  <a:lnTo>
                    <a:pt x="543" y="1115"/>
                  </a:lnTo>
                  <a:lnTo>
                    <a:pt x="545" y="1159"/>
                  </a:lnTo>
                  <a:lnTo>
                    <a:pt x="534" y="1170"/>
                  </a:lnTo>
                  <a:lnTo>
                    <a:pt x="510" y="1173"/>
                  </a:lnTo>
                  <a:lnTo>
                    <a:pt x="501" y="1183"/>
                  </a:lnTo>
                  <a:lnTo>
                    <a:pt x="495" y="1217"/>
                  </a:lnTo>
                  <a:lnTo>
                    <a:pt x="460" y="1245"/>
                  </a:lnTo>
                  <a:lnTo>
                    <a:pt x="410" y="1250"/>
                  </a:lnTo>
                  <a:lnTo>
                    <a:pt x="371" y="1240"/>
                  </a:lnTo>
                  <a:lnTo>
                    <a:pt x="357" y="1227"/>
                  </a:lnTo>
                  <a:lnTo>
                    <a:pt x="357" y="1217"/>
                  </a:lnTo>
                  <a:lnTo>
                    <a:pt x="386" y="1194"/>
                  </a:lnTo>
                  <a:lnTo>
                    <a:pt x="418" y="1173"/>
                  </a:lnTo>
                  <a:lnTo>
                    <a:pt x="448" y="1150"/>
                  </a:lnTo>
                  <a:lnTo>
                    <a:pt x="463" y="1113"/>
                  </a:lnTo>
                  <a:lnTo>
                    <a:pt x="469" y="1069"/>
                  </a:lnTo>
                  <a:lnTo>
                    <a:pt x="465" y="911"/>
                  </a:lnTo>
                  <a:lnTo>
                    <a:pt x="457" y="831"/>
                  </a:lnTo>
                </a:path>
              </a:pathLst>
            </a:custGeom>
            <a:solidFill>
              <a:srgbClr val="98622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Self-Handicapping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9"/>
                </a:solidFill>
              </a:rPr>
              <a:t>Hans </a:t>
            </a:r>
            <a:r>
              <a:rPr lang="en-US" sz="4000" dirty="0" err="1" smtClean="0">
                <a:solidFill>
                  <a:srgbClr val="000099"/>
                </a:solidFill>
              </a:rPr>
              <a:t>Eysenck</a:t>
            </a:r>
            <a:r>
              <a:rPr lang="en-US" sz="4000" dirty="0" smtClean="0">
                <a:solidFill>
                  <a:srgbClr val="000099"/>
                </a:solidFill>
              </a:rPr>
              <a:t> 2 Dimensions of Personality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2" descr="Eysenck 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6096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4 Perspectives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Psychoanalytic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Draws attention to unconscious, irrational aspects of human existence</a:t>
            </a:r>
          </a:p>
          <a:p>
            <a:r>
              <a:rPr lang="en-US" dirty="0" smtClean="0"/>
              <a:t>Freud, Jung, Adler, Horney</a:t>
            </a:r>
          </a:p>
          <a:p>
            <a:r>
              <a:rPr lang="en-US" dirty="0" smtClean="0"/>
              <a:t>Projective Tests: TAT, Rorschach Inkblot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Trait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Durable characteristics of a person</a:t>
            </a:r>
          </a:p>
          <a:p>
            <a:r>
              <a:rPr lang="en-US" dirty="0" smtClean="0"/>
              <a:t>Sheldon, </a:t>
            </a:r>
            <a:r>
              <a:rPr lang="en-US" dirty="0" err="1" smtClean="0"/>
              <a:t>Eysenck</a:t>
            </a:r>
            <a:endParaRPr lang="en-US" dirty="0" smtClean="0"/>
          </a:p>
          <a:p>
            <a:r>
              <a:rPr lang="en-US" dirty="0" smtClean="0"/>
              <a:t>The Big 5</a:t>
            </a:r>
          </a:p>
          <a:p>
            <a:r>
              <a:rPr lang="en-US" dirty="0" smtClean="0"/>
              <a:t>MMPI-2, “The Big Five” personality chart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4 Perspectives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Humanistic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Importance of self, self-actualization</a:t>
            </a:r>
          </a:p>
          <a:p>
            <a:r>
              <a:rPr lang="en-US" dirty="0" smtClean="0"/>
              <a:t>Maslow, Rodgers</a:t>
            </a:r>
          </a:p>
          <a:p>
            <a:r>
              <a:rPr lang="en-US" dirty="0" smtClean="0"/>
              <a:t>Self-esteem tests, negative self concept tests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Social-Cognitive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Combines social/observational learning with premise that the situation’s context is very important in determining our individual behavior</a:t>
            </a:r>
          </a:p>
          <a:p>
            <a:r>
              <a:rPr lang="en-US" dirty="0" err="1" smtClean="0"/>
              <a:t>Bandura</a:t>
            </a:r>
            <a:r>
              <a:rPr lang="en-US" dirty="0" smtClean="0"/>
              <a:t>, Albert, Ellis</a:t>
            </a:r>
          </a:p>
          <a:p>
            <a:r>
              <a:rPr lang="en-US" dirty="0" smtClean="0"/>
              <a:t>No assessment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 ___: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 were an animal, disease, favorite childhood toy, poster (what would you say), psychologist, and a candy bar what u be &amp; 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r>
              <a:rPr lang="en-US"/>
              <a:t>Day ___: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572000" cy="3962400"/>
          </a:xfrm>
        </p:spPr>
        <p:txBody>
          <a:bodyPr/>
          <a:lstStyle/>
          <a:p>
            <a:r>
              <a:rPr lang="en-US"/>
              <a:t>Are people inherently/generally good or evil?</a:t>
            </a:r>
          </a:p>
        </p:txBody>
      </p:sp>
      <p:pic>
        <p:nvPicPr>
          <p:cNvPr id="147461" name="Picture 5" descr="MotherTher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57200"/>
            <a:ext cx="3495675" cy="3752850"/>
          </a:xfrm>
          <a:prstGeom prst="rect">
            <a:avLst/>
          </a:prstGeom>
          <a:noFill/>
        </p:spPr>
      </p:pic>
      <p:pic>
        <p:nvPicPr>
          <p:cNvPr id="147463" name="Picture 7" descr="dev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667000"/>
            <a:ext cx="3981450" cy="3763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r>
              <a:rPr lang="en-US"/>
              <a:t>Day 57: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572000" cy="4876800"/>
          </a:xfrm>
        </p:spPr>
        <p:txBody>
          <a:bodyPr/>
          <a:lstStyle/>
          <a:p>
            <a:r>
              <a:rPr lang="en-US" sz="2800"/>
              <a:t>How do you think other people perceive you?  Describe what they might say about you if they were asked to describe your personality.</a:t>
            </a:r>
          </a:p>
          <a:p>
            <a:r>
              <a:rPr lang="en-US" sz="2800"/>
              <a:t>Then, ideally how would you like others to perceive you?  Describe how you would </a:t>
            </a:r>
            <a:r>
              <a:rPr lang="en-US" sz="2800" i="1"/>
              <a:t>want </a:t>
            </a:r>
            <a:r>
              <a:rPr lang="en-US" sz="2800"/>
              <a:t>other people to describe your personality.</a:t>
            </a:r>
          </a:p>
        </p:txBody>
      </p:sp>
      <p:pic>
        <p:nvPicPr>
          <p:cNvPr id="150535" name="Picture 7" descr="i-selfconcept-and-ideal-self_edi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00200"/>
            <a:ext cx="4248150" cy="4943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2149</TotalTime>
  <Words>3127</Words>
  <Application>Microsoft Office PowerPoint</Application>
  <PresentationFormat>On-screen Show (4:3)</PresentationFormat>
  <Paragraphs>546</Paragraphs>
  <Slides>94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Blank Presentation</vt:lpstr>
      <vt:lpstr>ClipArt</vt:lpstr>
      <vt:lpstr>Myers-Briggs Test Online  do on their own</vt:lpstr>
      <vt:lpstr> Personality</vt:lpstr>
      <vt:lpstr>Personality</vt:lpstr>
      <vt:lpstr>Generally Agreed Upon  Layers of Personality</vt:lpstr>
      <vt:lpstr>Trait / Type Perspective</vt:lpstr>
      <vt:lpstr>Gordon Allport  (1897-1967)</vt:lpstr>
      <vt:lpstr>Raymond Cattell (1905-1998) </vt:lpstr>
      <vt:lpstr>Hans Eysenck  (1916-1997)</vt:lpstr>
      <vt:lpstr>Hans Eysenck 2 Dimensions of Personality</vt:lpstr>
      <vt:lpstr>The Big Five – 15-13 (19)</vt:lpstr>
      <vt:lpstr>Convergence on The Big 5 (Goldberg, 1993)</vt:lpstr>
      <vt:lpstr>Assessing Traits</vt:lpstr>
      <vt:lpstr>Nature v Nurture</vt:lpstr>
      <vt:lpstr>Bouchard’s Twin Research</vt:lpstr>
      <vt:lpstr>William Sheldon’s  Somatotypes</vt:lpstr>
      <vt:lpstr>Barnum Effect</vt:lpstr>
      <vt:lpstr>Insert Cartoon:</vt:lpstr>
      <vt:lpstr>Psychoanalytic Perspective</vt:lpstr>
      <vt:lpstr>Psychoanalytic Perspective</vt:lpstr>
      <vt:lpstr>The Unconscious</vt:lpstr>
      <vt:lpstr>Libido</vt:lpstr>
      <vt:lpstr>Freud &amp; Personality Structure (1890s)</vt:lpstr>
      <vt:lpstr>Iceberg</vt:lpstr>
      <vt:lpstr>Id</vt:lpstr>
      <vt:lpstr>Ego</vt:lpstr>
      <vt:lpstr>Superego</vt:lpstr>
      <vt:lpstr>Good vs. Evil</vt:lpstr>
      <vt:lpstr>Id, Ego, Superego</vt:lpstr>
      <vt:lpstr>Psychoanalytic Perspective</vt:lpstr>
      <vt:lpstr>Freudian Slips</vt:lpstr>
      <vt:lpstr>Defense Mechanisms</vt:lpstr>
      <vt:lpstr>Repression</vt:lpstr>
      <vt:lpstr>Regression</vt:lpstr>
      <vt:lpstr>Reaction Formation</vt:lpstr>
      <vt:lpstr>Projection</vt:lpstr>
      <vt:lpstr>Rationalization</vt:lpstr>
      <vt:lpstr>Displacement</vt:lpstr>
      <vt:lpstr>Sublimation</vt:lpstr>
      <vt:lpstr>Insert Slide: Displacement vs. Sublimation, Repression vs. Regression</vt:lpstr>
      <vt:lpstr>Defense Mechanisms – Overview</vt:lpstr>
      <vt:lpstr>Defense Mechanisms CW  /  HW (Handout 15-4)</vt:lpstr>
      <vt:lpstr>Freud &amp; Personality Development</vt:lpstr>
      <vt:lpstr>Fixation</vt:lpstr>
      <vt:lpstr>Oral Stage</vt:lpstr>
      <vt:lpstr>Anal Stage</vt:lpstr>
      <vt:lpstr>Phallic Stage</vt:lpstr>
      <vt:lpstr>Latency Stage</vt:lpstr>
      <vt:lpstr>Genital Stage</vt:lpstr>
      <vt:lpstr>Evaluating the Psychoanalytic Perspective</vt:lpstr>
      <vt:lpstr>Slide 50</vt:lpstr>
      <vt:lpstr>Slide 51</vt:lpstr>
      <vt:lpstr>Freud’s Ideas as Scientific Theory</vt:lpstr>
      <vt:lpstr>Insert cartoon:  freud’s cat and pavlov’s dog</vt:lpstr>
      <vt:lpstr>The Unconscious &amp; Assessment</vt:lpstr>
      <vt:lpstr>Thematic Apperception Test</vt:lpstr>
      <vt:lpstr>The Doodle Personality Test</vt:lpstr>
      <vt:lpstr>Hermann Rorschach Inkblot Test</vt:lpstr>
      <vt:lpstr>Rorschach Inkblot Cartoon</vt:lpstr>
      <vt:lpstr>Neo-Freudians</vt:lpstr>
      <vt:lpstr>Carl Jung (1875-1961)</vt:lpstr>
      <vt:lpstr>Alfred Adler (1870-1937)</vt:lpstr>
      <vt:lpstr>Karen Horney (HORN-eye) (1885-1952)</vt:lpstr>
      <vt:lpstr>The Humanistic Perspective</vt:lpstr>
      <vt:lpstr>Humanistic Psychology</vt:lpstr>
      <vt:lpstr>Maslow &amp; Self-Actualization</vt:lpstr>
      <vt:lpstr>Who did Maslow study?</vt:lpstr>
      <vt:lpstr>Self-Actualized People</vt:lpstr>
      <vt:lpstr>Self-Actualized People</vt:lpstr>
      <vt:lpstr>Roger’s Person-Centered Perspective</vt:lpstr>
      <vt:lpstr>Genuineness</vt:lpstr>
      <vt:lpstr>Acceptance</vt:lpstr>
      <vt:lpstr>Empathy</vt:lpstr>
      <vt:lpstr>Self-Concept</vt:lpstr>
      <vt:lpstr>Self-Concept</vt:lpstr>
      <vt:lpstr>How does a Humanistic psychologist test your personality?</vt:lpstr>
      <vt:lpstr>Assessing your Self-Concept</vt:lpstr>
      <vt:lpstr>Self-Esteem</vt:lpstr>
      <vt:lpstr>Do minorities have lower self-esteem?</vt:lpstr>
      <vt:lpstr>Self-Serving Bias</vt:lpstr>
      <vt:lpstr>Bandura is Back</vt:lpstr>
      <vt:lpstr>Social-Cognitive Perspective</vt:lpstr>
      <vt:lpstr>Social Cognitive Theory</vt:lpstr>
      <vt:lpstr>Reciprocal Determinism</vt:lpstr>
      <vt:lpstr>Social Cognitive Perspective</vt:lpstr>
      <vt:lpstr>Social Cognitive Perspective</vt:lpstr>
      <vt:lpstr>Personal Control – Julian Rotter</vt:lpstr>
      <vt:lpstr>Learned Helplessness</vt:lpstr>
      <vt:lpstr>Outcomes of Personal Control</vt:lpstr>
      <vt:lpstr>Self-Handicapping</vt:lpstr>
      <vt:lpstr>The 4 Perspectives</vt:lpstr>
      <vt:lpstr>The 4 Perspectives</vt:lpstr>
      <vt:lpstr>Day ___:</vt:lpstr>
      <vt:lpstr>Day ___:</vt:lpstr>
      <vt:lpstr>Day 57: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Personality</dc:title>
  <dc:creator>Lori &amp; Kevin</dc:creator>
  <cp:lastModifiedBy>image</cp:lastModifiedBy>
  <cp:revision>115</cp:revision>
  <dcterms:created xsi:type="dcterms:W3CDTF">1995-06-17T23:31:02Z</dcterms:created>
  <dcterms:modified xsi:type="dcterms:W3CDTF">2011-02-28T14:32:09Z</dcterms:modified>
</cp:coreProperties>
</file>