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4"/>
  </p:notesMasterIdLst>
  <p:sldIdLst>
    <p:sldId id="256" r:id="rId2"/>
    <p:sldId id="333" r:id="rId3"/>
    <p:sldId id="325" r:id="rId4"/>
    <p:sldId id="326" r:id="rId5"/>
    <p:sldId id="328" r:id="rId6"/>
    <p:sldId id="329" r:id="rId7"/>
    <p:sldId id="330" r:id="rId8"/>
    <p:sldId id="331" r:id="rId9"/>
    <p:sldId id="332" r:id="rId10"/>
    <p:sldId id="258" r:id="rId11"/>
    <p:sldId id="264" r:id="rId12"/>
    <p:sldId id="266" r:id="rId13"/>
    <p:sldId id="265" r:id="rId14"/>
    <p:sldId id="286" r:id="rId15"/>
    <p:sldId id="259" r:id="rId16"/>
    <p:sldId id="267" r:id="rId17"/>
    <p:sldId id="260" r:id="rId18"/>
    <p:sldId id="268" r:id="rId19"/>
    <p:sldId id="269" r:id="rId20"/>
    <p:sldId id="270" r:id="rId21"/>
    <p:sldId id="285" r:id="rId22"/>
    <p:sldId id="339" r:id="rId23"/>
    <p:sldId id="340" r:id="rId24"/>
    <p:sldId id="341" r:id="rId25"/>
    <p:sldId id="342" r:id="rId26"/>
    <p:sldId id="284" r:id="rId27"/>
    <p:sldId id="287" r:id="rId28"/>
    <p:sldId id="288" r:id="rId29"/>
    <p:sldId id="289" r:id="rId30"/>
    <p:sldId id="290" r:id="rId31"/>
    <p:sldId id="272" r:id="rId32"/>
    <p:sldId id="273" r:id="rId33"/>
    <p:sldId id="292" r:id="rId34"/>
    <p:sldId id="276" r:id="rId35"/>
    <p:sldId id="274" r:id="rId36"/>
    <p:sldId id="275" r:id="rId37"/>
    <p:sldId id="277" r:id="rId38"/>
    <p:sldId id="293" r:id="rId39"/>
    <p:sldId id="278" r:id="rId40"/>
    <p:sldId id="337" r:id="rId41"/>
    <p:sldId id="334" r:id="rId42"/>
    <p:sldId id="294" r:id="rId43"/>
    <p:sldId id="345" r:id="rId44"/>
    <p:sldId id="336" r:id="rId45"/>
    <p:sldId id="335" r:id="rId46"/>
    <p:sldId id="343" r:id="rId47"/>
    <p:sldId id="344" r:id="rId48"/>
    <p:sldId id="296" r:id="rId49"/>
    <p:sldId id="297" r:id="rId50"/>
    <p:sldId id="298" r:id="rId51"/>
    <p:sldId id="300" r:id="rId52"/>
    <p:sldId id="301" r:id="rId53"/>
    <p:sldId id="304" r:id="rId54"/>
    <p:sldId id="310" r:id="rId55"/>
    <p:sldId id="322" r:id="rId56"/>
    <p:sldId id="302" r:id="rId57"/>
    <p:sldId id="303" r:id="rId58"/>
    <p:sldId id="306" r:id="rId59"/>
    <p:sldId id="307" r:id="rId60"/>
    <p:sldId id="308" r:id="rId61"/>
    <p:sldId id="324" r:id="rId62"/>
    <p:sldId id="311" r:id="rId63"/>
    <p:sldId id="312" r:id="rId64"/>
    <p:sldId id="313" r:id="rId65"/>
    <p:sldId id="315" r:id="rId66"/>
    <p:sldId id="316" r:id="rId67"/>
    <p:sldId id="317" r:id="rId68"/>
    <p:sldId id="318" r:id="rId69"/>
    <p:sldId id="319" r:id="rId70"/>
    <p:sldId id="320" r:id="rId71"/>
    <p:sldId id="321" r:id="rId72"/>
    <p:sldId id="338" r:id="rId7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36" autoAdjust="0"/>
  </p:normalViewPr>
  <p:slideViewPr>
    <p:cSldViewPr>
      <p:cViewPr varScale="1">
        <p:scale>
          <a:sx n="86" d="100"/>
          <a:sy n="8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C9656DBE-11B6-480E-A1C3-2A5AC9397C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6DC267-7905-45B5-9D85-3A9C1FC37FB4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778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r>
              <a:rPr lang="en-US" smtClean="0"/>
              <a:t>Atypical = having “visions” (dead people) is atypical in America, not in some cultures</a:t>
            </a:r>
          </a:p>
          <a:p>
            <a:pPr eaLnBrk="1" hangingPunct="1"/>
            <a:r>
              <a:rPr lang="en-US" smtClean="0"/>
              <a:t>Maladaptive = agoraphobia = can’t leave the house and get things done</a:t>
            </a:r>
          </a:p>
          <a:p>
            <a:pPr eaLnBrk="1" hangingPunct="1"/>
            <a:r>
              <a:rPr lang="en-US" smtClean="0"/>
              <a:t>Disturbing = Zoophilia = nuf said</a:t>
            </a:r>
          </a:p>
          <a:p>
            <a:pPr eaLnBrk="1" hangingPunct="1"/>
            <a:r>
              <a:rPr lang="en-US" smtClean="0"/>
              <a:t>Unjustifiable = doesn’t make sense to the average person (sibling dies = sadness, but prolonged depression is not “normal” or “rational”)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8E3060-F141-4BA1-8020-345B0E32007D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788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http://www.dissociation.com/index/definition/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CF774-976C-451A-B7AE-B866B01A0C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19A47-4FF5-4D1F-A283-89401B4AB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F69F9-D838-4AAD-B562-E3A127B73F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599AB-A7AD-4E0D-84DB-DE8BFE1EA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92A96-DFA5-4301-A05C-9E58B78BE7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40D98-3150-4EC2-BA83-C62200A61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94614-B11B-4788-BBC9-2531EA6DA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9AB59-974E-4A6D-BE98-DB7A5080C5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5930B-416C-4953-B90C-5EDC78535F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618EA-4FE8-480A-AC30-3B97B92ED9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D4CED-DE51-419B-9247-7D261110AC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D4F420A-A4FA-471C-874B-689C01030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0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10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11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1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2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412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12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2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2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2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2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3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3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3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13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13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14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4" y="326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4" y="176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3" y="891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0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3" y="136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414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4100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10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410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0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10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410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0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10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410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0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10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410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0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10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410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0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CQgKEp_NhHk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hobialist.com/reverse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nddisorders.com/Py-Z/Somatization-disorder.html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skepdic.com/mpd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kD1uGZdBhn0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erck.com/mmhe/sec07/ch105/ch105a.html" TargetMode="Externa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DcAuYRp2dJ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Psychological Disorders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70600" cy="24257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Specific Disorders for our</a:t>
            </a:r>
          </a:p>
          <a:p>
            <a:pPr eaLnBrk="1" hangingPunct="1">
              <a:defRPr/>
            </a:pPr>
            <a:r>
              <a:rPr lang="en-US" smtClean="0"/>
              <a:t>BIG “Landscape” Notes</a:t>
            </a:r>
          </a:p>
          <a:p>
            <a:pPr eaLnBrk="1" hangingPunct="1">
              <a:defRPr/>
            </a:pPr>
            <a:r>
              <a:rPr lang="en-US" smtClean="0"/>
              <a:t>Created by Andy Filipowicz</a:t>
            </a:r>
          </a:p>
          <a:p>
            <a:pPr eaLnBrk="1" hangingPunct="1">
              <a:defRPr/>
            </a:pPr>
            <a:r>
              <a:rPr lang="en-US" smtClean="0"/>
              <a:t>Ocean Lakes High School, 2008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chemeClr val="accent2"/>
                </a:solidFill>
                <a:latin typeface="Stencil" pitchFamily="82" charset="0"/>
              </a:rPr>
              <a:t>Anxiety Disorders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b="1" smtClean="0">
                <a:latin typeface="Stencil" pitchFamily="82" charset="0"/>
              </a:rPr>
              <a:t>1- Panic Disorder</a:t>
            </a:r>
          </a:p>
          <a:p>
            <a:pPr eaLnBrk="1" hangingPunct="1"/>
            <a:r>
              <a:rPr lang="en-US" sz="2800" b="1" smtClean="0">
                <a:latin typeface="Stencil" pitchFamily="82" charset="0"/>
              </a:rPr>
              <a:t>2- Generalized Anxiety Disorder (GAD)</a:t>
            </a:r>
          </a:p>
          <a:p>
            <a:pPr eaLnBrk="1" hangingPunct="1"/>
            <a:r>
              <a:rPr lang="en-US" sz="2800" b="1" smtClean="0">
                <a:latin typeface="Stencil" pitchFamily="82" charset="0"/>
              </a:rPr>
              <a:t>3- Posttraumatic Stress Disorder (PTSD)</a:t>
            </a:r>
          </a:p>
          <a:p>
            <a:pPr eaLnBrk="1" hangingPunct="1"/>
            <a:r>
              <a:rPr lang="en-US" sz="2800" b="1" smtClean="0">
                <a:latin typeface="Stencil" pitchFamily="82" charset="0"/>
              </a:rPr>
              <a:t>4- Phobias (fears)</a:t>
            </a:r>
          </a:p>
          <a:p>
            <a:pPr eaLnBrk="1" hangingPunct="1"/>
            <a:r>
              <a:rPr lang="en-US" sz="2800" b="1" smtClean="0">
                <a:latin typeface="Stencil" pitchFamily="82" charset="0"/>
              </a:rPr>
              <a:t>5- Obsessive-Compulsive Disorder (OCD)</a:t>
            </a:r>
          </a:p>
          <a:p>
            <a:pPr eaLnBrk="1" hangingPunct="1"/>
            <a:endParaRPr lang="en-US" sz="2800" b="1" smtClean="0"/>
          </a:p>
          <a:p>
            <a:pPr eaLnBrk="1" hangingPunct="1"/>
            <a:endParaRPr lang="en-US" sz="2800" b="1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Stencil" pitchFamily="82" charset="0"/>
              </a:rPr>
              <a:t>1 – Panic Disorder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915400" cy="5867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Symptoms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“recurrent, unexpected”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acute episode of intense anxiety without any apparent provocation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Can’t breathe, heart pounding ,sweat, shake, feel like you’re losing your mind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Additional anxiety comes from anticipating future attacks </a:t>
            </a:r>
            <a:r>
              <a:rPr lang="en-US" sz="2000" smtClean="0">
                <a:sym typeface="Wingdings" pitchFamily="2" charset="2"/>
              </a:rPr>
              <a:t> this is actually what the disorder is (panic attacks are actually separate from the disorder; can have 1 without the other! (Abnormal book Pg. 117  Gretchen  Attacked by Panic)</a:t>
            </a:r>
            <a:endParaRPr lang="en-US" sz="20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Cause – based on perspective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NOT caused by a stressful event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LIKELY original cause </a:t>
            </a:r>
            <a:r>
              <a:rPr lang="en-US" sz="2000" smtClean="0">
                <a:sym typeface="Wingdings" pitchFamily="2" charset="2"/>
              </a:rPr>
              <a:t> </a:t>
            </a:r>
            <a:r>
              <a:rPr lang="en-US" sz="2000" smtClean="0"/>
              <a:t>physiological event (out of breath) and then an unrelated troublesome thought (death of mother)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Increase in frequency following 1</a:t>
            </a:r>
            <a:r>
              <a:rPr lang="en-US" sz="2000" baseline="30000" smtClean="0"/>
              <a:t>st</a:t>
            </a:r>
            <a:r>
              <a:rPr lang="en-US" sz="2000" smtClean="0"/>
              <a:t> panic attack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Low levels of GABA = inc anxiety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Genes </a:t>
            </a:r>
            <a:r>
              <a:rPr lang="en-US" sz="2000" smtClean="0">
                <a:sym typeface="Wingdings" pitchFamily="2" charset="2"/>
              </a:rPr>
              <a:t> tendency to be tense/uptight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Smoking incs likelihood of developing anxiety disorders</a:t>
            </a:r>
          </a:p>
          <a:p>
            <a:pPr lvl="1" eaLnBrk="1" hangingPunct="1">
              <a:lnSpc>
                <a:spcPct val="90000"/>
              </a:lnSpc>
            </a:pPr>
            <a:endParaRPr lang="en-US" sz="2000" smtClean="0"/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5334000" y="1066800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hlinkClick r:id="rId2"/>
              </a:rPr>
              <a:t>Panic Attack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Stencil" pitchFamily="82" charset="0"/>
              </a:rPr>
              <a:t>1 – Panic Disorder – </a:t>
            </a:r>
            <a:br>
              <a:rPr lang="en-US" b="1" smtClean="0">
                <a:latin typeface="Stencil" pitchFamily="82" charset="0"/>
              </a:rPr>
            </a:br>
            <a:r>
              <a:rPr lang="en-US" b="1" smtClean="0">
                <a:latin typeface="Stencil" pitchFamily="82" charset="0"/>
              </a:rPr>
              <a:t>Stats and Treatment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/>
              <a:t>With or without agoraphobia (5.3% have this by itself)?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Fear and avoidance of situations in which they would feel unsafe in the event of a panic attack or symptoms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Abnormal book pg. 126 (Mrs. M – Self-Imprisoned)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3.5% some point in their lives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2/3 women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Men drink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Women develop this agoraphobia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Onset mid-teens to 40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Puberty is best predictor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Less pervasive in elderly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Benzodiazepines/SSRIs =  Prozac, Paxil, Xanax</a:t>
            </a:r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latin typeface="Stencil" pitchFamily="82" charset="0"/>
              </a:rPr>
              <a:t>2 – Generalized Anxiety Disorder (GAD)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7630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(abnormal book pg. 121 – Irene)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A general feeling of impending doom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Continually tense / jittery (from constant high-levels of anxiety)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Muscle fatigue, tension common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Worried that bad, horrible things might happen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Autonomic System Arousal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racing heart, clammy hands, stomach butterflies, sleeplessness, twitching eyelids, fidgeting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Cause: no specific cause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Genes: tendency to be tense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Learning: important events in life are uncontrollable/dangerous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Stress makes them apprehensive, vigilant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Stencil" pitchFamily="82" charset="0"/>
              </a:rPr>
              <a:t>2 – GAD Stats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/>
              <a:t>5% at some point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2/3 female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Gradual onset, though first appears following a major life change beginning in early adulthood (leaving home, getting a new job, having a baby, etc.)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Chronic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Very prevalent in elderly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Treatment: Hardest of the Anxiety Disorders to treat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Valium, Librium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Cognitive Behavioral Therapy </a:t>
            </a:r>
            <a:r>
              <a:rPr lang="en-US" sz="1800" smtClean="0">
                <a:sym typeface="Wingdings" pitchFamily="2" charset="2"/>
              </a:rPr>
              <a:t> purposefully confront anxiety-provoking images and thoughts…develop strategies for dealing with these </a:t>
            </a:r>
            <a:endParaRPr lang="en-US" sz="1800" smtClean="0"/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6870700" cy="12954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chemeClr val="accent2"/>
                </a:solidFill>
                <a:latin typeface="Stencil" pitchFamily="82" charset="0"/>
              </a:rPr>
              <a:t>3 – Posttraumatic Stress Disorder (PTSD)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/>
              <a:t>SYMPTOMS: flashbacks, nightmares, intrusive thoughts, intense physiological reactivity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CAUSES: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When people are in danger, they produce high levels of natural opiates, which can temporarily mask pain. They also produce stress hormones.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People with PTSD tend to continue producing these hormones.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Norepinephrine is higher than normal.  It activates the hippocampus, which is involved with memory and long term memory.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At high levels, stress hormones can become toxic and can damage the brain.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Triggered by a life threatening trauma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Men: War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Women: Rape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25% of those experiencing a life threatening event develop PTSD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Stencil" pitchFamily="82" charset="0"/>
              </a:rPr>
              <a:t>3—PTSD – Stats / Treatment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Group therapy </a:t>
            </a:r>
            <a:r>
              <a:rPr lang="en-US" smtClean="0">
                <a:sym typeface="Wingdings" pitchFamily="2" charset="2"/>
              </a:rPr>
              <a:t> helps us to mimic normal relationships again</a:t>
            </a:r>
          </a:p>
          <a:p>
            <a:pPr eaLnBrk="1" hangingPunct="1"/>
            <a:r>
              <a:rPr lang="en-US" smtClean="0">
                <a:sym typeface="Wingdings" pitchFamily="2" charset="2"/>
              </a:rPr>
              <a:t>Behavioral therapy  experience the conditioned stim/response as NOT always together or anxiety will always persists</a:t>
            </a:r>
          </a:p>
          <a:p>
            <a:pPr lvl="1" eaLnBrk="1" hangingPunct="1"/>
            <a:r>
              <a:rPr lang="en-US" smtClean="0"/>
              <a:t>Systematic Desensitization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chemeClr val="accent2"/>
                </a:solidFill>
                <a:latin typeface="Stencil" pitchFamily="82" charset="0"/>
              </a:rPr>
              <a:t>4 – Phobias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/>
            <a:r>
              <a:rPr lang="en-US" sz="2800" smtClean="0"/>
              <a:t>Acrophobia: fear of heights</a:t>
            </a:r>
          </a:p>
          <a:p>
            <a:pPr eaLnBrk="1" hangingPunct="1"/>
            <a:r>
              <a:rPr lang="en-US" sz="2800" smtClean="0"/>
              <a:t>Brontophobia: fear of thunder</a:t>
            </a:r>
          </a:p>
          <a:p>
            <a:pPr eaLnBrk="1" hangingPunct="1"/>
            <a:r>
              <a:rPr lang="en-US" sz="2800" smtClean="0"/>
              <a:t>Astraphobia: fear of lightning</a:t>
            </a:r>
          </a:p>
          <a:p>
            <a:pPr eaLnBrk="1" hangingPunct="1"/>
            <a:r>
              <a:rPr lang="en-US" sz="2800" smtClean="0"/>
              <a:t>Claustrophobia: fear of closed places</a:t>
            </a:r>
          </a:p>
          <a:p>
            <a:pPr eaLnBrk="1" hangingPunct="1"/>
            <a:r>
              <a:rPr lang="en-US" sz="2800" smtClean="0"/>
              <a:t>Porphyrophobia: fear of the color purple</a:t>
            </a:r>
          </a:p>
          <a:p>
            <a:pPr eaLnBrk="1" hangingPunct="1"/>
            <a:r>
              <a:rPr lang="en-US" sz="2800" smtClean="0"/>
              <a:t>Mysophobia: fear of dirt and germs</a:t>
            </a:r>
          </a:p>
          <a:p>
            <a:pPr eaLnBrk="1" hangingPunct="1"/>
            <a:r>
              <a:rPr lang="en-US" sz="2800" smtClean="0"/>
              <a:t>Agoraphobia: fear of being away from a safe place. </a:t>
            </a:r>
          </a:p>
          <a:p>
            <a:pPr eaLnBrk="1" hangingPunct="1"/>
            <a:r>
              <a:rPr lang="en-US" sz="2800" smtClean="0"/>
              <a:t>Triskaidekaphobia: fear of number 13</a:t>
            </a:r>
          </a:p>
          <a:p>
            <a:pPr eaLnBrk="1" hangingPunct="1"/>
            <a:r>
              <a:rPr lang="en-US" sz="2800" smtClean="0"/>
              <a:t>Phobophobia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Stencil" pitchFamily="82" charset="0"/>
              </a:rPr>
              <a:t>4 – Phobias – 3 Classes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Specific (over 700, but not in DSM)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hlinkClick r:id="rId2"/>
              </a:rPr>
              <a:t>Search for Phobias</a:t>
            </a:r>
            <a:endParaRPr lang="en-US" sz="2000" smtClean="0"/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Social – avoidance of social situations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13.3% of pop at some point (35mil)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1.4F: 1M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Peak onset = 15yrs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Agoraphobia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Cause: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Inherited = falling, loud noises, social </a:t>
            </a:r>
            <a:r>
              <a:rPr lang="en-US" sz="2000" smtClean="0">
                <a:sym typeface="Wingdings" pitchFamily="2" charset="2"/>
              </a:rPr>
              <a:t> </a:t>
            </a:r>
            <a:r>
              <a:rPr lang="en-US" sz="2000" smtClean="0"/>
              <a:t>seen in infants 4 months old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Behavioral = observation, vicarious (latent) experience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3429000" y="5943600"/>
            <a:ext cx="39624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Moving Images: 24: </a:t>
            </a:r>
          </a:p>
          <a:p>
            <a:pPr>
              <a:spcBef>
                <a:spcPct val="50000"/>
              </a:spcBef>
            </a:pPr>
            <a:r>
              <a:rPr lang="en-US"/>
              <a:t>Intensive Exposure Therapy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latin typeface="Stencil" pitchFamily="82" charset="0"/>
              </a:rPr>
              <a:t>5 – Obsessive-Compulsive Disorder (OCD)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smtClean="0"/>
              <a:t>Obsessions = </a:t>
            </a:r>
            <a:r>
              <a:rPr lang="en-US" sz="2800" smtClean="0"/>
              <a:t>Recurrent, persistent, unwished-for </a:t>
            </a:r>
            <a:r>
              <a:rPr lang="en-US" sz="2800" b="1" i="1" smtClean="0"/>
              <a:t>thoughts</a:t>
            </a:r>
            <a:r>
              <a:rPr lang="en-US" sz="2800" smtClean="0"/>
              <a:t> or images.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smtClean="0"/>
              <a:t>Example: </a:t>
            </a:r>
            <a:r>
              <a:rPr lang="en-US" sz="2400" smtClean="0"/>
              <a:t>repetitive thoughts about killing a child or becoming contaminated by shaking hands.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smtClean="0"/>
              <a:t>Compulsions = </a:t>
            </a:r>
            <a:r>
              <a:rPr lang="en-US" sz="2800" smtClean="0"/>
              <a:t>Repetitive, ritualized </a:t>
            </a:r>
            <a:r>
              <a:rPr lang="en-US" sz="2800" b="1" i="1" smtClean="0"/>
              <a:t>behaviors</a:t>
            </a:r>
            <a:r>
              <a:rPr lang="en-US" sz="2800" smtClean="0"/>
              <a:t> that the person feels must be carried out to avoid disaster.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smtClean="0"/>
              <a:t>Example: </a:t>
            </a:r>
            <a:r>
              <a:rPr lang="en-US" sz="2400" smtClean="0"/>
              <a:t>hand washing, counting, &amp; checking (door locked, curling iron off)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00" name="Picture 4" descr="Prevalence of several mental illnesses for men and for women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Stencil" pitchFamily="82" charset="0"/>
              </a:rPr>
              <a:t>5 – OCD – Causes</a:t>
            </a:r>
            <a:r>
              <a:rPr lang="en-US" smtClean="0"/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838200"/>
            <a:ext cx="7772400" cy="6019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Video </a:t>
            </a:r>
            <a:r>
              <a:rPr lang="en-US" sz="2400" smtClean="0">
                <a:sym typeface="Wingdings" pitchFamily="2" charset="2"/>
              </a:rPr>
              <a:t> Moving Images: 22 OCD or OCD VHS</a:t>
            </a: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2.6% at some point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55-60% female (in kids though, ratio is reversed)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Onset around 20, doesn’t show up past 30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Boys develop OCD earlier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Article </a:t>
            </a:r>
            <a:r>
              <a:rPr lang="en-US" sz="2400" smtClean="0">
                <a:sym typeface="Wingdings" pitchFamily="2" charset="2"/>
              </a:rPr>
              <a:t> </a:t>
            </a:r>
            <a:r>
              <a:rPr lang="en-US" sz="2400" smtClean="0"/>
              <a:t>Strep throat!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High activity in front lobe just above the eyes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Freud = Anal Retentive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NT = lack of serotonin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Link to Tourette syndrome and Dopamine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Organic = brain tumors, injuries, stress, viruses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1918 flu epidemic spiked encephalitis also increased OCD cases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Brain = abnormally high levels of activity in the caudate nucleus, part of the basal ganglia known to be involved in initiation of learned behavior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chemeClr val="accent2"/>
                </a:solidFill>
                <a:latin typeface="Sylfaen" pitchFamily="18" charset="0"/>
              </a:rPr>
              <a:t>Somatoform Disorders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696200" cy="3657600"/>
          </a:xfrm>
        </p:spPr>
        <p:txBody>
          <a:bodyPr/>
          <a:lstStyle/>
          <a:p>
            <a:pPr eaLnBrk="1" hangingPunct="1"/>
            <a:r>
              <a:rPr lang="en-US" smtClean="0">
                <a:latin typeface="Sylfaen" pitchFamily="18" charset="0"/>
              </a:rPr>
              <a:t>Defined = psychological problem manifested in a physiological symptom (see overhead slides)</a:t>
            </a:r>
          </a:p>
          <a:p>
            <a:pPr eaLnBrk="1" hangingPunct="1"/>
            <a:r>
              <a:rPr lang="en-US" b="1" smtClean="0">
                <a:latin typeface="Sylfaen" pitchFamily="18" charset="0"/>
              </a:rPr>
              <a:t>A - Conversion Disorder</a:t>
            </a:r>
          </a:p>
          <a:p>
            <a:pPr eaLnBrk="1" hangingPunct="1"/>
            <a:r>
              <a:rPr lang="en-US" b="1" smtClean="0">
                <a:latin typeface="Sylfaen" pitchFamily="18" charset="0"/>
              </a:rPr>
              <a:t>B - Hypochondriasis</a:t>
            </a:r>
          </a:p>
          <a:p>
            <a:pPr eaLnBrk="1" hangingPunct="1"/>
            <a:r>
              <a:rPr lang="en-US" b="1" smtClean="0">
                <a:latin typeface="Sylfaen" pitchFamily="18" charset="0"/>
              </a:rPr>
              <a:t>C – Body Dysmorphic Disorder</a:t>
            </a:r>
          </a:p>
          <a:p>
            <a:pPr eaLnBrk="1" hangingPunct="1"/>
            <a:endParaRPr lang="en-US" b="1" smtClean="0"/>
          </a:p>
          <a:p>
            <a:pPr eaLnBrk="1" hangingPunct="1"/>
            <a:endParaRPr lang="en-US" b="1" smtClean="0"/>
          </a:p>
          <a:p>
            <a:pPr eaLnBrk="1" hangingPunct="1"/>
            <a:endParaRPr lang="en-US" b="1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14400"/>
          </a:xfrm>
        </p:spPr>
        <p:txBody>
          <a:bodyPr/>
          <a:lstStyle/>
          <a:p>
            <a:pPr eaLnBrk="1" hangingPunct="1"/>
            <a:r>
              <a:rPr lang="en-US" smtClean="0"/>
              <a:t>Conversion Disorder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90600"/>
            <a:ext cx="7696200" cy="3657600"/>
          </a:xfrm>
        </p:spPr>
        <p:txBody>
          <a:bodyPr/>
          <a:lstStyle/>
          <a:p>
            <a:pPr eaLnBrk="1" hangingPunct="1"/>
            <a:r>
              <a:rPr lang="en-US" smtClean="0"/>
              <a:t>NOT FAKING IT</a:t>
            </a:r>
          </a:p>
          <a:p>
            <a:pPr eaLnBrk="1" hangingPunct="1"/>
            <a:r>
              <a:rPr lang="en-US" smtClean="0"/>
              <a:t>Paralysis of a limb (most common)</a:t>
            </a:r>
          </a:p>
          <a:p>
            <a:pPr eaLnBrk="1" hangingPunct="1"/>
            <a:r>
              <a:rPr lang="en-US" smtClean="0"/>
              <a:t>Total paralysis</a:t>
            </a:r>
          </a:p>
          <a:p>
            <a:pPr eaLnBrk="1" hangingPunct="1"/>
            <a:r>
              <a:rPr lang="en-US" smtClean="0"/>
              <a:t>Weakness </a:t>
            </a:r>
          </a:p>
          <a:p>
            <a:pPr eaLnBrk="1" hangingPunct="1"/>
            <a:r>
              <a:rPr lang="en-US" smtClean="0"/>
              <a:t>Insomnia</a:t>
            </a:r>
          </a:p>
          <a:p>
            <a:pPr eaLnBrk="1" hangingPunct="1"/>
            <a:r>
              <a:rPr lang="en-US" smtClean="0"/>
              <a:t>Blurred vision, deafness, other sensory effects</a:t>
            </a:r>
          </a:p>
          <a:p>
            <a:pPr eaLnBrk="1" hangingPunct="1"/>
            <a:r>
              <a:rPr lang="en-US" smtClean="0"/>
              <a:t>Pain – back, abdominal</a:t>
            </a:r>
          </a:p>
          <a:p>
            <a:pPr eaLnBrk="1" hangingPunct="1"/>
            <a:r>
              <a:rPr lang="en-US" smtClean="0"/>
              <a:t>Peak onset = mid-late 30s </a:t>
            </a:r>
          </a:p>
          <a:p>
            <a:pPr eaLnBrk="1" hangingPunct="1"/>
            <a:r>
              <a:rPr lang="en-US" smtClean="0"/>
              <a:t>“Shell shock” during WWI/II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382000" cy="5486400"/>
          </a:xfrm>
        </p:spPr>
        <p:txBody>
          <a:bodyPr/>
          <a:lstStyle/>
          <a:p>
            <a:pPr eaLnBrk="1" hangingPunct="1"/>
            <a:r>
              <a:rPr lang="en-US" sz="2000" smtClean="0"/>
              <a:t>The patient has one or more symptoms or deficits affecting the senses or voluntary movement that suggest a neurological or general medical disorder. </a:t>
            </a:r>
          </a:p>
          <a:p>
            <a:pPr eaLnBrk="1" hangingPunct="1"/>
            <a:r>
              <a:rPr lang="en-US" sz="2000" smtClean="0"/>
              <a:t>The onset or worsening of the symptoms was preceded by conflicts or stressors in the patient's life. </a:t>
            </a:r>
          </a:p>
          <a:p>
            <a:pPr eaLnBrk="1" hangingPunct="1"/>
            <a:r>
              <a:rPr lang="en-US" sz="2000" smtClean="0"/>
              <a:t>The symptom is not faked or produced intentionally. </a:t>
            </a:r>
          </a:p>
          <a:p>
            <a:pPr eaLnBrk="1" hangingPunct="1"/>
            <a:r>
              <a:rPr lang="en-US" sz="2000" smtClean="0"/>
              <a:t>The symptom cannot be fully explained as the result of a general medical disorder, substance intake, or a behavior related to the patient's culture. </a:t>
            </a:r>
          </a:p>
          <a:p>
            <a:pPr eaLnBrk="1" hangingPunct="1"/>
            <a:r>
              <a:rPr lang="en-US" sz="2000" smtClean="0"/>
              <a:t>The symptom is severe enough to interfere with the patient's schooling, employment, or social relationships, or is serious enough to require a medical evaluation. </a:t>
            </a:r>
          </a:p>
          <a:p>
            <a:pPr eaLnBrk="1" hangingPunct="1"/>
            <a:r>
              <a:rPr lang="en-US" sz="2000" smtClean="0"/>
              <a:t>The symptom is not limited to pain or sexual dysfunction, does not occur only in the context of </a:t>
            </a:r>
            <a:r>
              <a:rPr lang="en-US" sz="2000" b="1" smtClean="0">
                <a:hlinkClick r:id="rId2" action="ppaction://hlinkfile"/>
              </a:rPr>
              <a:t>somatization disorder </a:t>
            </a:r>
            <a:r>
              <a:rPr lang="en-US" sz="2000" smtClean="0"/>
              <a:t>, and is not better accounted for by another mental disorder.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Hypochondriasis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Body Dysmorphic Disorder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“distorted body image”</a:t>
            </a:r>
          </a:p>
          <a:p>
            <a:pPr lvl="1"/>
            <a:r>
              <a:rPr lang="en-US" smtClean="0"/>
              <a:t>Size, shape, form</a:t>
            </a:r>
          </a:p>
          <a:p>
            <a:pPr lvl="1"/>
            <a:r>
              <a:rPr lang="en-US" smtClean="0"/>
              <a:t>Perception of physical appearance</a:t>
            </a:r>
          </a:p>
          <a:p>
            <a:r>
              <a:rPr lang="en-US" smtClean="0"/>
              <a:t>50% get plastic surgery</a:t>
            </a:r>
          </a:p>
          <a:p>
            <a:r>
              <a:rPr lang="en-US" smtClean="0"/>
              <a:t>Equal gender ratios</a:t>
            </a:r>
          </a:p>
          <a:p>
            <a:r>
              <a:rPr lang="en-US" smtClean="0"/>
              <a:t>Onset: late childhood, early adolescence (avg age is 17)</a:t>
            </a:r>
          </a:p>
          <a:p>
            <a:endParaRPr 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chemeClr val="accent2"/>
                </a:solidFill>
                <a:latin typeface="Ravie" pitchFamily="82" charset="0"/>
              </a:rPr>
              <a:t>Dissociative Disorders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 smtClean="0">
                <a:latin typeface="Ravie" pitchFamily="82" charset="0"/>
              </a:rPr>
              <a:t>?- Amnesia</a:t>
            </a:r>
          </a:p>
          <a:p>
            <a:pPr eaLnBrk="1" hangingPunct="1">
              <a:lnSpc>
                <a:spcPct val="90000"/>
              </a:lnSpc>
            </a:pPr>
            <a:endParaRPr lang="en-US" sz="2800" b="1" smtClean="0">
              <a:latin typeface="Ravie" pitchFamily="82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b="1" smtClean="0">
                <a:latin typeface="Ravie" pitchFamily="82" charset="0"/>
              </a:rPr>
              <a:t>@- Fugue</a:t>
            </a:r>
          </a:p>
          <a:p>
            <a:pPr eaLnBrk="1" hangingPunct="1">
              <a:lnSpc>
                <a:spcPct val="90000"/>
              </a:lnSpc>
            </a:pPr>
            <a:endParaRPr lang="en-US" sz="2800" b="1" smtClean="0">
              <a:latin typeface="Ravie" pitchFamily="82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b="1" smtClean="0">
                <a:latin typeface="Ravie" pitchFamily="82" charset="0"/>
              </a:rPr>
              <a:t>#- Dissociative Identity Disorder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latin typeface="Ravie" pitchFamily="82" charset="0"/>
              </a:rPr>
              <a:t>       (Multiple Personality Disorder)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Ravie" pitchFamily="82" charset="0"/>
              </a:rPr>
              <a:t>?- Dissociative Amnesia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Unable to recall important personal information or past events (name, origin, relationships, job, etc.)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 General amnesia is </a:t>
            </a:r>
            <a:r>
              <a:rPr lang="en-US" sz="2000" i="1" smtClean="0"/>
              <a:t>anything</a:t>
            </a:r>
            <a:r>
              <a:rPr lang="en-US" sz="2000" smtClean="0"/>
              <a:t> at all (procedural stuff is fine though </a:t>
            </a:r>
            <a:r>
              <a:rPr lang="en-US" sz="2000" smtClean="0">
                <a:sym typeface="Wingdings" pitchFamily="2" charset="2"/>
              </a:rPr>
              <a:t> ride a bike, how to talk, etc.)</a:t>
            </a:r>
            <a:endParaRPr lang="en-US" sz="200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Selective amnesia is specific traumatic events (war)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Cause (all Dissociative Disorders): attempt to escape from traumatic event (past or present)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Abnormal book: 179: The Woman who Lost Her Memory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Ravie" pitchFamily="82" charset="0"/>
              </a:rPr>
              <a:t>@- Fugue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Memory loss is accompanied by an unexpected trip</a:t>
            </a:r>
          </a:p>
          <a:p>
            <a:pPr eaLnBrk="1" hangingPunct="1"/>
            <a:r>
              <a:rPr lang="en-US" smtClean="0"/>
              <a:t>Confusion about personal identity</a:t>
            </a:r>
          </a:p>
          <a:p>
            <a:pPr eaLnBrk="1" hangingPunct="1"/>
            <a:r>
              <a:rPr lang="en-US" smtClean="0"/>
              <a:t>0.2% of pop</a:t>
            </a:r>
          </a:p>
          <a:p>
            <a:pPr eaLnBrk="1" hangingPunct="1"/>
            <a:r>
              <a:rPr lang="en-US" smtClean="0"/>
              <a:t>Therapy: Psychotherapy to deal with original traumatic event</a:t>
            </a:r>
          </a:p>
          <a:p>
            <a:pPr eaLnBrk="1" hangingPunct="1"/>
            <a:r>
              <a:rPr lang="en-US" smtClean="0"/>
              <a:t>Prognosis: A few months</a:t>
            </a:r>
          </a:p>
          <a:p>
            <a:pPr eaLnBrk="1" hangingPunct="1"/>
            <a:r>
              <a:rPr lang="en-US" smtClean="0"/>
              <a:t>Abnormal book: 180: The Misbehaving Sherif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686800" cy="990600"/>
          </a:xfrm>
        </p:spPr>
        <p:txBody>
          <a:bodyPr/>
          <a:lstStyle/>
          <a:p>
            <a:pPr eaLnBrk="1" hangingPunct="1"/>
            <a:r>
              <a:rPr lang="en-US" sz="3000" b="1" smtClean="0">
                <a:latin typeface="Ravie" pitchFamily="82" charset="0"/>
              </a:rPr>
              <a:t>#- Dissociative Identity Disorder</a:t>
            </a:r>
            <a:br>
              <a:rPr lang="en-US" sz="3000" b="1" smtClean="0">
                <a:latin typeface="Ravie" pitchFamily="82" charset="0"/>
              </a:rPr>
            </a:br>
            <a:r>
              <a:rPr lang="en-US" sz="3000" b="1" smtClean="0">
                <a:latin typeface="Ravie" pitchFamily="82" charset="0"/>
              </a:rPr>
              <a:t>(Multiple Personality Disorder)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077200" cy="4343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IT IS NOT SCHIZOPHRENIA; IT’S TOTALLY DIFFERENT!!!!!!!! THIS WAS AN AP ESSAY QUESTION!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Loss of time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Onset = 2-12 yrs old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At least 2 personalities, 10 is avg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Personalities have different names, sexes, ages, voices, facial expressions, handwriting, physical problems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Often at least 1 is quite violent, aggressive (FIGHT CLUB!)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chemeClr val="accent2"/>
                </a:solidFill>
              </a:rPr>
              <a:t>Definitions of Mental Disorder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1- Mental disorders as a violation of cultural standards or </a:t>
            </a:r>
            <a:r>
              <a:rPr lang="en-US" b="1" smtClean="0">
                <a:solidFill>
                  <a:srgbClr val="CC0000"/>
                </a:solidFill>
              </a:rPr>
              <a:t>atypical</a:t>
            </a:r>
          </a:p>
          <a:p>
            <a:pPr eaLnBrk="1" hangingPunct="1">
              <a:buFontTx/>
              <a:buNone/>
            </a:pPr>
            <a:r>
              <a:rPr lang="en-US" smtClean="0"/>
              <a:t>2- Mental disorder as </a:t>
            </a:r>
            <a:r>
              <a:rPr lang="en-US" b="1" smtClean="0">
                <a:solidFill>
                  <a:srgbClr val="CC0000"/>
                </a:solidFill>
              </a:rPr>
              <a:t>maladaptive or harmful </a:t>
            </a:r>
            <a:r>
              <a:rPr lang="en-US" smtClean="0"/>
              <a:t>behavior</a:t>
            </a:r>
          </a:p>
          <a:p>
            <a:pPr eaLnBrk="1" hangingPunct="1">
              <a:buFontTx/>
              <a:buNone/>
            </a:pPr>
            <a:r>
              <a:rPr lang="en-US" smtClean="0"/>
              <a:t>3- Mental disorder as a </a:t>
            </a:r>
            <a:r>
              <a:rPr lang="en-US" b="1" smtClean="0">
                <a:solidFill>
                  <a:srgbClr val="CC0000"/>
                </a:solidFill>
              </a:rPr>
              <a:t>disturbing emotional distress.</a:t>
            </a:r>
          </a:p>
          <a:p>
            <a:pPr eaLnBrk="1" hangingPunct="1">
              <a:buFontTx/>
              <a:buNone/>
            </a:pPr>
            <a:r>
              <a:rPr lang="en-US" smtClean="0"/>
              <a:t>4- Mental disorder as</a:t>
            </a:r>
            <a:r>
              <a:rPr lang="en-US" smtClean="0">
                <a:solidFill>
                  <a:srgbClr val="CC0000"/>
                </a:solidFill>
              </a:rPr>
              <a:t> </a:t>
            </a:r>
            <a:r>
              <a:rPr lang="en-US" b="1" smtClean="0">
                <a:solidFill>
                  <a:srgbClr val="CC0000"/>
                </a:solidFill>
              </a:rPr>
              <a:t>unjustifiable</a:t>
            </a:r>
            <a:endParaRPr lang="en-US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686800" cy="990600"/>
          </a:xfrm>
        </p:spPr>
        <p:txBody>
          <a:bodyPr/>
          <a:lstStyle/>
          <a:p>
            <a:pPr eaLnBrk="1" hangingPunct="1"/>
            <a:r>
              <a:rPr lang="en-US" sz="3000" b="1" smtClean="0">
                <a:latin typeface="Ravie" pitchFamily="82" charset="0"/>
              </a:rPr>
              <a:t>#- Dissociative Identity Disorder</a:t>
            </a:r>
            <a:br>
              <a:rPr lang="en-US" sz="3000" b="1" smtClean="0">
                <a:latin typeface="Ravie" pitchFamily="82" charset="0"/>
              </a:rPr>
            </a:br>
            <a:r>
              <a:rPr lang="en-US" sz="3000" b="1" smtClean="0">
                <a:latin typeface="Ravie" pitchFamily="82" charset="0"/>
              </a:rPr>
              <a:t>(Multiple Personality Disorder)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077200" cy="4343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/>
              <a:t>Almost non-existent outside of North America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India, Japan entirely nonexistent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Self-multilation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EXCELLENT MEMORY!!! (when not in the alter egos)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Some can function in a “normal” life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Cause: physical, sexual, psychological abuse (not all who are abused will develop it, but it’s a good place to look for a cause if someone has it)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Video: Brain 23 Multiple Personality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May involve role playing as normal subjects under hypnosis will express 2</a:t>
            </a:r>
            <a:r>
              <a:rPr lang="en-US" sz="2000" baseline="30000" smtClean="0"/>
              <a:t>nd</a:t>
            </a:r>
            <a:r>
              <a:rPr lang="en-US" sz="2000" smtClean="0"/>
              <a:t> personality if instructed to do so by the psychologist/hypnotist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85% are female (</a:t>
            </a:r>
            <a:r>
              <a:rPr lang="en-US" sz="2000" smtClean="0">
                <a:hlinkClick r:id="rId3"/>
              </a:rPr>
              <a:t>http://skepdic.com/mpd.html</a:t>
            </a:r>
            <a:r>
              <a:rPr lang="en-US" sz="2000" smtClean="0"/>
              <a:t>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5500" b="1" smtClean="0">
                <a:solidFill>
                  <a:schemeClr val="accent2"/>
                </a:solidFill>
                <a:latin typeface="Chiller" pitchFamily="82" charset="0"/>
              </a:rPr>
              <a:t>Mood </a:t>
            </a:r>
            <a:r>
              <a:rPr lang="en-US" sz="5500" b="1" smtClean="0">
                <a:solidFill>
                  <a:schemeClr val="accent2"/>
                </a:solidFill>
                <a:latin typeface="Harlow Solid Italic" pitchFamily="82" charset="0"/>
              </a:rPr>
              <a:t>Disorders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458200" cy="50292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Chiller" pitchFamily="82" charset="0"/>
                <a:sym typeface="Wingdings" pitchFamily="2" charset="2"/>
              </a:rPr>
              <a:t></a:t>
            </a:r>
            <a:r>
              <a:rPr lang="en-US" sz="4000" b="1" smtClean="0">
                <a:latin typeface="Chiller" pitchFamily="82" charset="0"/>
              </a:rPr>
              <a:t>- Major Depression (think Unipolar)</a:t>
            </a:r>
          </a:p>
          <a:p>
            <a:pPr eaLnBrk="1" hangingPunct="1"/>
            <a:endParaRPr lang="en-US" sz="4000" b="1" smtClean="0">
              <a:latin typeface="Chiller" pitchFamily="82" charset="0"/>
            </a:endParaRPr>
          </a:p>
          <a:p>
            <a:pPr eaLnBrk="1" hangingPunct="1"/>
            <a:r>
              <a:rPr lang="en-US" sz="4000" b="1" smtClean="0">
                <a:latin typeface="Harlow Solid Italic" pitchFamily="82" charset="0"/>
                <a:sym typeface="Wingdings" pitchFamily="2" charset="2"/>
              </a:rPr>
              <a:t> &amp;  </a:t>
            </a:r>
            <a:r>
              <a:rPr lang="en-US" sz="4000" b="1" smtClean="0">
                <a:latin typeface="Harlow Solid Italic" pitchFamily="82" charset="0"/>
              </a:rPr>
              <a:t> Bipolar Disorder aka </a:t>
            </a:r>
          </a:p>
          <a:p>
            <a:pPr eaLnBrk="1" hangingPunct="1">
              <a:buFontTx/>
              <a:buNone/>
            </a:pPr>
            <a:r>
              <a:rPr lang="en-US" sz="4000" b="1" smtClean="0">
                <a:latin typeface="Harlow Solid Italic" pitchFamily="82" charset="0"/>
              </a:rPr>
              <a:t>				Manic Depression</a:t>
            </a:r>
          </a:p>
          <a:p>
            <a:pPr eaLnBrk="1" hangingPunct="1"/>
            <a:endParaRPr lang="en-US" smtClean="0">
              <a:latin typeface="Harlow Solid Italic" pitchFamily="82" charset="0"/>
            </a:endParaRP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3581400" y="6491288"/>
            <a:ext cx="5562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MIND 32: Mood Disorders: Hereditary Factors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609600"/>
          </a:xfrm>
        </p:spPr>
        <p:txBody>
          <a:bodyPr/>
          <a:lstStyle/>
          <a:p>
            <a:pPr eaLnBrk="1" hangingPunct="1"/>
            <a:r>
              <a:rPr lang="en-US" sz="5500" b="1" smtClean="0">
                <a:solidFill>
                  <a:schemeClr val="accent2"/>
                </a:solidFill>
                <a:latin typeface="Chiller" pitchFamily="82" charset="0"/>
              </a:rPr>
              <a:t>Symptoms of Depression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09600"/>
            <a:ext cx="8839200" cy="5867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u="sng" smtClean="0">
                <a:latin typeface="Chiller" pitchFamily="82" charset="0"/>
              </a:rPr>
              <a:t>Psychological Symptoms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Chiller" pitchFamily="82" charset="0"/>
              </a:rPr>
              <a:t>Feeling of despair, hopelessness, worthlessness, </a:t>
            </a:r>
            <a:r>
              <a:rPr lang="en-US" b="1" smtClean="0">
                <a:latin typeface="Chiller" pitchFamily="82" charset="0"/>
              </a:rPr>
              <a:t>intense sadness </a:t>
            </a:r>
            <a:r>
              <a:rPr lang="en-US" b="1" smtClean="0">
                <a:latin typeface="Chiller" pitchFamily="82" charset="0"/>
                <a:sym typeface="Wingdings" pitchFamily="2" charset="2"/>
              </a:rPr>
              <a:t>#1 symptom</a:t>
            </a:r>
            <a:endParaRPr lang="en-US" b="1" smtClean="0">
              <a:latin typeface="Chiller" pitchFamily="82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Chiller" pitchFamily="82" charset="0"/>
              </a:rPr>
              <a:t>Exaggerating minor failings and ignoring positive events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Chiller" pitchFamily="82" charset="0"/>
              </a:rPr>
              <a:t>Interpreting losses as signs of personal failures and concluding that happiness is not possible.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u="sng" smtClean="0">
                <a:latin typeface="Chiller" pitchFamily="82" charset="0"/>
              </a:rPr>
              <a:t>Physiological Symptoms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Chiller" pitchFamily="82" charset="0"/>
              </a:rPr>
              <a:t>Insomnia/Hypersomnia, lack of appetite trouble/ overeating, trouble concentrating, early morning wakeups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Chiller" pitchFamily="82" charset="0"/>
              </a:rPr>
              <a:t>DEBILITATING </a:t>
            </a:r>
            <a:r>
              <a:rPr lang="en-US" smtClean="0">
                <a:latin typeface="Chiller" pitchFamily="82" charset="0"/>
                <a:sym typeface="Wingdings" pitchFamily="2" charset="2"/>
              </a:rPr>
              <a:t> can’t go to work/school</a:t>
            </a:r>
            <a:endParaRPr lang="en-US" smtClean="0">
              <a:latin typeface="Chiller" pitchFamily="82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>
              <a:latin typeface="Chiller" pitchFamily="82" charset="0"/>
            </a:endParaRP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4648200" y="6491288"/>
            <a:ext cx="449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VIDEO: Moving Images: 23: Depression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4114800" y="6858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Pg. 195 (Katie)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pPr eaLnBrk="1" hangingPunct="1"/>
            <a:r>
              <a:rPr lang="en-US" sz="5500" b="1" smtClean="0">
                <a:solidFill>
                  <a:schemeClr val="accent2"/>
                </a:solidFill>
                <a:latin typeface="Chiller" pitchFamily="82" charset="0"/>
              </a:rPr>
              <a:t>Causes / Stats of Depression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93726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hiller" pitchFamily="82" charset="0"/>
              </a:rPr>
              <a:t>1 more thing about symptoms: to be clinical depression, symptoms must persist for at least 2 weeks in the absence of a clear reason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hiller" pitchFamily="82" charset="0"/>
              </a:rPr>
              <a:t>If only during winter months (no sunlight = more melatonin = sleepy), SAD = Seasonal Affective Disorder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hiller" pitchFamily="82" charset="0"/>
              </a:rPr>
              <a:t>Neurotransmitters: lack of serotonin, norepinephrine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hiller" pitchFamily="82" charset="0"/>
              </a:rPr>
              <a:t>Lower activity in left frontal lobe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hiller" pitchFamily="82" charset="0"/>
              </a:rPr>
              <a:t>Freud: “anger turned inward”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hiller" pitchFamily="82" charset="0"/>
              </a:rPr>
              <a:t>Onset: mean = 25-29, though age of onset is going down [3 month olds (207)]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hiller" pitchFamily="82" charset="0"/>
              </a:rPr>
              <a:t>Average duration of 1</a:t>
            </a:r>
            <a:r>
              <a:rPr lang="en-US" sz="2800" baseline="30000" smtClean="0">
                <a:latin typeface="Chiller" pitchFamily="82" charset="0"/>
              </a:rPr>
              <a:t>st</a:t>
            </a:r>
            <a:r>
              <a:rPr lang="en-US" sz="2800" smtClean="0">
                <a:latin typeface="Chiller" pitchFamily="82" charset="0"/>
              </a:rPr>
              <a:t> episode = 6-9 months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hiller" pitchFamily="82" charset="0"/>
              </a:rPr>
              <a:t>70% are women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i="1" smtClean="0">
                <a:latin typeface="Chiller" pitchFamily="82" charset="0"/>
              </a:rPr>
              <a:t>Dysthmyic Disorder</a:t>
            </a:r>
            <a:r>
              <a:rPr lang="en-US" sz="2800" smtClean="0">
                <a:latin typeface="Chiller" pitchFamily="82" charset="0"/>
              </a:rPr>
              <a:t> = chronic, lasting at least 2 years, not episodes, its chronic! But less severe…(not debilitating) (Double Depression = Dysthymic Disorder with occasional bouts of depression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hiller" pitchFamily="82" charset="0"/>
              </a:rPr>
              <a:t>+ common than bipolar, - common than phobias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4343400" y="6491288"/>
            <a:ext cx="4038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Moving Images 23: Mike Wallace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90600"/>
          </a:xfrm>
        </p:spPr>
        <p:txBody>
          <a:bodyPr/>
          <a:lstStyle/>
          <a:p>
            <a:pPr eaLnBrk="1" hangingPunct="1"/>
            <a:r>
              <a:rPr lang="en-US" sz="5500" b="1" smtClean="0">
                <a:solidFill>
                  <a:schemeClr val="accent2"/>
                </a:solidFill>
                <a:latin typeface="Chiller" pitchFamily="82" charset="0"/>
              </a:rPr>
              <a:t>NT Causes of...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267200" y="1219200"/>
            <a:ext cx="4876800" cy="36576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3700" b="1" smtClean="0">
                <a:latin typeface="Cooper Black" pitchFamily="18" charset="0"/>
              </a:rPr>
              <a:t>MANIA</a:t>
            </a:r>
          </a:p>
          <a:p>
            <a:pPr eaLnBrk="1" hangingPunct="1">
              <a:lnSpc>
                <a:spcPct val="80000"/>
              </a:lnSpc>
            </a:pPr>
            <a:r>
              <a:rPr lang="en-US" sz="3700" smtClean="0">
                <a:latin typeface="Cooper Black" pitchFamily="18" charset="0"/>
              </a:rPr>
              <a:t>Excessive production of 1 or 2 NTs: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3700" smtClean="0">
                <a:latin typeface="Cooper Black" pitchFamily="18" charset="0"/>
              </a:rPr>
              <a:t>1-Norepinephrine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3700" smtClean="0">
                <a:latin typeface="Cooper Black" pitchFamily="18" charset="0"/>
              </a:rPr>
              <a:t>2-Serotonin</a:t>
            </a:r>
          </a:p>
          <a:p>
            <a:pPr eaLnBrk="1" hangingPunct="1">
              <a:lnSpc>
                <a:spcPct val="80000"/>
              </a:lnSpc>
            </a:pPr>
            <a:endParaRPr lang="en-US" sz="3700" smtClean="0">
              <a:latin typeface="Cooper Black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0" y="990600"/>
            <a:ext cx="4648200" cy="3657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500" b="1" smtClean="0">
                <a:latin typeface="Chiller" pitchFamily="82" charset="0"/>
              </a:rPr>
              <a:t>DEPRESSION</a:t>
            </a:r>
          </a:p>
          <a:p>
            <a:pPr eaLnBrk="1" hangingPunct="1"/>
            <a:r>
              <a:rPr lang="en-US" sz="4500" smtClean="0">
                <a:latin typeface="Chiller" pitchFamily="82" charset="0"/>
              </a:rPr>
              <a:t>Low levels of 1 of 2 NTs:</a:t>
            </a:r>
          </a:p>
          <a:p>
            <a:pPr eaLnBrk="1" hangingPunct="1"/>
            <a:r>
              <a:rPr lang="en-US" sz="4900" smtClean="0">
                <a:latin typeface="Chiller" pitchFamily="82" charset="0"/>
              </a:rPr>
              <a:t>1-Norepinephrine</a:t>
            </a:r>
          </a:p>
          <a:p>
            <a:pPr lvl="1" eaLnBrk="1" hangingPunct="1"/>
            <a:r>
              <a:rPr lang="en-US" sz="4500" smtClean="0">
                <a:latin typeface="Chiller" pitchFamily="82" charset="0"/>
              </a:rPr>
              <a:t>2-Serotonin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4800600" y="6491288"/>
            <a:ext cx="434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Mind: 31: Mania &amp; Depression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762000"/>
          </a:xfrm>
        </p:spPr>
        <p:txBody>
          <a:bodyPr/>
          <a:lstStyle/>
          <a:p>
            <a:pPr eaLnBrk="1" hangingPunct="1"/>
            <a:r>
              <a:rPr lang="en-US" sz="5500" b="1" smtClean="0">
                <a:solidFill>
                  <a:schemeClr val="accent2"/>
                </a:solidFill>
                <a:latin typeface="Cooper Black" pitchFamily="18" charset="0"/>
              </a:rPr>
              <a:t>Mania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8686800" cy="4495800"/>
          </a:xfrm>
        </p:spPr>
        <p:txBody>
          <a:bodyPr/>
          <a:lstStyle/>
          <a:p>
            <a:pPr eaLnBrk="1" hangingPunct="1"/>
            <a:r>
              <a:rPr lang="en-US" sz="2700" smtClean="0">
                <a:latin typeface="Cooper Black" pitchFamily="18" charset="0"/>
              </a:rPr>
              <a:t>An abnormally high state of exhilaration</a:t>
            </a:r>
          </a:p>
          <a:p>
            <a:pPr eaLnBrk="1" hangingPunct="1"/>
            <a:r>
              <a:rPr lang="en-US" sz="2700" smtClean="0">
                <a:latin typeface="Cooper Black" pitchFamily="18" charset="0"/>
              </a:rPr>
              <a:t>Extreme pleasure in every activity (cleaning, shopping, etc.)</a:t>
            </a:r>
          </a:p>
          <a:p>
            <a:pPr eaLnBrk="1" hangingPunct="1"/>
            <a:r>
              <a:rPr lang="en-US" sz="2700" smtClean="0">
                <a:latin typeface="Cooper Black" pitchFamily="18" charset="0"/>
              </a:rPr>
              <a:t>Flight of ideas – lots at once</a:t>
            </a:r>
          </a:p>
          <a:p>
            <a:pPr eaLnBrk="1" hangingPunct="1"/>
            <a:r>
              <a:rPr lang="en-US" sz="2700" smtClean="0">
                <a:latin typeface="Cooper Black" pitchFamily="18" charset="0"/>
              </a:rPr>
              <a:t>Excessive energy</a:t>
            </a:r>
          </a:p>
          <a:p>
            <a:pPr eaLnBrk="1" hangingPunct="1"/>
            <a:r>
              <a:rPr lang="en-US" sz="2700" smtClean="0">
                <a:latin typeface="Cooper Black" pitchFamily="18" charset="0"/>
              </a:rPr>
              <a:t>Irrational decisions</a:t>
            </a:r>
          </a:p>
          <a:p>
            <a:pPr eaLnBrk="1" hangingPunct="1"/>
            <a:r>
              <a:rPr lang="en-US" sz="2700" smtClean="0">
                <a:latin typeface="Cooper Black" pitchFamily="18" charset="0"/>
              </a:rPr>
              <a:t>Feeling of excessive hopefulness</a:t>
            </a:r>
          </a:p>
          <a:p>
            <a:pPr eaLnBrk="1" hangingPunct="1"/>
            <a:r>
              <a:rPr lang="en-US" sz="2700" smtClean="0">
                <a:latin typeface="Cooper Black" pitchFamily="18" charset="0"/>
              </a:rPr>
              <a:t>Speaking rapidly and dramatically</a:t>
            </a:r>
          </a:p>
          <a:p>
            <a:pPr eaLnBrk="1" hangingPunct="1"/>
            <a:r>
              <a:rPr lang="en-US" sz="2700" smtClean="0">
                <a:latin typeface="Cooper Black" pitchFamily="18" charset="0"/>
              </a:rPr>
              <a:t>Excessive feeling of ambition / grandiosity</a:t>
            </a:r>
          </a:p>
          <a:p>
            <a:pPr eaLnBrk="1" hangingPunct="1"/>
            <a:r>
              <a:rPr lang="en-US" sz="2700" smtClean="0">
                <a:latin typeface="Cooper Black" pitchFamily="18" charset="0"/>
              </a:rPr>
              <a:t>Inflated self esteem 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6019800" y="5486400"/>
            <a:ext cx="1752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Pg. 202 abnormal book – Billy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chemeClr val="accent2"/>
                </a:solidFill>
                <a:latin typeface="Cooper Black" pitchFamily="18" charset="0"/>
              </a:rPr>
              <a:t>Stages of Mania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6962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smtClean="0">
                <a:latin typeface="Cooper Black" pitchFamily="18" charset="0"/>
              </a:rPr>
              <a:t>1-Hypomania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Cooper Black" pitchFamily="18" charset="0"/>
              </a:rPr>
              <a:t>Patients are energetic, extroverted, and assertive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>
                <a:latin typeface="Cooper Black" pitchFamily="18" charset="0"/>
              </a:rPr>
              <a:t>2-Mania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Cooper Black" pitchFamily="18" charset="0"/>
              </a:rPr>
              <a:t>Loss of judgment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>
                <a:latin typeface="Cooper Black" pitchFamily="18" charset="0"/>
              </a:rPr>
              <a:t>3-Delusion with Paranoid Themes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Cooper Black" pitchFamily="18" charset="0"/>
              </a:rPr>
              <a:t>Speech is generally rapid and hyperactive behavior may lead to violence.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2192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chemeClr val="accent2"/>
                </a:solidFill>
                <a:latin typeface="Harlow Solid Italic" pitchFamily="82" charset="0"/>
              </a:rPr>
              <a:t>Bipolar Disorder</a:t>
            </a:r>
            <a:br>
              <a:rPr lang="en-US" sz="4000" b="1" smtClean="0">
                <a:solidFill>
                  <a:schemeClr val="accent2"/>
                </a:solidFill>
                <a:latin typeface="Harlow Solid Italic" pitchFamily="82" charset="0"/>
              </a:rPr>
            </a:br>
            <a:r>
              <a:rPr lang="en-US" sz="4000" b="1" smtClean="0">
                <a:solidFill>
                  <a:schemeClr val="accent2"/>
                </a:solidFill>
                <a:latin typeface="Harlow Solid Italic" pitchFamily="82" charset="0"/>
              </a:rPr>
              <a:t>Manic-Depressive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534400" cy="4343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900" smtClean="0">
                <a:latin typeface="Harlow Solid Italic" pitchFamily="82" charset="0"/>
              </a:rPr>
              <a:t>When people alternate between episodes of depression and one or more episodes of mania.</a:t>
            </a:r>
          </a:p>
          <a:p>
            <a:pPr eaLnBrk="1" hangingPunct="1">
              <a:lnSpc>
                <a:spcPct val="80000"/>
              </a:lnSpc>
            </a:pPr>
            <a:r>
              <a:rPr lang="en-US" sz="2900" smtClean="0">
                <a:latin typeface="Harlow Solid Italic" pitchFamily="82" charset="0"/>
              </a:rPr>
              <a:t>Occurs equally in both sexes.</a:t>
            </a:r>
          </a:p>
          <a:p>
            <a:pPr eaLnBrk="1" hangingPunct="1">
              <a:lnSpc>
                <a:spcPct val="80000"/>
              </a:lnSpc>
            </a:pPr>
            <a:r>
              <a:rPr lang="en-US" sz="2900" smtClean="0">
                <a:latin typeface="Harlow Solid Italic" pitchFamily="82" charset="0"/>
              </a:rPr>
              <a:t>Mean onset is between 18-22, though 1/3 of cases actually begin in adolescence</a:t>
            </a:r>
          </a:p>
          <a:p>
            <a:pPr eaLnBrk="1" hangingPunct="1">
              <a:lnSpc>
                <a:spcPct val="80000"/>
              </a:lnSpc>
            </a:pPr>
            <a:r>
              <a:rPr lang="en-US" sz="2900" smtClean="0">
                <a:latin typeface="Harlow Solid Italic" pitchFamily="82" charset="0"/>
              </a:rPr>
              <a:t>50/50 M/F</a:t>
            </a:r>
          </a:p>
          <a:p>
            <a:pPr eaLnBrk="1" hangingPunct="1">
              <a:lnSpc>
                <a:spcPct val="80000"/>
              </a:lnSpc>
            </a:pPr>
            <a:r>
              <a:rPr lang="en-US" sz="2900" smtClean="0">
                <a:latin typeface="Harlow Solid Italic" pitchFamily="82" charset="0"/>
              </a:rPr>
              <a:t>Those who have </a:t>
            </a:r>
            <a:r>
              <a:rPr lang="en-US" sz="2900" b="1" smtClean="0">
                <a:latin typeface="Harlow Solid Italic" pitchFamily="82" charset="0"/>
              </a:rPr>
              <a:t>rapid cycling</a:t>
            </a:r>
            <a:r>
              <a:rPr lang="en-US" sz="2900" smtClean="0">
                <a:latin typeface="Harlow Solid Italic" pitchFamily="82" charset="0"/>
              </a:rPr>
              <a:t> may experience more episodes of mania and depression that succeed each other without a period of remission.</a:t>
            </a:r>
          </a:p>
          <a:p>
            <a:pPr eaLnBrk="1" hangingPunct="1">
              <a:lnSpc>
                <a:spcPct val="80000"/>
              </a:lnSpc>
            </a:pPr>
            <a:r>
              <a:rPr lang="en-US" sz="2900" smtClean="0">
                <a:latin typeface="Harlow Solid Italic" pitchFamily="82" charset="0"/>
              </a:rPr>
              <a:t>Less common than depression</a:t>
            </a:r>
          </a:p>
          <a:p>
            <a:pPr eaLnBrk="1" hangingPunct="1">
              <a:lnSpc>
                <a:spcPct val="80000"/>
              </a:lnSpc>
            </a:pPr>
            <a:endParaRPr lang="en-US" sz="2900" smtClean="0">
              <a:latin typeface="Harlow Solid Italic" pitchFamily="82" charset="0"/>
            </a:endParaRPr>
          </a:p>
          <a:p>
            <a:pPr eaLnBrk="1" hangingPunct="1">
              <a:lnSpc>
                <a:spcPct val="80000"/>
              </a:lnSpc>
            </a:pPr>
            <a:endParaRPr 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solidFill>
                  <a:schemeClr val="accent2"/>
                </a:solidFill>
                <a:latin typeface="Harlow Solid Italic" pitchFamily="82" charset="0"/>
              </a:rPr>
              <a:t>Bipolar Disorder</a:t>
            </a:r>
            <a:br>
              <a:rPr lang="en-US" sz="4000" b="1" smtClean="0">
                <a:solidFill>
                  <a:schemeClr val="accent2"/>
                </a:solidFill>
                <a:latin typeface="Harlow Solid Italic" pitchFamily="82" charset="0"/>
              </a:rPr>
            </a:br>
            <a:r>
              <a:rPr lang="en-US" sz="4000" b="1" smtClean="0">
                <a:solidFill>
                  <a:schemeClr val="accent2"/>
                </a:solidFill>
                <a:latin typeface="Harlow Solid Italic" pitchFamily="82" charset="0"/>
              </a:rPr>
              <a:t>Manic-Depressive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b="1" i="1" smtClean="0">
                <a:latin typeface="Harlow Solid Italic" pitchFamily="82" charset="0"/>
              </a:rPr>
              <a:t>Cyclothymic Disorder</a:t>
            </a:r>
            <a:r>
              <a:rPr lang="en-US" sz="2800" smtClean="0">
                <a:latin typeface="Harlow Solid Italic" pitchFamily="82" charset="0"/>
              </a:rPr>
              <a:t>  = </a:t>
            </a:r>
          </a:p>
          <a:p>
            <a:pPr eaLnBrk="1" hangingPunct="1"/>
            <a:endParaRPr lang="en-US" sz="2800" smtClean="0">
              <a:latin typeface="Harlow Solid Italic" pitchFamily="82" charset="0"/>
            </a:endParaRPr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chemeClr val="accent2"/>
                </a:solidFill>
                <a:latin typeface="Harlow Solid Italic" pitchFamily="82" charset="0"/>
              </a:rPr>
              <a:t>People Who Had Bipolar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Harlow Solid Italic" pitchFamily="82" charset="0"/>
              </a:rPr>
              <a:t>Abraham Lincoln	Edgar Allan Poe</a:t>
            </a:r>
          </a:p>
          <a:p>
            <a:pPr eaLnBrk="1" hangingPunct="1"/>
            <a:r>
              <a:rPr lang="en-US" smtClean="0">
                <a:latin typeface="Harlow Solid Italic" pitchFamily="82" charset="0"/>
              </a:rPr>
              <a:t>Van Gough		Virginia Wolf</a:t>
            </a:r>
          </a:p>
          <a:p>
            <a:pPr eaLnBrk="1" hangingPunct="1"/>
            <a:r>
              <a:rPr lang="en-US" smtClean="0">
                <a:latin typeface="Harlow Solid Italic" pitchFamily="82" charset="0"/>
              </a:rPr>
              <a:t>Vivian Lee		Walt Whitman</a:t>
            </a:r>
          </a:p>
          <a:p>
            <a:pPr eaLnBrk="1" hangingPunct="1"/>
            <a:r>
              <a:rPr lang="en-US" smtClean="0">
                <a:latin typeface="Harlow Solid Italic" pitchFamily="82" charset="0"/>
              </a:rPr>
              <a:t>Charles Dickens	Ernest Hemingway</a:t>
            </a:r>
          </a:p>
          <a:p>
            <a:pPr eaLnBrk="1" hangingPunct="1"/>
            <a:r>
              <a:rPr lang="en-US" smtClean="0">
                <a:latin typeface="Harlow Solid Italic" pitchFamily="82" charset="0"/>
              </a:rPr>
              <a:t>Isaac Newton</a:t>
            </a:r>
          </a:p>
          <a:p>
            <a:pPr eaLnBrk="1" hangingPunct="1"/>
            <a:r>
              <a:rPr lang="en-US" smtClean="0">
                <a:latin typeface="Harlow Solid Italic" pitchFamily="82" charset="0"/>
              </a:rPr>
              <a:t>Mark Twain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4876800" y="6491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Mind 34: ECT for Depression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b="1" smtClean="0">
                <a:solidFill>
                  <a:schemeClr val="accent2"/>
                </a:solidFill>
              </a:rPr>
              <a:t>Psychological Disorders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696200" cy="3657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CC0000"/>
                </a:solidFill>
              </a:rPr>
              <a:t>According to the Law</a:t>
            </a:r>
          </a:p>
          <a:p>
            <a:pPr eaLnBrk="1" hangingPunct="1">
              <a:buFontTx/>
              <a:buNone/>
            </a:pPr>
            <a:r>
              <a:rPr lang="en-US" sz="2800" b="1" smtClean="0"/>
              <a:t>M’Naghten Rule </a:t>
            </a:r>
            <a:r>
              <a:rPr lang="en-US" sz="2800" b="1" smtClean="0">
                <a:sym typeface="Wingdings" pitchFamily="2" charset="2"/>
              </a:rPr>
              <a:t>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sym typeface="Wingdings" pitchFamily="2" charset="2"/>
              </a:rPr>
              <a:t>	</a:t>
            </a:r>
            <a:r>
              <a:rPr lang="en-US" sz="2800" smtClean="0">
                <a:sym typeface="Wingdings" pitchFamily="2" charset="2"/>
              </a:rPr>
              <a:t>1) must not know what you are doing is wrong OR</a:t>
            </a:r>
          </a:p>
          <a:p>
            <a:pPr eaLnBrk="1" hangingPunct="1">
              <a:buFontTx/>
              <a:buNone/>
            </a:pPr>
            <a:r>
              <a:rPr lang="en-US" sz="2800" smtClean="0">
                <a:sym typeface="Wingdings" pitchFamily="2" charset="2"/>
              </a:rPr>
              <a:t>	2) must not understand the nature of the act</a:t>
            </a:r>
          </a:p>
          <a:p>
            <a:pPr eaLnBrk="1" hangingPunct="1">
              <a:buFontTx/>
              <a:buNone/>
            </a:pPr>
            <a:r>
              <a:rPr lang="en-US" sz="2800" smtClean="0">
                <a:sym typeface="Wingdings" pitchFamily="2" charset="2"/>
              </a:rPr>
              <a:t>		Stats on “</a:t>
            </a:r>
            <a:r>
              <a:rPr lang="en-US" sz="2800" smtClean="0">
                <a:sym typeface="Wingdings" pitchFamily="2" charset="2"/>
                <a:hlinkClick r:id="rId2"/>
              </a:rPr>
              <a:t>legal insanity</a:t>
            </a:r>
            <a:r>
              <a:rPr lang="en-US" sz="2800" smtClean="0">
                <a:sym typeface="Wingdings" pitchFamily="2" charset="2"/>
              </a:rPr>
              <a:t>”…</a:t>
            </a:r>
          </a:p>
          <a:p>
            <a:pPr eaLnBrk="1" hangingPunct="1">
              <a:buFontTx/>
              <a:buNone/>
            </a:pPr>
            <a:r>
              <a:rPr lang="en-US" sz="2800" smtClean="0">
                <a:sym typeface="Wingdings" pitchFamily="2" charset="2"/>
              </a:rPr>
              <a:t>		Discuss: Are the mentally insane 	more dangerous?</a:t>
            </a:r>
          </a:p>
          <a:p>
            <a:pPr eaLnBrk="1" hangingPunct="1">
              <a:buFontTx/>
              <a:buNone/>
            </a:pPr>
            <a:r>
              <a:rPr lang="en-US" sz="2800" smtClean="0">
                <a:sym typeface="Wingdings" pitchFamily="2" charset="2"/>
              </a:rPr>
              <a:t>		Several articles on “legal 			insanity” and more</a:t>
            </a:r>
          </a:p>
          <a:p>
            <a:pPr eaLnBrk="1" hangingPunct="1">
              <a:buFontTx/>
              <a:buNone/>
            </a:pPr>
            <a:endParaRPr lang="en-US" sz="280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SAD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Seasonal Affective Disorder</a:t>
            </a:r>
          </a:p>
          <a:p>
            <a:pPr eaLnBrk="1" hangingPunct="1"/>
            <a:r>
              <a:rPr lang="en-US" smtClean="0"/>
              <a:t>5% of North Americans</a:t>
            </a:r>
          </a:p>
          <a:p>
            <a:pPr lvl="1" eaLnBrk="1" hangingPunct="1"/>
            <a:r>
              <a:rPr lang="en-US" smtClean="0"/>
              <a:t>2% of Floridians</a:t>
            </a:r>
          </a:p>
          <a:p>
            <a:pPr lvl="1" eaLnBrk="1" hangingPunct="1"/>
            <a:r>
              <a:rPr lang="en-US" smtClean="0"/>
              <a:t>10% of New Hampshirians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Showcard Gothic" pitchFamily="82" charset="0"/>
              </a:rPr>
              <a:t>Schizophrenia</a:t>
            </a:r>
            <a:endParaRPr lang="en-US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Overall must have at least 2 of the following 5:</a:t>
            </a:r>
          </a:p>
          <a:p>
            <a:pPr lvl="1" eaLnBrk="1" hangingPunct="1"/>
            <a:r>
              <a:rPr lang="en-US" sz="2400" smtClean="0"/>
              <a:t>Delusions (+)</a:t>
            </a:r>
          </a:p>
          <a:p>
            <a:pPr lvl="1" eaLnBrk="1" hangingPunct="1"/>
            <a:r>
              <a:rPr lang="en-US" sz="2400" smtClean="0"/>
              <a:t>Hallucinations (+)</a:t>
            </a:r>
          </a:p>
          <a:p>
            <a:pPr lvl="1" eaLnBrk="1" hangingPunct="1"/>
            <a:r>
              <a:rPr lang="en-US" sz="2400" smtClean="0"/>
              <a:t>Disorganized Speech (mostly +)</a:t>
            </a:r>
          </a:p>
          <a:p>
            <a:pPr lvl="1" eaLnBrk="1" hangingPunct="1"/>
            <a:r>
              <a:rPr lang="en-US" sz="2400" smtClean="0"/>
              <a:t>Disorganized Behavior (inappropriate or ineffective behavior) (mostly +)</a:t>
            </a:r>
          </a:p>
          <a:p>
            <a:pPr lvl="1" eaLnBrk="1" hangingPunct="1"/>
            <a:r>
              <a:rPr lang="en-US" sz="2400" smtClean="0"/>
              <a:t>Negative Symptoms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96200" cy="12192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Showcard Gothic" pitchFamily="82" charset="0"/>
              </a:rPr>
              <a:t>Schizophrenia – </a:t>
            </a:r>
            <a:br>
              <a:rPr lang="en-US" sz="4000" smtClean="0">
                <a:latin typeface="Showcard Gothic" pitchFamily="82" charset="0"/>
              </a:rPr>
            </a:br>
            <a:r>
              <a:rPr lang="en-US" sz="4000" smtClean="0">
                <a:latin typeface="Showcard Gothic" pitchFamily="82" charset="0"/>
              </a:rPr>
              <a:t>General Characteristics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48006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Showcard Gothic" pitchFamily="82" charset="0"/>
              </a:rPr>
              <a:t>delusions  = </a:t>
            </a:r>
          </a:p>
          <a:p>
            <a:pPr lvl="1" eaLnBrk="1" hangingPunct="1"/>
            <a:r>
              <a:rPr lang="en-US" sz="2400" smtClean="0"/>
              <a:t>Delusions of Persecution (CIA watching)</a:t>
            </a:r>
          </a:p>
          <a:p>
            <a:pPr lvl="2" eaLnBrk="1" hangingPunct="1"/>
            <a:r>
              <a:rPr lang="en-US" sz="2000" smtClean="0"/>
              <a:t>“the doctor is out to get me” “that picture is meant for me”  Beautiful Mind: codes in the newspaper</a:t>
            </a:r>
          </a:p>
          <a:p>
            <a:pPr lvl="1" eaLnBrk="1" hangingPunct="1"/>
            <a:r>
              <a:rPr lang="en-US" sz="2400" smtClean="0"/>
              <a:t>Delusions of Grandeur (God-like, the president, Nobel Prize winner, savior of the world, etc.)</a:t>
            </a:r>
          </a:p>
          <a:p>
            <a:pPr lvl="1" eaLnBrk="1" hangingPunct="1"/>
            <a:r>
              <a:rPr lang="en-US" sz="2400" smtClean="0"/>
              <a:t>Capgras Syndrome: someone you know replaced by a double</a:t>
            </a:r>
          </a:p>
          <a:p>
            <a:pPr lvl="1" eaLnBrk="1" hangingPunct="1"/>
            <a:r>
              <a:rPr lang="en-US" sz="2400" smtClean="0"/>
              <a:t>Cotard’s Syndrome: thinks a part of the body has changed in some impossible way</a:t>
            </a:r>
          </a:p>
          <a:p>
            <a:pPr lvl="1" eaLnBrk="1" hangingPunct="1"/>
            <a:endParaRPr lang="en-US" sz="240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543800" cy="16002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Showcard Gothic" pitchFamily="82" charset="0"/>
              </a:rPr>
              <a:t>Schizophrenia – </a:t>
            </a:r>
            <a:br>
              <a:rPr lang="en-US" sz="4000" smtClean="0">
                <a:latin typeface="Showcard Gothic" pitchFamily="82" charset="0"/>
              </a:rPr>
            </a:br>
            <a:r>
              <a:rPr lang="en-US" sz="4000" smtClean="0">
                <a:latin typeface="Showcard Gothic" pitchFamily="82" charset="0"/>
              </a:rPr>
              <a:t>General Characteristics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915400" cy="47244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Showcard Gothic" pitchFamily="82" charset="0"/>
              </a:rPr>
              <a:t>Disturbed Perceptions = Hallucinations</a:t>
            </a:r>
          </a:p>
          <a:p>
            <a:pPr lvl="1" eaLnBrk="1" hangingPunct="1"/>
            <a:r>
              <a:rPr lang="en-US" sz="2400" smtClean="0"/>
              <a:t>Seeing / hearing / feeling usually</a:t>
            </a:r>
          </a:p>
          <a:p>
            <a:pPr lvl="2" eaLnBrk="1" hangingPunct="1"/>
            <a:r>
              <a:rPr lang="en-US" sz="2000" smtClean="0"/>
              <a:t>Somatic hallucinations – “snakes are crawling around on me”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Hearing voices (auditory hallucinations – most common)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i="1" smtClean="0">
                <a:sym typeface="Wingdings" pitchFamily="2" charset="2"/>
              </a:rPr>
              <a:t>interestingly, we find problems in Broca’s area (NOT wernicke), so it’s not language composition, but as if one’s own produced language is repeated in the head as other people’s voices &amp; the person can’t tell the diff</a:t>
            </a:r>
            <a:endParaRPr lang="en-US" sz="2000" smtClean="0"/>
          </a:p>
          <a:p>
            <a:pPr lvl="2" eaLnBrk="1" hangingPunct="1"/>
            <a:endParaRPr lang="en-US" sz="2000" smtClean="0"/>
          </a:p>
          <a:p>
            <a:pPr lvl="1" eaLnBrk="1" hangingPunct="1"/>
            <a:endParaRPr lang="en-US" sz="240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543800" cy="16002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Showcard Gothic" pitchFamily="82" charset="0"/>
              </a:rPr>
              <a:t>Schizophrenia – </a:t>
            </a:r>
            <a:br>
              <a:rPr lang="en-US" sz="4000" smtClean="0">
                <a:latin typeface="Showcard Gothic" pitchFamily="82" charset="0"/>
              </a:rPr>
            </a:br>
            <a:r>
              <a:rPr lang="en-US" sz="4000" smtClean="0">
                <a:latin typeface="Showcard Gothic" pitchFamily="82" charset="0"/>
              </a:rPr>
              <a:t>General Characteristics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4582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latin typeface="Showcard Gothic" pitchFamily="82" charset="0"/>
              </a:rPr>
              <a:t>Disorganized speech &amp; Thought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500" smtClean="0"/>
              <a:t>Lack insight, awareness of problem	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500" smtClean="0"/>
              <a:t>Jump from topic to topic, talk illogically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500" smtClean="0"/>
              <a:t>Tangentiality, loose association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500" smtClean="0"/>
              <a:t>Overinclusion (word associations guide speech “For dinner we had veal cutlets, tossed salad, and French fries, with lots of German, Polish, Spanish, and the United Snakes)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500" smtClean="0"/>
              <a:t>Paralogic: “President Bush is a Texan.  I come from Houston, TX. I’m the President.”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500" smtClean="0"/>
              <a:t>Thought insertion or withdrawal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lvl="1" eaLnBrk="1" hangingPunct="1">
              <a:lnSpc>
                <a:spcPct val="90000"/>
              </a:lnSpc>
            </a:pPr>
            <a:endParaRPr lang="en-US" smtClean="0">
              <a:latin typeface="Showcard Gothic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543800" cy="16002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Showcard Gothic" pitchFamily="82" charset="0"/>
              </a:rPr>
              <a:t>Schizophrenia – </a:t>
            </a:r>
            <a:br>
              <a:rPr lang="en-US" sz="4000" smtClean="0">
                <a:latin typeface="Showcard Gothic" pitchFamily="82" charset="0"/>
              </a:rPr>
            </a:br>
            <a:r>
              <a:rPr lang="en-US" sz="4000" smtClean="0">
                <a:latin typeface="Showcard Gothic" pitchFamily="82" charset="0"/>
              </a:rPr>
              <a:t>General Characteristics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077200" cy="4343400"/>
          </a:xfrm>
        </p:spPr>
        <p:txBody>
          <a:bodyPr/>
          <a:lstStyle/>
          <a:p>
            <a:pPr eaLnBrk="1" hangingPunct="1"/>
            <a:r>
              <a:rPr lang="en-US" smtClean="0">
                <a:latin typeface="Showcard Gothic" pitchFamily="82" charset="0"/>
              </a:rPr>
              <a:t>Disorganized behavior = </a:t>
            </a:r>
            <a:r>
              <a:rPr lang="en-US" smtClean="0"/>
              <a:t>Inappropriate or ineffective behaviors</a:t>
            </a:r>
          </a:p>
          <a:p>
            <a:pPr lvl="1" eaLnBrk="1" hangingPunct="1"/>
            <a:r>
              <a:rPr lang="en-US" smtClean="0"/>
              <a:t>Ex: wearing winter clothing on a hot day</a:t>
            </a:r>
          </a:p>
          <a:p>
            <a:pPr lvl="1" eaLnBrk="1" hangingPunct="1"/>
            <a:r>
              <a:rPr lang="en-US" smtClean="0"/>
              <a:t>Ex: crying, laughing at inappropriate times</a:t>
            </a:r>
          </a:p>
          <a:p>
            <a:pPr lvl="1" eaLnBrk="1" hangingPunct="1"/>
            <a:r>
              <a:rPr lang="en-US" smtClean="0"/>
              <a:t>Catatonia – no movement (- symptom) OR rigid fixed behaviors</a:t>
            </a:r>
          </a:p>
          <a:p>
            <a:pPr lvl="1" eaLnBrk="1" hangingPunct="1"/>
            <a:r>
              <a:rPr lang="en-US" smtClean="0"/>
              <a:t>Flat Affect – no emotion</a:t>
            </a:r>
            <a:r>
              <a:rPr lang="en-US" smtClean="0">
                <a:latin typeface="Arial" charset="0"/>
              </a:rPr>
              <a:t> (- symptom)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6870700" cy="1600200"/>
          </a:xfrm>
        </p:spPr>
        <p:txBody>
          <a:bodyPr/>
          <a:lstStyle/>
          <a:p>
            <a:r>
              <a:rPr lang="en-US" smtClean="0">
                <a:latin typeface="Showcard Gothic" pitchFamily="82" charset="0"/>
              </a:rPr>
              <a:t>Negative Symptoms</a:t>
            </a:r>
            <a:endParaRPr lang="en-US" smtClean="0"/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7696200" cy="3657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Affective Flattening (2/3 have this) = don’t show emotion in situations where you’d expect it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Anhedonia = inability to feel pleasure; indifference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Alogia  = lack of meaningful speech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Avolition = lack of motivation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Cessation of personal hygiene</a:t>
            </a:r>
          </a:p>
          <a:p>
            <a:endParaRPr 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Showcard Gothic" pitchFamily="82" charset="0"/>
              </a:rPr>
              <a:t>Other symptoms</a:t>
            </a:r>
            <a:endParaRPr lang="en-US" smtClean="0"/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Dissociative symptoms</a:t>
            </a:r>
          </a:p>
          <a:p>
            <a:r>
              <a:rPr lang="en-US" smtClean="0"/>
              <a:t>Anosognosia</a:t>
            </a:r>
          </a:p>
          <a:p>
            <a:r>
              <a:rPr lang="en-US" smtClean="0"/>
              <a:t>High rates of substance abuse disorders</a:t>
            </a:r>
          </a:p>
          <a:p>
            <a:r>
              <a:rPr lang="en-US" smtClean="0"/>
              <a:t>High risk of suicide</a:t>
            </a:r>
          </a:p>
          <a:p>
            <a:r>
              <a:rPr lang="en-US" smtClean="0"/>
              <a:t>High rate of OCD / Panic Disorder</a:t>
            </a:r>
          </a:p>
          <a:p>
            <a:r>
              <a:rPr lang="en-US" smtClean="0"/>
              <a:t>Downward drift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Showcard Gothic" pitchFamily="82" charset="0"/>
              </a:rPr>
              <a:t>Onset of Schizophrenia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latin typeface="Showcard Gothic" pitchFamily="82" charset="0"/>
              </a:rPr>
              <a:t>Chronic / Process schizophrenia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Slow developing process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Recovery doubtful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Showcard Gothic" pitchFamily="82" charset="0"/>
              </a:rPr>
              <a:t>Acute / reactive schizophrenia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Previously well-adjusted person, in reaction to life’s stresses, rapidly develops schizophrenia; recovery more likely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14400"/>
          </a:xfrm>
        </p:spPr>
        <p:txBody>
          <a:bodyPr/>
          <a:lstStyle/>
          <a:p>
            <a:pPr eaLnBrk="1" hangingPunct="1"/>
            <a:r>
              <a:rPr lang="en-US" smtClean="0">
                <a:latin typeface="Showcard Gothic" pitchFamily="82" charset="0"/>
              </a:rPr>
              <a:t>Onset statistics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9916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Average age of onset = 15-30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Men = usually younger than 25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Women = 26-45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1 % worldwide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EQUAL M/F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Men </a:t>
            </a:r>
            <a:r>
              <a:rPr lang="en-US" sz="2000" smtClean="0">
                <a:sym typeface="Wingdings" pitchFamily="2" charset="2"/>
              </a:rPr>
              <a:t> likelihood of onset decreases with age (possible after even age 75)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sym typeface="Wingdings" pitchFamily="2" charset="2"/>
              </a:rPr>
              <a:t>Women  lower likelihood until age 36, then higher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ym typeface="Wingdings" pitchFamily="2" charset="2"/>
              </a:rPr>
              <a:t>Kids do show abnormal signs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sym typeface="Wingdings" pitchFamily="2" charset="2"/>
              </a:rPr>
              <a:t>(more -, less +)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78% have several episodes, not just 1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In US, Af-Am are diagnosed at a higher rate than whites. WHY?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Could be a bias in who is tested</a:t>
            </a:r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Discussion Day 59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en-US" sz="2800" b="1" smtClean="0"/>
              <a:t>Why do we diagnose people with psychological disorders? What exactly is the purpose of this anyway?</a:t>
            </a:r>
          </a:p>
          <a:p>
            <a:pPr algn="ctr" eaLnBrk="1" hangingPunct="1"/>
            <a:r>
              <a:rPr lang="en-US" sz="2800" b="1" smtClean="0"/>
              <a:t>What might be some potential benefits?  Potential negatives/side effects of such a diagnostic system?</a:t>
            </a:r>
          </a:p>
          <a:p>
            <a:pPr algn="ctr" eaLnBrk="1" hangingPunct="1">
              <a:buFontTx/>
              <a:buNone/>
            </a:pPr>
            <a:r>
              <a:rPr lang="en-US" sz="2800" b="1" smtClean="0"/>
              <a:t>Let’s discuss a few ideas…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Showcard Gothic" pitchFamily="82" charset="0"/>
              </a:rPr>
              <a:t>Neurotransmitters </a:t>
            </a:r>
            <a:r>
              <a:rPr lang="en-US" smtClean="0">
                <a:latin typeface="Showcard Gothic" pitchFamily="82" charset="0"/>
                <a:sym typeface="Wingdings" pitchFamily="2" charset="2"/>
              </a:rPr>
              <a:t> dopamine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Over-activity of DA (impaired attention)</a:t>
            </a:r>
          </a:p>
          <a:p>
            <a:pPr eaLnBrk="1" hangingPunct="1"/>
            <a:r>
              <a:rPr lang="en-US" sz="2800" smtClean="0"/>
              <a:t>Over-sensitivity of DA receptors</a:t>
            </a:r>
          </a:p>
          <a:p>
            <a:pPr eaLnBrk="1" hangingPunct="1"/>
            <a:r>
              <a:rPr lang="en-US" sz="2800" smtClean="0"/>
              <a:t>Drugs mimicking DA (amphetamines, cocaine intensify symptoms b/c they too increase DA levels)</a:t>
            </a:r>
          </a:p>
          <a:p>
            <a:pPr eaLnBrk="1" hangingPunct="1"/>
            <a:r>
              <a:rPr lang="en-US" sz="2800" smtClean="0"/>
              <a:t>Anti-psychotic drugs reduce symptoms by blocking receptors for DA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pPr eaLnBrk="1" hangingPunct="1"/>
            <a:r>
              <a:rPr lang="en-US" smtClean="0">
                <a:latin typeface="Showcard Gothic" pitchFamily="82" charset="0"/>
              </a:rPr>
              <a:t>Brain issues</a:t>
            </a:r>
            <a:endParaRPr lang="en-US" smtClean="0">
              <a:latin typeface="Showcard Gothic" pitchFamily="82" charset="0"/>
              <a:sym typeface="Wingdings" pitchFamily="2" charset="2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696200" cy="3657600"/>
          </a:xfrm>
        </p:spPr>
        <p:txBody>
          <a:bodyPr/>
          <a:lstStyle/>
          <a:p>
            <a:pPr eaLnBrk="1" hangingPunct="1"/>
            <a:r>
              <a:rPr lang="en-US" sz="2800" smtClean="0"/>
              <a:t>Thalamus smaller than normal (could explain hallucinations?)</a:t>
            </a:r>
          </a:p>
          <a:p>
            <a:pPr eaLnBrk="1" hangingPunct="1"/>
            <a:r>
              <a:rPr lang="en-US" sz="2800" smtClean="0"/>
              <a:t>Low activity in frontal lobes (judgment, planning of behavior)</a:t>
            </a:r>
          </a:p>
          <a:p>
            <a:pPr lvl="1" eaLnBrk="1" hangingPunct="1"/>
            <a:r>
              <a:rPr lang="en-US" sz="2400" smtClean="0"/>
              <a:t>Major site of Dopamine activity </a:t>
            </a:r>
          </a:p>
          <a:p>
            <a:pPr eaLnBrk="1" hangingPunct="1"/>
            <a:r>
              <a:rPr lang="en-US" sz="2800" smtClean="0"/>
              <a:t>Vesicles (fluid filled) larger (mostly only in men) = shrinkage of brain tissue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762000"/>
          </a:xfrm>
        </p:spPr>
        <p:txBody>
          <a:bodyPr/>
          <a:lstStyle/>
          <a:p>
            <a:pPr eaLnBrk="1" hangingPunct="1"/>
            <a:r>
              <a:rPr lang="en-US" smtClean="0">
                <a:latin typeface="Showcard Gothic" pitchFamily="82" charset="0"/>
              </a:rPr>
              <a:t>Prenatal factors</a:t>
            </a:r>
            <a:endParaRPr lang="en-US" smtClean="0">
              <a:latin typeface="Showcard Gothic" pitchFamily="82" charset="0"/>
              <a:sym typeface="Wingdings" pitchFamily="2" charset="2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696200" cy="3657600"/>
          </a:xfrm>
        </p:spPr>
        <p:txBody>
          <a:bodyPr/>
          <a:lstStyle/>
          <a:p>
            <a:pPr eaLnBrk="1" hangingPunct="1"/>
            <a:r>
              <a:rPr lang="en-US" smtClean="0"/>
              <a:t>Pregnant women:</a:t>
            </a:r>
          </a:p>
          <a:p>
            <a:pPr eaLnBrk="1" hangingPunct="1"/>
            <a:r>
              <a:rPr lang="en-US" smtClean="0"/>
              <a:t>Exposed to the influenza virus during 2</a:t>
            </a:r>
            <a:r>
              <a:rPr lang="en-US" baseline="30000" smtClean="0"/>
              <a:t>nd</a:t>
            </a:r>
            <a:r>
              <a:rPr lang="en-US" smtClean="0"/>
              <a:t> trimester</a:t>
            </a:r>
          </a:p>
          <a:p>
            <a:pPr eaLnBrk="1" hangingPunct="1"/>
            <a:r>
              <a:rPr lang="en-US" smtClean="0"/>
              <a:t>Poor nutrition</a:t>
            </a:r>
          </a:p>
          <a:p>
            <a:pPr eaLnBrk="1" hangingPunct="1"/>
            <a:r>
              <a:rPr lang="en-US" smtClean="0"/>
              <a:t>Exposed to a variety of teratogens</a:t>
            </a:r>
          </a:p>
          <a:p>
            <a:pPr eaLnBrk="1" hangingPunct="1"/>
            <a:r>
              <a:rPr lang="en-US" smtClean="0"/>
              <a:t>Born in winter = greater chance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90600"/>
          </a:xfrm>
        </p:spPr>
        <p:txBody>
          <a:bodyPr/>
          <a:lstStyle/>
          <a:p>
            <a:pPr eaLnBrk="1" hangingPunct="1"/>
            <a:r>
              <a:rPr lang="en-US" smtClean="0">
                <a:latin typeface="Showcard Gothic" pitchFamily="82" charset="0"/>
              </a:rPr>
              <a:t>Genetic factors</a:t>
            </a:r>
            <a:endParaRPr lang="en-US" smtClean="0">
              <a:latin typeface="Showcard Gothic" pitchFamily="82" charset="0"/>
              <a:sym typeface="Wingdings" pitchFamily="2" charset="2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0010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1% worldwide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8% with sibling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12% with 1 afflicted parent (30-40% when 2 parents have it)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18% with Fraternal Twin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50% with afflicted identical twin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Smooth-pursuit eye movement – watching a pendulum swing isn’t as smooth for schizos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Most resistent to treatment of all psych disorders (more resistant = more of a genetic factor)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pPr eaLnBrk="1" hangingPunct="1"/>
            <a:r>
              <a:rPr lang="en-US" smtClean="0">
                <a:latin typeface="Showcard Gothic" pitchFamily="82" charset="0"/>
              </a:rPr>
              <a:t>Family factors</a:t>
            </a:r>
            <a:endParaRPr lang="en-US" smtClean="0">
              <a:latin typeface="Showcard Gothic" pitchFamily="82" charset="0"/>
              <a:sym typeface="Wingdings" pitchFamily="2" charset="2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7696200" cy="3657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Schizophrenogenic Parenting Style – mom who is cold, dominant, rejecting nature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Double bind = punish for following directions OR confusing messages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Mother responds coolly to a child’s embrace, then says “Don’t you love me anymore?” when the child withdraws…child is thinking what the heck??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Families with high criticism, hostility, over emotional involvement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Showcard Gothic" pitchFamily="82" charset="0"/>
              </a:rPr>
              <a:t>Potential causes</a:t>
            </a:r>
            <a:endParaRPr lang="en-US" smtClean="0">
              <a:latin typeface="Showcard Gothic" pitchFamily="82" charset="0"/>
              <a:sym typeface="Wingdings" pitchFamily="2" charset="2"/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/>
              <a:t>Big thing to know…</a:t>
            </a:r>
            <a:endParaRPr lang="en-US" sz="200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sym typeface="Wingdings" pitchFamily="2" charset="2"/>
              </a:rPr>
              <a:t>DIATHESIS-STRESS MODEL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sym typeface="Wingdings" pitchFamily="2" charset="2"/>
              </a:rPr>
              <a:t>1) Genetic predisposition inherited (multiple genes)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>
                <a:sym typeface="Wingdings" pitchFamily="2" charset="2"/>
              </a:rPr>
              <a:t>Tendency to exhibit certain traits / behaviors / neurological makeup, etc.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sym typeface="Wingdings" pitchFamily="2" charset="2"/>
              </a:rPr>
              <a:t>***Prenatal issues*** likely have some effect in here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sym typeface="Wingdings" pitchFamily="2" charset="2"/>
              </a:rPr>
              <a:t>2) Stress (really like a trigger)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>
                <a:sym typeface="Wingdings" pitchFamily="2" charset="2"/>
              </a:rPr>
              <a:t>People in war combat display temporary symptoms resembling schizophrenia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>
                <a:sym typeface="Wingdings" pitchFamily="2" charset="2"/>
              </a:rPr>
              <a:t>Family factors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600" smtClean="0">
                <a:sym typeface="Wingdings" pitchFamily="2" charset="2"/>
              </a:rPr>
              <a:t>Schizophrenogenic mother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600" smtClean="0">
                <a:sym typeface="Wingdings" pitchFamily="2" charset="2"/>
              </a:rPr>
              <a:t>Double bind</a:t>
            </a:r>
          </a:p>
          <a:p>
            <a:pPr lvl="1" eaLnBrk="1" hangingPunct="1">
              <a:lnSpc>
                <a:spcPct val="80000"/>
              </a:lnSpc>
            </a:pPr>
            <a:endParaRPr lang="en-US" sz="1800" smtClean="0">
              <a:sym typeface="Wingdings" pitchFamily="2" charset="2"/>
            </a:endParaRPr>
          </a:p>
          <a:p>
            <a:pPr lvl="1" eaLnBrk="1" hangingPunct="1">
              <a:lnSpc>
                <a:spcPct val="80000"/>
              </a:lnSpc>
            </a:pPr>
            <a:endParaRPr lang="en-US" sz="1800" smtClean="0"/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2362200" y="5562600"/>
            <a:ext cx="304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Brain 27: Etiology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14400"/>
          </a:xfrm>
        </p:spPr>
        <p:txBody>
          <a:bodyPr/>
          <a:lstStyle/>
          <a:p>
            <a:pPr eaLnBrk="1" hangingPunct="1"/>
            <a:r>
              <a:rPr lang="en-US" smtClean="0">
                <a:latin typeface="Showcard Gothic" pitchFamily="82" charset="0"/>
              </a:rPr>
              <a:t>Sub-types of schizo</a:t>
            </a:r>
            <a:endParaRPr lang="en-US" smtClean="0">
              <a:latin typeface="Showcard Gothic" pitchFamily="82" charset="0"/>
              <a:sym typeface="Wingdings" pitchFamily="2" charset="2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76962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Paranoid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Disorganized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Catatonic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Undifferentiated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See handout </a:t>
            </a:r>
            <a:r>
              <a:rPr lang="en-US" smtClean="0">
                <a:sym typeface="Wingdings" pitchFamily="2" charset="2"/>
              </a:rPr>
              <a:t> “Types of Schizophrenia”</a:t>
            </a: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Showcard Gothic" pitchFamily="82" charset="0"/>
              </a:rPr>
              <a:t>Paranoid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Delusions of persecution or grandeur. The individual may trust no one and may be anxious or angry about supposed tormenters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Delusions, hallucinations stand out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Cognitive skills, affect in tact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Showcard Gothic" pitchFamily="82" charset="0"/>
              </a:rPr>
              <a:t>Disorganized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disorganized behavior, disorganized speech, and flat affect.  Involving a disturbance in behavior, communication, and thought. There is a lacking of any consistent theme. </a:t>
            </a:r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Disruption of speech &amp; behavior, inappropriate affect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Self-absorbed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Delusions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More likely to be chronic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Showcard Gothic" pitchFamily="82" charset="0"/>
              </a:rPr>
              <a:t>Catatonic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Odd mannerisms with bodies, faces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Echolalia – mimic words of others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Echopraxia – mimic movement of others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Showcard Gothic" pitchFamily="82" charset="0"/>
              </a:rPr>
              <a:t>Undifferentiated</a:t>
            </a:r>
            <a:r>
              <a:rPr lang="en-US" smtClean="0"/>
              <a:t> = everything else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610600" cy="16002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chemeClr val="accent2"/>
                </a:solidFill>
              </a:rPr>
              <a:t>Diagnostic &amp; Statistical Manual of Mental Disorders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828800"/>
            <a:ext cx="7239000" cy="3657600"/>
          </a:xfrm>
        </p:spPr>
        <p:txBody>
          <a:bodyPr/>
          <a:lstStyle/>
          <a:p>
            <a:pPr eaLnBrk="1" hangingPunct="1"/>
            <a:r>
              <a:rPr lang="en-US" smtClean="0"/>
              <a:t>DSM-IV (1994) contains more than 300 mental disorders. (DSM-V to be released in May 2012)</a:t>
            </a:r>
          </a:p>
          <a:p>
            <a:pPr eaLnBrk="1" hangingPunct="1"/>
            <a:r>
              <a:rPr lang="en-US" smtClean="0"/>
              <a:t>Provides diagnostic categories</a:t>
            </a:r>
          </a:p>
          <a:p>
            <a:pPr eaLnBrk="1" hangingPunct="1"/>
            <a:r>
              <a:rPr lang="en-US" smtClean="0"/>
              <a:t>Does not provide information on causes</a:t>
            </a:r>
          </a:p>
          <a:p>
            <a:pPr eaLnBrk="1" hangingPunct="1"/>
            <a:r>
              <a:rPr lang="en-US" smtClean="0"/>
              <a:t>Does not provide information on treatment</a:t>
            </a:r>
          </a:p>
          <a:p>
            <a:pPr eaLnBrk="1" hangingPunct="1"/>
            <a:r>
              <a:rPr lang="en-US" smtClean="0"/>
              <a:t>It is organized in 5 axes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Showcard Gothic" pitchFamily="82" charset="0"/>
              </a:rPr>
              <a:t>Residual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Have had 1 episode but now no longer have any major symptoms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Journal: Day 63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458200" cy="3733800"/>
          </a:xfrm>
        </p:spPr>
        <p:txBody>
          <a:bodyPr/>
          <a:lstStyle/>
          <a:p>
            <a:pPr eaLnBrk="1" hangingPunct="1"/>
            <a:r>
              <a:rPr lang="en-US" smtClean="0"/>
              <a:t>If you </a:t>
            </a:r>
            <a:r>
              <a:rPr lang="en-US" i="1" smtClean="0"/>
              <a:t>had to </a:t>
            </a:r>
            <a:r>
              <a:rPr lang="en-US" smtClean="0"/>
              <a:t>pick just 1, which of the personality disorders best describes you?  Give several general &amp; specific reasons why you chose this answer.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b="1" smtClean="0"/>
              <a:t>DO NOT REVEAL TO ANYONE!</a:t>
            </a:r>
            <a:endParaRPr 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Lucida Calligraphy" pitchFamily="66" charset="0"/>
              </a:rPr>
              <a:t>Personality Disorders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Calisto MT" pitchFamily="18" charset="0"/>
              </a:rPr>
              <a:t>20% of pop has at least 1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Calisto MT" pitchFamily="18" charset="0"/>
              </a:rPr>
              <a:t>50% of those treated for a psychiatric disorder also have a personality disorder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Calisto MT" pitchFamily="18" charset="0"/>
              </a:rPr>
              <a:t>10 PDs…2 ways to learn them…choose what works best for you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Calisto MT" pitchFamily="18" charset="0"/>
              </a:rPr>
              <a:t>DAN HAS BOPS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Calisto MT" pitchFamily="18" charset="0"/>
              </a:rPr>
              <a:t>Or…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Calisto MT" pitchFamily="18" charset="0"/>
              </a:rPr>
              <a:t>The 3 Cluster Format</a:t>
            </a: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2057400" y="5715000"/>
            <a:ext cx="4395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hlinkClick r:id="rId2"/>
              </a:rPr>
              <a:t>NEW STUFF...Look at to Update these!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Lucida Calligraphy" pitchFamily="66" charset="0"/>
              </a:rPr>
              <a:t>Clusters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alisto MT" pitchFamily="18" charset="0"/>
              </a:rPr>
              <a:t>Cluster A = odd, eccentric</a:t>
            </a:r>
          </a:p>
          <a:p>
            <a:pPr lvl="1" eaLnBrk="1" hangingPunct="1"/>
            <a:r>
              <a:rPr lang="en-US" smtClean="0">
                <a:latin typeface="Calisto MT" pitchFamily="18" charset="0"/>
              </a:rPr>
              <a:t>paranoid, schizoid, schizotypal</a:t>
            </a:r>
          </a:p>
          <a:p>
            <a:pPr eaLnBrk="1" hangingPunct="1"/>
            <a:r>
              <a:rPr lang="en-US" smtClean="0">
                <a:latin typeface="Calisto MT" pitchFamily="18" charset="0"/>
              </a:rPr>
              <a:t>Cluster B = dramatic, emotional, erratic</a:t>
            </a:r>
          </a:p>
          <a:p>
            <a:pPr lvl="1" eaLnBrk="1" hangingPunct="1"/>
            <a:r>
              <a:rPr lang="en-US" smtClean="0">
                <a:latin typeface="Calisto MT" pitchFamily="18" charset="0"/>
              </a:rPr>
              <a:t>antisocial, borderline, histrionic, narcissistic</a:t>
            </a:r>
          </a:p>
          <a:p>
            <a:pPr eaLnBrk="1" hangingPunct="1"/>
            <a:r>
              <a:rPr lang="en-US" smtClean="0">
                <a:latin typeface="Calisto MT" pitchFamily="18" charset="0"/>
              </a:rPr>
              <a:t>Cluster C = anxious, fearful</a:t>
            </a:r>
          </a:p>
          <a:p>
            <a:pPr lvl="1" eaLnBrk="1" hangingPunct="1"/>
            <a:r>
              <a:rPr lang="en-US" smtClean="0">
                <a:latin typeface="Calisto MT" pitchFamily="18" charset="0"/>
              </a:rPr>
              <a:t>avoidant, dependent, OCPD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Lucida Calligraphy" pitchFamily="66" charset="0"/>
              </a:rPr>
              <a:t>Paranoid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6962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smtClean="0">
                <a:latin typeface="Calisto MT" pitchFamily="18" charset="0"/>
              </a:rPr>
              <a:t>Suspicious</a:t>
            </a:r>
            <a:r>
              <a:rPr lang="en-US" sz="2800" smtClean="0">
                <a:latin typeface="Calisto MT" pitchFamily="18" charset="0"/>
              </a:rPr>
              <a:t>, mistrustful, interprets others motives as malevolent, don’t pay attention to facts that contradict thoughts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alisto MT" pitchFamily="18" charset="0"/>
              </a:rPr>
              <a:t>Argumentative, complains, hostile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alisto MT" pitchFamily="18" charset="0"/>
              </a:rPr>
              <a:t>Refusal to go with the group in debates, doesn’t like authority figures, fears passive surrender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alisto MT" pitchFamily="18" charset="0"/>
              </a:rPr>
              <a:t>Cause: compensating for feelings of weakness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>
                <a:latin typeface="Calisto MT" pitchFamily="18" charset="0"/>
              </a:rPr>
              <a:t>Think self is weak, so sees threats everywhere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>
                <a:latin typeface="Calisto MT" pitchFamily="18" charset="0"/>
              </a:rPr>
              <a:t>(2:1 M:F)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alisto MT" pitchFamily="18" charset="0"/>
              </a:rPr>
              <a:t>Jake: Abnormal 411</a:t>
            </a: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0" y="0"/>
            <a:ext cx="2970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Cluster A = odd, eccentric</a:t>
            </a:r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457200" y="304800"/>
            <a:ext cx="3413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paranoid, schizoid, schizotypal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Lucida Calligraphy" pitchFamily="66" charset="0"/>
              </a:rPr>
              <a:t>Schizoid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086600" cy="1371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800" b="1" smtClean="0">
                <a:latin typeface="Calisto MT" pitchFamily="18" charset="0"/>
              </a:rPr>
              <a:t>loner-type</a:t>
            </a:r>
            <a:r>
              <a:rPr lang="en-US" sz="1800" smtClean="0">
                <a:latin typeface="Calisto MT" pitchFamily="18" charset="0"/>
              </a:rPr>
              <a:t>, lacks feelings for others, </a:t>
            </a:r>
            <a:r>
              <a:rPr lang="en-US" sz="1800" b="1" smtClean="0">
                <a:latin typeface="Calisto MT" pitchFamily="18" charset="0"/>
              </a:rPr>
              <a:t>indifferent to others</a:t>
            </a:r>
            <a:r>
              <a:rPr lang="en-US" sz="1800" smtClean="0">
                <a:latin typeface="Calisto MT" pitchFamily="18" charset="0"/>
              </a:rPr>
              <a:t>, detached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smtClean="0">
                <a:latin typeface="Calisto MT" pitchFamily="18" charset="0"/>
              </a:rPr>
              <a:t>Dopamine (too much) issues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smtClean="0">
                <a:latin typeface="Calisto MT" pitchFamily="18" charset="0"/>
              </a:rPr>
              <a:t>3.5:1 M:F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smtClean="0">
                <a:latin typeface="Calisto MT" pitchFamily="18" charset="0"/>
              </a:rPr>
              <a:t>Mr. Z: 413</a:t>
            </a:r>
          </a:p>
        </p:txBody>
      </p:sp>
      <p:sp>
        <p:nvSpPr>
          <p:cNvPr id="68612" name="Rectangle 5"/>
          <p:cNvSpPr>
            <a:spLocks noChangeArrowheads="1"/>
          </p:cNvSpPr>
          <p:nvPr/>
        </p:nvSpPr>
        <p:spPr bwMode="auto">
          <a:xfrm>
            <a:off x="762000" y="2209800"/>
            <a:ext cx="68707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/>
            <a:r>
              <a:rPr lang="en-US" sz="4400" b="1">
                <a:latin typeface="Lucida Calligraphy" pitchFamily="66" charset="0"/>
              </a:rPr>
              <a:t>Schizotypal</a:t>
            </a:r>
          </a:p>
        </p:txBody>
      </p:sp>
      <p:sp>
        <p:nvSpPr>
          <p:cNvPr id="68613" name="Rectangle 6"/>
          <p:cNvSpPr>
            <a:spLocks noChangeArrowheads="1"/>
          </p:cNvSpPr>
          <p:nvPr/>
        </p:nvSpPr>
        <p:spPr bwMode="auto">
          <a:xfrm>
            <a:off x="1295400" y="2971800"/>
            <a:ext cx="7010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500">
                <a:latin typeface="Calisto MT" pitchFamily="18" charset="0"/>
              </a:rPr>
              <a:t>socially isolated, behaves in unusual ways, suspicious, odd beliefs, detached, eccentric (half-crazy), magical thinking (but not illogical)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500">
                <a:latin typeface="Calisto MT" pitchFamily="18" charset="0"/>
              </a:rPr>
              <a:t>Ideas of reference = insignificant events relate directly to them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500">
                <a:latin typeface="Calisto MT" pitchFamily="18" charset="0"/>
              </a:rPr>
              <a:t>Dresses strangely/unusually 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500">
                <a:latin typeface="Calisto MT" pitchFamily="18" charset="0"/>
              </a:rPr>
              <a:t>A Phenotype of the schizophrenic Genotype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500">
                <a:latin typeface="Calisto MT" pitchFamily="18" charset="0"/>
              </a:rPr>
              <a:t>About even M/F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500">
                <a:latin typeface="Calisto MT" pitchFamily="18" charset="0"/>
              </a:rPr>
              <a:t>Mr. S: 415</a:t>
            </a:r>
          </a:p>
        </p:txBody>
      </p:sp>
      <p:sp>
        <p:nvSpPr>
          <p:cNvPr id="68614" name="Rectangle 7"/>
          <p:cNvSpPr>
            <a:spLocks noChangeArrowheads="1"/>
          </p:cNvSpPr>
          <p:nvPr/>
        </p:nvSpPr>
        <p:spPr bwMode="auto">
          <a:xfrm>
            <a:off x="0" y="0"/>
            <a:ext cx="2970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Cluster A = odd, eccentric</a:t>
            </a:r>
          </a:p>
        </p:txBody>
      </p:sp>
      <p:sp>
        <p:nvSpPr>
          <p:cNvPr id="68615" name="Rectangle 8"/>
          <p:cNvSpPr>
            <a:spLocks noChangeArrowheads="1"/>
          </p:cNvSpPr>
          <p:nvPr/>
        </p:nvSpPr>
        <p:spPr bwMode="auto">
          <a:xfrm>
            <a:off x="5730875" y="6491288"/>
            <a:ext cx="34131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paranoid, schizoid, schizotypal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Lucida Calligraphy" pitchFamily="66" charset="0"/>
              </a:rPr>
              <a:t>Antisocial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162800" cy="5486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smtClean="0">
                <a:latin typeface="Calisto MT" pitchFamily="18" charset="0"/>
              </a:rPr>
              <a:t>THE MOST COMMON </a:t>
            </a:r>
            <a:r>
              <a:rPr lang="en-US" sz="2000" b="1" smtClean="0">
                <a:latin typeface="Calisto MT" pitchFamily="18" charset="0"/>
              </a:rPr>
              <a:t>(4:1 M:F; 3%, 1%)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smtClean="0">
                <a:latin typeface="Calisto MT" pitchFamily="18" charset="0"/>
              </a:rPr>
              <a:t>Sociopath</a:t>
            </a:r>
            <a:r>
              <a:rPr lang="en-US" sz="2800" i="1" smtClean="0">
                <a:latin typeface="Calisto MT" pitchFamily="18" charset="0"/>
              </a:rPr>
              <a:t>, </a:t>
            </a:r>
            <a:r>
              <a:rPr lang="en-US" sz="2800" smtClean="0">
                <a:latin typeface="Calisto MT" pitchFamily="18" charset="0"/>
              </a:rPr>
              <a:t>violates rights of others without remorse, immoralistic, just don’t care about hurting others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alisto MT" pitchFamily="18" charset="0"/>
              </a:rPr>
              <a:t>frequently breaks the law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alisto MT" pitchFamily="18" charset="0"/>
              </a:rPr>
              <a:t>irritable, aggressive, manipulative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alisto MT" pitchFamily="18" charset="0"/>
              </a:rPr>
              <a:t>charming con-artist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alisto MT" pitchFamily="18" charset="0"/>
              </a:rPr>
              <a:t>little desire for the truth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alisto MT" pitchFamily="18" charset="0"/>
              </a:rPr>
              <a:t>If &lt;18, called “Conduct Disorder”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alisto MT" pitchFamily="18" charset="0"/>
              </a:rPr>
              <a:t>Cause: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>
                <a:latin typeface="Calisto MT" pitchFamily="18" charset="0"/>
              </a:rPr>
              <a:t>low cortical arousal or insufficient development – cortex is childlike, impulsive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>
                <a:latin typeface="Calisto MT" pitchFamily="18" charset="0"/>
              </a:rPr>
              <a:t>Higher threshold for experiencing fear</a:t>
            </a:r>
          </a:p>
        </p:txBody>
      </p:sp>
      <p:sp>
        <p:nvSpPr>
          <p:cNvPr id="69636" name="Rectangle 6"/>
          <p:cNvSpPr>
            <a:spLocks noChangeArrowheads="1"/>
          </p:cNvSpPr>
          <p:nvPr/>
        </p:nvSpPr>
        <p:spPr bwMode="auto">
          <a:xfrm>
            <a:off x="0" y="0"/>
            <a:ext cx="4486275" cy="6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/>
              <a:t>Cluster B = dramatic, emotional, erratic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/>
          </a:p>
        </p:txBody>
      </p:sp>
      <p:sp>
        <p:nvSpPr>
          <p:cNvPr id="69637" name="Rectangle 7"/>
          <p:cNvSpPr>
            <a:spLocks noChangeArrowheads="1"/>
          </p:cNvSpPr>
          <p:nvPr/>
        </p:nvSpPr>
        <p:spPr bwMode="auto">
          <a:xfrm>
            <a:off x="3679825" y="6491288"/>
            <a:ext cx="54641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/>
              <a:t>antisocial, borderline, histrionic, narcissistic</a:t>
            </a:r>
          </a:p>
        </p:txBody>
      </p:sp>
      <p:sp>
        <p:nvSpPr>
          <p:cNvPr id="69638" name="Text Box 8"/>
          <p:cNvSpPr txBox="1">
            <a:spLocks noChangeArrowheads="1"/>
          </p:cNvSpPr>
          <p:nvPr/>
        </p:nvSpPr>
        <p:spPr bwMode="auto">
          <a:xfrm>
            <a:off x="6553200" y="2514600"/>
            <a:ext cx="213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Mind 35: Mind of the Psychopath</a:t>
            </a:r>
          </a:p>
        </p:txBody>
      </p:sp>
      <p:sp>
        <p:nvSpPr>
          <p:cNvPr id="69639" name="Text Box 9"/>
          <p:cNvSpPr txBox="1">
            <a:spLocks noChangeArrowheads="1"/>
          </p:cNvSpPr>
          <p:nvPr/>
        </p:nvSpPr>
        <p:spPr bwMode="auto">
          <a:xfrm>
            <a:off x="6858000" y="37338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Ryan: 417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4"/>
          <p:cNvSpPr>
            <a:spLocks noChangeArrowheads="1"/>
          </p:cNvSpPr>
          <p:nvPr/>
        </p:nvSpPr>
        <p:spPr bwMode="auto">
          <a:xfrm>
            <a:off x="838200" y="304800"/>
            <a:ext cx="68707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/>
            <a:r>
              <a:rPr lang="en-US" sz="4400" b="1">
                <a:latin typeface="Lucida Calligraphy" pitchFamily="66" charset="0"/>
              </a:rPr>
              <a:t>Borderline</a:t>
            </a:r>
          </a:p>
        </p:txBody>
      </p:sp>
      <p:sp>
        <p:nvSpPr>
          <p:cNvPr id="70659" name="Rectangle 5"/>
          <p:cNvSpPr>
            <a:spLocks noChangeArrowheads="1"/>
          </p:cNvSpPr>
          <p:nvPr/>
        </p:nvSpPr>
        <p:spPr bwMode="auto">
          <a:xfrm>
            <a:off x="685800" y="609600"/>
            <a:ext cx="8001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 b="1">
                <a:latin typeface="Calisto MT" pitchFamily="18" charset="0"/>
              </a:rPr>
              <a:t>Instability in interpersonal relationships, mood, &amp; self-image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Calisto MT" pitchFamily="18" charset="0"/>
              </a:rPr>
              <a:t>“Girl Interrupted”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Calisto MT" pitchFamily="18" charset="0"/>
              </a:rPr>
              <a:t>Theory = abandonment depression (live in fear of being abandoned), so they distract themselves with alternative destructing actions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Calisto MT" pitchFamily="18" charset="0"/>
              </a:rPr>
              <a:t>25% have major depression; 10% have bipolar disorder (cause = link to mood disorders)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Calisto MT" pitchFamily="18" charset="0"/>
              </a:rPr>
              <a:t>Uses splitting </a:t>
            </a:r>
            <a:r>
              <a:rPr lang="en-US" sz="2800">
                <a:latin typeface="Calisto MT" pitchFamily="18" charset="0"/>
                <a:sym typeface="Wingdings" pitchFamily="2" charset="2"/>
              </a:rPr>
              <a:t> see others as either awesome or horrible (idealization vs. devaluation)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Calisto MT" pitchFamily="18" charset="0"/>
                <a:sym typeface="Wingdings" pitchFamily="2" charset="2"/>
              </a:rPr>
              <a:t>2% of pop; (2:1 F:M)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Calisto MT" pitchFamily="18" charset="0"/>
                <a:sym typeface="Wingdings" pitchFamily="2" charset="2"/>
              </a:rPr>
              <a:t>10% of people with this commit suicide by age 30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Calisto MT" pitchFamily="18" charset="0"/>
                <a:sym typeface="Wingdings" pitchFamily="2" charset="2"/>
              </a:rPr>
              <a:t>Claire: 426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en-US" sz="2800">
              <a:latin typeface="Calisto MT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en-US" sz="2800">
              <a:latin typeface="Calisto MT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en-US" sz="3200">
              <a:latin typeface="Calisto MT" pitchFamily="18" charset="0"/>
            </a:endParaRPr>
          </a:p>
        </p:txBody>
      </p:sp>
      <p:sp>
        <p:nvSpPr>
          <p:cNvPr id="70660" name="Rectangle 6"/>
          <p:cNvSpPr>
            <a:spLocks noChangeArrowheads="1"/>
          </p:cNvSpPr>
          <p:nvPr/>
        </p:nvSpPr>
        <p:spPr bwMode="auto">
          <a:xfrm>
            <a:off x="0" y="0"/>
            <a:ext cx="4486275" cy="6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/>
              <a:t>Cluster B = dramatic, emotional, erratic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/>
          </a:p>
        </p:txBody>
      </p:sp>
      <p:sp>
        <p:nvSpPr>
          <p:cNvPr id="70661" name="Rectangle 9"/>
          <p:cNvSpPr>
            <a:spLocks noChangeArrowheads="1"/>
          </p:cNvSpPr>
          <p:nvPr/>
        </p:nvSpPr>
        <p:spPr bwMode="auto">
          <a:xfrm>
            <a:off x="3679825" y="6491288"/>
            <a:ext cx="54641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/>
              <a:t>antisocial, borderline, histrionic, narcissistic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Lucida Calligraphy" pitchFamily="66" charset="0"/>
              </a:rPr>
              <a:t>Histrionic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i="1" smtClean="0">
                <a:latin typeface="Calisto MT" pitchFamily="18" charset="0"/>
              </a:rPr>
              <a:t>Overly dramatic (almost acting) Excessive emotionality, need for attention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Calisto MT" pitchFamily="18" charset="0"/>
              </a:rPr>
              <a:t>shallow, vain, self-centered, uncomfortable if not in the limelight, seductive in appearance/behavior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Calisto MT" pitchFamily="18" charset="0"/>
              </a:rPr>
              <a:t>seeks reassurance/approval constantly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Calisto MT" pitchFamily="18" charset="0"/>
              </a:rPr>
              <a:t>Angry when others don’t attend to them or praise them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Calisto MT" pitchFamily="18" charset="0"/>
              </a:rPr>
              <a:t>Impulsive, great difficulty delaying gratification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Calisto MT" pitchFamily="18" charset="0"/>
              </a:rPr>
              <a:t>Tend to say everything they think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Calisto MT" pitchFamily="18" charset="0"/>
              </a:rPr>
              <a:t>Focused on repression – while seductive, represses sex/aggression (disgusted if blatant sex appears in a movie)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Calisto MT" pitchFamily="18" charset="0"/>
              </a:rPr>
              <a:t>5:1 F/M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Calisto MT" pitchFamily="18" charset="0"/>
              </a:rPr>
              <a:t>Pat: 429</a:t>
            </a:r>
          </a:p>
          <a:p>
            <a:pPr eaLnBrk="1" hangingPunct="1">
              <a:lnSpc>
                <a:spcPct val="90000"/>
              </a:lnSpc>
            </a:pPr>
            <a:endParaRPr lang="en-US" sz="2400" smtClean="0">
              <a:latin typeface="Calisto MT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smtClean="0">
              <a:latin typeface="Calisto MT" pitchFamily="18" charset="0"/>
            </a:endParaRPr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0" y="0"/>
            <a:ext cx="4486275" cy="6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/>
              <a:t>Cluster B = dramatic, emotional, erratic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/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3679825" y="6491288"/>
            <a:ext cx="54641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/>
              <a:t>antisocial, borderline, histrionic, narcissistic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Lucida Calligraphy" pitchFamily="66" charset="0"/>
              </a:rPr>
              <a:t>Narcissistic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1628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i="1" smtClean="0">
                <a:latin typeface="Calisto MT" pitchFamily="18" charset="0"/>
              </a:rPr>
              <a:t>Exaggerated self-regard</a:t>
            </a:r>
            <a:r>
              <a:rPr lang="en-US" smtClean="0">
                <a:latin typeface="Calisto MT" pitchFamily="18" charset="0"/>
              </a:rPr>
              <a:t>, self-importance, needs constant admiration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Calisto MT" pitchFamily="18" charset="0"/>
              </a:rPr>
              <a:t>Lack sensitivity/compassion for others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Calisto MT" pitchFamily="18" charset="0"/>
              </a:rPr>
              <a:t>Grandiosity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Calisto MT" pitchFamily="18" charset="0"/>
              </a:rPr>
              <a:t>Actually has low self-esteem, insecure, inferiority complex underlies all thoughts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Calisto MT" pitchFamily="18" charset="0"/>
              </a:rPr>
              <a:t>Can be good empathizers (reciprocity desires)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Calisto MT" pitchFamily="18" charset="0"/>
              </a:rPr>
              <a:t>2:1 M:F</a:t>
            </a:r>
          </a:p>
          <a:p>
            <a:pPr eaLnBrk="1" hangingPunct="1">
              <a:lnSpc>
                <a:spcPct val="90000"/>
              </a:lnSpc>
            </a:pPr>
            <a:endParaRPr lang="en-US" i="1" smtClean="0">
              <a:latin typeface="Calisto MT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smtClean="0">
              <a:latin typeface="Calisto MT" pitchFamily="18" charset="0"/>
            </a:endParaRPr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0" y="0"/>
            <a:ext cx="4486275" cy="6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/>
              <a:t>Cluster B = dramatic, emotional, erratic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/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3679825" y="6491288"/>
            <a:ext cx="54641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/>
              <a:t>antisocial, borderline, histrionic, narcissistic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Five Axes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I = Categories of Psychological Disorders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II = Personality &amp; Developmental Disorders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III = Medical Conditions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IV = Rating of Recent Social &amp; Environmental Stress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V = Global Assessment of Functioning (GAF) from 1-100 (1 = severe dysfunction)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Lucida Calligraphy" pitchFamily="66" charset="0"/>
              </a:rPr>
              <a:t>Avoidant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85800"/>
            <a:ext cx="7162800" cy="1371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i="1" smtClean="0">
                <a:latin typeface="Calisto MT" pitchFamily="18" charset="0"/>
              </a:rPr>
              <a:t>Sensitive to rejection, so avoid relationships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alisto MT" pitchFamily="18" charset="0"/>
              </a:rPr>
              <a:t>Equal M/F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alisto MT" pitchFamily="18" charset="0"/>
              </a:rPr>
              <a:t>Jane: 432</a:t>
            </a:r>
          </a:p>
          <a:p>
            <a:pPr eaLnBrk="1" hangingPunct="1">
              <a:lnSpc>
                <a:spcPct val="80000"/>
              </a:lnSpc>
            </a:pPr>
            <a:endParaRPr lang="en-US" sz="2800" i="1" smtClean="0">
              <a:latin typeface="Calisto MT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800" smtClean="0">
              <a:latin typeface="Calisto MT" pitchFamily="18" charset="0"/>
            </a:endParaRPr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0" y="0"/>
            <a:ext cx="3187700" cy="6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/>
              <a:t>Cluster C = anxious, fearful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/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762000" y="1600200"/>
            <a:ext cx="68707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/>
            <a:r>
              <a:rPr lang="en-US" sz="4400" b="1">
                <a:latin typeface="Lucida Calligraphy" pitchFamily="66" charset="0"/>
              </a:rPr>
              <a:t>Dependent</a:t>
            </a:r>
          </a:p>
        </p:txBody>
      </p:sp>
      <p:sp>
        <p:nvSpPr>
          <p:cNvPr id="73734" name="Rectangle 6"/>
          <p:cNvSpPr>
            <a:spLocks noChangeArrowheads="1"/>
          </p:cNvSpPr>
          <p:nvPr/>
        </p:nvSpPr>
        <p:spPr bwMode="auto">
          <a:xfrm>
            <a:off x="838200" y="2286000"/>
            <a:ext cx="7162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3200" i="1">
                <a:latin typeface="Calisto MT" pitchFamily="18" charset="0"/>
              </a:rPr>
              <a:t>Excessive need to be taken care of</a:t>
            </a:r>
            <a:r>
              <a:rPr lang="en-US" sz="3200">
                <a:latin typeface="Calisto MT" pitchFamily="18" charset="0"/>
              </a:rPr>
              <a:t>, 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3200">
                <a:latin typeface="Calisto MT" pitchFamily="18" charset="0"/>
              </a:rPr>
              <a:t>Unable to make choices and decisions independently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3200">
                <a:latin typeface="Calisto MT" pitchFamily="18" charset="0"/>
              </a:rPr>
              <a:t>Overly cooperative, submissive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3200">
                <a:latin typeface="Calisto MT" pitchFamily="18" charset="0"/>
              </a:rPr>
              <a:t>Yield and placate, not assertive, clingy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3200">
                <a:latin typeface="Calisto MT" pitchFamily="18" charset="0"/>
              </a:rPr>
              <a:t>Fear of abandonment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3200">
                <a:latin typeface="Calisto MT" pitchFamily="18" charset="0"/>
              </a:rPr>
              <a:t>2.5:1 F:M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3200">
                <a:latin typeface="Calisto MT" pitchFamily="18" charset="0"/>
              </a:rPr>
              <a:t>Karen: 434</a:t>
            </a:r>
            <a:endParaRPr lang="en-US" sz="3200" i="1">
              <a:latin typeface="Calisto MT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en-US" sz="3200" i="1">
              <a:latin typeface="Calisto MT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en-US" sz="3200">
              <a:latin typeface="Calisto MT" pitchFamily="18" charset="0"/>
            </a:endParaRPr>
          </a:p>
        </p:txBody>
      </p:sp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6084888" y="6491288"/>
            <a:ext cx="30591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avoidant, dependent, OCPD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6870700" cy="8382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Lucida Calligraphy" pitchFamily="66" charset="0"/>
              </a:rPr>
              <a:t>Obsessive-Compulsive 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162800" cy="5029200"/>
          </a:xfrm>
        </p:spPr>
        <p:txBody>
          <a:bodyPr/>
          <a:lstStyle/>
          <a:p>
            <a:pPr eaLnBrk="1" hangingPunct="1"/>
            <a:r>
              <a:rPr lang="en-US" i="1" smtClean="0">
                <a:latin typeface="Calisto MT" pitchFamily="18" charset="0"/>
              </a:rPr>
              <a:t>Opposite of histrionic</a:t>
            </a:r>
          </a:p>
          <a:p>
            <a:pPr eaLnBrk="1" hangingPunct="1"/>
            <a:r>
              <a:rPr lang="en-US" smtClean="0">
                <a:latin typeface="Calisto MT" pitchFamily="18" charset="0"/>
              </a:rPr>
              <a:t>highly focused thinking</a:t>
            </a:r>
          </a:p>
          <a:p>
            <a:pPr eaLnBrk="1" hangingPunct="1"/>
            <a:r>
              <a:rPr lang="en-US" smtClean="0">
                <a:latin typeface="Calisto MT" pitchFamily="18" charset="0"/>
              </a:rPr>
              <a:t>attention to details</a:t>
            </a:r>
          </a:p>
          <a:p>
            <a:pPr eaLnBrk="1" hangingPunct="1"/>
            <a:r>
              <a:rPr lang="en-US" smtClean="0">
                <a:latin typeface="Calisto MT" pitchFamily="18" charset="0"/>
              </a:rPr>
              <a:t>Cause: fears a lack of control b/c something bad could happen</a:t>
            </a:r>
          </a:p>
          <a:p>
            <a:pPr eaLnBrk="1" hangingPunct="1"/>
            <a:r>
              <a:rPr lang="en-US" smtClean="0">
                <a:latin typeface="Calisto MT" pitchFamily="18" charset="0"/>
              </a:rPr>
              <a:t>Inflexible</a:t>
            </a:r>
          </a:p>
          <a:p>
            <a:pPr eaLnBrk="1" hangingPunct="1"/>
            <a:r>
              <a:rPr lang="en-US" smtClean="0">
                <a:latin typeface="Calisto MT" pitchFamily="18" charset="0"/>
              </a:rPr>
              <a:t>About even M/F</a:t>
            </a:r>
          </a:p>
          <a:p>
            <a:pPr eaLnBrk="1" hangingPunct="1"/>
            <a:r>
              <a:rPr lang="en-US" smtClean="0">
                <a:latin typeface="Calisto MT" pitchFamily="18" charset="0"/>
              </a:rPr>
              <a:t>Daniel: 435</a:t>
            </a:r>
          </a:p>
          <a:p>
            <a:pPr eaLnBrk="1" hangingPunct="1"/>
            <a:endParaRPr lang="en-US" i="1" smtClean="0">
              <a:latin typeface="Calisto MT" pitchFamily="18" charset="0"/>
            </a:endParaRPr>
          </a:p>
          <a:p>
            <a:pPr eaLnBrk="1" hangingPunct="1"/>
            <a:endParaRPr lang="en-US" smtClean="0">
              <a:latin typeface="Calisto MT" pitchFamily="18" charset="0"/>
            </a:endParaRP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0" y="0"/>
            <a:ext cx="3187700" cy="6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/>
              <a:t>Cluster C = anxious, fearful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/>
          </a:p>
        </p:txBody>
      </p:sp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6084888" y="6491288"/>
            <a:ext cx="30591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avoidant, dependent, OCPD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Reactive Attachment Disorder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hlinkClick r:id="rId2"/>
              </a:rPr>
              <a:t>http://www.youtube.com/watch?v=DcAuYRp2dJs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152400"/>
            <a:ext cx="6413500" cy="914400"/>
          </a:xfrm>
        </p:spPr>
        <p:txBody>
          <a:bodyPr/>
          <a:lstStyle/>
          <a:p>
            <a:pPr eaLnBrk="1" hangingPunct="1"/>
            <a:r>
              <a:rPr lang="en-US" b="1" smtClean="0"/>
              <a:t>Discussion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4876800"/>
          </a:xfrm>
        </p:spPr>
        <p:txBody>
          <a:bodyPr/>
          <a:lstStyle/>
          <a:p>
            <a:pPr algn="ctr" eaLnBrk="1" hangingPunct="1"/>
            <a:r>
              <a:rPr lang="en-US" sz="2800" smtClean="0"/>
              <a:t>What are some remaining issues stemming from this system of classification?</a:t>
            </a:r>
          </a:p>
          <a:p>
            <a:pPr algn="ctr" eaLnBrk="1" hangingPunct="1"/>
            <a:endParaRPr lang="en-US" sz="2800" smtClean="0"/>
          </a:p>
          <a:p>
            <a:pPr algn="ctr" eaLnBrk="1" hangingPunct="1"/>
            <a:r>
              <a:rPr lang="en-US" sz="2800" smtClean="0"/>
              <a:t>Boundary btwn normal / abnormal</a:t>
            </a:r>
          </a:p>
          <a:p>
            <a:pPr algn="ctr" eaLnBrk="1" hangingPunct="1"/>
            <a:r>
              <a:rPr lang="en-US" sz="2800" smtClean="0"/>
              <a:t>Cut-offs for number of symptoms seems random and arbitrary</a:t>
            </a:r>
          </a:p>
          <a:p>
            <a:pPr algn="ctr" eaLnBrk="1" hangingPunct="1"/>
            <a:r>
              <a:rPr lang="en-US" sz="2800" smtClean="0"/>
              <a:t>How are specific time periods for symptom duration chosen?</a:t>
            </a:r>
          </a:p>
          <a:p>
            <a:pPr algn="ctr" eaLnBrk="1" hangingPunct="1"/>
            <a:r>
              <a:rPr lang="en-US" sz="2800" smtClean="0"/>
              <a:t>Auxiliary axes (premorbid history, quality of relationships, work and family functioning)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chemeClr val="accent2"/>
                </a:solidFill>
              </a:rPr>
              <a:t>Understanding Psychological Disorders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828800"/>
            <a:ext cx="7924800" cy="3657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smtClean="0"/>
              <a:t>The Biomedical Model</a:t>
            </a:r>
          </a:p>
          <a:p>
            <a:pPr eaLnBrk="1" hangingPunct="1">
              <a:buFontTx/>
              <a:buNone/>
            </a:pPr>
            <a:r>
              <a:rPr lang="en-US" smtClean="0"/>
              <a:t>Psychological disorders are sicknesses and can be diagnosed, treated, and even cured.</a:t>
            </a:r>
          </a:p>
          <a:p>
            <a:pPr eaLnBrk="1" hangingPunct="1">
              <a:buFontTx/>
              <a:buNone/>
            </a:pPr>
            <a:r>
              <a:rPr lang="en-US" b="1" smtClean="0"/>
              <a:t>The Bio-Psycho-Social Model</a:t>
            </a:r>
          </a:p>
          <a:p>
            <a:pPr eaLnBrk="1" hangingPunct="1">
              <a:buFontTx/>
              <a:buNone/>
            </a:pPr>
            <a:r>
              <a:rPr lang="en-US" smtClean="0"/>
              <a:t>How biological, psychological, and social factors interact to produce specific psychological disorders.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4268</TotalTime>
  <Words>3752</Words>
  <Application>Microsoft Office PowerPoint</Application>
  <PresentationFormat>On-screen Show (4:3)</PresentationFormat>
  <Paragraphs>565</Paragraphs>
  <Slides>72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85" baseType="lpstr">
      <vt:lpstr>Comic Sans MS</vt:lpstr>
      <vt:lpstr>Arial</vt:lpstr>
      <vt:lpstr>Wingdings</vt:lpstr>
      <vt:lpstr>Stencil</vt:lpstr>
      <vt:lpstr>Sylfaen</vt:lpstr>
      <vt:lpstr>Ravie</vt:lpstr>
      <vt:lpstr>Chiller</vt:lpstr>
      <vt:lpstr>Harlow Solid Italic</vt:lpstr>
      <vt:lpstr>Cooper Black</vt:lpstr>
      <vt:lpstr>Showcard Gothic</vt:lpstr>
      <vt:lpstr>Lucida Calligraphy</vt:lpstr>
      <vt:lpstr>Calisto MT</vt:lpstr>
      <vt:lpstr>Crayons</vt:lpstr>
      <vt:lpstr>Psychological Disorders</vt:lpstr>
      <vt:lpstr>Slide 2</vt:lpstr>
      <vt:lpstr>Definitions of Mental Disorder</vt:lpstr>
      <vt:lpstr>Psychological Disorders</vt:lpstr>
      <vt:lpstr>Discussion Day 59</vt:lpstr>
      <vt:lpstr>Diagnostic &amp; Statistical Manual of Mental Disorders</vt:lpstr>
      <vt:lpstr>The Five Axes</vt:lpstr>
      <vt:lpstr>Discussion</vt:lpstr>
      <vt:lpstr>Understanding Psychological Disorders</vt:lpstr>
      <vt:lpstr>Anxiety Disorders</vt:lpstr>
      <vt:lpstr>1 – Panic Disorder</vt:lpstr>
      <vt:lpstr>1 – Panic Disorder –  Stats and Treatment</vt:lpstr>
      <vt:lpstr>2 – Generalized Anxiety Disorder (GAD)</vt:lpstr>
      <vt:lpstr>2 – GAD Stats</vt:lpstr>
      <vt:lpstr>3 – Posttraumatic Stress Disorder (PTSD)</vt:lpstr>
      <vt:lpstr>3—PTSD – Stats / Treatment</vt:lpstr>
      <vt:lpstr>4 – Phobias</vt:lpstr>
      <vt:lpstr>4 – Phobias – 3 Classes</vt:lpstr>
      <vt:lpstr>5 – Obsessive-Compulsive Disorder (OCD)</vt:lpstr>
      <vt:lpstr>5 – OCD – Causes </vt:lpstr>
      <vt:lpstr>Somatoform Disorders</vt:lpstr>
      <vt:lpstr>Conversion Disorder</vt:lpstr>
      <vt:lpstr>Slide 23</vt:lpstr>
      <vt:lpstr>Hypochondriasis</vt:lpstr>
      <vt:lpstr>Body Dysmorphic Disorder</vt:lpstr>
      <vt:lpstr>Dissociative Disorders</vt:lpstr>
      <vt:lpstr>?- Dissociative Amnesia</vt:lpstr>
      <vt:lpstr>@- Fugue</vt:lpstr>
      <vt:lpstr>#- Dissociative Identity Disorder (Multiple Personality Disorder)</vt:lpstr>
      <vt:lpstr>#- Dissociative Identity Disorder (Multiple Personality Disorder)</vt:lpstr>
      <vt:lpstr>Mood Disorders</vt:lpstr>
      <vt:lpstr>Symptoms of Depression</vt:lpstr>
      <vt:lpstr>Causes / Stats of Depression</vt:lpstr>
      <vt:lpstr>NT Causes of...</vt:lpstr>
      <vt:lpstr>Mania</vt:lpstr>
      <vt:lpstr>Stages of Mania</vt:lpstr>
      <vt:lpstr>Bipolar Disorder Manic-Depressive</vt:lpstr>
      <vt:lpstr>Bipolar Disorder Manic-Depressive</vt:lpstr>
      <vt:lpstr>People Who Had Bipolar</vt:lpstr>
      <vt:lpstr>SAD</vt:lpstr>
      <vt:lpstr>Schizophrenia</vt:lpstr>
      <vt:lpstr>Schizophrenia –  General Characteristics</vt:lpstr>
      <vt:lpstr>Schizophrenia –  General Characteristics</vt:lpstr>
      <vt:lpstr>Schizophrenia –  General Characteristics</vt:lpstr>
      <vt:lpstr>Schizophrenia –  General Characteristics</vt:lpstr>
      <vt:lpstr>Negative Symptoms</vt:lpstr>
      <vt:lpstr>Other symptoms</vt:lpstr>
      <vt:lpstr>Onset of Schizophrenia</vt:lpstr>
      <vt:lpstr>Onset statistics</vt:lpstr>
      <vt:lpstr>Neurotransmitters  dopamine</vt:lpstr>
      <vt:lpstr>Brain issues</vt:lpstr>
      <vt:lpstr>Prenatal factors</vt:lpstr>
      <vt:lpstr>Genetic factors</vt:lpstr>
      <vt:lpstr>Family factors</vt:lpstr>
      <vt:lpstr>Potential causes</vt:lpstr>
      <vt:lpstr>Sub-types of schizo</vt:lpstr>
      <vt:lpstr>Paranoid</vt:lpstr>
      <vt:lpstr>Disorganized</vt:lpstr>
      <vt:lpstr>Catatonic</vt:lpstr>
      <vt:lpstr>Residual</vt:lpstr>
      <vt:lpstr>Journal: Day 63</vt:lpstr>
      <vt:lpstr>Personality Disorders</vt:lpstr>
      <vt:lpstr>Clusters</vt:lpstr>
      <vt:lpstr>Paranoid</vt:lpstr>
      <vt:lpstr>Schizoid</vt:lpstr>
      <vt:lpstr>Antisocial</vt:lpstr>
      <vt:lpstr>Slide 67</vt:lpstr>
      <vt:lpstr>Histrionic</vt:lpstr>
      <vt:lpstr>Narcissistic</vt:lpstr>
      <vt:lpstr>Avoidant</vt:lpstr>
      <vt:lpstr>Obsessive-Compulsive </vt:lpstr>
      <vt:lpstr>Reactive Attachment Disorder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Jenna Harklerode</dc:creator>
  <cp:lastModifiedBy>BoscoBear</cp:lastModifiedBy>
  <cp:revision>116</cp:revision>
  <dcterms:created xsi:type="dcterms:W3CDTF">2008-03-11T23:36:57Z</dcterms:created>
  <dcterms:modified xsi:type="dcterms:W3CDTF">2010-03-28T12:58:31Z</dcterms:modified>
</cp:coreProperties>
</file>