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75"/>
  </p:notesMasterIdLst>
  <p:sldIdLst>
    <p:sldId id="291" r:id="rId2"/>
    <p:sldId id="328" r:id="rId3"/>
    <p:sldId id="335" r:id="rId4"/>
    <p:sldId id="323" r:id="rId5"/>
    <p:sldId id="257" r:id="rId6"/>
    <p:sldId id="339" r:id="rId7"/>
    <p:sldId id="324" r:id="rId8"/>
    <p:sldId id="338" r:id="rId9"/>
    <p:sldId id="337" r:id="rId10"/>
    <p:sldId id="325" r:id="rId11"/>
    <p:sldId id="336" r:id="rId12"/>
    <p:sldId id="340" r:id="rId13"/>
    <p:sldId id="342" r:id="rId14"/>
    <p:sldId id="343" r:id="rId15"/>
    <p:sldId id="341" r:id="rId16"/>
    <p:sldId id="261" r:id="rId17"/>
    <p:sldId id="345" r:id="rId18"/>
    <p:sldId id="346" r:id="rId19"/>
    <p:sldId id="347" r:id="rId20"/>
    <p:sldId id="315" r:id="rId21"/>
    <p:sldId id="317" r:id="rId22"/>
    <p:sldId id="316" r:id="rId23"/>
    <p:sldId id="318" r:id="rId24"/>
    <p:sldId id="314" r:id="rId25"/>
    <p:sldId id="262" r:id="rId26"/>
    <p:sldId id="263" r:id="rId27"/>
    <p:sldId id="320" r:id="rId28"/>
    <p:sldId id="300" r:id="rId29"/>
    <p:sldId id="319" r:id="rId30"/>
    <p:sldId id="265" r:id="rId31"/>
    <p:sldId id="321" r:id="rId32"/>
    <p:sldId id="348" r:id="rId33"/>
    <p:sldId id="322" r:id="rId34"/>
    <p:sldId id="382" r:id="rId35"/>
    <p:sldId id="383" r:id="rId36"/>
    <p:sldId id="349" r:id="rId37"/>
    <p:sldId id="266" r:id="rId38"/>
    <p:sldId id="350" r:id="rId39"/>
    <p:sldId id="351" r:id="rId40"/>
    <p:sldId id="327" r:id="rId41"/>
    <p:sldId id="352" r:id="rId42"/>
    <p:sldId id="268" r:id="rId43"/>
    <p:sldId id="293" r:id="rId44"/>
    <p:sldId id="330" r:id="rId45"/>
    <p:sldId id="332" r:id="rId46"/>
    <p:sldId id="333" r:id="rId47"/>
    <p:sldId id="294" r:id="rId48"/>
    <p:sldId id="301" r:id="rId49"/>
    <p:sldId id="378" r:id="rId50"/>
    <p:sldId id="353" r:id="rId51"/>
    <p:sldId id="356" r:id="rId52"/>
    <p:sldId id="359" r:id="rId53"/>
    <p:sldId id="357" r:id="rId54"/>
    <p:sldId id="358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84" r:id="rId73"/>
    <p:sldId id="385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CC"/>
    <a:srgbClr val="FF3399"/>
    <a:srgbClr val="0000FF"/>
    <a:srgbClr val="33CC33"/>
    <a:srgbClr val="99CCFF"/>
    <a:srgbClr val="3399FF"/>
    <a:srgbClr val="FF66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6445" autoAdjust="0"/>
  </p:normalViewPr>
  <p:slideViewPr>
    <p:cSldViewPr>
      <p:cViewPr varScale="1">
        <p:scale>
          <a:sx n="75" d="100"/>
          <a:sy n="75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DA7A8C-A233-46AB-BED7-1C9020D493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2AF83-F795-44F3-ACA7-581DA61A39EA}" type="slidenum">
              <a:rPr lang="en-US"/>
              <a:pPr/>
              <a:t>6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Instructors may wish to discuss the research that shows that we tend to explain ingroup/our successes and others' failures as personality-driven, while we tend to explain ingroup/our failures and others' successes as situational when discussing the actor-observer discrepancy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798CF-814F-42E7-B0DE-DF714A7F4BD0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Hockenbury slides (Shulman)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57C141-215E-4B02-8767-7F6584A38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50E4-FC1E-41F6-ACF2-FD8554A2F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AA3778-B2BA-4899-8929-9E6E3F7713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8E574D-39C2-4FAC-BD24-2BE88AFB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91FDA5-FD1D-4EF5-81C5-BAF0DAE25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F628E4-DD9C-4D91-9D08-9680BE6AE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8250-FCC9-4398-ABAF-6BD390193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0BB697-E1B6-4E65-B501-44A5FCF734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0B090C-0154-49B5-AA2B-A62195FD1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9EA1D-4111-4E95-88AF-2D97A6C6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AFF294-CFBF-43FD-B656-B2F9AEE41E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D2A6719-A631-48B2-BF66-F9E22BD64A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865D8C-C2C6-4F87-A5E5-963FDCB5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fe1uFLVvEI&amp;feature=related" TargetMode="External"/><Relationship Id="rId2" Type="http://schemas.openxmlformats.org/officeDocument/2006/relationships/hyperlink" Target="http://www.prisonex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youtube.com/watch?v=U6E_cXNwQ7k&amp;feature=related" TargetMode="External"/><Relationship Id="rId4" Type="http://schemas.openxmlformats.org/officeDocument/2006/relationships/hyperlink" Target="http://www.youtube.com/watch?v=W1HeYnmbTz8&amp;feature=relat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-t0OwWc0Qw" TargetMode="External"/><Relationship Id="rId2" Type="http://schemas.openxmlformats.org/officeDocument/2006/relationships/hyperlink" Target="http://www.culteducation.com/hgate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www.psychexchange.co.uk/videos/view/20593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iRh5qy09nNw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youtube.com/watch?v=j25qV5RO-nU&amp;feature=related" TargetMode="External"/><Relationship Id="rId7" Type="http://schemas.openxmlformats.org/officeDocument/2006/relationships/hyperlink" Target="http://en.wikipedia.org/wiki/Image:Milgram.jpg" TargetMode="External"/><Relationship Id="rId2" Type="http://schemas.openxmlformats.org/officeDocument/2006/relationships/hyperlink" Target="http://www.youtube.com/watch?v=hb7TuSTEhNQ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sales.psu.edu/milgram.html" TargetMode="External"/><Relationship Id="rId5" Type="http://schemas.openxmlformats.org/officeDocument/2006/relationships/hyperlink" Target="http://www.youtube.com/watch?v=vUY42fROiK8" TargetMode="External"/><Relationship Id="rId4" Type="http://schemas.openxmlformats.org/officeDocument/2006/relationships/hyperlink" Target="http://www.experiment-resources.com/stanley-milgram-experiment.html" TargetMode="External"/><Relationship Id="rId9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exchange.co.uk/videos/view/20532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youtube.com/watch?v=KE5YwN4NW5o&amp;feature=related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Andy Filipowicz</a:t>
            </a:r>
          </a:p>
          <a:p>
            <a:r>
              <a:rPr lang="en-US" dirty="0">
                <a:solidFill>
                  <a:srgbClr val="000099"/>
                </a:solidFill>
              </a:rPr>
              <a:t>Ocean Lakes High School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Social Psychology –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kumimoji="0" lang="en-US" i="1" dirty="0" smtClean="0"/>
              <a:t>the scientific study of how we think about, influence, and relate to one another</a:t>
            </a:r>
            <a:endParaRPr kumimoji="0" lang="en-US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Social Thinking – Attribution Biases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99"/>
                </a:solidFill>
              </a:rPr>
              <a:t>False-consensus Effect</a:t>
            </a:r>
            <a:r>
              <a:rPr lang="en-US"/>
              <a:t> – tendency to overestimate the extent to which others share their opinions, attributes, and behaviors</a:t>
            </a:r>
          </a:p>
          <a:p>
            <a:pPr lvl="1">
              <a:lnSpc>
                <a:spcPct val="90000"/>
              </a:lnSpc>
            </a:pPr>
            <a:r>
              <a:rPr lang="en-US"/>
              <a:t>Ex: Personality Questionnaire</a:t>
            </a:r>
          </a:p>
          <a:p>
            <a:pPr lvl="1">
              <a:lnSpc>
                <a:spcPct val="90000"/>
              </a:lnSpc>
            </a:pPr>
            <a:r>
              <a:rPr lang="en-US"/>
              <a:t>Actually, this is a form of the availability heuristic (kind of like how base-rate fallacy is an availability heuristic = tendency to ignore the statistics)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solidFill>
                  <a:srgbClr val="000099"/>
                </a:solidFill>
              </a:rPr>
              <a:t>Using Attitudes as Ways </a:t>
            </a:r>
            <a:br>
              <a:rPr lang="en-US" altLang="en-US" sz="3600">
                <a:solidFill>
                  <a:srgbClr val="000099"/>
                </a:solidFill>
              </a:rPr>
            </a:br>
            <a:r>
              <a:rPr lang="en-US" altLang="en-US" sz="3600">
                <a:solidFill>
                  <a:srgbClr val="000099"/>
                </a:solidFill>
              </a:rPr>
              <a:t>to “Justify” Injustice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99"/>
                </a:solidFill>
              </a:rPr>
              <a:t>Just-world </a:t>
            </a:r>
            <a:r>
              <a:rPr lang="en-US" altLang="en-US" sz="2800" dirty="0" smtClean="0">
                <a:solidFill>
                  <a:srgbClr val="000099"/>
                </a:solidFill>
              </a:rPr>
              <a:t>belief bias</a:t>
            </a:r>
            <a:endParaRPr lang="en-US" altLang="en-US" sz="2800" dirty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 tendency to believe that life is fair, </a:t>
            </a:r>
            <a:r>
              <a:rPr lang="en-US" altLang="en-US" sz="2400" dirty="0">
                <a:latin typeface="New Century Schoolbook" pitchFamily="18" charset="0"/>
                <a:cs typeface="Times New Roman" pitchFamily="18" charset="0"/>
              </a:rPr>
              <a:t>people get what they deserve and deserve what they get</a:t>
            </a: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would seem horrible to think that you can be a really good person and bad things could happen to you anyway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99"/>
                </a:solidFill>
              </a:rPr>
              <a:t>Just-world </a:t>
            </a:r>
            <a:r>
              <a:rPr lang="en-US" altLang="en-US" sz="2800" dirty="0" smtClean="0">
                <a:solidFill>
                  <a:srgbClr val="000099"/>
                </a:solidFill>
              </a:rPr>
              <a:t>belief bias </a:t>
            </a:r>
            <a:r>
              <a:rPr lang="en-US" altLang="en-US" sz="2800" dirty="0">
                <a:solidFill>
                  <a:srgbClr val="000099"/>
                </a:solidFill>
              </a:rPr>
              <a:t>leads to “blaming the victim”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we explain others’ misfortunes as being their </a:t>
            </a:r>
            <a:r>
              <a:rPr lang="en-US" altLang="en-US" sz="2400" dirty="0" smtClean="0"/>
              <a:t>fault 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e.g., she deserved to be raped, what was she doing </a:t>
            </a:r>
            <a:br>
              <a:rPr lang="en-US" altLang="en-US" sz="2400" dirty="0"/>
            </a:br>
            <a:r>
              <a:rPr lang="en-US" altLang="en-US" sz="2400" dirty="0"/>
              <a:t>in that neighborhood anyway?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Attitudes…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99"/>
                </a:solidFill>
              </a:rPr>
              <a:t>Social Thinking – 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Attitudes and Actions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382000" cy="4724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3600" dirty="0">
                <a:solidFill>
                  <a:srgbClr val="000099"/>
                </a:solidFill>
              </a:rPr>
              <a:t>What is an attitude?</a:t>
            </a:r>
          </a:p>
          <a:p>
            <a:pPr lvl="1"/>
            <a:r>
              <a:rPr lang="en-US" altLang="en-US" dirty="0"/>
              <a:t>predisposition to evaluate some people, groups, or issues in a particular way</a:t>
            </a:r>
          </a:p>
          <a:p>
            <a:pPr lvl="1"/>
            <a:r>
              <a:rPr lang="en-US" altLang="en-US" dirty="0"/>
              <a:t>can be </a:t>
            </a:r>
            <a:r>
              <a:rPr lang="en-US" altLang="en-US" dirty="0" smtClean="0"/>
              <a:t>- or +</a:t>
            </a:r>
            <a:endParaRPr lang="en-US" altLang="en-US" dirty="0"/>
          </a:p>
          <a:p>
            <a:pPr lvl="1"/>
            <a:r>
              <a:rPr lang="en-US" altLang="en-US" dirty="0"/>
              <a:t>Has three components</a:t>
            </a:r>
          </a:p>
          <a:p>
            <a:pPr lvl="2"/>
            <a:r>
              <a:rPr lang="en-US" altLang="en-US" dirty="0"/>
              <a:t>Cognitive—thoughts about given topic or situation</a:t>
            </a:r>
          </a:p>
          <a:p>
            <a:pPr lvl="2"/>
            <a:r>
              <a:rPr lang="en-US" altLang="en-US" dirty="0"/>
              <a:t>Affective—feelings or emotions about topic</a:t>
            </a:r>
          </a:p>
          <a:p>
            <a:pPr lvl="2"/>
            <a:r>
              <a:rPr lang="en-US" altLang="en-US" dirty="0"/>
              <a:t>Behavioral—your actions regarding the topic or situation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Components of Attitudes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685800"/>
            <a:ext cx="8686800" cy="5334000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An attitude is a positive or negative evaluation of an object, person, or idea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18788" name="Picture 4" descr="Components of Attitu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78000"/>
            <a:ext cx="81280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New Century Schoolbook" pitchFamily="18" charset="0"/>
                <a:cs typeface="Times New Roman" pitchFamily="18" charset="0"/>
              </a:rPr>
              <a:t>The Effect of Attitudes on Behavior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sz="2800" dirty="0">
                <a:solidFill>
                  <a:srgbClr val="000099"/>
                </a:solidFill>
                <a:latin typeface="New Century Schoolbook" pitchFamily="18" charset="0"/>
                <a:cs typeface="Times New Roman" pitchFamily="18" charset="0"/>
              </a:rPr>
              <a:t>You’re most likely to behave in accordance with your attitudes </a:t>
            </a:r>
            <a:r>
              <a:rPr lang="en-US" sz="2800" dirty="0" smtClean="0">
                <a:solidFill>
                  <a:srgbClr val="000099"/>
                </a:solidFill>
                <a:latin typeface="New Century Schoolbook" pitchFamily="18" charset="0"/>
                <a:cs typeface="Times New Roman" pitchFamily="18" charset="0"/>
              </a:rPr>
              <a:t>when</a:t>
            </a:r>
            <a:endParaRPr lang="en-US" sz="2800" dirty="0">
              <a:solidFill>
                <a:srgbClr val="000099"/>
              </a:solidFill>
            </a:endParaRP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Attitudes are extreme or are frequently expressed</a:t>
            </a:r>
            <a:r>
              <a:rPr lang="en-US" sz="2400" dirty="0"/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Attitudes have been formed through direct experience.</a:t>
            </a:r>
            <a:r>
              <a:rPr lang="en-US" sz="2400" dirty="0"/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You are very knowledgeable about the subject.</a:t>
            </a:r>
            <a:r>
              <a:rPr lang="en-US" sz="2400" dirty="0"/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You have a vested interest in the subject.</a:t>
            </a:r>
            <a:r>
              <a:rPr lang="en-US" sz="2400" dirty="0"/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You anticipate a favorable outcome or response from others for doing so.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dirty="0" smtClean="0">
                <a:solidFill>
                  <a:srgbClr val="000099"/>
                </a:solidFill>
              </a:rPr>
              <a:t>Attitudes and Actions Line up, IF…</a:t>
            </a:r>
          </a:p>
          <a:p>
            <a:pPr lvl="1"/>
            <a:r>
              <a:rPr lang="en-US" dirty="0" smtClean="0"/>
              <a:t>Outside influences on what we do are minimal</a:t>
            </a:r>
          </a:p>
          <a:p>
            <a:pPr lvl="1"/>
            <a:r>
              <a:rPr lang="en-US" dirty="0" smtClean="0"/>
              <a:t>We are keenly aware of our attitudes</a:t>
            </a:r>
          </a:p>
          <a:p>
            <a:pPr marL="716280" indent="-533400">
              <a:buFontTx/>
              <a:buAutoNum type="arabicPeriod"/>
            </a:pPr>
            <a:endParaRPr lang="en-US" sz="29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Thinking – Attitudes and Action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362200"/>
            <a:ext cx="7797800" cy="4191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3600">
                <a:solidFill>
                  <a:srgbClr val="000099"/>
                </a:solidFill>
              </a:rPr>
              <a:t>Cognitive Dissonance Theory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/>
              <a:t>we act to reduce the discomfort (dissonance) we feel when two of our thoughts (cognitions) are inconsistent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/>
              <a:t>Become aware that attitudes and actions DO NOT MIX? = reduce dissonance by changing attitudes</a:t>
            </a:r>
          </a:p>
        </p:txBody>
      </p:sp>
      <p:pic>
        <p:nvPicPr>
          <p:cNvPr id="18438" name="Picture 6" descr="7e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18440" name="Picture 8" descr="Fest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38" y="0"/>
            <a:ext cx="2239962" cy="2590800"/>
          </a:xfrm>
          <a:prstGeom prst="rect">
            <a:avLst/>
          </a:prstGeom>
          <a:noFill/>
        </p:spPr>
      </p:pic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0" y="1219200"/>
            <a:ext cx="2998788" cy="1905000"/>
            <a:chOff x="2064" y="3024"/>
            <a:chExt cx="1830" cy="1104"/>
          </a:xfrm>
        </p:grpSpPr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3024"/>
              <a:ext cx="810" cy="1104"/>
            </a:xfrm>
            <a:prstGeom prst="rect">
              <a:avLst/>
            </a:prstGeom>
            <a:noFill/>
          </p:spPr>
        </p:pic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976" y="3456"/>
              <a:ext cx="91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" pitchFamily="18" charset="0"/>
                </a:rPr>
                <a:t>1919-1989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How Cognitive Dissonance </a:t>
            </a:r>
            <a:r>
              <a:rPr lang="en-US" b="1" dirty="0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Verdana" pitchFamily="34" charset="0"/>
              </a:rPr>
              <a:t>Leads </a:t>
            </a:r>
            <a:r>
              <a:rPr lang="en-US" b="1" dirty="0">
                <a:solidFill>
                  <a:srgbClr val="000099"/>
                </a:solidFill>
                <a:latin typeface="Verdana" pitchFamily="34" charset="0"/>
              </a:rPr>
              <a:t>to Attitude Change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160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dirty="0">
                <a:latin typeface="Verdana" pitchFamily="34" charset="0"/>
              </a:rPr>
              <a:t>When your behavior conflicts with your attitudes, an uncomfortable state of tension is </a:t>
            </a:r>
            <a:r>
              <a:rPr lang="en-US" sz="2000" dirty="0" smtClean="0">
                <a:latin typeface="Verdana" pitchFamily="34" charset="0"/>
              </a:rPr>
              <a:t>produced (dissonance). </a:t>
            </a:r>
            <a:r>
              <a:rPr lang="en-US" sz="2000" dirty="0">
                <a:latin typeface="Verdana" pitchFamily="34" charset="0"/>
              </a:rPr>
              <a:t>However, if you can rationalize or explain your behavior, the conflict (and the </a:t>
            </a:r>
            <a:r>
              <a:rPr lang="en-US" sz="2000" dirty="0" smtClean="0">
                <a:latin typeface="Verdana" pitchFamily="34" charset="0"/>
              </a:rPr>
              <a:t>tension/dissonance) </a:t>
            </a:r>
            <a:r>
              <a:rPr lang="en-US" sz="2000" dirty="0">
                <a:latin typeface="Verdana" pitchFamily="34" charset="0"/>
              </a:rPr>
              <a:t>is eliminated or avoided.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0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b="1" i="1" dirty="0" smtClean="0">
                <a:latin typeface="Verdana" pitchFamily="34" charset="0"/>
              </a:rPr>
              <a:t>If </a:t>
            </a:r>
            <a:r>
              <a:rPr lang="en-US" sz="2000" b="1" i="1" dirty="0">
                <a:latin typeface="Verdana" pitchFamily="34" charset="0"/>
              </a:rPr>
              <a:t>you can’t explain your behavior, you may change your attitude so that it is in harmony with your behavior</a:t>
            </a:r>
            <a:r>
              <a:rPr lang="en-US" sz="2000" i="1" dirty="0">
                <a:latin typeface="Verdana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0836" name="Picture 4" descr="C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3048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Insufficient-justification effect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066800"/>
            <a:ext cx="8001000" cy="5181600"/>
          </a:xfrm>
        </p:spPr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Festinger &amp; Carlsmith (1959)</a:t>
            </a:r>
          </a:p>
          <a:p>
            <a:pPr lvl="1"/>
            <a:r>
              <a:rPr lang="en-US" altLang="en-US" sz="2400"/>
              <a:t>gave subjects a boring task, then asked subjects to lie to the next subject and say the experiment was exciting</a:t>
            </a:r>
          </a:p>
          <a:p>
            <a:pPr lvl="1"/>
            <a:r>
              <a:rPr lang="en-US" altLang="en-US" sz="2400"/>
              <a:t>paid ½ the subjects $1, other ½ $20</a:t>
            </a:r>
          </a:p>
          <a:p>
            <a:pPr lvl="1"/>
            <a:r>
              <a:rPr lang="en-US" altLang="en-US" sz="2400"/>
              <a:t>then asked subjects to rate boringness of task</a:t>
            </a:r>
          </a:p>
          <a:p>
            <a:pPr lvl="1"/>
            <a:r>
              <a:rPr lang="en-US" altLang="en-US" sz="2400"/>
              <a:t>$1 group rated the task as far more fun than the $20 group</a:t>
            </a:r>
          </a:p>
          <a:p>
            <a:pPr lvl="1"/>
            <a:r>
              <a:rPr lang="en-US" altLang="en-US" sz="2400"/>
              <a:t>each group needed a justification for lying</a:t>
            </a:r>
            <a:r>
              <a:rPr lang="en-US" altLang="en-US"/>
              <a:t> </a:t>
            </a:r>
          </a:p>
          <a:p>
            <a:pPr lvl="2"/>
            <a:r>
              <a:rPr lang="en-US" altLang="en-US" sz="2000"/>
              <a:t>$20 group had an external justification of money</a:t>
            </a:r>
          </a:p>
          <a:p>
            <a:pPr lvl="2"/>
            <a:r>
              <a:rPr lang="en-US" altLang="en-US" sz="2000"/>
              <a:t>since $1 isn’t very much money, $1 group said task was fun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Cognitive Dissonance: 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b="1" dirty="0">
                <a:solidFill>
                  <a:srgbClr val="000099"/>
                </a:solidFill>
              </a:rPr>
              <a:t>A Review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en-US" sz="3200"/>
              <a:t>If you have a good excuse for a behavior that does not go with your attitude then you </a:t>
            </a:r>
            <a:r>
              <a:rPr lang="en-US" altLang="en-US" sz="3200" u="sng"/>
              <a:t>avoid</a:t>
            </a:r>
            <a:r>
              <a:rPr lang="en-US" altLang="en-US" sz="3200"/>
              <a:t> dissonance.  </a:t>
            </a:r>
          </a:p>
          <a:p>
            <a:pPr lvl="1"/>
            <a:r>
              <a:rPr lang="en-US" altLang="en-US" sz="3200"/>
              <a:t>If you do </a:t>
            </a:r>
            <a:r>
              <a:rPr lang="en-US" altLang="en-US" sz="3200" u="sng"/>
              <a:t>not</a:t>
            </a:r>
            <a:r>
              <a:rPr lang="en-US" altLang="en-US" sz="3200"/>
              <a:t> have a good excuse for a behavior that is against your attitude you must </a:t>
            </a:r>
            <a:r>
              <a:rPr lang="en-US" altLang="en-US" sz="3200" u="sng"/>
              <a:t>change your attitude</a:t>
            </a:r>
            <a:r>
              <a:rPr lang="en-US" altLang="en-US" sz="3200"/>
              <a:t> to fit your behavior.</a:t>
            </a:r>
          </a:p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Social Thinking – Attributing Behavior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2286000" cy="579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sz="28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99"/>
                </a:solidFill>
              </a:rPr>
              <a:t>Attribution Theory</a:t>
            </a:r>
          </a:p>
          <a:p>
            <a:pPr lvl="1">
              <a:lnSpc>
                <a:spcPct val="90000"/>
              </a:lnSpc>
            </a:pPr>
            <a:r>
              <a:rPr kumimoji="0" lang="en-US" sz="2400"/>
              <a:t>We explain others’ behavior in 1 of 2 ways: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2000"/>
              <a:t>Internal disposition (inner trait)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2000"/>
              <a:t>Situational factors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28775"/>
            <a:ext cx="6781800" cy="5229225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Compliance – Setting Traps: </a:t>
            </a:r>
            <a:r>
              <a:rPr lang="en-US" sz="4000" b="1" dirty="0" smtClean="0">
                <a:solidFill>
                  <a:srgbClr val="000099"/>
                </a:solidFill>
              </a:rPr>
              <a:t/>
            </a:r>
            <a:br>
              <a:rPr lang="en-US" sz="4000" b="1" dirty="0" smtClean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Sequential </a:t>
            </a:r>
            <a:r>
              <a:rPr lang="en-US" sz="4000" b="1" dirty="0">
                <a:solidFill>
                  <a:srgbClr val="000099"/>
                </a:solidFill>
              </a:rPr>
              <a:t>Request Strategies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1788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600">
                <a:solidFill>
                  <a:srgbClr val="000099"/>
                </a:solidFill>
              </a:rPr>
              <a:t>Foot-in-the-Door Phenomenon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200"/>
              <a:t>tendency for people who have first agreed to a small request to comply later with a larger request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200"/>
              <a:t>Examples: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2800"/>
              <a:t>1) Time off from School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2800"/>
              <a:t>2) Housewife Inventory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200"/>
              <a:t>Increases compliance on avg = 13%; only works if ppl are motivated to be consistent with their self-images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kumimoji="0" lang="en-US" sz="3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7448" cy="990600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000099"/>
                </a:solidFill>
              </a:rPr>
              <a:t>Compliance – Setting Traps: </a:t>
            </a:r>
            <a:r>
              <a:rPr lang="en-US" sz="3500" b="1" dirty="0" smtClean="0">
                <a:solidFill>
                  <a:srgbClr val="000099"/>
                </a:solidFill>
              </a:rPr>
              <a:t/>
            </a:r>
            <a:br>
              <a:rPr lang="en-US" sz="3500" b="1" dirty="0" smtClean="0">
                <a:solidFill>
                  <a:srgbClr val="000099"/>
                </a:solidFill>
              </a:rPr>
            </a:br>
            <a:r>
              <a:rPr lang="en-US" sz="3500" b="1" dirty="0" smtClean="0">
                <a:solidFill>
                  <a:srgbClr val="000099"/>
                </a:solidFill>
              </a:rPr>
              <a:t>Sequential </a:t>
            </a:r>
            <a:r>
              <a:rPr lang="en-US" sz="3500" b="1" dirty="0">
                <a:solidFill>
                  <a:srgbClr val="000099"/>
                </a:solidFill>
              </a:rPr>
              <a:t>Request Strategies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>
                <a:solidFill>
                  <a:srgbClr val="000099"/>
                </a:solidFill>
              </a:rPr>
              <a:t>Door-in-the-Face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tendency for people to agree to a smaller request after first rejecting a larger, more burdensome request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Examples: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1) Habitat for Humanity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2) Girl Scout Cookies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Explanations: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Perceptual Contrast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3500" dirty="0"/>
              <a:t>Reciprocal Concessions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85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Compliance – Setting Traps: </a:t>
            </a:r>
            <a:r>
              <a:rPr lang="en-US" sz="3200" b="1" dirty="0" smtClean="0">
                <a:solidFill>
                  <a:srgbClr val="000099"/>
                </a:solidFill>
              </a:rPr>
              <a:t/>
            </a:r>
            <a:br>
              <a:rPr lang="en-US" sz="3200" b="1" dirty="0" smtClean="0">
                <a:solidFill>
                  <a:srgbClr val="000099"/>
                </a:solidFill>
              </a:rPr>
            </a:br>
            <a:r>
              <a:rPr lang="en-US" sz="3200" b="1" dirty="0" smtClean="0">
                <a:solidFill>
                  <a:srgbClr val="000099"/>
                </a:solidFill>
              </a:rPr>
              <a:t>Sequential </a:t>
            </a:r>
            <a:r>
              <a:rPr lang="en-US" sz="3200" b="1" dirty="0">
                <a:solidFill>
                  <a:srgbClr val="000099"/>
                </a:solidFill>
              </a:rPr>
              <a:t>Request Strategies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178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3600">
                <a:solidFill>
                  <a:srgbClr val="000099"/>
                </a:solidFill>
              </a:rPr>
              <a:t>That’s Not All Folks!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/>
              <a:t>Influencer begins with a somewhat reasonable request, then decreases the request’s size/demand by offering a discount or bonus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/>
              <a:t>Example: Cup Cake Salesman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85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Compliance – Setting Traps: </a:t>
            </a:r>
            <a:r>
              <a:rPr lang="en-US" sz="3200" b="1" dirty="0" smtClean="0">
                <a:solidFill>
                  <a:srgbClr val="000099"/>
                </a:solidFill>
              </a:rPr>
              <a:t/>
            </a:r>
            <a:br>
              <a:rPr lang="en-US" sz="3200" b="1" dirty="0" smtClean="0">
                <a:solidFill>
                  <a:srgbClr val="000099"/>
                </a:solidFill>
              </a:rPr>
            </a:br>
            <a:r>
              <a:rPr lang="en-US" sz="3200" b="1" dirty="0" smtClean="0">
                <a:solidFill>
                  <a:srgbClr val="000099"/>
                </a:solidFill>
              </a:rPr>
              <a:t>Sequential </a:t>
            </a:r>
            <a:r>
              <a:rPr lang="en-US" sz="3200" b="1" dirty="0">
                <a:solidFill>
                  <a:srgbClr val="000099"/>
                </a:solidFill>
              </a:rPr>
              <a:t>Request Strategies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178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>
                <a:solidFill>
                  <a:srgbClr val="000099"/>
                </a:solidFill>
              </a:rPr>
              <a:t>Low-Balling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Influencer secures agreement with a request but then increases the size of that request by revealing hidden costs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Betting that you’ll go ahead with the purchase despite the added cost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Examples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1) Used Car Shop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2) 6am Wake-Up Call!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Explanations: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Commitment to a course of action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sz="3000" dirty="0"/>
              <a:t>Commitment to the salesperson!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000099"/>
                </a:solidFill>
              </a:rPr>
              <a:t>Compliance – </a:t>
            </a:r>
            <a:r>
              <a:rPr lang="en-US" sz="3500" b="1" dirty="0" smtClean="0">
                <a:solidFill>
                  <a:srgbClr val="000099"/>
                </a:solidFill>
              </a:rPr>
              <a:t/>
            </a:r>
            <a:br>
              <a:rPr lang="en-US" sz="3500" b="1" dirty="0" smtClean="0">
                <a:solidFill>
                  <a:srgbClr val="000099"/>
                </a:solidFill>
              </a:rPr>
            </a:br>
            <a:r>
              <a:rPr lang="en-US" sz="3500" b="1" dirty="0" smtClean="0">
                <a:solidFill>
                  <a:srgbClr val="000099"/>
                </a:solidFill>
              </a:rPr>
              <a:t>Role </a:t>
            </a:r>
            <a:r>
              <a:rPr lang="en-US" sz="3500" b="1" dirty="0">
                <a:solidFill>
                  <a:srgbClr val="000099"/>
                </a:solidFill>
              </a:rPr>
              <a:t>Playing / Conformity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56388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2200" dirty="0">
                <a:solidFill>
                  <a:srgbClr val="000099"/>
                </a:solidFill>
              </a:rPr>
              <a:t>Role Playing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200" dirty="0"/>
              <a:t>set of expectations about a social position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200" dirty="0"/>
              <a:t>defines how those in the position ought to behave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200" dirty="0"/>
              <a:t>Example: </a:t>
            </a:r>
            <a:endParaRPr kumimoji="0" lang="en-US" sz="2200" dirty="0" smtClean="0"/>
          </a:p>
          <a:p>
            <a:pPr lvl="1">
              <a:buNone/>
            </a:pPr>
            <a:r>
              <a:rPr kumimoji="0" lang="en-US" sz="2200" dirty="0" smtClean="0"/>
              <a:t>Phillip </a:t>
            </a:r>
            <a:r>
              <a:rPr kumimoji="0" lang="en-US" sz="2200" dirty="0" err="1" smtClean="0"/>
              <a:t>Zimbardo’s</a:t>
            </a:r>
            <a:r>
              <a:rPr kumimoji="0" lang="en-US" sz="2200" dirty="0" smtClean="0"/>
              <a:t> Prison Study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sz="2200" dirty="0" err="1" smtClean="0">
                <a:hlinkClick r:id="rId2"/>
              </a:rPr>
              <a:t>WebSite</a:t>
            </a:r>
            <a:endParaRPr kumimoji="0" lang="en-US" sz="2200" dirty="0"/>
          </a:p>
          <a:p>
            <a:pPr lvl="1">
              <a:buFont typeface="Wingdings" pitchFamily="2" charset="2"/>
              <a:buChar char="§"/>
            </a:pPr>
            <a:r>
              <a:rPr kumimoji="0" lang="en-US" sz="2200" dirty="0" smtClean="0">
                <a:hlinkClick r:id="rId3"/>
              </a:rPr>
              <a:t>In Parts: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sz="2200" dirty="0" smtClean="0">
                <a:hlinkClick r:id="rId3"/>
              </a:rPr>
              <a:t>1 of 3</a:t>
            </a:r>
            <a:endParaRPr kumimoji="0" lang="en-US" sz="2200" dirty="0" smtClean="0"/>
          </a:p>
          <a:p>
            <a:pPr lvl="2">
              <a:buFont typeface="Wingdings" pitchFamily="2" charset="2"/>
              <a:buChar char="§"/>
            </a:pPr>
            <a:r>
              <a:rPr lang="en-US" sz="2200" dirty="0" smtClean="0">
                <a:hlinkClick r:id="rId4"/>
              </a:rPr>
              <a:t>2 of 3</a:t>
            </a:r>
            <a:endParaRPr lang="en-US" sz="22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hlinkClick r:id="rId5"/>
              </a:rPr>
              <a:t>3 of 3</a:t>
            </a:r>
            <a:endParaRPr kumimoji="0" lang="en-US" sz="2200" dirty="0"/>
          </a:p>
        </p:txBody>
      </p:sp>
      <p:pic>
        <p:nvPicPr>
          <p:cNvPr id="74757" name="Picture 5" descr="RR0295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752600"/>
            <a:ext cx="300037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0099"/>
                </a:solidFill>
              </a:rPr>
              <a:t>Social Influence </a:t>
            </a:r>
            <a:r>
              <a:rPr lang="en-US" sz="4400" dirty="0" smtClean="0">
                <a:solidFill>
                  <a:srgbClr val="000099"/>
                </a:solidFill>
              </a:rPr>
              <a:t>– </a:t>
            </a:r>
            <a:r>
              <a:rPr lang="en-US" sz="4400" dirty="0">
                <a:solidFill>
                  <a:srgbClr val="000099"/>
                </a:solidFill>
              </a:rPr>
              <a:t>Conformity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6858000" cy="417195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sz="3600" b="1" dirty="0">
                <a:solidFill>
                  <a:srgbClr val="000099"/>
                </a:solidFill>
              </a:rPr>
              <a:t>Conformity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 dirty="0"/>
              <a:t>adjusting one’s behavior or thinking to coincide with a group standard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3200" dirty="0"/>
              <a:t>Examples: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sz="2800" dirty="0"/>
              <a:t>1) </a:t>
            </a:r>
            <a:r>
              <a:rPr kumimoji="0" lang="en-US" sz="2800" dirty="0">
                <a:hlinkClick r:id="rId2"/>
              </a:rPr>
              <a:t>Heaven's Gate</a:t>
            </a:r>
            <a:endParaRPr kumimoji="0" lang="en-US" sz="2800" dirty="0"/>
          </a:p>
          <a:p>
            <a:pPr lvl="2">
              <a:buFont typeface="Wingdings" pitchFamily="2" charset="2"/>
              <a:buChar char="§"/>
            </a:pPr>
            <a:r>
              <a:rPr kumimoji="0" lang="en-US" sz="2800" dirty="0"/>
              <a:t>2) </a:t>
            </a:r>
            <a:r>
              <a:rPr kumimoji="0" lang="en-US" sz="2800" dirty="0" smtClean="0">
                <a:hlinkClick r:id="rId3"/>
              </a:rPr>
              <a:t>Elevator Pressure</a:t>
            </a:r>
            <a:endParaRPr kumimoji="0" lang="en-US" sz="2800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3) </a:t>
            </a:r>
            <a:r>
              <a:rPr lang="en-US" sz="2800" dirty="0" smtClean="0">
                <a:hlinkClick r:id="rId4"/>
              </a:rPr>
              <a:t>Japanese Prank!</a:t>
            </a:r>
            <a:endParaRPr kumimoji="0" lang="en-US" sz="2800" dirty="0"/>
          </a:p>
          <a:p>
            <a:pPr lvl="2">
              <a:buFont typeface="Wingdings" pitchFamily="2" charset="2"/>
              <a:buChar char="§"/>
            </a:pPr>
            <a:r>
              <a:rPr kumimoji="0" lang="en-US" sz="2800" dirty="0"/>
              <a:t>3) Chameleon Effect</a:t>
            </a:r>
          </a:p>
          <a:p>
            <a:pPr lvl="1">
              <a:buFont typeface="Wingdings" pitchFamily="2" charset="2"/>
              <a:buChar char="§"/>
            </a:pPr>
            <a:endParaRPr kumimoji="0" lang="en-US" sz="3200" dirty="0"/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429082" y="3043353"/>
            <a:ext cx="2400635" cy="1857143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8232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99"/>
                </a:solidFill>
              </a:rPr>
              <a:t>Social Influence </a:t>
            </a:r>
            <a:r>
              <a:rPr lang="en-US" sz="4400" dirty="0" smtClean="0">
                <a:solidFill>
                  <a:srgbClr val="000099"/>
                </a:solidFill>
              </a:rPr>
              <a:t>– </a:t>
            </a:r>
            <a:r>
              <a:rPr lang="en-US" sz="4400" dirty="0">
                <a:solidFill>
                  <a:srgbClr val="000099"/>
                </a:solidFill>
              </a:rPr>
              <a:t>Conformity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178800" cy="68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>
                <a:solidFill>
                  <a:srgbClr val="000099"/>
                </a:solidFill>
              </a:rPr>
              <a:t>The chameleon effect</a:t>
            </a:r>
            <a:endParaRPr kumimoji="0" lang="en-US" sz="2800">
              <a:solidFill>
                <a:srgbClr val="000099"/>
              </a:solidFill>
            </a:endParaRPr>
          </a:p>
        </p:txBody>
      </p:sp>
      <p:grpSp>
        <p:nvGrpSpPr>
          <p:cNvPr id="20508" name="Group 28"/>
          <p:cNvGrpSpPr>
            <a:grpSpLocks/>
          </p:cNvGrpSpPr>
          <p:nvPr/>
        </p:nvGrpSpPr>
        <p:grpSpPr bwMode="auto">
          <a:xfrm>
            <a:off x="555625" y="2209800"/>
            <a:ext cx="8054975" cy="4572000"/>
            <a:chOff x="350" y="1392"/>
            <a:chExt cx="5074" cy="2880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1392" y="1392"/>
              <a:ext cx="4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1392" y="2473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1392" y="2848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1392" y="3224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392" y="1728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1392" y="2097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392" y="1392"/>
              <a:ext cx="0" cy="2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400" y="2592"/>
              <a:ext cx="240" cy="10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2640" y="3408"/>
              <a:ext cx="240" cy="192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224" y="2016"/>
              <a:ext cx="240" cy="158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3984" y="3024"/>
              <a:ext cx="240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392" y="3600"/>
              <a:ext cx="4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2198" y="3623"/>
              <a:ext cx="24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Participant	           Participant</a:t>
              </a:r>
            </a:p>
            <a:p>
              <a:r>
                <a:rPr lang="en-US" sz="1800" b="1">
                  <a:latin typeface="Arial" pitchFamily="34" charset="0"/>
                </a:rPr>
                <a:t> rubs face                      shakes foot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312" y="4080"/>
              <a:ext cx="240" cy="9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296" y="4080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1574" y="4041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Confederate rubs face</a:t>
              </a:r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3548" y="4041"/>
              <a:ext cx="1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Confederate shakes foot</a:t>
              </a: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1076" y="1447"/>
              <a:ext cx="316" cy="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0.8</a:t>
              </a:r>
            </a:p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0.7</a:t>
              </a:r>
            </a:p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0.6</a:t>
              </a:r>
            </a:p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0.5</a:t>
              </a:r>
            </a:p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0.4</a:t>
              </a:r>
            </a:p>
            <a:p>
              <a:pPr algn="r">
                <a:lnSpc>
                  <a:spcPct val="215000"/>
                </a:lnSpc>
              </a:pPr>
              <a:r>
                <a:rPr lang="en-US" sz="1800" b="1">
                  <a:latin typeface="Arial" pitchFamily="34" charset="0"/>
                </a:rPr>
                <a:t>0.3</a:t>
              </a:r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350" y="1511"/>
              <a:ext cx="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pitchFamily="34" charset="0"/>
                </a:rPr>
                <a:t>Number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of times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Conformity: The Classics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Sherif’s</a:t>
            </a:r>
            <a:r>
              <a:rPr lang="en-US" dirty="0"/>
              <a:t> Light Study (</a:t>
            </a:r>
            <a:r>
              <a:rPr lang="en-US" dirty="0" err="1"/>
              <a:t>pic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)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>
                <a:hlinkClick r:id="rId2"/>
              </a:rPr>
              <a:t>Asch’s Line Study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1924" name="Picture 4" descr="figure 18-05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08400"/>
            <a:ext cx="7975600" cy="3149600"/>
          </a:xfrm>
          <a:prstGeom prst="rect">
            <a:avLst/>
          </a:prstGeom>
          <a:noFill/>
        </p:spPr>
      </p:pic>
      <p:pic>
        <p:nvPicPr>
          <p:cNvPr id="81926" name="Picture 6" descr="Sherif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6913" y="1371600"/>
            <a:ext cx="209708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 The Classics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305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en-US" sz="2400"/>
              <a:t>RESULTS: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Asch found that 76% participants conformed to at least one wrong choice during </a:t>
            </a:r>
            <a:r>
              <a:rPr lang="en-US" altLang="en-US" sz="2000" u="sng"/>
              <a:t>multiple</a:t>
            </a:r>
            <a:r>
              <a:rPr lang="en-US" altLang="en-US" sz="2000"/>
              <a:t> trials.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BUT when data from all the trials was </a:t>
            </a:r>
            <a:r>
              <a:rPr lang="en-US" altLang="en-US" sz="2000" u="sng"/>
              <a:t>combined</a:t>
            </a:r>
            <a:r>
              <a:rPr lang="en-US" altLang="en-US" sz="2000"/>
              <a:t>, subjects gave wrong answer (conformed) on only 37% of the critical trials.  Means that almost 2/3 of people said correct answer even when others said the wrong one (did not conform)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Control group that responded alone (no group present) chose correctly 99%.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Number of confederates…</a:t>
            </a:r>
          </a:p>
          <a:p>
            <a:pPr lvl="1">
              <a:lnSpc>
                <a:spcPct val="80000"/>
              </a:lnSpc>
            </a:pPr>
            <a:r>
              <a:rPr kumimoji="0" lang="en-US" sz="2000"/>
              <a:t>1 confederate = no effect</a:t>
            </a:r>
          </a:p>
          <a:p>
            <a:pPr lvl="1">
              <a:lnSpc>
                <a:spcPct val="80000"/>
              </a:lnSpc>
            </a:pPr>
            <a:r>
              <a:rPr kumimoji="0" lang="en-US" sz="2000"/>
              <a:t>2 confederates = little effect</a:t>
            </a:r>
          </a:p>
          <a:p>
            <a:pPr lvl="1">
              <a:lnSpc>
                <a:spcPct val="80000"/>
              </a:lnSpc>
            </a:pPr>
            <a:r>
              <a:rPr kumimoji="0" lang="en-US" sz="2000"/>
              <a:t>3 / 4 confederates = maximum effect achieved</a:t>
            </a:r>
          </a:p>
          <a:p>
            <a:pPr lvl="1">
              <a:lnSpc>
                <a:spcPct val="80000"/>
              </a:lnSpc>
            </a:pPr>
            <a:r>
              <a:rPr kumimoji="0" lang="en-US" sz="2000"/>
              <a:t>A single ally is enough to induce non-conformity</a:t>
            </a:r>
          </a:p>
        </p:txBody>
      </p:sp>
      <p:pic>
        <p:nvPicPr>
          <p:cNvPr id="59396" name="Picture 4" descr="1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3733800" cy="2035175"/>
          </a:xfrm>
          <a:prstGeom prst="rect">
            <a:avLst/>
          </a:prstGeom>
          <a:noFill/>
        </p:spPr>
      </p:pic>
      <p:pic>
        <p:nvPicPr>
          <p:cNvPr id="59397" name="Picture 5" descr="7e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59399" name="Picture 7" descr="Solomon E As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0"/>
            <a:ext cx="165735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Why Do We Conform?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>
                <a:solidFill>
                  <a:srgbClr val="000099"/>
                </a:solidFill>
              </a:rPr>
              <a:t>Informational Social Influence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Influence resulting from truly believing that others are correct in their judgments (Sherif’s study, b/c it was a hard, ambiguous task; 4 eyes = better than 2 eyes)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Private acceptance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>
                <a:solidFill>
                  <a:srgbClr val="000099"/>
                </a:solidFill>
              </a:rPr>
              <a:t>Normative Social Influence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influence resulting from a person’s desire to avoid disapproval for appearing as a deviant  (Asch’s line study)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Public conformity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99"/>
                </a:solidFill>
              </a:rPr>
              <a:t>Social Thinking – </a:t>
            </a:r>
            <a:br>
              <a:rPr lang="en-US" sz="3600">
                <a:solidFill>
                  <a:srgbClr val="000099"/>
                </a:solidFill>
              </a:rPr>
            </a:br>
            <a:r>
              <a:rPr lang="en-US" sz="3600">
                <a:solidFill>
                  <a:srgbClr val="000099"/>
                </a:solidFill>
              </a:rPr>
              <a:t>Attributing Behavior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371600"/>
            <a:ext cx="8842248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Kelley’s </a:t>
            </a:r>
            <a:r>
              <a:rPr lang="en-US" dirty="0" err="1">
                <a:solidFill>
                  <a:srgbClr val="000099"/>
                </a:solidFill>
              </a:rPr>
              <a:t>Covariation</a:t>
            </a:r>
            <a:r>
              <a:rPr lang="en-US" dirty="0">
                <a:solidFill>
                  <a:srgbClr val="000099"/>
                </a:solidFill>
              </a:rPr>
              <a:t> Model</a:t>
            </a:r>
          </a:p>
          <a:p>
            <a:pPr lvl="1"/>
            <a:r>
              <a:rPr lang="en-US" dirty="0"/>
              <a:t>Consensus</a:t>
            </a:r>
          </a:p>
          <a:p>
            <a:pPr lvl="1"/>
            <a:r>
              <a:rPr lang="en-US" dirty="0"/>
              <a:t>Distinctiveness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If L, L, H = Personal Attribution</a:t>
            </a:r>
          </a:p>
          <a:p>
            <a:pPr lvl="1"/>
            <a:r>
              <a:rPr lang="en-US" dirty="0"/>
              <a:t>If H, H, H = Situational </a:t>
            </a:r>
            <a:r>
              <a:rPr lang="en-US" dirty="0" smtClean="0"/>
              <a:t>Attribution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Standard Attribution Biases Stable </a:t>
            </a:r>
            <a:r>
              <a:rPr lang="en-US" dirty="0" smtClean="0">
                <a:solidFill>
                  <a:srgbClr val="000099"/>
                </a:solidFill>
              </a:rPr>
              <a:t>vs. Unstable</a:t>
            </a:r>
          </a:p>
          <a:p>
            <a:pPr lvl="1"/>
            <a:r>
              <a:rPr lang="en-US" dirty="0" smtClean="0"/>
              <a:t>Person-stable attribution</a:t>
            </a:r>
          </a:p>
          <a:p>
            <a:pPr lvl="1"/>
            <a:r>
              <a:rPr lang="en-US" dirty="0" smtClean="0"/>
              <a:t>Person-unstable attribution</a:t>
            </a:r>
          </a:p>
          <a:p>
            <a:pPr lvl="1"/>
            <a:r>
              <a:rPr lang="en-US" dirty="0" smtClean="0"/>
              <a:t>Situation-stable attribution</a:t>
            </a:r>
          </a:p>
          <a:p>
            <a:pPr lvl="1"/>
            <a:r>
              <a:rPr lang="en-US" dirty="0" smtClean="0"/>
              <a:t>Situation-unstable attribution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Easy vs. Hard Tasks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553200" y="2057400"/>
            <a:ext cx="23622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2800"/>
              <a:t>Participants  judged which person in Slide 2 was the same as the person in Slide 1</a:t>
            </a:r>
            <a:endParaRPr kumimoji="0" lang="en-US" sz="2800">
              <a:solidFill>
                <a:srgbClr val="FF0000"/>
              </a:solidFill>
            </a:endParaRP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0" y="1524000"/>
            <a:ext cx="6829425" cy="5334000"/>
            <a:chOff x="0" y="960"/>
            <a:chExt cx="4302" cy="3360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1884" y="1104"/>
              <a:ext cx="19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884" y="2512"/>
              <a:ext cx="1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1884" y="2864"/>
              <a:ext cx="1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884" y="3216"/>
              <a:ext cx="19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1884" y="2160"/>
              <a:ext cx="1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1884" y="1808"/>
              <a:ext cx="1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1884" y="1456"/>
              <a:ext cx="1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1884" y="1104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V="1">
              <a:off x="2365" y="1392"/>
              <a:ext cx="964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2365" y="2016"/>
              <a:ext cx="964" cy="67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2050" y="1175"/>
              <a:ext cx="2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Difficult judgments (Sherif-like)</a:t>
              </a: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7" y="2592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Easy judgments (Asch-like)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2572" y="1776"/>
              <a:ext cx="14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pitchFamily="34" charset="0"/>
                </a:rPr>
                <a:t>Conformity highest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on important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judgments</a:t>
              </a:r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2628" y="1392"/>
              <a:ext cx="1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V="1">
              <a:off x="2628" y="2352"/>
              <a:ext cx="1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V="1">
              <a:off x="3329" y="14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2115" y="3239"/>
              <a:ext cx="1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Arial" pitchFamily="34" charset="0"/>
                </a:rPr>
                <a:t>Low                    High</a:t>
              </a:r>
            </a:p>
            <a:p>
              <a:pPr algn="ctr"/>
              <a:r>
                <a:rPr lang="en-US" sz="1800" b="1">
                  <a:latin typeface="Arial" pitchFamily="34" charset="0"/>
                </a:rPr>
                <a:t>Importance</a:t>
              </a:r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1445" y="1172"/>
              <a:ext cx="404" cy="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50%</a:t>
              </a:r>
            </a:p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40</a:t>
              </a:r>
            </a:p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30</a:t>
              </a:r>
            </a:p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20</a:t>
              </a:r>
            </a:p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10</a:t>
              </a:r>
            </a:p>
            <a:p>
              <a:pPr algn="r">
                <a:lnSpc>
                  <a:spcPct val="205000"/>
                </a:lnSpc>
              </a:pPr>
              <a:r>
                <a:rPr lang="en-US" sz="1800" b="1">
                  <a:latin typeface="Arial" pitchFamily="34" charset="0"/>
                </a:rPr>
                <a:t>0</a:t>
              </a:r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378" y="2082"/>
              <a:ext cx="11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pitchFamily="34" charset="0"/>
                </a:rPr>
                <a:t>Percentage of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conformity to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confederates’</a:t>
              </a:r>
            </a:p>
            <a:p>
              <a:pPr algn="r"/>
              <a:r>
                <a:rPr lang="en-US" sz="1800" b="1">
                  <a:latin typeface="Arial" pitchFamily="34" charset="0"/>
                </a:rPr>
                <a:t>wrong answers</a:t>
              </a:r>
            </a:p>
          </p:txBody>
        </p:sp>
        <p:pic>
          <p:nvPicPr>
            <p:cNvPr id="22558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20"/>
              <a:ext cx="148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59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0"/>
              <a:ext cx="1392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561" name="Picture 33" descr="7e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Optimal Conditions for Conformity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85950"/>
            <a:ext cx="86868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YOU ARE MOST LIKELY TO CONFORM WHEN YOU…</a:t>
            </a:r>
          </a:p>
          <a:p>
            <a:pPr>
              <a:lnSpc>
                <a:spcPct val="90000"/>
              </a:lnSpc>
            </a:pPr>
            <a:r>
              <a:rPr lang="en-US" sz="2400"/>
              <a:t>feel incompetent, insecure, or uninformed</a:t>
            </a:r>
          </a:p>
          <a:p>
            <a:pPr>
              <a:lnSpc>
                <a:spcPct val="90000"/>
              </a:lnSpc>
            </a:pPr>
            <a:r>
              <a:rPr lang="en-US" sz="2400"/>
              <a:t>are in a group of 3 or more (larger than this show no more conformity)</a:t>
            </a:r>
          </a:p>
          <a:p>
            <a:pPr>
              <a:lnSpc>
                <a:spcPct val="90000"/>
              </a:lnSpc>
            </a:pPr>
            <a:r>
              <a:rPr lang="en-US" sz="2400"/>
              <a:t>realize the rest of the group is unanimous</a:t>
            </a:r>
          </a:p>
          <a:p>
            <a:pPr>
              <a:lnSpc>
                <a:spcPct val="90000"/>
              </a:lnSpc>
            </a:pPr>
            <a:r>
              <a:rPr lang="en-US" sz="2400"/>
              <a:t>are impressed by the status of the group</a:t>
            </a:r>
          </a:p>
          <a:p>
            <a:pPr>
              <a:lnSpc>
                <a:spcPct val="90000"/>
              </a:lnSpc>
            </a:pPr>
            <a:r>
              <a:rPr lang="en-US" sz="2400"/>
              <a:t>have made no prior commitments to a response</a:t>
            </a:r>
          </a:p>
          <a:p>
            <a:pPr>
              <a:lnSpc>
                <a:spcPct val="90000"/>
              </a:lnSpc>
            </a:pPr>
            <a:r>
              <a:rPr lang="en-US" sz="2400"/>
              <a:t>(Your culture) encourages respect for social standards (east Asian cultures)</a:t>
            </a:r>
          </a:p>
          <a:p>
            <a:pPr>
              <a:lnSpc>
                <a:spcPct val="90000"/>
              </a:lnSpc>
            </a:pPr>
            <a:r>
              <a:rPr lang="en-US" sz="2400"/>
              <a:t>are younger (20s-30s) rather than older (retirement age)</a:t>
            </a:r>
          </a:p>
          <a:p>
            <a:pPr>
              <a:lnSpc>
                <a:spcPct val="90000"/>
              </a:lnSpc>
            </a:pPr>
            <a:r>
              <a:rPr lang="en-US" sz="2400"/>
              <a:t>are perceiving that you are being observed by researchers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 this case, women conform more and men conform less than if in a more private situation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Culture &amp; Conformity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r>
              <a:rPr lang="en-US">
                <a:latin typeface="New Century Schoolbook" pitchFamily="18" charset="0"/>
                <a:cs typeface="Times New Roman" pitchFamily="18" charset="0"/>
              </a:rPr>
              <a:t>In general, levels of conformity have steadily declined since Asch’s original study of U.S. college students in the 1950s</a:t>
            </a:r>
            <a:r>
              <a:rPr lang="en-US"/>
              <a:t> </a:t>
            </a:r>
          </a:p>
          <a:p>
            <a:r>
              <a:rPr lang="en-US">
                <a:latin typeface="New Century Schoolbook" pitchFamily="18" charset="0"/>
                <a:cs typeface="Times New Roman" pitchFamily="18" charset="0"/>
              </a:rPr>
              <a:t>Individualistic cultures tend to emphasize independence, self-expression, and standing out from the crowd; thus the whole notion of conformity tends to carry a negative connotation</a:t>
            </a:r>
            <a:r>
              <a:rPr lang="en-US"/>
              <a:t> </a:t>
            </a:r>
          </a:p>
          <a:p>
            <a:r>
              <a:rPr lang="en-US">
                <a:latin typeface="New Century Schoolbook" pitchFamily="18" charset="0"/>
                <a:cs typeface="Times New Roman" pitchFamily="18" charset="0"/>
              </a:rPr>
              <a:t>Collectivistic cultures, however, publicly conforming while privately disagreeing is regarded as socially appropriate tact or sensitivity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400">
                <a:solidFill>
                  <a:srgbClr val="000099"/>
                </a:solidFill>
              </a:rPr>
              <a:t>Social Influence – Obedience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91440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Behavior change produced by the commands of perceived authority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hlinkClick r:id="rId2"/>
              </a:rPr>
              <a:t>Darren Brown's </a:t>
            </a:r>
            <a:r>
              <a:rPr lang="en-US" sz="2400" dirty="0" smtClean="0">
                <a:hlinkClick r:id="rId2"/>
              </a:rPr>
              <a:t>Recreation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900" dirty="0" smtClean="0"/>
              <a:t>Just </a:t>
            </a:r>
            <a:r>
              <a:rPr lang="en-US" sz="1900" dirty="0" err="1" smtClean="0"/>
              <a:t>cuz</a:t>
            </a:r>
            <a:r>
              <a:rPr lang="en-US" sz="1900" dirty="0" smtClean="0"/>
              <a:t> he’s awesome: </a:t>
            </a:r>
            <a:r>
              <a:rPr lang="en-US" sz="2000" dirty="0" err="1" smtClean="0">
                <a:hlinkClick r:id="rId3"/>
              </a:rPr>
              <a:t>PickPocket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400" dirty="0">
                <a:hlinkClick r:id="rId4"/>
              </a:rPr>
              <a:t>Stanley </a:t>
            </a:r>
            <a:r>
              <a:rPr lang="en-US" sz="2400" dirty="0" err="1">
                <a:hlinkClick r:id="rId4"/>
              </a:rPr>
              <a:t>Milgram</a:t>
            </a:r>
            <a:r>
              <a:rPr lang="en-US" sz="2400" dirty="0">
                <a:hlinkClick r:id="rId4"/>
              </a:rPr>
              <a:t> Experiment - Will People Do Anything If Ordered?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hlinkClick r:id="rId5"/>
              </a:rPr>
              <a:t>The Pick It Up Experiment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hlinkClick r:id="rId6"/>
              </a:rPr>
              <a:t>Yale...some </a:t>
            </a:r>
            <a:r>
              <a:rPr lang="en-US" sz="2400" dirty="0" smtClean="0">
                <a:hlinkClick r:id="rId6"/>
              </a:rPr>
              <a:t>footage</a:t>
            </a:r>
            <a:r>
              <a:rPr lang="en-US" sz="2400" dirty="0" smtClean="0"/>
              <a:t> (look up experiment @last 30 sec of top 1)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4997" name="Picture 5" descr="Stanley Milgram">
            <a:hlinkClick r:id="rId7" tooltip="Stanley Milgram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3886200"/>
            <a:ext cx="2555875" cy="2971800"/>
          </a:xfrm>
          <a:prstGeom prst="rect">
            <a:avLst/>
          </a:prstGeom>
          <a:noFill/>
        </p:spPr>
      </p:pic>
      <p:pic>
        <p:nvPicPr>
          <p:cNvPr id="84999" name="Picture 7" descr="milgram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181475"/>
            <a:ext cx="3495675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3" name="Picture 5" descr="mind_s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084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7" name="Picture 5" descr="23875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4" descr="Conformity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325"/>
            <a:ext cx="8686800" cy="673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400">
                <a:solidFill>
                  <a:srgbClr val="000099"/>
                </a:solidFill>
              </a:rPr>
              <a:t>Social Influence – Obedience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58200" cy="43243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2800"/>
              <a:t>Milgram’s CLASSIC obedience experiment</a:t>
            </a:r>
          </a:p>
        </p:txBody>
      </p:sp>
      <p:pic>
        <p:nvPicPr>
          <p:cNvPr id="23609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6" name="Picture 4" descr="Milgram's 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295400"/>
            <a:ext cx="5638800" cy="845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0" name="Picture 4" descr="7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263525"/>
            <a:ext cx="108966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Social Thinking – Attribution Biases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Stable vs. Unstable</a:t>
            </a:r>
          </a:p>
          <a:p>
            <a:pPr lvl="1"/>
            <a:r>
              <a:rPr lang="en-US" dirty="0"/>
              <a:t>Person-stable attribution</a:t>
            </a:r>
          </a:p>
          <a:p>
            <a:pPr lvl="1"/>
            <a:r>
              <a:rPr lang="en-US" dirty="0"/>
              <a:t>Person-unstable attribution</a:t>
            </a:r>
          </a:p>
          <a:p>
            <a:pPr lvl="1"/>
            <a:r>
              <a:rPr lang="en-US" dirty="0"/>
              <a:t>Situation-stable attribution</a:t>
            </a:r>
          </a:p>
          <a:p>
            <a:pPr lvl="1"/>
            <a:r>
              <a:rPr lang="en-US" dirty="0"/>
              <a:t>Situation-unstable attribution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400">
                <a:solidFill>
                  <a:srgbClr val="000099"/>
                </a:solidFill>
              </a:rPr>
              <a:t>Social Influence – Obedience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991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Conditions (IVs) influencing obedience (DV):</a:t>
            </a:r>
          </a:p>
          <a:p>
            <a:pPr>
              <a:lnSpc>
                <a:spcPct val="90000"/>
              </a:lnSpc>
            </a:pPr>
            <a:r>
              <a:rPr lang="en-US" sz="2400"/>
              <a:t>Proximity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Closer to the “learner” = less obedience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Closer to the experimenter = more obedience</a:t>
            </a:r>
          </a:p>
          <a:p>
            <a:pPr>
              <a:lnSpc>
                <a:spcPct val="90000"/>
              </a:lnSpc>
            </a:pPr>
            <a:r>
              <a:rPr lang="en-US" sz="2400"/>
              <a:t>Contact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Visual contact (as opposed to auditory contact) with confederate = less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Physical contact (forcing participant’s hand onto the shock plate) = least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But still, 30% delivered the biggest shocks possible</a:t>
            </a:r>
          </a:p>
          <a:p>
            <a:pPr>
              <a:lnSpc>
                <a:spcPct val="90000"/>
              </a:lnSpc>
            </a:pPr>
            <a:r>
              <a:rPr lang="en-US" sz="2400"/>
              <a:t>Perceived authority = more at Yale than at TCC</a:t>
            </a:r>
          </a:p>
          <a:p>
            <a:pPr>
              <a:lnSpc>
                <a:spcPct val="90000"/>
              </a:lnSpc>
            </a:pPr>
            <a:r>
              <a:rPr lang="en-US" sz="2400"/>
              <a:t>Replace experimenter with assistant = less</a:t>
            </a:r>
          </a:p>
          <a:p>
            <a:pPr>
              <a:lnSpc>
                <a:spcPct val="90000"/>
              </a:lnSpc>
            </a:pPr>
            <a:r>
              <a:rPr lang="en-US" sz="2400"/>
              <a:t>When other confederates were present in the room = way less!</a:t>
            </a:r>
          </a:p>
          <a:p>
            <a:pPr>
              <a:lnSpc>
                <a:spcPct val="90000"/>
              </a:lnSpc>
            </a:pPr>
            <a:r>
              <a:rPr lang="en-US" sz="2400"/>
              <a:t>View slide: Factors that Influence Obedience (graph of all this)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Abu Ghraib Prison:</a:t>
            </a:r>
            <a:br>
              <a:rPr lang="en-US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“I was just following orders.”</a:t>
            </a:r>
          </a:p>
        </p:txBody>
      </p:sp>
      <p:pic>
        <p:nvPicPr>
          <p:cNvPr id="128003" name="Picture 3" descr="abu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733800" cy="3175000"/>
          </a:xfrm>
          <a:prstGeom prst="rect">
            <a:avLst/>
          </a:prstGeom>
          <a:noFill/>
        </p:spPr>
      </p:pic>
      <p:pic>
        <p:nvPicPr>
          <p:cNvPr id="128004" name="Picture 4" descr="Tor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962400" cy="2963863"/>
          </a:xfrm>
          <a:prstGeom prst="rect">
            <a:avLst/>
          </a:prstGeom>
          <a:noFill/>
        </p:spPr>
      </p:pic>
      <p:pic>
        <p:nvPicPr>
          <p:cNvPr id="128005" name="Picture 5" descr="tor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14875"/>
            <a:ext cx="3048000" cy="2143125"/>
          </a:xfrm>
          <a:prstGeom prst="rect">
            <a:avLst/>
          </a:prstGeom>
          <a:noFill/>
        </p:spPr>
      </p:pic>
      <p:pic>
        <p:nvPicPr>
          <p:cNvPr id="128006" name="Picture 6" descr="tortu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95800"/>
            <a:ext cx="3162300" cy="2314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The Presence of Others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78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>
                <a:solidFill>
                  <a:srgbClr val="000099"/>
                </a:solidFill>
              </a:rPr>
              <a:t>Social Facilitation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improved performance of tasks in the presence of others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/>
              <a:t>When?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simple or well-learned tasks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NOT tasks that are difficult or not yet mastered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/>
              <a:t>Examples: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1) Cockroaches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2) Home Team Advantage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/>
              <a:t>WHY Social Facilitation occurs?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1) mere presence theory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2) evaluation apprehension theory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3) distraction-conflict theory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Social Facilitation – 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The Presence of Others</a:t>
            </a:r>
          </a:p>
        </p:txBody>
      </p: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008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99"/>
                </a:solidFill>
              </a:rPr>
              <a:t>Social Influence – 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The Presence of Others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0" lang="en-US" sz="2800"/>
          </a:p>
          <a:p>
            <a:pPr>
              <a:lnSpc>
                <a:spcPct val="80000"/>
              </a:lnSpc>
            </a:pPr>
            <a:r>
              <a:rPr kumimoji="0" lang="en-US" sz="2800">
                <a:solidFill>
                  <a:srgbClr val="000099"/>
                </a:solidFill>
              </a:rPr>
              <a:t>Social Loafing</a:t>
            </a:r>
            <a:r>
              <a:rPr kumimoji="0" lang="en-US" sz="2800"/>
              <a:t> = slacking off in a group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tendency for people in a group to exert less effort when pooling their efforts toward attaining a common goal than when individually accountable</a:t>
            </a:r>
          </a:p>
          <a:p>
            <a:pPr>
              <a:lnSpc>
                <a:spcPct val="80000"/>
              </a:lnSpc>
            </a:pPr>
            <a:r>
              <a:rPr kumimoji="0" lang="en-US" sz="2800">
                <a:solidFill>
                  <a:srgbClr val="000099"/>
                </a:solidFill>
              </a:rPr>
              <a:t>Less likely to occur when</a:t>
            </a:r>
            <a:r>
              <a:rPr kumimoji="0" lang="en-US" sz="2800"/>
              <a:t>: 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People believe their own performance can be identified and evaluated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Task is important and meaningful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Small group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Cohesive group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Its women</a:t>
            </a:r>
          </a:p>
          <a:p>
            <a:pPr lvl="1">
              <a:lnSpc>
                <a:spcPct val="80000"/>
              </a:lnSpc>
            </a:pPr>
            <a:r>
              <a:rPr kumimoji="0" lang="en-US" sz="2400"/>
              <a:t>Person comes from Eastern, collectivist cultures (so, take advantage of Asians when you are in groups with them)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99"/>
                </a:solidFill>
              </a:rPr>
              <a:t>Social Influence – 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The Presence of Others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>
                <a:solidFill>
                  <a:srgbClr val="000099"/>
                </a:solidFill>
              </a:rPr>
              <a:t>Deindividuation</a:t>
            </a:r>
            <a:r>
              <a:rPr kumimoji="0" lang="en-US">
                <a:solidFill>
                  <a:srgbClr val="6600CC"/>
                </a:solidFill>
              </a:rPr>
              <a:t> – </a:t>
            </a:r>
            <a:r>
              <a:rPr kumimoji="0" lang="en-US"/>
              <a:t>loss of a person’s sense of individuality and the reduction of normal constraints against deviant behavior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/>
              <a:t>read page 266 in my blue book 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/>
              <a:t>Example: Trick or Treat: Please Take Just 1</a:t>
            </a:r>
          </a:p>
          <a:p>
            <a:pPr lvl="1">
              <a:buFont typeface="Wingdings" pitchFamily="2" charset="2"/>
              <a:buChar char="§"/>
            </a:pPr>
            <a:endParaRPr kumimoji="0" lang="en-US"/>
          </a:p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99"/>
                </a:solidFill>
              </a:rPr>
              <a:t>Social Influence – </a:t>
            </a:r>
            <a:br>
              <a:rPr lang="en-US">
                <a:solidFill>
                  <a:srgbClr val="000099"/>
                </a:solidFill>
              </a:rPr>
            </a:br>
            <a:r>
              <a:rPr lang="en-US">
                <a:solidFill>
                  <a:srgbClr val="000099"/>
                </a:solidFill>
              </a:rPr>
              <a:t>The Presence of Others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2800">
                <a:solidFill>
                  <a:srgbClr val="000099"/>
                </a:solidFill>
              </a:rPr>
              <a:t>Group Polarization</a:t>
            </a:r>
            <a:r>
              <a:rPr kumimoji="0" lang="en-US" sz="2800">
                <a:solidFill>
                  <a:srgbClr val="6600CC"/>
                </a:solidFill>
              </a:rPr>
              <a:t> – </a:t>
            </a:r>
            <a:r>
              <a:rPr kumimoji="0" lang="en-US" sz="2800"/>
              <a:t>the exaggeration, through group discussion, of initial tendencies in the thinking of group members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400"/>
              <a:t>Example: Racists love Company (next slide)</a:t>
            </a:r>
          </a:p>
          <a:p>
            <a:pPr>
              <a:buFont typeface="Wingdings" pitchFamily="2" charset="2"/>
              <a:buChar char="§"/>
            </a:pPr>
            <a:r>
              <a:rPr kumimoji="0" lang="en-US" sz="2800"/>
              <a:t>Why?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400"/>
              <a:t>1) Persuasive Arguments Theory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400"/>
              <a:t>2) Double Theory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sz="2400"/>
              <a:t>3) Social Categorization</a:t>
            </a:r>
          </a:p>
          <a:p>
            <a:pPr lvl="1">
              <a:buFont typeface="Wingdings" pitchFamily="2" charset="2"/>
              <a:buChar char="§"/>
            </a:pPr>
            <a:endParaRPr kumimoji="0" lang="en-US" sz="2400"/>
          </a:p>
          <a:p>
            <a:endParaRPr lang="en-US" sz="2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</a:t>
            </a:r>
            <a:r>
              <a:rPr lang="en-US">
                <a:solidFill>
                  <a:srgbClr val="000099"/>
                </a:solidFill>
              </a:rPr>
              <a:t>– The Presence of Others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48400" y="2209800"/>
            <a:ext cx="3124200" cy="426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sz="2800"/>
              <a:t>If a group is like-minded, discussion strengthens its prevailing opinions</a:t>
            </a:r>
          </a:p>
        </p:txBody>
      </p:sp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3246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Influence </a:t>
            </a:r>
            <a:r>
              <a:rPr lang="en-US">
                <a:solidFill>
                  <a:srgbClr val="000099"/>
                </a:solidFill>
              </a:rPr>
              <a:t>– The Presence of Others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>
                <a:solidFill>
                  <a:srgbClr val="000099"/>
                </a:solidFill>
              </a:rPr>
              <a:t>Groupthink</a:t>
            </a:r>
            <a:endParaRPr kumimoji="0" lang="en-US" sz="2400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mode of thinking that occurs when the desire for harmony in a decision-making group overrides realistic appraisal of alternatives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Alternate Def: group decision-making style that is characterized by an excessive tendency among group members to seek concurrence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Example: Bay of Pigs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/>
              <a:t>How to Avoid?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000"/>
              <a:t>1) avoid isolation; seek mediation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000"/>
              <a:t>2) always use a devil’s advocate!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000"/>
              <a:t>3) leaders should encourage critical discussion and not take a stand too early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SOCIAL RELATIONS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Thinking – Attribution Biases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763000" cy="3581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800" dirty="0">
                <a:solidFill>
                  <a:srgbClr val="000099"/>
                </a:solidFill>
              </a:rPr>
              <a:t>Fundamental Attribution Error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400" dirty="0"/>
              <a:t>When observing others’ behavior =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000" dirty="0"/>
              <a:t>OVER estimate PERSONAL attributes 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1800" dirty="0"/>
              <a:t>Ex: Lauren S fails the AP test, therefore Lauren S is stupid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kumimoji="0" lang="en-US" sz="2000" dirty="0"/>
              <a:t>UNDER estimate SITUATIONAL factors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Seems to be a western phenomenon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Asked to describe the causes of negative actions they have observed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With increased age, Indians make more situational attributions, while Americans make more personal attributions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What about our explanation of 9/11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68300" y="4495800"/>
            <a:ext cx="8775700" cy="2938463"/>
            <a:chOff x="0" y="1488"/>
            <a:chExt cx="5873" cy="3279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36"/>
              <a:ext cx="576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83" y="2280"/>
              <a:ext cx="1440" cy="4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Negative behavior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737" y="1679"/>
              <a:ext cx="1925" cy="7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Situational attribution</a:t>
              </a:r>
            </a:p>
            <a:p>
              <a:r>
                <a:rPr lang="en-US" sz="1800" b="1">
                  <a:latin typeface="Arial" pitchFamily="34" charset="0"/>
                </a:rPr>
                <a:t>“Maybe that driver is ill.”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1776" y="3869"/>
              <a:ext cx="1883" cy="7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Dispositional attribution</a:t>
              </a:r>
            </a:p>
            <a:p>
              <a:r>
                <a:rPr lang="en-US" sz="1800" b="1">
                  <a:latin typeface="Arial" pitchFamily="34" charset="0"/>
                </a:rPr>
                <a:t>“Crazy driver!”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700" y="1488"/>
              <a:ext cx="2036" cy="10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Tolerant reaction</a:t>
              </a:r>
            </a:p>
            <a:p>
              <a:r>
                <a:rPr lang="en-US" sz="1800" b="1">
                  <a:latin typeface="Arial" pitchFamily="34" charset="0"/>
                </a:rPr>
                <a:t>(proceed cautiously, allow</a:t>
              </a:r>
            </a:p>
            <a:p>
              <a:r>
                <a:rPr lang="en-US" sz="1800" b="1">
                  <a:latin typeface="Arial" pitchFamily="34" charset="0"/>
                </a:rPr>
                <a:t>driver a wide berth)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3599" y="3745"/>
              <a:ext cx="2274" cy="10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Unfavorable reaction</a:t>
              </a:r>
            </a:p>
            <a:p>
              <a:r>
                <a:rPr lang="en-US" sz="1800" b="1">
                  <a:latin typeface="Arial" pitchFamily="34" charset="0"/>
                </a:rPr>
                <a:t>(speed up and race past the</a:t>
              </a:r>
            </a:p>
            <a:p>
              <a:r>
                <a:rPr lang="en-US" sz="1800" b="1">
                  <a:latin typeface="Arial" pitchFamily="34" charset="0"/>
                </a:rPr>
                <a:t>other driver, give a dirty look)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3058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Prejudice</a:t>
            </a:r>
            <a:r>
              <a:rPr lang="en-US" sz="2800"/>
              <a:t> – Undeserved, negative feelings toward persons based on their perceived membership in certain groups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Stereotyping can lead to prejudice (She’s from NY, therefore she is rude and pushy)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Prejudice can lead to </a:t>
            </a:r>
            <a:r>
              <a:rPr lang="en-US" sz="2400">
                <a:solidFill>
                  <a:srgbClr val="000099"/>
                </a:solidFill>
              </a:rPr>
              <a:t>discrimination</a:t>
            </a:r>
            <a:r>
              <a:rPr lang="en-US" sz="2400"/>
              <a:t> (a behavior – I refuse to teach to people from NY)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Examples: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1) A Game of Shooting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2) Stereotype-Consistent Memories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According to scapegoat theory, it results from frustration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Stereotype</a:t>
            </a:r>
            <a:r>
              <a:rPr lang="en-US" sz="2800">
                <a:solidFill>
                  <a:srgbClr val="6600CC"/>
                </a:solidFill>
              </a:rPr>
              <a:t> </a:t>
            </a:r>
            <a:r>
              <a:rPr lang="en-US" sz="2800"/>
              <a:t>– a generalized (sometimes accurate, but often over-generalized) belief about a group of people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194550" cy="38449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/>
              <a:t>Americans today express much less racial and gender prejudice 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0950"/>
            <a:ext cx="9144000" cy="4337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Confirmation Bias</a:t>
            </a:r>
            <a:r>
              <a:rPr lang="en-US"/>
              <a:t> – tendency to interpret, seek, and create information that seems to confirm original expectations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Example: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Basketball Players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Self-Fulfilling Prophecy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en-US"/>
              <a:t>–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Example: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Academic Performance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Combating Prejudice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Contact Theory</a:t>
            </a:r>
            <a:r>
              <a:rPr lang="en-US"/>
              <a:t> – contact between hostile groups will reduce animosity, but only if the groups are made to work toward a superordinate goal</a:t>
            </a:r>
          </a:p>
          <a:p>
            <a:pPr lvl="1"/>
            <a:r>
              <a:rPr lang="en-US"/>
              <a:t>Examples: </a:t>
            </a:r>
          </a:p>
          <a:p>
            <a:pPr lvl="2"/>
            <a:r>
              <a:rPr lang="en-US"/>
              <a:t>1) Independence Day alien takeover</a:t>
            </a:r>
          </a:p>
          <a:p>
            <a:pPr lvl="2"/>
            <a:r>
              <a:rPr lang="en-US"/>
              <a:t>2) Sherif’s Robbers Cave study (1966)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25650"/>
            <a:ext cx="8178800" cy="38465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>
                <a:solidFill>
                  <a:srgbClr val="000099"/>
                </a:solidFill>
              </a:rPr>
              <a:t>Ingroup</a:t>
            </a:r>
            <a:endParaRPr lang="en-US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/>
              <a:t>“Us”-  people with whom one shares a common identity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>
                <a:solidFill>
                  <a:srgbClr val="000099"/>
                </a:solidFill>
              </a:rPr>
              <a:t>Outgroup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/>
              <a:t>“Them”- those perceived as different or apart from one’s ingroup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>
                <a:solidFill>
                  <a:srgbClr val="000099"/>
                </a:solidFill>
              </a:rPr>
              <a:t>Ingroup Bias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tendency to favor one’s own group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6868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Aggression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any physical or verbal behavior intended to hurt or destroy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2 Types: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Instrumental: aggressive act intended to secure a particular end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Hostile: anger without a clear purpose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Frustration-Aggression Principle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principle that frustration – the blocking of an attempt to achieve some goal – creates anger, which can generate aggression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Other Explanations of Aggression: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Freud: Thanatos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Social Learning: Bandura’s Bobo Dolls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Environmental: hot temperature = more aggressive acts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02588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1788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>
                <a:solidFill>
                  <a:srgbClr val="000099"/>
                </a:solidFill>
              </a:rPr>
              <a:t>Social Trap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/>
              <a:t>a situation in which the conflicting parties, by each rationally pursuing their self-interest, become caught in mutually destructive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/>
              <a:t>Examples: overfishing, destruction of the rain forest, global warming?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38800" y="2057400"/>
            <a:ext cx="3276600" cy="4171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Social trap</a:t>
            </a:r>
            <a:endParaRPr lang="en-US" sz="280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/>
              <a:t>by pursuing our self-interest and not trusting others, we can end up losers</a:t>
            </a:r>
            <a:endParaRPr lang="en-US" sz="2400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381000" y="1905000"/>
            <a:ext cx="5181600" cy="4648200"/>
            <a:chOff x="240" y="1200"/>
            <a:chExt cx="3088" cy="2750"/>
          </a:xfrm>
        </p:grpSpPr>
        <p:pic>
          <p:nvPicPr>
            <p:cNvPr id="139269" name="Picture 5" descr="18-1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54000"/>
            </a:blip>
            <a:srcRect l="3828" t="5162" r="9233" b="10326"/>
            <a:stretch>
              <a:fillRect/>
            </a:stretch>
          </p:blipFill>
          <p:spPr bwMode="auto">
            <a:xfrm>
              <a:off x="240" y="1200"/>
              <a:ext cx="3088" cy="2750"/>
            </a:xfrm>
            <a:prstGeom prst="rect">
              <a:avLst/>
            </a:prstGeom>
            <a:noFill/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768" y="1742"/>
              <a:ext cx="616" cy="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latin typeface="Arial" pitchFamily="34" charset="0"/>
                </a:rPr>
                <a:t>Optimal</a:t>
              </a:r>
            </a:p>
            <a:p>
              <a:pPr algn="ctr"/>
              <a:r>
                <a:rPr lang="en-US" altLang="en-US" sz="1600" b="1">
                  <a:latin typeface="Arial" pitchFamily="34" charset="0"/>
                </a:rPr>
                <a:t>outcome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2064" y="2894"/>
              <a:ext cx="626" cy="42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latin typeface="Arial" pitchFamily="34" charset="0"/>
                </a:rPr>
                <a:t>Probable</a:t>
              </a:r>
            </a:p>
            <a:p>
              <a:pPr algn="ctr"/>
              <a:r>
                <a:rPr lang="en-US" altLang="en-US" sz="1600" b="1">
                  <a:latin typeface="Arial" pitchFamily="34" charset="0"/>
                </a:rPr>
                <a:t>outcome</a:t>
              </a: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696" y="1232"/>
              <a:ext cx="2624" cy="408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latin typeface="Arial" pitchFamily="34" charset="0"/>
                </a:rPr>
                <a:t>Person 1</a:t>
              </a:r>
            </a:p>
            <a:p>
              <a:pPr algn="ctr"/>
              <a:r>
                <a:rPr lang="en-US" altLang="en-US" sz="1800" b="1">
                  <a:latin typeface="Arial" pitchFamily="34" charset="0"/>
                </a:rPr>
                <a:t>Choose </a:t>
              </a:r>
              <a:r>
                <a:rPr lang="en-US" altLang="en-US" sz="1800" b="1" i="1">
                  <a:latin typeface="Arial" pitchFamily="34" charset="0"/>
                </a:rPr>
                <a:t>A</a:t>
              </a:r>
              <a:r>
                <a:rPr lang="en-US" altLang="en-US" sz="1800" b="1">
                  <a:latin typeface="Arial" pitchFamily="34" charset="0"/>
                </a:rPr>
                <a:t>                Choose </a:t>
              </a:r>
              <a:r>
                <a:rPr lang="en-US" altLang="en-US" sz="1800" b="1" i="1">
                  <a:latin typeface="Arial" pitchFamily="34" charset="0"/>
                </a:rPr>
                <a:t>B</a:t>
              </a:r>
              <a:endParaRPr lang="en-US" altLang="en-US" sz="1600" b="1">
                <a:latin typeface="Arial" pitchFamily="34" charset="0"/>
              </a:endParaRPr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 rot="-5400000">
              <a:off x="-660" y="2580"/>
              <a:ext cx="2296" cy="416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latin typeface="Arial" pitchFamily="34" charset="0"/>
                </a:rPr>
                <a:t>Person 2</a:t>
              </a:r>
            </a:p>
            <a:p>
              <a:pPr algn="ctr"/>
              <a:r>
                <a:rPr lang="en-US" altLang="en-US" sz="1800" b="1">
                  <a:latin typeface="Arial" pitchFamily="34" charset="0"/>
                </a:rPr>
                <a:t>Choose </a:t>
              </a:r>
              <a:r>
                <a:rPr lang="en-US" altLang="en-US" sz="1800" b="1" i="1">
                  <a:latin typeface="Arial" pitchFamily="34" charset="0"/>
                </a:rPr>
                <a:t>B</a:t>
              </a:r>
              <a:r>
                <a:rPr lang="en-US" altLang="en-US" sz="1800" b="1">
                  <a:latin typeface="Arial" pitchFamily="34" charset="0"/>
                </a:rPr>
                <a:t>              Choose </a:t>
              </a:r>
              <a:r>
                <a:rPr lang="en-US" altLang="en-US" sz="1800" b="1" i="1">
                  <a:latin typeface="Arial" pitchFamily="34" charset="0"/>
                </a:rPr>
                <a:t>A</a:t>
              </a:r>
              <a:endParaRPr lang="en-US" altLang="en-US" sz="1600" b="1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Relations-  Attractiveness</a:t>
            </a:r>
            <a:endParaRPr lang="en-US" sz="4800">
              <a:solidFill>
                <a:srgbClr val="000099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763000" cy="2667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99"/>
                </a:solidFill>
              </a:rPr>
              <a:t>Mere Exposure Effect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repeated exposure to novel stimuli increases liking of them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Conceptions of attractiveness vary by culture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99"/>
                </a:solidFill>
              </a:rPr>
              <a:t>Limitations of the MEE: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If you initially dislike someone / something, exposure will likely make you dislike them / that more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Overexposure is possible, esp. if ppl become bored, so don’t smother your crushes!</a:t>
            </a:r>
          </a:p>
        </p:txBody>
      </p:sp>
      <p:pic>
        <p:nvPicPr>
          <p:cNvPr id="140293" name="Picture 5" descr="un18-p679-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29113"/>
            <a:ext cx="7010400" cy="2528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Actor-Observer Discrepancy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Attribute </a:t>
            </a:r>
            <a:r>
              <a:rPr lang="en-US" altLang="en-US" u="sng"/>
              <a:t>personality</a:t>
            </a:r>
            <a:r>
              <a:rPr lang="en-US" altLang="en-US"/>
              <a:t> causes of behavior when evaluating </a:t>
            </a:r>
            <a:r>
              <a:rPr lang="en-US" altLang="en-US" i="1"/>
              <a:t>someone else’s</a:t>
            </a:r>
            <a:r>
              <a:rPr lang="en-US" altLang="en-US"/>
              <a:t> behavior</a:t>
            </a:r>
          </a:p>
          <a:p>
            <a:pPr>
              <a:lnSpc>
                <a:spcPct val="90000"/>
              </a:lnSpc>
            </a:pPr>
            <a:r>
              <a:rPr lang="en-US" altLang="en-US"/>
              <a:t>Attribute </a:t>
            </a:r>
            <a:r>
              <a:rPr lang="en-US" altLang="en-US" u="sng"/>
              <a:t>situational</a:t>
            </a:r>
            <a:r>
              <a:rPr lang="en-US" altLang="en-US"/>
              <a:t> when evaluating our </a:t>
            </a:r>
            <a:r>
              <a:rPr lang="en-US" altLang="en-US" i="1"/>
              <a:t>own</a:t>
            </a:r>
            <a:r>
              <a:rPr lang="en-US" altLang="en-US"/>
              <a:t> behavior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Why?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hypothesis 1:</a:t>
            </a: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 sz="2000"/>
              <a:t>we know our behavior changes from situation to situation, but we don’t know this about others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sz="2400"/>
              <a:t>hypothesis 2:</a:t>
            </a: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 sz="2000"/>
              <a:t>when we see others perform an action, we concentrate on actor, not situation -- when we perform an action, we see environment, not person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Relations-  Attractiveness</a:t>
            </a:r>
            <a:r>
              <a:rPr lang="en-US" sz="4400">
                <a:solidFill>
                  <a:srgbClr val="6600CC"/>
                </a:solidFill>
              </a:rPr>
              <a:t> 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Being “Hot” is Rewarding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Examples: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1) 5</a:t>
            </a:r>
            <a:r>
              <a:rPr lang="en-US" baseline="30000"/>
              <a:t>th</a:t>
            </a:r>
            <a:r>
              <a:rPr lang="en-US"/>
              <a:t> grade teachers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2) petitions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3) Texas judges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4) Salaries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5) Cinderella – Hot ppl are rated as kind as well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The Problem of Being Beautiful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Essay writing and grades on papers</a:t>
            </a:r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First Encounters</a:t>
            </a:r>
            <a:r>
              <a:rPr lang="en-US" sz="4400">
                <a:solidFill>
                  <a:srgbClr val="6600CC"/>
                </a:solidFill>
              </a:rPr>
              <a:t> 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Matching Hypothesis</a:t>
            </a:r>
            <a:r>
              <a:rPr lang="en-US">
                <a:solidFill>
                  <a:srgbClr val="6600CC"/>
                </a:solidFill>
              </a:rPr>
              <a:t> – </a:t>
            </a:r>
            <a:r>
              <a:rPr lang="en-US"/>
              <a:t>people are attractive to others who are similar in physical attractiveness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In terms of age, education, race, religion, height, level of intelligence, socioeconomic status, all of these have greater correlation in a couple than in 2 random people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Complementary Hypothesis</a:t>
            </a:r>
            <a:r>
              <a:rPr lang="en-US"/>
              <a:t> – NO SUPPORT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Here’s something Crazy: Changing Opinions!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Example: Personal Meetings and Interpretations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Mate Selection</a:t>
            </a:r>
            <a:r>
              <a:rPr lang="en-US" sz="4400">
                <a:solidFill>
                  <a:srgbClr val="6600CC"/>
                </a:solidFill>
              </a:rPr>
              <a:t> 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Evolutionary Perspective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Women: limited biologically to a finite number of babies; must be highly selective = older, financially secure or ambitious men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Men: unlimited number of babies = young (fertile), and physically attractive (smooth skin, full lips, lustrous hair, good muscle tone, other youthful features)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/>
              <a:t>Examples: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1) World Survey on What Makes a Good Mate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2) Age Tendencies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3) What Makes You Madder?</a:t>
            </a:r>
          </a:p>
        </p:txBody>
      </p:sp>
    </p:spTree>
  </p:cSld>
  <p:clrMapOvr>
    <a:masterClrMapping/>
  </p:clrMapOvr>
  <p:transition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Mate Selection</a:t>
            </a:r>
            <a:r>
              <a:rPr lang="en-US" sz="4400">
                <a:solidFill>
                  <a:srgbClr val="6600CC"/>
                </a:solidFill>
              </a:rPr>
              <a:t> 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</a:rPr>
              <a:t>Sexuality</a:t>
            </a:r>
            <a:r>
              <a:rPr lang="en-US" sz="2800" dirty="0">
                <a:solidFill>
                  <a:srgbClr val="6600CC"/>
                </a:solidFill>
              </a:rPr>
              <a:t>: </a:t>
            </a:r>
            <a:r>
              <a:rPr lang="en-US" sz="2800" dirty="0"/>
              <a:t>men are pigs. (men view the world in more sexualized terms)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Examples: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1) Casual Conversations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2) Reading Stories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0099"/>
                </a:solidFill>
                <a:hlinkClick r:id="rId2"/>
              </a:rPr>
              <a:t>So, What is “Beautiful?”</a:t>
            </a:r>
            <a:endParaRPr lang="en-US" sz="2800" dirty="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Cross-culturally, we pretty much agree on scales of 1-10.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Men like women who have the hour glass figure.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Women like men who have resources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Composite images – we like the prototypical human face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Infants know who’s hot – spend more time staring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Some cross cultural and time differences – skinny/fat? </a:t>
            </a:r>
          </a:p>
          <a:p>
            <a:pPr lvl="2">
              <a:buFont typeface="Wingdings" pitchFamily="2" charset="2"/>
              <a:buChar char="§"/>
            </a:pPr>
            <a:endParaRPr lang="en-US" sz="2000" dirty="0"/>
          </a:p>
          <a:p>
            <a:pPr lvl="2">
              <a:buFont typeface="Wingdings" pitchFamily="2" charset="2"/>
              <a:buChar char="§"/>
            </a:pPr>
            <a:endParaRPr lang="en-US" sz="2000" dirty="0"/>
          </a:p>
          <a:p>
            <a:pPr lvl="2">
              <a:buFont typeface="Wingdings" pitchFamily="2" charset="2"/>
              <a:buChar char="§"/>
            </a:pPr>
            <a:endParaRPr lang="en-US" sz="2000" dirty="0"/>
          </a:p>
          <a:p>
            <a:pPr lvl="2">
              <a:buFont typeface="Wingdings" pitchFamily="2" charset="2"/>
              <a:buChar char="§"/>
            </a:pPr>
            <a:endParaRPr lang="en-US" sz="2000" dirty="0"/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500">
                <a:solidFill>
                  <a:srgbClr val="000099"/>
                </a:solidFill>
              </a:rPr>
              <a:t>Violent Porn Watching – </a:t>
            </a:r>
            <a:br>
              <a:rPr lang="en-US" sz="2500">
                <a:solidFill>
                  <a:srgbClr val="000099"/>
                </a:solidFill>
              </a:rPr>
            </a:br>
            <a:r>
              <a:rPr lang="en-US" sz="2500">
                <a:solidFill>
                  <a:srgbClr val="000099"/>
                </a:solidFill>
              </a:rPr>
              <a:t>Does It Contribute to Violent Behaviors?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>
                <a:solidFill>
                  <a:srgbClr val="000099"/>
                </a:solidFill>
              </a:rPr>
              <a:t>YES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associated with a marked increase in males’ acceptance of male dominance in intimate relationships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increases men’s self-reported likelihood of committing rape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Leads to a desensitization, which results in increased violence and sexual exploitation of women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u="sng">
                <a:solidFill>
                  <a:srgbClr val="000099"/>
                </a:solidFill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US" sz="2000"/>
              <a:t>No clear direct connection</a:t>
            </a:r>
          </a:p>
          <a:p>
            <a:pPr>
              <a:lnSpc>
                <a:spcPct val="90000"/>
              </a:lnSpc>
            </a:pPr>
            <a:r>
              <a:rPr lang="en-US" sz="2000"/>
              <a:t>Violence, sex crimes are present in countries where there is no porn available (Saudi Arabia, China, Iran)</a:t>
            </a:r>
          </a:p>
          <a:p>
            <a:pPr>
              <a:lnSpc>
                <a:spcPct val="90000"/>
              </a:lnSpc>
            </a:pPr>
            <a:r>
              <a:rPr lang="en-US" sz="2000"/>
              <a:t>Sex offenders had less exposure to sexually explicit materials than most men, first saw the materials at a later age than most men, and often find sexual images more distressing than arousing.</a:t>
            </a:r>
          </a:p>
        </p:txBody>
      </p:sp>
    </p:spTree>
  </p:cSld>
  <p:clrMapOvr>
    <a:masterClrMapping/>
  </p:clrMapOvr>
  <p:transition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Close Relationships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178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Passionate Love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an aroused state of intense positive absorption in another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usually present at the beginning of a love relationship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Companionate Love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deep affectionate attachment we feel for those with whom our lives are intertwined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Sternberg’s Triangular Theory of Love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Intimacy (emotional), Passion (motivational), Commitment (cognitive)</a:t>
            </a:r>
          </a:p>
        </p:txBody>
      </p:sp>
    </p:spTree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Close Relationships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Equity Theory</a:t>
            </a:r>
            <a:endParaRPr lang="en-US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Benefits vs. Contributions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When C &gt; B, we feel angry and resentful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When B &gt; C, we feel guilty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0099"/>
                </a:solidFill>
              </a:rPr>
              <a:t>Social Exchange Theory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the theory that our social behavior is an exchange process, the aim of which is to maximize benefits and minimize costs</a:t>
            </a: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Self-Disclosure</a:t>
            </a:r>
            <a:endParaRPr lang="en-US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revealing intimate aspects of oneself to others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Why?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We disclose to ppl we like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We like people who disclose to us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/>
              <a:t>We like people to whom we have disclosed</a:t>
            </a:r>
          </a:p>
        </p:txBody>
      </p:sp>
    </p:spTree>
  </p:cSld>
  <p:clrMapOvr>
    <a:masterClrMapping/>
  </p:clrMapOvr>
  <p:transition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10200" y="2057400"/>
            <a:ext cx="3505200" cy="4171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Altruism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unselfish regard for the welfare of others</a:t>
            </a:r>
            <a:endParaRPr lang="en-US" sz="240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  <a:hlinkClick r:id="rId2"/>
              </a:rPr>
              <a:t>Bystander Effect</a:t>
            </a:r>
            <a:endParaRPr lang="en-US" sz="2800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/>
              <a:t>tendency for any given bystander to be less likely to give aid if other bystanders are present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rgbClr val="000099"/>
                </a:solidFill>
              </a:rPr>
              <a:t>Kitty Genovese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6600CC"/>
              </a:solidFill>
            </a:endParaRPr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4102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7239000" cy="106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/>
              <a:t>The decision-making process for bystander intervention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Altruism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99"/>
                </a:solidFill>
              </a:rPr>
              <a:t>Pluralistic Ignorance</a:t>
            </a:r>
            <a:r>
              <a:rPr lang="en-US" sz="2400"/>
              <a:t> – the state in which ppl mistakenly believe that their own thoughts and feelings are different from those of others, even though everyone’s behavior is the same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In other words, no one acts because each person thinks the other ones must know there really isn’t an emergency, else they would act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99"/>
                </a:solidFill>
              </a:rPr>
              <a:t>Diffusion of Responsibility</a:t>
            </a:r>
            <a:r>
              <a:rPr lang="en-US" sz="2400">
                <a:solidFill>
                  <a:srgbClr val="6600CC"/>
                </a:solidFill>
              </a:rPr>
              <a:t> – </a:t>
            </a:r>
            <a:r>
              <a:rPr lang="en-US" sz="2400"/>
              <a:t>the belief that others will or should take the responsibility for providing assistance to a person in need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Group leaders are more likely to act (politicians, SCA presidents, etc.)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Some people who have certain jobs (nurses, ambulance drivers, etc.) are more likely to act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>
                <a:solidFill>
                  <a:srgbClr val="000099"/>
                </a:solidFill>
              </a:rPr>
              <a:t>Audience Inhibition</a:t>
            </a:r>
            <a:r>
              <a:rPr lang="en-US" sz="2400" b="1">
                <a:solidFill>
                  <a:srgbClr val="6600CC"/>
                </a:solidFill>
              </a:rPr>
              <a:t> – </a:t>
            </a:r>
            <a:r>
              <a:rPr lang="en-US" sz="2400"/>
              <a:t>reluctance to help for fear of making a bad impression on the neutral observers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00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Social Thinking – Attribution Biases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85950"/>
            <a:ext cx="8534400" cy="4819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99"/>
                </a:solidFill>
              </a:rPr>
              <a:t>Self-fulfilling Prophecy</a:t>
            </a:r>
            <a:r>
              <a:rPr lang="en-US" sz="2800" dirty="0"/>
              <a:t>: process by which one’s expectations about a person eventually lead that person to behave in ways that confirm those expectations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1) Perceiver’s expectations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2) Perceiver’s behavior toward the target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3) Target’s behavior toward the perceiver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000099"/>
                </a:solidFill>
              </a:rPr>
              <a:t>Social Relations – 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Altruism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Other Predictors: PPL are LESS likely TO HELP if…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live in urban vs. rural areas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have a higher cost of living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are in a hurry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are not in a good mood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Example: Smelling and Helping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do not feel guilty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Example: You Broke My Camera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They perceive the victim as unattractive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Example: Grad School Application</a:t>
            </a:r>
          </a:p>
          <a:p>
            <a:pPr lvl="1">
              <a:buFont typeface="Wingdings" pitchFamily="2" charset="2"/>
              <a:buChar char="§"/>
            </a:pPr>
            <a:endParaRPr lang="en-US" b="1"/>
          </a:p>
          <a:p>
            <a:pPr lvl="1">
              <a:buFont typeface="Wingdings" pitchFamily="2" charset="2"/>
              <a:buChar char="§"/>
            </a:pPr>
            <a:endParaRPr lang="en-US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sz="4800">
                <a:solidFill>
                  <a:srgbClr val="000099"/>
                </a:solidFill>
              </a:rPr>
              <a:t>Social Relations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83820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>
                <a:solidFill>
                  <a:srgbClr val="000099"/>
                </a:solidFill>
              </a:rPr>
              <a:t>Graduated and Reciprocated Initiatives in Tension-reduction (GRIT)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/>
              <a:t>a strategy designed to decrease international tensions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/>
              <a:t>one side announces recognition of mutual interests and initiates a small conciliatory act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/>
              <a:t>opens door for reciprocation by other party</a:t>
            </a:r>
          </a:p>
        </p:txBody>
      </p:sp>
    </p:spTree>
  </p:cSld>
  <p:clrMapOvr>
    <a:masterClrMapping/>
  </p:clrMapOvr>
  <p:transition>
    <p:wedg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Day 66: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the single most… (do as many of these as possible…they take some thought):</a:t>
            </a:r>
          </a:p>
          <a:p>
            <a:pPr lvl="1">
              <a:lnSpc>
                <a:spcPct val="90000"/>
              </a:lnSpc>
            </a:pPr>
            <a:r>
              <a:rPr lang="en-US"/>
              <a:t>Nicest thing you’ve ever seen/heard someone do?</a:t>
            </a:r>
          </a:p>
          <a:p>
            <a:pPr lvl="1">
              <a:lnSpc>
                <a:spcPct val="90000"/>
              </a:lnSpc>
            </a:pPr>
            <a:r>
              <a:rPr lang="en-US"/>
              <a:t>Meanest thing you’ve ever seen/heard someone do?</a:t>
            </a:r>
          </a:p>
          <a:p>
            <a:pPr lvl="1">
              <a:lnSpc>
                <a:spcPct val="90000"/>
              </a:lnSpc>
            </a:pPr>
            <a:r>
              <a:rPr lang="en-US"/>
              <a:t>Strangest thing you’ve ever seen/heard someone do?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Journal: Day 68</a:t>
            </a:r>
            <a:r>
              <a:rPr lang="en-US"/>
              <a:t>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85950"/>
            <a:ext cx="86868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During times of war, soldiers are sometimes ordered by their superiors to do some pretty horrible acts (i.e., Nazi soldiers in Holocaust).  </a:t>
            </a:r>
          </a:p>
          <a:p>
            <a:pPr>
              <a:lnSpc>
                <a:spcPct val="90000"/>
              </a:lnSpc>
            </a:pPr>
            <a:r>
              <a:rPr lang="en-US" sz="2800"/>
              <a:t>Who should be held responsible for unethical acts when there is a superior/subordinate relationship (think about other types of relationships </a:t>
            </a:r>
            <a:r>
              <a:rPr lang="en-US" sz="2800">
                <a:sym typeface="Wingdings" pitchFamily="2" charset="2"/>
              </a:rPr>
              <a:t> boss/employee, coach/athlete, teacher/student, etc.)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 superior? The subordinate? Both? WHY?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HAVE OUT YOUR ESSAYS…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99"/>
                </a:solidFill>
              </a:rPr>
              <a:t>Social Thinking – </a:t>
            </a:r>
            <a:br>
              <a:rPr lang="en-US" sz="3600">
                <a:solidFill>
                  <a:srgbClr val="000099"/>
                </a:solidFill>
              </a:rPr>
            </a:br>
            <a:r>
              <a:rPr lang="en-US" sz="3600">
                <a:solidFill>
                  <a:srgbClr val="000099"/>
                </a:solidFill>
              </a:rPr>
              <a:t>Attributing Behavior</a:t>
            </a:r>
            <a:endParaRPr lang="en-US" sz="36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99"/>
                </a:solidFill>
              </a:rPr>
              <a:t>Self-Serving Bias: </a:t>
            </a:r>
            <a:r>
              <a:rPr lang="en-US" sz="2800" dirty="0" smtClean="0"/>
              <a:t>tendency to overstate one’s role in a positive venture and underestimate it in a failure…remember the Seinfeld skit with the silent walker?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Individualistic cultures do this.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99"/>
              </a:solidFill>
              <a:latin typeface="Font14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99"/>
                </a:solidFill>
                <a:latin typeface="Font144" charset="0"/>
                <a:cs typeface="Times New Roman" pitchFamily="18" charset="0"/>
              </a:rPr>
              <a:t>Self-Effacing </a:t>
            </a:r>
            <a:r>
              <a:rPr lang="en-US" sz="2800" dirty="0">
                <a:solidFill>
                  <a:srgbClr val="000099"/>
                </a:solidFill>
                <a:latin typeface="Font144" charset="0"/>
                <a:cs typeface="Times New Roman" pitchFamily="18" charset="0"/>
              </a:rPr>
              <a:t>Bias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000099"/>
                </a:solidFill>
                <a:latin typeface="Font144" charset="0"/>
                <a:cs typeface="Times New Roman" pitchFamily="18" charset="0"/>
              </a:rPr>
              <a:t>Modesty bias)</a:t>
            </a:r>
            <a:r>
              <a:rPr lang="en-US" sz="2800" dirty="0">
                <a:latin typeface="Font144" charset="0"/>
                <a:cs typeface="Times New Roman" pitchFamily="18" charset="0"/>
              </a:rPr>
              <a:t> -</a:t>
            </a:r>
            <a:r>
              <a:rPr lang="en-US" sz="2800" dirty="0">
                <a:latin typeface="New Century Schoolbook" pitchFamily="18" charset="0"/>
                <a:cs typeface="Times New Roman" pitchFamily="18" charset="0"/>
              </a:rPr>
              <a:t> involves blaming failure on </a:t>
            </a:r>
            <a:r>
              <a:rPr lang="en-US" sz="2800" i="1" dirty="0">
                <a:latin typeface="New Century Schoolbook" pitchFamily="18" charset="0"/>
                <a:cs typeface="Times New Roman" pitchFamily="18" charset="0"/>
              </a:rPr>
              <a:t>internal</a:t>
            </a:r>
            <a:r>
              <a:rPr lang="en-US" sz="2800" dirty="0">
                <a:latin typeface="New Century Schoolbook" pitchFamily="18" charset="0"/>
                <a:cs typeface="Times New Roman" pitchFamily="18" charset="0"/>
              </a:rPr>
              <a:t>, personal factors, while attributing success to </a:t>
            </a:r>
            <a:r>
              <a:rPr lang="en-US" sz="2800" i="1" dirty="0">
                <a:latin typeface="New Century Schoolbook" pitchFamily="18" charset="0"/>
                <a:cs typeface="Times New Roman" pitchFamily="18" charset="0"/>
              </a:rPr>
              <a:t>external</a:t>
            </a:r>
            <a:r>
              <a:rPr lang="en-US" sz="2800" dirty="0">
                <a:latin typeface="New Century Schoolbook" pitchFamily="18" charset="0"/>
                <a:cs typeface="Times New Roman" pitchFamily="18" charset="0"/>
              </a:rPr>
              <a:t>, situational factors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Collectivist cultures do this.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Less likely to commit the fundamental attribution error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New Century Schoolbook" pitchFamily="18" charset="0"/>
                <a:cs typeface="Times New Roman" pitchFamily="18" charset="0"/>
              </a:rPr>
              <a:t>More likely to attribute the causes of another person’s behavior to external, situational factors rather than to internal, personal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Cross-Cultural Differences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4572000" cy="4724400"/>
          </a:xfrm>
        </p:spPr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Western culture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people are in charge </a:t>
            </a:r>
            <a:br>
              <a:rPr lang="en-US" altLang="en-US"/>
            </a:br>
            <a:r>
              <a:rPr lang="en-US" altLang="en-US"/>
              <a:t>of own destinies</a:t>
            </a:r>
          </a:p>
          <a:p>
            <a:pPr lvl="1"/>
            <a:r>
              <a:rPr lang="en-US" altLang="en-US"/>
              <a:t>more attributions to personality</a:t>
            </a:r>
          </a:p>
          <a:p>
            <a:r>
              <a:rPr lang="en-US" altLang="en-US">
                <a:solidFill>
                  <a:srgbClr val="000099"/>
                </a:solidFill>
              </a:rPr>
              <a:t>Some Eastern cultures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fate in charge of destiny</a:t>
            </a:r>
          </a:p>
          <a:p>
            <a:pPr lvl="1"/>
            <a:r>
              <a:rPr lang="en-US" altLang="en-US"/>
              <a:t>more attributions to situation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086600" y="5856288"/>
            <a:ext cx="12906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FFFF"/>
                </a:solidFill>
                <a:latin typeface="Arial" pitchFamily="34" charset="0"/>
              </a:rPr>
              <a:t>Age (years)</a:t>
            </a:r>
          </a:p>
        </p:txBody>
      </p: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5257800" y="2133600"/>
            <a:ext cx="3886200" cy="3875088"/>
            <a:chOff x="3312" y="1296"/>
            <a:chExt cx="2448" cy="2441"/>
          </a:xfrm>
        </p:grpSpPr>
        <p:grpSp>
          <p:nvGrpSpPr>
            <p:cNvPr id="107526" name="Group 6"/>
            <p:cNvGrpSpPr>
              <a:grpSpLocks/>
            </p:cNvGrpSpPr>
            <p:nvPr/>
          </p:nvGrpSpPr>
          <p:grpSpPr bwMode="auto">
            <a:xfrm>
              <a:off x="3648" y="1529"/>
              <a:ext cx="2016" cy="2016"/>
              <a:chOff x="3744" y="1376"/>
              <a:chExt cx="2016" cy="2016"/>
            </a:xfrm>
          </p:grpSpPr>
          <p:sp>
            <p:nvSpPr>
              <p:cNvPr id="107527" name="Line 7"/>
              <p:cNvSpPr>
                <a:spLocks noChangeShapeType="1"/>
              </p:cNvSpPr>
              <p:nvPr/>
            </p:nvSpPr>
            <p:spPr bwMode="auto">
              <a:xfrm>
                <a:off x="3840" y="1377"/>
                <a:ext cx="0" cy="17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28" name="Line 8"/>
              <p:cNvSpPr>
                <a:spLocks noChangeShapeType="1"/>
              </p:cNvSpPr>
              <p:nvPr/>
            </p:nvSpPr>
            <p:spPr bwMode="auto">
              <a:xfrm flipV="1">
                <a:off x="3840" y="3184"/>
                <a:ext cx="0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29" name="Line 9"/>
              <p:cNvSpPr>
                <a:spLocks noChangeShapeType="1"/>
              </p:cNvSpPr>
              <p:nvPr/>
            </p:nvSpPr>
            <p:spPr bwMode="auto">
              <a:xfrm flipV="1">
                <a:off x="3800" y="3112"/>
                <a:ext cx="8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0" name="Line 10"/>
              <p:cNvSpPr>
                <a:spLocks noChangeShapeType="1"/>
              </p:cNvSpPr>
              <p:nvPr/>
            </p:nvSpPr>
            <p:spPr bwMode="auto">
              <a:xfrm flipV="1">
                <a:off x="3808" y="3152"/>
                <a:ext cx="8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1" name="Line 11"/>
              <p:cNvSpPr>
                <a:spLocks noChangeShapeType="1"/>
              </p:cNvSpPr>
              <p:nvPr/>
            </p:nvSpPr>
            <p:spPr bwMode="auto">
              <a:xfrm>
                <a:off x="3744" y="1696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2" name="Line 12"/>
              <p:cNvSpPr>
                <a:spLocks noChangeShapeType="1"/>
              </p:cNvSpPr>
              <p:nvPr/>
            </p:nvSpPr>
            <p:spPr bwMode="auto">
              <a:xfrm>
                <a:off x="3744" y="2016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3" name="Line 13"/>
              <p:cNvSpPr>
                <a:spLocks noChangeShapeType="1"/>
              </p:cNvSpPr>
              <p:nvPr/>
            </p:nvSpPr>
            <p:spPr bwMode="auto">
              <a:xfrm>
                <a:off x="3744" y="2344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4" name="Line 14"/>
              <p:cNvSpPr>
                <a:spLocks noChangeShapeType="1"/>
              </p:cNvSpPr>
              <p:nvPr/>
            </p:nvSpPr>
            <p:spPr bwMode="auto">
              <a:xfrm>
                <a:off x="3744" y="2664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5" name="Line 15"/>
              <p:cNvSpPr>
                <a:spLocks noChangeShapeType="1"/>
              </p:cNvSpPr>
              <p:nvPr/>
            </p:nvSpPr>
            <p:spPr bwMode="auto">
              <a:xfrm>
                <a:off x="3744" y="2992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6" name="Line 16"/>
              <p:cNvSpPr>
                <a:spLocks noChangeShapeType="1"/>
              </p:cNvSpPr>
              <p:nvPr/>
            </p:nvSpPr>
            <p:spPr bwMode="auto">
              <a:xfrm>
                <a:off x="3744" y="1376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7" name="Line 17"/>
              <p:cNvSpPr>
                <a:spLocks noChangeShapeType="1"/>
              </p:cNvSpPr>
              <p:nvPr/>
            </p:nvSpPr>
            <p:spPr bwMode="auto">
              <a:xfrm>
                <a:off x="3744" y="3312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8" name="Line 18"/>
              <p:cNvSpPr>
                <a:spLocks noChangeShapeType="1"/>
              </p:cNvSpPr>
              <p:nvPr/>
            </p:nvSpPr>
            <p:spPr bwMode="auto">
              <a:xfrm>
                <a:off x="4032" y="1384"/>
                <a:ext cx="0" cy="2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39" name="Line 19"/>
              <p:cNvSpPr>
                <a:spLocks noChangeShapeType="1"/>
              </p:cNvSpPr>
              <p:nvPr/>
            </p:nvSpPr>
            <p:spPr bwMode="auto">
              <a:xfrm>
                <a:off x="4544" y="1384"/>
                <a:ext cx="0" cy="2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0" name="Line 20"/>
              <p:cNvSpPr>
                <a:spLocks noChangeShapeType="1"/>
              </p:cNvSpPr>
              <p:nvPr/>
            </p:nvSpPr>
            <p:spPr bwMode="auto">
              <a:xfrm>
                <a:off x="5048" y="1376"/>
                <a:ext cx="0" cy="2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1" name="Line 21"/>
              <p:cNvSpPr>
                <a:spLocks noChangeShapeType="1"/>
              </p:cNvSpPr>
              <p:nvPr/>
            </p:nvSpPr>
            <p:spPr bwMode="auto">
              <a:xfrm>
                <a:off x="5552" y="1376"/>
                <a:ext cx="0" cy="2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2" name="Line 22"/>
              <p:cNvSpPr>
                <a:spLocks noChangeShapeType="1"/>
              </p:cNvSpPr>
              <p:nvPr/>
            </p:nvSpPr>
            <p:spPr bwMode="auto">
              <a:xfrm>
                <a:off x="5760" y="1384"/>
                <a:ext cx="0" cy="19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>
              <a:off x="3854" y="3525"/>
              <a:ext cx="190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8           11          15       Adult </a:t>
              </a:r>
            </a:p>
          </p:txBody>
        </p:sp>
        <p:sp>
          <p:nvSpPr>
            <p:cNvPr id="107544" name="Text Box 24"/>
            <p:cNvSpPr txBox="1">
              <a:spLocks noChangeArrowheads="1"/>
            </p:cNvSpPr>
            <p:nvPr/>
          </p:nvSpPr>
          <p:spPr bwMode="auto">
            <a:xfrm>
              <a:off x="3312" y="1296"/>
              <a:ext cx="365" cy="23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0.70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0.60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0.50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0.40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0.30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0.20</a:t>
              </a:r>
            </a:p>
            <a:p>
              <a:pPr algn="r">
                <a:lnSpc>
                  <a:spcPct val="210000"/>
                </a:lnSpc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>
              <a:off x="4464" y="1584"/>
              <a:ext cx="864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United States</a:t>
              </a:r>
            </a:p>
          </p:txBody>
        </p:sp>
        <p:sp>
          <p:nvSpPr>
            <p:cNvPr id="107546" name="Rectangle 26"/>
            <p:cNvSpPr>
              <a:spLocks noChangeArrowheads="1"/>
            </p:cNvSpPr>
            <p:nvPr/>
          </p:nvSpPr>
          <p:spPr bwMode="auto">
            <a:xfrm>
              <a:off x="5040" y="2880"/>
              <a:ext cx="384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</a:rPr>
                <a:t>India</a:t>
              </a:r>
            </a:p>
          </p:txBody>
        </p:sp>
        <p:sp>
          <p:nvSpPr>
            <p:cNvPr id="107547" name="Freeform 27"/>
            <p:cNvSpPr>
              <a:spLocks/>
            </p:cNvSpPr>
            <p:nvPr/>
          </p:nvSpPr>
          <p:spPr bwMode="auto">
            <a:xfrm>
              <a:off x="3936" y="2832"/>
              <a:ext cx="1520" cy="10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04" y="104"/>
                </a:cxn>
                <a:cxn ang="0">
                  <a:pos x="1520" y="0"/>
                </a:cxn>
              </a:cxnLst>
              <a:rect l="0" t="0" r="r" b="b"/>
              <a:pathLst>
                <a:path w="1520" h="104">
                  <a:moveTo>
                    <a:pt x="0" y="40"/>
                  </a:moveTo>
                  <a:lnTo>
                    <a:pt x="504" y="104"/>
                  </a:lnTo>
                  <a:lnTo>
                    <a:pt x="1520" y="0"/>
                  </a:ln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8" name="Freeform 28"/>
            <p:cNvSpPr>
              <a:spLocks/>
            </p:cNvSpPr>
            <p:nvPr/>
          </p:nvSpPr>
          <p:spPr bwMode="auto">
            <a:xfrm>
              <a:off x="3936" y="1568"/>
              <a:ext cx="1560" cy="1264"/>
            </a:xfrm>
            <a:custGeom>
              <a:avLst/>
              <a:gdLst/>
              <a:ahLst/>
              <a:cxnLst>
                <a:cxn ang="0">
                  <a:pos x="0" y="1264"/>
                </a:cxn>
                <a:cxn ang="0">
                  <a:pos x="528" y="976"/>
                </a:cxn>
                <a:cxn ang="0">
                  <a:pos x="1008" y="928"/>
                </a:cxn>
                <a:cxn ang="0">
                  <a:pos x="1560" y="0"/>
                </a:cxn>
              </a:cxnLst>
              <a:rect l="0" t="0" r="r" b="b"/>
              <a:pathLst>
                <a:path w="1560" h="1264">
                  <a:moveTo>
                    <a:pt x="0" y="1264"/>
                  </a:moveTo>
                  <a:lnTo>
                    <a:pt x="528" y="976"/>
                  </a:lnTo>
                  <a:lnTo>
                    <a:pt x="1008" y="928"/>
                  </a:lnTo>
                  <a:lnTo>
                    <a:pt x="1560" y="0"/>
                  </a:lnTo>
                </a:path>
              </a:pathLst>
            </a:custGeom>
            <a:noFill/>
            <a:ln w="5715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9" name="AutoShape 29"/>
            <p:cNvSpPr>
              <a:spLocks noChangeArrowheads="1"/>
            </p:cNvSpPr>
            <p:nvPr/>
          </p:nvSpPr>
          <p:spPr bwMode="auto">
            <a:xfrm>
              <a:off x="3928" y="2808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0" name="AutoShape 30"/>
            <p:cNvSpPr>
              <a:spLocks noChangeArrowheads="1"/>
            </p:cNvSpPr>
            <p:nvPr/>
          </p:nvSpPr>
          <p:spPr bwMode="auto">
            <a:xfrm>
              <a:off x="3896" y="2848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1" name="AutoShape 31"/>
            <p:cNvSpPr>
              <a:spLocks noChangeArrowheads="1"/>
            </p:cNvSpPr>
            <p:nvPr/>
          </p:nvSpPr>
          <p:spPr bwMode="auto">
            <a:xfrm>
              <a:off x="4424" y="2912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AutoShape 32"/>
            <p:cNvSpPr>
              <a:spLocks noChangeArrowheads="1"/>
            </p:cNvSpPr>
            <p:nvPr/>
          </p:nvSpPr>
          <p:spPr bwMode="auto">
            <a:xfrm>
              <a:off x="4432" y="2528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3" name="AutoShape 33"/>
            <p:cNvSpPr>
              <a:spLocks noChangeArrowheads="1"/>
            </p:cNvSpPr>
            <p:nvPr/>
          </p:nvSpPr>
          <p:spPr bwMode="auto">
            <a:xfrm>
              <a:off x="4920" y="2456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4" name="AutoShape 34"/>
            <p:cNvSpPr>
              <a:spLocks noChangeArrowheads="1"/>
            </p:cNvSpPr>
            <p:nvPr/>
          </p:nvSpPr>
          <p:spPr bwMode="auto">
            <a:xfrm>
              <a:off x="4928" y="2856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5" name="AutoShape 35"/>
            <p:cNvSpPr>
              <a:spLocks noChangeArrowheads="1"/>
            </p:cNvSpPr>
            <p:nvPr/>
          </p:nvSpPr>
          <p:spPr bwMode="auto">
            <a:xfrm>
              <a:off x="5456" y="1560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6" name="AutoShape 36"/>
            <p:cNvSpPr>
              <a:spLocks noChangeArrowheads="1"/>
            </p:cNvSpPr>
            <p:nvPr/>
          </p:nvSpPr>
          <p:spPr bwMode="auto">
            <a:xfrm>
              <a:off x="5424" y="2808"/>
              <a:ext cx="56" cy="48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57" name="Text Box 37"/>
          <p:cNvSpPr txBox="1">
            <a:spLocks noChangeArrowheads="1"/>
          </p:cNvSpPr>
          <p:nvPr/>
        </p:nvSpPr>
        <p:spPr bwMode="auto">
          <a:xfrm rot="-5400000">
            <a:off x="3825875" y="3695700"/>
            <a:ext cx="23780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FFFFFF"/>
                </a:solidFill>
                <a:latin typeface="Arial" pitchFamily="34" charset="0"/>
              </a:rPr>
              <a:t>Attributions to internal</a:t>
            </a:r>
          </a:p>
          <a:p>
            <a:pPr algn="ctr"/>
            <a:r>
              <a:rPr lang="en-US" altLang="en-US" sz="1600" b="1">
                <a:solidFill>
                  <a:srgbClr val="FFFFFF"/>
                </a:solidFill>
                <a:latin typeface="Arial" pitchFamily="34" charset="0"/>
              </a:rPr>
              <a:t>disposition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4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4531</TotalTime>
  <Words>3661</Words>
  <Application>Microsoft Office PowerPoint</Application>
  <PresentationFormat>On-screen Show (4:3)</PresentationFormat>
  <Paragraphs>515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Times New Roman</vt:lpstr>
      <vt:lpstr>Arial Black</vt:lpstr>
      <vt:lpstr>Tahoma</vt:lpstr>
      <vt:lpstr>Monotype Sorts</vt:lpstr>
      <vt:lpstr>Arial</vt:lpstr>
      <vt:lpstr>Wingdings</vt:lpstr>
      <vt:lpstr>Font144</vt:lpstr>
      <vt:lpstr>New Century Schoolbook</vt:lpstr>
      <vt:lpstr>Verdana</vt:lpstr>
      <vt:lpstr>Times</vt:lpstr>
      <vt:lpstr>Civic</vt:lpstr>
      <vt:lpstr>Social Psychology – </vt:lpstr>
      <vt:lpstr>Social Thinking – Attributing Behavior</vt:lpstr>
      <vt:lpstr>Social Thinking –  Attributing Behavior</vt:lpstr>
      <vt:lpstr>Social Thinking – Attribution Biases</vt:lpstr>
      <vt:lpstr>Social Thinking – Attribution Biases</vt:lpstr>
      <vt:lpstr>Actor-Observer Discrepancy</vt:lpstr>
      <vt:lpstr>Social Thinking – Attribution Biases</vt:lpstr>
      <vt:lpstr>Social Thinking –  Attributing Behavior</vt:lpstr>
      <vt:lpstr>Cross-Cultural Differences</vt:lpstr>
      <vt:lpstr>Social Thinking – Attribution Biases</vt:lpstr>
      <vt:lpstr>Using Attitudes as Ways  to “Justify” Injustice</vt:lpstr>
      <vt:lpstr>Attitudes…</vt:lpstr>
      <vt:lpstr>Social Thinking –  Attitudes and Actions</vt:lpstr>
      <vt:lpstr>Components of Attitudes</vt:lpstr>
      <vt:lpstr>The Effect of Attitudes on Behavior </vt:lpstr>
      <vt:lpstr>Social Thinking – Attitudes and Action</vt:lpstr>
      <vt:lpstr>How Cognitive Dissonance  Leads to Attitude Change </vt:lpstr>
      <vt:lpstr>Insufficient-justification effect</vt:lpstr>
      <vt:lpstr>Cognitive Dissonance:  A Review</vt:lpstr>
      <vt:lpstr>Compliance – Setting Traps:  Sequential Request Strategies</vt:lpstr>
      <vt:lpstr>Compliance – Setting Traps:  Sequential Request Strategies</vt:lpstr>
      <vt:lpstr>Compliance – Setting Traps:  Sequential Request Strategies</vt:lpstr>
      <vt:lpstr>Compliance – Setting Traps:  Sequential Request Strategies</vt:lpstr>
      <vt:lpstr>Compliance –  Role Playing / Conformity</vt:lpstr>
      <vt:lpstr>Social Influence – Conformity</vt:lpstr>
      <vt:lpstr>Social Influence – Conformity</vt:lpstr>
      <vt:lpstr>Social Influence – Conformity: The Classics</vt:lpstr>
      <vt:lpstr>Social Influence –  The Classics</vt:lpstr>
      <vt:lpstr>Social Influence –  Why Do We Conform?</vt:lpstr>
      <vt:lpstr>Social Influence – Easy vs. Hard Tasks</vt:lpstr>
      <vt:lpstr>Social Influence – Optimal Conditions for Conformity</vt:lpstr>
      <vt:lpstr>Culture &amp; Conformity</vt:lpstr>
      <vt:lpstr>Social Influence – Obedience</vt:lpstr>
      <vt:lpstr>Slide 34</vt:lpstr>
      <vt:lpstr>Slide 35</vt:lpstr>
      <vt:lpstr>Slide 36</vt:lpstr>
      <vt:lpstr>Social Influence – Obedience</vt:lpstr>
      <vt:lpstr>Slide 38</vt:lpstr>
      <vt:lpstr>Slide 39</vt:lpstr>
      <vt:lpstr>Social Influence – Obedience</vt:lpstr>
      <vt:lpstr>Abu Ghraib Prison: “I was just following orders.”</vt:lpstr>
      <vt:lpstr>Social Influence –  The Presence of Others</vt:lpstr>
      <vt:lpstr>Social Facilitation –  The Presence of Others</vt:lpstr>
      <vt:lpstr>Social Influence –  The Presence of Others</vt:lpstr>
      <vt:lpstr>Social Influence –  The Presence of Others</vt:lpstr>
      <vt:lpstr>Social Influence –  The Presence of Others</vt:lpstr>
      <vt:lpstr>Social Influence – The Presence of Others</vt:lpstr>
      <vt:lpstr>Social Influence – The Presence of Others</vt:lpstr>
      <vt:lpstr>SOCIAL RELATIONS</vt:lpstr>
      <vt:lpstr>Social Relations</vt:lpstr>
      <vt:lpstr>Social Relations</vt:lpstr>
      <vt:lpstr>Social Relations</vt:lpstr>
      <vt:lpstr>Combating Prejudice</vt:lpstr>
      <vt:lpstr>Social Relations</vt:lpstr>
      <vt:lpstr>Social Relations</vt:lpstr>
      <vt:lpstr>Social Relations</vt:lpstr>
      <vt:lpstr>Social Relations</vt:lpstr>
      <vt:lpstr>Social Relations</vt:lpstr>
      <vt:lpstr>Social Relations-  Attractiveness</vt:lpstr>
      <vt:lpstr>Social Relations-  Attractiveness </vt:lpstr>
      <vt:lpstr>Social Relations –  First Encounters </vt:lpstr>
      <vt:lpstr>Social Relations –  Mate Selection </vt:lpstr>
      <vt:lpstr>Social Relations –  Mate Selection </vt:lpstr>
      <vt:lpstr>Violent Porn Watching –  Does It Contribute to Violent Behaviors?</vt:lpstr>
      <vt:lpstr>Social Relations –  Close Relationships</vt:lpstr>
      <vt:lpstr>Social Relations –  Close Relationships</vt:lpstr>
      <vt:lpstr>Social Relations</vt:lpstr>
      <vt:lpstr>Social Relations</vt:lpstr>
      <vt:lpstr>Social Relations –  Altruism</vt:lpstr>
      <vt:lpstr>Social Relations –  Altruism</vt:lpstr>
      <vt:lpstr>Social Relations</vt:lpstr>
      <vt:lpstr>Day 66: </vt:lpstr>
      <vt:lpstr>Journal: Day 68 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</dc:title>
  <dc:creator>Preferred Customer</dc:creator>
  <cp:lastModifiedBy>Virginia Beach City Public Schools</cp:lastModifiedBy>
  <cp:revision>114</cp:revision>
  <dcterms:created xsi:type="dcterms:W3CDTF">1998-07-07T15:26:24Z</dcterms:created>
  <dcterms:modified xsi:type="dcterms:W3CDTF">2010-04-12T12:19:23Z</dcterms:modified>
</cp:coreProperties>
</file>