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19"/>
  </p:notesMasterIdLst>
  <p:sldIdLst>
    <p:sldId id="343" r:id="rId2"/>
    <p:sldId id="344" r:id="rId3"/>
    <p:sldId id="351" r:id="rId4"/>
    <p:sldId id="356" r:id="rId5"/>
    <p:sldId id="354" r:id="rId6"/>
    <p:sldId id="363" r:id="rId7"/>
    <p:sldId id="382" r:id="rId8"/>
    <p:sldId id="278" r:id="rId9"/>
    <p:sldId id="256" r:id="rId10"/>
    <p:sldId id="364" r:id="rId11"/>
    <p:sldId id="357" r:id="rId12"/>
    <p:sldId id="383" r:id="rId13"/>
    <p:sldId id="299" r:id="rId14"/>
    <p:sldId id="260" r:id="rId15"/>
    <p:sldId id="264" r:id="rId16"/>
    <p:sldId id="385" r:id="rId17"/>
    <p:sldId id="384" r:id="rId18"/>
    <p:sldId id="386" r:id="rId19"/>
    <p:sldId id="262" r:id="rId20"/>
    <p:sldId id="263" r:id="rId21"/>
    <p:sldId id="366" r:id="rId22"/>
    <p:sldId id="300" r:id="rId23"/>
    <p:sldId id="276" r:id="rId24"/>
    <p:sldId id="296" r:id="rId25"/>
    <p:sldId id="370" r:id="rId26"/>
    <p:sldId id="282" r:id="rId27"/>
    <p:sldId id="297" r:id="rId28"/>
    <p:sldId id="369" r:id="rId29"/>
    <p:sldId id="283" r:id="rId30"/>
    <p:sldId id="304" r:id="rId31"/>
    <p:sldId id="305" r:id="rId32"/>
    <p:sldId id="306" r:id="rId33"/>
    <p:sldId id="301" r:id="rId34"/>
    <p:sldId id="365" r:id="rId35"/>
    <p:sldId id="265" r:id="rId36"/>
    <p:sldId id="367" r:id="rId37"/>
    <p:sldId id="368" r:id="rId38"/>
    <p:sldId id="401" r:id="rId39"/>
    <p:sldId id="338" r:id="rId40"/>
    <p:sldId id="322" r:id="rId41"/>
    <p:sldId id="266" r:id="rId42"/>
    <p:sldId id="371" r:id="rId43"/>
    <p:sldId id="267" r:id="rId44"/>
    <p:sldId id="372" r:id="rId45"/>
    <p:sldId id="281" r:id="rId46"/>
    <p:sldId id="360" r:id="rId47"/>
    <p:sldId id="277" r:id="rId48"/>
    <p:sldId id="302" r:id="rId49"/>
    <p:sldId id="270" r:id="rId50"/>
    <p:sldId id="291" r:id="rId51"/>
    <p:sldId id="290" r:id="rId52"/>
    <p:sldId id="293" r:id="rId53"/>
    <p:sldId id="389" r:id="rId54"/>
    <p:sldId id="295" r:id="rId55"/>
    <p:sldId id="294" r:id="rId56"/>
    <p:sldId id="292" r:id="rId57"/>
    <p:sldId id="303" r:id="rId58"/>
    <p:sldId id="308" r:id="rId59"/>
    <p:sldId id="404" r:id="rId60"/>
    <p:sldId id="361" r:id="rId61"/>
    <p:sldId id="310" r:id="rId62"/>
    <p:sldId id="307" r:id="rId63"/>
    <p:sldId id="405" r:id="rId64"/>
    <p:sldId id="406" r:id="rId65"/>
    <p:sldId id="407" r:id="rId66"/>
    <p:sldId id="408" r:id="rId67"/>
    <p:sldId id="315" r:id="rId68"/>
    <p:sldId id="393" r:id="rId69"/>
    <p:sldId id="394" r:id="rId70"/>
    <p:sldId id="395" r:id="rId71"/>
    <p:sldId id="396" r:id="rId72"/>
    <p:sldId id="314" r:id="rId73"/>
    <p:sldId id="298" r:id="rId74"/>
    <p:sldId id="320" r:id="rId75"/>
    <p:sldId id="342" r:id="rId76"/>
    <p:sldId id="319" r:id="rId77"/>
    <p:sldId id="287" r:id="rId78"/>
    <p:sldId id="392" r:id="rId79"/>
    <p:sldId id="403" r:id="rId80"/>
    <p:sldId id="321" r:id="rId81"/>
    <p:sldId id="257" r:id="rId82"/>
    <p:sldId id="324" r:id="rId83"/>
    <p:sldId id="387" r:id="rId84"/>
    <p:sldId id="388" r:id="rId85"/>
    <p:sldId id="409" r:id="rId86"/>
    <p:sldId id="318" r:id="rId87"/>
    <p:sldId id="362" r:id="rId88"/>
    <p:sldId id="402" r:id="rId89"/>
    <p:sldId id="400" r:id="rId90"/>
    <p:sldId id="358" r:id="rId91"/>
    <p:sldId id="373" r:id="rId92"/>
    <p:sldId id="273" r:id="rId93"/>
    <p:sldId id="272" r:id="rId94"/>
    <p:sldId id="381" r:id="rId95"/>
    <p:sldId id="380" r:id="rId96"/>
    <p:sldId id="379" r:id="rId97"/>
    <p:sldId id="323" r:id="rId98"/>
    <p:sldId id="353" r:id="rId99"/>
    <p:sldId id="377" r:id="rId100"/>
    <p:sldId id="326" r:id="rId101"/>
    <p:sldId id="359" r:id="rId102"/>
    <p:sldId id="376" r:id="rId103"/>
    <p:sldId id="325" r:id="rId104"/>
    <p:sldId id="329" r:id="rId105"/>
    <p:sldId id="330" r:id="rId106"/>
    <p:sldId id="331" r:id="rId107"/>
    <p:sldId id="332" r:id="rId108"/>
    <p:sldId id="333" r:id="rId109"/>
    <p:sldId id="334" r:id="rId110"/>
    <p:sldId id="335" r:id="rId111"/>
    <p:sldId id="336" r:id="rId112"/>
    <p:sldId id="337" r:id="rId113"/>
    <p:sldId id="286" r:id="rId114"/>
    <p:sldId id="374" r:id="rId115"/>
    <p:sldId id="391" r:id="rId116"/>
    <p:sldId id="390" r:id="rId117"/>
    <p:sldId id="378" r:id="rId11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38" autoAdjust="0"/>
    <p:restoredTop sz="88183" autoAdjust="0"/>
  </p:normalViewPr>
  <p:slideViewPr>
    <p:cSldViewPr>
      <p:cViewPr>
        <p:scale>
          <a:sx n="69" d="100"/>
          <a:sy n="69" d="100"/>
        </p:scale>
        <p:origin x="-1932" y="-35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endParaRPr lang="en-US"/>
          </a:p>
        </p:txBody>
      </p:sp>
      <p:sp>
        <p:nvSpPr>
          <p:cNvPr id="1064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US"/>
          </a:p>
        </p:txBody>
      </p:sp>
      <p:sp>
        <p:nvSpPr>
          <p:cNvPr id="1065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65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65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p>
        </p:txBody>
      </p:sp>
      <p:sp>
        <p:nvSpPr>
          <p:cNvPr id="1065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4E2F5C8A-DF5B-48E8-8883-170D205F45B2}" type="slidenum">
              <a:rPr lang="en-US"/>
              <a:pPr/>
              <a:t>‹#›</a:t>
            </a:fld>
            <a:endParaRPr lang="en-US"/>
          </a:p>
        </p:txBody>
      </p:sp>
    </p:spTree>
    <p:extLst>
      <p:ext uri="{BB962C8B-B14F-4D97-AF65-F5344CB8AC3E}">
        <p14:creationId xmlns:p14="http://schemas.microsoft.com/office/powerpoint/2010/main" val="269365896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youtube.com/watch?v=RPDbDys7akQ"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health.howstuffworks.com/alien-hand.htm/printable"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health.howstuffworks.com/alien-hand.htm/printable"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A014D7-EE98-46DB-80D2-6C2CE4E325E6}" type="slidenum">
              <a:rPr lang="en-US"/>
              <a:pPr/>
              <a:t>14</a:t>
            </a:fld>
            <a:endParaRPr 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r>
              <a:rPr lang="en-US"/>
              <a:t>MS = MS: Multiple Sclerosis means multiple hardening of lesions that develop around the myelin sheaths of axon bundles in the brain, spinal cord, and optic nerves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kern="1200" dirty="0" smtClean="0">
                <a:solidFill>
                  <a:schemeClr val="tx1"/>
                </a:solidFill>
                <a:latin typeface="Arial" charset="0"/>
                <a:ea typeface="+mn-ea"/>
                <a:cs typeface="+mn-cs"/>
              </a:rPr>
              <a:t>How does MRI work?</a:t>
            </a:r>
            <a:br>
              <a:rPr lang="en-US" sz="1200" b="1"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During the exam, a radio signal is turned on in bursts, and the energy is absorbed differently by the different atoms in the body. This energy is reflected out of the body and detected by the MRI scanner. A digital computer constructs these reflections into a picture of the brain. The switching on and off of the device that measures the reflected MR signals (called the </a:t>
            </a:r>
            <a:r>
              <a:rPr lang="en-US" sz="1200" b="0" i="1" kern="1200" dirty="0" smtClean="0">
                <a:solidFill>
                  <a:schemeClr val="tx1"/>
                </a:solidFill>
                <a:latin typeface="Arial" charset="0"/>
                <a:ea typeface="+mn-ea"/>
                <a:cs typeface="+mn-cs"/>
              </a:rPr>
              <a:t>gradient coils</a:t>
            </a:r>
            <a:r>
              <a:rPr lang="en-US" sz="1200" b="0" i="0" kern="1200" dirty="0" smtClean="0">
                <a:solidFill>
                  <a:schemeClr val="tx1"/>
                </a:solidFill>
                <a:latin typeface="Arial" charset="0"/>
                <a:ea typeface="+mn-ea"/>
                <a:cs typeface="+mn-cs"/>
              </a:rPr>
              <a:t>) produces the knocking sound heard during the exam.</a:t>
            </a:r>
            <a:endParaRPr lang="en-US" dirty="0"/>
          </a:p>
        </p:txBody>
      </p:sp>
      <p:sp>
        <p:nvSpPr>
          <p:cNvPr id="4" name="Slide Number Placeholder 3"/>
          <p:cNvSpPr>
            <a:spLocks noGrp="1"/>
          </p:cNvSpPr>
          <p:nvPr>
            <p:ph type="sldNum" sz="quarter" idx="10"/>
          </p:nvPr>
        </p:nvSpPr>
        <p:spPr/>
        <p:txBody>
          <a:bodyPr/>
          <a:lstStyle/>
          <a:p>
            <a:fld id="{4E2F5C8A-DF5B-48E8-8883-170D205F45B2}" type="slidenum">
              <a:rPr lang="en-US" smtClean="0"/>
              <a:pPr/>
              <a:t>28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ED2DC5-C799-4860-94F3-0D6AB1CAD3AC}" type="slidenum">
              <a:rPr lang="en-US"/>
              <a:pPr/>
              <a:t>46</a:t>
            </a:fld>
            <a:endParaRPr lang="en-US"/>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r>
              <a:rPr lang="en-US"/>
              <a:t>http://www.custommedicine.com.au/brain-function/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hlinkClick r:id="rId3"/>
              </a:rPr>
              <a:t>http://www.youtube.com/watch?v=RPDbDys7akQ</a:t>
            </a:r>
            <a:r>
              <a:rPr lang="en-US" sz="1200" dirty="0" smtClean="0"/>
              <a:t> (start at 3:30)</a:t>
            </a:r>
          </a:p>
          <a:p>
            <a:endParaRPr lang="en-US" dirty="0"/>
          </a:p>
        </p:txBody>
      </p:sp>
      <p:sp>
        <p:nvSpPr>
          <p:cNvPr id="4" name="Slide Number Placeholder 3"/>
          <p:cNvSpPr>
            <a:spLocks noGrp="1"/>
          </p:cNvSpPr>
          <p:nvPr>
            <p:ph type="sldNum" sz="quarter" idx="10"/>
          </p:nvPr>
        </p:nvSpPr>
        <p:spPr/>
        <p:txBody>
          <a:bodyPr/>
          <a:lstStyle/>
          <a:p>
            <a:fld id="{4E2F5C8A-DF5B-48E8-8883-170D205F45B2}" type="slidenum">
              <a:rPr lang="en-US" smtClean="0"/>
              <a:pPr/>
              <a:t>62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xfrm>
            <a:off x="858838" y="687388"/>
            <a:ext cx="5140325" cy="3425825"/>
          </a:xfrm>
          <a:ln/>
        </p:spPr>
      </p:sp>
      <p:sp>
        <p:nvSpPr>
          <p:cNvPr id="83971"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dirty="0" smtClean="0"/>
              <a:t>The Brain – DVD 1-5: The Divided Brain (6:45)</a:t>
            </a:r>
          </a:p>
          <a:p>
            <a:endParaRPr lang="en-US" dirty="0"/>
          </a:p>
        </p:txBody>
      </p:sp>
      <p:sp>
        <p:nvSpPr>
          <p:cNvPr id="4" name="Slide Number Placeholder 3"/>
          <p:cNvSpPr>
            <a:spLocks noGrp="1"/>
          </p:cNvSpPr>
          <p:nvPr>
            <p:ph type="sldNum" sz="quarter" idx="10"/>
          </p:nvPr>
        </p:nvSpPr>
        <p:spPr/>
        <p:txBody>
          <a:bodyPr/>
          <a:lstStyle/>
          <a:p>
            <a:fld id="{4E2F5C8A-DF5B-48E8-8883-170D205F45B2}" type="slidenum">
              <a:rPr lang="en-US" smtClean="0"/>
              <a:pPr/>
              <a:t>93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2F5C8A-DF5B-48E8-8883-170D205F45B2}" type="slidenum">
              <a:rPr lang="en-US" smtClean="0"/>
              <a:pPr/>
              <a:t>100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http://health.howstuffworks.com/alien-hand.htm/printable</a:t>
            </a:r>
            <a:endParaRPr lang="en-US" dirty="0"/>
          </a:p>
        </p:txBody>
      </p:sp>
      <p:sp>
        <p:nvSpPr>
          <p:cNvPr id="4" name="Slide Number Placeholder 3"/>
          <p:cNvSpPr>
            <a:spLocks noGrp="1"/>
          </p:cNvSpPr>
          <p:nvPr>
            <p:ph type="sldNum" sz="quarter" idx="10"/>
          </p:nvPr>
        </p:nvSpPr>
        <p:spPr/>
        <p:txBody>
          <a:bodyPr/>
          <a:lstStyle/>
          <a:p>
            <a:fld id="{4E2F5C8A-DF5B-48E8-8883-170D205F45B2}" type="slidenum">
              <a:rPr lang="en-US" smtClean="0"/>
              <a:pPr/>
              <a:t>101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http://health.howstuffworks.com/alien-hand.htm/printable</a:t>
            </a:r>
            <a:endParaRPr lang="en-US" dirty="0"/>
          </a:p>
        </p:txBody>
      </p:sp>
      <p:sp>
        <p:nvSpPr>
          <p:cNvPr id="4" name="Slide Number Placeholder 3"/>
          <p:cNvSpPr>
            <a:spLocks noGrp="1"/>
          </p:cNvSpPr>
          <p:nvPr>
            <p:ph type="sldNum" sz="quarter" idx="10"/>
          </p:nvPr>
        </p:nvSpPr>
        <p:spPr/>
        <p:txBody>
          <a:bodyPr/>
          <a:lstStyle/>
          <a:p>
            <a:fld id="{4E2F5C8A-DF5B-48E8-8883-170D205F45B2}" type="slidenum">
              <a:rPr lang="en-US" smtClean="0"/>
              <a:pPr/>
              <a:t>102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p:cSld name="Title Slide">
    <p:spTree>
      <p:nvGrpSpPr>
        <p:cNvPr id="1" name=""/>
        <p:cNvGrpSpPr/>
        <p:nvPr/>
      </p:nvGrpSpPr>
      <p:grpSpPr>
        <a:xfrm>
          <a:off x="0" y="0"/>
          <a:ext cx="0" cy="0"/>
          <a:chOff x="0" y="0"/>
          <a:chExt cx="0" cy="0"/>
        </a:xfrm>
      </p:grpSpPr>
      <p:sp>
        <p:nvSpPr>
          <p:cNvPr id="9218"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9219"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9220" name="Rectangle 4"/>
          <p:cNvSpPr>
            <a:spLocks noGrp="1" noChangeArrowheads="1"/>
          </p:cNvSpPr>
          <p:nvPr>
            <p:ph type="dt" sz="quarter" idx="2"/>
          </p:nvPr>
        </p:nvSpPr>
        <p:spPr/>
        <p:txBody>
          <a:bodyPr/>
          <a:lstStyle>
            <a:lvl1pPr>
              <a:defRPr/>
            </a:lvl1pPr>
          </a:lstStyle>
          <a:p>
            <a:endParaRPr lang="en-US"/>
          </a:p>
        </p:txBody>
      </p:sp>
      <p:sp>
        <p:nvSpPr>
          <p:cNvPr id="9221" name="Rectangle 5"/>
          <p:cNvSpPr>
            <a:spLocks noGrp="1" noChangeArrowheads="1"/>
          </p:cNvSpPr>
          <p:nvPr>
            <p:ph type="ftr" sz="quarter" idx="3"/>
          </p:nvPr>
        </p:nvSpPr>
        <p:spPr/>
        <p:txBody>
          <a:bodyPr/>
          <a:lstStyle>
            <a:lvl1pPr>
              <a:defRPr/>
            </a:lvl1pPr>
          </a:lstStyle>
          <a:p>
            <a:endParaRPr lang="en-US"/>
          </a:p>
        </p:txBody>
      </p:sp>
      <p:sp>
        <p:nvSpPr>
          <p:cNvPr id="9222" name="Rectangle 6"/>
          <p:cNvSpPr>
            <a:spLocks noGrp="1" noChangeArrowheads="1"/>
          </p:cNvSpPr>
          <p:nvPr>
            <p:ph type="sldNum" sz="quarter" idx="4"/>
          </p:nvPr>
        </p:nvSpPr>
        <p:spPr/>
        <p:txBody>
          <a:bodyPr/>
          <a:lstStyle>
            <a:lvl1pPr>
              <a:defRPr/>
            </a:lvl1pPr>
          </a:lstStyle>
          <a:p>
            <a:fld id="{E4D324B7-88EE-4DEC-B78A-1F3CAC029E89}" type="slidenum">
              <a:rPr lang="en-US"/>
              <a:pPr/>
              <a:t>‹#›</a:t>
            </a:fld>
            <a:endParaRPr lang="en-US"/>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800" decel="100000"/>
                                        <p:tgtEl>
                                          <p:spTgt spid="9218"/>
                                        </p:tgtEl>
                                      </p:cBhvr>
                                    </p:animEffect>
                                    <p:anim calcmode="lin" valueType="num">
                                      <p:cBhvr>
                                        <p:cTn id="8" dur="800" decel="100000" fill="hold"/>
                                        <p:tgtEl>
                                          <p:spTgt spid="9218"/>
                                        </p:tgtEl>
                                        <p:attrNameLst>
                                          <p:attrName>style.rotation</p:attrName>
                                        </p:attrNameLst>
                                      </p:cBhvr>
                                      <p:tavLst>
                                        <p:tav tm="0">
                                          <p:val>
                                            <p:fltVal val="-90"/>
                                          </p:val>
                                        </p:tav>
                                        <p:tav tm="100000">
                                          <p:val>
                                            <p:fltVal val="0"/>
                                          </p:val>
                                        </p:tav>
                                      </p:tavLst>
                                    </p:anim>
                                    <p:anim calcmode="lin" valueType="num">
                                      <p:cBhvr>
                                        <p:cTn id="9" dur="800" decel="100000" fill="hold"/>
                                        <p:tgtEl>
                                          <p:spTgt spid="9218"/>
                                        </p:tgtEl>
                                        <p:attrNameLst>
                                          <p:attrName>ppt_x</p:attrName>
                                        </p:attrNameLst>
                                      </p:cBhvr>
                                      <p:tavLst>
                                        <p:tav tm="0">
                                          <p:val>
                                            <p:strVal val="#ppt_x+0.4"/>
                                          </p:val>
                                        </p:tav>
                                        <p:tav tm="100000">
                                          <p:val>
                                            <p:strVal val="#ppt_x-0.05"/>
                                          </p:val>
                                        </p:tav>
                                      </p:tavLst>
                                    </p:anim>
                                    <p:anim calcmode="lin" valueType="num">
                                      <p:cBhvr>
                                        <p:cTn id="10" dur="800" decel="100000" fill="hold"/>
                                        <p:tgtEl>
                                          <p:spTgt spid="921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21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21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9219">
                                            <p:txEl>
                                              <p:pRg st="0" end="0"/>
                                            </p:txEl>
                                          </p:spTgt>
                                        </p:tgtEl>
                                        <p:attrNameLst>
                                          <p:attrName>style.visibility</p:attrName>
                                        </p:attrNameLst>
                                      </p:cBhvr>
                                      <p:to>
                                        <p:strVal val="visible"/>
                                      </p:to>
                                    </p:set>
                                    <p:animEffect transition="in" filter="fade">
                                      <p:cBhvr>
                                        <p:cTn id="17" dur="1000"/>
                                        <p:tgtEl>
                                          <p:spTgt spid="9219">
                                            <p:txEl>
                                              <p:pRg st="0" end="0"/>
                                            </p:txEl>
                                          </p:spTgt>
                                        </p:tgtEl>
                                      </p:cBhvr>
                                    </p:animEffect>
                                    <p:anim calcmode="lin" valueType="num">
                                      <p:cBhvr>
                                        <p:cTn id="18" dur="1000" fill="hold"/>
                                        <p:tgtEl>
                                          <p:spTgt spid="9219">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921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9219" grpId="0" build="p">
        <p:tmplLst>
          <p:tmpl lvl="1">
            <p:tnLst>
              <p:par>
                <p:cTn presetID="47" presetClass="entr" presetSubtype="0" fill="hold" nodeType="clickEffect">
                  <p:stCondLst>
                    <p:cond delay="0"/>
                  </p:stCondLst>
                  <p:childTnLst>
                    <p:set>
                      <p:cBhvr>
                        <p:cTn dur="1" fill="hold">
                          <p:stCondLst>
                            <p:cond delay="0"/>
                          </p:stCondLst>
                        </p:cTn>
                        <p:tgtEl>
                          <p:spTgt spid="9219"/>
                        </p:tgtEl>
                        <p:attrNameLst>
                          <p:attrName>style.visibility</p:attrName>
                        </p:attrNameLst>
                      </p:cBhvr>
                      <p:to>
                        <p:strVal val="visible"/>
                      </p:to>
                    </p:set>
                    <p:animEffect transition="in" filter="fade">
                      <p:cBhvr>
                        <p:cTn dur="1000"/>
                        <p:tgtEl>
                          <p:spTgt spid="9219"/>
                        </p:tgtEl>
                      </p:cBhvr>
                    </p:animEffect>
                    <p:anim calcmode="lin" valueType="num">
                      <p:cBhvr>
                        <p:cTn dur="1000" fill="hold"/>
                        <p:tgtEl>
                          <p:spTgt spid="9219"/>
                        </p:tgtEl>
                        <p:attrNameLst>
                          <p:attrName>ppt_x</p:attrName>
                        </p:attrNameLst>
                      </p:cBhvr>
                      <p:tavLst>
                        <p:tav tm="0">
                          <p:val>
                            <p:strVal val="#ppt_x"/>
                          </p:val>
                        </p:tav>
                        <p:tav tm="100000">
                          <p:val>
                            <p:strVal val="#ppt_x"/>
                          </p:val>
                        </p:tav>
                      </p:tavLst>
                    </p:anim>
                    <p:anim calcmode="lin" valueType="num">
                      <p:cBhvr>
                        <p:cTn dur="1000" fill="hold"/>
                        <p:tgtEl>
                          <p:spTgt spid="9219"/>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389349C-E162-4F5B-88C9-78CAB77129B4}" type="slidenum">
              <a:rPr lang="en-US"/>
              <a:pPr/>
              <a:t>‹#›</a:t>
            </a:fld>
            <a:endParaRPr lang="en-US"/>
          </a:p>
        </p:txBody>
      </p:sp>
    </p:spTree>
  </p:cSld>
  <p:clrMapOvr>
    <a:masterClrMapping/>
  </p:clrMapOvr>
  <p:transition>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0342C87-90B9-43F7-8C58-301E24E739E3}" type="slidenum">
              <a:rPr lang="en-US"/>
              <a:pPr/>
              <a:t>‹#›</a:t>
            </a:fld>
            <a:endParaRPr lang="en-US"/>
          </a:p>
        </p:txBody>
      </p:sp>
    </p:spTree>
  </p:cSld>
  <p:clrMapOvr>
    <a:masterClrMapping/>
  </p:clrMapOvr>
  <p:transition>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1625" y="1676400"/>
            <a:ext cx="4194175" cy="4422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76400"/>
            <a:ext cx="4194175" cy="4422775"/>
          </a:xfrm>
        </p:spPr>
        <p:txBody>
          <a:bodyPr/>
          <a:lstStyle/>
          <a:p>
            <a:endParaRPr lang="en-US"/>
          </a:p>
        </p:txBody>
      </p:sp>
      <p:sp>
        <p:nvSpPr>
          <p:cNvPr id="5" name="Date Placeholder 4"/>
          <p:cNvSpPr>
            <a:spLocks noGrp="1"/>
          </p:cNvSpPr>
          <p:nvPr>
            <p:ph type="dt" sz="half" idx="10"/>
          </p:nvPr>
        </p:nvSpPr>
        <p:spPr>
          <a:xfrm>
            <a:off x="304800" y="6245225"/>
            <a:ext cx="22860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286000" cy="476250"/>
          </a:xfrm>
        </p:spPr>
        <p:txBody>
          <a:bodyPr/>
          <a:lstStyle>
            <a:lvl1pPr>
              <a:defRPr/>
            </a:lvl1pPr>
          </a:lstStyle>
          <a:p>
            <a:fld id="{60D53392-8FFA-4AD7-A742-2D098B111AF1}" type="slidenum">
              <a:rPr lang="en-US"/>
              <a:pPr/>
              <a:t>‹#›</a:t>
            </a:fld>
            <a:endParaRPr lang="en-US"/>
          </a:p>
        </p:txBody>
      </p:sp>
    </p:spTree>
  </p:cSld>
  <p:clrMapOvr>
    <a:masterClrMapping/>
  </p:clrMapOvr>
  <p:transition>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000">
                <a:latin typeface="Rockwell Condensed"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Kristen ITC" pitchFamily="66" charset="0"/>
              </a:defRPr>
            </a:lvl1pPr>
            <a:lvl2pPr>
              <a:defRPr>
                <a:latin typeface="Georgia" pitchFamily="18" charset="0"/>
                <a:cs typeface="Kartika" pitchFamily="18" charset="0"/>
              </a:defRPr>
            </a:lvl2pPr>
            <a:lvl3pPr>
              <a:defRPr>
                <a:latin typeface="Georgia" pitchFamily="18" charset="0"/>
              </a:defRPr>
            </a:lvl3pPr>
            <a:lvl4pPr>
              <a:defRPr>
                <a:latin typeface="Georgia" pitchFamily="18" charset="0"/>
              </a:defRPr>
            </a:lvl4pPr>
            <a:lvl5pPr>
              <a:defRPr>
                <a:latin typeface="Georgia"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2016CA9-7E1E-4133-95AE-418E6ED95BA9}" type="slidenum">
              <a:rPr lang="en-US"/>
              <a:pPr/>
              <a:t>‹#›</a:t>
            </a:fld>
            <a:endParaRPr lang="en-US"/>
          </a:p>
        </p:txBody>
      </p:sp>
    </p:spTree>
  </p:cSld>
  <p:clrMapOvr>
    <a:masterClrMapping/>
  </p:clrMapOvr>
  <p:transition>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D29B7D1-6A9D-49A7-8573-5A9D6FF10834}" type="slidenum">
              <a:rPr lang="en-US"/>
              <a:pPr/>
              <a:t>‹#›</a:t>
            </a:fld>
            <a:endParaRPr lang="en-US"/>
          </a:p>
        </p:txBody>
      </p:sp>
    </p:spTree>
  </p:cSld>
  <p:clrMapOvr>
    <a:masterClrMapping/>
  </p:clrMapOvr>
  <p:transition>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40C0A4A-D5F7-43A5-AA5D-EB5F538FD811}" type="slidenum">
              <a:rPr lang="en-US"/>
              <a:pPr/>
              <a:t>‹#›</a:t>
            </a:fld>
            <a:endParaRPr lang="en-US"/>
          </a:p>
        </p:txBody>
      </p:sp>
    </p:spTree>
  </p:cSld>
  <p:clrMapOvr>
    <a:masterClrMapping/>
  </p:clrMapOvr>
  <p:transition>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894C3D2-E242-45A6-8935-F3D7B94B3080}" type="slidenum">
              <a:rPr lang="en-US"/>
              <a:pPr/>
              <a:t>‹#›</a:t>
            </a:fld>
            <a:endParaRPr lang="en-US"/>
          </a:p>
        </p:txBody>
      </p:sp>
    </p:spTree>
  </p:cSld>
  <p:clrMapOvr>
    <a:masterClrMapping/>
  </p:clrMapOvr>
  <p:transition>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FCB9E2E-93FC-4EF6-9FF7-CC73B1371DFC}" type="slidenum">
              <a:rPr lang="en-US"/>
              <a:pPr/>
              <a:t>‹#›</a:t>
            </a:fld>
            <a:endParaRPr lang="en-US"/>
          </a:p>
        </p:txBody>
      </p:sp>
    </p:spTree>
  </p:cSld>
  <p:clrMapOvr>
    <a:masterClrMapping/>
  </p:clrMapOvr>
  <p:transition>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321DBF65-7D08-4F5D-A0CC-52C81BA72FA9}" type="slidenum">
              <a:rPr lang="en-US"/>
              <a:pPr/>
              <a:t>‹#›</a:t>
            </a:fld>
            <a:endParaRPr lang="en-US"/>
          </a:p>
        </p:txBody>
      </p:sp>
    </p:spTree>
  </p:cSld>
  <p:clrMapOvr>
    <a:masterClrMapping/>
  </p:clrMapOvr>
  <p:transition>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499552A-B39F-4346-9149-DC7D9E737F55}" type="slidenum">
              <a:rPr lang="en-US"/>
              <a:pPr/>
              <a:t>‹#›</a:t>
            </a:fld>
            <a:endParaRPr lang="en-US"/>
          </a:p>
        </p:txBody>
      </p:sp>
    </p:spTree>
  </p:cSld>
  <p:clrMapOvr>
    <a:masterClrMapping/>
  </p:clrMapOvr>
  <p:transition>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BDFF4EA-AEF1-4A7B-A2E7-907D917ED62B}" type="slidenum">
              <a:rPr lang="en-US"/>
              <a:pPr/>
              <a:t>‹#›</a:t>
            </a:fld>
            <a:endParaRPr lang="en-US"/>
          </a:p>
        </p:txBody>
      </p:sp>
    </p:spTree>
  </p:cSld>
  <p:clrMapOvr>
    <a:masterClrMapping/>
  </p:clrMapOvr>
  <p:transition>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alphaModFix amt="66000"/>
            <a:lum/>
          </a:blip>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8195"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6"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defRPr>
            </a:lvl1pPr>
          </a:lstStyle>
          <a:p>
            <a:endParaRPr lang="en-US"/>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endParaRPr lang="en-US"/>
          </a:p>
        </p:txBody>
      </p:sp>
      <p:sp>
        <p:nvSpPr>
          <p:cNvPr id="8198"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fld id="{B364D875-F9C1-4CDF-AAC8-878BBD157BE5}"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800" decel="100000"/>
                                        <p:tgtEl>
                                          <p:spTgt spid="8194"/>
                                        </p:tgtEl>
                                      </p:cBhvr>
                                    </p:animEffect>
                                    <p:anim calcmode="lin" valueType="num">
                                      <p:cBhvr>
                                        <p:cTn id="8" dur="800" decel="100000" fill="hold"/>
                                        <p:tgtEl>
                                          <p:spTgt spid="8194"/>
                                        </p:tgtEl>
                                        <p:attrNameLst>
                                          <p:attrName>style.rotation</p:attrName>
                                        </p:attrNameLst>
                                      </p:cBhvr>
                                      <p:tavLst>
                                        <p:tav tm="0">
                                          <p:val>
                                            <p:fltVal val="-90"/>
                                          </p:val>
                                        </p:tav>
                                        <p:tav tm="100000">
                                          <p:val>
                                            <p:fltVal val="0"/>
                                          </p:val>
                                        </p:tav>
                                      </p:tavLst>
                                    </p:anim>
                                    <p:anim calcmode="lin" valueType="num">
                                      <p:cBhvr>
                                        <p:cTn id="9" dur="800" decel="100000" fill="hold"/>
                                        <p:tgtEl>
                                          <p:spTgt spid="8194"/>
                                        </p:tgtEl>
                                        <p:attrNameLst>
                                          <p:attrName>ppt_x</p:attrName>
                                        </p:attrNameLst>
                                      </p:cBhvr>
                                      <p:tavLst>
                                        <p:tav tm="0">
                                          <p:val>
                                            <p:strVal val="#ppt_x+0.4"/>
                                          </p:val>
                                        </p:tav>
                                        <p:tav tm="100000">
                                          <p:val>
                                            <p:strVal val="#ppt_x-0.05"/>
                                          </p:val>
                                        </p:tav>
                                      </p:tavLst>
                                    </p:anim>
                                    <p:anim calcmode="lin" valueType="num">
                                      <p:cBhvr>
                                        <p:cTn id="10" dur="800" decel="100000" fill="hold"/>
                                        <p:tgtEl>
                                          <p:spTgt spid="819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19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19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8195">
                                            <p:txEl>
                                              <p:pRg st="0" end="0"/>
                                            </p:txEl>
                                          </p:spTgt>
                                        </p:tgtEl>
                                        <p:attrNameLst>
                                          <p:attrName>style.visibility</p:attrName>
                                        </p:attrNameLst>
                                      </p:cBhvr>
                                      <p:to>
                                        <p:strVal val="visible"/>
                                      </p:to>
                                    </p:set>
                                    <p:animEffect transition="in" filter="fade">
                                      <p:cBhvr>
                                        <p:cTn id="17" dur="1000"/>
                                        <p:tgtEl>
                                          <p:spTgt spid="8195">
                                            <p:txEl>
                                              <p:pRg st="0" end="0"/>
                                            </p:txEl>
                                          </p:spTgt>
                                        </p:tgtEl>
                                      </p:cBhvr>
                                    </p:animEffect>
                                    <p:anim calcmode="lin" valueType="num">
                                      <p:cBhvr>
                                        <p:cTn id="18" dur="1000" fill="hold"/>
                                        <p:tgtEl>
                                          <p:spTgt spid="819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8195">
                                            <p:txEl>
                                              <p:pRg st="0" end="0"/>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8195">
                                            <p:txEl>
                                              <p:pRg st="1" end="1"/>
                                            </p:txEl>
                                          </p:spTgt>
                                        </p:tgtEl>
                                        <p:attrNameLst>
                                          <p:attrName>style.visibility</p:attrName>
                                        </p:attrNameLst>
                                      </p:cBhvr>
                                      <p:to>
                                        <p:strVal val="visible"/>
                                      </p:to>
                                    </p:set>
                                    <p:animEffect transition="in" filter="fade">
                                      <p:cBhvr>
                                        <p:cTn id="22" dur="1000"/>
                                        <p:tgtEl>
                                          <p:spTgt spid="8195">
                                            <p:txEl>
                                              <p:pRg st="1" end="1"/>
                                            </p:txEl>
                                          </p:spTgt>
                                        </p:tgtEl>
                                      </p:cBhvr>
                                    </p:animEffect>
                                    <p:anim calcmode="lin" valueType="num">
                                      <p:cBhvr>
                                        <p:cTn id="23" dur="1000" fill="hold"/>
                                        <p:tgtEl>
                                          <p:spTgt spid="8195">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8195">
                                            <p:txEl>
                                              <p:pRg st="1" end="1"/>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8195">
                                            <p:txEl>
                                              <p:pRg st="2" end="2"/>
                                            </p:txEl>
                                          </p:spTgt>
                                        </p:tgtEl>
                                        <p:attrNameLst>
                                          <p:attrName>style.visibility</p:attrName>
                                        </p:attrNameLst>
                                      </p:cBhvr>
                                      <p:to>
                                        <p:strVal val="visible"/>
                                      </p:to>
                                    </p:set>
                                    <p:animEffect transition="in" filter="fade">
                                      <p:cBhvr>
                                        <p:cTn id="27" dur="1000"/>
                                        <p:tgtEl>
                                          <p:spTgt spid="8195">
                                            <p:txEl>
                                              <p:pRg st="2" end="2"/>
                                            </p:txEl>
                                          </p:spTgt>
                                        </p:tgtEl>
                                      </p:cBhvr>
                                    </p:animEffect>
                                    <p:anim calcmode="lin" valueType="num">
                                      <p:cBhvr>
                                        <p:cTn id="28" dur="1000" fill="hold"/>
                                        <p:tgtEl>
                                          <p:spTgt spid="8195">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8195">
                                            <p:txEl>
                                              <p:pRg st="2" end="2"/>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8195">
                                            <p:txEl>
                                              <p:pRg st="3" end="3"/>
                                            </p:txEl>
                                          </p:spTgt>
                                        </p:tgtEl>
                                        <p:attrNameLst>
                                          <p:attrName>style.visibility</p:attrName>
                                        </p:attrNameLst>
                                      </p:cBhvr>
                                      <p:to>
                                        <p:strVal val="visible"/>
                                      </p:to>
                                    </p:set>
                                    <p:animEffect transition="in" filter="fade">
                                      <p:cBhvr>
                                        <p:cTn id="32" dur="1000"/>
                                        <p:tgtEl>
                                          <p:spTgt spid="8195">
                                            <p:txEl>
                                              <p:pRg st="3" end="3"/>
                                            </p:txEl>
                                          </p:spTgt>
                                        </p:tgtEl>
                                      </p:cBhvr>
                                    </p:animEffect>
                                    <p:anim calcmode="lin" valueType="num">
                                      <p:cBhvr>
                                        <p:cTn id="33" dur="1000" fill="hold"/>
                                        <p:tgtEl>
                                          <p:spTgt spid="8195">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8195">
                                            <p:txEl>
                                              <p:pRg st="3" end="3"/>
                                            </p:txEl>
                                          </p:spTgt>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8195">
                                            <p:txEl>
                                              <p:pRg st="4" end="4"/>
                                            </p:txEl>
                                          </p:spTgt>
                                        </p:tgtEl>
                                        <p:attrNameLst>
                                          <p:attrName>style.visibility</p:attrName>
                                        </p:attrNameLst>
                                      </p:cBhvr>
                                      <p:to>
                                        <p:strVal val="visible"/>
                                      </p:to>
                                    </p:set>
                                    <p:animEffect transition="in" filter="fade">
                                      <p:cBhvr>
                                        <p:cTn id="37" dur="1000"/>
                                        <p:tgtEl>
                                          <p:spTgt spid="8195">
                                            <p:txEl>
                                              <p:pRg st="4" end="4"/>
                                            </p:txEl>
                                          </p:spTgt>
                                        </p:tgtEl>
                                      </p:cBhvr>
                                    </p:animEffect>
                                    <p:anim calcmode="lin" valueType="num">
                                      <p:cBhvr>
                                        <p:cTn id="38" dur="1000" fill="hold"/>
                                        <p:tgtEl>
                                          <p:spTgt spid="8195">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819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8195" grpId="0" build="p">
        <p:tmplLst>
          <p:tmpl lvl="1">
            <p:tnLst>
              <p:par>
                <p:cTn presetID="47" presetClass="entr" presetSubtype="0" fill="hold" nodeType="clickEffect">
                  <p:stCondLst>
                    <p:cond delay="0"/>
                  </p:stCondLst>
                  <p:childTnLst>
                    <p:set>
                      <p:cBhvr>
                        <p:cTn dur="1" fill="hold">
                          <p:stCondLst>
                            <p:cond delay="0"/>
                          </p:stCondLst>
                        </p:cTn>
                        <p:tgtEl>
                          <p:spTgt spid="8195"/>
                        </p:tgtEl>
                        <p:attrNameLst>
                          <p:attrName>style.visibility</p:attrName>
                        </p:attrNameLst>
                      </p:cBhvr>
                      <p:to>
                        <p:strVal val="visible"/>
                      </p:to>
                    </p:set>
                    <p:animEffect transition="in" filter="fade">
                      <p:cBhvr>
                        <p:cTn dur="1000"/>
                        <p:tgtEl>
                          <p:spTgt spid="8195"/>
                        </p:tgtEl>
                      </p:cBhvr>
                    </p:animEffect>
                    <p:anim calcmode="lin" valueType="num">
                      <p:cBhvr>
                        <p:cTn dur="1000" fill="hold"/>
                        <p:tgtEl>
                          <p:spTgt spid="8195"/>
                        </p:tgtEl>
                        <p:attrNameLst>
                          <p:attrName>ppt_x</p:attrName>
                        </p:attrNameLst>
                      </p:cBhvr>
                      <p:tavLst>
                        <p:tav tm="0">
                          <p:val>
                            <p:strVal val="#ppt_x"/>
                          </p:val>
                        </p:tav>
                        <p:tav tm="100000">
                          <p:val>
                            <p:strVal val="#ppt_x"/>
                          </p:val>
                        </p:tav>
                      </p:tavLst>
                    </p:anim>
                    <p:anim calcmode="lin" valueType="num">
                      <p:cBhvr>
                        <p:cTn dur="1000" fill="hold"/>
                        <p:tgtEl>
                          <p:spTgt spid="8195"/>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childTnLst>
                    <p:set>
                      <p:cBhvr>
                        <p:cTn dur="1" fill="hold">
                          <p:stCondLst>
                            <p:cond delay="0"/>
                          </p:stCondLst>
                        </p:cTn>
                        <p:tgtEl>
                          <p:spTgt spid="8195"/>
                        </p:tgtEl>
                        <p:attrNameLst>
                          <p:attrName>style.visibility</p:attrName>
                        </p:attrNameLst>
                      </p:cBhvr>
                      <p:to>
                        <p:strVal val="visible"/>
                      </p:to>
                    </p:set>
                    <p:animEffect transition="in" filter="fade">
                      <p:cBhvr>
                        <p:cTn dur="1000"/>
                        <p:tgtEl>
                          <p:spTgt spid="8195"/>
                        </p:tgtEl>
                      </p:cBhvr>
                    </p:animEffect>
                    <p:anim calcmode="lin" valueType="num">
                      <p:cBhvr>
                        <p:cTn dur="1000" fill="hold"/>
                        <p:tgtEl>
                          <p:spTgt spid="8195"/>
                        </p:tgtEl>
                        <p:attrNameLst>
                          <p:attrName>ppt_x</p:attrName>
                        </p:attrNameLst>
                      </p:cBhvr>
                      <p:tavLst>
                        <p:tav tm="0">
                          <p:val>
                            <p:strVal val="#ppt_x"/>
                          </p:val>
                        </p:tav>
                        <p:tav tm="100000">
                          <p:val>
                            <p:strVal val="#ppt_x"/>
                          </p:val>
                        </p:tav>
                      </p:tavLst>
                    </p:anim>
                    <p:anim calcmode="lin" valueType="num">
                      <p:cBhvr>
                        <p:cTn dur="1000" fill="hold"/>
                        <p:tgtEl>
                          <p:spTgt spid="8195"/>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8195"/>
                        </p:tgtEl>
                        <p:attrNameLst>
                          <p:attrName>style.visibility</p:attrName>
                        </p:attrNameLst>
                      </p:cBhvr>
                      <p:to>
                        <p:strVal val="visible"/>
                      </p:to>
                    </p:set>
                    <p:animEffect transition="in" filter="fade">
                      <p:cBhvr>
                        <p:cTn dur="1000"/>
                        <p:tgtEl>
                          <p:spTgt spid="8195"/>
                        </p:tgtEl>
                      </p:cBhvr>
                    </p:animEffect>
                    <p:anim calcmode="lin" valueType="num">
                      <p:cBhvr>
                        <p:cTn dur="1000" fill="hold"/>
                        <p:tgtEl>
                          <p:spTgt spid="8195"/>
                        </p:tgtEl>
                        <p:attrNameLst>
                          <p:attrName>ppt_x</p:attrName>
                        </p:attrNameLst>
                      </p:cBhvr>
                      <p:tavLst>
                        <p:tav tm="0">
                          <p:val>
                            <p:strVal val="#ppt_x"/>
                          </p:val>
                        </p:tav>
                        <p:tav tm="100000">
                          <p:val>
                            <p:strVal val="#ppt_x"/>
                          </p:val>
                        </p:tav>
                      </p:tavLst>
                    </p:anim>
                    <p:anim calcmode="lin" valueType="num">
                      <p:cBhvr>
                        <p:cTn dur="1000" fill="hold"/>
                        <p:tgtEl>
                          <p:spTgt spid="8195"/>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8195"/>
                        </p:tgtEl>
                        <p:attrNameLst>
                          <p:attrName>style.visibility</p:attrName>
                        </p:attrNameLst>
                      </p:cBhvr>
                      <p:to>
                        <p:strVal val="visible"/>
                      </p:to>
                    </p:set>
                    <p:animEffect transition="in" filter="fade">
                      <p:cBhvr>
                        <p:cTn dur="1000"/>
                        <p:tgtEl>
                          <p:spTgt spid="8195"/>
                        </p:tgtEl>
                      </p:cBhvr>
                    </p:animEffect>
                    <p:anim calcmode="lin" valueType="num">
                      <p:cBhvr>
                        <p:cTn dur="1000" fill="hold"/>
                        <p:tgtEl>
                          <p:spTgt spid="8195"/>
                        </p:tgtEl>
                        <p:attrNameLst>
                          <p:attrName>ppt_x</p:attrName>
                        </p:attrNameLst>
                      </p:cBhvr>
                      <p:tavLst>
                        <p:tav tm="0">
                          <p:val>
                            <p:strVal val="#ppt_x"/>
                          </p:val>
                        </p:tav>
                        <p:tav tm="100000">
                          <p:val>
                            <p:strVal val="#ppt_x"/>
                          </p:val>
                        </p:tav>
                      </p:tavLst>
                    </p:anim>
                    <p:anim calcmode="lin" valueType="num">
                      <p:cBhvr>
                        <p:cTn dur="1000" fill="hold"/>
                        <p:tgtEl>
                          <p:spTgt spid="8195"/>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8195"/>
                        </p:tgtEl>
                        <p:attrNameLst>
                          <p:attrName>style.visibility</p:attrName>
                        </p:attrNameLst>
                      </p:cBhvr>
                      <p:to>
                        <p:strVal val="visible"/>
                      </p:to>
                    </p:set>
                    <p:animEffect transition="in" filter="fade">
                      <p:cBhvr>
                        <p:cTn dur="1000"/>
                        <p:tgtEl>
                          <p:spTgt spid="8195"/>
                        </p:tgtEl>
                      </p:cBhvr>
                    </p:animEffect>
                    <p:anim calcmode="lin" valueType="num">
                      <p:cBhvr>
                        <p:cTn dur="1000" fill="hold"/>
                        <p:tgtEl>
                          <p:spTgt spid="8195"/>
                        </p:tgtEl>
                        <p:attrNameLst>
                          <p:attrName>ppt_x</p:attrName>
                        </p:attrNameLst>
                      </p:cBhvr>
                      <p:tavLst>
                        <p:tav tm="0">
                          <p:val>
                            <p:strVal val="#ppt_x"/>
                          </p:val>
                        </p:tav>
                        <p:tav tm="100000">
                          <p:val>
                            <p:strVal val="#ppt_x"/>
                          </p:val>
                        </p:tav>
                      </p:tavLst>
                    </p:anim>
                    <p:anim calcmode="lin" valueType="num">
                      <p:cBhvr>
                        <p:cTn dur="1000" fill="hold"/>
                        <p:tgtEl>
                          <p:spTgt spid="8195"/>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fontAlgn="base">
        <a:spcBef>
          <a:spcPct val="0"/>
        </a:spcBef>
        <a:spcAft>
          <a:spcPct val="0"/>
        </a:spcAft>
        <a:defRPr sz="4400" b="1">
          <a:solidFill>
            <a:schemeClr val="tx2"/>
          </a:solidFill>
          <a:effectLst>
            <a:outerShdw blurRad="38100" dist="38100" dir="2700000" algn="tl">
              <a:srgbClr val="000000"/>
            </a:outerShdw>
          </a:effectLst>
          <a:latin typeface="Harrington" pitchFamily="82" charset="0"/>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hyperlink" Target="http://outreach.mcb.harvard.edu/teachers/Summer05/RoseMaryMcClain/TeenBrain.pdf" TargetMode="Externa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www.lifeprint.com/asl101/pages-layout/neurolinguisticsofasl.ht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www.purdue.edu/UNS/html4ever/2004/040722.Weber-Fox.research.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stutteringhelp.org/Default.aspx?tabid=165"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www.youtube.com/watch?v=A9ihKq34Ozc"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dcs-cde.ca.gov/rsc/tourettesyndrome.pdf" TargetMode="External"/></Relationships>
</file>

<file path=ppt/slides/_rels/slide103.xml.rels><?xml version="1.0" encoding="UTF-8" standalone="yes"?>
<Relationships xmlns="http://schemas.openxmlformats.org/package/2006/relationships"><Relationship Id="rId2" Type="http://schemas.openxmlformats.org/officeDocument/2006/relationships/hyperlink" Target="http://biology.clc.uc.edu/courses/bio105/endocrin.htm" TargetMode="Externa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www.thyroid.org.au/Information/disorders.html"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health.howstuffworks.com/diabetes2.htm"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www.psychclips.co.uk/clip82.html" TargetMode="External"/><Relationship Id="rId2" Type="http://schemas.openxmlformats.org/officeDocument/2006/relationships/hyperlink" Target="http://www.ted.com/index.php/talks/vilayanur_ramachandran_on_your_mind.html" TargetMode="Externa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hyperlink" Target="http://www.news.harvard.edu/gazette/2007/08.23/99-animalsex.html"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hyperlink" Target="http://www.pbs.org/saf/1302/video/watchonline.htm" TargetMode="Externa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hyperlink" Target="http://highered.mcgraw-hill.com/sites/0072495855/student_view0/chapter2/animation__how_the_sodium_potassium_pump_works.html" TargetMode="Externa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pbs.org/saf/1302/video/watchonline.ht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learn.genetics.utah.edu/content/addiction/drugs/mouse.html" TargetMode="Externa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gif"/><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faculty.washington.edu/chudler/toxin1.html"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video" Target="file:///E:\09_10\AP%20Psychology\Lesson%20Plans\1st%209%20Weeks\Chapter%202_Neuroscience\pinky%20and%20the%20brain-brainstem.WMV" TargetMode="External"/><Relationship Id="rId4" Type="http://schemas.openxmlformats.org/officeDocument/2006/relationships/hyperlink" Target="http://www.youtube.com/watch?v=snO68aJTOpM"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video" Target="file:///E:\09_10\AP%20Psychology\Lesson%20Plans\1st%209%20Weeks\Chapter%202_Neuroscience\Medulla%20Oblongata-Waterboy%20Video.WMV" TargetMode="External"/><Relationship Id="rId4" Type="http://schemas.openxmlformats.org/officeDocument/2006/relationships/image" Target="../media/image5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www.woodrow.org/teachers/bi/1991/homunculus.html" TargetMode="External"/><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www.pbs.org/wgbh/aso/tryit/brain/"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hyperlink" Target="http://www.cancer.org/"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thebrain.mcgill.ca/flash/d/d_10/d_10_cr/d_10_cr_lan/d_10_cr_lan.html" TargetMode="Externa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8" Type="http://schemas.openxmlformats.org/officeDocument/2006/relationships/hyperlink" Target="http://www.youtube.com/watch?v=RfZJWy2AlfA&amp;feature=related" TargetMode="External"/><Relationship Id="rId3" Type="http://schemas.openxmlformats.org/officeDocument/2006/relationships/slideLayout" Target="../slideLayouts/slideLayout8.xml"/><Relationship Id="rId7" Type="http://schemas.openxmlformats.org/officeDocument/2006/relationships/hyperlink" Target="http://www.youtube.com/watch?v=aVhYN7NTIKU" TargetMode="External"/><Relationship Id="rId2" Type="http://schemas.openxmlformats.org/officeDocument/2006/relationships/video" Target="file:///E:\09_10\AP%20Psychology\Lesson%20Plans\1st%209%20Weeks\Chapter%202_Neuroscience\Wernicke's%20Aphasia.WMV" TargetMode="External"/><Relationship Id="rId1" Type="http://schemas.openxmlformats.org/officeDocument/2006/relationships/video" Target="file:///E:\09_10\AP%20Psychology\Lesson%20Plans\1st%209%20Weeks\Chapter%202_Neuroscience\Broca's%20Aphasia.WMV" TargetMode="External"/><Relationship Id="rId6" Type="http://schemas.openxmlformats.org/officeDocument/2006/relationships/hyperlink" Target="http://www.youtube.com/watch?v=f2IiMEbMnPM" TargetMode="External"/><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hyperlink" Target="http://www.youtube.com/watch?v=Bk13HLma2CI&amp;feature=related"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faculty.washington.edu/chudler/introb.html" TargetMode="External"/><Relationship Id="rId2" Type="http://schemas.openxmlformats.org/officeDocument/2006/relationships/hyperlink" Target="http://thebrain.mcgill.ca/flash/index_a.html" TargetMode="Externa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hyperlink" Target="http://www.youtube.com/watch?v=u-xEhxMZOcs" TargetMode="External"/><Relationship Id="rId2" Type="http://schemas.openxmlformats.org/officeDocument/2006/relationships/slideLayout" Target="../slideLayouts/slideLayout12.xml"/><Relationship Id="rId1" Type="http://schemas.openxmlformats.org/officeDocument/2006/relationships/video" Target="file:///E:\09_10\AP%20Psychology\Lesson%20Plans\1st%209%20Weeks\Chapter%202_Neuroscience\Hilarious%20Rap.WMV" TargetMode="External"/><Relationship Id="rId4" Type="http://schemas.openxmlformats.org/officeDocument/2006/relationships/image" Target="../media/image7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76.png"/><Relationship Id="rId4" Type="http://schemas.openxmlformats.org/officeDocument/2006/relationships/oleObject" Target="../embeddings/oleObject1.bin"/></Relationships>
</file>

<file path=ppt/slides/_rels/slide93.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0.gif"/><Relationship Id="rId5" Type="http://schemas.openxmlformats.org/officeDocument/2006/relationships/image" Target="../media/image79.jpeg"/><Relationship Id="rId4" Type="http://schemas.openxmlformats.org/officeDocument/2006/relationships/image" Target="../media/image78.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www.youtube.com/watch?v=0lmfxQ-HK7Y&amp;mode=related&amp;search=" TargetMode="External"/><Relationship Id="rId2" Type="http://schemas.openxmlformats.org/officeDocument/2006/relationships/hyperlink" Target="http://www.psychclips.co.uk/clip112.html" TargetMode="Externa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hyperlink" Target="http://www.youtube.com/watch?v=ZMLzP1VCANo"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hyperlink" Target="http://www.drspock.com/article/0,1510,5817,00.html"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rrowheads="1"/>
          </p:cNvSpPr>
          <p:nvPr>
            <p:ph type="title"/>
          </p:nvPr>
        </p:nvSpPr>
        <p:spPr/>
        <p:txBody>
          <a:bodyPr/>
          <a:lstStyle/>
          <a:p>
            <a:r>
              <a:rPr lang="en-US" dirty="0" smtClean="0"/>
              <a:t>Journal</a:t>
            </a:r>
            <a:endParaRPr lang="en-US" dirty="0"/>
          </a:p>
        </p:txBody>
      </p:sp>
      <p:sp>
        <p:nvSpPr>
          <p:cNvPr id="113667" name="Rectangle 3"/>
          <p:cNvSpPr>
            <a:spLocks noGrp="1" noRot="1" noChangeArrowheads="1"/>
          </p:cNvSpPr>
          <p:nvPr>
            <p:ph type="body" idx="1"/>
          </p:nvPr>
        </p:nvSpPr>
        <p:spPr/>
        <p:txBody>
          <a:bodyPr/>
          <a:lstStyle/>
          <a:p>
            <a:pPr>
              <a:lnSpc>
                <a:spcPct val="90000"/>
              </a:lnSpc>
            </a:pPr>
            <a:r>
              <a:rPr lang="en-US" sz="2400" dirty="0"/>
              <a:t>You read a little bit about different neurotransmitters.</a:t>
            </a:r>
          </a:p>
          <a:p>
            <a:pPr>
              <a:lnSpc>
                <a:spcPct val="90000"/>
              </a:lnSpc>
            </a:pPr>
            <a:r>
              <a:rPr lang="en-US" sz="2400" dirty="0"/>
              <a:t>Please draw cartoon figures of each of the following neurotransmitters where the </a:t>
            </a:r>
            <a:r>
              <a:rPr lang="en-US" sz="2400" b="1" dirty="0"/>
              <a:t>function(s) of each NT is apparent in the appearance of or the behavior</a:t>
            </a:r>
            <a:r>
              <a:rPr lang="en-US" sz="2400" dirty="0"/>
              <a:t> of your NT cartoon figures.</a:t>
            </a:r>
          </a:p>
          <a:p>
            <a:pPr lvl="1">
              <a:lnSpc>
                <a:spcPct val="90000"/>
              </a:lnSpc>
            </a:pPr>
            <a:r>
              <a:rPr lang="en-US" sz="2000" dirty="0"/>
              <a:t>Serotonin</a:t>
            </a:r>
          </a:p>
          <a:p>
            <a:pPr lvl="1">
              <a:lnSpc>
                <a:spcPct val="90000"/>
              </a:lnSpc>
            </a:pPr>
            <a:r>
              <a:rPr lang="en-US" sz="2000" dirty="0"/>
              <a:t>Dopamine</a:t>
            </a:r>
          </a:p>
          <a:p>
            <a:pPr lvl="1">
              <a:lnSpc>
                <a:spcPct val="90000"/>
              </a:lnSpc>
            </a:pPr>
            <a:r>
              <a:rPr lang="en-US" sz="2000" dirty="0"/>
              <a:t>Acetylcholine</a:t>
            </a:r>
          </a:p>
          <a:p>
            <a:pPr lvl="1">
              <a:lnSpc>
                <a:spcPct val="90000"/>
              </a:lnSpc>
            </a:pPr>
            <a:r>
              <a:rPr lang="en-US" sz="2000" dirty="0"/>
              <a:t>Endorphins</a:t>
            </a:r>
          </a:p>
          <a:p>
            <a:pPr lvl="1">
              <a:lnSpc>
                <a:spcPct val="90000"/>
              </a:lnSpc>
            </a:pPr>
            <a:r>
              <a:rPr lang="en-US" sz="2000" dirty="0" smtClean="0"/>
              <a:t>GABA</a:t>
            </a:r>
            <a:endParaRPr lang="en-US" sz="2000" dirty="0"/>
          </a:p>
        </p:txBody>
      </p:sp>
    </p:spTree>
  </p:cSld>
  <p:clrMapOvr>
    <a:masterClrMapping/>
  </p:clrMapOvr>
  <p:transition>
    <p:comb/>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rrowheads="1"/>
          </p:cNvSpPr>
          <p:nvPr>
            <p:ph type="title"/>
          </p:nvPr>
        </p:nvSpPr>
        <p:spPr/>
        <p:txBody>
          <a:bodyPr/>
          <a:lstStyle/>
          <a:p>
            <a:r>
              <a:rPr lang="en-US"/>
              <a:t>WebQuest</a:t>
            </a:r>
          </a:p>
        </p:txBody>
      </p:sp>
      <p:sp>
        <p:nvSpPr>
          <p:cNvPr id="146435" name="Rectangle 3"/>
          <p:cNvSpPr>
            <a:spLocks noGrp="1" noRot="1" noChangeArrowheads="1"/>
          </p:cNvSpPr>
          <p:nvPr>
            <p:ph type="body" idx="1"/>
          </p:nvPr>
        </p:nvSpPr>
        <p:spPr/>
        <p:txBody>
          <a:bodyPr/>
          <a:lstStyle/>
          <a:p>
            <a:r>
              <a:rPr lang="en-US">
                <a:hlinkClick r:id="rId2"/>
              </a:rPr>
              <a:t>http://outreach.mcb.harvard.edu/teachers/Summer05/RoseMaryMcClain/TeenBrain.pdf</a:t>
            </a:r>
            <a:r>
              <a:rPr lang="en-US"/>
              <a:t> </a:t>
            </a:r>
          </a:p>
        </p:txBody>
      </p:sp>
    </p:spTree>
  </p:cSld>
  <p:clrMapOvr>
    <a:masterClrMapping/>
  </p:clrMapOvr>
  <p:transition>
    <p:comb/>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rrowheads="1"/>
          </p:cNvSpPr>
          <p:nvPr>
            <p:ph type="title"/>
          </p:nvPr>
        </p:nvSpPr>
        <p:spPr/>
        <p:txBody>
          <a:bodyPr/>
          <a:lstStyle/>
          <a:p>
            <a:r>
              <a:rPr lang="en-US"/>
              <a:t>More Left Handednes</a:t>
            </a:r>
          </a:p>
        </p:txBody>
      </p:sp>
      <p:sp>
        <p:nvSpPr>
          <p:cNvPr id="91139" name="Rectangle 3"/>
          <p:cNvSpPr>
            <a:spLocks noGrp="1" noRot="1" noChangeArrowheads="1"/>
          </p:cNvSpPr>
          <p:nvPr>
            <p:ph type="body" idx="1"/>
          </p:nvPr>
        </p:nvSpPr>
        <p:spPr/>
        <p:txBody>
          <a:bodyPr/>
          <a:lstStyle/>
          <a:p>
            <a:r>
              <a:rPr lang="en-US" sz="2800" dirty="0"/>
              <a:t>95% of right-handers process speech on the left side of brain</a:t>
            </a:r>
          </a:p>
          <a:p>
            <a:r>
              <a:rPr lang="en-US" sz="2800" dirty="0"/>
              <a:t>50% of left-handers process speech on left side</a:t>
            </a:r>
          </a:p>
          <a:p>
            <a:r>
              <a:rPr lang="en-US" sz="2800" dirty="0"/>
              <a:t>25% of left-handers process speech on the right</a:t>
            </a:r>
          </a:p>
          <a:p>
            <a:r>
              <a:rPr lang="en-US" sz="2800" dirty="0"/>
              <a:t>25% of left-handers process speech equally</a:t>
            </a:r>
          </a:p>
          <a:p>
            <a:endParaRPr lang="en-US" sz="2800" dirty="0"/>
          </a:p>
          <a:p>
            <a:r>
              <a:rPr lang="en-US" sz="2800" dirty="0" smtClean="0">
                <a:hlinkClick r:id="rId3"/>
              </a:rPr>
              <a:t>Deaf People and Aphasia</a:t>
            </a:r>
            <a:endParaRPr lang="en-US" sz="2800" dirty="0" smtClean="0"/>
          </a:p>
          <a:p>
            <a:endParaRPr lang="en-US" sz="2800" dirty="0"/>
          </a:p>
        </p:txBody>
      </p:sp>
    </p:spTree>
  </p:cSld>
  <p:clrMapOvr>
    <a:masterClrMapping/>
  </p:clrMapOvr>
  <p:transition>
    <p:comb/>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rrowheads="1"/>
          </p:cNvSpPr>
          <p:nvPr>
            <p:ph type="title"/>
          </p:nvPr>
        </p:nvSpPr>
        <p:spPr>
          <a:xfrm>
            <a:off x="0" y="0"/>
            <a:ext cx="3352800" cy="762000"/>
          </a:xfrm>
        </p:spPr>
        <p:txBody>
          <a:bodyPr/>
          <a:lstStyle/>
          <a:p>
            <a:r>
              <a:rPr lang="en-US" dirty="0"/>
              <a:t>Stuttering</a:t>
            </a:r>
          </a:p>
        </p:txBody>
      </p:sp>
      <p:sp>
        <p:nvSpPr>
          <p:cNvPr id="134147" name="Rectangle 3"/>
          <p:cNvSpPr>
            <a:spLocks noGrp="1" noRot="1" noChangeArrowheads="1"/>
          </p:cNvSpPr>
          <p:nvPr>
            <p:ph type="body" idx="1"/>
          </p:nvPr>
        </p:nvSpPr>
        <p:spPr>
          <a:xfrm>
            <a:off x="2362200" y="0"/>
            <a:ext cx="6781800" cy="1295400"/>
          </a:xfrm>
        </p:spPr>
        <p:txBody>
          <a:bodyPr/>
          <a:lstStyle/>
          <a:p>
            <a:r>
              <a:rPr lang="en-US" sz="2500" dirty="0">
                <a:hlinkClick r:id="rId3"/>
              </a:rPr>
              <a:t>Stuttering -- Purdue University</a:t>
            </a:r>
            <a:endParaRPr lang="en-US" sz="2500" dirty="0"/>
          </a:p>
          <a:p>
            <a:r>
              <a:rPr lang="en-US" sz="2500" dirty="0">
                <a:hlinkClick r:id="rId4"/>
              </a:rPr>
              <a:t>The Stuttering </a:t>
            </a:r>
            <a:r>
              <a:rPr lang="en-US" sz="2500" dirty="0" smtClean="0">
                <a:hlinkClick r:id="rId4"/>
              </a:rPr>
              <a:t>Foundation</a:t>
            </a:r>
            <a:endParaRPr lang="en-US" sz="2500" dirty="0" smtClean="0"/>
          </a:p>
          <a:p>
            <a:pPr lvl="1"/>
            <a:r>
              <a:rPr lang="en-US" sz="1950" dirty="0" err="1" smtClean="0"/>
              <a:t>fMRI</a:t>
            </a:r>
            <a:r>
              <a:rPr lang="en-US" sz="1950" dirty="0" smtClean="0"/>
              <a:t> reveal extra </a:t>
            </a:r>
            <a:r>
              <a:rPr lang="en-US" sz="1950" dirty="0" err="1" smtClean="0"/>
              <a:t>gyri</a:t>
            </a:r>
            <a:r>
              <a:rPr lang="en-US" sz="1950" dirty="0" smtClean="0"/>
              <a:t> in Temporal Lobe</a:t>
            </a:r>
          </a:p>
          <a:p>
            <a:pPr lvl="1"/>
            <a:r>
              <a:rPr lang="en-US" sz="1950" dirty="0" smtClean="0"/>
              <a:t>Part of </a:t>
            </a:r>
            <a:r>
              <a:rPr lang="en-US" sz="1950" dirty="0" err="1" smtClean="0"/>
              <a:t>Wernicke’s</a:t>
            </a:r>
            <a:r>
              <a:rPr lang="en-US" sz="1950" dirty="0" smtClean="0"/>
              <a:t> area larger (left </a:t>
            </a:r>
            <a:r>
              <a:rPr lang="en-US" sz="1950" dirty="0" err="1" smtClean="0"/>
              <a:t>planum</a:t>
            </a:r>
            <a:r>
              <a:rPr lang="en-US" sz="1950" dirty="0" smtClean="0"/>
              <a:t> </a:t>
            </a:r>
            <a:r>
              <a:rPr lang="en-US" sz="1950" dirty="0" err="1" smtClean="0"/>
              <a:t>temporale</a:t>
            </a:r>
            <a:r>
              <a:rPr lang="en-US" sz="1950" dirty="0" smtClean="0"/>
              <a:t>)</a:t>
            </a:r>
          </a:p>
          <a:p>
            <a:pPr lvl="2"/>
            <a:r>
              <a:rPr lang="en-US" sz="1950" b="1" i="1" dirty="0" err="1" smtClean="0"/>
              <a:t>Normall</a:t>
            </a:r>
            <a:r>
              <a:rPr lang="en-US" sz="1950" b="1" i="1" dirty="0" smtClean="0"/>
              <a:t>, we have </a:t>
            </a:r>
            <a:r>
              <a:rPr lang="en-US" sz="1950" b="1" i="1" u="sng" dirty="0" smtClean="0"/>
              <a:t>a</a:t>
            </a:r>
            <a:r>
              <a:rPr lang="en-US" sz="1950" b="1" u="sng" dirty="0" smtClean="0"/>
              <a:t>symmetry </a:t>
            </a:r>
            <a:r>
              <a:rPr lang="en-US" sz="1950" dirty="0" smtClean="0"/>
              <a:t>between lobes</a:t>
            </a:r>
          </a:p>
          <a:p>
            <a:pPr lvl="3"/>
            <a:r>
              <a:rPr lang="en-US" sz="1950" dirty="0" smtClean="0"/>
              <a:t>Actually, it’s the MOST asymmetrical feature of brain (starts at 31 weeks after gestation).</a:t>
            </a:r>
          </a:p>
          <a:p>
            <a:pPr lvl="2"/>
            <a:r>
              <a:rPr lang="en-US" sz="1950" dirty="0" smtClean="0"/>
              <a:t>Function </a:t>
            </a:r>
            <a:r>
              <a:rPr lang="en-US" sz="1950" dirty="0" smtClean="0">
                <a:sym typeface="Wingdings" pitchFamily="2" charset="2"/>
              </a:rPr>
              <a:t> “location of sounds in space”</a:t>
            </a:r>
          </a:p>
          <a:p>
            <a:pPr lvl="1"/>
            <a:r>
              <a:rPr lang="en-US" sz="1950" dirty="0" smtClean="0"/>
              <a:t>So, </a:t>
            </a:r>
            <a:r>
              <a:rPr lang="en-US" sz="1950" dirty="0" err="1" smtClean="0"/>
              <a:t>Stuterrers</a:t>
            </a:r>
            <a:r>
              <a:rPr lang="en-US" sz="1950" dirty="0" smtClean="0"/>
              <a:t> have more symmetry</a:t>
            </a:r>
          </a:p>
          <a:p>
            <a:pPr lvl="2"/>
            <a:r>
              <a:rPr lang="en-US" sz="1950" dirty="0" smtClean="0"/>
              <a:t>2 Explanations:</a:t>
            </a:r>
          </a:p>
          <a:p>
            <a:pPr lvl="3"/>
            <a:r>
              <a:rPr lang="en-US" sz="1950" dirty="0" smtClean="0"/>
              <a:t>1) Right side making up for deficiency in left side</a:t>
            </a:r>
          </a:p>
          <a:p>
            <a:pPr lvl="3"/>
            <a:r>
              <a:rPr lang="en-US" sz="1950" dirty="0" smtClean="0"/>
              <a:t>2) Right side is competing with left side, causing there to be confusion</a:t>
            </a:r>
          </a:p>
          <a:p>
            <a:pPr lvl="2"/>
            <a:r>
              <a:rPr lang="en-US" sz="1950" dirty="0" smtClean="0"/>
              <a:t>But, is this just the right side compensating?</a:t>
            </a:r>
            <a:endParaRPr lang="en-US" sz="1950" dirty="0" smtClean="0">
              <a:sym typeface="Wingdings" pitchFamily="2" charset="2"/>
            </a:endParaRPr>
          </a:p>
          <a:p>
            <a:pPr lvl="1"/>
            <a:r>
              <a:rPr lang="en-US" sz="1950" dirty="0" smtClean="0">
                <a:sym typeface="Wingdings" pitchFamily="2" charset="2"/>
              </a:rPr>
              <a:t>Chimps also have leftward asymmetry, but other primates do not…so, maybe they’ve got language?</a:t>
            </a:r>
            <a:endParaRPr lang="en-US" sz="1950" dirty="0" smtClean="0"/>
          </a:p>
          <a:p>
            <a:pPr lvl="2"/>
            <a:endParaRPr lang="en-US" dirty="0" smtClean="0"/>
          </a:p>
          <a:p>
            <a:pPr lvl="1"/>
            <a:endParaRPr lang="en-US" dirty="0"/>
          </a:p>
        </p:txBody>
      </p:sp>
      <p:sp>
        <p:nvSpPr>
          <p:cNvPr id="10" name="Rectangle 2"/>
          <p:cNvSpPr txBox="1">
            <a:spLocks noRot="1" noChangeArrowheads="1"/>
          </p:cNvSpPr>
          <p:nvPr/>
        </p:nvSpPr>
        <p:spPr bwMode="auto">
          <a:xfrm>
            <a:off x="-457200" y="2895600"/>
            <a:ext cx="4038600" cy="761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0" b="1"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Rockwell Condensed" pitchFamily="18" charset="0"/>
                <a:ea typeface="+mj-ea"/>
                <a:cs typeface="+mj-cs"/>
              </a:rPr>
              <a:t>Dyslexia</a:t>
            </a:r>
            <a:endParaRPr kumimoji="0" lang="en-US" sz="5000" b="1" i="0" u="none" strike="noStrike" kern="0" cap="none" spc="0" normalizeH="0" baseline="0" noProof="0" dirty="0">
              <a:ln>
                <a:noFill/>
              </a:ln>
              <a:solidFill>
                <a:schemeClr val="tx2"/>
              </a:solidFill>
              <a:effectLst>
                <a:outerShdw blurRad="38100" dist="38100" dir="2700000" algn="tl">
                  <a:srgbClr val="000000"/>
                </a:outerShdw>
              </a:effectLst>
              <a:uLnTx/>
              <a:uFillTx/>
              <a:latin typeface="Rockwell Condensed" pitchFamily="18" charset="0"/>
              <a:ea typeface="+mj-ea"/>
              <a:cs typeface="+mj-cs"/>
            </a:endParaRPr>
          </a:p>
        </p:txBody>
      </p:sp>
      <p:sp>
        <p:nvSpPr>
          <p:cNvPr id="11" name="Rectangle 3"/>
          <p:cNvSpPr txBox="1">
            <a:spLocks noRot="1" noChangeArrowheads="1"/>
          </p:cNvSpPr>
          <p:nvPr/>
        </p:nvSpPr>
        <p:spPr bwMode="auto">
          <a:xfrm>
            <a:off x="0" y="3505200"/>
            <a:ext cx="3581400" cy="2286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hlink"/>
              </a:buClr>
              <a:buSzTx/>
              <a:buFont typeface="Wingdings" pitchFamily="2" charset="2"/>
              <a:buChar char="§"/>
              <a:tabLst/>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Kristen ITC" pitchFamily="66" charset="0"/>
                <a:ea typeface="+mn-ea"/>
                <a:cs typeface="+mn-cs"/>
              </a:rPr>
              <a:t>Rightward asymmetry (right side bigger) correlated with dyslexia</a:t>
            </a:r>
            <a:endParaRPr kumimoji="0" lang="en-US" sz="24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Georgia" pitchFamily="18" charset="0"/>
            </a:endParaRPr>
          </a:p>
          <a:p>
            <a:pPr marL="1143000" marR="0" lvl="2" indent="-228600" algn="l" defTabSz="914400" rtl="0" eaLnBrk="1" fontAlgn="base" latinLnBrk="0" hangingPunct="1">
              <a:lnSpc>
                <a:spcPct val="100000"/>
              </a:lnSpc>
              <a:spcBef>
                <a:spcPct val="20000"/>
              </a:spcBef>
              <a:spcAft>
                <a:spcPct val="0"/>
              </a:spcAft>
              <a:buClr>
                <a:schemeClr val="hlink"/>
              </a:buClr>
              <a:buSzTx/>
              <a:buFont typeface="Wingdings" pitchFamily="2" charset="2"/>
              <a:buChar char="§"/>
              <a:tabLst/>
              <a:defRPr/>
            </a:pPr>
            <a:endParaRPr kumimoji="0" lang="en-US" sz="24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Georgia" pitchFamily="18" charset="0"/>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2800" b="0" i="0" u="none" strike="noStrike" kern="0" cap="none" spc="0" normalizeH="0" baseline="0" noProof="0" dirty="0">
              <a:ln>
                <a:noFill/>
              </a:ln>
              <a:solidFill>
                <a:schemeClr val="tx1"/>
              </a:solidFill>
              <a:effectLst>
                <a:outerShdw blurRad="38100" dist="38100" dir="2700000" algn="tl">
                  <a:srgbClr val="000000"/>
                </a:outerShdw>
              </a:effectLst>
              <a:uLnTx/>
              <a:uFillTx/>
              <a:latin typeface="Georgia" pitchFamily="18" charset="0"/>
              <a:cs typeface="Kartika" pitchFamily="18" charset="0"/>
            </a:endParaRPr>
          </a:p>
        </p:txBody>
      </p:sp>
    </p:spTree>
  </p:cSld>
  <p:clrMapOvr>
    <a:masterClrMapping/>
  </p:clrMapOvr>
  <p:transition>
    <p:comb/>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8" name="Rectangle 4"/>
          <p:cNvSpPr>
            <a:spLocks noRot="1" noChangeArrowheads="1"/>
          </p:cNvSpPr>
          <p:nvPr/>
        </p:nvSpPr>
        <p:spPr bwMode="auto">
          <a:xfrm>
            <a:off x="304800" y="2895600"/>
            <a:ext cx="8510588" cy="1325563"/>
          </a:xfrm>
          <a:prstGeom prst="rect">
            <a:avLst/>
          </a:prstGeom>
          <a:noFill/>
          <a:ln w="9525">
            <a:noFill/>
            <a:miter lim="800000"/>
            <a:headEnd/>
            <a:tailEnd/>
          </a:ln>
          <a:effectLst/>
        </p:spPr>
        <p:txBody>
          <a:bodyPr anchor="ctr"/>
          <a:lstStyle/>
          <a:p>
            <a:pPr algn="ctr" eaLnBrk="1" hangingPunct="1"/>
            <a:r>
              <a:rPr lang="en-US" sz="4400" dirty="0">
                <a:solidFill>
                  <a:schemeClr val="tx2"/>
                </a:solidFill>
                <a:effectLst>
                  <a:outerShdw blurRad="38100" dist="38100" dir="2700000" algn="tl">
                    <a:srgbClr val="000000"/>
                  </a:outerShdw>
                </a:effectLst>
              </a:rPr>
              <a:t>Alien Hand Syndrome</a:t>
            </a:r>
          </a:p>
        </p:txBody>
      </p:sp>
      <p:sp>
        <p:nvSpPr>
          <p:cNvPr id="134149" name="Rectangle 5"/>
          <p:cNvSpPr>
            <a:spLocks noRot="1" noChangeArrowheads="1"/>
          </p:cNvSpPr>
          <p:nvPr/>
        </p:nvSpPr>
        <p:spPr bwMode="auto">
          <a:xfrm>
            <a:off x="381000" y="4038600"/>
            <a:ext cx="8077200" cy="914400"/>
          </a:xfrm>
          <a:prstGeom prst="rect">
            <a:avLst/>
          </a:prstGeom>
          <a:noFill/>
          <a:ln w="9525">
            <a:noFill/>
            <a:miter lim="800000"/>
            <a:headEnd/>
            <a:tailEnd/>
          </a:ln>
          <a:effectLst/>
        </p:spPr>
        <p:txBody>
          <a:bodyPr/>
          <a:lstStyle/>
          <a:p>
            <a:pPr marL="342900" indent="-342900" eaLnBrk="1" hangingPunct="1">
              <a:spcBef>
                <a:spcPct val="20000"/>
              </a:spcBef>
              <a:buClr>
                <a:schemeClr val="hlink"/>
              </a:buClr>
              <a:buFont typeface="Wingdings" pitchFamily="2" charset="2"/>
              <a:buChar char="§"/>
            </a:pPr>
            <a:r>
              <a:rPr lang="en-US" sz="3200" dirty="0">
                <a:effectLst>
                  <a:outerShdw blurRad="38100" dist="38100" dir="2700000" algn="tl">
                    <a:srgbClr val="000000"/>
                  </a:outerShdw>
                </a:effectLst>
                <a:hlinkClick r:id="rId3"/>
              </a:rPr>
              <a:t>Dr. Strangelove</a:t>
            </a:r>
            <a:endParaRPr lang="en-US" sz="3200" dirty="0">
              <a:effectLst>
                <a:outerShdw blurRad="38100" dist="38100" dir="2700000" algn="tl">
                  <a:srgbClr val="000000"/>
                </a:outerShdw>
              </a:effectLst>
            </a:endParaRPr>
          </a:p>
        </p:txBody>
      </p:sp>
      <p:sp>
        <p:nvSpPr>
          <p:cNvPr id="134153" name="Rectangle 9"/>
          <p:cNvSpPr>
            <a:spLocks noRot="1" noChangeArrowheads="1"/>
          </p:cNvSpPr>
          <p:nvPr/>
        </p:nvSpPr>
        <p:spPr bwMode="auto">
          <a:xfrm>
            <a:off x="381000" y="304800"/>
            <a:ext cx="8510587" cy="1066800"/>
          </a:xfrm>
          <a:prstGeom prst="rect">
            <a:avLst/>
          </a:prstGeom>
          <a:noFill/>
          <a:ln w="9525">
            <a:noFill/>
            <a:miter lim="800000"/>
            <a:headEnd/>
            <a:tailEnd/>
          </a:ln>
          <a:effectLst/>
        </p:spPr>
        <p:txBody>
          <a:bodyPr anchor="ctr"/>
          <a:lstStyle/>
          <a:p>
            <a:pPr algn="ctr" eaLnBrk="1" hangingPunct="1"/>
            <a:r>
              <a:rPr lang="en-US" sz="4400" dirty="0">
                <a:solidFill>
                  <a:schemeClr val="tx2"/>
                </a:solidFill>
                <a:effectLst>
                  <a:outerShdw blurRad="38100" dist="38100" dir="2700000" algn="tl">
                    <a:srgbClr val="000000"/>
                  </a:outerShdw>
                </a:effectLst>
              </a:rPr>
              <a:t>Phantom Limb </a:t>
            </a:r>
            <a:r>
              <a:rPr lang="en-US" sz="4400" dirty="0" smtClean="0">
                <a:solidFill>
                  <a:schemeClr val="tx2"/>
                </a:solidFill>
                <a:effectLst>
                  <a:outerShdw blurRad="38100" dist="38100" dir="2700000" algn="tl">
                    <a:srgbClr val="000000"/>
                  </a:outerShdw>
                </a:effectLst>
              </a:rPr>
              <a:t>Syndrome</a:t>
            </a:r>
            <a:endParaRPr lang="en-US" sz="4400" dirty="0">
              <a:solidFill>
                <a:schemeClr val="tx2"/>
              </a:solidFill>
              <a:effectLst>
                <a:outerShdw blurRad="38100" dist="38100" dir="2700000" algn="tl">
                  <a:srgbClr val="000000"/>
                </a:outerShdw>
              </a:effectLst>
            </a:endParaRPr>
          </a:p>
        </p:txBody>
      </p:sp>
      <p:sp>
        <p:nvSpPr>
          <p:cNvPr id="134154" name="Rectangle 10"/>
          <p:cNvSpPr>
            <a:spLocks noRot="1" noChangeArrowheads="1"/>
          </p:cNvSpPr>
          <p:nvPr/>
        </p:nvSpPr>
        <p:spPr bwMode="auto">
          <a:xfrm>
            <a:off x="533400" y="1143000"/>
            <a:ext cx="7927975" cy="1295400"/>
          </a:xfrm>
          <a:prstGeom prst="rect">
            <a:avLst/>
          </a:prstGeom>
          <a:noFill/>
          <a:ln w="9525">
            <a:noFill/>
            <a:miter lim="800000"/>
            <a:headEnd/>
            <a:tailEnd/>
          </a:ln>
          <a:effectLst/>
        </p:spPr>
        <p:txBody>
          <a:bodyPr/>
          <a:lstStyle/>
          <a:p>
            <a:pPr marL="342900" indent="-342900" eaLnBrk="1" hangingPunct="1">
              <a:spcBef>
                <a:spcPct val="20000"/>
              </a:spcBef>
              <a:buClr>
                <a:schemeClr val="hlink"/>
              </a:buClr>
              <a:buFont typeface="Wingdings" pitchFamily="2" charset="2"/>
              <a:buChar char="§"/>
            </a:pPr>
            <a:r>
              <a:rPr lang="en-US" sz="2000" dirty="0" smtClean="0">
                <a:solidFill>
                  <a:schemeClr val="tx2"/>
                </a:solidFill>
                <a:effectLst>
                  <a:outerShdw blurRad="38100" dist="38100" dir="2700000" algn="tl">
                    <a:srgbClr val="000000"/>
                  </a:outerShdw>
                </a:effectLst>
              </a:rPr>
              <a:t>Moving Images #4</a:t>
            </a:r>
            <a:endParaRPr lang="en-US" sz="2000" dirty="0" smtClean="0">
              <a:effectLst>
                <a:outerShdw blurRad="38100" dist="38100" dir="2700000" algn="tl">
                  <a:srgbClr val="000000"/>
                </a:outerShdw>
              </a:effectLst>
            </a:endParaRPr>
          </a:p>
          <a:p>
            <a:pPr marL="342900" indent="-342900" eaLnBrk="1" hangingPunct="1">
              <a:spcBef>
                <a:spcPct val="20000"/>
              </a:spcBef>
              <a:buClr>
                <a:schemeClr val="hlink"/>
              </a:buClr>
              <a:buFont typeface="Wingdings" pitchFamily="2" charset="2"/>
              <a:buChar char="§"/>
            </a:pPr>
            <a:r>
              <a:rPr lang="en-US" sz="2000" dirty="0" smtClean="0">
                <a:effectLst>
                  <a:outerShdw blurRad="38100" dist="38100" dir="2700000" algn="tl">
                    <a:srgbClr val="000000"/>
                  </a:outerShdw>
                </a:effectLst>
              </a:rPr>
              <a:t>Thalamus has a body map, each part is represented.  Conserves a memory of missing body part.  These cells that used to direct responses to the part become “unemployed” and start to fire abnormally, which is interpreted as pain.</a:t>
            </a:r>
            <a:endParaRPr lang="en-US" sz="2000" dirty="0">
              <a:effectLst>
                <a:outerShdw blurRad="38100" dist="38100" dir="2700000" algn="tl">
                  <a:srgbClr val="000000"/>
                </a:outerShdw>
              </a:effectLst>
            </a:endParaRPr>
          </a:p>
        </p:txBody>
      </p:sp>
      <p:sp>
        <p:nvSpPr>
          <p:cNvPr id="12" name="Rectangle 7"/>
          <p:cNvSpPr>
            <a:spLocks noRot="1" noChangeArrowheads="1"/>
          </p:cNvSpPr>
          <p:nvPr/>
        </p:nvSpPr>
        <p:spPr bwMode="auto">
          <a:xfrm>
            <a:off x="381000" y="4953000"/>
            <a:ext cx="8510587" cy="1066800"/>
          </a:xfrm>
          <a:prstGeom prst="rect">
            <a:avLst/>
          </a:prstGeom>
          <a:noFill/>
          <a:ln w="9525">
            <a:noFill/>
            <a:miter lim="800000"/>
            <a:headEnd/>
            <a:tailEnd/>
          </a:ln>
          <a:effectLst/>
        </p:spPr>
        <p:txBody>
          <a:bodyPr anchor="ctr"/>
          <a:lstStyle/>
          <a:p>
            <a:pPr algn="ctr" eaLnBrk="1" hangingPunct="1"/>
            <a:r>
              <a:rPr lang="en-US" sz="4400" dirty="0" err="1">
                <a:solidFill>
                  <a:schemeClr val="tx2"/>
                </a:solidFill>
                <a:effectLst>
                  <a:outerShdw blurRad="38100" dist="38100" dir="2700000" algn="tl">
                    <a:srgbClr val="000000"/>
                  </a:outerShdw>
                </a:effectLst>
              </a:rPr>
              <a:t>Tourette’s</a:t>
            </a:r>
            <a:r>
              <a:rPr lang="en-US" sz="4400" dirty="0">
                <a:solidFill>
                  <a:schemeClr val="tx2"/>
                </a:solidFill>
                <a:effectLst>
                  <a:outerShdw blurRad="38100" dist="38100" dir="2700000" algn="tl">
                    <a:srgbClr val="000000"/>
                  </a:outerShdw>
                </a:effectLst>
              </a:rPr>
              <a:t> </a:t>
            </a:r>
            <a:r>
              <a:rPr lang="en-US" sz="4400" dirty="0" smtClean="0">
                <a:solidFill>
                  <a:schemeClr val="tx2"/>
                </a:solidFill>
                <a:effectLst>
                  <a:outerShdw blurRad="38100" dist="38100" dir="2700000" algn="tl">
                    <a:srgbClr val="000000"/>
                  </a:outerShdw>
                </a:effectLst>
              </a:rPr>
              <a:t>Syndrome</a:t>
            </a:r>
            <a:endParaRPr lang="en-US" sz="4400" dirty="0">
              <a:solidFill>
                <a:schemeClr val="tx2"/>
              </a:solidFill>
              <a:effectLst>
                <a:outerShdw blurRad="38100" dist="38100" dir="2700000" algn="tl">
                  <a:srgbClr val="000000"/>
                </a:outerShdw>
              </a:effectLst>
            </a:endParaRPr>
          </a:p>
        </p:txBody>
      </p:sp>
      <p:sp>
        <p:nvSpPr>
          <p:cNvPr id="13" name="Rectangle 8"/>
          <p:cNvSpPr>
            <a:spLocks noRot="1" noChangeArrowheads="1"/>
          </p:cNvSpPr>
          <p:nvPr/>
        </p:nvSpPr>
        <p:spPr bwMode="auto">
          <a:xfrm>
            <a:off x="533400" y="5791200"/>
            <a:ext cx="7927975" cy="1295400"/>
          </a:xfrm>
          <a:prstGeom prst="rect">
            <a:avLst/>
          </a:prstGeom>
          <a:noFill/>
          <a:ln w="9525">
            <a:noFill/>
            <a:miter lim="800000"/>
            <a:headEnd/>
            <a:tailEnd/>
          </a:ln>
          <a:effectLst/>
        </p:spPr>
        <p:txBody>
          <a:bodyPr/>
          <a:lstStyle/>
          <a:p>
            <a:pPr marL="342900" indent="-342900" eaLnBrk="1" hangingPunct="1">
              <a:spcBef>
                <a:spcPct val="20000"/>
              </a:spcBef>
              <a:buClr>
                <a:schemeClr val="hlink"/>
              </a:buClr>
              <a:buFont typeface="Wingdings" pitchFamily="2" charset="2"/>
              <a:buChar char="§"/>
            </a:pPr>
            <a:r>
              <a:rPr lang="en-US" sz="3200" dirty="0">
                <a:effectLst>
                  <a:outerShdw blurRad="38100" dist="38100" dir="2700000" algn="tl">
                    <a:srgbClr val="000000"/>
                  </a:outerShdw>
                </a:effectLst>
                <a:hlinkClick r:id="rId4"/>
              </a:rPr>
              <a:t>California Department of Education</a:t>
            </a:r>
            <a:r>
              <a:rPr lang="en-US" sz="3200" dirty="0">
                <a:effectLst>
                  <a:outerShdw blurRad="38100" dist="38100" dir="2700000" algn="tl">
                    <a:srgbClr val="000000"/>
                  </a:outerShdw>
                </a:effectLst>
              </a:rPr>
              <a:t> </a:t>
            </a:r>
          </a:p>
        </p:txBody>
      </p:sp>
    </p:spTree>
  </p:cSld>
  <p:clrMapOvr>
    <a:masterClrMapping/>
  </p:clrMapOvr>
  <p:transition>
    <p:comb/>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6" name="Rectangle 4"/>
          <p:cNvSpPr>
            <a:spLocks noGrp="1" noRot="1" noChangeArrowheads="1"/>
          </p:cNvSpPr>
          <p:nvPr>
            <p:ph type="ctrTitle"/>
          </p:nvPr>
        </p:nvSpPr>
        <p:spPr/>
        <p:txBody>
          <a:bodyPr/>
          <a:lstStyle/>
          <a:p>
            <a:r>
              <a:rPr lang="en-US" dirty="0"/>
              <a:t>The Endocrine System</a:t>
            </a:r>
          </a:p>
        </p:txBody>
      </p:sp>
      <p:sp>
        <p:nvSpPr>
          <p:cNvPr id="90117" name="Rectangle 5"/>
          <p:cNvSpPr>
            <a:spLocks noGrp="1" noRot="1" noChangeArrowheads="1"/>
          </p:cNvSpPr>
          <p:nvPr>
            <p:ph type="subTitle" idx="1"/>
          </p:nvPr>
        </p:nvSpPr>
        <p:spPr/>
        <p:txBody>
          <a:bodyPr/>
          <a:lstStyle/>
          <a:p>
            <a:r>
              <a:rPr lang="en-US" dirty="0" smtClean="0">
                <a:hlinkClick r:id="rId2"/>
              </a:rPr>
              <a:t>http</a:t>
            </a:r>
            <a:r>
              <a:rPr lang="en-US" dirty="0">
                <a:hlinkClick r:id="rId2"/>
              </a:rPr>
              <a:t>://biology.clc.uc.edu/courses/bio105/endocrin.htm</a:t>
            </a:r>
            <a:r>
              <a:rPr lang="en-US" dirty="0"/>
              <a:t> </a:t>
            </a:r>
          </a:p>
        </p:txBody>
      </p:sp>
    </p:spTree>
  </p:cSld>
  <p:clrMapOvr>
    <a:masterClrMapping/>
  </p:clrMapOvr>
  <p:transition>
    <p:comb/>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rrowheads="1"/>
          </p:cNvSpPr>
          <p:nvPr>
            <p:ph type="title"/>
          </p:nvPr>
        </p:nvSpPr>
        <p:spPr/>
        <p:txBody>
          <a:bodyPr/>
          <a:lstStyle/>
          <a:p>
            <a:r>
              <a:rPr lang="en-US"/>
              <a:t>The Parts…</a:t>
            </a:r>
          </a:p>
        </p:txBody>
      </p:sp>
      <p:sp>
        <p:nvSpPr>
          <p:cNvPr id="96259" name="Rectangle 3"/>
          <p:cNvSpPr>
            <a:spLocks noGrp="1" noRot="1" noChangeArrowheads="1"/>
          </p:cNvSpPr>
          <p:nvPr>
            <p:ph type="body" idx="1"/>
          </p:nvPr>
        </p:nvSpPr>
        <p:spPr/>
        <p:txBody>
          <a:bodyPr/>
          <a:lstStyle/>
          <a:p>
            <a:r>
              <a:rPr lang="en-US"/>
              <a:t>Hypothalamus</a:t>
            </a:r>
          </a:p>
          <a:p>
            <a:r>
              <a:rPr lang="en-US"/>
              <a:t>Pituitary Gland</a:t>
            </a:r>
          </a:p>
          <a:p>
            <a:r>
              <a:rPr lang="en-US"/>
              <a:t>Thyroid &amp; Parathyroid Glands</a:t>
            </a:r>
          </a:p>
          <a:p>
            <a:r>
              <a:rPr lang="en-US"/>
              <a:t>Adrenal Glands</a:t>
            </a:r>
          </a:p>
          <a:p>
            <a:r>
              <a:rPr lang="en-US"/>
              <a:t>Pancreas</a:t>
            </a:r>
          </a:p>
          <a:p>
            <a:r>
              <a:rPr lang="en-US"/>
              <a:t>Gonads: Ovary, Testes</a:t>
            </a:r>
          </a:p>
        </p:txBody>
      </p:sp>
    </p:spTree>
  </p:cSld>
  <p:clrMapOvr>
    <a:masterClrMapping/>
  </p:clrMapOvr>
  <p:transition>
    <p:comb/>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rrowheads="1"/>
          </p:cNvSpPr>
          <p:nvPr>
            <p:ph type="title"/>
          </p:nvPr>
        </p:nvSpPr>
        <p:spPr/>
        <p:txBody>
          <a:bodyPr/>
          <a:lstStyle/>
          <a:p>
            <a:r>
              <a:rPr lang="en-US"/>
              <a:t>Hypothalamus</a:t>
            </a:r>
          </a:p>
        </p:txBody>
      </p:sp>
      <p:sp>
        <p:nvSpPr>
          <p:cNvPr id="97283" name="Rectangle 3"/>
          <p:cNvSpPr>
            <a:spLocks noGrp="1" noRot="1" noChangeArrowheads="1"/>
          </p:cNvSpPr>
          <p:nvPr>
            <p:ph type="body" idx="1"/>
          </p:nvPr>
        </p:nvSpPr>
        <p:spPr/>
        <p:txBody>
          <a:bodyPr/>
          <a:lstStyle/>
          <a:p>
            <a:r>
              <a:rPr lang="en-US"/>
              <a:t>The GOVERNOR of the endocrine sys</a:t>
            </a:r>
          </a:p>
          <a:p>
            <a:r>
              <a:rPr lang="en-US"/>
              <a:t>Directs activities</a:t>
            </a:r>
          </a:p>
          <a:p>
            <a:pPr lvl="1"/>
            <a:r>
              <a:rPr lang="en-US"/>
              <a:t>Hunger, thirst</a:t>
            </a:r>
          </a:p>
          <a:p>
            <a:pPr lvl="1"/>
            <a:r>
              <a:rPr lang="en-US"/>
              <a:t>Body temp.</a:t>
            </a:r>
          </a:p>
          <a:p>
            <a:pPr lvl="1"/>
            <a:r>
              <a:rPr lang="en-US"/>
              <a:t>Aggression</a:t>
            </a:r>
          </a:p>
          <a:p>
            <a:pPr lvl="1"/>
            <a:r>
              <a:rPr lang="en-US"/>
              <a:t>Sexual behavior</a:t>
            </a:r>
          </a:p>
        </p:txBody>
      </p:sp>
    </p:spTree>
  </p:cSld>
  <p:clrMapOvr>
    <a:masterClrMapping/>
  </p:clrMapOvr>
  <p:transition>
    <p:comb/>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rrowheads="1"/>
          </p:cNvSpPr>
          <p:nvPr>
            <p:ph type="title"/>
          </p:nvPr>
        </p:nvSpPr>
        <p:spPr/>
        <p:txBody>
          <a:bodyPr/>
          <a:lstStyle/>
          <a:p>
            <a:r>
              <a:rPr lang="en-US"/>
              <a:t>Pituitary Gland</a:t>
            </a:r>
          </a:p>
        </p:txBody>
      </p:sp>
      <p:sp>
        <p:nvSpPr>
          <p:cNvPr id="98307" name="Rectangle 3"/>
          <p:cNvSpPr>
            <a:spLocks noGrp="1" noRot="1" noChangeArrowheads="1"/>
          </p:cNvSpPr>
          <p:nvPr>
            <p:ph type="body" idx="1"/>
          </p:nvPr>
        </p:nvSpPr>
        <p:spPr/>
        <p:txBody>
          <a:bodyPr/>
          <a:lstStyle/>
          <a:p>
            <a:r>
              <a:rPr lang="en-US"/>
              <a:t>Produces the largest # of hormones</a:t>
            </a:r>
          </a:p>
          <a:p>
            <a:r>
              <a:rPr lang="en-US"/>
              <a:t>AKA Master gland</a:t>
            </a:r>
          </a:p>
          <a:p>
            <a:r>
              <a:rPr lang="en-US"/>
              <a:t>Found under the brain, connected to the hypothalamus</a:t>
            </a:r>
          </a:p>
        </p:txBody>
      </p:sp>
    </p:spTree>
  </p:cSld>
  <p:clrMapOvr>
    <a:masterClrMapping/>
  </p:clrMapOvr>
  <p:transition>
    <p:comb/>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rrowheads="1"/>
          </p:cNvSpPr>
          <p:nvPr>
            <p:ph type="title"/>
          </p:nvPr>
        </p:nvSpPr>
        <p:spPr/>
        <p:txBody>
          <a:bodyPr/>
          <a:lstStyle/>
          <a:p>
            <a:r>
              <a:rPr lang="en-US"/>
              <a:t>Thyroid / Parathyroid Glands</a:t>
            </a:r>
          </a:p>
        </p:txBody>
      </p:sp>
      <p:sp>
        <p:nvSpPr>
          <p:cNvPr id="99331" name="Rectangle 3"/>
          <p:cNvSpPr>
            <a:spLocks noGrp="1" noRot="1" noChangeArrowheads="1"/>
          </p:cNvSpPr>
          <p:nvPr>
            <p:ph type="body" idx="1"/>
          </p:nvPr>
        </p:nvSpPr>
        <p:spPr/>
        <p:txBody>
          <a:bodyPr/>
          <a:lstStyle/>
          <a:p>
            <a:pPr>
              <a:lnSpc>
                <a:spcPct val="90000"/>
              </a:lnSpc>
            </a:pPr>
            <a:r>
              <a:rPr lang="en-US"/>
              <a:t>Thyroid</a:t>
            </a:r>
          </a:p>
          <a:p>
            <a:pPr>
              <a:lnSpc>
                <a:spcPct val="90000"/>
              </a:lnSpc>
            </a:pPr>
            <a:r>
              <a:rPr lang="en-US"/>
              <a:t>Produces thyroxin, which regulates metabolism</a:t>
            </a:r>
          </a:p>
          <a:p>
            <a:pPr>
              <a:lnSpc>
                <a:spcPct val="90000"/>
              </a:lnSpc>
            </a:pPr>
            <a:r>
              <a:rPr lang="en-US">
                <a:hlinkClick r:id="rId2"/>
              </a:rPr>
              <a:t>http://www.thyroid.org.au/Information/disorders.html</a:t>
            </a:r>
            <a:r>
              <a:rPr lang="en-US"/>
              <a:t> </a:t>
            </a:r>
          </a:p>
          <a:p>
            <a:pPr>
              <a:lnSpc>
                <a:spcPct val="90000"/>
              </a:lnSpc>
            </a:pPr>
            <a:endParaRPr lang="en-US"/>
          </a:p>
          <a:p>
            <a:pPr>
              <a:lnSpc>
                <a:spcPct val="90000"/>
              </a:lnSpc>
            </a:pPr>
            <a:r>
              <a:rPr lang="en-US"/>
              <a:t>Parathyroid</a:t>
            </a:r>
          </a:p>
          <a:p>
            <a:pPr>
              <a:lnSpc>
                <a:spcPct val="90000"/>
              </a:lnSpc>
            </a:pPr>
            <a:r>
              <a:rPr lang="en-US"/>
              <a:t>Controls calcium in the blood &amp; tissue</a:t>
            </a:r>
          </a:p>
        </p:txBody>
      </p:sp>
      <p:pic>
        <p:nvPicPr>
          <p:cNvPr id="99333" name="Picture 5" descr="Koumourou_Thyroid_72.jpg (4192 bytes)"/>
          <p:cNvPicPr>
            <a:picLocks noChangeAspect="1" noChangeArrowheads="1"/>
          </p:cNvPicPr>
          <p:nvPr/>
        </p:nvPicPr>
        <p:blipFill>
          <a:blip r:embed="rId3" cstate="print"/>
          <a:srcRect/>
          <a:stretch>
            <a:fillRect/>
          </a:stretch>
        </p:blipFill>
        <p:spPr bwMode="auto">
          <a:xfrm>
            <a:off x="7048500" y="1143000"/>
            <a:ext cx="2095500" cy="2162175"/>
          </a:xfrm>
          <a:prstGeom prst="rect">
            <a:avLst/>
          </a:prstGeom>
          <a:noFill/>
        </p:spPr>
      </p:pic>
    </p:spTree>
  </p:cSld>
  <p:clrMapOvr>
    <a:masterClrMapping/>
  </p:clrMapOvr>
  <p:transition>
    <p:comb/>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rrowheads="1"/>
          </p:cNvSpPr>
          <p:nvPr>
            <p:ph type="title"/>
          </p:nvPr>
        </p:nvSpPr>
        <p:spPr/>
        <p:txBody>
          <a:bodyPr/>
          <a:lstStyle/>
          <a:p>
            <a:r>
              <a:rPr lang="en-US"/>
              <a:t>Adrenal Glands</a:t>
            </a:r>
          </a:p>
        </p:txBody>
      </p:sp>
      <p:sp>
        <p:nvSpPr>
          <p:cNvPr id="100355" name="Rectangle 3"/>
          <p:cNvSpPr>
            <a:spLocks noGrp="1" noRot="1" noChangeArrowheads="1"/>
          </p:cNvSpPr>
          <p:nvPr>
            <p:ph type="body" idx="1"/>
          </p:nvPr>
        </p:nvSpPr>
        <p:spPr/>
        <p:txBody>
          <a:bodyPr/>
          <a:lstStyle/>
          <a:p>
            <a:r>
              <a:rPr lang="en-US"/>
              <a:t>Fight or Flight gland</a:t>
            </a:r>
          </a:p>
          <a:p>
            <a:pPr lvl="1"/>
            <a:r>
              <a:rPr lang="en-US"/>
              <a:t>Produces epinephrine and norepinephrine</a:t>
            </a:r>
          </a:p>
          <a:p>
            <a:pPr lvl="1"/>
            <a:r>
              <a:rPr lang="en-US"/>
              <a:t>Hormone if directly into the blood stream!</a:t>
            </a:r>
          </a:p>
        </p:txBody>
      </p:sp>
    </p:spTree>
  </p:cSld>
  <p:clrMapOvr>
    <a:masterClrMapping/>
  </p:clrMapOvr>
  <p:transition>
    <p:comb/>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rrowheads="1"/>
          </p:cNvSpPr>
          <p:nvPr>
            <p:ph type="title"/>
          </p:nvPr>
        </p:nvSpPr>
        <p:spPr/>
        <p:txBody>
          <a:bodyPr/>
          <a:lstStyle/>
          <a:p>
            <a:r>
              <a:rPr lang="en-US"/>
              <a:t>Pancreas – </a:t>
            </a:r>
            <a:r>
              <a:rPr lang="en-US">
                <a:hlinkClick r:id="rId2"/>
              </a:rPr>
              <a:t>Diabetes</a:t>
            </a:r>
            <a:endParaRPr lang="en-US"/>
          </a:p>
        </p:txBody>
      </p:sp>
      <p:sp>
        <p:nvSpPr>
          <p:cNvPr id="101379" name="Rectangle 3"/>
          <p:cNvSpPr>
            <a:spLocks noGrp="1" noRot="1" noChangeArrowheads="1"/>
          </p:cNvSpPr>
          <p:nvPr>
            <p:ph type="body" sz="half" idx="1"/>
          </p:nvPr>
        </p:nvSpPr>
        <p:spPr/>
        <p:txBody>
          <a:bodyPr/>
          <a:lstStyle/>
          <a:p>
            <a:pPr>
              <a:lnSpc>
                <a:spcPct val="90000"/>
              </a:lnSpc>
            </a:pPr>
            <a:endParaRPr lang="en-US"/>
          </a:p>
          <a:p>
            <a:pPr lvl="1">
              <a:lnSpc>
                <a:spcPct val="90000"/>
              </a:lnSpc>
            </a:pPr>
            <a:endParaRPr lang="en-US"/>
          </a:p>
          <a:p>
            <a:pPr>
              <a:lnSpc>
                <a:spcPct val="90000"/>
              </a:lnSpc>
            </a:pPr>
            <a:endParaRPr lang="en-US"/>
          </a:p>
          <a:p>
            <a:pPr lvl="1">
              <a:lnSpc>
                <a:spcPct val="90000"/>
              </a:lnSpc>
            </a:pPr>
            <a:endParaRPr lang="en-US"/>
          </a:p>
          <a:p>
            <a:pPr>
              <a:lnSpc>
                <a:spcPct val="90000"/>
              </a:lnSpc>
            </a:pPr>
            <a:endParaRPr lang="en-US"/>
          </a:p>
        </p:txBody>
      </p:sp>
      <p:sp>
        <p:nvSpPr>
          <p:cNvPr id="101382" name="Rectangle 6"/>
          <p:cNvSpPr>
            <a:spLocks noGrp="1" noRot="1" noChangeArrowheads="1"/>
          </p:cNvSpPr>
          <p:nvPr>
            <p:ph type="body" sz="half" idx="2"/>
          </p:nvPr>
        </p:nvSpPr>
        <p:spPr>
          <a:xfrm>
            <a:off x="0" y="1143000"/>
            <a:ext cx="4572000" cy="5943600"/>
          </a:xfrm>
        </p:spPr>
        <p:txBody>
          <a:bodyPr/>
          <a:lstStyle/>
          <a:p>
            <a:r>
              <a:rPr lang="en-US"/>
              <a:t>Insulin and glucagon have the opposite effect</a:t>
            </a:r>
          </a:p>
          <a:p>
            <a:r>
              <a:rPr lang="en-US"/>
              <a:t>Insulin stimulates the storage of the energy you just ate, so your blood sugar doesn’t get too high</a:t>
            </a:r>
          </a:p>
          <a:p>
            <a:r>
              <a:rPr lang="en-US"/>
              <a:t>Glucagon stimulates the breakdown of the energy you have stored, so your blood sugar doesn’t get too low (during the times when you are not eating)</a:t>
            </a:r>
          </a:p>
        </p:txBody>
      </p:sp>
      <p:pic>
        <p:nvPicPr>
          <p:cNvPr id="101381" name="Picture 5" descr="diabetes-glucose-regulation"/>
          <p:cNvPicPr>
            <a:picLocks noChangeAspect="1" noChangeArrowheads="1"/>
          </p:cNvPicPr>
          <p:nvPr/>
        </p:nvPicPr>
        <p:blipFill>
          <a:blip r:embed="rId3" cstate="print"/>
          <a:srcRect/>
          <a:stretch>
            <a:fillRect/>
          </a:stretch>
        </p:blipFill>
        <p:spPr bwMode="auto">
          <a:xfrm>
            <a:off x="4654550" y="1143000"/>
            <a:ext cx="4489450" cy="5715000"/>
          </a:xfrm>
          <a:prstGeom prst="rect">
            <a:avLst/>
          </a:prstGeom>
          <a:noFill/>
        </p:spPr>
      </p:pic>
    </p:spTree>
  </p:cSld>
  <p:clrMapOvr>
    <a:masterClrMapping/>
  </p:clrMapOvr>
  <p:transition>
    <p:comb/>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rrowheads="1"/>
          </p:cNvSpPr>
          <p:nvPr>
            <p:ph type="title"/>
          </p:nvPr>
        </p:nvSpPr>
        <p:spPr/>
        <p:txBody>
          <a:bodyPr/>
          <a:lstStyle/>
          <a:p>
            <a:r>
              <a:rPr lang="en-US"/>
              <a:t>WOW!</a:t>
            </a:r>
          </a:p>
        </p:txBody>
      </p:sp>
      <p:sp>
        <p:nvSpPr>
          <p:cNvPr id="130051" name="Rectangle 3"/>
          <p:cNvSpPr>
            <a:spLocks noGrp="1" noRot="1" noChangeArrowheads="1"/>
          </p:cNvSpPr>
          <p:nvPr>
            <p:ph type="body" idx="1"/>
          </p:nvPr>
        </p:nvSpPr>
        <p:spPr/>
        <p:txBody>
          <a:bodyPr/>
          <a:lstStyle/>
          <a:p>
            <a:r>
              <a:rPr lang="en-US" dirty="0" err="1">
                <a:hlinkClick r:id="rId2"/>
              </a:rPr>
              <a:t>Vilayanur</a:t>
            </a:r>
            <a:r>
              <a:rPr lang="en-US" dirty="0">
                <a:hlinkClick r:id="rId2"/>
              </a:rPr>
              <a:t> </a:t>
            </a:r>
            <a:r>
              <a:rPr lang="en-US" dirty="0" err="1">
                <a:hlinkClick r:id="rId2"/>
              </a:rPr>
              <a:t>Ramachandran</a:t>
            </a:r>
            <a:endParaRPr lang="en-US" dirty="0"/>
          </a:p>
          <a:p>
            <a:r>
              <a:rPr lang="en-US" dirty="0">
                <a:hlinkClick r:id="rId3"/>
              </a:rPr>
              <a:t>http://www.psychclips.co.uk/clip82.html</a:t>
            </a:r>
            <a:r>
              <a:rPr lang="en-US" dirty="0"/>
              <a:t> </a:t>
            </a:r>
          </a:p>
        </p:txBody>
      </p:sp>
    </p:spTree>
  </p:cSld>
  <p:clrMapOvr>
    <a:masterClrMapping/>
  </p:clrMapOvr>
  <p:transition>
    <p:comb/>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rrowheads="1"/>
          </p:cNvSpPr>
          <p:nvPr>
            <p:ph type="title"/>
          </p:nvPr>
        </p:nvSpPr>
        <p:spPr/>
        <p:txBody>
          <a:bodyPr/>
          <a:lstStyle/>
          <a:p>
            <a:r>
              <a:rPr lang="en-US"/>
              <a:t>Gonads</a:t>
            </a:r>
          </a:p>
        </p:txBody>
      </p:sp>
      <p:sp>
        <p:nvSpPr>
          <p:cNvPr id="103427" name="Rectangle 3"/>
          <p:cNvSpPr>
            <a:spLocks noGrp="1" noRot="1" noChangeArrowheads="1"/>
          </p:cNvSpPr>
          <p:nvPr>
            <p:ph type="body" idx="1"/>
          </p:nvPr>
        </p:nvSpPr>
        <p:spPr/>
        <p:txBody>
          <a:bodyPr/>
          <a:lstStyle/>
          <a:p>
            <a:pPr>
              <a:lnSpc>
                <a:spcPct val="80000"/>
              </a:lnSpc>
            </a:pPr>
            <a:r>
              <a:rPr lang="en-US" sz="2800" dirty="0"/>
              <a:t>Masculine hormones:</a:t>
            </a:r>
          </a:p>
          <a:p>
            <a:pPr lvl="1">
              <a:lnSpc>
                <a:spcPct val="80000"/>
              </a:lnSpc>
            </a:pPr>
            <a:r>
              <a:rPr lang="en-US" sz="2400" dirty="0"/>
              <a:t>Testosterone</a:t>
            </a:r>
          </a:p>
          <a:p>
            <a:pPr>
              <a:lnSpc>
                <a:spcPct val="80000"/>
              </a:lnSpc>
            </a:pPr>
            <a:r>
              <a:rPr lang="en-US" sz="2800" dirty="0"/>
              <a:t>Feminine Hormones:</a:t>
            </a:r>
          </a:p>
          <a:p>
            <a:pPr lvl="1">
              <a:lnSpc>
                <a:spcPct val="80000"/>
              </a:lnSpc>
            </a:pPr>
            <a:r>
              <a:rPr lang="en-US" sz="2400" dirty="0"/>
              <a:t>Estrogen</a:t>
            </a:r>
          </a:p>
          <a:p>
            <a:pPr>
              <a:lnSpc>
                <a:spcPct val="80000"/>
              </a:lnSpc>
            </a:pPr>
            <a:r>
              <a:rPr lang="en-US" sz="2800" dirty="0"/>
              <a:t>BOTH males and females produce BOTH hormones!!!</a:t>
            </a:r>
          </a:p>
          <a:p>
            <a:pPr lvl="1">
              <a:lnSpc>
                <a:spcPct val="80000"/>
              </a:lnSpc>
            </a:pPr>
            <a:r>
              <a:rPr lang="en-US" sz="2400" dirty="0" err="1"/>
              <a:t>Tesosterone</a:t>
            </a:r>
            <a:endParaRPr lang="en-US" sz="2400" dirty="0"/>
          </a:p>
          <a:p>
            <a:pPr lvl="2">
              <a:lnSpc>
                <a:spcPct val="80000"/>
              </a:lnSpc>
            </a:pPr>
            <a:r>
              <a:rPr lang="en-US" sz="2000" dirty="0"/>
              <a:t>Males: 6-8 mg/day</a:t>
            </a:r>
          </a:p>
          <a:p>
            <a:pPr lvl="2">
              <a:lnSpc>
                <a:spcPct val="80000"/>
              </a:lnSpc>
            </a:pPr>
            <a:r>
              <a:rPr lang="en-US" sz="2000" dirty="0"/>
              <a:t>Females: 0.5 mg/day</a:t>
            </a:r>
          </a:p>
          <a:p>
            <a:pPr>
              <a:lnSpc>
                <a:spcPct val="80000"/>
              </a:lnSpc>
            </a:pPr>
            <a:r>
              <a:rPr lang="en-US" sz="2800" dirty="0"/>
              <a:t>Brain differences??? NO!</a:t>
            </a:r>
          </a:p>
          <a:p>
            <a:pPr lvl="1">
              <a:lnSpc>
                <a:spcPct val="80000"/>
              </a:lnSpc>
            </a:pPr>
            <a:r>
              <a:rPr lang="en-US" sz="2400" dirty="0">
                <a:hlinkClick r:id="rId2"/>
              </a:rPr>
              <a:t>Mating Behaviors in Rats</a:t>
            </a:r>
            <a:endParaRPr lang="en-US" sz="2400" dirty="0"/>
          </a:p>
        </p:txBody>
      </p:sp>
    </p:spTree>
  </p:cSld>
  <p:clrMapOvr>
    <a:masterClrMapping/>
  </p:clrMapOvr>
  <p:transition>
    <p:comb/>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rrowheads="1"/>
          </p:cNvSpPr>
          <p:nvPr>
            <p:ph type="title"/>
          </p:nvPr>
        </p:nvSpPr>
        <p:spPr/>
        <p:txBody>
          <a:bodyPr/>
          <a:lstStyle/>
          <a:p>
            <a:r>
              <a:rPr lang="en-US"/>
              <a:t>Pineal Gland</a:t>
            </a:r>
          </a:p>
        </p:txBody>
      </p:sp>
      <p:sp>
        <p:nvSpPr>
          <p:cNvPr id="104451" name="Rectangle 3"/>
          <p:cNvSpPr>
            <a:spLocks noGrp="1" noRot="1" noChangeArrowheads="1"/>
          </p:cNvSpPr>
          <p:nvPr>
            <p:ph type="body" idx="1"/>
          </p:nvPr>
        </p:nvSpPr>
        <p:spPr/>
        <p:txBody>
          <a:bodyPr/>
          <a:lstStyle/>
          <a:p>
            <a:r>
              <a:rPr lang="en-US"/>
              <a:t>Pea-sized!, near the limbic system</a:t>
            </a:r>
          </a:p>
          <a:p>
            <a:r>
              <a:rPr lang="en-US"/>
              <a:t>Regulates melatonin in the blood</a:t>
            </a:r>
          </a:p>
          <a:p>
            <a:r>
              <a:rPr lang="en-US"/>
              <a:t>In darkness, pineal gland releases melatonin (sedative properties)</a:t>
            </a:r>
          </a:p>
          <a:p>
            <a:pPr lvl="1"/>
            <a:r>
              <a:rPr lang="en-US"/>
              <a:t>SAD: too much melatonin in the blood</a:t>
            </a:r>
          </a:p>
          <a:p>
            <a:endParaRPr lang="en-US"/>
          </a:p>
        </p:txBody>
      </p:sp>
    </p:spTree>
  </p:cSld>
  <p:clrMapOvr>
    <a:masterClrMapping/>
  </p:clrMapOvr>
  <p:transition>
    <p:comb/>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rrowheads="1"/>
          </p:cNvSpPr>
          <p:nvPr>
            <p:ph type="title"/>
          </p:nvPr>
        </p:nvSpPr>
        <p:spPr/>
        <p:txBody>
          <a:bodyPr/>
          <a:lstStyle/>
          <a:p>
            <a:endParaRPr lang="en-US"/>
          </a:p>
        </p:txBody>
      </p:sp>
      <p:sp>
        <p:nvSpPr>
          <p:cNvPr id="105475" name="Rectangle 3"/>
          <p:cNvSpPr>
            <a:spLocks noGrp="1" noRot="1" noChangeArrowheads="1"/>
          </p:cNvSpPr>
          <p:nvPr>
            <p:ph type="body" idx="1"/>
          </p:nvPr>
        </p:nvSpPr>
        <p:spPr/>
        <p:txBody>
          <a:bodyPr/>
          <a:lstStyle/>
          <a:p>
            <a:endParaRPr lang="en-US"/>
          </a:p>
        </p:txBody>
      </p:sp>
      <p:pic>
        <p:nvPicPr>
          <p:cNvPr id="105477" name="Picture 5" descr="melatoninpik"/>
          <p:cNvPicPr>
            <a:picLocks noChangeAspect="1" noChangeArrowheads="1"/>
          </p:cNvPicPr>
          <p:nvPr/>
        </p:nvPicPr>
        <p:blipFill>
          <a:blip r:embed="rId2" cstate="print"/>
          <a:srcRect/>
          <a:stretch>
            <a:fillRect/>
          </a:stretch>
        </p:blipFill>
        <p:spPr bwMode="auto">
          <a:xfrm>
            <a:off x="1828800" y="0"/>
            <a:ext cx="5057775" cy="6972300"/>
          </a:xfrm>
          <a:prstGeom prst="rect">
            <a:avLst/>
          </a:prstGeom>
          <a:noFill/>
        </p:spPr>
      </p:pic>
    </p:spTree>
  </p:cSld>
  <p:clrMapOvr>
    <a:masterClrMapping/>
  </p:clrMapOvr>
  <p:transition>
    <p:comb/>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rrowheads="1"/>
          </p:cNvSpPr>
          <p:nvPr>
            <p:ph type="title"/>
          </p:nvPr>
        </p:nvSpPr>
        <p:spPr/>
        <p:txBody>
          <a:bodyPr/>
          <a:lstStyle/>
          <a:p>
            <a:r>
              <a:rPr lang="en-US" sz="4000" b="1"/>
              <a:t>Can we grow more brain cells</a:t>
            </a:r>
            <a:br>
              <a:rPr lang="en-US" sz="4000" b="1"/>
            </a:br>
            <a:r>
              <a:rPr lang="en-US" sz="4000" b="1"/>
              <a:t>and become smarter?</a:t>
            </a:r>
          </a:p>
        </p:txBody>
      </p:sp>
      <p:sp>
        <p:nvSpPr>
          <p:cNvPr id="41987" name="Rectangle 3"/>
          <p:cNvSpPr>
            <a:spLocks noGrp="1" noRot="1" noChangeArrowheads="1"/>
          </p:cNvSpPr>
          <p:nvPr>
            <p:ph type="body" idx="1"/>
          </p:nvPr>
        </p:nvSpPr>
        <p:spPr/>
        <p:txBody>
          <a:bodyPr/>
          <a:lstStyle/>
          <a:p>
            <a:r>
              <a:rPr lang="en-US">
                <a:hlinkClick r:id="rId2"/>
              </a:rPr>
              <a:t>http://www.pbs.org/saf/1302/video/watchonline.htm</a:t>
            </a:r>
            <a:endParaRPr lang="en-US"/>
          </a:p>
          <a:p>
            <a:pPr lvl="1"/>
            <a:r>
              <a:rPr lang="en-US"/>
              <a:t>Grow Your Own Brain</a:t>
            </a:r>
          </a:p>
        </p:txBody>
      </p:sp>
    </p:spTree>
  </p:cSld>
  <p:clrMapOvr>
    <a:masterClrMapping/>
  </p:clrMapOvr>
  <p:transition>
    <p:comb/>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rrowheads="1"/>
          </p:cNvSpPr>
          <p:nvPr>
            <p:ph type="title"/>
          </p:nvPr>
        </p:nvSpPr>
        <p:spPr/>
        <p:txBody>
          <a:bodyPr/>
          <a:lstStyle/>
          <a:p>
            <a:r>
              <a:rPr lang="en-US"/>
              <a:t>Key Point: Plasticity</a:t>
            </a:r>
          </a:p>
        </p:txBody>
      </p:sp>
      <p:sp>
        <p:nvSpPr>
          <p:cNvPr id="117763" name="Rectangle 3"/>
          <p:cNvSpPr>
            <a:spLocks noGrp="1" noRot="1" noChangeArrowheads="1"/>
          </p:cNvSpPr>
          <p:nvPr>
            <p:ph type="body" idx="1"/>
          </p:nvPr>
        </p:nvSpPr>
        <p:spPr/>
        <p:txBody>
          <a:bodyPr/>
          <a:lstStyle/>
          <a:p>
            <a:r>
              <a:rPr lang="en-US" sz="2800" b="1" dirty="0"/>
              <a:t>7. BRAIN – Brain Anomaly and Plasticity: Hydrocephalus </a:t>
            </a:r>
            <a:r>
              <a:rPr lang="en-US" sz="2800" dirty="0"/>
              <a:t/>
            </a:r>
            <a:br>
              <a:rPr lang="en-US" sz="2800" dirty="0"/>
            </a:br>
            <a:r>
              <a:rPr lang="en-US" sz="2800" dirty="0" err="1"/>
              <a:t>Hydrocephalus</a:t>
            </a:r>
            <a:r>
              <a:rPr lang="en-US" sz="2800" dirty="0"/>
              <a:t>, a childhood disorder of excess fluid in the brain, illustrates brain plasticity — the brain’s amazing ability to rebound after injury. While patients with this disorder experience compression and destruction of brain tissue early in life, many are able to function normally later in life, after their brains have compensated for the loss. </a:t>
            </a:r>
          </a:p>
        </p:txBody>
      </p:sp>
    </p:spTree>
  </p:cSld>
  <p:clrMapOvr>
    <a:masterClrMapping/>
  </p:clrMapOvr>
  <p:transition>
    <p:comb/>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70" name="Rectangle 2"/>
          <p:cNvSpPr>
            <a:spLocks noGrp="1" noChangeArrowheads="1"/>
          </p:cNvSpPr>
          <p:nvPr>
            <p:ph type="title"/>
          </p:nvPr>
        </p:nvSpPr>
        <p:spPr>
          <a:xfrm>
            <a:off x="-101600" y="76200"/>
            <a:ext cx="9245600" cy="990600"/>
          </a:xfrm>
        </p:spPr>
        <p:txBody>
          <a:bodyPr/>
          <a:lstStyle/>
          <a:p>
            <a:pPr>
              <a:defRPr/>
            </a:pPr>
            <a:r>
              <a:rPr lang="en-US" sz="3200" dirty="0" smtClean="0"/>
              <a:t>Subdural bleed: </a:t>
            </a:r>
            <a:r>
              <a:rPr lang="en-US" sz="3200" u="sng" dirty="0" smtClean="0"/>
              <a:t>most common intracranial bleed</a:t>
            </a:r>
          </a:p>
        </p:txBody>
      </p:sp>
      <p:sp>
        <p:nvSpPr>
          <p:cNvPr id="954371" name="Rectangle 3"/>
          <p:cNvSpPr>
            <a:spLocks noGrp="1" noChangeArrowheads="1"/>
          </p:cNvSpPr>
          <p:nvPr>
            <p:ph type="body" idx="1"/>
          </p:nvPr>
        </p:nvSpPr>
        <p:spPr/>
        <p:txBody>
          <a:bodyPr/>
          <a:lstStyle/>
          <a:p>
            <a:pPr>
              <a:defRPr/>
            </a:pPr>
            <a:endParaRPr lang="en-US" smtClean="0"/>
          </a:p>
        </p:txBody>
      </p:sp>
      <p:pic>
        <p:nvPicPr>
          <p:cNvPr id="32772" name="Picture 4" descr="Picture 072"/>
          <p:cNvPicPr>
            <a:picLocks noChangeAspect="1" noChangeArrowheads="1"/>
          </p:cNvPicPr>
          <p:nvPr/>
        </p:nvPicPr>
        <p:blipFill>
          <a:blip r:embed="rId2" cstate="print"/>
          <a:srcRect/>
          <a:stretch>
            <a:fillRect/>
          </a:stretch>
        </p:blipFill>
        <p:spPr bwMode="auto">
          <a:xfrm>
            <a:off x="1253067" y="1325564"/>
            <a:ext cx="7112000" cy="5532437"/>
          </a:xfrm>
          <a:prstGeom prst="rect">
            <a:avLst/>
          </a:prstGeom>
          <a:noFill/>
          <a:ln w="9525">
            <a:noFill/>
            <a:miter lim="800000"/>
            <a:headEnd/>
            <a:tailEnd/>
          </a:ln>
        </p:spPr>
      </p:pic>
      <p:sp>
        <p:nvSpPr>
          <p:cNvPr id="32773" name="Text Box 5"/>
          <p:cNvSpPr txBox="1">
            <a:spLocks noChangeArrowheads="1"/>
          </p:cNvSpPr>
          <p:nvPr/>
        </p:nvSpPr>
        <p:spPr bwMode="auto">
          <a:xfrm rot="-5400000">
            <a:off x="-2067277" y="2847945"/>
            <a:ext cx="4419600" cy="400110"/>
          </a:xfrm>
          <a:prstGeom prst="rect">
            <a:avLst/>
          </a:prstGeom>
          <a:noFill/>
          <a:ln w="12700">
            <a:noFill/>
            <a:miter lim="800000"/>
            <a:headEnd/>
            <a:tailEnd/>
          </a:ln>
        </p:spPr>
        <p:txBody>
          <a:bodyPr>
            <a:spAutoFit/>
          </a:bodyPr>
          <a:lstStyle/>
          <a:p>
            <a:pPr>
              <a:spcBef>
                <a:spcPct val="50000"/>
              </a:spcBef>
            </a:pPr>
            <a:r>
              <a:rPr lang="en-US" sz="2000"/>
              <a:t>Photo by Paul Aravich EVMS</a:t>
            </a:r>
          </a:p>
        </p:txBody>
      </p:sp>
      <p:grpSp>
        <p:nvGrpSpPr>
          <p:cNvPr id="2" name="Group 9"/>
          <p:cNvGrpSpPr>
            <a:grpSpLocks/>
          </p:cNvGrpSpPr>
          <p:nvPr/>
        </p:nvGrpSpPr>
        <p:grpSpPr bwMode="auto">
          <a:xfrm>
            <a:off x="1727200" y="4572005"/>
            <a:ext cx="7315200" cy="446088"/>
            <a:chOff x="1224" y="2592"/>
            <a:chExt cx="5184" cy="281"/>
          </a:xfrm>
        </p:grpSpPr>
        <p:sp>
          <p:nvSpPr>
            <p:cNvPr id="32780" name="Text Box 7"/>
            <p:cNvSpPr txBox="1">
              <a:spLocks noChangeArrowheads="1"/>
            </p:cNvSpPr>
            <p:nvPr/>
          </p:nvSpPr>
          <p:spPr bwMode="auto">
            <a:xfrm>
              <a:off x="1224" y="2640"/>
              <a:ext cx="1008" cy="233"/>
            </a:xfrm>
            <a:prstGeom prst="rect">
              <a:avLst/>
            </a:prstGeom>
            <a:solidFill>
              <a:schemeClr val="tx1"/>
            </a:solidFill>
            <a:ln w="12700">
              <a:noFill/>
              <a:miter lim="800000"/>
              <a:headEnd/>
              <a:tailEnd/>
            </a:ln>
          </p:spPr>
          <p:txBody>
            <a:bodyPr>
              <a:spAutoFit/>
            </a:bodyPr>
            <a:lstStyle/>
            <a:p>
              <a:pPr algn="ctr">
                <a:spcBef>
                  <a:spcPct val="50000"/>
                </a:spcBef>
              </a:pPr>
              <a:r>
                <a:rPr lang="en-US">
                  <a:solidFill>
                    <a:schemeClr val="bg2"/>
                  </a:solidFill>
                </a:rPr>
                <a:t>Anterior</a:t>
              </a:r>
            </a:p>
          </p:txBody>
        </p:sp>
        <p:sp>
          <p:nvSpPr>
            <p:cNvPr id="32781" name="Text Box 8"/>
            <p:cNvSpPr txBox="1">
              <a:spLocks noChangeArrowheads="1"/>
            </p:cNvSpPr>
            <p:nvPr/>
          </p:nvSpPr>
          <p:spPr bwMode="auto">
            <a:xfrm>
              <a:off x="5400" y="2592"/>
              <a:ext cx="1008" cy="233"/>
            </a:xfrm>
            <a:prstGeom prst="rect">
              <a:avLst/>
            </a:prstGeom>
            <a:solidFill>
              <a:schemeClr val="tx1"/>
            </a:solidFill>
            <a:ln w="12700">
              <a:noFill/>
              <a:miter lim="800000"/>
              <a:headEnd/>
              <a:tailEnd/>
            </a:ln>
          </p:spPr>
          <p:txBody>
            <a:bodyPr>
              <a:spAutoFit/>
            </a:bodyPr>
            <a:lstStyle/>
            <a:p>
              <a:pPr algn="ctr">
                <a:spcBef>
                  <a:spcPct val="50000"/>
                </a:spcBef>
              </a:pPr>
              <a:r>
                <a:rPr lang="en-US">
                  <a:solidFill>
                    <a:schemeClr val="bg2"/>
                  </a:solidFill>
                </a:rPr>
                <a:t>Posterior</a:t>
              </a:r>
            </a:p>
          </p:txBody>
        </p:sp>
      </p:grpSp>
      <p:sp>
        <p:nvSpPr>
          <p:cNvPr id="32775" name="Line 12"/>
          <p:cNvSpPr>
            <a:spLocks noChangeShapeType="1"/>
          </p:cNvSpPr>
          <p:nvPr/>
        </p:nvSpPr>
        <p:spPr bwMode="auto">
          <a:xfrm>
            <a:off x="3623733" y="1066800"/>
            <a:ext cx="0" cy="914400"/>
          </a:xfrm>
          <a:prstGeom prst="line">
            <a:avLst/>
          </a:prstGeom>
          <a:noFill/>
          <a:ln w="76200">
            <a:solidFill>
              <a:schemeClr val="bg2"/>
            </a:solidFill>
            <a:round/>
            <a:headEnd/>
            <a:tailEnd type="triangle" w="med" len="med"/>
          </a:ln>
        </p:spPr>
        <p:txBody>
          <a:bodyPr/>
          <a:lstStyle/>
          <a:p>
            <a:endParaRPr lang="en-US"/>
          </a:p>
        </p:txBody>
      </p:sp>
      <p:sp>
        <p:nvSpPr>
          <p:cNvPr id="32776" name="Line 13"/>
          <p:cNvSpPr>
            <a:spLocks noChangeShapeType="1"/>
          </p:cNvSpPr>
          <p:nvPr/>
        </p:nvSpPr>
        <p:spPr bwMode="auto">
          <a:xfrm>
            <a:off x="7145867" y="1219201"/>
            <a:ext cx="0" cy="1019175"/>
          </a:xfrm>
          <a:prstGeom prst="line">
            <a:avLst/>
          </a:prstGeom>
          <a:noFill/>
          <a:ln w="76200">
            <a:solidFill>
              <a:schemeClr val="bg2"/>
            </a:solidFill>
            <a:round/>
            <a:headEnd/>
            <a:tailEnd type="triangle" w="med" len="med"/>
          </a:ln>
        </p:spPr>
        <p:txBody>
          <a:bodyPr/>
          <a:lstStyle/>
          <a:p>
            <a:endParaRPr lang="en-US"/>
          </a:p>
        </p:txBody>
      </p:sp>
      <p:sp>
        <p:nvSpPr>
          <p:cNvPr id="32777" name="Line 14"/>
          <p:cNvSpPr>
            <a:spLocks noChangeShapeType="1"/>
          </p:cNvSpPr>
          <p:nvPr/>
        </p:nvSpPr>
        <p:spPr bwMode="auto">
          <a:xfrm>
            <a:off x="4504267" y="914401"/>
            <a:ext cx="0" cy="714375"/>
          </a:xfrm>
          <a:prstGeom prst="line">
            <a:avLst/>
          </a:prstGeom>
          <a:noFill/>
          <a:ln w="76200">
            <a:solidFill>
              <a:schemeClr val="bg2"/>
            </a:solidFill>
            <a:round/>
            <a:headEnd/>
            <a:tailEnd type="triangle" w="med" len="med"/>
          </a:ln>
        </p:spPr>
        <p:txBody>
          <a:bodyPr/>
          <a:lstStyle/>
          <a:p>
            <a:endParaRPr lang="en-US"/>
          </a:p>
        </p:txBody>
      </p:sp>
      <p:sp>
        <p:nvSpPr>
          <p:cNvPr id="32778" name="Line 15"/>
          <p:cNvSpPr>
            <a:spLocks noChangeShapeType="1"/>
          </p:cNvSpPr>
          <p:nvPr/>
        </p:nvSpPr>
        <p:spPr bwMode="auto">
          <a:xfrm>
            <a:off x="6400800" y="914401"/>
            <a:ext cx="0" cy="714375"/>
          </a:xfrm>
          <a:prstGeom prst="line">
            <a:avLst/>
          </a:prstGeom>
          <a:noFill/>
          <a:ln w="76200">
            <a:solidFill>
              <a:schemeClr val="bg2"/>
            </a:solidFill>
            <a:round/>
            <a:headEnd/>
            <a:tailEnd type="triangle" w="med" len="med"/>
          </a:ln>
        </p:spPr>
        <p:txBody>
          <a:bodyPr/>
          <a:lstStyle/>
          <a:p>
            <a:endParaRPr lang="en-US"/>
          </a:p>
        </p:txBody>
      </p:sp>
      <p:sp>
        <p:nvSpPr>
          <p:cNvPr id="32779" name="Text Box 16"/>
          <p:cNvSpPr txBox="1">
            <a:spLocks noChangeArrowheads="1"/>
          </p:cNvSpPr>
          <p:nvPr/>
        </p:nvSpPr>
        <p:spPr bwMode="auto">
          <a:xfrm>
            <a:off x="3420533" y="866775"/>
            <a:ext cx="3860800" cy="369332"/>
          </a:xfrm>
          <a:prstGeom prst="rect">
            <a:avLst/>
          </a:prstGeom>
          <a:solidFill>
            <a:schemeClr val="hlink"/>
          </a:solidFill>
          <a:ln w="12700">
            <a:noFill/>
            <a:miter lim="800000"/>
            <a:headEnd/>
            <a:tailEnd/>
          </a:ln>
        </p:spPr>
        <p:txBody>
          <a:bodyPr>
            <a:spAutoFit/>
          </a:bodyPr>
          <a:lstStyle/>
          <a:p>
            <a:pPr algn="ctr">
              <a:spcBef>
                <a:spcPct val="50000"/>
              </a:spcBef>
            </a:pPr>
            <a:r>
              <a:rPr lang="en-US">
                <a:solidFill>
                  <a:schemeClr val="tx1"/>
                </a:solidFill>
              </a:rPr>
              <a:t>Dura mater</a:t>
            </a:r>
          </a:p>
        </p:txBody>
      </p:sp>
    </p:spTree>
  </p:cSld>
  <p:clrMapOvr>
    <a:masterClrMapping/>
  </p:clrMapOvr>
  <p:transition>
    <p:comb/>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6" name="Rectangle 2"/>
          <p:cNvSpPr>
            <a:spLocks noGrp="1" noChangeArrowheads="1"/>
          </p:cNvSpPr>
          <p:nvPr>
            <p:ph type="title"/>
          </p:nvPr>
        </p:nvSpPr>
        <p:spPr>
          <a:xfrm>
            <a:off x="101600" y="-152400"/>
            <a:ext cx="7953022" cy="1143000"/>
          </a:xfrm>
        </p:spPr>
        <p:txBody>
          <a:bodyPr/>
          <a:lstStyle/>
          <a:p>
            <a:pPr>
              <a:defRPr/>
            </a:pPr>
            <a:r>
              <a:rPr lang="en-US" smtClean="0"/>
              <a:t>Causes of TBI</a:t>
            </a:r>
          </a:p>
        </p:txBody>
      </p:sp>
      <p:sp>
        <p:nvSpPr>
          <p:cNvPr id="917507" name="Rectangle 3"/>
          <p:cNvSpPr>
            <a:spLocks noGrp="1" noChangeArrowheads="1"/>
          </p:cNvSpPr>
          <p:nvPr>
            <p:ph type="body" idx="1"/>
          </p:nvPr>
        </p:nvSpPr>
        <p:spPr/>
        <p:txBody>
          <a:bodyPr/>
          <a:lstStyle/>
          <a:p>
            <a:pPr>
              <a:defRPr/>
            </a:pPr>
            <a:endParaRPr lang="en-US" smtClean="0"/>
          </a:p>
        </p:txBody>
      </p:sp>
      <p:sp>
        <p:nvSpPr>
          <p:cNvPr id="917508" name="Rectangle 4"/>
          <p:cNvSpPr>
            <a:spLocks noChangeArrowheads="1"/>
          </p:cNvSpPr>
          <p:nvPr/>
        </p:nvSpPr>
        <p:spPr bwMode="auto">
          <a:xfrm>
            <a:off x="169333" y="838200"/>
            <a:ext cx="8974667" cy="3429000"/>
          </a:xfrm>
          <a:prstGeom prst="rect">
            <a:avLst/>
          </a:prstGeom>
          <a:solidFill>
            <a:srgbClr val="660066"/>
          </a:solidFill>
          <a:ln w="12700">
            <a:solidFill>
              <a:srgbClr val="99CCFF"/>
            </a:solidFill>
            <a:miter lim="800000"/>
            <a:headEnd/>
            <a:tailEnd/>
          </a:ln>
          <a:effectLst/>
        </p:spPr>
        <p:txBody>
          <a:bodyPr lIns="90488" tIns="44450" rIns="90488" bIns="44450"/>
          <a:lstStyle/>
          <a:p>
            <a:pPr marL="342900" indent="-342900">
              <a:spcBef>
                <a:spcPct val="20000"/>
              </a:spcBef>
              <a:buClr>
                <a:schemeClr val="tx2"/>
              </a:buClr>
              <a:buSzPct val="75000"/>
              <a:buFont typeface="Monotype Sorts" pitchFamily="2" charset="2"/>
              <a:buChar char="l"/>
              <a:defRPr/>
            </a:pPr>
            <a:r>
              <a:rPr lang="en-US" sz="2800">
                <a:solidFill>
                  <a:schemeClr val="tx1"/>
                </a:solidFill>
                <a:effectLst>
                  <a:outerShdw blurRad="38100" dist="38100" dir="2700000" algn="tl">
                    <a:srgbClr val="000000"/>
                  </a:outerShdw>
                </a:effectLst>
              </a:rPr>
              <a:t>Falls 		28%</a:t>
            </a:r>
            <a:r>
              <a:rPr lang="en-US" sz="2800" baseline="30000">
                <a:solidFill>
                  <a:schemeClr val="tx1"/>
                </a:solidFill>
                <a:effectLst>
                  <a:outerShdw blurRad="38100" dist="38100" dir="2700000" algn="tl">
                    <a:srgbClr val="000000"/>
                  </a:outerShdw>
                </a:effectLst>
              </a:rPr>
              <a:t>1</a:t>
            </a:r>
            <a:r>
              <a:rPr lang="en-US" sz="2800">
                <a:solidFill>
                  <a:schemeClr val="tx1"/>
                </a:solidFill>
                <a:effectLst>
                  <a:outerShdw blurRad="38100" dist="38100" dir="2700000" algn="tl">
                    <a:srgbClr val="000000"/>
                  </a:outerShdw>
                </a:effectLst>
              </a:rPr>
              <a:t> Major issue for </a:t>
            </a:r>
            <a:r>
              <a:rPr lang="en-US" sz="2800" u="sng">
                <a:solidFill>
                  <a:schemeClr val="tx1"/>
                </a:solidFill>
                <a:effectLst>
                  <a:outerShdw blurRad="38100" dist="38100" dir="2700000" algn="tl">
                    <a:srgbClr val="000000"/>
                  </a:outerShdw>
                </a:effectLst>
              </a:rPr>
              <a:t>people w/ disabilities</a:t>
            </a:r>
          </a:p>
          <a:p>
            <a:pPr marL="342900" indent="-342900">
              <a:spcBef>
                <a:spcPct val="20000"/>
              </a:spcBef>
              <a:buClr>
                <a:schemeClr val="tx2"/>
              </a:buClr>
              <a:buSzPct val="75000"/>
              <a:buFont typeface="Monotype Sorts" pitchFamily="2" charset="2"/>
              <a:buChar char="l"/>
              <a:defRPr/>
            </a:pPr>
            <a:r>
              <a:rPr lang="en-US" sz="2800">
                <a:solidFill>
                  <a:schemeClr val="tx1"/>
                </a:solidFill>
                <a:effectLst>
                  <a:outerShdw blurRad="38100" dist="38100" dir="2700000" algn="tl">
                    <a:srgbClr val="000000"/>
                  </a:outerShdw>
                </a:effectLst>
              </a:rPr>
              <a:t>Vehicles 		20%</a:t>
            </a:r>
            <a:r>
              <a:rPr lang="en-US" sz="2800" baseline="30000">
                <a:solidFill>
                  <a:schemeClr val="tx1"/>
                </a:solidFill>
                <a:effectLst>
                  <a:outerShdw blurRad="38100" dist="38100" dir="2700000" algn="tl">
                    <a:srgbClr val="000000"/>
                  </a:outerShdw>
                </a:effectLst>
              </a:rPr>
              <a:t>1</a:t>
            </a:r>
          </a:p>
          <a:p>
            <a:pPr marL="342900" indent="-342900">
              <a:spcBef>
                <a:spcPct val="20000"/>
              </a:spcBef>
              <a:buClr>
                <a:schemeClr val="tx2"/>
              </a:buClr>
              <a:buSzPct val="75000"/>
              <a:buFont typeface="Monotype Sorts" pitchFamily="2" charset="2"/>
              <a:buChar char="l"/>
              <a:defRPr/>
            </a:pPr>
            <a:r>
              <a:rPr lang="en-US" sz="2800">
                <a:solidFill>
                  <a:schemeClr val="tx1"/>
                </a:solidFill>
                <a:effectLst>
                  <a:outerShdw blurRad="38100" dist="38100" dir="2700000" algn="tl">
                    <a:srgbClr val="000000"/>
                  </a:outerShdw>
                </a:effectLst>
              </a:rPr>
              <a:t>Assaults 		11%</a:t>
            </a:r>
            <a:r>
              <a:rPr lang="en-US" sz="2800" baseline="30000">
                <a:solidFill>
                  <a:schemeClr val="tx1"/>
                </a:solidFill>
                <a:effectLst>
                  <a:outerShdw blurRad="38100" dist="38100" dir="2700000" algn="tl">
                    <a:srgbClr val="000000"/>
                  </a:outerShdw>
                </a:effectLst>
              </a:rPr>
              <a:t>1 </a:t>
            </a:r>
            <a:r>
              <a:rPr lang="en-US" sz="2800">
                <a:solidFill>
                  <a:schemeClr val="tx1"/>
                </a:solidFill>
                <a:effectLst>
                  <a:outerShdw blurRad="38100" dist="38100" dir="2700000" algn="tl">
                    <a:srgbClr val="000000"/>
                  </a:outerShdw>
                </a:effectLst>
              </a:rPr>
              <a:t>including shaken baby syndrome</a:t>
            </a:r>
          </a:p>
          <a:p>
            <a:pPr marL="342900" indent="-342900">
              <a:spcBef>
                <a:spcPct val="20000"/>
              </a:spcBef>
              <a:buClr>
                <a:schemeClr val="tx2"/>
              </a:buClr>
              <a:buSzPct val="75000"/>
              <a:buFont typeface="Monotype Sorts" pitchFamily="2" charset="2"/>
              <a:buChar char="l"/>
              <a:defRPr/>
            </a:pPr>
            <a:r>
              <a:rPr lang="en-US" sz="2800" u="sng">
                <a:solidFill>
                  <a:schemeClr val="tx1"/>
                </a:solidFill>
                <a:effectLst>
                  <a:outerShdw blurRad="38100" dist="38100" dir="2700000" algn="tl">
                    <a:srgbClr val="000000"/>
                  </a:outerShdw>
                </a:effectLst>
              </a:rPr>
              <a:t>Firearms</a:t>
            </a:r>
            <a:r>
              <a:rPr lang="en-US" sz="2800">
                <a:solidFill>
                  <a:schemeClr val="tx1"/>
                </a:solidFill>
                <a:effectLst>
                  <a:outerShdw blurRad="38100" dist="38100" dir="2700000" algn="tl">
                    <a:srgbClr val="000000"/>
                  </a:outerShdw>
                </a:effectLst>
              </a:rPr>
              <a:t> 	10%</a:t>
            </a:r>
            <a:r>
              <a:rPr lang="en-US" sz="2800" baseline="30000">
                <a:solidFill>
                  <a:schemeClr val="tx1"/>
                </a:solidFill>
                <a:effectLst>
                  <a:outerShdw blurRad="38100" dist="38100" dir="2700000" algn="tl">
                    <a:srgbClr val="000000"/>
                  </a:outerShdw>
                </a:effectLst>
              </a:rPr>
              <a:t>2</a:t>
            </a:r>
          </a:p>
          <a:p>
            <a:pPr marL="742950" lvl="1" indent="-285750">
              <a:spcBef>
                <a:spcPct val="20000"/>
              </a:spcBef>
              <a:buClr>
                <a:schemeClr val="accent1"/>
              </a:buClr>
              <a:buSzPct val="75000"/>
              <a:buFont typeface="Monotype Sorts" pitchFamily="2" charset="2"/>
              <a:buChar char="n"/>
              <a:defRPr/>
            </a:pPr>
            <a:r>
              <a:rPr lang="en-US">
                <a:solidFill>
                  <a:schemeClr val="tx1"/>
                </a:solidFill>
                <a:effectLst>
                  <a:outerShdw blurRad="38100" dist="38100" dir="2700000" algn="tl">
                    <a:srgbClr val="000000"/>
                  </a:outerShdw>
                </a:effectLst>
              </a:rPr>
              <a:t>#1 leading cause TBI </a:t>
            </a:r>
            <a:r>
              <a:rPr lang="en-US" u="sng">
                <a:solidFill>
                  <a:schemeClr val="tx1"/>
                </a:solidFill>
                <a:effectLst>
                  <a:outerShdw blurRad="38100" dist="38100" dir="2700000" algn="tl">
                    <a:srgbClr val="000000"/>
                  </a:outerShdw>
                </a:effectLst>
              </a:rPr>
              <a:t>death</a:t>
            </a:r>
            <a:r>
              <a:rPr lang="en-US">
                <a:solidFill>
                  <a:schemeClr val="tx1"/>
                </a:solidFill>
                <a:effectLst>
                  <a:outerShdw blurRad="38100" dist="38100" dir="2700000" algn="tl">
                    <a:srgbClr val="000000"/>
                  </a:outerShdw>
                </a:effectLst>
              </a:rPr>
              <a:t>- 44% TBI deaths</a:t>
            </a:r>
            <a:r>
              <a:rPr lang="en-US" baseline="30000">
                <a:solidFill>
                  <a:schemeClr val="tx1"/>
                </a:solidFill>
                <a:effectLst>
                  <a:outerShdw blurRad="38100" dist="38100" dir="2700000" algn="tl">
                    <a:srgbClr val="000000"/>
                  </a:outerShdw>
                </a:effectLst>
              </a:rPr>
              <a:t>2</a:t>
            </a:r>
          </a:p>
          <a:p>
            <a:pPr marL="742950" lvl="1" indent="-285750">
              <a:spcBef>
                <a:spcPct val="20000"/>
              </a:spcBef>
              <a:buClr>
                <a:schemeClr val="accent1"/>
              </a:buClr>
              <a:buSzPct val="75000"/>
              <a:buFont typeface="Monotype Sorts" pitchFamily="2" charset="2"/>
              <a:buChar char="n"/>
              <a:defRPr/>
            </a:pPr>
            <a:r>
              <a:rPr lang="en-US">
                <a:solidFill>
                  <a:schemeClr val="tx1"/>
                </a:solidFill>
                <a:effectLst>
                  <a:outerShdw blurRad="38100" dist="38100" dir="2700000" algn="tl">
                    <a:srgbClr val="000000"/>
                  </a:outerShdw>
                </a:effectLst>
              </a:rPr>
              <a:t>2/3 by </a:t>
            </a:r>
            <a:r>
              <a:rPr lang="en-US" u="sng">
                <a:solidFill>
                  <a:schemeClr val="tx1"/>
                </a:solidFill>
                <a:effectLst>
                  <a:outerShdw blurRad="38100" dist="38100" dir="2700000" algn="tl">
                    <a:srgbClr val="000000"/>
                  </a:outerShdw>
                </a:effectLst>
              </a:rPr>
              <a:t>suicide</a:t>
            </a:r>
            <a:r>
              <a:rPr lang="en-US" baseline="30000">
                <a:solidFill>
                  <a:schemeClr val="tx1"/>
                </a:solidFill>
                <a:effectLst>
                  <a:outerShdw blurRad="38100" dist="38100" dir="2700000" algn="tl">
                    <a:srgbClr val="000000"/>
                  </a:outerShdw>
                </a:effectLst>
              </a:rPr>
              <a:t>2</a:t>
            </a:r>
          </a:p>
        </p:txBody>
      </p:sp>
      <p:sp>
        <p:nvSpPr>
          <p:cNvPr id="37893" name="Rectangle 5"/>
          <p:cNvSpPr>
            <a:spLocks noChangeArrowheads="1"/>
          </p:cNvSpPr>
          <p:nvPr/>
        </p:nvSpPr>
        <p:spPr bwMode="auto">
          <a:xfrm>
            <a:off x="169334" y="5638800"/>
            <a:ext cx="8805333" cy="1532727"/>
          </a:xfrm>
          <a:prstGeom prst="rect">
            <a:avLst/>
          </a:prstGeom>
          <a:noFill/>
          <a:ln w="12700">
            <a:noFill/>
            <a:miter lim="800000"/>
            <a:headEnd/>
            <a:tailEnd/>
          </a:ln>
        </p:spPr>
        <p:txBody>
          <a:bodyPr>
            <a:spAutoFit/>
          </a:bodyPr>
          <a:lstStyle/>
          <a:p>
            <a:r>
              <a:rPr lang="en-US" sz="1800" i="1">
                <a:solidFill>
                  <a:schemeClr val="tx1"/>
                </a:solidFill>
                <a:sym typeface="Wingdings" pitchFamily="2" charset="2"/>
              </a:rPr>
              <a:t>1http://www.biausa.org/word.files.to.pdf/good.pdfs/generalbraininjuryfactsheet2005.pdf </a:t>
            </a:r>
          </a:p>
          <a:p>
            <a:pPr>
              <a:spcBef>
                <a:spcPct val="20000"/>
              </a:spcBef>
              <a:buClr>
                <a:schemeClr val="tx2"/>
              </a:buClr>
              <a:buSzPct val="75000"/>
              <a:buFont typeface="Monotype Sorts" pitchFamily="2" charset="2"/>
              <a:buNone/>
            </a:pPr>
            <a:r>
              <a:rPr lang="en-US" sz="1800" i="1" baseline="30000">
                <a:solidFill>
                  <a:schemeClr val="tx1"/>
                </a:solidFill>
                <a:sym typeface="Wingdings" pitchFamily="2" charset="2"/>
              </a:rPr>
              <a:t>2</a:t>
            </a:r>
            <a:r>
              <a:rPr lang="en-US" sz="1800" i="1">
                <a:solidFill>
                  <a:schemeClr val="tx1"/>
                </a:solidFill>
                <a:sym typeface="Wingdings" pitchFamily="2" charset="2"/>
              </a:rPr>
              <a:t>http://www.cdc.gov/Migrated_Content/Fact_Sheet/Freeform_Fact_Sheet_(General)/Traumatic_Brain_Injury_updated_May_2004.pdf</a:t>
            </a:r>
          </a:p>
          <a:p>
            <a:endParaRPr lang="en-US" sz="1800" i="1">
              <a:solidFill>
                <a:schemeClr val="tx1"/>
              </a:solidFill>
              <a:sym typeface="Wingdings" pitchFamily="2" charset="2"/>
            </a:endParaRPr>
          </a:p>
        </p:txBody>
      </p:sp>
      <p:sp>
        <p:nvSpPr>
          <p:cNvPr id="37894" name="Text Box 6"/>
          <p:cNvSpPr txBox="1">
            <a:spLocks noChangeArrowheads="1"/>
          </p:cNvSpPr>
          <p:nvPr/>
        </p:nvSpPr>
        <p:spPr bwMode="auto">
          <a:xfrm>
            <a:off x="1185334" y="4724400"/>
            <a:ext cx="5554133" cy="369332"/>
          </a:xfrm>
          <a:prstGeom prst="rect">
            <a:avLst/>
          </a:prstGeom>
          <a:solidFill>
            <a:schemeClr val="hlink"/>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hlink"/>
            </a:extrusionClr>
          </a:sp3d>
        </p:spPr>
        <p:txBody>
          <a:bodyPr>
            <a:spAutoFit/>
            <a:flatTx/>
          </a:bodyPr>
          <a:lstStyle/>
          <a:p>
            <a:pPr>
              <a:spcBef>
                <a:spcPct val="50000"/>
              </a:spcBef>
            </a:pPr>
            <a:r>
              <a:rPr lang="en-US">
                <a:solidFill>
                  <a:schemeClr val="tx1"/>
                </a:solidFill>
              </a:rPr>
              <a:t>Each relates to children as well as to adults</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17508">
                                            <p:txEl>
                                              <p:pRg st="0" end="0"/>
                                            </p:txEl>
                                          </p:spTgt>
                                        </p:tgtEl>
                                        <p:attrNameLst>
                                          <p:attrName>style.visibility</p:attrName>
                                        </p:attrNameLst>
                                      </p:cBhvr>
                                      <p:to>
                                        <p:strVal val="visible"/>
                                      </p:to>
                                    </p:set>
                                    <p:animEffect transition="in" filter="blinds(horizontal)">
                                      <p:cBhvr>
                                        <p:cTn id="7" dur="500"/>
                                        <p:tgtEl>
                                          <p:spTgt spid="9175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17508">
                                            <p:txEl>
                                              <p:pRg st="1" end="1"/>
                                            </p:txEl>
                                          </p:spTgt>
                                        </p:tgtEl>
                                        <p:attrNameLst>
                                          <p:attrName>style.visibility</p:attrName>
                                        </p:attrNameLst>
                                      </p:cBhvr>
                                      <p:to>
                                        <p:strVal val="visible"/>
                                      </p:to>
                                    </p:set>
                                    <p:animEffect transition="in" filter="blinds(horizontal)">
                                      <p:cBhvr>
                                        <p:cTn id="12" dur="500"/>
                                        <p:tgtEl>
                                          <p:spTgt spid="9175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17508">
                                            <p:txEl>
                                              <p:pRg st="2" end="2"/>
                                            </p:txEl>
                                          </p:spTgt>
                                        </p:tgtEl>
                                        <p:attrNameLst>
                                          <p:attrName>style.visibility</p:attrName>
                                        </p:attrNameLst>
                                      </p:cBhvr>
                                      <p:to>
                                        <p:strVal val="visible"/>
                                      </p:to>
                                    </p:set>
                                    <p:animEffect transition="in" filter="blinds(horizontal)">
                                      <p:cBhvr>
                                        <p:cTn id="17" dur="500"/>
                                        <p:tgtEl>
                                          <p:spTgt spid="91750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17508">
                                            <p:txEl>
                                              <p:pRg st="3" end="3"/>
                                            </p:txEl>
                                          </p:spTgt>
                                        </p:tgtEl>
                                        <p:attrNameLst>
                                          <p:attrName>style.visibility</p:attrName>
                                        </p:attrNameLst>
                                      </p:cBhvr>
                                      <p:to>
                                        <p:strVal val="visible"/>
                                      </p:to>
                                    </p:set>
                                    <p:animEffect transition="in" filter="blinds(horizontal)">
                                      <p:cBhvr>
                                        <p:cTn id="22" dur="500"/>
                                        <p:tgtEl>
                                          <p:spTgt spid="917508">
                                            <p:txEl>
                                              <p:pRg st="3" end="3"/>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917508">
                                            <p:txEl>
                                              <p:pRg st="4" end="4"/>
                                            </p:txEl>
                                          </p:spTgt>
                                        </p:tgtEl>
                                        <p:attrNameLst>
                                          <p:attrName>style.visibility</p:attrName>
                                        </p:attrNameLst>
                                      </p:cBhvr>
                                      <p:to>
                                        <p:strVal val="visible"/>
                                      </p:to>
                                    </p:set>
                                    <p:animEffect transition="in" filter="blinds(horizontal)">
                                      <p:cBhvr>
                                        <p:cTn id="25" dur="500"/>
                                        <p:tgtEl>
                                          <p:spTgt spid="917508">
                                            <p:txEl>
                                              <p:pRg st="4" end="4"/>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917508">
                                            <p:txEl>
                                              <p:pRg st="5" end="5"/>
                                            </p:txEl>
                                          </p:spTgt>
                                        </p:tgtEl>
                                        <p:attrNameLst>
                                          <p:attrName>style.visibility</p:attrName>
                                        </p:attrNameLst>
                                      </p:cBhvr>
                                      <p:to>
                                        <p:strVal val="visible"/>
                                      </p:to>
                                    </p:set>
                                    <p:animEffect transition="in" filter="blinds(horizontal)">
                                      <p:cBhvr>
                                        <p:cTn id="28" dur="500"/>
                                        <p:tgtEl>
                                          <p:spTgt spid="91750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Activities</a:t>
            </a:r>
            <a:endParaRPr lang="en-US" dirty="0"/>
          </a:p>
        </p:txBody>
      </p:sp>
      <p:sp>
        <p:nvSpPr>
          <p:cNvPr id="3" name="Content Placeholder 2"/>
          <p:cNvSpPr>
            <a:spLocks noGrp="1"/>
          </p:cNvSpPr>
          <p:nvPr>
            <p:ph idx="1"/>
          </p:nvPr>
        </p:nvSpPr>
        <p:spPr/>
        <p:txBody>
          <a:bodyPr/>
          <a:lstStyle/>
          <a:p>
            <a:r>
              <a:rPr lang="en-US" dirty="0" smtClean="0"/>
              <a:t>Poker &amp; Brain Parts Handout</a:t>
            </a:r>
          </a:p>
          <a:p>
            <a:r>
              <a:rPr lang="en-US" dirty="0" smtClean="0"/>
              <a:t>AP </a:t>
            </a:r>
            <a:r>
              <a:rPr lang="en-US" dirty="0" err="1" smtClean="0"/>
              <a:t>Brainiac</a:t>
            </a:r>
            <a:r>
              <a:rPr lang="en-US" dirty="0" smtClean="0"/>
              <a:t> Lab</a:t>
            </a:r>
          </a:p>
          <a:p>
            <a:r>
              <a:rPr lang="en-US" dirty="0" smtClean="0"/>
              <a:t>Psych </a:t>
            </a:r>
            <a:r>
              <a:rPr lang="en-US" dirty="0" err="1" smtClean="0"/>
              <a:t>Sim</a:t>
            </a:r>
            <a:r>
              <a:rPr lang="en-US" dirty="0" smtClean="0"/>
              <a:t>: </a:t>
            </a:r>
            <a:r>
              <a:rPr lang="en-US" dirty="0" err="1" smtClean="0"/>
              <a:t>Hemispherization</a:t>
            </a:r>
            <a:r>
              <a:rPr lang="en-US" dirty="0" smtClean="0"/>
              <a:t> </a:t>
            </a:r>
          </a:p>
          <a:p>
            <a:r>
              <a:rPr lang="en-US" dirty="0" smtClean="0"/>
              <a:t>Pattern Recognition L/R</a:t>
            </a:r>
          </a:p>
          <a:p>
            <a:r>
              <a:rPr lang="en-US" dirty="0" err="1" smtClean="0"/>
              <a:t>SuperHero</a:t>
            </a:r>
            <a:r>
              <a:rPr lang="en-US" dirty="0" smtClean="0"/>
              <a:t> Assignment</a:t>
            </a:r>
          </a:p>
          <a:p>
            <a:r>
              <a:rPr lang="en-US" dirty="0" smtClean="0"/>
              <a:t>Jeopardy!</a:t>
            </a:r>
          </a:p>
          <a:p>
            <a:endParaRPr lang="en-US" dirty="0"/>
          </a:p>
        </p:txBody>
      </p:sp>
    </p:spTree>
  </p:cSld>
  <p:clrMapOvr>
    <a:masterClrMapping/>
  </p:clrMapOvr>
  <p:transition>
    <p:comb/>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0" y="152400"/>
            <a:ext cx="7953022" cy="1143000"/>
          </a:xfrm>
        </p:spPr>
        <p:txBody>
          <a:bodyPr/>
          <a:lstStyle/>
          <a:p>
            <a:pPr>
              <a:defRPr/>
            </a:pPr>
            <a:r>
              <a:rPr lang="en-US" dirty="0" smtClean="0"/>
              <a:t>Neurological possibilities</a:t>
            </a:r>
          </a:p>
        </p:txBody>
      </p:sp>
      <p:sp>
        <p:nvSpPr>
          <p:cNvPr id="6147" name="Rectangle 3"/>
          <p:cNvSpPr>
            <a:spLocks noGrp="1" noChangeArrowheads="1"/>
          </p:cNvSpPr>
          <p:nvPr>
            <p:ph type="body" idx="1"/>
          </p:nvPr>
        </p:nvSpPr>
        <p:spPr>
          <a:xfrm>
            <a:off x="0" y="990600"/>
            <a:ext cx="9144001" cy="4419600"/>
          </a:xfrm>
        </p:spPr>
        <p:txBody>
          <a:bodyPr/>
          <a:lstStyle/>
          <a:p>
            <a:pPr>
              <a:lnSpc>
                <a:spcPct val="80000"/>
              </a:lnSpc>
              <a:defRPr/>
            </a:pPr>
            <a:r>
              <a:rPr lang="en-US" sz="2800" dirty="0" smtClean="0"/>
              <a:t>100 billion neurons </a:t>
            </a:r>
            <a:r>
              <a:rPr lang="en-US" sz="2000" dirty="0" smtClean="0"/>
              <a:t>Milky Way Galaxy</a:t>
            </a:r>
            <a:endParaRPr lang="en-US" sz="2800" dirty="0" smtClean="0"/>
          </a:p>
          <a:p>
            <a:pPr>
              <a:lnSpc>
                <a:spcPct val="80000"/>
              </a:lnSpc>
              <a:defRPr/>
            </a:pPr>
            <a:r>
              <a:rPr lang="en-US" sz="2800" dirty="0" smtClean="0"/>
              <a:t>1 trillion supportive cells </a:t>
            </a:r>
            <a:r>
              <a:rPr lang="en-US" sz="2000" dirty="0" err="1" smtClean="0"/>
              <a:t>glia</a:t>
            </a:r>
            <a:endParaRPr lang="en-US" sz="2800" dirty="0" smtClean="0"/>
          </a:p>
          <a:p>
            <a:pPr>
              <a:lnSpc>
                <a:spcPct val="80000"/>
              </a:lnSpc>
              <a:defRPr/>
            </a:pPr>
            <a:r>
              <a:rPr lang="en-US" sz="2800" dirty="0" smtClean="0"/>
              <a:t>10</a:t>
            </a:r>
            <a:r>
              <a:rPr lang="en-US" sz="2800" b="1" baseline="30000" dirty="0" smtClean="0"/>
              <a:t>14</a:t>
            </a:r>
            <a:r>
              <a:rPr lang="en-US" sz="2800" dirty="0" smtClean="0"/>
              <a:t> synapses </a:t>
            </a:r>
            <a:r>
              <a:rPr lang="en-US" sz="2000" dirty="0" smtClean="0"/>
              <a:t>1 quadrillion</a:t>
            </a:r>
            <a:endParaRPr lang="en-US" sz="2800" dirty="0" smtClean="0"/>
          </a:p>
          <a:p>
            <a:pPr>
              <a:lnSpc>
                <a:spcPct val="80000"/>
              </a:lnSpc>
              <a:defRPr/>
            </a:pPr>
            <a:r>
              <a:rPr lang="en-US" sz="2800" dirty="0" smtClean="0"/>
              <a:t>but, synapses always changing </a:t>
            </a:r>
            <a:r>
              <a:rPr lang="en-US" sz="2000" dirty="0" smtClean="0"/>
              <a:t>dynamic</a:t>
            </a:r>
          </a:p>
          <a:p>
            <a:pPr>
              <a:lnSpc>
                <a:spcPct val="80000"/>
              </a:lnSpc>
              <a:defRPr/>
            </a:pPr>
            <a:r>
              <a:rPr lang="en-US" dirty="0" smtClean="0">
                <a:solidFill>
                  <a:schemeClr val="accent2"/>
                </a:solidFill>
              </a:rPr>
              <a:t>conclude: </a:t>
            </a:r>
            <a:r>
              <a:rPr lang="en-US" u="sng" dirty="0" smtClean="0">
                <a:solidFill>
                  <a:schemeClr val="accent2"/>
                </a:solidFill>
              </a:rPr>
              <a:t>infinite possibilities</a:t>
            </a:r>
          </a:p>
          <a:p>
            <a:pPr>
              <a:lnSpc>
                <a:spcPct val="80000"/>
              </a:lnSpc>
              <a:buFont typeface="Monotype Sorts" pitchFamily="2" charset="2"/>
              <a:buNone/>
              <a:defRPr/>
            </a:pPr>
            <a:endParaRPr lang="en-US" sz="2800" dirty="0" smtClean="0">
              <a:solidFill>
                <a:schemeClr val="accent2">
                  <a:lumMod val="75000"/>
                </a:schemeClr>
              </a:solidFill>
            </a:endParaRPr>
          </a:p>
          <a:p>
            <a:pPr>
              <a:lnSpc>
                <a:spcPct val="80000"/>
              </a:lnSpc>
              <a:buFont typeface="Monotype Sorts" pitchFamily="2" charset="2"/>
              <a:buNone/>
              <a:defRPr/>
            </a:pPr>
            <a:endParaRPr lang="en-US" sz="2800" dirty="0">
              <a:solidFill>
                <a:schemeClr val="accent2">
                  <a:lumMod val="75000"/>
                </a:schemeClr>
              </a:solidFill>
            </a:endParaRPr>
          </a:p>
          <a:p>
            <a:pPr>
              <a:lnSpc>
                <a:spcPct val="80000"/>
              </a:lnSpc>
              <a:buFont typeface="Monotype Sorts" pitchFamily="2" charset="2"/>
              <a:buNone/>
              <a:defRPr/>
            </a:pPr>
            <a:endParaRPr lang="en-US" sz="2800" dirty="0" smtClean="0">
              <a:solidFill>
                <a:schemeClr val="accent2">
                  <a:lumMod val="75000"/>
                </a:schemeClr>
              </a:solidFill>
            </a:endParaRPr>
          </a:p>
          <a:p>
            <a:pPr>
              <a:lnSpc>
                <a:spcPct val="80000"/>
              </a:lnSpc>
              <a:defRPr/>
            </a:pPr>
            <a:r>
              <a:rPr lang="en-US" sz="2800" dirty="0" smtClean="0">
                <a:solidFill>
                  <a:schemeClr val="accent2">
                    <a:lumMod val="75000"/>
                  </a:schemeClr>
                </a:solidFill>
                <a:effectLst/>
              </a:rPr>
              <a:t>"</a:t>
            </a:r>
            <a:r>
              <a:rPr lang="en-US" sz="2800" dirty="0" smtClean="0">
                <a:effectLst/>
              </a:rPr>
              <a:t>nothing is more constant about the nervous system than its ability to change”</a:t>
            </a:r>
            <a:r>
              <a:rPr lang="en-US" sz="2800" baseline="30000" dirty="0" smtClean="0">
                <a:effectLst/>
              </a:rPr>
              <a:t>1</a:t>
            </a:r>
          </a:p>
          <a:p>
            <a:pPr lvl="1">
              <a:lnSpc>
                <a:spcPct val="80000"/>
              </a:lnSpc>
              <a:defRPr/>
            </a:pPr>
            <a:r>
              <a:rPr lang="en-US" sz="2400" dirty="0" smtClean="0">
                <a:effectLst/>
              </a:rPr>
              <a:t>Called: </a:t>
            </a:r>
            <a:r>
              <a:rPr lang="en-US" sz="2400" u="sng" dirty="0" smtClean="0">
                <a:effectLst/>
              </a:rPr>
              <a:t>hope</a:t>
            </a:r>
          </a:p>
          <a:p>
            <a:pPr lvl="1">
              <a:lnSpc>
                <a:spcPct val="80000"/>
              </a:lnSpc>
              <a:defRPr/>
            </a:pPr>
            <a:r>
              <a:rPr lang="en-US" sz="2400" dirty="0" smtClean="0">
                <a:effectLst/>
              </a:rPr>
              <a:t>Called: </a:t>
            </a:r>
            <a:r>
              <a:rPr lang="en-US" sz="2400" u="sng" dirty="0" smtClean="0">
                <a:effectLst/>
              </a:rPr>
              <a:t>neural plasticity</a:t>
            </a:r>
          </a:p>
          <a:p>
            <a:pPr lvl="1">
              <a:lnSpc>
                <a:spcPct val="80000"/>
              </a:lnSpc>
              <a:defRPr/>
            </a:pPr>
            <a:r>
              <a:rPr lang="en-US" sz="2400" dirty="0" smtClean="0">
                <a:effectLst/>
              </a:rPr>
              <a:t>“</a:t>
            </a:r>
            <a:r>
              <a:rPr lang="en-US" sz="2400" u="sng" dirty="0" smtClean="0">
                <a:effectLst/>
              </a:rPr>
              <a:t>If you don’t use it you lose it</a:t>
            </a:r>
            <a:r>
              <a:rPr lang="en-US" sz="2400" dirty="0" smtClean="0">
                <a:effectLst/>
              </a:rPr>
              <a:t>”</a:t>
            </a:r>
            <a:endParaRPr lang="en-US" sz="2400" u="sng" dirty="0" smtClean="0">
              <a:effectLst/>
            </a:endParaRPr>
          </a:p>
          <a:p>
            <a:pPr>
              <a:lnSpc>
                <a:spcPct val="80000"/>
              </a:lnSpc>
              <a:buFont typeface="Monotype Sorts" pitchFamily="2" charset="2"/>
              <a:buNone/>
              <a:defRPr/>
            </a:pPr>
            <a:r>
              <a:rPr lang="en-US" sz="2400" i="1" dirty="0" smtClean="0">
                <a:effectLst/>
              </a:rPr>
              <a:t>	</a:t>
            </a:r>
            <a:r>
              <a:rPr lang="en-US" sz="1600" i="1" baseline="30000" dirty="0" smtClean="0">
                <a:effectLst/>
              </a:rPr>
              <a:t>1</a:t>
            </a:r>
            <a:r>
              <a:rPr lang="en-US" sz="1600" i="1" dirty="0" smtClean="0">
                <a:effectLst/>
              </a:rPr>
              <a:t>p 1475, </a:t>
            </a:r>
            <a:r>
              <a:rPr lang="en-US" sz="1600" i="1" dirty="0" err="1" smtClean="0">
                <a:effectLst/>
              </a:rPr>
              <a:t>Barinaga</a:t>
            </a:r>
            <a:r>
              <a:rPr lang="en-US" sz="1600" i="1" dirty="0" smtClean="0">
                <a:effectLst/>
              </a:rPr>
              <a:t>. </a:t>
            </a:r>
            <a:r>
              <a:rPr lang="en-US" sz="1600" i="1" u="sng" dirty="0" smtClean="0">
                <a:effectLst/>
              </a:rPr>
              <a:t>Science</a:t>
            </a:r>
            <a:r>
              <a:rPr lang="en-US" sz="1600" i="1" dirty="0" smtClean="0">
                <a:effectLst/>
              </a:rPr>
              <a:t> 1994 </a:t>
            </a:r>
            <a:r>
              <a:rPr lang="en-US" sz="1600" i="1" u="sng" dirty="0" smtClean="0">
                <a:effectLst/>
              </a:rPr>
              <a:t>266</a:t>
            </a:r>
            <a:r>
              <a:rPr lang="en-US" sz="1600" i="1" dirty="0" smtClean="0">
                <a:effectLst/>
              </a:rPr>
              <a:t>:1475-1476</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147">
                                            <p:txEl>
                                              <p:pRg st="8" end="8"/>
                                            </p:txEl>
                                          </p:spTgt>
                                        </p:tgtEl>
                                        <p:attrNameLst>
                                          <p:attrName>style.visibility</p:attrName>
                                        </p:attrNameLst>
                                      </p:cBhvr>
                                      <p:to>
                                        <p:strVal val="visible"/>
                                      </p:to>
                                    </p:set>
                                    <p:animEffect transition="in" filter="blinds(horizontal)">
                                      <p:cBhvr>
                                        <p:cTn id="7" dur="500"/>
                                        <p:tgtEl>
                                          <p:spTgt spid="6147">
                                            <p:txEl>
                                              <p:pRg st="8" end="8"/>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147">
                                            <p:txEl>
                                              <p:pRg st="9" end="9"/>
                                            </p:txEl>
                                          </p:spTgt>
                                        </p:tgtEl>
                                        <p:attrNameLst>
                                          <p:attrName>style.visibility</p:attrName>
                                        </p:attrNameLst>
                                      </p:cBhvr>
                                      <p:to>
                                        <p:strVal val="visible"/>
                                      </p:to>
                                    </p:set>
                                    <p:animEffect transition="in" filter="blinds(horizontal)">
                                      <p:cBhvr>
                                        <p:cTn id="10" dur="500"/>
                                        <p:tgtEl>
                                          <p:spTgt spid="6147">
                                            <p:txEl>
                                              <p:pRg st="9" end="9"/>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147">
                                            <p:txEl>
                                              <p:pRg st="10" end="10"/>
                                            </p:txEl>
                                          </p:spTgt>
                                        </p:tgtEl>
                                        <p:attrNameLst>
                                          <p:attrName>style.visibility</p:attrName>
                                        </p:attrNameLst>
                                      </p:cBhvr>
                                      <p:to>
                                        <p:strVal val="visible"/>
                                      </p:to>
                                    </p:set>
                                    <p:animEffect transition="in" filter="blinds(horizontal)">
                                      <p:cBhvr>
                                        <p:cTn id="13" dur="500"/>
                                        <p:tgtEl>
                                          <p:spTgt spid="6147">
                                            <p:txEl>
                                              <p:pRg st="10" end="10"/>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147">
                                            <p:txEl>
                                              <p:pRg st="11" end="11"/>
                                            </p:txEl>
                                          </p:spTgt>
                                        </p:tgtEl>
                                        <p:attrNameLst>
                                          <p:attrName>style.visibility</p:attrName>
                                        </p:attrNameLst>
                                      </p:cBhvr>
                                      <p:to>
                                        <p:strVal val="visible"/>
                                      </p:to>
                                    </p:set>
                                    <p:animEffect transition="in" filter="blinds(horizontal)">
                                      <p:cBhvr>
                                        <p:cTn id="16" dur="500"/>
                                        <p:tgtEl>
                                          <p:spTgt spid="614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Grp="1" noRot="1" noChangeArrowheads="1"/>
          </p:cNvSpPr>
          <p:nvPr>
            <p:ph type="ctrTitle"/>
          </p:nvPr>
        </p:nvSpPr>
        <p:spPr/>
        <p:txBody>
          <a:bodyPr/>
          <a:lstStyle/>
          <a:p>
            <a:r>
              <a:rPr lang="en-US" dirty="0"/>
              <a:t>Neural Communication</a:t>
            </a:r>
          </a:p>
        </p:txBody>
      </p:sp>
      <p:sp>
        <p:nvSpPr>
          <p:cNvPr id="58373" name="Rectangle 5"/>
          <p:cNvSpPr>
            <a:spLocks noGrp="1" noRot="1" noChangeArrowheads="1"/>
          </p:cNvSpPr>
          <p:nvPr>
            <p:ph type="subTitle" idx="1"/>
          </p:nvPr>
        </p:nvSpPr>
        <p:spPr>
          <a:xfrm>
            <a:off x="1447800" y="228600"/>
            <a:ext cx="6400800" cy="1752600"/>
          </a:xfrm>
        </p:spPr>
        <p:txBody>
          <a:bodyPr/>
          <a:lstStyle/>
          <a:p>
            <a:r>
              <a:rPr lang="en-US" sz="1500" b="1" dirty="0" smtClean="0"/>
              <a:t>Endoplasmic reticulum (ER)</a:t>
            </a:r>
            <a:r>
              <a:rPr lang="en-US" sz="1500" dirty="0" smtClean="0"/>
              <a:t> - system of tubes for transport of materials within cytoplasm. Can have </a:t>
            </a:r>
            <a:r>
              <a:rPr lang="en-US" sz="1500" dirty="0" err="1" smtClean="0"/>
              <a:t>ribosomes</a:t>
            </a:r>
            <a:r>
              <a:rPr lang="en-US" sz="1500" dirty="0" smtClean="0"/>
              <a:t> (rough ER) or no </a:t>
            </a:r>
            <a:r>
              <a:rPr lang="en-US" sz="1500" dirty="0" err="1" smtClean="0"/>
              <a:t>ribosomes</a:t>
            </a:r>
            <a:r>
              <a:rPr lang="en-US" sz="1500" dirty="0" smtClean="0"/>
              <a:t> (smooth ER). With </a:t>
            </a:r>
            <a:r>
              <a:rPr lang="en-US" sz="1500" dirty="0" err="1" smtClean="0"/>
              <a:t>ribosomes</a:t>
            </a:r>
            <a:r>
              <a:rPr lang="en-US" sz="1500" dirty="0" smtClean="0"/>
              <a:t>, the ER is important for protein synthesis.</a:t>
            </a:r>
          </a:p>
          <a:p>
            <a:endParaRPr lang="en-US" sz="1500" dirty="0" smtClean="0"/>
          </a:p>
          <a:p>
            <a:r>
              <a:rPr lang="en-US" sz="1500" b="1" dirty="0" smtClean="0"/>
              <a:t>Golgi Apparatus</a:t>
            </a:r>
            <a:r>
              <a:rPr lang="en-US" sz="1500" dirty="0" smtClean="0"/>
              <a:t> - membrane-bound structure important in packaging peptides and proteins (including neurotransmitters) into vesicles.</a:t>
            </a:r>
          </a:p>
          <a:p>
            <a:endParaRPr lang="en-US" dirty="0"/>
          </a:p>
        </p:txBody>
      </p:sp>
      <p:pic>
        <p:nvPicPr>
          <p:cNvPr id="94210" name="Picture 2" descr="http://faculty.washington.edu/chudler/gif/neuron2.gif"/>
          <p:cNvPicPr>
            <a:picLocks noChangeAspect="1" noChangeArrowheads="1"/>
          </p:cNvPicPr>
          <p:nvPr/>
        </p:nvPicPr>
        <p:blipFill>
          <a:blip r:embed="rId2" cstate="print"/>
          <a:srcRect/>
          <a:stretch>
            <a:fillRect/>
          </a:stretch>
        </p:blipFill>
        <p:spPr bwMode="auto">
          <a:xfrm>
            <a:off x="533400" y="990600"/>
            <a:ext cx="904875" cy="4572000"/>
          </a:xfrm>
          <a:prstGeom prst="rect">
            <a:avLst/>
          </a:prstGeom>
          <a:noFill/>
        </p:spPr>
      </p:pic>
      <p:pic>
        <p:nvPicPr>
          <p:cNvPr id="94212" name="Picture 4" descr="http://faculty.washington.edu/chudler/gif/neuron2.gif"/>
          <p:cNvPicPr>
            <a:picLocks noChangeAspect="1" noChangeArrowheads="1"/>
          </p:cNvPicPr>
          <p:nvPr/>
        </p:nvPicPr>
        <p:blipFill>
          <a:blip r:embed="rId2" cstate="print"/>
          <a:srcRect/>
          <a:stretch>
            <a:fillRect/>
          </a:stretch>
        </p:blipFill>
        <p:spPr bwMode="auto">
          <a:xfrm>
            <a:off x="7696200" y="1066800"/>
            <a:ext cx="904875" cy="4572000"/>
          </a:xfrm>
          <a:prstGeom prst="rect">
            <a:avLst/>
          </a:prstGeom>
          <a:noFill/>
        </p:spPr>
      </p:pic>
      <p:pic>
        <p:nvPicPr>
          <p:cNvPr id="94214" name="Picture 6" descr="http://faculty.washington.edu/chudler/gif/ncell.gif"/>
          <p:cNvPicPr>
            <a:picLocks noChangeAspect="1" noChangeArrowheads="1"/>
          </p:cNvPicPr>
          <p:nvPr/>
        </p:nvPicPr>
        <p:blipFill>
          <a:blip r:embed="rId3" cstate="print"/>
          <a:srcRect/>
          <a:stretch>
            <a:fillRect/>
          </a:stretch>
        </p:blipFill>
        <p:spPr bwMode="auto">
          <a:xfrm>
            <a:off x="2971800" y="3072037"/>
            <a:ext cx="3810000" cy="3785963"/>
          </a:xfrm>
          <a:prstGeom prst="rect">
            <a:avLst/>
          </a:prstGeom>
          <a:noFill/>
        </p:spPr>
      </p:pic>
    </p:spTree>
  </p:cSld>
  <p:clrMapOvr>
    <a:masterClrMapping/>
  </p:clrMapOvr>
  <p:transition>
    <p:comb/>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reeform 2"/>
          <p:cNvSpPr>
            <a:spLocks/>
          </p:cNvSpPr>
          <p:nvPr/>
        </p:nvSpPr>
        <p:spPr bwMode="auto">
          <a:xfrm>
            <a:off x="2667000" y="2713038"/>
            <a:ext cx="2971800" cy="2468562"/>
          </a:xfrm>
          <a:custGeom>
            <a:avLst/>
            <a:gdLst/>
            <a:ahLst/>
            <a:cxnLst>
              <a:cxn ang="0">
                <a:pos x="134" y="514"/>
              </a:cxn>
              <a:cxn ang="0">
                <a:pos x="28" y="702"/>
              </a:cxn>
              <a:cxn ang="0">
                <a:pos x="216" y="1176"/>
              </a:cxn>
              <a:cxn ang="0">
                <a:pos x="298" y="1249"/>
              </a:cxn>
              <a:cxn ang="0">
                <a:pos x="461" y="1282"/>
              </a:cxn>
              <a:cxn ang="0">
                <a:pos x="902" y="1633"/>
              </a:cxn>
              <a:cxn ang="0">
                <a:pos x="959" y="1690"/>
              </a:cxn>
              <a:cxn ang="0">
                <a:pos x="1000" y="1747"/>
              </a:cxn>
              <a:cxn ang="0">
                <a:pos x="1310" y="1959"/>
              </a:cxn>
              <a:cxn ang="0">
                <a:pos x="1351" y="1951"/>
              </a:cxn>
              <a:cxn ang="0">
                <a:pos x="1400" y="1959"/>
              </a:cxn>
              <a:cxn ang="0">
                <a:pos x="1375" y="1943"/>
              </a:cxn>
              <a:cxn ang="0">
                <a:pos x="1326" y="1894"/>
              </a:cxn>
              <a:cxn ang="0">
                <a:pos x="1489" y="1853"/>
              </a:cxn>
              <a:cxn ang="0">
                <a:pos x="1767" y="1731"/>
              </a:cxn>
              <a:cxn ang="0">
                <a:pos x="1840" y="1551"/>
              </a:cxn>
              <a:cxn ang="0">
                <a:pos x="1906" y="1437"/>
              </a:cxn>
              <a:cxn ang="0">
                <a:pos x="1946" y="1380"/>
              </a:cxn>
              <a:cxn ang="0">
                <a:pos x="1955" y="1355"/>
              </a:cxn>
              <a:cxn ang="0">
                <a:pos x="2012" y="1314"/>
              </a:cxn>
              <a:cxn ang="0">
                <a:pos x="2126" y="1257"/>
              </a:cxn>
              <a:cxn ang="0">
                <a:pos x="2183" y="1274"/>
              </a:cxn>
              <a:cxn ang="0">
                <a:pos x="2175" y="1257"/>
              </a:cxn>
              <a:cxn ang="0">
                <a:pos x="2297" y="1225"/>
              </a:cxn>
              <a:cxn ang="0">
                <a:pos x="2493" y="1208"/>
              </a:cxn>
              <a:cxn ang="0">
                <a:pos x="2591" y="1167"/>
              </a:cxn>
              <a:cxn ang="0">
                <a:pos x="2453" y="825"/>
              </a:cxn>
              <a:cxn ang="0">
                <a:pos x="2371" y="670"/>
              </a:cxn>
              <a:cxn ang="0">
                <a:pos x="2322" y="547"/>
              </a:cxn>
              <a:cxn ang="0">
                <a:pos x="2289" y="514"/>
              </a:cxn>
              <a:cxn ang="0">
                <a:pos x="2257" y="466"/>
              </a:cxn>
              <a:cxn ang="0">
                <a:pos x="2151" y="335"/>
              </a:cxn>
              <a:cxn ang="0">
                <a:pos x="2036" y="229"/>
              </a:cxn>
              <a:cxn ang="0">
                <a:pos x="1881" y="98"/>
              </a:cxn>
              <a:cxn ang="0">
                <a:pos x="1653" y="0"/>
              </a:cxn>
              <a:cxn ang="0">
                <a:pos x="1538" y="8"/>
              </a:cxn>
              <a:cxn ang="0">
                <a:pos x="1514" y="25"/>
              </a:cxn>
              <a:cxn ang="0">
                <a:pos x="1465" y="41"/>
              </a:cxn>
              <a:cxn ang="0">
                <a:pos x="1204" y="17"/>
              </a:cxn>
              <a:cxn ang="0">
                <a:pos x="975" y="41"/>
              </a:cxn>
              <a:cxn ang="0">
                <a:pos x="877" y="98"/>
              </a:cxn>
              <a:cxn ang="0">
                <a:pos x="804" y="131"/>
              </a:cxn>
              <a:cxn ang="0">
                <a:pos x="428" y="131"/>
              </a:cxn>
              <a:cxn ang="0">
                <a:pos x="363" y="188"/>
              </a:cxn>
              <a:cxn ang="0">
                <a:pos x="338" y="204"/>
              </a:cxn>
              <a:cxn ang="0">
                <a:pos x="281" y="261"/>
              </a:cxn>
              <a:cxn ang="0">
                <a:pos x="257" y="253"/>
              </a:cxn>
              <a:cxn ang="0">
                <a:pos x="224" y="278"/>
              </a:cxn>
              <a:cxn ang="0">
                <a:pos x="126" y="327"/>
              </a:cxn>
              <a:cxn ang="0">
                <a:pos x="102" y="400"/>
              </a:cxn>
              <a:cxn ang="0">
                <a:pos x="118" y="449"/>
              </a:cxn>
              <a:cxn ang="0">
                <a:pos x="126" y="474"/>
              </a:cxn>
              <a:cxn ang="0">
                <a:pos x="134" y="514"/>
              </a:cxn>
            </a:cxnLst>
            <a:rect l="0" t="0" r="r" b="b"/>
            <a:pathLst>
              <a:path w="2591" h="1964">
                <a:moveTo>
                  <a:pt x="134" y="514"/>
                </a:moveTo>
                <a:cubicBezTo>
                  <a:pt x="84" y="572"/>
                  <a:pt x="52" y="629"/>
                  <a:pt x="28" y="702"/>
                </a:cubicBezTo>
                <a:cubicBezTo>
                  <a:pt x="0" y="899"/>
                  <a:pt x="81" y="1041"/>
                  <a:pt x="216" y="1176"/>
                </a:cubicBezTo>
                <a:cubicBezTo>
                  <a:pt x="239" y="1199"/>
                  <a:pt x="268" y="1231"/>
                  <a:pt x="298" y="1249"/>
                </a:cubicBezTo>
                <a:cubicBezTo>
                  <a:pt x="345" y="1277"/>
                  <a:pt x="406" y="1272"/>
                  <a:pt x="461" y="1282"/>
                </a:cubicBezTo>
                <a:cubicBezTo>
                  <a:pt x="611" y="1394"/>
                  <a:pt x="764" y="1505"/>
                  <a:pt x="902" y="1633"/>
                </a:cubicBezTo>
                <a:cubicBezTo>
                  <a:pt x="921" y="1651"/>
                  <a:pt x="943" y="1668"/>
                  <a:pt x="959" y="1690"/>
                </a:cubicBezTo>
                <a:cubicBezTo>
                  <a:pt x="972" y="1709"/>
                  <a:pt x="983" y="1730"/>
                  <a:pt x="1000" y="1747"/>
                </a:cubicBezTo>
                <a:cubicBezTo>
                  <a:pt x="1083" y="1830"/>
                  <a:pt x="1196" y="1922"/>
                  <a:pt x="1310" y="1959"/>
                </a:cubicBezTo>
                <a:cubicBezTo>
                  <a:pt x="1323" y="1956"/>
                  <a:pt x="1337" y="1951"/>
                  <a:pt x="1351" y="1951"/>
                </a:cubicBezTo>
                <a:cubicBezTo>
                  <a:pt x="1367" y="1951"/>
                  <a:pt x="1384" y="1964"/>
                  <a:pt x="1400" y="1959"/>
                </a:cubicBezTo>
                <a:cubicBezTo>
                  <a:pt x="1409" y="1955"/>
                  <a:pt x="1383" y="1948"/>
                  <a:pt x="1375" y="1943"/>
                </a:cubicBezTo>
                <a:cubicBezTo>
                  <a:pt x="1336" y="1916"/>
                  <a:pt x="1347" y="1926"/>
                  <a:pt x="1326" y="1894"/>
                </a:cubicBezTo>
                <a:cubicBezTo>
                  <a:pt x="1370" y="1849"/>
                  <a:pt x="1427" y="1859"/>
                  <a:pt x="1489" y="1853"/>
                </a:cubicBezTo>
                <a:cubicBezTo>
                  <a:pt x="1581" y="1842"/>
                  <a:pt x="1708" y="1806"/>
                  <a:pt x="1767" y="1731"/>
                </a:cubicBezTo>
                <a:cubicBezTo>
                  <a:pt x="1791" y="1670"/>
                  <a:pt x="1814" y="1610"/>
                  <a:pt x="1840" y="1551"/>
                </a:cubicBezTo>
                <a:cubicBezTo>
                  <a:pt x="1858" y="1505"/>
                  <a:pt x="1862" y="1464"/>
                  <a:pt x="1906" y="1437"/>
                </a:cubicBezTo>
                <a:cubicBezTo>
                  <a:pt x="1918" y="1417"/>
                  <a:pt x="1934" y="1400"/>
                  <a:pt x="1946" y="1380"/>
                </a:cubicBezTo>
                <a:cubicBezTo>
                  <a:pt x="1950" y="1372"/>
                  <a:pt x="1950" y="1362"/>
                  <a:pt x="1955" y="1355"/>
                </a:cubicBezTo>
                <a:cubicBezTo>
                  <a:pt x="1973" y="1327"/>
                  <a:pt x="1984" y="1330"/>
                  <a:pt x="2012" y="1314"/>
                </a:cubicBezTo>
                <a:cubicBezTo>
                  <a:pt x="2053" y="1288"/>
                  <a:pt x="2078" y="1268"/>
                  <a:pt x="2126" y="1257"/>
                </a:cubicBezTo>
                <a:cubicBezTo>
                  <a:pt x="2145" y="1262"/>
                  <a:pt x="2164" y="1265"/>
                  <a:pt x="2183" y="1274"/>
                </a:cubicBezTo>
                <a:cubicBezTo>
                  <a:pt x="2194" y="1279"/>
                  <a:pt x="2231" y="1332"/>
                  <a:pt x="2175" y="1257"/>
                </a:cubicBezTo>
                <a:cubicBezTo>
                  <a:pt x="2216" y="1248"/>
                  <a:pt x="2255" y="1232"/>
                  <a:pt x="2297" y="1225"/>
                </a:cubicBezTo>
                <a:cubicBezTo>
                  <a:pt x="2369" y="1212"/>
                  <a:pt x="2411" y="1213"/>
                  <a:pt x="2493" y="1208"/>
                </a:cubicBezTo>
                <a:cubicBezTo>
                  <a:pt x="2540" y="1200"/>
                  <a:pt x="2553" y="1193"/>
                  <a:pt x="2591" y="1167"/>
                </a:cubicBezTo>
                <a:cubicBezTo>
                  <a:pt x="2570" y="1041"/>
                  <a:pt x="2505" y="938"/>
                  <a:pt x="2453" y="825"/>
                </a:cubicBezTo>
                <a:cubicBezTo>
                  <a:pt x="2428" y="771"/>
                  <a:pt x="2407" y="718"/>
                  <a:pt x="2371" y="670"/>
                </a:cubicBezTo>
                <a:cubicBezTo>
                  <a:pt x="2360" y="626"/>
                  <a:pt x="2349" y="582"/>
                  <a:pt x="2322" y="547"/>
                </a:cubicBezTo>
                <a:cubicBezTo>
                  <a:pt x="2312" y="534"/>
                  <a:pt x="2298" y="526"/>
                  <a:pt x="2289" y="514"/>
                </a:cubicBezTo>
                <a:cubicBezTo>
                  <a:pt x="2276" y="499"/>
                  <a:pt x="2257" y="466"/>
                  <a:pt x="2257" y="466"/>
                </a:cubicBezTo>
                <a:cubicBezTo>
                  <a:pt x="2239" y="411"/>
                  <a:pt x="2184" y="379"/>
                  <a:pt x="2151" y="335"/>
                </a:cubicBezTo>
                <a:cubicBezTo>
                  <a:pt x="2118" y="292"/>
                  <a:pt x="2076" y="263"/>
                  <a:pt x="2036" y="229"/>
                </a:cubicBezTo>
                <a:cubicBezTo>
                  <a:pt x="1986" y="186"/>
                  <a:pt x="1937" y="131"/>
                  <a:pt x="1881" y="98"/>
                </a:cubicBezTo>
                <a:cubicBezTo>
                  <a:pt x="1811" y="56"/>
                  <a:pt x="1730" y="19"/>
                  <a:pt x="1653" y="0"/>
                </a:cubicBezTo>
                <a:cubicBezTo>
                  <a:pt x="1614" y="2"/>
                  <a:pt x="1575" y="1"/>
                  <a:pt x="1538" y="8"/>
                </a:cubicBezTo>
                <a:cubicBezTo>
                  <a:pt x="1528" y="9"/>
                  <a:pt x="1522" y="20"/>
                  <a:pt x="1514" y="25"/>
                </a:cubicBezTo>
                <a:cubicBezTo>
                  <a:pt x="1498" y="32"/>
                  <a:pt x="1465" y="41"/>
                  <a:pt x="1465" y="41"/>
                </a:cubicBezTo>
                <a:cubicBezTo>
                  <a:pt x="1379" y="37"/>
                  <a:pt x="1287" y="44"/>
                  <a:pt x="1204" y="17"/>
                </a:cubicBezTo>
                <a:cubicBezTo>
                  <a:pt x="1132" y="22"/>
                  <a:pt x="1044" y="18"/>
                  <a:pt x="975" y="41"/>
                </a:cubicBezTo>
                <a:cubicBezTo>
                  <a:pt x="940" y="64"/>
                  <a:pt x="915" y="85"/>
                  <a:pt x="877" y="98"/>
                </a:cubicBezTo>
                <a:cubicBezTo>
                  <a:pt x="854" y="121"/>
                  <a:pt x="835" y="123"/>
                  <a:pt x="804" y="131"/>
                </a:cubicBezTo>
                <a:cubicBezTo>
                  <a:pt x="646" y="117"/>
                  <a:pt x="580" y="121"/>
                  <a:pt x="428" y="131"/>
                </a:cubicBezTo>
                <a:cubicBezTo>
                  <a:pt x="401" y="170"/>
                  <a:pt x="419" y="150"/>
                  <a:pt x="363" y="188"/>
                </a:cubicBezTo>
                <a:cubicBezTo>
                  <a:pt x="354" y="193"/>
                  <a:pt x="338" y="204"/>
                  <a:pt x="338" y="204"/>
                </a:cubicBezTo>
                <a:cubicBezTo>
                  <a:pt x="321" y="229"/>
                  <a:pt x="302" y="240"/>
                  <a:pt x="281" y="261"/>
                </a:cubicBezTo>
                <a:cubicBezTo>
                  <a:pt x="273" y="258"/>
                  <a:pt x="265" y="250"/>
                  <a:pt x="257" y="253"/>
                </a:cubicBezTo>
                <a:cubicBezTo>
                  <a:pt x="243" y="256"/>
                  <a:pt x="235" y="270"/>
                  <a:pt x="224" y="278"/>
                </a:cubicBezTo>
                <a:cubicBezTo>
                  <a:pt x="192" y="297"/>
                  <a:pt x="157" y="305"/>
                  <a:pt x="126" y="327"/>
                </a:cubicBezTo>
                <a:cubicBezTo>
                  <a:pt x="100" y="365"/>
                  <a:pt x="87" y="352"/>
                  <a:pt x="102" y="400"/>
                </a:cubicBezTo>
                <a:cubicBezTo>
                  <a:pt x="107" y="416"/>
                  <a:pt x="112" y="432"/>
                  <a:pt x="118" y="449"/>
                </a:cubicBezTo>
                <a:cubicBezTo>
                  <a:pt x="120" y="457"/>
                  <a:pt x="126" y="474"/>
                  <a:pt x="126" y="474"/>
                </a:cubicBezTo>
                <a:cubicBezTo>
                  <a:pt x="118" y="505"/>
                  <a:pt x="83" y="549"/>
                  <a:pt x="134" y="514"/>
                </a:cubicBezTo>
                <a:close/>
              </a:path>
            </a:pathLst>
          </a:custGeom>
          <a:solidFill>
            <a:srgbClr val="FFFF00"/>
          </a:solidFill>
          <a:ln w="38100">
            <a:solidFill>
              <a:schemeClr val="tx1"/>
            </a:solidFill>
            <a:round/>
            <a:headEnd/>
            <a:tailEnd/>
          </a:ln>
          <a:effectLst/>
        </p:spPr>
        <p:txBody>
          <a:bodyPr wrap="none" anchor="ctr"/>
          <a:lstStyle/>
          <a:p>
            <a:endParaRPr lang="en-US"/>
          </a:p>
        </p:txBody>
      </p:sp>
      <p:sp>
        <p:nvSpPr>
          <p:cNvPr id="7171" name="Freeform 3"/>
          <p:cNvSpPr>
            <a:spLocks/>
          </p:cNvSpPr>
          <p:nvPr/>
        </p:nvSpPr>
        <p:spPr bwMode="auto">
          <a:xfrm>
            <a:off x="4846638" y="4267200"/>
            <a:ext cx="3913187" cy="2519363"/>
          </a:xfrm>
          <a:custGeom>
            <a:avLst/>
            <a:gdLst/>
            <a:ahLst/>
            <a:cxnLst>
              <a:cxn ang="0">
                <a:pos x="0" y="139"/>
              </a:cxn>
              <a:cxn ang="0">
                <a:pos x="171" y="327"/>
              </a:cxn>
              <a:cxn ang="0">
                <a:pos x="277" y="441"/>
              </a:cxn>
              <a:cxn ang="0">
                <a:pos x="498" y="613"/>
              </a:cxn>
              <a:cxn ang="0">
                <a:pos x="580" y="670"/>
              </a:cxn>
              <a:cxn ang="0">
                <a:pos x="677" y="743"/>
              </a:cxn>
              <a:cxn ang="0">
                <a:pos x="735" y="776"/>
              </a:cxn>
              <a:cxn ang="0">
                <a:pos x="808" y="825"/>
              </a:cxn>
              <a:cxn ang="0">
                <a:pos x="849" y="841"/>
              </a:cxn>
              <a:cxn ang="0">
                <a:pos x="898" y="874"/>
              </a:cxn>
              <a:cxn ang="0">
                <a:pos x="947" y="890"/>
              </a:cxn>
              <a:cxn ang="0">
                <a:pos x="1045" y="939"/>
              </a:cxn>
              <a:cxn ang="0">
                <a:pos x="1102" y="964"/>
              </a:cxn>
              <a:cxn ang="0">
                <a:pos x="1159" y="996"/>
              </a:cxn>
              <a:cxn ang="0">
                <a:pos x="1233" y="1037"/>
              </a:cxn>
              <a:cxn ang="0">
                <a:pos x="1510" y="1143"/>
              </a:cxn>
              <a:cxn ang="0">
                <a:pos x="1657" y="1208"/>
              </a:cxn>
              <a:cxn ang="0">
                <a:pos x="1812" y="1266"/>
              </a:cxn>
              <a:cxn ang="0">
                <a:pos x="1861" y="1282"/>
              </a:cxn>
              <a:cxn ang="0">
                <a:pos x="1886" y="1290"/>
              </a:cxn>
              <a:cxn ang="0">
                <a:pos x="1935" y="1380"/>
              </a:cxn>
              <a:cxn ang="0">
                <a:pos x="1984" y="1437"/>
              </a:cxn>
              <a:cxn ang="0">
                <a:pos x="2082" y="1519"/>
              </a:cxn>
              <a:cxn ang="0">
                <a:pos x="2130" y="1535"/>
              </a:cxn>
              <a:cxn ang="0">
                <a:pos x="2237" y="1494"/>
              </a:cxn>
              <a:cxn ang="0">
                <a:pos x="2212" y="1404"/>
              </a:cxn>
              <a:cxn ang="0">
                <a:pos x="2204" y="1380"/>
              </a:cxn>
              <a:cxn ang="0">
                <a:pos x="2310" y="1396"/>
              </a:cxn>
              <a:cxn ang="0">
                <a:pos x="2343" y="1388"/>
              </a:cxn>
              <a:cxn ang="0">
                <a:pos x="2392" y="1372"/>
              </a:cxn>
              <a:cxn ang="0">
                <a:pos x="2318" y="1274"/>
              </a:cxn>
              <a:cxn ang="0">
                <a:pos x="2392" y="1241"/>
              </a:cxn>
              <a:cxn ang="0">
                <a:pos x="2433" y="1168"/>
              </a:cxn>
              <a:cxn ang="0">
                <a:pos x="2294" y="1078"/>
              </a:cxn>
              <a:cxn ang="0">
                <a:pos x="2114" y="1102"/>
              </a:cxn>
              <a:cxn ang="0">
                <a:pos x="2049" y="1119"/>
              </a:cxn>
              <a:cxn ang="0">
                <a:pos x="1967" y="1102"/>
              </a:cxn>
              <a:cxn ang="0">
                <a:pos x="1788" y="1053"/>
              </a:cxn>
              <a:cxn ang="0">
                <a:pos x="1641" y="1004"/>
              </a:cxn>
              <a:cxn ang="0">
                <a:pos x="1559" y="964"/>
              </a:cxn>
              <a:cxn ang="0">
                <a:pos x="1404" y="890"/>
              </a:cxn>
              <a:cxn ang="0">
                <a:pos x="1175" y="768"/>
              </a:cxn>
              <a:cxn ang="0">
                <a:pos x="1126" y="751"/>
              </a:cxn>
              <a:cxn ang="0">
                <a:pos x="963" y="670"/>
              </a:cxn>
              <a:cxn ang="0">
                <a:pos x="849" y="580"/>
              </a:cxn>
              <a:cxn ang="0">
                <a:pos x="735" y="498"/>
              </a:cxn>
              <a:cxn ang="0">
                <a:pos x="637" y="425"/>
              </a:cxn>
              <a:cxn ang="0">
                <a:pos x="547" y="368"/>
              </a:cxn>
              <a:cxn ang="0">
                <a:pos x="482" y="278"/>
              </a:cxn>
              <a:cxn ang="0">
                <a:pos x="408" y="221"/>
              </a:cxn>
              <a:cxn ang="0">
                <a:pos x="351" y="188"/>
              </a:cxn>
              <a:cxn ang="0">
                <a:pos x="302" y="156"/>
              </a:cxn>
              <a:cxn ang="0">
                <a:pos x="294" y="180"/>
              </a:cxn>
              <a:cxn ang="0">
                <a:pos x="286" y="147"/>
              </a:cxn>
              <a:cxn ang="0">
                <a:pos x="253" y="74"/>
              </a:cxn>
              <a:cxn ang="0">
                <a:pos x="204" y="17"/>
              </a:cxn>
              <a:cxn ang="0">
                <a:pos x="188" y="0"/>
              </a:cxn>
            </a:cxnLst>
            <a:rect l="0" t="0" r="r" b="b"/>
            <a:pathLst>
              <a:path w="2465" h="1541">
                <a:moveTo>
                  <a:pt x="0" y="139"/>
                </a:moveTo>
                <a:cubicBezTo>
                  <a:pt x="51" y="213"/>
                  <a:pt x="104" y="266"/>
                  <a:pt x="171" y="327"/>
                </a:cubicBezTo>
                <a:cubicBezTo>
                  <a:pt x="210" y="362"/>
                  <a:pt x="240" y="404"/>
                  <a:pt x="277" y="441"/>
                </a:cubicBezTo>
                <a:cubicBezTo>
                  <a:pt x="335" y="499"/>
                  <a:pt x="428" y="563"/>
                  <a:pt x="498" y="613"/>
                </a:cubicBezTo>
                <a:cubicBezTo>
                  <a:pt x="524" y="632"/>
                  <a:pt x="556" y="646"/>
                  <a:pt x="580" y="670"/>
                </a:cubicBezTo>
                <a:cubicBezTo>
                  <a:pt x="611" y="702"/>
                  <a:pt x="633" y="728"/>
                  <a:pt x="677" y="743"/>
                </a:cubicBezTo>
                <a:cubicBezTo>
                  <a:pt x="733" y="799"/>
                  <a:pt x="667" y="742"/>
                  <a:pt x="735" y="776"/>
                </a:cubicBezTo>
                <a:cubicBezTo>
                  <a:pt x="761" y="789"/>
                  <a:pt x="780" y="814"/>
                  <a:pt x="808" y="825"/>
                </a:cubicBezTo>
                <a:cubicBezTo>
                  <a:pt x="821" y="830"/>
                  <a:pt x="836" y="833"/>
                  <a:pt x="849" y="841"/>
                </a:cubicBezTo>
                <a:cubicBezTo>
                  <a:pt x="866" y="850"/>
                  <a:pt x="879" y="867"/>
                  <a:pt x="898" y="874"/>
                </a:cubicBezTo>
                <a:cubicBezTo>
                  <a:pt x="914" y="879"/>
                  <a:pt x="947" y="890"/>
                  <a:pt x="947" y="890"/>
                </a:cubicBezTo>
                <a:cubicBezTo>
                  <a:pt x="976" y="909"/>
                  <a:pt x="1011" y="928"/>
                  <a:pt x="1045" y="939"/>
                </a:cubicBezTo>
                <a:cubicBezTo>
                  <a:pt x="1127" y="993"/>
                  <a:pt x="1002" y="914"/>
                  <a:pt x="1102" y="964"/>
                </a:cubicBezTo>
                <a:cubicBezTo>
                  <a:pt x="1196" y="1011"/>
                  <a:pt x="1088" y="972"/>
                  <a:pt x="1159" y="996"/>
                </a:cubicBezTo>
                <a:cubicBezTo>
                  <a:pt x="1215" y="1033"/>
                  <a:pt x="1189" y="1022"/>
                  <a:pt x="1233" y="1037"/>
                </a:cubicBezTo>
                <a:cubicBezTo>
                  <a:pt x="1318" y="1094"/>
                  <a:pt x="1414" y="1110"/>
                  <a:pt x="1510" y="1143"/>
                </a:cubicBezTo>
                <a:cubicBezTo>
                  <a:pt x="1560" y="1160"/>
                  <a:pt x="1606" y="1188"/>
                  <a:pt x="1657" y="1208"/>
                </a:cubicBezTo>
                <a:cubicBezTo>
                  <a:pt x="1708" y="1227"/>
                  <a:pt x="1759" y="1247"/>
                  <a:pt x="1812" y="1266"/>
                </a:cubicBezTo>
                <a:cubicBezTo>
                  <a:pt x="1828" y="1271"/>
                  <a:pt x="1844" y="1276"/>
                  <a:pt x="1861" y="1282"/>
                </a:cubicBezTo>
                <a:cubicBezTo>
                  <a:pt x="1869" y="1284"/>
                  <a:pt x="1886" y="1290"/>
                  <a:pt x="1886" y="1290"/>
                </a:cubicBezTo>
                <a:cubicBezTo>
                  <a:pt x="1928" y="1318"/>
                  <a:pt x="1911" y="1344"/>
                  <a:pt x="1935" y="1380"/>
                </a:cubicBezTo>
                <a:cubicBezTo>
                  <a:pt x="1949" y="1401"/>
                  <a:pt x="1963" y="1420"/>
                  <a:pt x="1984" y="1437"/>
                </a:cubicBezTo>
                <a:cubicBezTo>
                  <a:pt x="2015" y="1462"/>
                  <a:pt x="2044" y="1501"/>
                  <a:pt x="2082" y="1519"/>
                </a:cubicBezTo>
                <a:cubicBezTo>
                  <a:pt x="2097" y="1525"/>
                  <a:pt x="2130" y="1535"/>
                  <a:pt x="2130" y="1535"/>
                </a:cubicBezTo>
                <a:cubicBezTo>
                  <a:pt x="2181" y="1529"/>
                  <a:pt x="2219" y="1541"/>
                  <a:pt x="2237" y="1494"/>
                </a:cubicBezTo>
                <a:cubicBezTo>
                  <a:pt x="2224" y="1437"/>
                  <a:pt x="2232" y="1465"/>
                  <a:pt x="2212" y="1404"/>
                </a:cubicBezTo>
                <a:cubicBezTo>
                  <a:pt x="2209" y="1395"/>
                  <a:pt x="2204" y="1380"/>
                  <a:pt x="2204" y="1380"/>
                </a:cubicBezTo>
                <a:cubicBezTo>
                  <a:pt x="2239" y="1368"/>
                  <a:pt x="2274" y="1384"/>
                  <a:pt x="2310" y="1396"/>
                </a:cubicBezTo>
                <a:cubicBezTo>
                  <a:pt x="2321" y="1393"/>
                  <a:pt x="2332" y="1391"/>
                  <a:pt x="2343" y="1388"/>
                </a:cubicBezTo>
                <a:cubicBezTo>
                  <a:pt x="2359" y="1383"/>
                  <a:pt x="2392" y="1372"/>
                  <a:pt x="2392" y="1372"/>
                </a:cubicBezTo>
                <a:cubicBezTo>
                  <a:pt x="2381" y="1317"/>
                  <a:pt x="2374" y="1292"/>
                  <a:pt x="2318" y="1274"/>
                </a:cubicBezTo>
                <a:cubicBezTo>
                  <a:pt x="2275" y="1228"/>
                  <a:pt x="2196" y="1254"/>
                  <a:pt x="2392" y="1241"/>
                </a:cubicBezTo>
                <a:cubicBezTo>
                  <a:pt x="2428" y="1231"/>
                  <a:pt x="2465" y="1220"/>
                  <a:pt x="2433" y="1168"/>
                </a:cubicBezTo>
                <a:cubicBezTo>
                  <a:pt x="2399" y="1114"/>
                  <a:pt x="2350" y="1092"/>
                  <a:pt x="2294" y="1078"/>
                </a:cubicBezTo>
                <a:cubicBezTo>
                  <a:pt x="2235" y="1092"/>
                  <a:pt x="2174" y="1094"/>
                  <a:pt x="2114" y="1102"/>
                </a:cubicBezTo>
                <a:cubicBezTo>
                  <a:pt x="2108" y="1103"/>
                  <a:pt x="2055" y="1119"/>
                  <a:pt x="2049" y="1119"/>
                </a:cubicBezTo>
                <a:cubicBezTo>
                  <a:pt x="2021" y="1119"/>
                  <a:pt x="1994" y="1106"/>
                  <a:pt x="1967" y="1102"/>
                </a:cubicBezTo>
                <a:cubicBezTo>
                  <a:pt x="1903" y="1090"/>
                  <a:pt x="1848" y="1075"/>
                  <a:pt x="1788" y="1053"/>
                </a:cubicBezTo>
                <a:cubicBezTo>
                  <a:pt x="1738" y="1034"/>
                  <a:pt x="1689" y="1025"/>
                  <a:pt x="1641" y="1004"/>
                </a:cubicBezTo>
                <a:cubicBezTo>
                  <a:pt x="1611" y="991"/>
                  <a:pt x="1589" y="973"/>
                  <a:pt x="1559" y="964"/>
                </a:cubicBezTo>
                <a:cubicBezTo>
                  <a:pt x="1512" y="931"/>
                  <a:pt x="1454" y="917"/>
                  <a:pt x="1404" y="890"/>
                </a:cubicBezTo>
                <a:cubicBezTo>
                  <a:pt x="1328" y="848"/>
                  <a:pt x="1253" y="803"/>
                  <a:pt x="1175" y="768"/>
                </a:cubicBezTo>
                <a:cubicBezTo>
                  <a:pt x="1159" y="760"/>
                  <a:pt x="1141" y="758"/>
                  <a:pt x="1126" y="751"/>
                </a:cubicBezTo>
                <a:cubicBezTo>
                  <a:pt x="1069" y="722"/>
                  <a:pt x="1024" y="684"/>
                  <a:pt x="963" y="670"/>
                </a:cubicBezTo>
                <a:cubicBezTo>
                  <a:pt x="929" y="636"/>
                  <a:pt x="894" y="595"/>
                  <a:pt x="849" y="580"/>
                </a:cubicBezTo>
                <a:cubicBezTo>
                  <a:pt x="817" y="548"/>
                  <a:pt x="776" y="513"/>
                  <a:pt x="735" y="498"/>
                </a:cubicBezTo>
                <a:cubicBezTo>
                  <a:pt x="697" y="460"/>
                  <a:pt x="684" y="440"/>
                  <a:pt x="637" y="425"/>
                </a:cubicBezTo>
                <a:cubicBezTo>
                  <a:pt x="612" y="401"/>
                  <a:pt x="579" y="378"/>
                  <a:pt x="547" y="368"/>
                </a:cubicBezTo>
                <a:cubicBezTo>
                  <a:pt x="527" y="347"/>
                  <a:pt x="501" y="290"/>
                  <a:pt x="482" y="278"/>
                </a:cubicBezTo>
                <a:cubicBezTo>
                  <a:pt x="454" y="260"/>
                  <a:pt x="434" y="238"/>
                  <a:pt x="408" y="221"/>
                </a:cubicBezTo>
                <a:cubicBezTo>
                  <a:pt x="322" y="163"/>
                  <a:pt x="457" y="250"/>
                  <a:pt x="351" y="188"/>
                </a:cubicBezTo>
                <a:cubicBezTo>
                  <a:pt x="334" y="178"/>
                  <a:pt x="302" y="156"/>
                  <a:pt x="302" y="156"/>
                </a:cubicBezTo>
                <a:cubicBezTo>
                  <a:pt x="299" y="164"/>
                  <a:pt x="301" y="184"/>
                  <a:pt x="294" y="180"/>
                </a:cubicBezTo>
                <a:cubicBezTo>
                  <a:pt x="284" y="174"/>
                  <a:pt x="289" y="157"/>
                  <a:pt x="286" y="147"/>
                </a:cubicBezTo>
                <a:cubicBezTo>
                  <a:pt x="281" y="130"/>
                  <a:pt x="262" y="87"/>
                  <a:pt x="253" y="74"/>
                </a:cubicBezTo>
                <a:cubicBezTo>
                  <a:pt x="238" y="53"/>
                  <a:pt x="219" y="36"/>
                  <a:pt x="204" y="17"/>
                </a:cubicBezTo>
                <a:cubicBezTo>
                  <a:pt x="199" y="10"/>
                  <a:pt x="188" y="0"/>
                  <a:pt x="188" y="0"/>
                </a:cubicBezTo>
              </a:path>
            </a:pathLst>
          </a:custGeom>
          <a:noFill/>
          <a:ln w="38100">
            <a:solidFill>
              <a:srgbClr val="00FFFF"/>
            </a:solidFill>
            <a:round/>
            <a:headEnd/>
            <a:tailEnd/>
          </a:ln>
          <a:effectLst/>
        </p:spPr>
        <p:txBody>
          <a:bodyPr wrap="none" anchor="ctr"/>
          <a:lstStyle/>
          <a:p>
            <a:endParaRPr lang="en-US"/>
          </a:p>
        </p:txBody>
      </p:sp>
      <p:sp>
        <p:nvSpPr>
          <p:cNvPr id="7172" name="Freeform 4"/>
          <p:cNvSpPr>
            <a:spLocks/>
          </p:cNvSpPr>
          <p:nvPr/>
        </p:nvSpPr>
        <p:spPr bwMode="auto">
          <a:xfrm>
            <a:off x="1257300" y="1804988"/>
            <a:ext cx="1714500" cy="1243012"/>
          </a:xfrm>
          <a:custGeom>
            <a:avLst/>
            <a:gdLst/>
            <a:ahLst/>
            <a:cxnLst>
              <a:cxn ang="0">
                <a:pos x="922" y="511"/>
              </a:cxn>
              <a:cxn ang="0">
                <a:pos x="800" y="429"/>
              </a:cxn>
              <a:cxn ang="0">
                <a:pos x="612" y="356"/>
              </a:cxn>
              <a:cxn ang="0">
                <a:pos x="563" y="339"/>
              </a:cxn>
              <a:cxn ang="0">
                <a:pos x="465" y="323"/>
              </a:cxn>
              <a:cxn ang="0">
                <a:pos x="383" y="282"/>
              </a:cxn>
              <a:cxn ang="0">
                <a:pos x="367" y="209"/>
              </a:cxn>
              <a:cxn ang="0">
                <a:pos x="245" y="95"/>
              </a:cxn>
              <a:cxn ang="0">
                <a:pos x="98" y="54"/>
              </a:cxn>
              <a:cxn ang="0">
                <a:pos x="73" y="46"/>
              </a:cxn>
              <a:cxn ang="0">
                <a:pos x="57" y="29"/>
              </a:cxn>
              <a:cxn ang="0">
                <a:pos x="16" y="13"/>
              </a:cxn>
            </a:cxnLst>
            <a:rect l="0" t="0" r="r" b="b"/>
            <a:pathLst>
              <a:path w="922" h="511">
                <a:moveTo>
                  <a:pt x="922" y="511"/>
                </a:moveTo>
                <a:cubicBezTo>
                  <a:pt x="881" y="455"/>
                  <a:pt x="853" y="463"/>
                  <a:pt x="800" y="429"/>
                </a:cubicBezTo>
                <a:cubicBezTo>
                  <a:pt x="723" y="379"/>
                  <a:pt x="701" y="368"/>
                  <a:pt x="612" y="356"/>
                </a:cubicBezTo>
                <a:cubicBezTo>
                  <a:pt x="595" y="350"/>
                  <a:pt x="580" y="341"/>
                  <a:pt x="563" y="339"/>
                </a:cubicBezTo>
                <a:cubicBezTo>
                  <a:pt x="530" y="333"/>
                  <a:pt x="465" y="323"/>
                  <a:pt x="465" y="323"/>
                </a:cubicBezTo>
                <a:cubicBezTo>
                  <a:pt x="436" y="308"/>
                  <a:pt x="409" y="300"/>
                  <a:pt x="383" y="282"/>
                </a:cubicBezTo>
                <a:cubicBezTo>
                  <a:pt x="375" y="258"/>
                  <a:pt x="376" y="231"/>
                  <a:pt x="367" y="209"/>
                </a:cubicBezTo>
                <a:cubicBezTo>
                  <a:pt x="346" y="160"/>
                  <a:pt x="293" y="111"/>
                  <a:pt x="245" y="95"/>
                </a:cubicBezTo>
                <a:cubicBezTo>
                  <a:pt x="207" y="57"/>
                  <a:pt x="148" y="59"/>
                  <a:pt x="98" y="54"/>
                </a:cubicBezTo>
                <a:cubicBezTo>
                  <a:pt x="89" y="51"/>
                  <a:pt x="80" y="50"/>
                  <a:pt x="73" y="46"/>
                </a:cubicBezTo>
                <a:cubicBezTo>
                  <a:pt x="66" y="41"/>
                  <a:pt x="63" y="32"/>
                  <a:pt x="57" y="29"/>
                </a:cubicBezTo>
                <a:cubicBezTo>
                  <a:pt x="0" y="0"/>
                  <a:pt x="38" y="35"/>
                  <a:pt x="16" y="13"/>
                </a:cubicBezTo>
              </a:path>
            </a:pathLst>
          </a:custGeom>
          <a:noFill/>
          <a:ln w="38100">
            <a:solidFill>
              <a:schemeClr val="tx1"/>
            </a:solidFill>
            <a:round/>
            <a:headEnd/>
            <a:tailEnd/>
          </a:ln>
          <a:effectLst/>
        </p:spPr>
        <p:txBody>
          <a:bodyPr wrap="none" anchor="ctr"/>
          <a:lstStyle/>
          <a:p>
            <a:endParaRPr lang="en-US"/>
          </a:p>
        </p:txBody>
      </p:sp>
      <p:sp>
        <p:nvSpPr>
          <p:cNvPr id="7173" name="Freeform 5"/>
          <p:cNvSpPr>
            <a:spLocks/>
          </p:cNvSpPr>
          <p:nvPr/>
        </p:nvSpPr>
        <p:spPr bwMode="auto">
          <a:xfrm>
            <a:off x="1752600" y="1579563"/>
            <a:ext cx="1687513" cy="1316037"/>
          </a:xfrm>
          <a:custGeom>
            <a:avLst/>
            <a:gdLst/>
            <a:ahLst/>
            <a:cxnLst>
              <a:cxn ang="0">
                <a:pos x="833" y="637"/>
              </a:cxn>
              <a:cxn ang="0">
                <a:pos x="947" y="498"/>
              </a:cxn>
              <a:cxn ang="0">
                <a:pos x="915" y="351"/>
              </a:cxn>
              <a:cxn ang="0">
                <a:pos x="874" y="278"/>
              </a:cxn>
              <a:cxn ang="0">
                <a:pos x="833" y="237"/>
              </a:cxn>
              <a:cxn ang="0">
                <a:pos x="768" y="155"/>
              </a:cxn>
              <a:cxn ang="0">
                <a:pos x="694" y="98"/>
              </a:cxn>
              <a:cxn ang="0">
                <a:pos x="662" y="41"/>
              </a:cxn>
              <a:cxn ang="0">
                <a:pos x="613" y="25"/>
              </a:cxn>
              <a:cxn ang="0">
                <a:pos x="588" y="16"/>
              </a:cxn>
              <a:cxn ang="0">
                <a:pos x="515" y="33"/>
              </a:cxn>
              <a:cxn ang="0">
                <a:pos x="376" y="16"/>
              </a:cxn>
              <a:cxn ang="0">
                <a:pos x="147" y="33"/>
              </a:cxn>
              <a:cxn ang="0">
                <a:pos x="0" y="25"/>
              </a:cxn>
            </a:cxnLst>
            <a:rect l="0" t="0" r="r" b="b"/>
            <a:pathLst>
              <a:path w="967" h="637">
                <a:moveTo>
                  <a:pt x="833" y="637"/>
                </a:moveTo>
                <a:cubicBezTo>
                  <a:pt x="870" y="590"/>
                  <a:pt x="911" y="546"/>
                  <a:pt x="947" y="498"/>
                </a:cubicBezTo>
                <a:cubicBezTo>
                  <a:pt x="967" y="436"/>
                  <a:pt x="937" y="402"/>
                  <a:pt x="915" y="351"/>
                </a:cubicBezTo>
                <a:cubicBezTo>
                  <a:pt x="901" y="319"/>
                  <a:pt x="906" y="310"/>
                  <a:pt x="874" y="278"/>
                </a:cubicBezTo>
                <a:cubicBezTo>
                  <a:pt x="860" y="264"/>
                  <a:pt x="843" y="253"/>
                  <a:pt x="833" y="237"/>
                </a:cubicBezTo>
                <a:cubicBezTo>
                  <a:pt x="815" y="210"/>
                  <a:pt x="789" y="176"/>
                  <a:pt x="768" y="155"/>
                </a:cubicBezTo>
                <a:cubicBezTo>
                  <a:pt x="746" y="133"/>
                  <a:pt x="716" y="119"/>
                  <a:pt x="694" y="98"/>
                </a:cubicBezTo>
                <a:cubicBezTo>
                  <a:pt x="687" y="70"/>
                  <a:pt x="689" y="56"/>
                  <a:pt x="662" y="41"/>
                </a:cubicBezTo>
                <a:cubicBezTo>
                  <a:pt x="646" y="32"/>
                  <a:pt x="629" y="30"/>
                  <a:pt x="613" y="25"/>
                </a:cubicBezTo>
                <a:cubicBezTo>
                  <a:pt x="604" y="22"/>
                  <a:pt x="588" y="16"/>
                  <a:pt x="588" y="16"/>
                </a:cubicBezTo>
                <a:cubicBezTo>
                  <a:pt x="563" y="20"/>
                  <a:pt x="539" y="33"/>
                  <a:pt x="515" y="33"/>
                </a:cubicBezTo>
                <a:cubicBezTo>
                  <a:pt x="468" y="33"/>
                  <a:pt x="422" y="20"/>
                  <a:pt x="376" y="16"/>
                </a:cubicBezTo>
                <a:cubicBezTo>
                  <a:pt x="296" y="0"/>
                  <a:pt x="224" y="20"/>
                  <a:pt x="147" y="33"/>
                </a:cubicBezTo>
                <a:cubicBezTo>
                  <a:pt x="16" y="24"/>
                  <a:pt x="65" y="25"/>
                  <a:pt x="0" y="25"/>
                </a:cubicBezTo>
              </a:path>
            </a:pathLst>
          </a:custGeom>
          <a:noFill/>
          <a:ln w="38100">
            <a:solidFill>
              <a:schemeClr val="tx1"/>
            </a:solidFill>
            <a:round/>
            <a:headEnd/>
            <a:tailEnd/>
          </a:ln>
          <a:effectLst/>
        </p:spPr>
        <p:txBody>
          <a:bodyPr wrap="none" anchor="ctr"/>
          <a:lstStyle/>
          <a:p>
            <a:endParaRPr lang="en-US"/>
          </a:p>
        </p:txBody>
      </p:sp>
      <p:sp>
        <p:nvSpPr>
          <p:cNvPr id="7174" name="Freeform 6"/>
          <p:cNvSpPr>
            <a:spLocks/>
          </p:cNvSpPr>
          <p:nvPr/>
        </p:nvSpPr>
        <p:spPr bwMode="auto">
          <a:xfrm>
            <a:off x="3667125" y="1568450"/>
            <a:ext cx="1036638" cy="1177925"/>
          </a:xfrm>
          <a:custGeom>
            <a:avLst/>
            <a:gdLst/>
            <a:ahLst/>
            <a:cxnLst>
              <a:cxn ang="0">
                <a:pos x="114" y="742"/>
              </a:cxn>
              <a:cxn ang="0">
                <a:pos x="98" y="538"/>
              </a:cxn>
              <a:cxn ang="0">
                <a:pos x="25" y="440"/>
              </a:cxn>
              <a:cxn ang="0">
                <a:pos x="0" y="359"/>
              </a:cxn>
              <a:cxn ang="0">
                <a:pos x="90" y="277"/>
              </a:cxn>
              <a:cxn ang="0">
                <a:pos x="114" y="261"/>
              </a:cxn>
              <a:cxn ang="0">
                <a:pos x="139" y="253"/>
              </a:cxn>
              <a:cxn ang="0">
                <a:pos x="155" y="236"/>
              </a:cxn>
              <a:cxn ang="0">
                <a:pos x="278" y="179"/>
              </a:cxn>
              <a:cxn ang="0">
                <a:pos x="376" y="130"/>
              </a:cxn>
              <a:cxn ang="0">
                <a:pos x="449" y="147"/>
              </a:cxn>
              <a:cxn ang="0">
                <a:pos x="474" y="163"/>
              </a:cxn>
              <a:cxn ang="0">
                <a:pos x="498" y="171"/>
              </a:cxn>
              <a:cxn ang="0">
                <a:pos x="531" y="163"/>
              </a:cxn>
              <a:cxn ang="0">
                <a:pos x="555" y="114"/>
              </a:cxn>
              <a:cxn ang="0">
                <a:pos x="588" y="81"/>
              </a:cxn>
              <a:cxn ang="0">
                <a:pos x="629" y="16"/>
              </a:cxn>
              <a:cxn ang="0">
                <a:pos x="653" y="0"/>
              </a:cxn>
            </a:cxnLst>
            <a:rect l="0" t="0" r="r" b="b"/>
            <a:pathLst>
              <a:path w="653" h="742">
                <a:moveTo>
                  <a:pt x="114" y="742"/>
                </a:moveTo>
                <a:cubicBezTo>
                  <a:pt x="137" y="679"/>
                  <a:pt x="146" y="589"/>
                  <a:pt x="98" y="538"/>
                </a:cubicBezTo>
                <a:cubicBezTo>
                  <a:pt x="85" y="500"/>
                  <a:pt x="52" y="468"/>
                  <a:pt x="25" y="440"/>
                </a:cubicBezTo>
                <a:cubicBezTo>
                  <a:pt x="14" y="413"/>
                  <a:pt x="6" y="386"/>
                  <a:pt x="0" y="359"/>
                </a:cubicBezTo>
                <a:cubicBezTo>
                  <a:pt x="15" y="309"/>
                  <a:pt x="42" y="292"/>
                  <a:pt x="90" y="277"/>
                </a:cubicBezTo>
                <a:cubicBezTo>
                  <a:pt x="98" y="271"/>
                  <a:pt x="105" y="265"/>
                  <a:pt x="114" y="261"/>
                </a:cubicBezTo>
                <a:cubicBezTo>
                  <a:pt x="121" y="257"/>
                  <a:pt x="131" y="257"/>
                  <a:pt x="139" y="253"/>
                </a:cubicBezTo>
                <a:cubicBezTo>
                  <a:pt x="145" y="248"/>
                  <a:pt x="148" y="240"/>
                  <a:pt x="155" y="236"/>
                </a:cubicBezTo>
                <a:cubicBezTo>
                  <a:pt x="188" y="209"/>
                  <a:pt x="237" y="191"/>
                  <a:pt x="278" y="179"/>
                </a:cubicBezTo>
                <a:cubicBezTo>
                  <a:pt x="307" y="159"/>
                  <a:pt x="342" y="140"/>
                  <a:pt x="376" y="130"/>
                </a:cubicBezTo>
                <a:cubicBezTo>
                  <a:pt x="389" y="132"/>
                  <a:pt x="434" y="140"/>
                  <a:pt x="449" y="147"/>
                </a:cubicBezTo>
                <a:cubicBezTo>
                  <a:pt x="458" y="150"/>
                  <a:pt x="465" y="158"/>
                  <a:pt x="474" y="163"/>
                </a:cubicBezTo>
                <a:cubicBezTo>
                  <a:pt x="481" y="166"/>
                  <a:pt x="490" y="168"/>
                  <a:pt x="498" y="171"/>
                </a:cubicBezTo>
                <a:cubicBezTo>
                  <a:pt x="509" y="168"/>
                  <a:pt x="521" y="169"/>
                  <a:pt x="531" y="163"/>
                </a:cubicBezTo>
                <a:cubicBezTo>
                  <a:pt x="551" y="149"/>
                  <a:pt x="543" y="131"/>
                  <a:pt x="555" y="114"/>
                </a:cubicBezTo>
                <a:cubicBezTo>
                  <a:pt x="563" y="100"/>
                  <a:pt x="577" y="92"/>
                  <a:pt x="588" y="81"/>
                </a:cubicBezTo>
                <a:cubicBezTo>
                  <a:pt x="595" y="57"/>
                  <a:pt x="610" y="33"/>
                  <a:pt x="629" y="16"/>
                </a:cubicBezTo>
                <a:cubicBezTo>
                  <a:pt x="635" y="9"/>
                  <a:pt x="653" y="0"/>
                  <a:pt x="653" y="0"/>
                </a:cubicBezTo>
              </a:path>
            </a:pathLst>
          </a:custGeom>
          <a:noFill/>
          <a:ln w="38100">
            <a:solidFill>
              <a:schemeClr val="tx1"/>
            </a:solidFill>
            <a:round/>
            <a:headEnd/>
            <a:tailEnd/>
          </a:ln>
          <a:effectLst/>
        </p:spPr>
        <p:txBody>
          <a:bodyPr wrap="none" anchor="ctr"/>
          <a:lstStyle/>
          <a:p>
            <a:endParaRPr lang="en-US"/>
          </a:p>
        </p:txBody>
      </p:sp>
      <p:sp>
        <p:nvSpPr>
          <p:cNvPr id="7175" name="Line 7"/>
          <p:cNvSpPr>
            <a:spLocks noChangeShapeType="1"/>
          </p:cNvSpPr>
          <p:nvPr/>
        </p:nvSpPr>
        <p:spPr bwMode="auto">
          <a:xfrm>
            <a:off x="5334000" y="4876800"/>
            <a:ext cx="1752600" cy="1066800"/>
          </a:xfrm>
          <a:prstGeom prst="line">
            <a:avLst/>
          </a:prstGeom>
          <a:noFill/>
          <a:ln w="25400">
            <a:solidFill>
              <a:srgbClr val="FF0000"/>
            </a:solidFill>
            <a:round/>
            <a:headEnd/>
            <a:tailEnd type="triangle" w="med" len="med"/>
          </a:ln>
          <a:effectLst/>
        </p:spPr>
        <p:txBody>
          <a:bodyPr wrap="none" anchor="ctr"/>
          <a:lstStyle/>
          <a:p>
            <a:endParaRPr lang="en-US"/>
          </a:p>
        </p:txBody>
      </p:sp>
      <p:sp>
        <p:nvSpPr>
          <p:cNvPr id="7176" name="Freeform 8"/>
          <p:cNvSpPr>
            <a:spLocks/>
          </p:cNvSpPr>
          <p:nvPr/>
        </p:nvSpPr>
        <p:spPr bwMode="auto">
          <a:xfrm>
            <a:off x="984250" y="2203450"/>
            <a:ext cx="1801813" cy="1100138"/>
          </a:xfrm>
          <a:custGeom>
            <a:avLst/>
            <a:gdLst/>
            <a:ahLst/>
            <a:cxnLst>
              <a:cxn ang="0">
                <a:pos x="1135" y="693"/>
              </a:cxn>
              <a:cxn ang="0">
                <a:pos x="906" y="595"/>
              </a:cxn>
              <a:cxn ang="0">
                <a:pos x="825" y="563"/>
              </a:cxn>
              <a:cxn ang="0">
                <a:pos x="776" y="538"/>
              </a:cxn>
              <a:cxn ang="0">
                <a:pos x="662" y="522"/>
              </a:cxn>
              <a:cxn ang="0">
                <a:pos x="564" y="530"/>
              </a:cxn>
              <a:cxn ang="0">
                <a:pos x="409" y="498"/>
              </a:cxn>
              <a:cxn ang="0">
                <a:pos x="351" y="408"/>
              </a:cxn>
              <a:cxn ang="0">
                <a:pos x="286" y="269"/>
              </a:cxn>
              <a:cxn ang="0">
                <a:pos x="123" y="130"/>
              </a:cxn>
              <a:cxn ang="0">
                <a:pos x="90" y="73"/>
              </a:cxn>
              <a:cxn ang="0">
                <a:pos x="0" y="0"/>
              </a:cxn>
            </a:cxnLst>
            <a:rect l="0" t="0" r="r" b="b"/>
            <a:pathLst>
              <a:path w="1135" h="693">
                <a:moveTo>
                  <a:pt x="1135" y="693"/>
                </a:moveTo>
                <a:cubicBezTo>
                  <a:pt x="1061" y="656"/>
                  <a:pt x="984" y="616"/>
                  <a:pt x="906" y="595"/>
                </a:cubicBezTo>
                <a:cubicBezTo>
                  <a:pt x="879" y="577"/>
                  <a:pt x="853" y="576"/>
                  <a:pt x="825" y="563"/>
                </a:cubicBezTo>
                <a:cubicBezTo>
                  <a:pt x="801" y="551"/>
                  <a:pt x="801" y="542"/>
                  <a:pt x="776" y="538"/>
                </a:cubicBezTo>
                <a:cubicBezTo>
                  <a:pt x="738" y="531"/>
                  <a:pt x="662" y="522"/>
                  <a:pt x="662" y="522"/>
                </a:cubicBezTo>
                <a:cubicBezTo>
                  <a:pt x="627" y="510"/>
                  <a:pt x="601" y="523"/>
                  <a:pt x="564" y="530"/>
                </a:cubicBezTo>
                <a:cubicBezTo>
                  <a:pt x="504" y="524"/>
                  <a:pt x="460" y="523"/>
                  <a:pt x="409" y="498"/>
                </a:cubicBezTo>
                <a:cubicBezTo>
                  <a:pt x="388" y="467"/>
                  <a:pt x="373" y="437"/>
                  <a:pt x="351" y="408"/>
                </a:cubicBezTo>
                <a:cubicBezTo>
                  <a:pt x="339" y="361"/>
                  <a:pt x="312" y="309"/>
                  <a:pt x="286" y="269"/>
                </a:cubicBezTo>
                <a:cubicBezTo>
                  <a:pt x="263" y="199"/>
                  <a:pt x="191" y="147"/>
                  <a:pt x="123" y="130"/>
                </a:cubicBezTo>
                <a:cubicBezTo>
                  <a:pt x="61" y="90"/>
                  <a:pt x="135" y="146"/>
                  <a:pt x="90" y="73"/>
                </a:cubicBezTo>
                <a:cubicBezTo>
                  <a:pt x="77" y="51"/>
                  <a:pt x="21" y="18"/>
                  <a:pt x="0" y="0"/>
                </a:cubicBezTo>
              </a:path>
            </a:pathLst>
          </a:custGeom>
          <a:noFill/>
          <a:ln w="38100">
            <a:solidFill>
              <a:schemeClr val="tx1"/>
            </a:solidFill>
            <a:round/>
            <a:headEnd/>
            <a:tailEnd/>
          </a:ln>
          <a:effectLst/>
        </p:spPr>
        <p:txBody>
          <a:bodyPr wrap="none" anchor="ctr"/>
          <a:lstStyle/>
          <a:p>
            <a:endParaRPr lang="en-US"/>
          </a:p>
        </p:txBody>
      </p:sp>
      <p:sp>
        <p:nvSpPr>
          <p:cNvPr id="7177" name="Text Box 9"/>
          <p:cNvSpPr txBox="1">
            <a:spLocks noChangeArrowheads="1"/>
          </p:cNvSpPr>
          <p:nvPr/>
        </p:nvSpPr>
        <p:spPr bwMode="auto">
          <a:xfrm>
            <a:off x="3124200" y="3657600"/>
            <a:ext cx="1295400" cy="457200"/>
          </a:xfrm>
          <a:prstGeom prst="rect">
            <a:avLst/>
          </a:prstGeom>
          <a:noFill/>
          <a:ln w="9525">
            <a:noFill/>
            <a:miter lim="800000"/>
            <a:headEnd/>
            <a:tailEnd/>
          </a:ln>
          <a:effectLst/>
        </p:spPr>
        <p:txBody>
          <a:bodyPr>
            <a:spAutoFit/>
          </a:bodyPr>
          <a:lstStyle/>
          <a:p>
            <a:pPr algn="ctr">
              <a:spcBef>
                <a:spcPct val="50000"/>
              </a:spcBef>
            </a:pPr>
            <a:r>
              <a:rPr lang="en-US" altLang="en-US" sz="2400" b="1">
                <a:solidFill>
                  <a:srgbClr val="0000FF"/>
                </a:solidFill>
                <a:effectLst>
                  <a:outerShdw blurRad="38100" dist="38100" dir="2700000" algn="tl">
                    <a:srgbClr val="000000"/>
                  </a:outerShdw>
                </a:effectLst>
              </a:rPr>
              <a:t>Soma</a:t>
            </a:r>
          </a:p>
        </p:txBody>
      </p:sp>
      <p:sp>
        <p:nvSpPr>
          <p:cNvPr id="7178" name="Text Box 10"/>
          <p:cNvSpPr txBox="1">
            <a:spLocks noChangeArrowheads="1"/>
          </p:cNvSpPr>
          <p:nvPr/>
        </p:nvSpPr>
        <p:spPr bwMode="auto">
          <a:xfrm>
            <a:off x="5334000" y="2286000"/>
            <a:ext cx="1676400" cy="457200"/>
          </a:xfrm>
          <a:prstGeom prst="rect">
            <a:avLst/>
          </a:prstGeom>
          <a:noFill/>
          <a:ln w="9525">
            <a:noFill/>
            <a:miter lim="800000"/>
            <a:headEnd/>
            <a:tailEnd/>
          </a:ln>
          <a:effectLst/>
        </p:spPr>
        <p:txBody>
          <a:bodyPr>
            <a:spAutoFit/>
          </a:bodyPr>
          <a:lstStyle/>
          <a:p>
            <a:pPr algn="ctr">
              <a:spcBef>
                <a:spcPct val="50000"/>
              </a:spcBef>
            </a:pPr>
            <a:r>
              <a:rPr lang="en-US" altLang="en-US" sz="2400" b="1">
                <a:effectLst>
                  <a:outerShdw blurRad="38100" dist="38100" dir="2700000" algn="tl">
                    <a:srgbClr val="000000"/>
                  </a:outerShdw>
                </a:effectLst>
              </a:rPr>
              <a:t>Dendrites</a:t>
            </a:r>
            <a:endParaRPr lang="en-US" altLang="en-US" sz="2400">
              <a:latin typeface="Times" pitchFamily="18" charset="0"/>
            </a:endParaRPr>
          </a:p>
        </p:txBody>
      </p:sp>
      <p:sp>
        <p:nvSpPr>
          <p:cNvPr id="7179" name="Line 11"/>
          <p:cNvSpPr>
            <a:spLocks noChangeShapeType="1"/>
          </p:cNvSpPr>
          <p:nvPr/>
        </p:nvSpPr>
        <p:spPr bwMode="auto">
          <a:xfrm flipH="1">
            <a:off x="4114800" y="2514600"/>
            <a:ext cx="1295400" cy="0"/>
          </a:xfrm>
          <a:prstGeom prst="line">
            <a:avLst/>
          </a:prstGeom>
          <a:noFill/>
          <a:ln w="38100">
            <a:solidFill>
              <a:srgbClr val="00FF99"/>
            </a:solidFill>
            <a:round/>
            <a:headEnd/>
            <a:tailEnd type="triangle" w="med" len="lg"/>
          </a:ln>
          <a:effectLst/>
        </p:spPr>
        <p:txBody>
          <a:bodyPr wrap="none" anchor="ctr"/>
          <a:lstStyle/>
          <a:p>
            <a:endParaRPr lang="en-US"/>
          </a:p>
        </p:txBody>
      </p:sp>
      <p:sp>
        <p:nvSpPr>
          <p:cNvPr id="7180" name="Text Box 12"/>
          <p:cNvSpPr txBox="1">
            <a:spLocks noChangeArrowheads="1"/>
          </p:cNvSpPr>
          <p:nvPr/>
        </p:nvSpPr>
        <p:spPr bwMode="auto">
          <a:xfrm>
            <a:off x="4343400" y="5638800"/>
            <a:ext cx="1295400" cy="457200"/>
          </a:xfrm>
          <a:prstGeom prst="rect">
            <a:avLst/>
          </a:prstGeom>
          <a:noFill/>
          <a:ln w="9525">
            <a:noFill/>
            <a:miter lim="800000"/>
            <a:headEnd/>
            <a:tailEnd/>
          </a:ln>
          <a:effectLst/>
        </p:spPr>
        <p:txBody>
          <a:bodyPr>
            <a:spAutoFit/>
          </a:bodyPr>
          <a:lstStyle/>
          <a:p>
            <a:pPr algn="ctr">
              <a:spcBef>
                <a:spcPct val="50000"/>
              </a:spcBef>
            </a:pPr>
            <a:r>
              <a:rPr lang="en-US" altLang="en-US" sz="2400" b="1">
                <a:effectLst>
                  <a:outerShdw blurRad="38100" dist="38100" dir="2700000" algn="tl">
                    <a:srgbClr val="000000"/>
                  </a:outerShdw>
                </a:effectLst>
              </a:rPr>
              <a:t>Axon</a:t>
            </a:r>
            <a:endParaRPr lang="en-US" altLang="en-US" sz="2400">
              <a:latin typeface="Times" pitchFamily="18" charset="0"/>
            </a:endParaRPr>
          </a:p>
        </p:txBody>
      </p:sp>
      <p:sp>
        <p:nvSpPr>
          <p:cNvPr id="7181" name="Line 13"/>
          <p:cNvSpPr>
            <a:spLocks noChangeShapeType="1"/>
          </p:cNvSpPr>
          <p:nvPr/>
        </p:nvSpPr>
        <p:spPr bwMode="auto">
          <a:xfrm>
            <a:off x="5486400" y="5867400"/>
            <a:ext cx="990600" cy="0"/>
          </a:xfrm>
          <a:prstGeom prst="line">
            <a:avLst/>
          </a:prstGeom>
          <a:noFill/>
          <a:ln w="38100">
            <a:solidFill>
              <a:srgbClr val="00FF99"/>
            </a:solidFill>
            <a:round/>
            <a:headEnd/>
            <a:tailEnd type="triangle" w="med" len="med"/>
          </a:ln>
          <a:effectLst/>
        </p:spPr>
        <p:txBody>
          <a:bodyPr wrap="none" anchor="ctr"/>
          <a:lstStyle/>
          <a:p>
            <a:endParaRPr lang="en-US"/>
          </a:p>
        </p:txBody>
      </p:sp>
      <p:sp>
        <p:nvSpPr>
          <p:cNvPr id="7182" name="Line 14"/>
          <p:cNvSpPr>
            <a:spLocks noChangeShapeType="1"/>
          </p:cNvSpPr>
          <p:nvPr/>
        </p:nvSpPr>
        <p:spPr bwMode="auto">
          <a:xfrm>
            <a:off x="1676400" y="1752600"/>
            <a:ext cx="1371600" cy="1066800"/>
          </a:xfrm>
          <a:prstGeom prst="line">
            <a:avLst/>
          </a:prstGeom>
          <a:noFill/>
          <a:ln w="31750">
            <a:solidFill>
              <a:srgbClr val="FF0000"/>
            </a:solidFill>
            <a:round/>
            <a:headEnd/>
            <a:tailEnd type="triangle" w="med" len="med"/>
          </a:ln>
          <a:effectLst/>
        </p:spPr>
        <p:txBody>
          <a:bodyPr wrap="none" anchor="ctr"/>
          <a:lstStyle/>
          <a:p>
            <a:endParaRPr lang="en-US"/>
          </a:p>
        </p:txBody>
      </p:sp>
      <p:sp>
        <p:nvSpPr>
          <p:cNvPr id="7183" name="Line 15"/>
          <p:cNvSpPr>
            <a:spLocks noChangeShapeType="1"/>
          </p:cNvSpPr>
          <p:nvPr/>
        </p:nvSpPr>
        <p:spPr bwMode="auto">
          <a:xfrm>
            <a:off x="3352800" y="3048000"/>
            <a:ext cx="1447800" cy="1295400"/>
          </a:xfrm>
          <a:prstGeom prst="line">
            <a:avLst/>
          </a:prstGeom>
          <a:noFill/>
          <a:ln w="31750">
            <a:solidFill>
              <a:srgbClr val="FF0000"/>
            </a:solidFill>
            <a:prstDash val="dash"/>
            <a:round/>
            <a:headEnd/>
            <a:tailEnd type="triangle" w="med" len="med"/>
          </a:ln>
          <a:effectLst/>
        </p:spPr>
        <p:txBody>
          <a:bodyPr wrap="none" anchor="ctr"/>
          <a:lstStyle/>
          <a:p>
            <a:endParaRPr lang="en-US"/>
          </a:p>
        </p:txBody>
      </p:sp>
      <p:sp>
        <p:nvSpPr>
          <p:cNvPr id="7184" name="Line 16"/>
          <p:cNvSpPr>
            <a:spLocks noChangeShapeType="1"/>
          </p:cNvSpPr>
          <p:nvPr/>
        </p:nvSpPr>
        <p:spPr bwMode="auto">
          <a:xfrm>
            <a:off x="914400" y="5715000"/>
            <a:ext cx="1066800" cy="0"/>
          </a:xfrm>
          <a:prstGeom prst="line">
            <a:avLst/>
          </a:prstGeom>
          <a:noFill/>
          <a:ln w="31750">
            <a:solidFill>
              <a:srgbClr val="FF0000"/>
            </a:solidFill>
            <a:round/>
            <a:headEnd/>
            <a:tailEnd type="triangle" w="med" len="med"/>
          </a:ln>
          <a:effectLst/>
        </p:spPr>
        <p:txBody>
          <a:bodyPr wrap="none" anchor="ctr"/>
          <a:lstStyle/>
          <a:p>
            <a:endParaRPr lang="en-US"/>
          </a:p>
        </p:txBody>
      </p:sp>
      <p:sp>
        <p:nvSpPr>
          <p:cNvPr id="7185" name="Text Box 17"/>
          <p:cNvSpPr txBox="1">
            <a:spLocks noChangeArrowheads="1"/>
          </p:cNvSpPr>
          <p:nvPr/>
        </p:nvSpPr>
        <p:spPr bwMode="auto">
          <a:xfrm>
            <a:off x="1981200" y="5486400"/>
            <a:ext cx="2667000" cy="822325"/>
          </a:xfrm>
          <a:prstGeom prst="rect">
            <a:avLst/>
          </a:prstGeom>
          <a:noFill/>
          <a:ln w="9525">
            <a:noFill/>
            <a:miter lim="800000"/>
            <a:headEnd/>
            <a:tailEnd/>
          </a:ln>
          <a:effectLst/>
        </p:spPr>
        <p:txBody>
          <a:bodyPr>
            <a:spAutoFit/>
          </a:bodyPr>
          <a:lstStyle/>
          <a:p>
            <a:pPr algn="ctr">
              <a:spcBef>
                <a:spcPct val="50000"/>
              </a:spcBef>
            </a:pPr>
            <a:r>
              <a:rPr lang="en-US" altLang="en-US" sz="2400" b="1">
                <a:solidFill>
                  <a:srgbClr val="FFFF00"/>
                </a:solidFill>
                <a:effectLst>
                  <a:outerShdw blurRad="38100" dist="38100" dir="2700000" algn="tl">
                    <a:srgbClr val="000000"/>
                  </a:outerShdw>
                </a:effectLst>
              </a:rPr>
              <a:t>=  flow of neural impulse</a:t>
            </a:r>
            <a:endParaRPr lang="en-US" altLang="en-US" b="1">
              <a:solidFill>
                <a:srgbClr val="FFFF00"/>
              </a:solidFill>
              <a:effectLst>
                <a:outerShdw blurRad="38100" dist="38100" dir="2700000" algn="tl">
                  <a:srgbClr val="000000"/>
                </a:outerShdw>
              </a:effectLst>
            </a:endParaRPr>
          </a:p>
        </p:txBody>
      </p:sp>
      <p:sp>
        <p:nvSpPr>
          <p:cNvPr id="7186" name="Line 18"/>
          <p:cNvSpPr>
            <a:spLocks noChangeShapeType="1"/>
          </p:cNvSpPr>
          <p:nvPr/>
        </p:nvSpPr>
        <p:spPr bwMode="auto">
          <a:xfrm>
            <a:off x="8229600" y="5334000"/>
            <a:ext cx="0" cy="685800"/>
          </a:xfrm>
          <a:prstGeom prst="line">
            <a:avLst/>
          </a:prstGeom>
          <a:noFill/>
          <a:ln w="38100">
            <a:solidFill>
              <a:srgbClr val="00FF99"/>
            </a:solidFill>
            <a:round/>
            <a:headEnd/>
            <a:tailEnd type="triangle" w="med" len="med"/>
          </a:ln>
          <a:effectLst/>
        </p:spPr>
        <p:txBody>
          <a:bodyPr wrap="none" anchor="ctr"/>
          <a:lstStyle/>
          <a:p>
            <a:endParaRPr lang="en-US"/>
          </a:p>
        </p:txBody>
      </p:sp>
      <p:sp>
        <p:nvSpPr>
          <p:cNvPr id="7187" name="Text Box 19"/>
          <p:cNvSpPr txBox="1">
            <a:spLocks noChangeArrowheads="1"/>
          </p:cNvSpPr>
          <p:nvPr/>
        </p:nvSpPr>
        <p:spPr bwMode="auto">
          <a:xfrm>
            <a:off x="7315200" y="4114800"/>
            <a:ext cx="1600200" cy="822325"/>
          </a:xfrm>
          <a:prstGeom prst="rect">
            <a:avLst/>
          </a:prstGeom>
          <a:noFill/>
          <a:ln w="9525">
            <a:noFill/>
            <a:miter lim="800000"/>
            <a:headEnd/>
            <a:tailEnd/>
          </a:ln>
          <a:effectLst/>
        </p:spPr>
        <p:txBody>
          <a:bodyPr>
            <a:spAutoFit/>
          </a:bodyPr>
          <a:lstStyle/>
          <a:p>
            <a:pPr algn="ctr">
              <a:spcBef>
                <a:spcPct val="50000"/>
              </a:spcBef>
            </a:pPr>
            <a:r>
              <a:rPr lang="en-US" altLang="en-US" sz="2400" b="1">
                <a:effectLst>
                  <a:outerShdw blurRad="38100" dist="38100" dir="2700000" algn="tl">
                    <a:srgbClr val="000000"/>
                  </a:outerShdw>
                </a:effectLst>
              </a:rPr>
              <a:t>Terminal Buttons</a:t>
            </a:r>
          </a:p>
        </p:txBody>
      </p:sp>
      <p:sp>
        <p:nvSpPr>
          <p:cNvPr id="7188" name="Text Box 20"/>
          <p:cNvSpPr txBox="1">
            <a:spLocks noChangeArrowheads="1"/>
          </p:cNvSpPr>
          <p:nvPr/>
        </p:nvSpPr>
        <p:spPr bwMode="auto">
          <a:xfrm>
            <a:off x="1447800" y="228600"/>
            <a:ext cx="7239000" cy="1431925"/>
          </a:xfrm>
          <a:prstGeom prst="rect">
            <a:avLst/>
          </a:prstGeom>
          <a:noFill/>
          <a:ln w="9525">
            <a:noFill/>
            <a:miter lim="800000"/>
            <a:headEnd/>
            <a:tailEnd/>
          </a:ln>
          <a:effectLst/>
        </p:spPr>
        <p:txBody>
          <a:bodyPr>
            <a:spAutoFit/>
          </a:bodyPr>
          <a:lstStyle/>
          <a:p>
            <a:pPr algn="ctr">
              <a:spcBef>
                <a:spcPct val="50000"/>
              </a:spcBef>
            </a:pPr>
            <a:r>
              <a:rPr lang="en-US" altLang="en-US" sz="4400" b="1">
                <a:solidFill>
                  <a:srgbClr val="FFFF00"/>
                </a:solidFill>
                <a:effectLst>
                  <a:outerShdw blurRad="38100" dist="38100" dir="2700000" algn="tl">
                    <a:srgbClr val="000000"/>
                  </a:outerShdw>
                </a:effectLst>
              </a:rPr>
              <a:t>Anatomy of a Neuron Cell (stand up!)</a:t>
            </a:r>
            <a:endParaRPr lang="en-US" altLang="en-US" sz="4800" b="1">
              <a:solidFill>
                <a:srgbClr val="FFFF00"/>
              </a:solidFill>
              <a:effectLst>
                <a:outerShdw blurRad="38100" dist="38100" dir="2700000" algn="tl">
                  <a:srgbClr val="000000"/>
                </a:outerShdw>
              </a:effectLst>
            </a:endParaRPr>
          </a:p>
        </p:txBody>
      </p:sp>
      <p:sp>
        <p:nvSpPr>
          <p:cNvPr id="7189" name="Line 21"/>
          <p:cNvSpPr>
            <a:spLocks noChangeShapeType="1"/>
          </p:cNvSpPr>
          <p:nvPr/>
        </p:nvSpPr>
        <p:spPr bwMode="auto">
          <a:xfrm flipH="1" flipV="1">
            <a:off x="4724400" y="1524000"/>
            <a:ext cx="914400" cy="304800"/>
          </a:xfrm>
          <a:prstGeom prst="line">
            <a:avLst/>
          </a:prstGeom>
          <a:noFill/>
          <a:ln w="38100">
            <a:solidFill>
              <a:srgbClr val="FF00FF"/>
            </a:solidFill>
            <a:round/>
            <a:headEnd/>
            <a:tailEnd type="triangle" w="med" len="lg"/>
          </a:ln>
          <a:effectLst/>
        </p:spPr>
        <p:txBody>
          <a:bodyPr wrap="none" anchor="ctr"/>
          <a:lstStyle/>
          <a:p>
            <a:endParaRPr lang="en-US"/>
          </a:p>
        </p:txBody>
      </p:sp>
      <p:sp>
        <p:nvSpPr>
          <p:cNvPr id="7190" name="Text Box 22"/>
          <p:cNvSpPr txBox="1">
            <a:spLocks noChangeArrowheads="1"/>
          </p:cNvSpPr>
          <p:nvPr/>
        </p:nvSpPr>
        <p:spPr bwMode="auto">
          <a:xfrm>
            <a:off x="5562600" y="1600200"/>
            <a:ext cx="2438400" cy="457200"/>
          </a:xfrm>
          <a:prstGeom prst="rect">
            <a:avLst/>
          </a:prstGeom>
          <a:noFill/>
          <a:ln w="9525">
            <a:noFill/>
            <a:miter lim="800000"/>
            <a:headEnd/>
            <a:tailEnd/>
          </a:ln>
          <a:effectLst/>
        </p:spPr>
        <p:txBody>
          <a:bodyPr>
            <a:spAutoFit/>
          </a:bodyPr>
          <a:lstStyle/>
          <a:p>
            <a:pPr algn="ctr">
              <a:spcBef>
                <a:spcPct val="50000"/>
              </a:spcBef>
            </a:pPr>
            <a:r>
              <a:rPr lang="en-US" altLang="en-US" sz="2400" b="1">
                <a:effectLst>
                  <a:outerShdw blurRad="38100" dist="38100" dir="2700000" algn="tl">
                    <a:srgbClr val="000000"/>
                  </a:outerShdw>
                </a:effectLst>
              </a:rPr>
              <a:t>Receptor Sites</a:t>
            </a:r>
            <a:endParaRPr lang="en-US" altLang="en-US" sz="2400">
              <a:latin typeface="Times" pitchFamily="18" charset="0"/>
            </a:endParaRPr>
          </a:p>
        </p:txBody>
      </p:sp>
      <p:sp>
        <p:nvSpPr>
          <p:cNvPr id="7191" name="Line 23"/>
          <p:cNvSpPr>
            <a:spLocks noChangeShapeType="1"/>
          </p:cNvSpPr>
          <p:nvPr/>
        </p:nvSpPr>
        <p:spPr bwMode="auto">
          <a:xfrm flipH="1" flipV="1">
            <a:off x="3276600" y="2133600"/>
            <a:ext cx="2133600" cy="304800"/>
          </a:xfrm>
          <a:prstGeom prst="line">
            <a:avLst/>
          </a:prstGeom>
          <a:noFill/>
          <a:ln w="38100">
            <a:solidFill>
              <a:srgbClr val="00FF99"/>
            </a:solidFill>
            <a:round/>
            <a:headEnd/>
            <a:tailEnd type="triangle" w="med" len="lg"/>
          </a:ln>
          <a:effectLst/>
        </p:spPr>
        <p:txBody>
          <a:bodyPr wrap="none" anchor="ctr"/>
          <a:lstStyle/>
          <a:p>
            <a:endParaRPr lang="en-US"/>
          </a:p>
        </p:txBody>
      </p:sp>
      <p:sp>
        <p:nvSpPr>
          <p:cNvPr id="7192" name="Text Box 24"/>
          <p:cNvSpPr txBox="1">
            <a:spLocks noChangeArrowheads="1"/>
          </p:cNvSpPr>
          <p:nvPr/>
        </p:nvSpPr>
        <p:spPr bwMode="auto">
          <a:xfrm>
            <a:off x="7315200" y="2286000"/>
            <a:ext cx="1600200" cy="1552575"/>
          </a:xfrm>
          <a:prstGeom prst="rect">
            <a:avLst/>
          </a:prstGeom>
          <a:noFill/>
          <a:ln w="9525">
            <a:noFill/>
            <a:miter lim="800000"/>
            <a:headEnd/>
            <a:tailEnd/>
          </a:ln>
          <a:effectLst/>
        </p:spPr>
        <p:txBody>
          <a:bodyPr>
            <a:spAutoFit/>
          </a:bodyPr>
          <a:lstStyle/>
          <a:p>
            <a:pPr algn="ctr">
              <a:spcBef>
                <a:spcPct val="50000"/>
              </a:spcBef>
            </a:pPr>
            <a:r>
              <a:rPr lang="en-US" altLang="en-US" sz="2400" b="1">
                <a:effectLst>
                  <a:outerShdw blurRad="38100" dist="38100" dir="2700000" algn="tl">
                    <a:srgbClr val="000000"/>
                  </a:outerShdw>
                </a:effectLst>
              </a:rPr>
              <a:t>Synapse &amp; Synaptic Cleft</a:t>
            </a:r>
          </a:p>
        </p:txBody>
      </p:sp>
      <p:grpSp>
        <p:nvGrpSpPr>
          <p:cNvPr id="7193" name="Group 25"/>
          <p:cNvGrpSpPr>
            <a:grpSpLocks/>
          </p:cNvGrpSpPr>
          <p:nvPr/>
        </p:nvGrpSpPr>
        <p:grpSpPr bwMode="auto">
          <a:xfrm>
            <a:off x="8534400" y="2971800"/>
            <a:ext cx="381000" cy="3429000"/>
            <a:chOff x="5376" y="1872"/>
            <a:chExt cx="240" cy="2160"/>
          </a:xfrm>
        </p:grpSpPr>
        <p:sp>
          <p:nvSpPr>
            <p:cNvPr id="7194" name="Line 26"/>
            <p:cNvSpPr>
              <a:spLocks noChangeShapeType="1"/>
            </p:cNvSpPr>
            <p:nvPr/>
          </p:nvSpPr>
          <p:spPr bwMode="auto">
            <a:xfrm>
              <a:off x="5616" y="1872"/>
              <a:ext cx="0" cy="2160"/>
            </a:xfrm>
            <a:prstGeom prst="line">
              <a:avLst/>
            </a:prstGeom>
            <a:noFill/>
            <a:ln w="38100">
              <a:solidFill>
                <a:srgbClr val="00FF99"/>
              </a:solidFill>
              <a:round/>
              <a:headEnd/>
              <a:tailEnd type="triangle" w="med" len="med"/>
            </a:ln>
            <a:effectLst/>
          </p:spPr>
          <p:txBody>
            <a:bodyPr wrap="none" anchor="ctr"/>
            <a:lstStyle/>
            <a:p>
              <a:endParaRPr lang="en-US"/>
            </a:p>
          </p:txBody>
        </p:sp>
        <p:sp>
          <p:nvSpPr>
            <p:cNvPr id="7195" name="Line 27"/>
            <p:cNvSpPr>
              <a:spLocks noChangeShapeType="1"/>
            </p:cNvSpPr>
            <p:nvPr/>
          </p:nvSpPr>
          <p:spPr bwMode="auto">
            <a:xfrm>
              <a:off x="5376" y="1872"/>
              <a:ext cx="240" cy="0"/>
            </a:xfrm>
            <a:prstGeom prst="line">
              <a:avLst/>
            </a:prstGeom>
            <a:noFill/>
            <a:ln w="38100">
              <a:solidFill>
                <a:srgbClr val="00FF99"/>
              </a:solidFill>
              <a:round/>
              <a:headEnd/>
              <a:tailEnd/>
            </a:ln>
            <a:effectLst/>
          </p:spPr>
          <p:txBody>
            <a:bodyPr wrap="none" anchor="ctr"/>
            <a:lstStyle/>
            <a:p>
              <a:endParaRPr lang="en-US"/>
            </a:p>
          </p:txBody>
        </p:sp>
      </p:grpSp>
      <p:sp>
        <p:nvSpPr>
          <p:cNvPr id="7196" name="Line 28"/>
          <p:cNvSpPr>
            <a:spLocks noChangeShapeType="1"/>
          </p:cNvSpPr>
          <p:nvPr/>
        </p:nvSpPr>
        <p:spPr bwMode="auto">
          <a:xfrm flipV="1">
            <a:off x="6858000" y="6400800"/>
            <a:ext cx="1295400" cy="228600"/>
          </a:xfrm>
          <a:prstGeom prst="line">
            <a:avLst/>
          </a:prstGeom>
          <a:noFill/>
          <a:ln w="38100">
            <a:solidFill>
              <a:srgbClr val="FF00FF"/>
            </a:solidFill>
            <a:round/>
            <a:headEnd/>
            <a:tailEnd type="triangle" w="med" len="lg"/>
          </a:ln>
          <a:effectLst/>
        </p:spPr>
        <p:txBody>
          <a:bodyPr wrap="none" anchor="ctr"/>
          <a:lstStyle/>
          <a:p>
            <a:endParaRPr lang="en-US"/>
          </a:p>
        </p:txBody>
      </p:sp>
      <p:sp>
        <p:nvSpPr>
          <p:cNvPr id="7197" name="Text Box 29"/>
          <p:cNvSpPr txBox="1">
            <a:spLocks noChangeArrowheads="1"/>
          </p:cNvSpPr>
          <p:nvPr/>
        </p:nvSpPr>
        <p:spPr bwMode="auto">
          <a:xfrm>
            <a:off x="5562600" y="6096000"/>
            <a:ext cx="1295400" cy="762000"/>
          </a:xfrm>
          <a:prstGeom prst="rect">
            <a:avLst/>
          </a:prstGeom>
          <a:noFill/>
          <a:ln w="9525">
            <a:noFill/>
            <a:miter lim="800000"/>
            <a:headEnd/>
            <a:tailEnd/>
          </a:ln>
          <a:effectLst/>
        </p:spPr>
        <p:txBody>
          <a:bodyPr>
            <a:spAutoFit/>
          </a:bodyPr>
          <a:lstStyle/>
          <a:p>
            <a:pPr algn="ctr">
              <a:spcBef>
                <a:spcPct val="50000"/>
              </a:spcBef>
            </a:pPr>
            <a:r>
              <a:rPr lang="en-US" altLang="en-US" sz="2200" b="1">
                <a:effectLst>
                  <a:outerShdw blurRad="38100" dist="38100" dir="2700000" algn="tl">
                    <a:srgbClr val="000000"/>
                  </a:outerShdw>
                </a:effectLst>
              </a:rPr>
              <a:t>N.T.’s (inside)</a:t>
            </a:r>
            <a:endParaRPr lang="en-US" altLang="en-US" sz="2200">
              <a:latin typeface="Times" pitchFamily="18" charset="0"/>
            </a:endParaRPr>
          </a:p>
        </p:txBody>
      </p:sp>
      <p:grpSp>
        <p:nvGrpSpPr>
          <p:cNvPr id="7198" name="Group 30"/>
          <p:cNvGrpSpPr>
            <a:grpSpLocks/>
          </p:cNvGrpSpPr>
          <p:nvPr/>
        </p:nvGrpSpPr>
        <p:grpSpPr bwMode="auto">
          <a:xfrm>
            <a:off x="5070475" y="4514850"/>
            <a:ext cx="1952625" cy="1581150"/>
            <a:chOff x="3194" y="2844"/>
            <a:chExt cx="1230" cy="996"/>
          </a:xfrm>
        </p:grpSpPr>
        <p:sp>
          <p:nvSpPr>
            <p:cNvPr id="7199" name="Freeform 31"/>
            <p:cNvSpPr>
              <a:spLocks/>
            </p:cNvSpPr>
            <p:nvPr/>
          </p:nvSpPr>
          <p:spPr bwMode="auto">
            <a:xfrm>
              <a:off x="3194" y="2844"/>
              <a:ext cx="536" cy="429"/>
            </a:xfrm>
            <a:custGeom>
              <a:avLst/>
              <a:gdLst/>
              <a:ahLst/>
              <a:cxnLst>
                <a:cxn ang="0">
                  <a:pos x="390" y="62"/>
                </a:cxn>
                <a:cxn ang="0">
                  <a:pos x="234" y="119"/>
                </a:cxn>
                <a:cxn ang="0">
                  <a:pos x="185" y="152"/>
                </a:cxn>
                <a:cxn ang="0">
                  <a:pos x="63" y="258"/>
                </a:cxn>
                <a:cxn ang="0">
                  <a:pos x="22" y="299"/>
                </a:cxn>
                <a:cxn ang="0">
                  <a:pos x="112" y="429"/>
                </a:cxn>
                <a:cxn ang="0">
                  <a:pos x="202" y="413"/>
                </a:cxn>
                <a:cxn ang="0">
                  <a:pos x="226" y="388"/>
                </a:cxn>
                <a:cxn ang="0">
                  <a:pos x="316" y="315"/>
                </a:cxn>
                <a:cxn ang="0">
                  <a:pos x="365" y="274"/>
                </a:cxn>
                <a:cxn ang="0">
                  <a:pos x="414" y="258"/>
                </a:cxn>
                <a:cxn ang="0">
                  <a:pos x="504" y="160"/>
                </a:cxn>
                <a:cxn ang="0">
                  <a:pos x="536" y="86"/>
                </a:cxn>
                <a:cxn ang="0">
                  <a:pos x="463" y="29"/>
                </a:cxn>
                <a:cxn ang="0">
                  <a:pos x="398" y="37"/>
                </a:cxn>
                <a:cxn ang="0">
                  <a:pos x="381" y="54"/>
                </a:cxn>
                <a:cxn ang="0">
                  <a:pos x="357" y="62"/>
                </a:cxn>
                <a:cxn ang="0">
                  <a:pos x="332" y="78"/>
                </a:cxn>
              </a:cxnLst>
              <a:rect l="0" t="0" r="r" b="b"/>
              <a:pathLst>
                <a:path w="536" h="429">
                  <a:moveTo>
                    <a:pt x="390" y="62"/>
                  </a:moveTo>
                  <a:cubicBezTo>
                    <a:pt x="338" y="78"/>
                    <a:pt x="280" y="91"/>
                    <a:pt x="234" y="119"/>
                  </a:cubicBezTo>
                  <a:cubicBezTo>
                    <a:pt x="217" y="129"/>
                    <a:pt x="185" y="152"/>
                    <a:pt x="185" y="152"/>
                  </a:cubicBezTo>
                  <a:cubicBezTo>
                    <a:pt x="154" y="197"/>
                    <a:pt x="103" y="221"/>
                    <a:pt x="63" y="258"/>
                  </a:cubicBezTo>
                  <a:cubicBezTo>
                    <a:pt x="48" y="270"/>
                    <a:pt x="22" y="299"/>
                    <a:pt x="22" y="299"/>
                  </a:cubicBezTo>
                  <a:cubicBezTo>
                    <a:pt x="0" y="363"/>
                    <a:pt x="56" y="410"/>
                    <a:pt x="112" y="429"/>
                  </a:cubicBezTo>
                  <a:cubicBezTo>
                    <a:pt x="112" y="428"/>
                    <a:pt x="185" y="424"/>
                    <a:pt x="202" y="413"/>
                  </a:cubicBezTo>
                  <a:cubicBezTo>
                    <a:pt x="211" y="406"/>
                    <a:pt x="217" y="395"/>
                    <a:pt x="226" y="388"/>
                  </a:cubicBezTo>
                  <a:cubicBezTo>
                    <a:pt x="255" y="363"/>
                    <a:pt x="286" y="339"/>
                    <a:pt x="316" y="315"/>
                  </a:cubicBezTo>
                  <a:cubicBezTo>
                    <a:pt x="337" y="297"/>
                    <a:pt x="339" y="284"/>
                    <a:pt x="365" y="274"/>
                  </a:cubicBezTo>
                  <a:cubicBezTo>
                    <a:pt x="380" y="267"/>
                    <a:pt x="414" y="258"/>
                    <a:pt x="414" y="258"/>
                  </a:cubicBezTo>
                  <a:cubicBezTo>
                    <a:pt x="444" y="225"/>
                    <a:pt x="478" y="197"/>
                    <a:pt x="504" y="160"/>
                  </a:cubicBezTo>
                  <a:cubicBezTo>
                    <a:pt x="512" y="133"/>
                    <a:pt x="527" y="112"/>
                    <a:pt x="536" y="86"/>
                  </a:cubicBezTo>
                  <a:cubicBezTo>
                    <a:pt x="500" y="33"/>
                    <a:pt x="536" y="41"/>
                    <a:pt x="463" y="29"/>
                  </a:cubicBezTo>
                  <a:cubicBezTo>
                    <a:pt x="397" y="7"/>
                    <a:pt x="427" y="0"/>
                    <a:pt x="398" y="37"/>
                  </a:cubicBezTo>
                  <a:cubicBezTo>
                    <a:pt x="392" y="43"/>
                    <a:pt x="387" y="49"/>
                    <a:pt x="381" y="54"/>
                  </a:cubicBezTo>
                  <a:cubicBezTo>
                    <a:pt x="373" y="58"/>
                    <a:pt x="364" y="58"/>
                    <a:pt x="357" y="62"/>
                  </a:cubicBezTo>
                  <a:cubicBezTo>
                    <a:pt x="348" y="66"/>
                    <a:pt x="332" y="78"/>
                    <a:pt x="332" y="78"/>
                  </a:cubicBezTo>
                </a:path>
              </a:pathLst>
            </a:custGeom>
            <a:noFill/>
            <a:ln w="38100">
              <a:solidFill>
                <a:srgbClr val="FFCC00"/>
              </a:solidFill>
              <a:round/>
              <a:headEnd/>
              <a:tailEnd/>
            </a:ln>
            <a:effectLst/>
          </p:spPr>
          <p:txBody>
            <a:bodyPr wrap="none" anchor="ctr"/>
            <a:lstStyle/>
            <a:p>
              <a:endParaRPr lang="en-US"/>
            </a:p>
          </p:txBody>
        </p:sp>
        <p:sp>
          <p:nvSpPr>
            <p:cNvPr id="7200" name="Freeform 32"/>
            <p:cNvSpPr>
              <a:spLocks/>
            </p:cNvSpPr>
            <p:nvPr/>
          </p:nvSpPr>
          <p:spPr bwMode="auto">
            <a:xfrm>
              <a:off x="3352" y="2979"/>
              <a:ext cx="536" cy="429"/>
            </a:xfrm>
            <a:custGeom>
              <a:avLst/>
              <a:gdLst/>
              <a:ahLst/>
              <a:cxnLst>
                <a:cxn ang="0">
                  <a:pos x="390" y="62"/>
                </a:cxn>
                <a:cxn ang="0">
                  <a:pos x="234" y="119"/>
                </a:cxn>
                <a:cxn ang="0">
                  <a:pos x="185" y="152"/>
                </a:cxn>
                <a:cxn ang="0">
                  <a:pos x="63" y="258"/>
                </a:cxn>
                <a:cxn ang="0">
                  <a:pos x="22" y="299"/>
                </a:cxn>
                <a:cxn ang="0">
                  <a:pos x="112" y="429"/>
                </a:cxn>
                <a:cxn ang="0">
                  <a:pos x="202" y="413"/>
                </a:cxn>
                <a:cxn ang="0">
                  <a:pos x="226" y="388"/>
                </a:cxn>
                <a:cxn ang="0">
                  <a:pos x="316" y="315"/>
                </a:cxn>
                <a:cxn ang="0">
                  <a:pos x="365" y="274"/>
                </a:cxn>
                <a:cxn ang="0">
                  <a:pos x="414" y="258"/>
                </a:cxn>
                <a:cxn ang="0">
                  <a:pos x="504" y="160"/>
                </a:cxn>
                <a:cxn ang="0">
                  <a:pos x="536" y="86"/>
                </a:cxn>
                <a:cxn ang="0">
                  <a:pos x="463" y="29"/>
                </a:cxn>
                <a:cxn ang="0">
                  <a:pos x="398" y="37"/>
                </a:cxn>
                <a:cxn ang="0">
                  <a:pos x="381" y="54"/>
                </a:cxn>
                <a:cxn ang="0">
                  <a:pos x="357" y="62"/>
                </a:cxn>
                <a:cxn ang="0">
                  <a:pos x="332" y="78"/>
                </a:cxn>
              </a:cxnLst>
              <a:rect l="0" t="0" r="r" b="b"/>
              <a:pathLst>
                <a:path w="536" h="429">
                  <a:moveTo>
                    <a:pt x="390" y="62"/>
                  </a:moveTo>
                  <a:cubicBezTo>
                    <a:pt x="338" y="78"/>
                    <a:pt x="280" y="91"/>
                    <a:pt x="234" y="119"/>
                  </a:cubicBezTo>
                  <a:cubicBezTo>
                    <a:pt x="217" y="129"/>
                    <a:pt x="185" y="152"/>
                    <a:pt x="185" y="152"/>
                  </a:cubicBezTo>
                  <a:cubicBezTo>
                    <a:pt x="154" y="197"/>
                    <a:pt x="103" y="221"/>
                    <a:pt x="63" y="258"/>
                  </a:cubicBezTo>
                  <a:cubicBezTo>
                    <a:pt x="48" y="270"/>
                    <a:pt x="22" y="299"/>
                    <a:pt x="22" y="299"/>
                  </a:cubicBezTo>
                  <a:cubicBezTo>
                    <a:pt x="0" y="363"/>
                    <a:pt x="56" y="410"/>
                    <a:pt x="112" y="429"/>
                  </a:cubicBezTo>
                  <a:cubicBezTo>
                    <a:pt x="112" y="428"/>
                    <a:pt x="185" y="424"/>
                    <a:pt x="202" y="413"/>
                  </a:cubicBezTo>
                  <a:cubicBezTo>
                    <a:pt x="211" y="406"/>
                    <a:pt x="217" y="395"/>
                    <a:pt x="226" y="388"/>
                  </a:cubicBezTo>
                  <a:cubicBezTo>
                    <a:pt x="255" y="363"/>
                    <a:pt x="286" y="339"/>
                    <a:pt x="316" y="315"/>
                  </a:cubicBezTo>
                  <a:cubicBezTo>
                    <a:pt x="337" y="297"/>
                    <a:pt x="339" y="284"/>
                    <a:pt x="365" y="274"/>
                  </a:cubicBezTo>
                  <a:cubicBezTo>
                    <a:pt x="380" y="267"/>
                    <a:pt x="414" y="258"/>
                    <a:pt x="414" y="258"/>
                  </a:cubicBezTo>
                  <a:cubicBezTo>
                    <a:pt x="444" y="225"/>
                    <a:pt x="478" y="197"/>
                    <a:pt x="504" y="160"/>
                  </a:cubicBezTo>
                  <a:cubicBezTo>
                    <a:pt x="512" y="133"/>
                    <a:pt x="527" y="112"/>
                    <a:pt x="536" y="86"/>
                  </a:cubicBezTo>
                  <a:cubicBezTo>
                    <a:pt x="500" y="33"/>
                    <a:pt x="536" y="41"/>
                    <a:pt x="463" y="29"/>
                  </a:cubicBezTo>
                  <a:cubicBezTo>
                    <a:pt x="397" y="7"/>
                    <a:pt x="427" y="0"/>
                    <a:pt x="398" y="37"/>
                  </a:cubicBezTo>
                  <a:cubicBezTo>
                    <a:pt x="392" y="43"/>
                    <a:pt x="387" y="49"/>
                    <a:pt x="381" y="54"/>
                  </a:cubicBezTo>
                  <a:cubicBezTo>
                    <a:pt x="373" y="58"/>
                    <a:pt x="364" y="58"/>
                    <a:pt x="357" y="62"/>
                  </a:cubicBezTo>
                  <a:cubicBezTo>
                    <a:pt x="348" y="66"/>
                    <a:pt x="332" y="78"/>
                    <a:pt x="332" y="78"/>
                  </a:cubicBezTo>
                </a:path>
              </a:pathLst>
            </a:custGeom>
            <a:noFill/>
            <a:ln w="38100">
              <a:solidFill>
                <a:srgbClr val="FFCC00"/>
              </a:solidFill>
              <a:round/>
              <a:headEnd/>
              <a:tailEnd/>
            </a:ln>
            <a:effectLst/>
          </p:spPr>
          <p:txBody>
            <a:bodyPr wrap="none" anchor="ctr"/>
            <a:lstStyle/>
            <a:p>
              <a:endParaRPr lang="en-US"/>
            </a:p>
          </p:txBody>
        </p:sp>
        <p:sp>
          <p:nvSpPr>
            <p:cNvPr id="7201" name="Freeform 33"/>
            <p:cNvSpPr>
              <a:spLocks/>
            </p:cNvSpPr>
            <p:nvPr/>
          </p:nvSpPr>
          <p:spPr bwMode="auto">
            <a:xfrm>
              <a:off x="3496" y="3120"/>
              <a:ext cx="536" cy="429"/>
            </a:xfrm>
            <a:custGeom>
              <a:avLst/>
              <a:gdLst/>
              <a:ahLst/>
              <a:cxnLst>
                <a:cxn ang="0">
                  <a:pos x="390" y="62"/>
                </a:cxn>
                <a:cxn ang="0">
                  <a:pos x="234" y="119"/>
                </a:cxn>
                <a:cxn ang="0">
                  <a:pos x="185" y="152"/>
                </a:cxn>
                <a:cxn ang="0">
                  <a:pos x="63" y="258"/>
                </a:cxn>
                <a:cxn ang="0">
                  <a:pos x="22" y="299"/>
                </a:cxn>
                <a:cxn ang="0">
                  <a:pos x="112" y="429"/>
                </a:cxn>
                <a:cxn ang="0">
                  <a:pos x="202" y="413"/>
                </a:cxn>
                <a:cxn ang="0">
                  <a:pos x="226" y="388"/>
                </a:cxn>
                <a:cxn ang="0">
                  <a:pos x="316" y="315"/>
                </a:cxn>
                <a:cxn ang="0">
                  <a:pos x="365" y="274"/>
                </a:cxn>
                <a:cxn ang="0">
                  <a:pos x="414" y="258"/>
                </a:cxn>
                <a:cxn ang="0">
                  <a:pos x="504" y="160"/>
                </a:cxn>
                <a:cxn ang="0">
                  <a:pos x="536" y="86"/>
                </a:cxn>
                <a:cxn ang="0">
                  <a:pos x="463" y="29"/>
                </a:cxn>
                <a:cxn ang="0">
                  <a:pos x="398" y="37"/>
                </a:cxn>
                <a:cxn ang="0">
                  <a:pos x="381" y="54"/>
                </a:cxn>
                <a:cxn ang="0">
                  <a:pos x="357" y="62"/>
                </a:cxn>
                <a:cxn ang="0">
                  <a:pos x="332" y="78"/>
                </a:cxn>
              </a:cxnLst>
              <a:rect l="0" t="0" r="r" b="b"/>
              <a:pathLst>
                <a:path w="536" h="429">
                  <a:moveTo>
                    <a:pt x="390" y="62"/>
                  </a:moveTo>
                  <a:cubicBezTo>
                    <a:pt x="338" y="78"/>
                    <a:pt x="280" y="91"/>
                    <a:pt x="234" y="119"/>
                  </a:cubicBezTo>
                  <a:cubicBezTo>
                    <a:pt x="217" y="129"/>
                    <a:pt x="185" y="152"/>
                    <a:pt x="185" y="152"/>
                  </a:cubicBezTo>
                  <a:cubicBezTo>
                    <a:pt x="154" y="197"/>
                    <a:pt x="103" y="221"/>
                    <a:pt x="63" y="258"/>
                  </a:cubicBezTo>
                  <a:cubicBezTo>
                    <a:pt x="48" y="270"/>
                    <a:pt x="22" y="299"/>
                    <a:pt x="22" y="299"/>
                  </a:cubicBezTo>
                  <a:cubicBezTo>
                    <a:pt x="0" y="363"/>
                    <a:pt x="56" y="410"/>
                    <a:pt x="112" y="429"/>
                  </a:cubicBezTo>
                  <a:cubicBezTo>
                    <a:pt x="112" y="428"/>
                    <a:pt x="185" y="424"/>
                    <a:pt x="202" y="413"/>
                  </a:cubicBezTo>
                  <a:cubicBezTo>
                    <a:pt x="211" y="406"/>
                    <a:pt x="217" y="395"/>
                    <a:pt x="226" y="388"/>
                  </a:cubicBezTo>
                  <a:cubicBezTo>
                    <a:pt x="255" y="363"/>
                    <a:pt x="286" y="339"/>
                    <a:pt x="316" y="315"/>
                  </a:cubicBezTo>
                  <a:cubicBezTo>
                    <a:pt x="337" y="297"/>
                    <a:pt x="339" y="284"/>
                    <a:pt x="365" y="274"/>
                  </a:cubicBezTo>
                  <a:cubicBezTo>
                    <a:pt x="380" y="267"/>
                    <a:pt x="414" y="258"/>
                    <a:pt x="414" y="258"/>
                  </a:cubicBezTo>
                  <a:cubicBezTo>
                    <a:pt x="444" y="225"/>
                    <a:pt x="478" y="197"/>
                    <a:pt x="504" y="160"/>
                  </a:cubicBezTo>
                  <a:cubicBezTo>
                    <a:pt x="512" y="133"/>
                    <a:pt x="527" y="112"/>
                    <a:pt x="536" y="86"/>
                  </a:cubicBezTo>
                  <a:cubicBezTo>
                    <a:pt x="500" y="33"/>
                    <a:pt x="536" y="41"/>
                    <a:pt x="463" y="29"/>
                  </a:cubicBezTo>
                  <a:cubicBezTo>
                    <a:pt x="397" y="7"/>
                    <a:pt x="427" y="0"/>
                    <a:pt x="398" y="37"/>
                  </a:cubicBezTo>
                  <a:cubicBezTo>
                    <a:pt x="392" y="43"/>
                    <a:pt x="387" y="49"/>
                    <a:pt x="381" y="54"/>
                  </a:cubicBezTo>
                  <a:cubicBezTo>
                    <a:pt x="373" y="58"/>
                    <a:pt x="364" y="58"/>
                    <a:pt x="357" y="62"/>
                  </a:cubicBezTo>
                  <a:cubicBezTo>
                    <a:pt x="348" y="66"/>
                    <a:pt x="332" y="78"/>
                    <a:pt x="332" y="78"/>
                  </a:cubicBezTo>
                </a:path>
              </a:pathLst>
            </a:custGeom>
            <a:noFill/>
            <a:ln w="38100">
              <a:solidFill>
                <a:srgbClr val="FFCC00"/>
              </a:solidFill>
              <a:round/>
              <a:headEnd/>
              <a:tailEnd/>
            </a:ln>
            <a:effectLst/>
          </p:spPr>
          <p:txBody>
            <a:bodyPr wrap="none" anchor="ctr"/>
            <a:lstStyle/>
            <a:p>
              <a:endParaRPr lang="en-US"/>
            </a:p>
          </p:txBody>
        </p:sp>
        <p:sp>
          <p:nvSpPr>
            <p:cNvPr id="7202" name="Freeform 34"/>
            <p:cNvSpPr>
              <a:spLocks/>
            </p:cNvSpPr>
            <p:nvPr/>
          </p:nvSpPr>
          <p:spPr bwMode="auto">
            <a:xfrm>
              <a:off x="3888" y="3411"/>
              <a:ext cx="536" cy="429"/>
            </a:xfrm>
            <a:custGeom>
              <a:avLst/>
              <a:gdLst/>
              <a:ahLst/>
              <a:cxnLst>
                <a:cxn ang="0">
                  <a:pos x="390" y="62"/>
                </a:cxn>
                <a:cxn ang="0">
                  <a:pos x="234" y="119"/>
                </a:cxn>
                <a:cxn ang="0">
                  <a:pos x="185" y="152"/>
                </a:cxn>
                <a:cxn ang="0">
                  <a:pos x="63" y="258"/>
                </a:cxn>
                <a:cxn ang="0">
                  <a:pos x="22" y="299"/>
                </a:cxn>
                <a:cxn ang="0">
                  <a:pos x="112" y="429"/>
                </a:cxn>
                <a:cxn ang="0">
                  <a:pos x="202" y="413"/>
                </a:cxn>
                <a:cxn ang="0">
                  <a:pos x="226" y="388"/>
                </a:cxn>
                <a:cxn ang="0">
                  <a:pos x="316" y="315"/>
                </a:cxn>
                <a:cxn ang="0">
                  <a:pos x="365" y="274"/>
                </a:cxn>
                <a:cxn ang="0">
                  <a:pos x="414" y="258"/>
                </a:cxn>
                <a:cxn ang="0">
                  <a:pos x="504" y="160"/>
                </a:cxn>
                <a:cxn ang="0">
                  <a:pos x="536" y="86"/>
                </a:cxn>
                <a:cxn ang="0">
                  <a:pos x="463" y="29"/>
                </a:cxn>
                <a:cxn ang="0">
                  <a:pos x="398" y="37"/>
                </a:cxn>
                <a:cxn ang="0">
                  <a:pos x="381" y="54"/>
                </a:cxn>
                <a:cxn ang="0">
                  <a:pos x="357" y="62"/>
                </a:cxn>
                <a:cxn ang="0">
                  <a:pos x="332" y="78"/>
                </a:cxn>
              </a:cxnLst>
              <a:rect l="0" t="0" r="r" b="b"/>
              <a:pathLst>
                <a:path w="536" h="429">
                  <a:moveTo>
                    <a:pt x="390" y="62"/>
                  </a:moveTo>
                  <a:cubicBezTo>
                    <a:pt x="338" y="78"/>
                    <a:pt x="280" y="91"/>
                    <a:pt x="234" y="119"/>
                  </a:cubicBezTo>
                  <a:cubicBezTo>
                    <a:pt x="217" y="129"/>
                    <a:pt x="185" y="152"/>
                    <a:pt x="185" y="152"/>
                  </a:cubicBezTo>
                  <a:cubicBezTo>
                    <a:pt x="154" y="197"/>
                    <a:pt x="103" y="221"/>
                    <a:pt x="63" y="258"/>
                  </a:cubicBezTo>
                  <a:cubicBezTo>
                    <a:pt x="48" y="270"/>
                    <a:pt x="22" y="299"/>
                    <a:pt x="22" y="299"/>
                  </a:cubicBezTo>
                  <a:cubicBezTo>
                    <a:pt x="0" y="363"/>
                    <a:pt x="56" y="410"/>
                    <a:pt x="112" y="429"/>
                  </a:cubicBezTo>
                  <a:cubicBezTo>
                    <a:pt x="112" y="428"/>
                    <a:pt x="185" y="424"/>
                    <a:pt x="202" y="413"/>
                  </a:cubicBezTo>
                  <a:cubicBezTo>
                    <a:pt x="211" y="406"/>
                    <a:pt x="217" y="395"/>
                    <a:pt x="226" y="388"/>
                  </a:cubicBezTo>
                  <a:cubicBezTo>
                    <a:pt x="255" y="363"/>
                    <a:pt x="286" y="339"/>
                    <a:pt x="316" y="315"/>
                  </a:cubicBezTo>
                  <a:cubicBezTo>
                    <a:pt x="337" y="297"/>
                    <a:pt x="339" y="284"/>
                    <a:pt x="365" y="274"/>
                  </a:cubicBezTo>
                  <a:cubicBezTo>
                    <a:pt x="380" y="267"/>
                    <a:pt x="414" y="258"/>
                    <a:pt x="414" y="258"/>
                  </a:cubicBezTo>
                  <a:cubicBezTo>
                    <a:pt x="444" y="225"/>
                    <a:pt x="478" y="197"/>
                    <a:pt x="504" y="160"/>
                  </a:cubicBezTo>
                  <a:cubicBezTo>
                    <a:pt x="512" y="133"/>
                    <a:pt x="527" y="112"/>
                    <a:pt x="536" y="86"/>
                  </a:cubicBezTo>
                  <a:cubicBezTo>
                    <a:pt x="500" y="33"/>
                    <a:pt x="536" y="41"/>
                    <a:pt x="463" y="29"/>
                  </a:cubicBezTo>
                  <a:cubicBezTo>
                    <a:pt x="397" y="7"/>
                    <a:pt x="427" y="0"/>
                    <a:pt x="398" y="37"/>
                  </a:cubicBezTo>
                  <a:cubicBezTo>
                    <a:pt x="392" y="43"/>
                    <a:pt x="387" y="49"/>
                    <a:pt x="381" y="54"/>
                  </a:cubicBezTo>
                  <a:cubicBezTo>
                    <a:pt x="373" y="58"/>
                    <a:pt x="364" y="58"/>
                    <a:pt x="357" y="62"/>
                  </a:cubicBezTo>
                  <a:cubicBezTo>
                    <a:pt x="348" y="66"/>
                    <a:pt x="332" y="78"/>
                    <a:pt x="332" y="78"/>
                  </a:cubicBezTo>
                </a:path>
              </a:pathLst>
            </a:custGeom>
            <a:noFill/>
            <a:ln w="38100">
              <a:solidFill>
                <a:srgbClr val="FFCC00"/>
              </a:solidFill>
              <a:round/>
              <a:headEnd/>
              <a:tailEnd/>
            </a:ln>
            <a:effectLst/>
          </p:spPr>
          <p:txBody>
            <a:bodyPr wrap="none" anchor="ctr"/>
            <a:lstStyle/>
            <a:p>
              <a:endParaRPr lang="en-US"/>
            </a:p>
          </p:txBody>
        </p:sp>
        <p:sp>
          <p:nvSpPr>
            <p:cNvPr id="7203" name="Freeform 35"/>
            <p:cNvSpPr>
              <a:spLocks/>
            </p:cNvSpPr>
            <p:nvPr/>
          </p:nvSpPr>
          <p:spPr bwMode="auto">
            <a:xfrm>
              <a:off x="3696" y="3267"/>
              <a:ext cx="536" cy="429"/>
            </a:xfrm>
            <a:custGeom>
              <a:avLst/>
              <a:gdLst/>
              <a:ahLst/>
              <a:cxnLst>
                <a:cxn ang="0">
                  <a:pos x="390" y="62"/>
                </a:cxn>
                <a:cxn ang="0">
                  <a:pos x="234" y="119"/>
                </a:cxn>
                <a:cxn ang="0">
                  <a:pos x="185" y="152"/>
                </a:cxn>
                <a:cxn ang="0">
                  <a:pos x="63" y="258"/>
                </a:cxn>
                <a:cxn ang="0">
                  <a:pos x="22" y="299"/>
                </a:cxn>
                <a:cxn ang="0">
                  <a:pos x="112" y="429"/>
                </a:cxn>
                <a:cxn ang="0">
                  <a:pos x="202" y="413"/>
                </a:cxn>
                <a:cxn ang="0">
                  <a:pos x="226" y="388"/>
                </a:cxn>
                <a:cxn ang="0">
                  <a:pos x="316" y="315"/>
                </a:cxn>
                <a:cxn ang="0">
                  <a:pos x="365" y="274"/>
                </a:cxn>
                <a:cxn ang="0">
                  <a:pos x="414" y="258"/>
                </a:cxn>
                <a:cxn ang="0">
                  <a:pos x="504" y="160"/>
                </a:cxn>
                <a:cxn ang="0">
                  <a:pos x="536" y="86"/>
                </a:cxn>
                <a:cxn ang="0">
                  <a:pos x="463" y="29"/>
                </a:cxn>
                <a:cxn ang="0">
                  <a:pos x="398" y="37"/>
                </a:cxn>
                <a:cxn ang="0">
                  <a:pos x="381" y="54"/>
                </a:cxn>
                <a:cxn ang="0">
                  <a:pos x="357" y="62"/>
                </a:cxn>
                <a:cxn ang="0">
                  <a:pos x="332" y="78"/>
                </a:cxn>
              </a:cxnLst>
              <a:rect l="0" t="0" r="r" b="b"/>
              <a:pathLst>
                <a:path w="536" h="429">
                  <a:moveTo>
                    <a:pt x="390" y="62"/>
                  </a:moveTo>
                  <a:cubicBezTo>
                    <a:pt x="338" y="78"/>
                    <a:pt x="280" y="91"/>
                    <a:pt x="234" y="119"/>
                  </a:cubicBezTo>
                  <a:cubicBezTo>
                    <a:pt x="217" y="129"/>
                    <a:pt x="185" y="152"/>
                    <a:pt x="185" y="152"/>
                  </a:cubicBezTo>
                  <a:cubicBezTo>
                    <a:pt x="154" y="197"/>
                    <a:pt x="103" y="221"/>
                    <a:pt x="63" y="258"/>
                  </a:cubicBezTo>
                  <a:cubicBezTo>
                    <a:pt x="48" y="270"/>
                    <a:pt x="22" y="299"/>
                    <a:pt x="22" y="299"/>
                  </a:cubicBezTo>
                  <a:cubicBezTo>
                    <a:pt x="0" y="363"/>
                    <a:pt x="56" y="410"/>
                    <a:pt x="112" y="429"/>
                  </a:cubicBezTo>
                  <a:cubicBezTo>
                    <a:pt x="112" y="428"/>
                    <a:pt x="185" y="424"/>
                    <a:pt x="202" y="413"/>
                  </a:cubicBezTo>
                  <a:cubicBezTo>
                    <a:pt x="211" y="406"/>
                    <a:pt x="217" y="395"/>
                    <a:pt x="226" y="388"/>
                  </a:cubicBezTo>
                  <a:cubicBezTo>
                    <a:pt x="255" y="363"/>
                    <a:pt x="286" y="339"/>
                    <a:pt x="316" y="315"/>
                  </a:cubicBezTo>
                  <a:cubicBezTo>
                    <a:pt x="337" y="297"/>
                    <a:pt x="339" y="284"/>
                    <a:pt x="365" y="274"/>
                  </a:cubicBezTo>
                  <a:cubicBezTo>
                    <a:pt x="380" y="267"/>
                    <a:pt x="414" y="258"/>
                    <a:pt x="414" y="258"/>
                  </a:cubicBezTo>
                  <a:cubicBezTo>
                    <a:pt x="444" y="225"/>
                    <a:pt x="478" y="197"/>
                    <a:pt x="504" y="160"/>
                  </a:cubicBezTo>
                  <a:cubicBezTo>
                    <a:pt x="512" y="133"/>
                    <a:pt x="527" y="112"/>
                    <a:pt x="536" y="86"/>
                  </a:cubicBezTo>
                  <a:cubicBezTo>
                    <a:pt x="500" y="33"/>
                    <a:pt x="536" y="41"/>
                    <a:pt x="463" y="29"/>
                  </a:cubicBezTo>
                  <a:cubicBezTo>
                    <a:pt x="397" y="7"/>
                    <a:pt x="427" y="0"/>
                    <a:pt x="398" y="37"/>
                  </a:cubicBezTo>
                  <a:cubicBezTo>
                    <a:pt x="392" y="43"/>
                    <a:pt x="387" y="49"/>
                    <a:pt x="381" y="54"/>
                  </a:cubicBezTo>
                  <a:cubicBezTo>
                    <a:pt x="373" y="58"/>
                    <a:pt x="364" y="58"/>
                    <a:pt x="357" y="62"/>
                  </a:cubicBezTo>
                  <a:cubicBezTo>
                    <a:pt x="348" y="66"/>
                    <a:pt x="332" y="78"/>
                    <a:pt x="332" y="78"/>
                  </a:cubicBezTo>
                </a:path>
              </a:pathLst>
            </a:custGeom>
            <a:noFill/>
            <a:ln w="38100">
              <a:solidFill>
                <a:srgbClr val="FFCC00"/>
              </a:solidFill>
              <a:round/>
              <a:headEnd/>
              <a:tailEnd/>
            </a:ln>
            <a:effectLst/>
          </p:spPr>
          <p:txBody>
            <a:bodyPr wrap="none" anchor="ctr"/>
            <a:lstStyle/>
            <a:p>
              <a:endParaRPr lang="en-US"/>
            </a:p>
          </p:txBody>
        </p:sp>
      </p:grpSp>
      <p:grpSp>
        <p:nvGrpSpPr>
          <p:cNvPr id="7204" name="Group 36"/>
          <p:cNvGrpSpPr>
            <a:grpSpLocks/>
          </p:cNvGrpSpPr>
          <p:nvPr/>
        </p:nvGrpSpPr>
        <p:grpSpPr bwMode="auto">
          <a:xfrm>
            <a:off x="6096000" y="4114800"/>
            <a:ext cx="533400" cy="990600"/>
            <a:chOff x="3840" y="2592"/>
            <a:chExt cx="336" cy="624"/>
          </a:xfrm>
        </p:grpSpPr>
        <p:sp>
          <p:nvSpPr>
            <p:cNvPr id="7205" name="Line 37"/>
            <p:cNvSpPr>
              <a:spLocks noChangeShapeType="1"/>
            </p:cNvSpPr>
            <p:nvPr/>
          </p:nvSpPr>
          <p:spPr bwMode="auto">
            <a:xfrm flipH="1">
              <a:off x="3840" y="2592"/>
              <a:ext cx="288" cy="432"/>
            </a:xfrm>
            <a:prstGeom prst="line">
              <a:avLst/>
            </a:prstGeom>
            <a:noFill/>
            <a:ln w="38100">
              <a:solidFill>
                <a:srgbClr val="00FF99"/>
              </a:solidFill>
              <a:round/>
              <a:headEnd/>
              <a:tailEnd type="triangle" w="med" len="med"/>
            </a:ln>
            <a:effectLst/>
          </p:spPr>
          <p:txBody>
            <a:bodyPr wrap="none" anchor="ctr"/>
            <a:lstStyle/>
            <a:p>
              <a:endParaRPr lang="en-US"/>
            </a:p>
          </p:txBody>
        </p:sp>
        <p:sp>
          <p:nvSpPr>
            <p:cNvPr id="7206" name="Line 38"/>
            <p:cNvSpPr>
              <a:spLocks noChangeShapeType="1"/>
            </p:cNvSpPr>
            <p:nvPr/>
          </p:nvSpPr>
          <p:spPr bwMode="auto">
            <a:xfrm>
              <a:off x="4176" y="2592"/>
              <a:ext cx="0" cy="624"/>
            </a:xfrm>
            <a:prstGeom prst="line">
              <a:avLst/>
            </a:prstGeom>
            <a:noFill/>
            <a:ln w="38100">
              <a:solidFill>
                <a:srgbClr val="00FF99"/>
              </a:solidFill>
              <a:round/>
              <a:headEnd/>
              <a:tailEnd type="triangle" w="med" len="med"/>
            </a:ln>
            <a:effectLst/>
          </p:spPr>
          <p:txBody>
            <a:bodyPr wrap="none" anchor="ctr"/>
            <a:lstStyle/>
            <a:p>
              <a:endParaRPr lang="en-US"/>
            </a:p>
          </p:txBody>
        </p:sp>
      </p:grpSp>
      <p:sp>
        <p:nvSpPr>
          <p:cNvPr id="7207" name="Text Box 39"/>
          <p:cNvSpPr txBox="1">
            <a:spLocks noChangeArrowheads="1"/>
          </p:cNvSpPr>
          <p:nvPr/>
        </p:nvSpPr>
        <p:spPr bwMode="auto">
          <a:xfrm>
            <a:off x="5867400" y="3276600"/>
            <a:ext cx="1447800" cy="822325"/>
          </a:xfrm>
          <a:prstGeom prst="rect">
            <a:avLst/>
          </a:prstGeom>
          <a:noFill/>
          <a:ln w="9525">
            <a:noFill/>
            <a:miter lim="800000"/>
            <a:headEnd/>
            <a:tailEnd/>
          </a:ln>
          <a:effectLst/>
        </p:spPr>
        <p:txBody>
          <a:bodyPr>
            <a:spAutoFit/>
          </a:bodyPr>
          <a:lstStyle/>
          <a:p>
            <a:pPr algn="ctr">
              <a:spcBef>
                <a:spcPct val="50000"/>
              </a:spcBef>
            </a:pPr>
            <a:r>
              <a:rPr lang="en-US" altLang="en-US" sz="2400" b="1">
                <a:effectLst>
                  <a:outerShdw blurRad="38100" dist="38100" dir="2700000" algn="tl">
                    <a:srgbClr val="000000"/>
                  </a:outerShdw>
                </a:effectLst>
              </a:rPr>
              <a:t>Myelin Sheath</a:t>
            </a:r>
          </a:p>
        </p:txBody>
      </p:sp>
      <p:sp>
        <p:nvSpPr>
          <p:cNvPr id="7208" name="Text Box 40"/>
          <p:cNvSpPr txBox="1">
            <a:spLocks noChangeArrowheads="1"/>
          </p:cNvSpPr>
          <p:nvPr/>
        </p:nvSpPr>
        <p:spPr bwMode="auto">
          <a:xfrm>
            <a:off x="5715000" y="2971800"/>
            <a:ext cx="1600200" cy="366713"/>
          </a:xfrm>
          <a:prstGeom prst="rect">
            <a:avLst/>
          </a:prstGeom>
          <a:noFill/>
          <a:ln w="9525">
            <a:noFill/>
            <a:miter lim="800000"/>
            <a:headEnd/>
            <a:tailEnd/>
          </a:ln>
          <a:effectLst/>
        </p:spPr>
        <p:txBody>
          <a:bodyPr>
            <a:spAutoFit/>
          </a:bodyPr>
          <a:lstStyle/>
          <a:p>
            <a:pPr>
              <a:spcBef>
                <a:spcPct val="50000"/>
              </a:spcBef>
            </a:pPr>
            <a:r>
              <a:rPr lang="en-US"/>
              <a:t>MS = MS!</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7188"/>
                                        </p:tgtEl>
                                        <p:attrNameLst>
                                          <p:attrName>style.visibility</p:attrName>
                                        </p:attrNameLst>
                                      </p:cBhvr>
                                      <p:to>
                                        <p:strVal val="visible"/>
                                      </p:to>
                                    </p:set>
                                    <p:anim calcmode="lin" valueType="num">
                                      <p:cBhvr>
                                        <p:cTn id="7" dur="1000" fill="hold"/>
                                        <p:tgtEl>
                                          <p:spTgt spid="7188"/>
                                        </p:tgtEl>
                                        <p:attrNameLst>
                                          <p:attrName>ppt_w</p:attrName>
                                        </p:attrNameLst>
                                      </p:cBhvr>
                                      <p:tavLst>
                                        <p:tav tm="0">
                                          <p:val>
                                            <p:fltVal val="0"/>
                                          </p:val>
                                        </p:tav>
                                        <p:tav tm="100000">
                                          <p:val>
                                            <p:strVal val="#ppt_w"/>
                                          </p:val>
                                        </p:tav>
                                      </p:tavLst>
                                    </p:anim>
                                    <p:anim calcmode="lin" valueType="num">
                                      <p:cBhvr>
                                        <p:cTn id="8" dur="1000" fill="hold"/>
                                        <p:tgtEl>
                                          <p:spTgt spid="7188"/>
                                        </p:tgtEl>
                                        <p:attrNameLst>
                                          <p:attrName>ppt_h</p:attrName>
                                        </p:attrNameLst>
                                      </p:cBhvr>
                                      <p:tavLst>
                                        <p:tav tm="0">
                                          <p:val>
                                            <p:fltVal val="0"/>
                                          </p:val>
                                        </p:tav>
                                        <p:tav tm="100000">
                                          <p:val>
                                            <p:strVal val="#ppt_h"/>
                                          </p:val>
                                        </p:tav>
                                      </p:tavLst>
                                    </p:anim>
                                    <p:anim calcmode="lin" valueType="num">
                                      <p:cBhvr>
                                        <p:cTn id="9" dur="1000" fill="hold"/>
                                        <p:tgtEl>
                                          <p:spTgt spid="71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188"/>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7170"/>
                                        </p:tgtEl>
                                        <p:attrNameLst>
                                          <p:attrName>style.visibility</p:attrName>
                                        </p:attrNameLst>
                                      </p:cBhvr>
                                      <p:to>
                                        <p:strVal val="visible"/>
                                      </p:to>
                                    </p:set>
                                    <p:animEffect transition="in" filter="dissolve">
                                      <p:cBhvr>
                                        <p:cTn id="14" dur="500"/>
                                        <p:tgtEl>
                                          <p:spTgt spid="7170"/>
                                        </p:tgtEl>
                                      </p:cBhvr>
                                    </p:animEffect>
                                  </p:childTnLst>
                                </p:cTn>
                              </p:par>
                            </p:childTnLst>
                          </p:cTn>
                        </p:par>
                        <p:par>
                          <p:cTn id="15" fill="hold">
                            <p:stCondLst>
                              <p:cond delay="1500"/>
                            </p:stCondLst>
                            <p:childTnLst>
                              <p:par>
                                <p:cTn id="16" presetID="14" presetClass="entr" presetSubtype="5" fill="hold" grpId="0" nodeType="afterEffect">
                                  <p:stCondLst>
                                    <p:cond delay="0"/>
                                  </p:stCondLst>
                                  <p:childTnLst>
                                    <p:set>
                                      <p:cBhvr>
                                        <p:cTn id="17" dur="1" fill="hold">
                                          <p:stCondLst>
                                            <p:cond delay="0"/>
                                          </p:stCondLst>
                                        </p:cTn>
                                        <p:tgtEl>
                                          <p:spTgt spid="7177"/>
                                        </p:tgtEl>
                                        <p:attrNameLst>
                                          <p:attrName>style.visibility</p:attrName>
                                        </p:attrNameLst>
                                      </p:cBhvr>
                                      <p:to>
                                        <p:strVal val="visible"/>
                                      </p:to>
                                    </p:set>
                                    <p:animEffect transition="in" filter="randombar(vertical)">
                                      <p:cBhvr>
                                        <p:cTn id="18" dur="500"/>
                                        <p:tgtEl>
                                          <p:spTgt spid="7177"/>
                                        </p:tgtEl>
                                      </p:cBhvr>
                                    </p:animEffect>
                                  </p:childTnLst>
                                  <p:subTnLst>
                                    <p:audio>
                                      <p:cMediaNode>
                                        <p:cTn display="0" masterRel="sameClick">
                                          <p:stCondLst>
                                            <p:cond evt="begin" delay="0">
                                              <p:tn val="16"/>
                                            </p:cond>
                                          </p:stCondLst>
                                          <p:endCondLst>
                                            <p:cond evt="onStopAudio" delay="0">
                                              <p:tgtEl>
                                                <p:sldTgt/>
                                              </p:tgtEl>
                                            </p:cond>
                                          </p:endCondLst>
                                        </p:cTn>
                                        <p:tgtEl>
                                          <p:sndTgt r:embed="rId3" name="Embedded Sound 37"/>
                                        </p:tgtEl>
                                      </p:cMediaNode>
                                    </p:audio>
                                  </p:sub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176"/>
                                        </p:tgtEl>
                                        <p:attrNameLst>
                                          <p:attrName>style.visibility</p:attrName>
                                        </p:attrNameLst>
                                      </p:cBhvr>
                                      <p:to>
                                        <p:strVal val="visible"/>
                                      </p:to>
                                    </p:set>
                                    <p:animEffect transition="in" filter="wipe(left)">
                                      <p:cBhvr>
                                        <p:cTn id="23" dur="500"/>
                                        <p:tgtEl>
                                          <p:spTgt spid="7176"/>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7172"/>
                                        </p:tgtEl>
                                        <p:attrNameLst>
                                          <p:attrName>style.visibility</p:attrName>
                                        </p:attrNameLst>
                                      </p:cBhvr>
                                      <p:to>
                                        <p:strVal val="visible"/>
                                      </p:to>
                                    </p:set>
                                    <p:animEffect transition="in" filter="wipe(left)">
                                      <p:cBhvr>
                                        <p:cTn id="27" dur="500"/>
                                        <p:tgtEl>
                                          <p:spTgt spid="7172"/>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7173"/>
                                        </p:tgtEl>
                                        <p:attrNameLst>
                                          <p:attrName>style.visibility</p:attrName>
                                        </p:attrNameLst>
                                      </p:cBhvr>
                                      <p:to>
                                        <p:strVal val="visible"/>
                                      </p:to>
                                    </p:set>
                                    <p:animEffect transition="in" filter="wipe(left)">
                                      <p:cBhvr>
                                        <p:cTn id="31" dur="500"/>
                                        <p:tgtEl>
                                          <p:spTgt spid="7173"/>
                                        </p:tgtEl>
                                      </p:cBhvr>
                                    </p:animEffect>
                                  </p:childTnLst>
                                </p:cTn>
                              </p:par>
                            </p:childTnLst>
                          </p:cTn>
                        </p:par>
                        <p:par>
                          <p:cTn id="32" fill="hold">
                            <p:stCondLst>
                              <p:cond delay="1500"/>
                            </p:stCondLst>
                            <p:childTnLst>
                              <p:par>
                                <p:cTn id="33" presetID="22" presetClass="entr" presetSubtype="2" fill="hold" grpId="0" nodeType="afterEffect">
                                  <p:stCondLst>
                                    <p:cond delay="0"/>
                                  </p:stCondLst>
                                  <p:childTnLst>
                                    <p:set>
                                      <p:cBhvr>
                                        <p:cTn id="34" dur="1" fill="hold">
                                          <p:stCondLst>
                                            <p:cond delay="0"/>
                                          </p:stCondLst>
                                        </p:cTn>
                                        <p:tgtEl>
                                          <p:spTgt spid="7174"/>
                                        </p:tgtEl>
                                        <p:attrNameLst>
                                          <p:attrName>style.visibility</p:attrName>
                                        </p:attrNameLst>
                                      </p:cBhvr>
                                      <p:to>
                                        <p:strVal val="visible"/>
                                      </p:to>
                                    </p:set>
                                    <p:animEffect transition="in" filter="wipe(right)">
                                      <p:cBhvr>
                                        <p:cTn id="35" dur="500"/>
                                        <p:tgtEl>
                                          <p:spTgt spid="7174"/>
                                        </p:tgtEl>
                                      </p:cBhvr>
                                    </p:animEffect>
                                  </p:childTnLst>
                                </p:cTn>
                              </p:par>
                            </p:childTnLst>
                          </p:cTn>
                        </p:par>
                        <p:par>
                          <p:cTn id="36" fill="hold">
                            <p:stCondLst>
                              <p:cond delay="2000"/>
                            </p:stCondLst>
                            <p:childTnLst>
                              <p:par>
                                <p:cTn id="37" presetID="12" presetClass="entr" presetSubtype="2" fill="hold" grpId="0" nodeType="afterEffect">
                                  <p:stCondLst>
                                    <p:cond delay="0"/>
                                  </p:stCondLst>
                                  <p:childTnLst>
                                    <p:set>
                                      <p:cBhvr>
                                        <p:cTn id="38" dur="1" fill="hold">
                                          <p:stCondLst>
                                            <p:cond delay="0"/>
                                          </p:stCondLst>
                                        </p:cTn>
                                        <p:tgtEl>
                                          <p:spTgt spid="7179"/>
                                        </p:tgtEl>
                                        <p:attrNameLst>
                                          <p:attrName>style.visibility</p:attrName>
                                        </p:attrNameLst>
                                      </p:cBhvr>
                                      <p:to>
                                        <p:strVal val="visible"/>
                                      </p:to>
                                    </p:set>
                                    <p:animEffect transition="in" filter="slide(fromRight)">
                                      <p:cBhvr>
                                        <p:cTn id="39" dur="500"/>
                                        <p:tgtEl>
                                          <p:spTgt spid="7179"/>
                                        </p:tgtEl>
                                      </p:cBhvr>
                                    </p:animEffect>
                                  </p:childTnLst>
                                </p:cTn>
                              </p:par>
                            </p:childTnLst>
                          </p:cTn>
                        </p:par>
                        <p:par>
                          <p:cTn id="40" fill="hold">
                            <p:stCondLst>
                              <p:cond delay="2500"/>
                            </p:stCondLst>
                            <p:childTnLst>
                              <p:par>
                                <p:cTn id="41" presetID="12" presetClass="entr" presetSubtype="2" fill="hold" grpId="0" nodeType="afterEffect">
                                  <p:stCondLst>
                                    <p:cond delay="0"/>
                                  </p:stCondLst>
                                  <p:childTnLst>
                                    <p:set>
                                      <p:cBhvr>
                                        <p:cTn id="42" dur="1" fill="hold">
                                          <p:stCondLst>
                                            <p:cond delay="0"/>
                                          </p:stCondLst>
                                        </p:cTn>
                                        <p:tgtEl>
                                          <p:spTgt spid="7191"/>
                                        </p:tgtEl>
                                        <p:attrNameLst>
                                          <p:attrName>style.visibility</p:attrName>
                                        </p:attrNameLst>
                                      </p:cBhvr>
                                      <p:to>
                                        <p:strVal val="visible"/>
                                      </p:to>
                                    </p:set>
                                    <p:animEffect transition="in" filter="slide(fromRight)">
                                      <p:cBhvr>
                                        <p:cTn id="43" dur="500"/>
                                        <p:tgtEl>
                                          <p:spTgt spid="7191"/>
                                        </p:tgtEl>
                                      </p:cBhvr>
                                    </p:animEffect>
                                  </p:childTnLst>
                                </p:cTn>
                              </p:par>
                            </p:childTnLst>
                          </p:cTn>
                        </p:par>
                        <p:par>
                          <p:cTn id="44" fill="hold">
                            <p:stCondLst>
                              <p:cond delay="3000"/>
                            </p:stCondLst>
                            <p:childTnLst>
                              <p:par>
                                <p:cTn id="45" presetID="9" presetClass="entr" presetSubtype="0" fill="hold" grpId="0" nodeType="afterEffect">
                                  <p:stCondLst>
                                    <p:cond delay="0"/>
                                  </p:stCondLst>
                                  <p:childTnLst>
                                    <p:set>
                                      <p:cBhvr>
                                        <p:cTn id="46" dur="1" fill="hold">
                                          <p:stCondLst>
                                            <p:cond delay="0"/>
                                          </p:stCondLst>
                                        </p:cTn>
                                        <p:tgtEl>
                                          <p:spTgt spid="7178"/>
                                        </p:tgtEl>
                                        <p:attrNameLst>
                                          <p:attrName>style.visibility</p:attrName>
                                        </p:attrNameLst>
                                      </p:cBhvr>
                                      <p:to>
                                        <p:strVal val="visible"/>
                                      </p:to>
                                    </p:set>
                                    <p:animEffect transition="in" filter="dissolve">
                                      <p:cBhvr>
                                        <p:cTn id="47" dur="500"/>
                                        <p:tgtEl>
                                          <p:spTgt spid="7178"/>
                                        </p:tgtEl>
                                      </p:cBhvr>
                                    </p:animEffect>
                                  </p:childTnLst>
                                  <p:subTnLst>
                                    <p:audio>
                                      <p:cMediaNode>
                                        <p:cTn display="0" masterRel="sameClick">
                                          <p:stCondLst>
                                            <p:cond evt="begin" delay="0">
                                              <p:tn val="45"/>
                                            </p:cond>
                                          </p:stCondLst>
                                          <p:endCondLst>
                                            <p:cond evt="onStopAudio" delay="0">
                                              <p:tgtEl>
                                                <p:sldTgt/>
                                              </p:tgtEl>
                                            </p:cond>
                                          </p:endCondLst>
                                        </p:cTn>
                                        <p:tgtEl>
                                          <p:sndTgt r:embed="rId4" name="Embedded Sound 32"/>
                                        </p:tgtEl>
                                      </p:cMediaNode>
                                    </p:audio>
                                  </p:subTnLst>
                                </p:cTn>
                              </p:par>
                            </p:childTnLst>
                          </p:cTn>
                        </p:par>
                        <p:par>
                          <p:cTn id="48" fill="hold">
                            <p:stCondLst>
                              <p:cond delay="3500"/>
                            </p:stCondLst>
                            <p:childTnLst>
                              <p:par>
                                <p:cTn id="49" presetID="12" presetClass="entr" presetSubtype="2" fill="hold" grpId="0" nodeType="afterEffect">
                                  <p:stCondLst>
                                    <p:cond delay="0"/>
                                  </p:stCondLst>
                                  <p:childTnLst>
                                    <p:set>
                                      <p:cBhvr>
                                        <p:cTn id="50" dur="1" fill="hold">
                                          <p:stCondLst>
                                            <p:cond delay="0"/>
                                          </p:stCondLst>
                                        </p:cTn>
                                        <p:tgtEl>
                                          <p:spTgt spid="7189"/>
                                        </p:tgtEl>
                                        <p:attrNameLst>
                                          <p:attrName>style.visibility</p:attrName>
                                        </p:attrNameLst>
                                      </p:cBhvr>
                                      <p:to>
                                        <p:strVal val="visible"/>
                                      </p:to>
                                    </p:set>
                                    <p:animEffect transition="in" filter="slide(fromRight)">
                                      <p:cBhvr>
                                        <p:cTn id="51" dur="500"/>
                                        <p:tgtEl>
                                          <p:spTgt spid="7189"/>
                                        </p:tgtEl>
                                      </p:cBhvr>
                                    </p:animEffect>
                                  </p:childTnLst>
                                </p:cTn>
                              </p:par>
                            </p:childTnLst>
                          </p:cTn>
                        </p:par>
                        <p:par>
                          <p:cTn id="52" fill="hold">
                            <p:stCondLst>
                              <p:cond delay="4000"/>
                            </p:stCondLst>
                            <p:childTnLst>
                              <p:par>
                                <p:cTn id="53" presetID="4" presetClass="entr" presetSubtype="32" fill="hold" grpId="0" nodeType="afterEffect">
                                  <p:stCondLst>
                                    <p:cond delay="0"/>
                                  </p:stCondLst>
                                  <p:childTnLst>
                                    <p:set>
                                      <p:cBhvr>
                                        <p:cTn id="54" dur="1" fill="hold">
                                          <p:stCondLst>
                                            <p:cond delay="0"/>
                                          </p:stCondLst>
                                        </p:cTn>
                                        <p:tgtEl>
                                          <p:spTgt spid="7190"/>
                                        </p:tgtEl>
                                        <p:attrNameLst>
                                          <p:attrName>style.visibility</p:attrName>
                                        </p:attrNameLst>
                                      </p:cBhvr>
                                      <p:to>
                                        <p:strVal val="visible"/>
                                      </p:to>
                                    </p:set>
                                    <p:animEffect transition="in" filter="box(out)">
                                      <p:cBhvr>
                                        <p:cTn id="55" dur="500"/>
                                        <p:tgtEl>
                                          <p:spTgt spid="7190"/>
                                        </p:tgtEl>
                                      </p:cBhvr>
                                    </p:animEffect>
                                  </p:childTnLst>
                                </p:cTn>
                              </p:par>
                            </p:childTnLst>
                          </p:cTn>
                        </p:par>
                      </p:childTnLst>
                    </p:cTn>
                  </p:par>
                  <p:par>
                    <p:cTn id="56" fill="hold">
                      <p:stCondLst>
                        <p:cond delay="indefinite"/>
                      </p:stCondLst>
                      <p:childTnLst>
                        <p:par>
                          <p:cTn id="57" fill="hold">
                            <p:stCondLst>
                              <p:cond delay="0"/>
                            </p:stCondLst>
                            <p:childTnLst>
                              <p:par>
                                <p:cTn id="58" presetID="12" presetClass="entr" presetSubtype="2" fill="hold" grpId="0" nodeType="clickEffect">
                                  <p:stCondLst>
                                    <p:cond delay="0"/>
                                  </p:stCondLst>
                                  <p:childTnLst>
                                    <p:set>
                                      <p:cBhvr>
                                        <p:cTn id="59" dur="1" fill="hold">
                                          <p:stCondLst>
                                            <p:cond delay="0"/>
                                          </p:stCondLst>
                                        </p:cTn>
                                        <p:tgtEl>
                                          <p:spTgt spid="7171"/>
                                        </p:tgtEl>
                                        <p:attrNameLst>
                                          <p:attrName>style.visibility</p:attrName>
                                        </p:attrNameLst>
                                      </p:cBhvr>
                                      <p:to>
                                        <p:strVal val="visible"/>
                                      </p:to>
                                    </p:set>
                                    <p:animEffect transition="in" filter="slide(fromRight)">
                                      <p:cBhvr>
                                        <p:cTn id="60" dur="500"/>
                                        <p:tgtEl>
                                          <p:spTgt spid="7171"/>
                                        </p:tgtEl>
                                      </p:cBhvr>
                                    </p:animEffect>
                                  </p:childTnLst>
                                  <p:subTnLst>
                                    <p:audio>
                                      <p:cMediaNode>
                                        <p:cTn display="0" masterRel="sameClick">
                                          <p:stCondLst>
                                            <p:cond evt="begin" delay="0">
                                              <p:tn val="58"/>
                                            </p:cond>
                                          </p:stCondLst>
                                          <p:endCondLst>
                                            <p:cond evt="onStopAudio" delay="0">
                                              <p:tgtEl>
                                                <p:sldTgt/>
                                              </p:tgtEl>
                                            </p:cond>
                                          </p:endCondLst>
                                        </p:cTn>
                                        <p:tgtEl>
                                          <p:sndTgt r:embed="rId3" name="Embedded Sound 37"/>
                                        </p:tgtEl>
                                      </p:cMediaNode>
                                    </p:audio>
                                  </p:subTnLst>
                                </p:cTn>
                              </p:par>
                            </p:childTnLst>
                          </p:cTn>
                        </p:par>
                        <p:par>
                          <p:cTn id="61" fill="hold">
                            <p:stCondLst>
                              <p:cond delay="500"/>
                            </p:stCondLst>
                            <p:childTnLst>
                              <p:par>
                                <p:cTn id="62" presetID="12" presetClass="entr" presetSubtype="8" fill="hold" grpId="0" nodeType="afterEffect">
                                  <p:stCondLst>
                                    <p:cond delay="0"/>
                                  </p:stCondLst>
                                  <p:childTnLst>
                                    <p:set>
                                      <p:cBhvr>
                                        <p:cTn id="63" dur="1" fill="hold">
                                          <p:stCondLst>
                                            <p:cond delay="0"/>
                                          </p:stCondLst>
                                        </p:cTn>
                                        <p:tgtEl>
                                          <p:spTgt spid="7181"/>
                                        </p:tgtEl>
                                        <p:attrNameLst>
                                          <p:attrName>style.visibility</p:attrName>
                                        </p:attrNameLst>
                                      </p:cBhvr>
                                      <p:to>
                                        <p:strVal val="visible"/>
                                      </p:to>
                                    </p:set>
                                    <p:animEffect transition="in" filter="slide(fromLeft)">
                                      <p:cBhvr>
                                        <p:cTn id="64" dur="500"/>
                                        <p:tgtEl>
                                          <p:spTgt spid="7181"/>
                                        </p:tgtEl>
                                      </p:cBhvr>
                                    </p:animEffect>
                                  </p:childTnLst>
                                </p:cTn>
                              </p:par>
                            </p:childTnLst>
                          </p:cTn>
                        </p:par>
                        <p:par>
                          <p:cTn id="65" fill="hold">
                            <p:stCondLst>
                              <p:cond delay="1000"/>
                            </p:stCondLst>
                            <p:childTnLst>
                              <p:par>
                                <p:cTn id="66" presetID="5" presetClass="entr" presetSubtype="10" fill="hold" grpId="0" nodeType="afterEffect">
                                  <p:stCondLst>
                                    <p:cond delay="0"/>
                                  </p:stCondLst>
                                  <p:childTnLst>
                                    <p:set>
                                      <p:cBhvr>
                                        <p:cTn id="67" dur="1" fill="hold">
                                          <p:stCondLst>
                                            <p:cond delay="0"/>
                                          </p:stCondLst>
                                        </p:cTn>
                                        <p:tgtEl>
                                          <p:spTgt spid="7180"/>
                                        </p:tgtEl>
                                        <p:attrNameLst>
                                          <p:attrName>style.visibility</p:attrName>
                                        </p:attrNameLst>
                                      </p:cBhvr>
                                      <p:to>
                                        <p:strVal val="visible"/>
                                      </p:to>
                                    </p:set>
                                    <p:animEffect transition="in" filter="checkerboard(across)">
                                      <p:cBhvr>
                                        <p:cTn id="68" dur="500"/>
                                        <p:tgtEl>
                                          <p:spTgt spid="7180"/>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nodeType="clickEffect">
                                  <p:stCondLst>
                                    <p:cond delay="0"/>
                                  </p:stCondLst>
                                  <p:childTnLst>
                                    <p:set>
                                      <p:cBhvr>
                                        <p:cTn id="72" dur="1" fill="hold">
                                          <p:stCondLst>
                                            <p:cond delay="0"/>
                                          </p:stCondLst>
                                        </p:cTn>
                                        <p:tgtEl>
                                          <p:spTgt spid="7198"/>
                                        </p:tgtEl>
                                        <p:attrNameLst>
                                          <p:attrName>style.visibility</p:attrName>
                                        </p:attrNameLst>
                                      </p:cBhvr>
                                      <p:to>
                                        <p:strVal val="visible"/>
                                      </p:to>
                                    </p:set>
                                    <p:animEffect transition="in" filter="dissolve">
                                      <p:cBhvr>
                                        <p:cTn id="73" dur="500"/>
                                        <p:tgtEl>
                                          <p:spTgt spid="7198"/>
                                        </p:tgtEl>
                                      </p:cBhvr>
                                    </p:animEffect>
                                  </p:childTnLst>
                                  <p:subTnLst>
                                    <p:audio>
                                      <p:cMediaNode>
                                        <p:cTn display="0" masterRel="sameClick">
                                          <p:stCondLst>
                                            <p:cond evt="begin" delay="0">
                                              <p:tn val="71"/>
                                            </p:cond>
                                          </p:stCondLst>
                                          <p:endCondLst>
                                            <p:cond evt="onStopAudio" delay="0">
                                              <p:tgtEl>
                                                <p:sldTgt/>
                                              </p:tgtEl>
                                            </p:cond>
                                          </p:endCondLst>
                                        </p:cTn>
                                        <p:tgtEl>
                                          <p:sndTgt r:embed="rId4" name="Embedded Sound 32"/>
                                        </p:tgtEl>
                                      </p:cMediaNode>
                                    </p:audio>
                                  </p:subTnLst>
                                </p:cTn>
                              </p:par>
                            </p:childTnLst>
                          </p:cTn>
                        </p:par>
                        <p:par>
                          <p:cTn id="74" fill="hold">
                            <p:stCondLst>
                              <p:cond delay="500"/>
                            </p:stCondLst>
                            <p:childTnLst>
                              <p:par>
                                <p:cTn id="75" presetID="22" presetClass="entr" presetSubtype="1" fill="hold" nodeType="afterEffect">
                                  <p:stCondLst>
                                    <p:cond delay="0"/>
                                  </p:stCondLst>
                                  <p:childTnLst>
                                    <p:set>
                                      <p:cBhvr>
                                        <p:cTn id="76" dur="1" fill="hold">
                                          <p:stCondLst>
                                            <p:cond delay="0"/>
                                          </p:stCondLst>
                                        </p:cTn>
                                        <p:tgtEl>
                                          <p:spTgt spid="7204"/>
                                        </p:tgtEl>
                                        <p:attrNameLst>
                                          <p:attrName>style.visibility</p:attrName>
                                        </p:attrNameLst>
                                      </p:cBhvr>
                                      <p:to>
                                        <p:strVal val="visible"/>
                                      </p:to>
                                    </p:set>
                                    <p:animEffect transition="in" filter="wipe(up)">
                                      <p:cBhvr>
                                        <p:cTn id="77" dur="500"/>
                                        <p:tgtEl>
                                          <p:spTgt spid="7204"/>
                                        </p:tgtEl>
                                      </p:cBhvr>
                                    </p:animEffect>
                                  </p:childTnLst>
                                </p:cTn>
                              </p:par>
                            </p:childTnLst>
                          </p:cTn>
                        </p:par>
                        <p:par>
                          <p:cTn id="78" fill="hold">
                            <p:stCondLst>
                              <p:cond delay="1000"/>
                            </p:stCondLst>
                            <p:childTnLst>
                              <p:par>
                                <p:cTn id="79" presetID="22" presetClass="entr" presetSubtype="4" fill="hold" grpId="0" nodeType="afterEffect">
                                  <p:stCondLst>
                                    <p:cond delay="0"/>
                                  </p:stCondLst>
                                  <p:childTnLst>
                                    <p:set>
                                      <p:cBhvr>
                                        <p:cTn id="80" dur="1" fill="hold">
                                          <p:stCondLst>
                                            <p:cond delay="0"/>
                                          </p:stCondLst>
                                        </p:cTn>
                                        <p:tgtEl>
                                          <p:spTgt spid="7207"/>
                                        </p:tgtEl>
                                        <p:attrNameLst>
                                          <p:attrName>style.visibility</p:attrName>
                                        </p:attrNameLst>
                                      </p:cBhvr>
                                      <p:to>
                                        <p:strVal val="visible"/>
                                      </p:to>
                                    </p:set>
                                    <p:animEffect transition="in" filter="wipe(down)">
                                      <p:cBhvr>
                                        <p:cTn id="81" dur="500"/>
                                        <p:tgtEl>
                                          <p:spTgt spid="7207"/>
                                        </p:tgtEl>
                                      </p:cBhvr>
                                    </p:animEffect>
                                  </p:childTnLst>
                                </p:cTn>
                              </p:par>
                            </p:childTnLst>
                          </p:cTn>
                        </p:par>
                        <p:par>
                          <p:cTn id="82" fill="hold">
                            <p:stCondLst>
                              <p:cond delay="1500"/>
                            </p:stCondLst>
                            <p:childTnLst>
                              <p:par>
                                <p:cTn id="83" presetID="12" presetClass="entr" presetSubtype="1" fill="hold" grpId="0" nodeType="afterEffect">
                                  <p:stCondLst>
                                    <p:cond delay="0"/>
                                  </p:stCondLst>
                                  <p:childTnLst>
                                    <p:set>
                                      <p:cBhvr>
                                        <p:cTn id="84" dur="1" fill="hold">
                                          <p:stCondLst>
                                            <p:cond delay="0"/>
                                          </p:stCondLst>
                                        </p:cTn>
                                        <p:tgtEl>
                                          <p:spTgt spid="7186"/>
                                        </p:tgtEl>
                                        <p:attrNameLst>
                                          <p:attrName>style.visibility</p:attrName>
                                        </p:attrNameLst>
                                      </p:cBhvr>
                                      <p:to>
                                        <p:strVal val="visible"/>
                                      </p:to>
                                    </p:set>
                                    <p:animEffect transition="in" filter="slide(fromTop)">
                                      <p:cBhvr>
                                        <p:cTn id="85" dur="500"/>
                                        <p:tgtEl>
                                          <p:spTgt spid="7186"/>
                                        </p:tgtEl>
                                      </p:cBhvr>
                                    </p:animEffect>
                                  </p:childTnLst>
                                </p:cTn>
                              </p:par>
                            </p:childTnLst>
                          </p:cTn>
                        </p:par>
                        <p:par>
                          <p:cTn id="86" fill="hold">
                            <p:stCondLst>
                              <p:cond delay="2000"/>
                            </p:stCondLst>
                            <p:childTnLst>
                              <p:par>
                                <p:cTn id="87" presetID="12" presetClass="entr" presetSubtype="1" fill="hold" grpId="0" nodeType="afterEffect">
                                  <p:stCondLst>
                                    <p:cond delay="0"/>
                                  </p:stCondLst>
                                  <p:childTnLst>
                                    <p:set>
                                      <p:cBhvr>
                                        <p:cTn id="88" dur="1" fill="hold">
                                          <p:stCondLst>
                                            <p:cond delay="0"/>
                                          </p:stCondLst>
                                        </p:cTn>
                                        <p:tgtEl>
                                          <p:spTgt spid="7187"/>
                                        </p:tgtEl>
                                        <p:attrNameLst>
                                          <p:attrName>style.visibility</p:attrName>
                                        </p:attrNameLst>
                                      </p:cBhvr>
                                      <p:to>
                                        <p:strVal val="visible"/>
                                      </p:to>
                                    </p:set>
                                    <p:animEffect transition="in" filter="slide(fromTop)">
                                      <p:cBhvr>
                                        <p:cTn id="89" dur="500"/>
                                        <p:tgtEl>
                                          <p:spTgt spid="7187"/>
                                        </p:tgtEl>
                                      </p:cBhvr>
                                    </p:animEffect>
                                  </p:childTnLst>
                                </p:cTn>
                              </p:par>
                            </p:childTnLst>
                          </p:cTn>
                        </p:par>
                        <p:par>
                          <p:cTn id="90" fill="hold">
                            <p:stCondLst>
                              <p:cond delay="2500"/>
                            </p:stCondLst>
                            <p:childTnLst>
                              <p:par>
                                <p:cTn id="91" presetID="12" presetClass="entr" presetSubtype="8" fill="hold" grpId="0" nodeType="afterEffect">
                                  <p:stCondLst>
                                    <p:cond delay="0"/>
                                  </p:stCondLst>
                                  <p:childTnLst>
                                    <p:set>
                                      <p:cBhvr>
                                        <p:cTn id="92" dur="1" fill="hold">
                                          <p:stCondLst>
                                            <p:cond delay="0"/>
                                          </p:stCondLst>
                                        </p:cTn>
                                        <p:tgtEl>
                                          <p:spTgt spid="7196"/>
                                        </p:tgtEl>
                                        <p:attrNameLst>
                                          <p:attrName>style.visibility</p:attrName>
                                        </p:attrNameLst>
                                      </p:cBhvr>
                                      <p:to>
                                        <p:strVal val="visible"/>
                                      </p:to>
                                    </p:set>
                                    <p:animEffect transition="in" filter="slide(fromLeft)">
                                      <p:cBhvr>
                                        <p:cTn id="93" dur="500"/>
                                        <p:tgtEl>
                                          <p:spTgt spid="7196"/>
                                        </p:tgtEl>
                                      </p:cBhvr>
                                    </p:animEffect>
                                  </p:childTnLst>
                                </p:cTn>
                              </p:par>
                            </p:childTnLst>
                          </p:cTn>
                        </p:par>
                        <p:par>
                          <p:cTn id="94" fill="hold">
                            <p:stCondLst>
                              <p:cond delay="3000"/>
                            </p:stCondLst>
                            <p:childTnLst>
                              <p:par>
                                <p:cTn id="95" presetID="2" presetClass="entr" presetSubtype="4" fill="hold" grpId="0" nodeType="afterEffect">
                                  <p:stCondLst>
                                    <p:cond delay="0"/>
                                  </p:stCondLst>
                                  <p:childTnLst>
                                    <p:set>
                                      <p:cBhvr>
                                        <p:cTn id="96" dur="1" fill="hold">
                                          <p:stCondLst>
                                            <p:cond delay="0"/>
                                          </p:stCondLst>
                                        </p:cTn>
                                        <p:tgtEl>
                                          <p:spTgt spid="7197"/>
                                        </p:tgtEl>
                                        <p:attrNameLst>
                                          <p:attrName>style.visibility</p:attrName>
                                        </p:attrNameLst>
                                      </p:cBhvr>
                                      <p:to>
                                        <p:strVal val="visible"/>
                                      </p:to>
                                    </p:set>
                                    <p:anim calcmode="lin" valueType="num">
                                      <p:cBhvr additive="base">
                                        <p:cTn id="97" dur="500" fill="hold"/>
                                        <p:tgtEl>
                                          <p:spTgt spid="7197"/>
                                        </p:tgtEl>
                                        <p:attrNameLst>
                                          <p:attrName>ppt_x</p:attrName>
                                        </p:attrNameLst>
                                      </p:cBhvr>
                                      <p:tavLst>
                                        <p:tav tm="0">
                                          <p:val>
                                            <p:strVal val="#ppt_x"/>
                                          </p:val>
                                        </p:tav>
                                        <p:tav tm="100000">
                                          <p:val>
                                            <p:strVal val="#ppt_x"/>
                                          </p:val>
                                        </p:tav>
                                      </p:tavLst>
                                    </p:anim>
                                    <p:anim calcmode="lin" valueType="num">
                                      <p:cBhvr additive="base">
                                        <p:cTn id="98" dur="500" fill="hold"/>
                                        <p:tgtEl>
                                          <p:spTgt spid="7197"/>
                                        </p:tgtEl>
                                        <p:attrNameLst>
                                          <p:attrName>ppt_y</p:attrName>
                                        </p:attrNameLst>
                                      </p:cBhvr>
                                      <p:tavLst>
                                        <p:tav tm="0">
                                          <p:val>
                                            <p:strVal val="1+#ppt_h/2"/>
                                          </p:val>
                                        </p:tav>
                                        <p:tav tm="100000">
                                          <p:val>
                                            <p:strVal val="#ppt_y"/>
                                          </p:val>
                                        </p:tav>
                                      </p:tavLst>
                                    </p:anim>
                                  </p:childTnLst>
                                </p:cTn>
                              </p:par>
                            </p:childTnLst>
                          </p:cTn>
                        </p:par>
                        <p:par>
                          <p:cTn id="99" fill="hold">
                            <p:stCondLst>
                              <p:cond delay="3500"/>
                            </p:stCondLst>
                            <p:childTnLst>
                              <p:par>
                                <p:cTn id="100" presetID="9" presetClass="entr" presetSubtype="0" fill="hold" nodeType="afterEffect">
                                  <p:stCondLst>
                                    <p:cond delay="0"/>
                                  </p:stCondLst>
                                  <p:childTnLst>
                                    <p:set>
                                      <p:cBhvr>
                                        <p:cTn id="101" dur="1" fill="hold">
                                          <p:stCondLst>
                                            <p:cond delay="0"/>
                                          </p:stCondLst>
                                        </p:cTn>
                                        <p:tgtEl>
                                          <p:spTgt spid="7193"/>
                                        </p:tgtEl>
                                        <p:attrNameLst>
                                          <p:attrName>style.visibility</p:attrName>
                                        </p:attrNameLst>
                                      </p:cBhvr>
                                      <p:to>
                                        <p:strVal val="visible"/>
                                      </p:to>
                                    </p:set>
                                    <p:animEffect transition="in" filter="dissolve">
                                      <p:cBhvr>
                                        <p:cTn id="102" dur="500"/>
                                        <p:tgtEl>
                                          <p:spTgt spid="7193"/>
                                        </p:tgtEl>
                                      </p:cBhvr>
                                    </p:animEffect>
                                  </p:childTnLst>
                                </p:cTn>
                              </p:par>
                            </p:childTnLst>
                          </p:cTn>
                        </p:par>
                        <p:par>
                          <p:cTn id="103" fill="hold">
                            <p:stCondLst>
                              <p:cond delay="4000"/>
                            </p:stCondLst>
                            <p:childTnLst>
                              <p:par>
                                <p:cTn id="104" presetID="5" presetClass="entr" presetSubtype="5" fill="hold" grpId="0" nodeType="afterEffect">
                                  <p:stCondLst>
                                    <p:cond delay="0"/>
                                  </p:stCondLst>
                                  <p:childTnLst>
                                    <p:set>
                                      <p:cBhvr>
                                        <p:cTn id="105" dur="1" fill="hold">
                                          <p:stCondLst>
                                            <p:cond delay="0"/>
                                          </p:stCondLst>
                                        </p:cTn>
                                        <p:tgtEl>
                                          <p:spTgt spid="7192"/>
                                        </p:tgtEl>
                                        <p:attrNameLst>
                                          <p:attrName>style.visibility</p:attrName>
                                        </p:attrNameLst>
                                      </p:cBhvr>
                                      <p:to>
                                        <p:strVal val="visible"/>
                                      </p:to>
                                    </p:set>
                                    <p:animEffect transition="in" filter="checkerboard(down)">
                                      <p:cBhvr>
                                        <p:cTn id="106" dur="500"/>
                                        <p:tgtEl>
                                          <p:spTgt spid="7192"/>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1" fill="hold" grpId="0" nodeType="clickEffect">
                                  <p:stCondLst>
                                    <p:cond delay="0"/>
                                  </p:stCondLst>
                                  <p:childTnLst>
                                    <p:set>
                                      <p:cBhvr>
                                        <p:cTn id="110" dur="1" fill="hold">
                                          <p:stCondLst>
                                            <p:cond delay="0"/>
                                          </p:stCondLst>
                                        </p:cTn>
                                        <p:tgtEl>
                                          <p:spTgt spid="7182"/>
                                        </p:tgtEl>
                                        <p:attrNameLst>
                                          <p:attrName>style.visibility</p:attrName>
                                        </p:attrNameLst>
                                      </p:cBhvr>
                                      <p:to>
                                        <p:strVal val="visible"/>
                                      </p:to>
                                    </p:set>
                                    <p:animEffect transition="in" filter="wipe(up)">
                                      <p:cBhvr>
                                        <p:cTn id="111" dur="500"/>
                                        <p:tgtEl>
                                          <p:spTgt spid="7182"/>
                                        </p:tgtEl>
                                      </p:cBhvr>
                                    </p:animEffect>
                                  </p:childTnLst>
                                </p:cTn>
                              </p:par>
                            </p:childTnLst>
                          </p:cTn>
                        </p:par>
                        <p:par>
                          <p:cTn id="112" fill="hold">
                            <p:stCondLst>
                              <p:cond delay="500"/>
                            </p:stCondLst>
                            <p:childTnLst>
                              <p:par>
                                <p:cTn id="113" presetID="22" presetClass="entr" presetSubtype="1" fill="hold" grpId="0" nodeType="afterEffect">
                                  <p:stCondLst>
                                    <p:cond delay="0"/>
                                  </p:stCondLst>
                                  <p:childTnLst>
                                    <p:set>
                                      <p:cBhvr>
                                        <p:cTn id="114" dur="1" fill="hold">
                                          <p:stCondLst>
                                            <p:cond delay="0"/>
                                          </p:stCondLst>
                                        </p:cTn>
                                        <p:tgtEl>
                                          <p:spTgt spid="7183"/>
                                        </p:tgtEl>
                                        <p:attrNameLst>
                                          <p:attrName>style.visibility</p:attrName>
                                        </p:attrNameLst>
                                      </p:cBhvr>
                                      <p:to>
                                        <p:strVal val="visible"/>
                                      </p:to>
                                    </p:set>
                                    <p:animEffect transition="in" filter="wipe(up)">
                                      <p:cBhvr>
                                        <p:cTn id="115" dur="500"/>
                                        <p:tgtEl>
                                          <p:spTgt spid="7183"/>
                                        </p:tgtEl>
                                      </p:cBhvr>
                                    </p:animEffect>
                                  </p:childTnLst>
                                </p:cTn>
                              </p:par>
                            </p:childTnLst>
                          </p:cTn>
                        </p:par>
                        <p:par>
                          <p:cTn id="116" fill="hold">
                            <p:stCondLst>
                              <p:cond delay="1000"/>
                            </p:stCondLst>
                            <p:childTnLst>
                              <p:par>
                                <p:cTn id="117" presetID="22" presetClass="entr" presetSubtype="1" fill="hold" grpId="0" nodeType="afterEffect">
                                  <p:stCondLst>
                                    <p:cond delay="0"/>
                                  </p:stCondLst>
                                  <p:childTnLst>
                                    <p:set>
                                      <p:cBhvr>
                                        <p:cTn id="118" dur="1" fill="hold">
                                          <p:stCondLst>
                                            <p:cond delay="0"/>
                                          </p:stCondLst>
                                        </p:cTn>
                                        <p:tgtEl>
                                          <p:spTgt spid="7175"/>
                                        </p:tgtEl>
                                        <p:attrNameLst>
                                          <p:attrName>style.visibility</p:attrName>
                                        </p:attrNameLst>
                                      </p:cBhvr>
                                      <p:to>
                                        <p:strVal val="visible"/>
                                      </p:to>
                                    </p:set>
                                    <p:animEffect transition="in" filter="wipe(up)">
                                      <p:cBhvr>
                                        <p:cTn id="119" dur="500"/>
                                        <p:tgtEl>
                                          <p:spTgt spid="7175"/>
                                        </p:tgtEl>
                                      </p:cBhvr>
                                    </p:animEffect>
                                  </p:childTnLst>
                                </p:cTn>
                              </p:par>
                            </p:childTnLst>
                          </p:cTn>
                        </p:par>
                        <p:par>
                          <p:cTn id="120" fill="hold">
                            <p:stCondLst>
                              <p:cond delay="1500"/>
                            </p:stCondLst>
                            <p:childTnLst>
                              <p:par>
                                <p:cTn id="121" presetID="12" presetClass="entr" presetSubtype="8" fill="hold" grpId="0" nodeType="afterEffect">
                                  <p:stCondLst>
                                    <p:cond delay="0"/>
                                  </p:stCondLst>
                                  <p:childTnLst>
                                    <p:set>
                                      <p:cBhvr>
                                        <p:cTn id="122" dur="1" fill="hold">
                                          <p:stCondLst>
                                            <p:cond delay="0"/>
                                          </p:stCondLst>
                                        </p:cTn>
                                        <p:tgtEl>
                                          <p:spTgt spid="7184"/>
                                        </p:tgtEl>
                                        <p:attrNameLst>
                                          <p:attrName>style.visibility</p:attrName>
                                        </p:attrNameLst>
                                      </p:cBhvr>
                                      <p:to>
                                        <p:strVal val="visible"/>
                                      </p:to>
                                    </p:set>
                                    <p:animEffect transition="in" filter="slide(fromLeft)">
                                      <p:cBhvr>
                                        <p:cTn id="123" dur="500"/>
                                        <p:tgtEl>
                                          <p:spTgt spid="7184"/>
                                        </p:tgtEl>
                                      </p:cBhvr>
                                    </p:animEffect>
                                  </p:childTnLst>
                                </p:cTn>
                              </p:par>
                            </p:childTnLst>
                          </p:cTn>
                        </p:par>
                        <p:par>
                          <p:cTn id="124" fill="hold">
                            <p:stCondLst>
                              <p:cond delay="2000"/>
                            </p:stCondLst>
                            <p:childTnLst>
                              <p:par>
                                <p:cTn id="125" presetID="9" presetClass="entr" presetSubtype="0" fill="hold" grpId="0" nodeType="afterEffect">
                                  <p:stCondLst>
                                    <p:cond delay="0"/>
                                  </p:stCondLst>
                                  <p:childTnLst>
                                    <p:set>
                                      <p:cBhvr>
                                        <p:cTn id="126" dur="1" fill="hold">
                                          <p:stCondLst>
                                            <p:cond delay="0"/>
                                          </p:stCondLst>
                                        </p:cTn>
                                        <p:tgtEl>
                                          <p:spTgt spid="7185"/>
                                        </p:tgtEl>
                                        <p:attrNameLst>
                                          <p:attrName>style.visibility</p:attrName>
                                        </p:attrNameLst>
                                      </p:cBhvr>
                                      <p:to>
                                        <p:strVal val="visible"/>
                                      </p:to>
                                    </p:set>
                                    <p:animEffect transition="in" filter="dissolve">
                                      <p:cBhvr>
                                        <p:cTn id="127" dur="500"/>
                                        <p:tgtEl>
                                          <p:spTgt spid="7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P spid="7171" grpId="0" animBg="1"/>
      <p:bldP spid="7172" grpId="0" animBg="1"/>
      <p:bldP spid="7173" grpId="0" animBg="1"/>
      <p:bldP spid="7174" grpId="0" animBg="1"/>
      <p:bldP spid="7175" grpId="0" animBg="1"/>
      <p:bldP spid="7176" grpId="0" animBg="1"/>
      <p:bldP spid="7177" grpId="0" autoUpdateAnimBg="0"/>
      <p:bldP spid="7178" grpId="0" autoUpdateAnimBg="0"/>
      <p:bldP spid="7179" grpId="0" animBg="1"/>
      <p:bldP spid="7180" grpId="0" autoUpdateAnimBg="0"/>
      <p:bldP spid="7181" grpId="0" animBg="1"/>
      <p:bldP spid="7182" grpId="0" animBg="1"/>
      <p:bldP spid="7183" grpId="0" animBg="1"/>
      <p:bldP spid="7184" grpId="0" animBg="1"/>
      <p:bldP spid="7185" grpId="0" autoUpdateAnimBg="0"/>
      <p:bldP spid="7186" grpId="0" animBg="1"/>
      <p:bldP spid="7187" grpId="0" autoUpdateAnimBg="0"/>
      <p:bldP spid="7188" grpId="0" autoUpdateAnimBg="0"/>
      <p:bldP spid="7189" grpId="0" animBg="1"/>
      <p:bldP spid="7190" grpId="0" autoUpdateAnimBg="0"/>
      <p:bldP spid="7191" grpId="0" animBg="1"/>
      <p:bldP spid="7192" grpId="0" autoUpdateAnimBg="0"/>
      <p:bldP spid="7196" grpId="0" animBg="1"/>
      <p:bldP spid="7197" grpId="0" autoUpdateAnimBg="0"/>
      <p:bldP spid="7207"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rrowheads="1"/>
          </p:cNvSpPr>
          <p:nvPr>
            <p:ph type="title"/>
          </p:nvPr>
        </p:nvSpPr>
        <p:spPr/>
        <p:txBody>
          <a:bodyPr/>
          <a:lstStyle/>
          <a:p>
            <a:endParaRPr lang="en-US"/>
          </a:p>
        </p:txBody>
      </p:sp>
      <p:sp>
        <p:nvSpPr>
          <p:cNvPr id="14339" name="Rectangle 3"/>
          <p:cNvSpPr>
            <a:spLocks noGrp="1" noRot="1" noChangeArrowheads="1"/>
          </p:cNvSpPr>
          <p:nvPr>
            <p:ph type="body" idx="1"/>
          </p:nvPr>
        </p:nvSpPr>
        <p:spPr/>
        <p:txBody>
          <a:bodyPr/>
          <a:lstStyle/>
          <a:p>
            <a:endParaRPr lang="en-US"/>
          </a:p>
        </p:txBody>
      </p:sp>
      <p:pic>
        <p:nvPicPr>
          <p:cNvPr id="14341" name="Picture 5" descr="Neuron"/>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5" name="Picture 2" descr="neuron"/>
          <p:cNvPicPr>
            <a:picLocks noChangeAspect="1" noChangeArrowheads="1"/>
          </p:cNvPicPr>
          <p:nvPr/>
        </p:nvPicPr>
        <p:blipFill>
          <a:blip r:embed="rId3" cstate="print"/>
          <a:srcRect/>
          <a:stretch>
            <a:fillRect/>
          </a:stretch>
        </p:blipFill>
        <p:spPr bwMode="auto">
          <a:xfrm>
            <a:off x="2514600" y="0"/>
            <a:ext cx="3714750" cy="1704976"/>
          </a:xfrm>
          <a:prstGeom prst="rect">
            <a:avLst/>
          </a:prstGeom>
          <a:noFill/>
        </p:spPr>
      </p:pic>
    </p:spTree>
  </p:cSld>
  <p:clrMapOvr>
    <a:masterClrMapping/>
  </p:clrMapOvr>
  <p:transition>
    <p:comb/>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neuron synapse"/>
          <p:cNvPicPr>
            <a:picLocks noChangeAspect="1" noChangeArrowheads="1"/>
          </p:cNvPicPr>
          <p:nvPr/>
        </p:nvPicPr>
        <p:blipFill>
          <a:blip r:embed="rId2" cstate="print"/>
          <a:srcRect/>
          <a:stretch>
            <a:fillRect/>
          </a:stretch>
        </p:blipFill>
        <p:spPr>
          <a:xfrm>
            <a:off x="2133600" y="0"/>
            <a:ext cx="5118100" cy="6858000"/>
          </a:xfrm>
          <a:prstGeom prst="rect">
            <a:avLst/>
          </a:prstGeom>
          <a:noFill/>
        </p:spPr>
      </p:pic>
    </p:spTree>
  </p:cSld>
  <p:clrMapOvr>
    <a:masterClrMapping/>
  </p:clrMapOvr>
  <p:transition>
    <p:comb/>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ChangeArrowheads="1"/>
          </p:cNvSpPr>
          <p:nvPr/>
        </p:nvSpPr>
        <p:spPr bwMode="auto">
          <a:xfrm>
            <a:off x="1219200" y="0"/>
            <a:ext cx="7529625" cy="769441"/>
          </a:xfrm>
          <a:prstGeom prst="rect">
            <a:avLst/>
          </a:prstGeom>
          <a:noFill/>
          <a:ln w="12700">
            <a:noFill/>
            <a:miter lim="800000"/>
            <a:headEnd/>
            <a:tailEnd/>
          </a:ln>
          <a:effectLst/>
        </p:spPr>
        <p:txBody>
          <a:bodyPr wrap="none">
            <a:spAutoFit/>
          </a:bodyPr>
          <a:lstStyle/>
          <a:p>
            <a:pPr>
              <a:defRPr/>
            </a:pPr>
            <a:r>
              <a:rPr lang="en-US" sz="4400">
                <a:effectLst>
                  <a:outerShdw blurRad="38100" dist="38100" dir="2700000" algn="tl">
                    <a:srgbClr val="000000"/>
                  </a:outerShdw>
                </a:effectLst>
              </a:rPr>
              <a:t>Stars of this universe: </a:t>
            </a:r>
            <a:r>
              <a:rPr lang="en-US" sz="4400" u="sng">
                <a:effectLst>
                  <a:outerShdw blurRad="38100" dist="38100" dir="2700000" algn="tl">
                    <a:srgbClr val="000000"/>
                  </a:outerShdw>
                </a:effectLst>
              </a:rPr>
              <a:t>neuron</a:t>
            </a:r>
            <a:endParaRPr lang="en-US" u="sng">
              <a:solidFill>
                <a:schemeClr val="tx1"/>
              </a:solidFill>
              <a:latin typeface="Times New Roman" pitchFamily="18" charset="0"/>
            </a:endParaRPr>
          </a:p>
        </p:txBody>
      </p:sp>
      <p:sp>
        <p:nvSpPr>
          <p:cNvPr id="13315" name="Rectangle 3"/>
          <p:cNvSpPr>
            <a:spLocks noChangeArrowheads="1"/>
          </p:cNvSpPr>
          <p:nvPr/>
        </p:nvSpPr>
        <p:spPr bwMode="auto">
          <a:xfrm rot="-5400000">
            <a:off x="5637302" y="3160992"/>
            <a:ext cx="6402387" cy="369332"/>
          </a:xfrm>
          <a:prstGeom prst="rect">
            <a:avLst/>
          </a:prstGeom>
          <a:noFill/>
          <a:ln w="12700">
            <a:noFill/>
            <a:miter lim="800000"/>
            <a:headEnd/>
            <a:tailEnd/>
          </a:ln>
        </p:spPr>
        <p:txBody>
          <a:bodyPr>
            <a:spAutoFit/>
          </a:bodyPr>
          <a:lstStyle/>
          <a:p>
            <a:r>
              <a:rPr lang="en-US" sz="1800" i="1">
                <a:solidFill>
                  <a:schemeClr val="tx1"/>
                </a:solidFill>
              </a:rPr>
              <a:t>http://www.nida.nih.gov/Teaching2/largegifs/slide5.gif</a:t>
            </a:r>
          </a:p>
        </p:txBody>
      </p:sp>
      <p:pic>
        <p:nvPicPr>
          <p:cNvPr id="13316" name="Picture 4" descr="neurons"/>
          <p:cNvPicPr>
            <a:picLocks noChangeAspect="1" noChangeArrowheads="1"/>
          </p:cNvPicPr>
          <p:nvPr/>
        </p:nvPicPr>
        <p:blipFill>
          <a:blip r:embed="rId2" cstate="print"/>
          <a:srcRect/>
          <a:stretch>
            <a:fillRect/>
          </a:stretch>
        </p:blipFill>
        <p:spPr bwMode="auto">
          <a:xfrm>
            <a:off x="1176867" y="1066800"/>
            <a:ext cx="6815667" cy="5735638"/>
          </a:xfrm>
          <a:prstGeom prst="rect">
            <a:avLst/>
          </a:prstGeom>
          <a:noFill/>
          <a:ln w="9525">
            <a:noFill/>
            <a:miter lim="800000"/>
            <a:headEnd/>
            <a:tailEnd/>
          </a:ln>
        </p:spPr>
      </p:pic>
      <p:sp>
        <p:nvSpPr>
          <p:cNvPr id="913413" name="Text Box 5"/>
          <p:cNvSpPr txBox="1">
            <a:spLocks noChangeArrowheads="1"/>
          </p:cNvSpPr>
          <p:nvPr/>
        </p:nvSpPr>
        <p:spPr bwMode="auto">
          <a:xfrm>
            <a:off x="2878667" y="4953000"/>
            <a:ext cx="3115733" cy="923330"/>
          </a:xfrm>
          <a:prstGeom prst="rect">
            <a:avLst/>
          </a:prstGeom>
          <a:solidFill>
            <a:schemeClr val="bg2"/>
          </a:solidFill>
          <a:ln w="12700">
            <a:solidFill>
              <a:schemeClr val="tx1"/>
            </a:solidFill>
            <a:miter lim="800000"/>
            <a:headEnd/>
            <a:tailEnd/>
          </a:ln>
        </p:spPr>
        <p:txBody>
          <a:bodyPr>
            <a:spAutoFit/>
          </a:bodyPr>
          <a:lstStyle/>
          <a:p>
            <a:pPr>
              <a:spcBef>
                <a:spcPct val="50000"/>
              </a:spcBef>
            </a:pPr>
            <a:r>
              <a:rPr lang="en-US"/>
              <a:t>Sends an electrical signal that travels a couple hundred miles/hr</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13413"/>
                                        </p:tgtEl>
                                        <p:attrNameLst>
                                          <p:attrName>style.visibility</p:attrName>
                                        </p:attrNameLst>
                                      </p:cBhvr>
                                      <p:to>
                                        <p:strVal val="visible"/>
                                      </p:to>
                                    </p:set>
                                    <p:animEffect transition="in" filter="blinds(horizontal)">
                                      <p:cBhvr>
                                        <p:cTn id="7" dur="500"/>
                                        <p:tgtEl>
                                          <p:spTgt spid="91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Rectangle 2"/>
          <p:cNvSpPr>
            <a:spLocks noGrp="1" noChangeArrowheads="1"/>
          </p:cNvSpPr>
          <p:nvPr>
            <p:ph type="title"/>
          </p:nvPr>
        </p:nvSpPr>
        <p:spPr>
          <a:xfrm>
            <a:off x="237067" y="0"/>
            <a:ext cx="9482667" cy="1143000"/>
          </a:xfrm>
        </p:spPr>
        <p:txBody>
          <a:bodyPr/>
          <a:lstStyle/>
          <a:p>
            <a:pPr>
              <a:defRPr/>
            </a:pPr>
            <a:r>
              <a:rPr lang="en-US" sz="4000" u="sng" dirty="0" smtClean="0"/>
              <a:t>Neurotransmission</a:t>
            </a:r>
            <a:r>
              <a:rPr lang="en-US" sz="4000" dirty="0" smtClean="0"/>
              <a:t>: </a:t>
            </a:r>
            <a:r>
              <a:rPr lang="en-US" sz="3600" dirty="0" smtClean="0"/>
              <a:t>focus of medications</a:t>
            </a:r>
            <a:r>
              <a:rPr lang="en-US" sz="4000" dirty="0" smtClean="0"/>
              <a:t/>
            </a:r>
            <a:br>
              <a:rPr lang="en-US" sz="4000" dirty="0" smtClean="0"/>
            </a:br>
            <a:r>
              <a:rPr lang="en-US" sz="3200" dirty="0" smtClean="0"/>
              <a:t>(e.g., dopamine)</a:t>
            </a:r>
            <a:endParaRPr lang="en-US" sz="4000" dirty="0" smtClean="0"/>
          </a:p>
        </p:txBody>
      </p:sp>
      <p:pic>
        <p:nvPicPr>
          <p:cNvPr id="15363" name="Picture 3" descr="NIDAslide7Synapse"/>
          <p:cNvPicPr>
            <a:picLocks noChangeAspect="1" noChangeArrowheads="1"/>
          </p:cNvPicPr>
          <p:nvPr/>
        </p:nvPicPr>
        <p:blipFill>
          <a:blip r:embed="rId2" cstate="print"/>
          <a:srcRect/>
          <a:stretch>
            <a:fillRect/>
          </a:stretch>
        </p:blipFill>
        <p:spPr bwMode="auto">
          <a:xfrm>
            <a:off x="1151467" y="1330325"/>
            <a:ext cx="7078133" cy="5375275"/>
          </a:xfrm>
          <a:prstGeom prst="rect">
            <a:avLst/>
          </a:prstGeom>
          <a:noFill/>
          <a:ln w="9525">
            <a:noFill/>
            <a:miter lim="800000"/>
            <a:headEnd/>
            <a:tailEnd/>
          </a:ln>
        </p:spPr>
      </p:pic>
      <p:sp>
        <p:nvSpPr>
          <p:cNvPr id="15364" name="Text Box 4"/>
          <p:cNvSpPr txBox="1">
            <a:spLocks noChangeArrowheads="1"/>
          </p:cNvSpPr>
          <p:nvPr/>
        </p:nvSpPr>
        <p:spPr bwMode="auto">
          <a:xfrm>
            <a:off x="5105400" y="1477964"/>
            <a:ext cx="3158067" cy="579437"/>
          </a:xfrm>
          <a:prstGeom prst="rect">
            <a:avLst/>
          </a:prstGeom>
          <a:noFill/>
          <a:ln w="12700">
            <a:noFill/>
            <a:miter lim="800000"/>
            <a:headEnd/>
            <a:tailEnd/>
          </a:ln>
        </p:spPr>
        <p:txBody>
          <a:bodyPr>
            <a:spAutoFit/>
          </a:bodyPr>
          <a:lstStyle/>
          <a:p>
            <a:pPr>
              <a:spcBef>
                <a:spcPct val="50000"/>
              </a:spcBef>
            </a:pPr>
            <a:r>
              <a:rPr lang="en-US" sz="3200" b="1">
                <a:solidFill>
                  <a:srgbClr val="E4704C"/>
                </a:solidFill>
              </a:rPr>
              <a:t>axon terminal</a:t>
            </a:r>
          </a:p>
        </p:txBody>
      </p:sp>
      <p:sp>
        <p:nvSpPr>
          <p:cNvPr id="15365" name="Line 5"/>
          <p:cNvSpPr>
            <a:spLocks noChangeShapeType="1"/>
          </p:cNvSpPr>
          <p:nvPr/>
        </p:nvSpPr>
        <p:spPr bwMode="auto">
          <a:xfrm flipH="1">
            <a:off x="5892800" y="2133600"/>
            <a:ext cx="406400" cy="457200"/>
          </a:xfrm>
          <a:prstGeom prst="line">
            <a:avLst/>
          </a:prstGeom>
          <a:noFill/>
          <a:ln w="38100">
            <a:solidFill>
              <a:srgbClr val="E4704C"/>
            </a:solidFill>
            <a:round/>
            <a:headEnd/>
            <a:tailEnd type="triangle" w="med" len="med"/>
          </a:ln>
        </p:spPr>
        <p:txBody>
          <a:bodyPr wrap="none" anchor="ctr"/>
          <a:lstStyle/>
          <a:p>
            <a:endParaRPr lang="en-US"/>
          </a:p>
        </p:txBody>
      </p:sp>
      <p:sp>
        <p:nvSpPr>
          <p:cNvPr id="15366" name="Text Box 6"/>
          <p:cNvSpPr txBox="1">
            <a:spLocks noChangeArrowheads="1"/>
          </p:cNvSpPr>
          <p:nvPr/>
        </p:nvSpPr>
        <p:spPr bwMode="auto">
          <a:xfrm rot="-1054362">
            <a:off x="1371600" y="5211764"/>
            <a:ext cx="2641600" cy="579437"/>
          </a:xfrm>
          <a:prstGeom prst="rect">
            <a:avLst/>
          </a:prstGeom>
          <a:noFill/>
          <a:ln w="12700">
            <a:noFill/>
            <a:miter lim="800000"/>
            <a:headEnd/>
            <a:tailEnd/>
          </a:ln>
        </p:spPr>
        <p:txBody>
          <a:bodyPr>
            <a:spAutoFit/>
          </a:bodyPr>
          <a:lstStyle/>
          <a:p>
            <a:pPr>
              <a:spcBef>
                <a:spcPct val="50000"/>
              </a:spcBef>
            </a:pPr>
            <a:r>
              <a:rPr lang="en-US" sz="3200" b="1"/>
              <a:t>synapse</a:t>
            </a:r>
          </a:p>
        </p:txBody>
      </p:sp>
      <p:sp>
        <p:nvSpPr>
          <p:cNvPr id="15367" name="Text Box 7"/>
          <p:cNvSpPr txBox="1">
            <a:spLocks noChangeArrowheads="1"/>
          </p:cNvSpPr>
          <p:nvPr/>
        </p:nvSpPr>
        <p:spPr bwMode="auto">
          <a:xfrm rot="-913549">
            <a:off x="3908778" y="5281604"/>
            <a:ext cx="3722511" cy="954107"/>
          </a:xfrm>
          <a:prstGeom prst="rect">
            <a:avLst/>
          </a:prstGeom>
          <a:noFill/>
          <a:ln w="12700">
            <a:noFill/>
            <a:miter lim="800000"/>
            <a:headEnd/>
            <a:tailEnd/>
          </a:ln>
        </p:spPr>
        <p:txBody>
          <a:bodyPr>
            <a:spAutoFit/>
          </a:bodyPr>
          <a:lstStyle/>
          <a:p>
            <a:pPr>
              <a:spcBef>
                <a:spcPct val="50000"/>
              </a:spcBef>
            </a:pPr>
            <a:r>
              <a:rPr lang="en-US" sz="2800" b="1"/>
              <a:t>postsynaptic receptors</a:t>
            </a:r>
          </a:p>
        </p:txBody>
      </p:sp>
      <p:sp>
        <p:nvSpPr>
          <p:cNvPr id="15368" name="Rectangle 8"/>
          <p:cNvSpPr>
            <a:spLocks noChangeArrowheads="1"/>
          </p:cNvSpPr>
          <p:nvPr/>
        </p:nvSpPr>
        <p:spPr bwMode="auto">
          <a:xfrm rot="-5400000">
            <a:off x="-1864783" y="3853934"/>
            <a:ext cx="5638800" cy="369332"/>
          </a:xfrm>
          <a:prstGeom prst="rect">
            <a:avLst/>
          </a:prstGeom>
          <a:noFill/>
          <a:ln w="12700">
            <a:noFill/>
            <a:miter lim="800000"/>
            <a:headEnd/>
            <a:tailEnd/>
          </a:ln>
        </p:spPr>
        <p:txBody>
          <a:bodyPr>
            <a:spAutoFit/>
          </a:bodyPr>
          <a:lstStyle/>
          <a:p>
            <a:r>
              <a:rPr lang="en-US" sz="1800" i="1">
                <a:solidFill>
                  <a:schemeClr val="tx1"/>
                </a:solidFill>
              </a:rPr>
              <a:t>http://www.nida.nih.gov/Teaching2/largegifs/slide7.gif</a:t>
            </a:r>
          </a:p>
        </p:txBody>
      </p:sp>
      <p:grpSp>
        <p:nvGrpSpPr>
          <p:cNvPr id="2" name="Group 9"/>
          <p:cNvGrpSpPr>
            <a:grpSpLocks/>
          </p:cNvGrpSpPr>
          <p:nvPr/>
        </p:nvGrpSpPr>
        <p:grpSpPr bwMode="auto">
          <a:xfrm>
            <a:off x="2895600" y="3657600"/>
            <a:ext cx="2048933" cy="1784350"/>
            <a:chOff x="1824" y="2304"/>
            <a:chExt cx="1291" cy="1124"/>
          </a:xfrm>
        </p:grpSpPr>
        <p:sp>
          <p:nvSpPr>
            <p:cNvPr id="15377" name="Line 10"/>
            <p:cNvSpPr>
              <a:spLocks noChangeShapeType="1"/>
            </p:cNvSpPr>
            <p:nvPr/>
          </p:nvSpPr>
          <p:spPr bwMode="auto">
            <a:xfrm flipV="1">
              <a:off x="2646" y="2304"/>
              <a:ext cx="234" cy="576"/>
            </a:xfrm>
            <a:prstGeom prst="line">
              <a:avLst/>
            </a:prstGeom>
            <a:noFill/>
            <a:ln w="76200">
              <a:solidFill>
                <a:schemeClr val="tx1"/>
              </a:solidFill>
              <a:round/>
              <a:headEnd/>
              <a:tailEnd type="triangle" w="med" len="med"/>
            </a:ln>
          </p:spPr>
          <p:txBody>
            <a:bodyPr wrap="none" anchor="ctr"/>
            <a:lstStyle/>
            <a:p>
              <a:endParaRPr lang="en-US"/>
            </a:p>
          </p:txBody>
        </p:sp>
        <p:sp>
          <p:nvSpPr>
            <p:cNvPr id="15378" name="Text Box 11"/>
            <p:cNvSpPr txBox="1">
              <a:spLocks noChangeArrowheads="1"/>
            </p:cNvSpPr>
            <p:nvPr/>
          </p:nvSpPr>
          <p:spPr bwMode="auto">
            <a:xfrm>
              <a:off x="1824" y="2832"/>
              <a:ext cx="1291" cy="596"/>
            </a:xfrm>
            <a:prstGeom prst="rect">
              <a:avLst/>
            </a:prstGeom>
            <a:solidFill>
              <a:schemeClr val="hlink"/>
            </a:solidFill>
            <a:ln w="12700">
              <a:noFill/>
              <a:miter lim="800000"/>
              <a:headEnd/>
              <a:tailEnd/>
            </a:ln>
          </p:spPr>
          <p:txBody>
            <a:bodyPr>
              <a:spAutoFit/>
            </a:bodyPr>
            <a:lstStyle/>
            <a:p>
              <a:pPr>
                <a:spcBef>
                  <a:spcPct val="50000"/>
                </a:spcBef>
              </a:pPr>
              <a:r>
                <a:rPr lang="en-US" sz="2800" b="1">
                  <a:solidFill>
                    <a:schemeClr val="tx1"/>
                  </a:solidFill>
                </a:rPr>
                <a:t>1. Calcium influx</a:t>
              </a:r>
            </a:p>
          </p:txBody>
        </p:sp>
      </p:grpSp>
      <p:sp>
        <p:nvSpPr>
          <p:cNvPr id="15370" name="Line 12"/>
          <p:cNvSpPr>
            <a:spLocks noChangeShapeType="1"/>
          </p:cNvSpPr>
          <p:nvPr/>
        </p:nvSpPr>
        <p:spPr bwMode="auto">
          <a:xfrm flipH="1">
            <a:off x="5046134" y="4043363"/>
            <a:ext cx="228600" cy="762000"/>
          </a:xfrm>
          <a:prstGeom prst="line">
            <a:avLst/>
          </a:prstGeom>
          <a:noFill/>
          <a:ln w="38100">
            <a:solidFill>
              <a:schemeClr val="tx1"/>
            </a:solidFill>
            <a:round/>
            <a:headEnd/>
            <a:tailEnd type="triangle" w="med" len="med"/>
          </a:ln>
        </p:spPr>
        <p:txBody>
          <a:bodyPr wrap="none" anchor="ctr"/>
          <a:lstStyle/>
          <a:p>
            <a:endParaRPr lang="en-US"/>
          </a:p>
        </p:txBody>
      </p:sp>
      <p:grpSp>
        <p:nvGrpSpPr>
          <p:cNvPr id="3" name="Group 13"/>
          <p:cNvGrpSpPr>
            <a:grpSpLocks/>
          </p:cNvGrpSpPr>
          <p:nvPr/>
        </p:nvGrpSpPr>
        <p:grpSpPr bwMode="auto">
          <a:xfrm>
            <a:off x="5312834" y="2940050"/>
            <a:ext cx="3052233" cy="1250950"/>
            <a:chOff x="3347" y="1852"/>
            <a:chExt cx="1922" cy="788"/>
          </a:xfrm>
        </p:grpSpPr>
        <p:sp>
          <p:nvSpPr>
            <p:cNvPr id="15375" name="Line 14"/>
            <p:cNvSpPr>
              <a:spLocks noChangeShapeType="1"/>
            </p:cNvSpPr>
            <p:nvPr/>
          </p:nvSpPr>
          <p:spPr bwMode="auto">
            <a:xfrm flipH="1">
              <a:off x="3347" y="2210"/>
              <a:ext cx="529" cy="240"/>
            </a:xfrm>
            <a:prstGeom prst="line">
              <a:avLst/>
            </a:prstGeom>
            <a:noFill/>
            <a:ln w="76200">
              <a:solidFill>
                <a:schemeClr val="tx1"/>
              </a:solidFill>
              <a:round/>
              <a:headEnd/>
              <a:tailEnd type="triangle" w="med" len="med"/>
            </a:ln>
          </p:spPr>
          <p:txBody>
            <a:bodyPr/>
            <a:lstStyle/>
            <a:p>
              <a:endParaRPr lang="en-US"/>
            </a:p>
          </p:txBody>
        </p:sp>
        <p:sp>
          <p:nvSpPr>
            <p:cNvPr id="15376" name="Text Box 15"/>
            <p:cNvSpPr txBox="1">
              <a:spLocks noChangeArrowheads="1"/>
            </p:cNvSpPr>
            <p:nvPr/>
          </p:nvSpPr>
          <p:spPr bwMode="auto">
            <a:xfrm>
              <a:off x="3781" y="1852"/>
              <a:ext cx="1488" cy="788"/>
            </a:xfrm>
            <a:prstGeom prst="rect">
              <a:avLst/>
            </a:prstGeom>
            <a:solidFill>
              <a:schemeClr val="hlink"/>
            </a:solidFill>
            <a:ln w="12700">
              <a:noFill/>
              <a:miter lim="800000"/>
              <a:headEnd/>
              <a:tailEnd/>
            </a:ln>
          </p:spPr>
          <p:txBody>
            <a:bodyPr>
              <a:spAutoFit/>
            </a:bodyPr>
            <a:lstStyle/>
            <a:p>
              <a:pPr>
                <a:spcBef>
                  <a:spcPct val="50000"/>
                </a:spcBef>
              </a:pPr>
              <a:r>
                <a:rPr lang="en-US" sz="2800" b="1">
                  <a:solidFill>
                    <a:schemeClr val="tx1"/>
                  </a:solidFill>
                </a:rPr>
                <a:t>2. Dopamine released </a:t>
              </a:r>
              <a:r>
                <a:rPr lang="en-US" sz="2000" b="1">
                  <a:solidFill>
                    <a:schemeClr val="tx1"/>
                  </a:solidFill>
                </a:rPr>
                <a:t>from storage vesicles</a:t>
              </a:r>
            </a:p>
          </p:txBody>
        </p:sp>
      </p:grpSp>
      <p:grpSp>
        <p:nvGrpSpPr>
          <p:cNvPr id="4" name="Group 16"/>
          <p:cNvGrpSpPr>
            <a:grpSpLocks/>
          </p:cNvGrpSpPr>
          <p:nvPr/>
        </p:nvGrpSpPr>
        <p:grpSpPr bwMode="auto">
          <a:xfrm>
            <a:off x="5181600" y="4327525"/>
            <a:ext cx="3793067" cy="946150"/>
            <a:chOff x="3672" y="2688"/>
            <a:chExt cx="2688" cy="596"/>
          </a:xfrm>
        </p:grpSpPr>
        <p:sp>
          <p:nvSpPr>
            <p:cNvPr id="15373" name="Text Box 17"/>
            <p:cNvSpPr txBox="1">
              <a:spLocks noChangeArrowheads="1"/>
            </p:cNvSpPr>
            <p:nvPr/>
          </p:nvSpPr>
          <p:spPr bwMode="auto">
            <a:xfrm>
              <a:off x="4104" y="2688"/>
              <a:ext cx="2256" cy="596"/>
            </a:xfrm>
            <a:prstGeom prst="rect">
              <a:avLst/>
            </a:prstGeom>
            <a:solidFill>
              <a:schemeClr val="hlink"/>
            </a:solidFill>
            <a:ln w="12700">
              <a:noFill/>
              <a:miter lim="800000"/>
              <a:headEnd/>
              <a:tailEnd/>
            </a:ln>
          </p:spPr>
          <p:txBody>
            <a:bodyPr>
              <a:spAutoFit/>
            </a:bodyPr>
            <a:lstStyle/>
            <a:p>
              <a:pPr>
                <a:spcBef>
                  <a:spcPct val="50000"/>
                </a:spcBef>
              </a:pPr>
              <a:r>
                <a:rPr lang="en-US" sz="2800" b="1">
                  <a:solidFill>
                    <a:schemeClr val="tx1"/>
                  </a:solidFill>
                </a:rPr>
                <a:t>3. Dopamine binds receptor</a:t>
              </a:r>
            </a:p>
          </p:txBody>
        </p:sp>
        <p:sp>
          <p:nvSpPr>
            <p:cNvPr id="15374" name="Line 18"/>
            <p:cNvSpPr>
              <a:spLocks noChangeShapeType="1"/>
            </p:cNvSpPr>
            <p:nvPr/>
          </p:nvSpPr>
          <p:spPr bwMode="auto">
            <a:xfrm flipH="1">
              <a:off x="3672" y="2956"/>
              <a:ext cx="480" cy="144"/>
            </a:xfrm>
            <a:prstGeom prst="line">
              <a:avLst/>
            </a:prstGeom>
            <a:noFill/>
            <a:ln w="76200">
              <a:solidFill>
                <a:schemeClr val="tx1"/>
              </a:solidFill>
              <a:round/>
              <a:headEnd/>
              <a:tailEnd type="triangle" w="med" len="med"/>
            </a:ln>
          </p:spPr>
          <p:txBody>
            <a:bodyPr/>
            <a:lstStyle/>
            <a:p>
              <a:endParaRPr lang="en-US"/>
            </a:p>
          </p:txBody>
        </p:sp>
      </p:gr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990600" y="1555750"/>
            <a:ext cx="2057400" cy="1187450"/>
          </a:xfrm>
          <a:prstGeom prst="rect">
            <a:avLst/>
          </a:prstGeom>
          <a:noFill/>
          <a:ln w="9525">
            <a:noFill/>
            <a:miter lim="800000"/>
            <a:headEnd/>
            <a:tailEnd/>
          </a:ln>
          <a:effectLst/>
        </p:spPr>
        <p:txBody>
          <a:bodyPr>
            <a:spAutoFit/>
          </a:bodyPr>
          <a:lstStyle/>
          <a:p>
            <a:pPr algn="ctr">
              <a:spcBef>
                <a:spcPct val="50000"/>
              </a:spcBef>
            </a:pPr>
            <a:r>
              <a:rPr lang="en-US" altLang="en-US" sz="2400" b="1">
                <a:effectLst>
                  <a:outerShdw blurRad="38100" dist="38100" dir="2700000" algn="tl">
                    <a:srgbClr val="000000"/>
                  </a:outerShdw>
                </a:effectLst>
              </a:rPr>
              <a:t>Axon (a.k.a. Pre-synaptic Neuron)</a:t>
            </a:r>
          </a:p>
        </p:txBody>
      </p:sp>
      <p:sp>
        <p:nvSpPr>
          <p:cNvPr id="12291" name="Line 3"/>
          <p:cNvSpPr>
            <a:spLocks noChangeShapeType="1"/>
          </p:cNvSpPr>
          <p:nvPr/>
        </p:nvSpPr>
        <p:spPr bwMode="auto">
          <a:xfrm>
            <a:off x="2743200" y="1981200"/>
            <a:ext cx="990600" cy="0"/>
          </a:xfrm>
          <a:prstGeom prst="line">
            <a:avLst/>
          </a:prstGeom>
          <a:noFill/>
          <a:ln w="38100">
            <a:solidFill>
              <a:srgbClr val="00FF99"/>
            </a:solidFill>
            <a:round/>
            <a:headEnd/>
            <a:tailEnd type="triangle" w="med" len="med"/>
          </a:ln>
          <a:effectLst/>
        </p:spPr>
        <p:txBody>
          <a:bodyPr wrap="none" anchor="ctr"/>
          <a:lstStyle/>
          <a:p>
            <a:endParaRPr lang="en-US"/>
          </a:p>
        </p:txBody>
      </p:sp>
      <p:sp>
        <p:nvSpPr>
          <p:cNvPr id="12292" name="Line 4"/>
          <p:cNvSpPr>
            <a:spLocks noChangeShapeType="1"/>
          </p:cNvSpPr>
          <p:nvPr/>
        </p:nvSpPr>
        <p:spPr bwMode="auto">
          <a:xfrm flipH="1">
            <a:off x="6096000" y="4191000"/>
            <a:ext cx="609600" cy="0"/>
          </a:xfrm>
          <a:prstGeom prst="line">
            <a:avLst/>
          </a:prstGeom>
          <a:noFill/>
          <a:ln w="38100">
            <a:solidFill>
              <a:srgbClr val="00FF99"/>
            </a:solidFill>
            <a:round/>
            <a:headEnd/>
            <a:tailEnd type="triangle" w="med" len="med"/>
          </a:ln>
          <a:effectLst/>
        </p:spPr>
        <p:txBody>
          <a:bodyPr wrap="none" anchor="ctr"/>
          <a:lstStyle/>
          <a:p>
            <a:endParaRPr lang="en-US"/>
          </a:p>
        </p:txBody>
      </p:sp>
      <p:sp>
        <p:nvSpPr>
          <p:cNvPr id="12293" name="Text Box 5"/>
          <p:cNvSpPr txBox="1">
            <a:spLocks noChangeArrowheads="1"/>
          </p:cNvSpPr>
          <p:nvPr/>
        </p:nvSpPr>
        <p:spPr bwMode="auto">
          <a:xfrm>
            <a:off x="6629400" y="3657600"/>
            <a:ext cx="1828800" cy="1187450"/>
          </a:xfrm>
          <a:prstGeom prst="rect">
            <a:avLst/>
          </a:prstGeom>
          <a:noFill/>
          <a:ln w="9525">
            <a:noFill/>
            <a:miter lim="800000"/>
            <a:headEnd/>
            <a:tailEnd/>
          </a:ln>
          <a:effectLst/>
        </p:spPr>
        <p:txBody>
          <a:bodyPr>
            <a:spAutoFit/>
          </a:bodyPr>
          <a:lstStyle/>
          <a:p>
            <a:pPr algn="ctr">
              <a:spcBef>
                <a:spcPct val="50000"/>
              </a:spcBef>
            </a:pPr>
            <a:r>
              <a:rPr lang="en-US" altLang="en-US" sz="2400" b="1">
                <a:effectLst>
                  <a:outerShdw blurRad="38100" dist="38100" dir="2700000" algn="tl">
                    <a:srgbClr val="000000"/>
                  </a:outerShdw>
                </a:effectLst>
              </a:rPr>
              <a:t>Axonic Terminal Knob</a:t>
            </a:r>
          </a:p>
        </p:txBody>
      </p:sp>
      <p:sp>
        <p:nvSpPr>
          <p:cNvPr id="12294" name="Text Box 6"/>
          <p:cNvSpPr txBox="1">
            <a:spLocks noChangeArrowheads="1"/>
          </p:cNvSpPr>
          <p:nvPr/>
        </p:nvSpPr>
        <p:spPr bwMode="auto">
          <a:xfrm>
            <a:off x="1447800" y="28575"/>
            <a:ext cx="7010400" cy="1190625"/>
          </a:xfrm>
          <a:prstGeom prst="rect">
            <a:avLst/>
          </a:prstGeom>
          <a:noFill/>
          <a:ln w="9525">
            <a:noFill/>
            <a:miter lim="800000"/>
            <a:headEnd/>
            <a:tailEnd/>
          </a:ln>
          <a:effectLst/>
        </p:spPr>
        <p:txBody>
          <a:bodyPr>
            <a:spAutoFit/>
          </a:bodyPr>
          <a:lstStyle/>
          <a:p>
            <a:pPr algn="ctr">
              <a:lnSpc>
                <a:spcPct val="90000"/>
              </a:lnSpc>
              <a:spcBef>
                <a:spcPct val="50000"/>
              </a:spcBef>
            </a:pPr>
            <a:r>
              <a:rPr lang="en-US" altLang="en-US" sz="4000" b="1">
                <a:solidFill>
                  <a:srgbClr val="FFFF00"/>
                </a:solidFill>
                <a:effectLst>
                  <a:outerShdw blurRad="38100" dist="38100" dir="2700000" algn="tl">
                    <a:srgbClr val="000000"/>
                  </a:outerShdw>
                </a:effectLst>
              </a:rPr>
              <a:t>The Synapse -- Lock and Key Principle</a:t>
            </a:r>
          </a:p>
        </p:txBody>
      </p:sp>
      <p:sp>
        <p:nvSpPr>
          <p:cNvPr id="12295" name="Text Box 7"/>
          <p:cNvSpPr txBox="1">
            <a:spLocks noChangeArrowheads="1"/>
          </p:cNvSpPr>
          <p:nvPr/>
        </p:nvSpPr>
        <p:spPr bwMode="auto">
          <a:xfrm>
            <a:off x="7315200" y="5181600"/>
            <a:ext cx="1752600" cy="822325"/>
          </a:xfrm>
          <a:prstGeom prst="rect">
            <a:avLst/>
          </a:prstGeom>
          <a:noFill/>
          <a:ln w="9525">
            <a:noFill/>
            <a:miter lim="800000"/>
            <a:headEnd/>
            <a:tailEnd/>
          </a:ln>
          <a:effectLst/>
        </p:spPr>
        <p:txBody>
          <a:bodyPr>
            <a:spAutoFit/>
          </a:bodyPr>
          <a:lstStyle/>
          <a:p>
            <a:pPr algn="ctr">
              <a:spcBef>
                <a:spcPct val="50000"/>
              </a:spcBef>
            </a:pPr>
            <a:r>
              <a:rPr lang="en-US" altLang="en-US" sz="2400" b="1">
                <a:effectLst>
                  <a:outerShdw blurRad="38100" dist="38100" dir="2700000" algn="tl">
                    <a:srgbClr val="000000"/>
                  </a:outerShdw>
                </a:effectLst>
              </a:rPr>
              <a:t>Receptor Sites</a:t>
            </a:r>
            <a:endParaRPr lang="en-US" altLang="en-US" sz="2400">
              <a:latin typeface="Times" pitchFamily="18" charset="0"/>
            </a:endParaRPr>
          </a:p>
        </p:txBody>
      </p:sp>
      <p:sp>
        <p:nvSpPr>
          <p:cNvPr id="12296" name="Text Box 8"/>
          <p:cNvSpPr txBox="1">
            <a:spLocks noChangeArrowheads="1"/>
          </p:cNvSpPr>
          <p:nvPr/>
        </p:nvSpPr>
        <p:spPr bwMode="auto">
          <a:xfrm>
            <a:off x="990600" y="4495800"/>
            <a:ext cx="1676400" cy="822325"/>
          </a:xfrm>
          <a:prstGeom prst="rect">
            <a:avLst/>
          </a:prstGeom>
          <a:noFill/>
          <a:ln w="9525">
            <a:noFill/>
            <a:miter lim="800000"/>
            <a:headEnd/>
            <a:tailEnd/>
          </a:ln>
          <a:effectLst/>
        </p:spPr>
        <p:txBody>
          <a:bodyPr>
            <a:spAutoFit/>
          </a:bodyPr>
          <a:lstStyle/>
          <a:p>
            <a:pPr algn="ctr">
              <a:spcBef>
                <a:spcPct val="50000"/>
              </a:spcBef>
            </a:pPr>
            <a:r>
              <a:rPr lang="en-US" altLang="en-US" sz="2400" b="1">
                <a:effectLst>
                  <a:outerShdw blurRad="38100" dist="38100" dir="2700000" algn="tl">
                    <a:srgbClr val="000000"/>
                  </a:outerShdw>
                </a:effectLst>
              </a:rPr>
              <a:t>Synaptic Cleft</a:t>
            </a:r>
          </a:p>
        </p:txBody>
      </p:sp>
      <p:sp>
        <p:nvSpPr>
          <p:cNvPr id="12297" name="Line 9"/>
          <p:cNvSpPr>
            <a:spLocks noChangeShapeType="1"/>
          </p:cNvSpPr>
          <p:nvPr/>
        </p:nvSpPr>
        <p:spPr bwMode="auto">
          <a:xfrm flipV="1">
            <a:off x="2514600" y="3810000"/>
            <a:ext cx="762000" cy="0"/>
          </a:xfrm>
          <a:prstGeom prst="line">
            <a:avLst/>
          </a:prstGeom>
          <a:noFill/>
          <a:ln w="38100">
            <a:solidFill>
              <a:srgbClr val="FF00FF"/>
            </a:solidFill>
            <a:round/>
            <a:headEnd/>
            <a:tailEnd type="triangle" w="med" len="lg"/>
          </a:ln>
          <a:effectLst/>
        </p:spPr>
        <p:txBody>
          <a:bodyPr wrap="none" anchor="ctr"/>
          <a:lstStyle/>
          <a:p>
            <a:endParaRPr lang="en-US"/>
          </a:p>
        </p:txBody>
      </p:sp>
      <p:sp>
        <p:nvSpPr>
          <p:cNvPr id="12298" name="Text Box 10"/>
          <p:cNvSpPr txBox="1">
            <a:spLocks noChangeArrowheads="1"/>
          </p:cNvSpPr>
          <p:nvPr/>
        </p:nvSpPr>
        <p:spPr bwMode="auto">
          <a:xfrm>
            <a:off x="6629400" y="1997075"/>
            <a:ext cx="2514600" cy="822325"/>
          </a:xfrm>
          <a:prstGeom prst="rect">
            <a:avLst/>
          </a:prstGeom>
          <a:noFill/>
          <a:ln w="9525">
            <a:noFill/>
            <a:miter lim="800000"/>
            <a:headEnd/>
            <a:tailEnd/>
          </a:ln>
          <a:effectLst/>
        </p:spPr>
        <p:txBody>
          <a:bodyPr>
            <a:spAutoFit/>
          </a:bodyPr>
          <a:lstStyle/>
          <a:p>
            <a:pPr algn="ctr">
              <a:spcBef>
                <a:spcPct val="50000"/>
              </a:spcBef>
            </a:pPr>
            <a:r>
              <a:rPr lang="en-US" altLang="en-US" sz="2400" b="1">
                <a:solidFill>
                  <a:srgbClr val="FFFF00"/>
                </a:solidFill>
                <a:effectLst>
                  <a:outerShdw blurRad="38100" dist="38100" dir="2700000" algn="tl">
                    <a:srgbClr val="000000"/>
                  </a:outerShdw>
                </a:effectLst>
              </a:rPr>
              <a:t>=  flow of neural impulse</a:t>
            </a:r>
            <a:endParaRPr lang="en-US" altLang="en-US" b="1">
              <a:solidFill>
                <a:srgbClr val="FFFF00"/>
              </a:solidFill>
              <a:effectLst>
                <a:outerShdw blurRad="38100" dist="38100" dir="2700000" algn="tl">
                  <a:srgbClr val="000000"/>
                </a:outerShdw>
              </a:effectLst>
            </a:endParaRPr>
          </a:p>
        </p:txBody>
      </p:sp>
      <p:sp>
        <p:nvSpPr>
          <p:cNvPr id="12299" name="Freeform 11"/>
          <p:cNvSpPr>
            <a:spLocks/>
          </p:cNvSpPr>
          <p:nvPr/>
        </p:nvSpPr>
        <p:spPr bwMode="auto">
          <a:xfrm>
            <a:off x="3213100" y="1528763"/>
            <a:ext cx="2749550" cy="3195637"/>
          </a:xfrm>
          <a:custGeom>
            <a:avLst/>
            <a:gdLst/>
            <a:ahLst/>
            <a:cxnLst>
              <a:cxn ang="0">
                <a:pos x="392" y="0"/>
              </a:cxn>
              <a:cxn ang="0">
                <a:pos x="392" y="196"/>
              </a:cxn>
              <a:cxn ang="0">
                <a:pos x="351" y="400"/>
              </a:cxn>
              <a:cxn ang="0">
                <a:pos x="327" y="637"/>
              </a:cxn>
              <a:cxn ang="0">
                <a:pos x="319" y="1012"/>
              </a:cxn>
              <a:cxn ang="0">
                <a:pos x="229" y="1478"/>
              </a:cxn>
              <a:cxn ang="0">
                <a:pos x="115" y="1584"/>
              </a:cxn>
              <a:cxn ang="0">
                <a:pos x="25" y="1673"/>
              </a:cxn>
              <a:cxn ang="0">
                <a:pos x="0" y="1755"/>
              </a:cxn>
              <a:cxn ang="0">
                <a:pos x="25" y="1975"/>
              </a:cxn>
              <a:cxn ang="0">
                <a:pos x="49" y="2033"/>
              </a:cxn>
              <a:cxn ang="0">
                <a:pos x="90" y="2073"/>
              </a:cxn>
              <a:cxn ang="0">
                <a:pos x="245" y="2082"/>
              </a:cxn>
              <a:cxn ang="0">
                <a:pos x="384" y="2065"/>
              </a:cxn>
              <a:cxn ang="0">
                <a:pos x="466" y="2041"/>
              </a:cxn>
              <a:cxn ang="0">
                <a:pos x="539" y="2000"/>
              </a:cxn>
              <a:cxn ang="0">
                <a:pos x="596" y="1951"/>
              </a:cxn>
              <a:cxn ang="0">
                <a:pos x="645" y="1894"/>
              </a:cxn>
              <a:cxn ang="0">
                <a:pos x="784" y="2122"/>
              </a:cxn>
              <a:cxn ang="0">
                <a:pos x="874" y="2171"/>
              </a:cxn>
              <a:cxn ang="0">
                <a:pos x="1004" y="2147"/>
              </a:cxn>
              <a:cxn ang="0">
                <a:pos x="1045" y="2114"/>
              </a:cxn>
              <a:cxn ang="0">
                <a:pos x="1111" y="2033"/>
              </a:cxn>
              <a:cxn ang="0">
                <a:pos x="1143" y="1959"/>
              </a:cxn>
              <a:cxn ang="0">
                <a:pos x="1184" y="2024"/>
              </a:cxn>
              <a:cxn ang="0">
                <a:pos x="1380" y="2155"/>
              </a:cxn>
              <a:cxn ang="0">
                <a:pos x="1527" y="2155"/>
              </a:cxn>
              <a:cxn ang="0">
                <a:pos x="1641" y="2033"/>
              </a:cxn>
              <a:cxn ang="0">
                <a:pos x="1658" y="2000"/>
              </a:cxn>
              <a:cxn ang="0">
                <a:pos x="1682" y="1975"/>
              </a:cxn>
              <a:cxn ang="0">
                <a:pos x="1715" y="1910"/>
              </a:cxn>
              <a:cxn ang="0">
                <a:pos x="1682" y="1771"/>
              </a:cxn>
              <a:cxn ang="0">
                <a:pos x="1633" y="1649"/>
              </a:cxn>
              <a:cxn ang="0">
                <a:pos x="1453" y="1486"/>
              </a:cxn>
              <a:cxn ang="0">
                <a:pos x="1388" y="1445"/>
              </a:cxn>
              <a:cxn ang="0">
                <a:pos x="1323" y="1265"/>
              </a:cxn>
              <a:cxn ang="0">
                <a:pos x="1298" y="1200"/>
              </a:cxn>
              <a:cxn ang="0">
                <a:pos x="1282" y="1151"/>
              </a:cxn>
              <a:cxn ang="0">
                <a:pos x="1298" y="1102"/>
              </a:cxn>
              <a:cxn ang="0">
                <a:pos x="1315" y="1029"/>
              </a:cxn>
              <a:cxn ang="0">
                <a:pos x="1298" y="580"/>
              </a:cxn>
              <a:cxn ang="0">
                <a:pos x="1306" y="25"/>
              </a:cxn>
            </a:cxnLst>
            <a:rect l="0" t="0" r="r" b="b"/>
            <a:pathLst>
              <a:path w="1732" h="2190">
                <a:moveTo>
                  <a:pt x="392" y="0"/>
                </a:moveTo>
                <a:cubicBezTo>
                  <a:pt x="375" y="67"/>
                  <a:pt x="375" y="126"/>
                  <a:pt x="392" y="196"/>
                </a:cubicBezTo>
                <a:cubicBezTo>
                  <a:pt x="380" y="265"/>
                  <a:pt x="360" y="330"/>
                  <a:pt x="351" y="400"/>
                </a:cubicBezTo>
                <a:cubicBezTo>
                  <a:pt x="345" y="482"/>
                  <a:pt x="340" y="556"/>
                  <a:pt x="327" y="637"/>
                </a:cubicBezTo>
                <a:cubicBezTo>
                  <a:pt x="333" y="764"/>
                  <a:pt x="332" y="884"/>
                  <a:pt x="319" y="1012"/>
                </a:cubicBezTo>
                <a:cubicBezTo>
                  <a:pt x="338" y="1128"/>
                  <a:pt x="326" y="1376"/>
                  <a:pt x="229" y="1478"/>
                </a:cubicBezTo>
                <a:cubicBezTo>
                  <a:pt x="212" y="1527"/>
                  <a:pt x="150" y="1546"/>
                  <a:pt x="115" y="1584"/>
                </a:cubicBezTo>
                <a:cubicBezTo>
                  <a:pt x="101" y="1625"/>
                  <a:pt x="60" y="1649"/>
                  <a:pt x="25" y="1673"/>
                </a:cubicBezTo>
                <a:cubicBezTo>
                  <a:pt x="5" y="1732"/>
                  <a:pt x="13" y="1705"/>
                  <a:pt x="0" y="1755"/>
                </a:cubicBezTo>
                <a:cubicBezTo>
                  <a:pt x="5" y="1862"/>
                  <a:pt x="2" y="1893"/>
                  <a:pt x="25" y="1975"/>
                </a:cubicBezTo>
                <a:cubicBezTo>
                  <a:pt x="33" y="2004"/>
                  <a:pt x="28" y="2009"/>
                  <a:pt x="49" y="2033"/>
                </a:cubicBezTo>
                <a:cubicBezTo>
                  <a:pt x="61" y="2047"/>
                  <a:pt x="90" y="2073"/>
                  <a:pt x="90" y="2073"/>
                </a:cubicBezTo>
                <a:cubicBezTo>
                  <a:pt x="161" y="2065"/>
                  <a:pt x="181" y="2067"/>
                  <a:pt x="245" y="2082"/>
                </a:cubicBezTo>
                <a:cubicBezTo>
                  <a:pt x="327" y="2074"/>
                  <a:pt x="323" y="2078"/>
                  <a:pt x="384" y="2065"/>
                </a:cubicBezTo>
                <a:cubicBezTo>
                  <a:pt x="411" y="2058"/>
                  <a:pt x="466" y="2041"/>
                  <a:pt x="466" y="2041"/>
                </a:cubicBezTo>
                <a:cubicBezTo>
                  <a:pt x="490" y="2023"/>
                  <a:pt x="515" y="2018"/>
                  <a:pt x="539" y="2000"/>
                </a:cubicBezTo>
                <a:cubicBezTo>
                  <a:pt x="559" y="1983"/>
                  <a:pt x="573" y="1965"/>
                  <a:pt x="596" y="1951"/>
                </a:cubicBezTo>
                <a:cubicBezTo>
                  <a:pt x="606" y="1919"/>
                  <a:pt x="617" y="1912"/>
                  <a:pt x="645" y="1894"/>
                </a:cubicBezTo>
                <a:cubicBezTo>
                  <a:pt x="616" y="1979"/>
                  <a:pt x="702" y="2094"/>
                  <a:pt x="784" y="2122"/>
                </a:cubicBezTo>
                <a:cubicBezTo>
                  <a:pt x="806" y="2145"/>
                  <a:pt x="842" y="2161"/>
                  <a:pt x="874" y="2171"/>
                </a:cubicBezTo>
                <a:cubicBezTo>
                  <a:pt x="922" y="2165"/>
                  <a:pt x="959" y="2161"/>
                  <a:pt x="1004" y="2147"/>
                </a:cubicBezTo>
                <a:cubicBezTo>
                  <a:pt x="1016" y="2134"/>
                  <a:pt x="1032" y="2126"/>
                  <a:pt x="1045" y="2114"/>
                </a:cubicBezTo>
                <a:cubicBezTo>
                  <a:pt x="1069" y="2089"/>
                  <a:pt x="1085" y="2057"/>
                  <a:pt x="1111" y="2033"/>
                </a:cubicBezTo>
                <a:cubicBezTo>
                  <a:pt x="1119" y="2006"/>
                  <a:pt x="1134" y="1985"/>
                  <a:pt x="1143" y="1959"/>
                </a:cubicBezTo>
                <a:cubicBezTo>
                  <a:pt x="1164" y="1979"/>
                  <a:pt x="1165" y="2000"/>
                  <a:pt x="1184" y="2024"/>
                </a:cubicBezTo>
                <a:cubicBezTo>
                  <a:pt x="1225" y="2076"/>
                  <a:pt x="1316" y="2134"/>
                  <a:pt x="1380" y="2155"/>
                </a:cubicBezTo>
                <a:cubicBezTo>
                  <a:pt x="1433" y="2190"/>
                  <a:pt x="1467" y="2174"/>
                  <a:pt x="1527" y="2155"/>
                </a:cubicBezTo>
                <a:cubicBezTo>
                  <a:pt x="1565" y="2116"/>
                  <a:pt x="1596" y="2062"/>
                  <a:pt x="1641" y="2033"/>
                </a:cubicBezTo>
                <a:cubicBezTo>
                  <a:pt x="1646" y="2022"/>
                  <a:pt x="1650" y="2010"/>
                  <a:pt x="1658" y="2000"/>
                </a:cubicBezTo>
                <a:cubicBezTo>
                  <a:pt x="1664" y="1990"/>
                  <a:pt x="1676" y="1985"/>
                  <a:pt x="1682" y="1975"/>
                </a:cubicBezTo>
                <a:cubicBezTo>
                  <a:pt x="1726" y="1893"/>
                  <a:pt x="1673" y="1951"/>
                  <a:pt x="1715" y="1910"/>
                </a:cubicBezTo>
                <a:cubicBezTo>
                  <a:pt x="1732" y="1857"/>
                  <a:pt x="1726" y="1802"/>
                  <a:pt x="1682" y="1771"/>
                </a:cubicBezTo>
                <a:cubicBezTo>
                  <a:pt x="1657" y="1733"/>
                  <a:pt x="1656" y="1684"/>
                  <a:pt x="1633" y="1649"/>
                </a:cubicBezTo>
                <a:cubicBezTo>
                  <a:pt x="1594" y="1591"/>
                  <a:pt x="1520" y="1507"/>
                  <a:pt x="1453" y="1486"/>
                </a:cubicBezTo>
                <a:cubicBezTo>
                  <a:pt x="1432" y="1464"/>
                  <a:pt x="1416" y="1454"/>
                  <a:pt x="1388" y="1445"/>
                </a:cubicBezTo>
                <a:cubicBezTo>
                  <a:pt x="1335" y="1409"/>
                  <a:pt x="1337" y="1322"/>
                  <a:pt x="1323" y="1265"/>
                </a:cubicBezTo>
                <a:cubicBezTo>
                  <a:pt x="1317" y="1243"/>
                  <a:pt x="1305" y="1219"/>
                  <a:pt x="1298" y="1200"/>
                </a:cubicBezTo>
                <a:cubicBezTo>
                  <a:pt x="1292" y="1183"/>
                  <a:pt x="1282" y="1151"/>
                  <a:pt x="1282" y="1151"/>
                </a:cubicBezTo>
                <a:cubicBezTo>
                  <a:pt x="1287" y="1134"/>
                  <a:pt x="1294" y="1118"/>
                  <a:pt x="1298" y="1102"/>
                </a:cubicBezTo>
                <a:cubicBezTo>
                  <a:pt x="1303" y="1077"/>
                  <a:pt x="1315" y="1029"/>
                  <a:pt x="1315" y="1029"/>
                </a:cubicBezTo>
                <a:cubicBezTo>
                  <a:pt x="1308" y="875"/>
                  <a:pt x="1311" y="731"/>
                  <a:pt x="1298" y="580"/>
                </a:cubicBezTo>
                <a:cubicBezTo>
                  <a:pt x="1306" y="95"/>
                  <a:pt x="1306" y="280"/>
                  <a:pt x="1306" y="25"/>
                </a:cubicBezTo>
              </a:path>
            </a:pathLst>
          </a:custGeom>
          <a:noFill/>
          <a:ln w="38100">
            <a:solidFill>
              <a:srgbClr val="00FFFF"/>
            </a:solidFill>
            <a:round/>
            <a:headEnd/>
            <a:tailEnd/>
          </a:ln>
          <a:effectLst/>
        </p:spPr>
        <p:txBody>
          <a:bodyPr wrap="none" anchor="ctr"/>
          <a:lstStyle/>
          <a:p>
            <a:endParaRPr lang="en-US"/>
          </a:p>
        </p:txBody>
      </p:sp>
      <p:grpSp>
        <p:nvGrpSpPr>
          <p:cNvPr id="12300" name="Group 12"/>
          <p:cNvGrpSpPr>
            <a:grpSpLocks/>
          </p:cNvGrpSpPr>
          <p:nvPr/>
        </p:nvGrpSpPr>
        <p:grpSpPr bwMode="auto">
          <a:xfrm>
            <a:off x="3429000" y="2819400"/>
            <a:ext cx="2198688" cy="1447800"/>
            <a:chOff x="2160" y="1776"/>
            <a:chExt cx="1385" cy="912"/>
          </a:xfrm>
        </p:grpSpPr>
        <p:grpSp>
          <p:nvGrpSpPr>
            <p:cNvPr id="12301" name="Group 13"/>
            <p:cNvGrpSpPr>
              <a:grpSpLocks/>
            </p:cNvGrpSpPr>
            <p:nvPr/>
          </p:nvGrpSpPr>
          <p:grpSpPr bwMode="auto">
            <a:xfrm>
              <a:off x="2880" y="1776"/>
              <a:ext cx="425" cy="415"/>
              <a:chOff x="2880" y="1776"/>
              <a:chExt cx="425" cy="415"/>
            </a:xfrm>
          </p:grpSpPr>
          <p:sp>
            <p:nvSpPr>
              <p:cNvPr id="12302" name="Freeform 14"/>
              <p:cNvSpPr>
                <a:spLocks/>
              </p:cNvSpPr>
              <p:nvPr/>
            </p:nvSpPr>
            <p:spPr bwMode="auto">
              <a:xfrm>
                <a:off x="2880" y="1776"/>
                <a:ext cx="425" cy="415"/>
              </a:xfrm>
              <a:custGeom>
                <a:avLst/>
                <a:gdLst/>
                <a:ahLst/>
                <a:cxnLst>
                  <a:cxn ang="0">
                    <a:pos x="106" y="41"/>
                  </a:cxn>
                  <a:cxn ang="0">
                    <a:pos x="0" y="139"/>
                  </a:cxn>
                  <a:cxn ang="0">
                    <a:pos x="74" y="302"/>
                  </a:cxn>
                  <a:cxn ang="0">
                    <a:pos x="253" y="237"/>
                  </a:cxn>
                  <a:cxn ang="0">
                    <a:pos x="286" y="172"/>
                  </a:cxn>
                  <a:cxn ang="0">
                    <a:pos x="147" y="0"/>
                  </a:cxn>
                  <a:cxn ang="0">
                    <a:pos x="106" y="41"/>
                  </a:cxn>
                </a:cxnLst>
                <a:rect l="0" t="0" r="r" b="b"/>
                <a:pathLst>
                  <a:path w="286" h="302">
                    <a:moveTo>
                      <a:pt x="106" y="41"/>
                    </a:moveTo>
                    <a:cubicBezTo>
                      <a:pt x="70" y="78"/>
                      <a:pt x="28" y="95"/>
                      <a:pt x="0" y="139"/>
                    </a:cubicBezTo>
                    <a:cubicBezTo>
                      <a:pt x="8" y="192"/>
                      <a:pt x="14" y="282"/>
                      <a:pt x="74" y="302"/>
                    </a:cubicBezTo>
                    <a:cubicBezTo>
                      <a:pt x="140" y="292"/>
                      <a:pt x="196" y="274"/>
                      <a:pt x="253" y="237"/>
                    </a:cubicBezTo>
                    <a:cubicBezTo>
                      <a:pt x="261" y="210"/>
                      <a:pt x="277" y="198"/>
                      <a:pt x="286" y="172"/>
                    </a:cubicBezTo>
                    <a:cubicBezTo>
                      <a:pt x="263" y="87"/>
                      <a:pt x="229" y="29"/>
                      <a:pt x="147" y="0"/>
                    </a:cubicBezTo>
                    <a:cubicBezTo>
                      <a:pt x="133" y="14"/>
                      <a:pt x="119" y="27"/>
                      <a:pt x="106" y="41"/>
                    </a:cubicBezTo>
                    <a:close/>
                  </a:path>
                </a:pathLst>
              </a:custGeom>
              <a:noFill/>
              <a:ln w="25400">
                <a:solidFill>
                  <a:schemeClr val="tx1"/>
                </a:solidFill>
                <a:round/>
                <a:headEnd/>
                <a:tailEnd/>
              </a:ln>
              <a:effectLst/>
            </p:spPr>
            <p:txBody>
              <a:bodyPr wrap="none" anchor="ctr"/>
              <a:lstStyle/>
              <a:p>
                <a:endParaRPr lang="en-US"/>
              </a:p>
            </p:txBody>
          </p:sp>
          <p:grpSp>
            <p:nvGrpSpPr>
              <p:cNvPr id="12303" name="Group 15"/>
              <p:cNvGrpSpPr>
                <a:grpSpLocks/>
              </p:cNvGrpSpPr>
              <p:nvPr/>
            </p:nvGrpSpPr>
            <p:grpSpPr bwMode="auto">
              <a:xfrm rot="3618051">
                <a:off x="2928" y="2016"/>
                <a:ext cx="144" cy="96"/>
                <a:chOff x="2496" y="2064"/>
                <a:chExt cx="144" cy="96"/>
              </a:xfrm>
            </p:grpSpPr>
            <p:sp>
              <p:nvSpPr>
                <p:cNvPr id="12304" name="Line 16"/>
                <p:cNvSpPr>
                  <a:spLocks noChangeShapeType="1"/>
                </p:cNvSpPr>
                <p:nvPr/>
              </p:nvSpPr>
              <p:spPr bwMode="auto">
                <a:xfrm flipH="1">
                  <a:off x="2496" y="2064"/>
                  <a:ext cx="48" cy="96"/>
                </a:xfrm>
                <a:prstGeom prst="line">
                  <a:avLst/>
                </a:prstGeom>
                <a:noFill/>
                <a:ln w="25400">
                  <a:solidFill>
                    <a:srgbClr val="00FF00"/>
                  </a:solidFill>
                  <a:round/>
                  <a:headEnd/>
                  <a:tailEnd/>
                </a:ln>
                <a:effectLst/>
              </p:spPr>
              <p:txBody>
                <a:bodyPr wrap="none" anchor="ctr"/>
                <a:lstStyle/>
                <a:p>
                  <a:endParaRPr lang="en-US"/>
                </a:p>
              </p:txBody>
            </p:sp>
            <p:sp>
              <p:nvSpPr>
                <p:cNvPr id="12305" name="Line 17"/>
                <p:cNvSpPr>
                  <a:spLocks noChangeShapeType="1"/>
                </p:cNvSpPr>
                <p:nvPr/>
              </p:nvSpPr>
              <p:spPr bwMode="auto">
                <a:xfrm>
                  <a:off x="2544" y="2064"/>
                  <a:ext cx="96" cy="96"/>
                </a:xfrm>
                <a:prstGeom prst="line">
                  <a:avLst/>
                </a:prstGeom>
                <a:noFill/>
                <a:ln w="25400">
                  <a:solidFill>
                    <a:srgbClr val="00FF00"/>
                  </a:solidFill>
                  <a:round/>
                  <a:headEnd/>
                  <a:tailEnd/>
                </a:ln>
                <a:effectLst/>
              </p:spPr>
              <p:txBody>
                <a:bodyPr wrap="none" anchor="ctr"/>
                <a:lstStyle/>
                <a:p>
                  <a:endParaRPr lang="en-US"/>
                </a:p>
              </p:txBody>
            </p:sp>
            <p:sp>
              <p:nvSpPr>
                <p:cNvPr id="12306" name="Line 18"/>
                <p:cNvSpPr>
                  <a:spLocks noChangeShapeType="1"/>
                </p:cNvSpPr>
                <p:nvPr/>
              </p:nvSpPr>
              <p:spPr bwMode="auto">
                <a:xfrm>
                  <a:off x="2496" y="2160"/>
                  <a:ext cx="144" cy="0"/>
                </a:xfrm>
                <a:prstGeom prst="line">
                  <a:avLst/>
                </a:prstGeom>
                <a:noFill/>
                <a:ln w="25400">
                  <a:solidFill>
                    <a:srgbClr val="00FF00"/>
                  </a:solidFill>
                  <a:round/>
                  <a:headEnd/>
                  <a:tailEnd/>
                </a:ln>
                <a:effectLst/>
              </p:spPr>
              <p:txBody>
                <a:bodyPr wrap="none" anchor="ctr"/>
                <a:lstStyle/>
                <a:p>
                  <a:endParaRPr lang="en-US"/>
                </a:p>
              </p:txBody>
            </p:sp>
          </p:grpSp>
          <p:grpSp>
            <p:nvGrpSpPr>
              <p:cNvPr id="12307" name="Group 19"/>
              <p:cNvGrpSpPr>
                <a:grpSpLocks/>
              </p:cNvGrpSpPr>
              <p:nvPr/>
            </p:nvGrpSpPr>
            <p:grpSpPr bwMode="auto">
              <a:xfrm rot="3618051">
                <a:off x="3048" y="1848"/>
                <a:ext cx="144" cy="96"/>
                <a:chOff x="2496" y="2064"/>
                <a:chExt cx="144" cy="96"/>
              </a:xfrm>
            </p:grpSpPr>
            <p:sp>
              <p:nvSpPr>
                <p:cNvPr id="12308" name="Line 20"/>
                <p:cNvSpPr>
                  <a:spLocks noChangeShapeType="1"/>
                </p:cNvSpPr>
                <p:nvPr/>
              </p:nvSpPr>
              <p:spPr bwMode="auto">
                <a:xfrm flipH="1">
                  <a:off x="2496" y="2064"/>
                  <a:ext cx="48" cy="96"/>
                </a:xfrm>
                <a:prstGeom prst="line">
                  <a:avLst/>
                </a:prstGeom>
                <a:noFill/>
                <a:ln w="25400">
                  <a:solidFill>
                    <a:srgbClr val="00FF00"/>
                  </a:solidFill>
                  <a:round/>
                  <a:headEnd/>
                  <a:tailEnd/>
                </a:ln>
                <a:effectLst/>
              </p:spPr>
              <p:txBody>
                <a:bodyPr wrap="none" anchor="ctr"/>
                <a:lstStyle/>
                <a:p>
                  <a:endParaRPr lang="en-US"/>
                </a:p>
              </p:txBody>
            </p:sp>
            <p:sp>
              <p:nvSpPr>
                <p:cNvPr id="12309" name="Line 21"/>
                <p:cNvSpPr>
                  <a:spLocks noChangeShapeType="1"/>
                </p:cNvSpPr>
                <p:nvPr/>
              </p:nvSpPr>
              <p:spPr bwMode="auto">
                <a:xfrm>
                  <a:off x="2544" y="2064"/>
                  <a:ext cx="96" cy="96"/>
                </a:xfrm>
                <a:prstGeom prst="line">
                  <a:avLst/>
                </a:prstGeom>
                <a:noFill/>
                <a:ln w="25400">
                  <a:solidFill>
                    <a:srgbClr val="00FF00"/>
                  </a:solidFill>
                  <a:round/>
                  <a:headEnd/>
                  <a:tailEnd/>
                </a:ln>
                <a:effectLst/>
              </p:spPr>
              <p:txBody>
                <a:bodyPr wrap="none" anchor="ctr"/>
                <a:lstStyle/>
                <a:p>
                  <a:endParaRPr lang="en-US"/>
                </a:p>
              </p:txBody>
            </p:sp>
            <p:sp>
              <p:nvSpPr>
                <p:cNvPr id="12310" name="Line 22"/>
                <p:cNvSpPr>
                  <a:spLocks noChangeShapeType="1"/>
                </p:cNvSpPr>
                <p:nvPr/>
              </p:nvSpPr>
              <p:spPr bwMode="auto">
                <a:xfrm>
                  <a:off x="2496" y="2160"/>
                  <a:ext cx="144" cy="0"/>
                </a:xfrm>
                <a:prstGeom prst="line">
                  <a:avLst/>
                </a:prstGeom>
                <a:noFill/>
                <a:ln w="25400">
                  <a:solidFill>
                    <a:srgbClr val="00FF00"/>
                  </a:solidFill>
                  <a:round/>
                  <a:headEnd/>
                  <a:tailEnd/>
                </a:ln>
                <a:effectLst/>
              </p:spPr>
              <p:txBody>
                <a:bodyPr wrap="none" anchor="ctr"/>
                <a:lstStyle/>
                <a:p>
                  <a:endParaRPr lang="en-US"/>
                </a:p>
              </p:txBody>
            </p:sp>
          </p:grpSp>
          <p:sp>
            <p:nvSpPr>
              <p:cNvPr id="12311" name="Rectangle 23"/>
              <p:cNvSpPr>
                <a:spLocks noChangeArrowheads="1"/>
              </p:cNvSpPr>
              <p:nvPr/>
            </p:nvSpPr>
            <p:spPr bwMode="auto">
              <a:xfrm>
                <a:off x="3072" y="2016"/>
                <a:ext cx="96" cy="96"/>
              </a:xfrm>
              <a:prstGeom prst="rect">
                <a:avLst/>
              </a:prstGeom>
              <a:noFill/>
              <a:ln w="25400">
                <a:solidFill>
                  <a:srgbClr val="FF0000"/>
                </a:solidFill>
                <a:miter lim="800000"/>
                <a:headEnd/>
                <a:tailEnd/>
              </a:ln>
              <a:effectLst/>
            </p:spPr>
            <p:txBody>
              <a:bodyPr wrap="none" anchor="ctr"/>
              <a:lstStyle/>
              <a:p>
                <a:endParaRPr lang="en-US"/>
              </a:p>
            </p:txBody>
          </p:sp>
        </p:grpSp>
        <p:grpSp>
          <p:nvGrpSpPr>
            <p:cNvPr id="12312" name="Group 24"/>
            <p:cNvGrpSpPr>
              <a:grpSpLocks/>
            </p:cNvGrpSpPr>
            <p:nvPr/>
          </p:nvGrpSpPr>
          <p:grpSpPr bwMode="auto">
            <a:xfrm>
              <a:off x="2640" y="2160"/>
              <a:ext cx="425" cy="415"/>
              <a:chOff x="2640" y="2160"/>
              <a:chExt cx="425" cy="415"/>
            </a:xfrm>
          </p:grpSpPr>
          <p:sp>
            <p:nvSpPr>
              <p:cNvPr id="12313" name="Freeform 25"/>
              <p:cNvSpPr>
                <a:spLocks/>
              </p:cNvSpPr>
              <p:nvPr/>
            </p:nvSpPr>
            <p:spPr bwMode="auto">
              <a:xfrm>
                <a:off x="2640" y="2160"/>
                <a:ext cx="425" cy="415"/>
              </a:xfrm>
              <a:custGeom>
                <a:avLst/>
                <a:gdLst/>
                <a:ahLst/>
                <a:cxnLst>
                  <a:cxn ang="0">
                    <a:pos x="106" y="41"/>
                  </a:cxn>
                  <a:cxn ang="0">
                    <a:pos x="0" y="139"/>
                  </a:cxn>
                  <a:cxn ang="0">
                    <a:pos x="74" y="302"/>
                  </a:cxn>
                  <a:cxn ang="0">
                    <a:pos x="253" y="237"/>
                  </a:cxn>
                  <a:cxn ang="0">
                    <a:pos x="286" y="172"/>
                  </a:cxn>
                  <a:cxn ang="0">
                    <a:pos x="147" y="0"/>
                  </a:cxn>
                  <a:cxn ang="0">
                    <a:pos x="106" y="41"/>
                  </a:cxn>
                </a:cxnLst>
                <a:rect l="0" t="0" r="r" b="b"/>
                <a:pathLst>
                  <a:path w="286" h="302">
                    <a:moveTo>
                      <a:pt x="106" y="41"/>
                    </a:moveTo>
                    <a:cubicBezTo>
                      <a:pt x="70" y="78"/>
                      <a:pt x="28" y="95"/>
                      <a:pt x="0" y="139"/>
                    </a:cubicBezTo>
                    <a:cubicBezTo>
                      <a:pt x="8" y="192"/>
                      <a:pt x="14" y="282"/>
                      <a:pt x="74" y="302"/>
                    </a:cubicBezTo>
                    <a:cubicBezTo>
                      <a:pt x="140" y="292"/>
                      <a:pt x="196" y="274"/>
                      <a:pt x="253" y="237"/>
                    </a:cubicBezTo>
                    <a:cubicBezTo>
                      <a:pt x="261" y="210"/>
                      <a:pt x="277" y="198"/>
                      <a:pt x="286" y="172"/>
                    </a:cubicBezTo>
                    <a:cubicBezTo>
                      <a:pt x="263" y="87"/>
                      <a:pt x="229" y="29"/>
                      <a:pt x="147" y="0"/>
                    </a:cubicBezTo>
                    <a:cubicBezTo>
                      <a:pt x="133" y="14"/>
                      <a:pt x="119" y="27"/>
                      <a:pt x="106" y="41"/>
                    </a:cubicBezTo>
                    <a:close/>
                  </a:path>
                </a:pathLst>
              </a:custGeom>
              <a:noFill/>
              <a:ln w="25400">
                <a:solidFill>
                  <a:schemeClr val="tx1"/>
                </a:solidFill>
                <a:round/>
                <a:headEnd/>
                <a:tailEnd/>
              </a:ln>
              <a:effectLst/>
            </p:spPr>
            <p:txBody>
              <a:bodyPr wrap="none" anchor="ctr"/>
              <a:lstStyle/>
              <a:p>
                <a:endParaRPr lang="en-US"/>
              </a:p>
            </p:txBody>
          </p:sp>
          <p:grpSp>
            <p:nvGrpSpPr>
              <p:cNvPr id="12314" name="Group 26"/>
              <p:cNvGrpSpPr>
                <a:grpSpLocks/>
              </p:cNvGrpSpPr>
              <p:nvPr/>
            </p:nvGrpSpPr>
            <p:grpSpPr bwMode="auto">
              <a:xfrm rot="3618051">
                <a:off x="2808" y="2208"/>
                <a:ext cx="144" cy="96"/>
                <a:chOff x="2496" y="2064"/>
                <a:chExt cx="144" cy="96"/>
              </a:xfrm>
            </p:grpSpPr>
            <p:sp>
              <p:nvSpPr>
                <p:cNvPr id="12315" name="Line 27"/>
                <p:cNvSpPr>
                  <a:spLocks noChangeShapeType="1"/>
                </p:cNvSpPr>
                <p:nvPr/>
              </p:nvSpPr>
              <p:spPr bwMode="auto">
                <a:xfrm flipH="1">
                  <a:off x="2496" y="2064"/>
                  <a:ext cx="48" cy="96"/>
                </a:xfrm>
                <a:prstGeom prst="line">
                  <a:avLst/>
                </a:prstGeom>
                <a:noFill/>
                <a:ln w="25400">
                  <a:solidFill>
                    <a:srgbClr val="00FF00"/>
                  </a:solidFill>
                  <a:round/>
                  <a:headEnd/>
                  <a:tailEnd/>
                </a:ln>
                <a:effectLst/>
              </p:spPr>
              <p:txBody>
                <a:bodyPr wrap="none" anchor="ctr"/>
                <a:lstStyle/>
                <a:p>
                  <a:endParaRPr lang="en-US"/>
                </a:p>
              </p:txBody>
            </p:sp>
            <p:sp>
              <p:nvSpPr>
                <p:cNvPr id="12316" name="Line 28"/>
                <p:cNvSpPr>
                  <a:spLocks noChangeShapeType="1"/>
                </p:cNvSpPr>
                <p:nvPr/>
              </p:nvSpPr>
              <p:spPr bwMode="auto">
                <a:xfrm>
                  <a:off x="2544" y="2064"/>
                  <a:ext cx="96" cy="96"/>
                </a:xfrm>
                <a:prstGeom prst="line">
                  <a:avLst/>
                </a:prstGeom>
                <a:noFill/>
                <a:ln w="25400">
                  <a:solidFill>
                    <a:srgbClr val="00FF00"/>
                  </a:solidFill>
                  <a:round/>
                  <a:headEnd/>
                  <a:tailEnd/>
                </a:ln>
                <a:effectLst/>
              </p:spPr>
              <p:txBody>
                <a:bodyPr wrap="none" anchor="ctr"/>
                <a:lstStyle/>
                <a:p>
                  <a:endParaRPr lang="en-US"/>
                </a:p>
              </p:txBody>
            </p:sp>
            <p:sp>
              <p:nvSpPr>
                <p:cNvPr id="12317" name="Line 29"/>
                <p:cNvSpPr>
                  <a:spLocks noChangeShapeType="1"/>
                </p:cNvSpPr>
                <p:nvPr/>
              </p:nvSpPr>
              <p:spPr bwMode="auto">
                <a:xfrm>
                  <a:off x="2496" y="2160"/>
                  <a:ext cx="144" cy="0"/>
                </a:xfrm>
                <a:prstGeom prst="line">
                  <a:avLst/>
                </a:prstGeom>
                <a:noFill/>
                <a:ln w="25400">
                  <a:solidFill>
                    <a:srgbClr val="00FF00"/>
                  </a:solidFill>
                  <a:round/>
                  <a:headEnd/>
                  <a:tailEnd/>
                </a:ln>
                <a:effectLst/>
              </p:spPr>
              <p:txBody>
                <a:bodyPr wrap="none" anchor="ctr"/>
                <a:lstStyle/>
                <a:p>
                  <a:endParaRPr lang="en-US"/>
                </a:p>
              </p:txBody>
            </p:sp>
          </p:grpSp>
          <p:grpSp>
            <p:nvGrpSpPr>
              <p:cNvPr id="12318" name="Group 30"/>
              <p:cNvGrpSpPr>
                <a:grpSpLocks/>
              </p:cNvGrpSpPr>
              <p:nvPr/>
            </p:nvGrpSpPr>
            <p:grpSpPr bwMode="auto">
              <a:xfrm rot="3618051">
                <a:off x="2736" y="2376"/>
                <a:ext cx="144" cy="96"/>
                <a:chOff x="2496" y="2064"/>
                <a:chExt cx="144" cy="96"/>
              </a:xfrm>
            </p:grpSpPr>
            <p:sp>
              <p:nvSpPr>
                <p:cNvPr id="12319" name="Line 31"/>
                <p:cNvSpPr>
                  <a:spLocks noChangeShapeType="1"/>
                </p:cNvSpPr>
                <p:nvPr/>
              </p:nvSpPr>
              <p:spPr bwMode="auto">
                <a:xfrm flipH="1">
                  <a:off x="2496" y="2064"/>
                  <a:ext cx="48" cy="96"/>
                </a:xfrm>
                <a:prstGeom prst="line">
                  <a:avLst/>
                </a:prstGeom>
                <a:noFill/>
                <a:ln w="25400">
                  <a:solidFill>
                    <a:srgbClr val="00FF00"/>
                  </a:solidFill>
                  <a:round/>
                  <a:headEnd/>
                  <a:tailEnd/>
                </a:ln>
                <a:effectLst/>
              </p:spPr>
              <p:txBody>
                <a:bodyPr wrap="none" anchor="ctr"/>
                <a:lstStyle/>
                <a:p>
                  <a:endParaRPr lang="en-US"/>
                </a:p>
              </p:txBody>
            </p:sp>
            <p:sp>
              <p:nvSpPr>
                <p:cNvPr id="12320" name="Line 32"/>
                <p:cNvSpPr>
                  <a:spLocks noChangeShapeType="1"/>
                </p:cNvSpPr>
                <p:nvPr/>
              </p:nvSpPr>
              <p:spPr bwMode="auto">
                <a:xfrm>
                  <a:off x="2544" y="2064"/>
                  <a:ext cx="96" cy="96"/>
                </a:xfrm>
                <a:prstGeom prst="line">
                  <a:avLst/>
                </a:prstGeom>
                <a:noFill/>
                <a:ln w="25400">
                  <a:solidFill>
                    <a:srgbClr val="00FF00"/>
                  </a:solidFill>
                  <a:round/>
                  <a:headEnd/>
                  <a:tailEnd/>
                </a:ln>
                <a:effectLst/>
              </p:spPr>
              <p:txBody>
                <a:bodyPr wrap="none" anchor="ctr"/>
                <a:lstStyle/>
                <a:p>
                  <a:endParaRPr lang="en-US"/>
                </a:p>
              </p:txBody>
            </p:sp>
            <p:sp>
              <p:nvSpPr>
                <p:cNvPr id="12321" name="Line 33"/>
                <p:cNvSpPr>
                  <a:spLocks noChangeShapeType="1"/>
                </p:cNvSpPr>
                <p:nvPr/>
              </p:nvSpPr>
              <p:spPr bwMode="auto">
                <a:xfrm>
                  <a:off x="2496" y="2160"/>
                  <a:ext cx="144" cy="0"/>
                </a:xfrm>
                <a:prstGeom prst="line">
                  <a:avLst/>
                </a:prstGeom>
                <a:noFill/>
                <a:ln w="25400">
                  <a:solidFill>
                    <a:srgbClr val="00FF00"/>
                  </a:solidFill>
                  <a:round/>
                  <a:headEnd/>
                  <a:tailEnd/>
                </a:ln>
                <a:effectLst/>
              </p:spPr>
              <p:txBody>
                <a:bodyPr wrap="none" anchor="ctr"/>
                <a:lstStyle/>
                <a:p>
                  <a:endParaRPr lang="en-US"/>
                </a:p>
              </p:txBody>
            </p:sp>
          </p:grpSp>
          <p:sp>
            <p:nvSpPr>
              <p:cNvPr id="12322" name="Rectangle 34"/>
              <p:cNvSpPr>
                <a:spLocks noChangeArrowheads="1"/>
              </p:cNvSpPr>
              <p:nvPr/>
            </p:nvSpPr>
            <p:spPr bwMode="auto">
              <a:xfrm>
                <a:off x="2928" y="2352"/>
                <a:ext cx="96" cy="96"/>
              </a:xfrm>
              <a:prstGeom prst="rect">
                <a:avLst/>
              </a:prstGeom>
              <a:noFill/>
              <a:ln w="25400">
                <a:solidFill>
                  <a:srgbClr val="FF0000"/>
                </a:solidFill>
                <a:miter lim="800000"/>
                <a:headEnd/>
                <a:tailEnd/>
              </a:ln>
              <a:effectLst/>
            </p:spPr>
            <p:txBody>
              <a:bodyPr wrap="none" anchor="ctr"/>
              <a:lstStyle/>
              <a:p>
                <a:endParaRPr lang="en-US"/>
              </a:p>
            </p:txBody>
          </p:sp>
        </p:grpSp>
        <p:grpSp>
          <p:nvGrpSpPr>
            <p:cNvPr id="12323" name="Group 35"/>
            <p:cNvGrpSpPr>
              <a:grpSpLocks/>
            </p:cNvGrpSpPr>
            <p:nvPr/>
          </p:nvGrpSpPr>
          <p:grpSpPr bwMode="auto">
            <a:xfrm>
              <a:off x="2160" y="2256"/>
              <a:ext cx="425" cy="336"/>
              <a:chOff x="2160" y="2256"/>
              <a:chExt cx="425" cy="336"/>
            </a:xfrm>
          </p:grpSpPr>
          <p:sp>
            <p:nvSpPr>
              <p:cNvPr id="12324" name="Freeform 36"/>
              <p:cNvSpPr>
                <a:spLocks/>
              </p:cNvSpPr>
              <p:nvPr/>
            </p:nvSpPr>
            <p:spPr bwMode="auto">
              <a:xfrm>
                <a:off x="2160" y="2256"/>
                <a:ext cx="425" cy="336"/>
              </a:xfrm>
              <a:custGeom>
                <a:avLst/>
                <a:gdLst/>
                <a:ahLst/>
                <a:cxnLst>
                  <a:cxn ang="0">
                    <a:pos x="106" y="41"/>
                  </a:cxn>
                  <a:cxn ang="0">
                    <a:pos x="0" y="139"/>
                  </a:cxn>
                  <a:cxn ang="0">
                    <a:pos x="74" y="302"/>
                  </a:cxn>
                  <a:cxn ang="0">
                    <a:pos x="253" y="237"/>
                  </a:cxn>
                  <a:cxn ang="0">
                    <a:pos x="286" y="172"/>
                  </a:cxn>
                  <a:cxn ang="0">
                    <a:pos x="147" y="0"/>
                  </a:cxn>
                  <a:cxn ang="0">
                    <a:pos x="106" y="41"/>
                  </a:cxn>
                </a:cxnLst>
                <a:rect l="0" t="0" r="r" b="b"/>
                <a:pathLst>
                  <a:path w="286" h="302">
                    <a:moveTo>
                      <a:pt x="106" y="41"/>
                    </a:moveTo>
                    <a:cubicBezTo>
                      <a:pt x="70" y="78"/>
                      <a:pt x="28" y="95"/>
                      <a:pt x="0" y="139"/>
                    </a:cubicBezTo>
                    <a:cubicBezTo>
                      <a:pt x="8" y="192"/>
                      <a:pt x="14" y="282"/>
                      <a:pt x="74" y="302"/>
                    </a:cubicBezTo>
                    <a:cubicBezTo>
                      <a:pt x="140" y="292"/>
                      <a:pt x="196" y="274"/>
                      <a:pt x="253" y="237"/>
                    </a:cubicBezTo>
                    <a:cubicBezTo>
                      <a:pt x="261" y="210"/>
                      <a:pt x="277" y="198"/>
                      <a:pt x="286" y="172"/>
                    </a:cubicBezTo>
                    <a:cubicBezTo>
                      <a:pt x="263" y="87"/>
                      <a:pt x="229" y="29"/>
                      <a:pt x="147" y="0"/>
                    </a:cubicBezTo>
                    <a:cubicBezTo>
                      <a:pt x="133" y="14"/>
                      <a:pt x="119" y="27"/>
                      <a:pt x="106" y="41"/>
                    </a:cubicBezTo>
                    <a:close/>
                  </a:path>
                </a:pathLst>
              </a:custGeom>
              <a:noFill/>
              <a:ln w="25400">
                <a:solidFill>
                  <a:schemeClr val="tx1"/>
                </a:solidFill>
                <a:round/>
                <a:headEnd/>
                <a:tailEnd/>
              </a:ln>
              <a:effectLst/>
            </p:spPr>
            <p:txBody>
              <a:bodyPr wrap="none" anchor="ctr"/>
              <a:lstStyle/>
              <a:p>
                <a:endParaRPr lang="en-US"/>
              </a:p>
            </p:txBody>
          </p:sp>
          <p:grpSp>
            <p:nvGrpSpPr>
              <p:cNvPr id="12325" name="Group 37"/>
              <p:cNvGrpSpPr>
                <a:grpSpLocks/>
              </p:cNvGrpSpPr>
              <p:nvPr/>
            </p:nvGrpSpPr>
            <p:grpSpPr bwMode="auto">
              <a:xfrm rot="3618051">
                <a:off x="2208" y="2424"/>
                <a:ext cx="144" cy="96"/>
                <a:chOff x="2496" y="2064"/>
                <a:chExt cx="144" cy="96"/>
              </a:xfrm>
            </p:grpSpPr>
            <p:sp>
              <p:nvSpPr>
                <p:cNvPr id="12326" name="Line 38"/>
                <p:cNvSpPr>
                  <a:spLocks noChangeShapeType="1"/>
                </p:cNvSpPr>
                <p:nvPr/>
              </p:nvSpPr>
              <p:spPr bwMode="auto">
                <a:xfrm flipH="1">
                  <a:off x="2496" y="2064"/>
                  <a:ext cx="48" cy="96"/>
                </a:xfrm>
                <a:prstGeom prst="line">
                  <a:avLst/>
                </a:prstGeom>
                <a:noFill/>
                <a:ln w="25400">
                  <a:solidFill>
                    <a:srgbClr val="00FF00"/>
                  </a:solidFill>
                  <a:round/>
                  <a:headEnd/>
                  <a:tailEnd/>
                </a:ln>
                <a:effectLst/>
              </p:spPr>
              <p:txBody>
                <a:bodyPr wrap="none" anchor="ctr"/>
                <a:lstStyle/>
                <a:p>
                  <a:endParaRPr lang="en-US"/>
                </a:p>
              </p:txBody>
            </p:sp>
            <p:sp>
              <p:nvSpPr>
                <p:cNvPr id="12327" name="Line 39"/>
                <p:cNvSpPr>
                  <a:spLocks noChangeShapeType="1"/>
                </p:cNvSpPr>
                <p:nvPr/>
              </p:nvSpPr>
              <p:spPr bwMode="auto">
                <a:xfrm>
                  <a:off x="2544" y="2064"/>
                  <a:ext cx="96" cy="96"/>
                </a:xfrm>
                <a:prstGeom prst="line">
                  <a:avLst/>
                </a:prstGeom>
                <a:noFill/>
                <a:ln w="25400">
                  <a:solidFill>
                    <a:srgbClr val="00FF00"/>
                  </a:solidFill>
                  <a:round/>
                  <a:headEnd/>
                  <a:tailEnd/>
                </a:ln>
                <a:effectLst/>
              </p:spPr>
              <p:txBody>
                <a:bodyPr wrap="none" anchor="ctr"/>
                <a:lstStyle/>
                <a:p>
                  <a:endParaRPr lang="en-US"/>
                </a:p>
              </p:txBody>
            </p:sp>
            <p:sp>
              <p:nvSpPr>
                <p:cNvPr id="12328" name="Line 40"/>
                <p:cNvSpPr>
                  <a:spLocks noChangeShapeType="1"/>
                </p:cNvSpPr>
                <p:nvPr/>
              </p:nvSpPr>
              <p:spPr bwMode="auto">
                <a:xfrm>
                  <a:off x="2496" y="2160"/>
                  <a:ext cx="144" cy="0"/>
                </a:xfrm>
                <a:prstGeom prst="line">
                  <a:avLst/>
                </a:prstGeom>
                <a:noFill/>
                <a:ln w="25400">
                  <a:solidFill>
                    <a:srgbClr val="00FF00"/>
                  </a:solidFill>
                  <a:round/>
                  <a:headEnd/>
                  <a:tailEnd/>
                </a:ln>
                <a:effectLst/>
              </p:spPr>
              <p:txBody>
                <a:bodyPr wrap="none" anchor="ctr"/>
                <a:lstStyle/>
                <a:p>
                  <a:endParaRPr lang="en-US"/>
                </a:p>
              </p:txBody>
            </p:sp>
          </p:grpSp>
          <p:sp>
            <p:nvSpPr>
              <p:cNvPr id="12329" name="Rectangle 41"/>
              <p:cNvSpPr>
                <a:spLocks noChangeArrowheads="1"/>
              </p:cNvSpPr>
              <p:nvPr/>
            </p:nvSpPr>
            <p:spPr bwMode="auto">
              <a:xfrm>
                <a:off x="2352" y="2304"/>
                <a:ext cx="96" cy="96"/>
              </a:xfrm>
              <a:prstGeom prst="rect">
                <a:avLst/>
              </a:prstGeom>
              <a:noFill/>
              <a:ln w="25400">
                <a:solidFill>
                  <a:srgbClr val="FF0000"/>
                </a:solidFill>
                <a:miter lim="800000"/>
                <a:headEnd/>
                <a:tailEnd/>
              </a:ln>
              <a:effectLst/>
            </p:spPr>
            <p:txBody>
              <a:bodyPr wrap="none" anchor="ctr"/>
              <a:lstStyle/>
              <a:p>
                <a:endParaRPr lang="en-US"/>
              </a:p>
            </p:txBody>
          </p:sp>
          <p:sp>
            <p:nvSpPr>
              <p:cNvPr id="12330" name="Rectangle 42"/>
              <p:cNvSpPr>
                <a:spLocks noChangeArrowheads="1"/>
              </p:cNvSpPr>
              <p:nvPr/>
            </p:nvSpPr>
            <p:spPr bwMode="auto">
              <a:xfrm>
                <a:off x="2448" y="2400"/>
                <a:ext cx="96" cy="96"/>
              </a:xfrm>
              <a:prstGeom prst="rect">
                <a:avLst/>
              </a:prstGeom>
              <a:noFill/>
              <a:ln w="25400">
                <a:solidFill>
                  <a:srgbClr val="FF0000"/>
                </a:solidFill>
                <a:miter lim="800000"/>
                <a:headEnd/>
                <a:tailEnd/>
              </a:ln>
              <a:effectLst/>
            </p:spPr>
            <p:txBody>
              <a:bodyPr wrap="none" anchor="ctr"/>
              <a:lstStyle/>
              <a:p>
                <a:endParaRPr lang="en-US"/>
              </a:p>
            </p:txBody>
          </p:sp>
        </p:grpSp>
        <p:grpSp>
          <p:nvGrpSpPr>
            <p:cNvPr id="12331" name="Group 43"/>
            <p:cNvGrpSpPr>
              <a:grpSpLocks/>
            </p:cNvGrpSpPr>
            <p:nvPr/>
          </p:nvGrpSpPr>
          <p:grpSpPr bwMode="auto">
            <a:xfrm>
              <a:off x="2359" y="1824"/>
              <a:ext cx="425" cy="415"/>
              <a:chOff x="2359" y="1824"/>
              <a:chExt cx="425" cy="415"/>
            </a:xfrm>
          </p:grpSpPr>
          <p:sp>
            <p:nvSpPr>
              <p:cNvPr id="12332" name="Freeform 44"/>
              <p:cNvSpPr>
                <a:spLocks/>
              </p:cNvSpPr>
              <p:nvPr/>
            </p:nvSpPr>
            <p:spPr bwMode="auto">
              <a:xfrm>
                <a:off x="2359" y="1824"/>
                <a:ext cx="425" cy="415"/>
              </a:xfrm>
              <a:custGeom>
                <a:avLst/>
                <a:gdLst/>
                <a:ahLst/>
                <a:cxnLst>
                  <a:cxn ang="0">
                    <a:pos x="106" y="41"/>
                  </a:cxn>
                  <a:cxn ang="0">
                    <a:pos x="0" y="139"/>
                  </a:cxn>
                  <a:cxn ang="0">
                    <a:pos x="74" y="302"/>
                  </a:cxn>
                  <a:cxn ang="0">
                    <a:pos x="253" y="237"/>
                  </a:cxn>
                  <a:cxn ang="0">
                    <a:pos x="286" y="172"/>
                  </a:cxn>
                  <a:cxn ang="0">
                    <a:pos x="147" y="0"/>
                  </a:cxn>
                  <a:cxn ang="0">
                    <a:pos x="106" y="41"/>
                  </a:cxn>
                </a:cxnLst>
                <a:rect l="0" t="0" r="r" b="b"/>
                <a:pathLst>
                  <a:path w="286" h="302">
                    <a:moveTo>
                      <a:pt x="106" y="41"/>
                    </a:moveTo>
                    <a:cubicBezTo>
                      <a:pt x="70" y="78"/>
                      <a:pt x="28" y="95"/>
                      <a:pt x="0" y="139"/>
                    </a:cubicBezTo>
                    <a:cubicBezTo>
                      <a:pt x="8" y="192"/>
                      <a:pt x="14" y="282"/>
                      <a:pt x="74" y="302"/>
                    </a:cubicBezTo>
                    <a:cubicBezTo>
                      <a:pt x="140" y="292"/>
                      <a:pt x="196" y="274"/>
                      <a:pt x="253" y="237"/>
                    </a:cubicBezTo>
                    <a:cubicBezTo>
                      <a:pt x="261" y="210"/>
                      <a:pt x="277" y="198"/>
                      <a:pt x="286" y="172"/>
                    </a:cubicBezTo>
                    <a:cubicBezTo>
                      <a:pt x="263" y="87"/>
                      <a:pt x="229" y="29"/>
                      <a:pt x="147" y="0"/>
                    </a:cubicBezTo>
                    <a:cubicBezTo>
                      <a:pt x="133" y="14"/>
                      <a:pt x="119" y="27"/>
                      <a:pt x="106" y="41"/>
                    </a:cubicBezTo>
                    <a:close/>
                  </a:path>
                </a:pathLst>
              </a:custGeom>
              <a:noFill/>
              <a:ln w="25400">
                <a:solidFill>
                  <a:schemeClr val="tx1"/>
                </a:solidFill>
                <a:round/>
                <a:headEnd/>
                <a:tailEnd/>
              </a:ln>
              <a:effectLst/>
            </p:spPr>
            <p:txBody>
              <a:bodyPr wrap="none" anchor="ctr"/>
              <a:lstStyle/>
              <a:p>
                <a:endParaRPr lang="en-US"/>
              </a:p>
            </p:txBody>
          </p:sp>
          <p:grpSp>
            <p:nvGrpSpPr>
              <p:cNvPr id="12333" name="Group 45"/>
              <p:cNvGrpSpPr>
                <a:grpSpLocks/>
              </p:cNvGrpSpPr>
              <p:nvPr/>
            </p:nvGrpSpPr>
            <p:grpSpPr bwMode="auto">
              <a:xfrm rot="3618051">
                <a:off x="2544" y="1896"/>
                <a:ext cx="144" cy="96"/>
                <a:chOff x="2496" y="2064"/>
                <a:chExt cx="144" cy="96"/>
              </a:xfrm>
            </p:grpSpPr>
            <p:sp>
              <p:nvSpPr>
                <p:cNvPr id="12334" name="Line 46"/>
                <p:cNvSpPr>
                  <a:spLocks noChangeShapeType="1"/>
                </p:cNvSpPr>
                <p:nvPr/>
              </p:nvSpPr>
              <p:spPr bwMode="auto">
                <a:xfrm flipH="1">
                  <a:off x="2496" y="2064"/>
                  <a:ext cx="48" cy="96"/>
                </a:xfrm>
                <a:prstGeom prst="line">
                  <a:avLst/>
                </a:prstGeom>
                <a:noFill/>
                <a:ln w="25400">
                  <a:solidFill>
                    <a:srgbClr val="00FF00"/>
                  </a:solidFill>
                  <a:round/>
                  <a:headEnd/>
                  <a:tailEnd/>
                </a:ln>
                <a:effectLst/>
              </p:spPr>
              <p:txBody>
                <a:bodyPr wrap="none" anchor="ctr"/>
                <a:lstStyle/>
                <a:p>
                  <a:endParaRPr lang="en-US"/>
                </a:p>
              </p:txBody>
            </p:sp>
            <p:sp>
              <p:nvSpPr>
                <p:cNvPr id="12335" name="Line 47"/>
                <p:cNvSpPr>
                  <a:spLocks noChangeShapeType="1"/>
                </p:cNvSpPr>
                <p:nvPr/>
              </p:nvSpPr>
              <p:spPr bwMode="auto">
                <a:xfrm>
                  <a:off x="2544" y="2064"/>
                  <a:ext cx="96" cy="96"/>
                </a:xfrm>
                <a:prstGeom prst="line">
                  <a:avLst/>
                </a:prstGeom>
                <a:noFill/>
                <a:ln w="25400">
                  <a:solidFill>
                    <a:srgbClr val="00FF00"/>
                  </a:solidFill>
                  <a:round/>
                  <a:headEnd/>
                  <a:tailEnd/>
                </a:ln>
                <a:effectLst/>
              </p:spPr>
              <p:txBody>
                <a:bodyPr wrap="none" anchor="ctr"/>
                <a:lstStyle/>
                <a:p>
                  <a:endParaRPr lang="en-US"/>
                </a:p>
              </p:txBody>
            </p:sp>
            <p:sp>
              <p:nvSpPr>
                <p:cNvPr id="12336" name="Line 48"/>
                <p:cNvSpPr>
                  <a:spLocks noChangeShapeType="1"/>
                </p:cNvSpPr>
                <p:nvPr/>
              </p:nvSpPr>
              <p:spPr bwMode="auto">
                <a:xfrm>
                  <a:off x="2496" y="2160"/>
                  <a:ext cx="144" cy="0"/>
                </a:xfrm>
                <a:prstGeom prst="line">
                  <a:avLst/>
                </a:prstGeom>
                <a:noFill/>
                <a:ln w="25400">
                  <a:solidFill>
                    <a:srgbClr val="00FF00"/>
                  </a:solidFill>
                  <a:round/>
                  <a:headEnd/>
                  <a:tailEnd/>
                </a:ln>
                <a:effectLst/>
              </p:spPr>
              <p:txBody>
                <a:bodyPr wrap="none" anchor="ctr"/>
                <a:lstStyle/>
                <a:p>
                  <a:endParaRPr lang="en-US"/>
                </a:p>
              </p:txBody>
            </p:sp>
          </p:grpSp>
          <p:grpSp>
            <p:nvGrpSpPr>
              <p:cNvPr id="12337" name="Group 49"/>
              <p:cNvGrpSpPr>
                <a:grpSpLocks/>
              </p:cNvGrpSpPr>
              <p:nvPr/>
            </p:nvGrpSpPr>
            <p:grpSpPr bwMode="auto">
              <a:xfrm rot="3618051">
                <a:off x="2424" y="1951"/>
                <a:ext cx="144" cy="96"/>
                <a:chOff x="2496" y="2064"/>
                <a:chExt cx="144" cy="96"/>
              </a:xfrm>
            </p:grpSpPr>
            <p:sp>
              <p:nvSpPr>
                <p:cNvPr id="12338" name="Line 50"/>
                <p:cNvSpPr>
                  <a:spLocks noChangeShapeType="1"/>
                </p:cNvSpPr>
                <p:nvPr/>
              </p:nvSpPr>
              <p:spPr bwMode="auto">
                <a:xfrm flipH="1">
                  <a:off x="2496" y="2064"/>
                  <a:ext cx="48" cy="96"/>
                </a:xfrm>
                <a:prstGeom prst="line">
                  <a:avLst/>
                </a:prstGeom>
                <a:noFill/>
                <a:ln w="25400">
                  <a:solidFill>
                    <a:srgbClr val="00FF00"/>
                  </a:solidFill>
                  <a:round/>
                  <a:headEnd/>
                  <a:tailEnd/>
                </a:ln>
                <a:effectLst/>
              </p:spPr>
              <p:txBody>
                <a:bodyPr wrap="none" anchor="ctr"/>
                <a:lstStyle/>
                <a:p>
                  <a:endParaRPr lang="en-US"/>
                </a:p>
              </p:txBody>
            </p:sp>
            <p:sp>
              <p:nvSpPr>
                <p:cNvPr id="12339" name="Line 51"/>
                <p:cNvSpPr>
                  <a:spLocks noChangeShapeType="1"/>
                </p:cNvSpPr>
                <p:nvPr/>
              </p:nvSpPr>
              <p:spPr bwMode="auto">
                <a:xfrm>
                  <a:off x="2544" y="2064"/>
                  <a:ext cx="96" cy="96"/>
                </a:xfrm>
                <a:prstGeom prst="line">
                  <a:avLst/>
                </a:prstGeom>
                <a:noFill/>
                <a:ln w="25400">
                  <a:solidFill>
                    <a:srgbClr val="00FF00"/>
                  </a:solidFill>
                  <a:round/>
                  <a:headEnd/>
                  <a:tailEnd/>
                </a:ln>
                <a:effectLst/>
              </p:spPr>
              <p:txBody>
                <a:bodyPr wrap="none" anchor="ctr"/>
                <a:lstStyle/>
                <a:p>
                  <a:endParaRPr lang="en-US"/>
                </a:p>
              </p:txBody>
            </p:sp>
            <p:sp>
              <p:nvSpPr>
                <p:cNvPr id="12340" name="Line 52"/>
                <p:cNvSpPr>
                  <a:spLocks noChangeShapeType="1"/>
                </p:cNvSpPr>
                <p:nvPr/>
              </p:nvSpPr>
              <p:spPr bwMode="auto">
                <a:xfrm>
                  <a:off x="2496" y="2160"/>
                  <a:ext cx="144" cy="0"/>
                </a:xfrm>
                <a:prstGeom prst="line">
                  <a:avLst/>
                </a:prstGeom>
                <a:noFill/>
                <a:ln w="25400">
                  <a:solidFill>
                    <a:srgbClr val="00FF00"/>
                  </a:solidFill>
                  <a:round/>
                  <a:headEnd/>
                  <a:tailEnd/>
                </a:ln>
                <a:effectLst/>
              </p:spPr>
              <p:txBody>
                <a:bodyPr wrap="none" anchor="ctr"/>
                <a:lstStyle/>
                <a:p>
                  <a:endParaRPr lang="en-US"/>
                </a:p>
              </p:txBody>
            </p:sp>
          </p:grpSp>
          <p:sp>
            <p:nvSpPr>
              <p:cNvPr id="12341" name="Rectangle 53"/>
              <p:cNvSpPr>
                <a:spLocks noChangeArrowheads="1"/>
              </p:cNvSpPr>
              <p:nvPr/>
            </p:nvSpPr>
            <p:spPr bwMode="auto">
              <a:xfrm>
                <a:off x="2448" y="2095"/>
                <a:ext cx="96" cy="96"/>
              </a:xfrm>
              <a:prstGeom prst="rect">
                <a:avLst/>
              </a:prstGeom>
              <a:noFill/>
              <a:ln w="25400">
                <a:solidFill>
                  <a:srgbClr val="FF0000"/>
                </a:solidFill>
                <a:miter lim="800000"/>
                <a:headEnd/>
                <a:tailEnd/>
              </a:ln>
              <a:effectLst/>
            </p:spPr>
            <p:txBody>
              <a:bodyPr wrap="none" anchor="ctr"/>
              <a:lstStyle/>
              <a:p>
                <a:endParaRPr lang="en-US"/>
              </a:p>
            </p:txBody>
          </p:sp>
          <p:sp>
            <p:nvSpPr>
              <p:cNvPr id="12342" name="Rectangle 54"/>
              <p:cNvSpPr>
                <a:spLocks noChangeArrowheads="1"/>
              </p:cNvSpPr>
              <p:nvPr/>
            </p:nvSpPr>
            <p:spPr bwMode="auto">
              <a:xfrm>
                <a:off x="2592" y="2064"/>
                <a:ext cx="96" cy="96"/>
              </a:xfrm>
              <a:prstGeom prst="rect">
                <a:avLst/>
              </a:prstGeom>
              <a:noFill/>
              <a:ln w="25400">
                <a:solidFill>
                  <a:srgbClr val="FF0000"/>
                </a:solidFill>
                <a:miter lim="800000"/>
                <a:headEnd/>
                <a:tailEnd/>
              </a:ln>
              <a:effectLst/>
            </p:spPr>
            <p:txBody>
              <a:bodyPr wrap="none" anchor="ctr"/>
              <a:lstStyle/>
              <a:p>
                <a:endParaRPr lang="en-US"/>
              </a:p>
            </p:txBody>
          </p:sp>
        </p:grpSp>
        <p:grpSp>
          <p:nvGrpSpPr>
            <p:cNvPr id="12343" name="Group 55"/>
            <p:cNvGrpSpPr>
              <a:grpSpLocks/>
            </p:cNvGrpSpPr>
            <p:nvPr/>
          </p:nvGrpSpPr>
          <p:grpSpPr bwMode="auto">
            <a:xfrm>
              <a:off x="3024" y="2256"/>
              <a:ext cx="521" cy="432"/>
              <a:chOff x="3024" y="2256"/>
              <a:chExt cx="521" cy="432"/>
            </a:xfrm>
          </p:grpSpPr>
          <p:sp>
            <p:nvSpPr>
              <p:cNvPr id="12344" name="Freeform 56"/>
              <p:cNvSpPr>
                <a:spLocks/>
              </p:cNvSpPr>
              <p:nvPr/>
            </p:nvSpPr>
            <p:spPr bwMode="auto">
              <a:xfrm>
                <a:off x="3024" y="2256"/>
                <a:ext cx="521" cy="432"/>
              </a:xfrm>
              <a:custGeom>
                <a:avLst/>
                <a:gdLst/>
                <a:ahLst/>
                <a:cxnLst>
                  <a:cxn ang="0">
                    <a:pos x="106" y="41"/>
                  </a:cxn>
                  <a:cxn ang="0">
                    <a:pos x="0" y="139"/>
                  </a:cxn>
                  <a:cxn ang="0">
                    <a:pos x="74" y="302"/>
                  </a:cxn>
                  <a:cxn ang="0">
                    <a:pos x="253" y="237"/>
                  </a:cxn>
                  <a:cxn ang="0">
                    <a:pos x="286" y="172"/>
                  </a:cxn>
                  <a:cxn ang="0">
                    <a:pos x="147" y="0"/>
                  </a:cxn>
                  <a:cxn ang="0">
                    <a:pos x="106" y="41"/>
                  </a:cxn>
                </a:cxnLst>
                <a:rect l="0" t="0" r="r" b="b"/>
                <a:pathLst>
                  <a:path w="286" h="302">
                    <a:moveTo>
                      <a:pt x="106" y="41"/>
                    </a:moveTo>
                    <a:cubicBezTo>
                      <a:pt x="70" y="78"/>
                      <a:pt x="28" y="95"/>
                      <a:pt x="0" y="139"/>
                    </a:cubicBezTo>
                    <a:cubicBezTo>
                      <a:pt x="8" y="192"/>
                      <a:pt x="14" y="282"/>
                      <a:pt x="74" y="302"/>
                    </a:cubicBezTo>
                    <a:cubicBezTo>
                      <a:pt x="140" y="292"/>
                      <a:pt x="196" y="274"/>
                      <a:pt x="253" y="237"/>
                    </a:cubicBezTo>
                    <a:cubicBezTo>
                      <a:pt x="261" y="210"/>
                      <a:pt x="277" y="198"/>
                      <a:pt x="286" y="172"/>
                    </a:cubicBezTo>
                    <a:cubicBezTo>
                      <a:pt x="263" y="87"/>
                      <a:pt x="229" y="29"/>
                      <a:pt x="147" y="0"/>
                    </a:cubicBezTo>
                    <a:cubicBezTo>
                      <a:pt x="133" y="14"/>
                      <a:pt x="119" y="27"/>
                      <a:pt x="106" y="41"/>
                    </a:cubicBezTo>
                    <a:close/>
                  </a:path>
                </a:pathLst>
              </a:custGeom>
              <a:noFill/>
              <a:ln w="25400">
                <a:solidFill>
                  <a:schemeClr val="tx1"/>
                </a:solidFill>
                <a:round/>
                <a:headEnd/>
                <a:tailEnd/>
              </a:ln>
              <a:effectLst/>
            </p:spPr>
            <p:txBody>
              <a:bodyPr wrap="none" anchor="ctr"/>
              <a:lstStyle/>
              <a:p>
                <a:endParaRPr lang="en-US"/>
              </a:p>
            </p:txBody>
          </p:sp>
          <p:grpSp>
            <p:nvGrpSpPr>
              <p:cNvPr id="12345" name="Group 57"/>
              <p:cNvGrpSpPr>
                <a:grpSpLocks/>
              </p:cNvGrpSpPr>
              <p:nvPr/>
            </p:nvGrpSpPr>
            <p:grpSpPr bwMode="auto">
              <a:xfrm rot="3618051">
                <a:off x="3264" y="2304"/>
                <a:ext cx="144" cy="96"/>
                <a:chOff x="2496" y="2064"/>
                <a:chExt cx="144" cy="96"/>
              </a:xfrm>
            </p:grpSpPr>
            <p:sp>
              <p:nvSpPr>
                <p:cNvPr id="12346" name="Line 58"/>
                <p:cNvSpPr>
                  <a:spLocks noChangeShapeType="1"/>
                </p:cNvSpPr>
                <p:nvPr/>
              </p:nvSpPr>
              <p:spPr bwMode="auto">
                <a:xfrm flipH="1">
                  <a:off x="2496" y="2064"/>
                  <a:ext cx="48" cy="96"/>
                </a:xfrm>
                <a:prstGeom prst="line">
                  <a:avLst/>
                </a:prstGeom>
                <a:noFill/>
                <a:ln w="25400">
                  <a:solidFill>
                    <a:srgbClr val="00FF00"/>
                  </a:solidFill>
                  <a:round/>
                  <a:headEnd/>
                  <a:tailEnd/>
                </a:ln>
                <a:effectLst/>
              </p:spPr>
              <p:txBody>
                <a:bodyPr wrap="none" anchor="ctr"/>
                <a:lstStyle/>
                <a:p>
                  <a:endParaRPr lang="en-US"/>
                </a:p>
              </p:txBody>
            </p:sp>
            <p:sp>
              <p:nvSpPr>
                <p:cNvPr id="12347" name="Line 59"/>
                <p:cNvSpPr>
                  <a:spLocks noChangeShapeType="1"/>
                </p:cNvSpPr>
                <p:nvPr/>
              </p:nvSpPr>
              <p:spPr bwMode="auto">
                <a:xfrm>
                  <a:off x="2544" y="2064"/>
                  <a:ext cx="96" cy="96"/>
                </a:xfrm>
                <a:prstGeom prst="line">
                  <a:avLst/>
                </a:prstGeom>
                <a:noFill/>
                <a:ln w="25400">
                  <a:solidFill>
                    <a:srgbClr val="00FF00"/>
                  </a:solidFill>
                  <a:round/>
                  <a:headEnd/>
                  <a:tailEnd/>
                </a:ln>
                <a:effectLst/>
              </p:spPr>
              <p:txBody>
                <a:bodyPr wrap="none" anchor="ctr"/>
                <a:lstStyle/>
                <a:p>
                  <a:endParaRPr lang="en-US"/>
                </a:p>
              </p:txBody>
            </p:sp>
            <p:sp>
              <p:nvSpPr>
                <p:cNvPr id="12348" name="Line 60"/>
                <p:cNvSpPr>
                  <a:spLocks noChangeShapeType="1"/>
                </p:cNvSpPr>
                <p:nvPr/>
              </p:nvSpPr>
              <p:spPr bwMode="auto">
                <a:xfrm>
                  <a:off x="2496" y="2160"/>
                  <a:ext cx="144" cy="0"/>
                </a:xfrm>
                <a:prstGeom prst="line">
                  <a:avLst/>
                </a:prstGeom>
                <a:noFill/>
                <a:ln w="25400">
                  <a:solidFill>
                    <a:srgbClr val="00FF00"/>
                  </a:solidFill>
                  <a:round/>
                  <a:headEnd/>
                  <a:tailEnd/>
                </a:ln>
                <a:effectLst/>
              </p:spPr>
              <p:txBody>
                <a:bodyPr wrap="none" anchor="ctr"/>
                <a:lstStyle/>
                <a:p>
                  <a:endParaRPr lang="en-US"/>
                </a:p>
              </p:txBody>
            </p:sp>
          </p:grpSp>
          <p:sp>
            <p:nvSpPr>
              <p:cNvPr id="12349" name="Rectangle 61"/>
              <p:cNvSpPr>
                <a:spLocks noChangeArrowheads="1"/>
              </p:cNvSpPr>
              <p:nvPr/>
            </p:nvSpPr>
            <p:spPr bwMode="auto">
              <a:xfrm>
                <a:off x="3120" y="2400"/>
                <a:ext cx="96" cy="96"/>
              </a:xfrm>
              <a:prstGeom prst="rect">
                <a:avLst/>
              </a:prstGeom>
              <a:noFill/>
              <a:ln w="25400">
                <a:solidFill>
                  <a:srgbClr val="FF0000"/>
                </a:solidFill>
                <a:miter lim="800000"/>
                <a:headEnd/>
                <a:tailEnd/>
              </a:ln>
              <a:effectLst/>
            </p:spPr>
            <p:txBody>
              <a:bodyPr wrap="none" anchor="ctr"/>
              <a:lstStyle/>
              <a:p>
                <a:endParaRPr lang="en-US"/>
              </a:p>
            </p:txBody>
          </p:sp>
          <p:sp>
            <p:nvSpPr>
              <p:cNvPr id="12350" name="Rectangle 62"/>
              <p:cNvSpPr>
                <a:spLocks noChangeArrowheads="1"/>
              </p:cNvSpPr>
              <p:nvPr/>
            </p:nvSpPr>
            <p:spPr bwMode="auto">
              <a:xfrm>
                <a:off x="3312" y="2448"/>
                <a:ext cx="96" cy="96"/>
              </a:xfrm>
              <a:prstGeom prst="rect">
                <a:avLst/>
              </a:prstGeom>
              <a:noFill/>
              <a:ln w="25400">
                <a:solidFill>
                  <a:srgbClr val="FF0000"/>
                </a:solidFill>
                <a:miter lim="800000"/>
                <a:headEnd/>
                <a:tailEnd/>
              </a:ln>
              <a:effectLst/>
            </p:spPr>
            <p:txBody>
              <a:bodyPr wrap="none" anchor="ctr"/>
              <a:lstStyle/>
              <a:p>
                <a:endParaRPr lang="en-US"/>
              </a:p>
            </p:txBody>
          </p:sp>
          <p:grpSp>
            <p:nvGrpSpPr>
              <p:cNvPr id="12351" name="Group 63"/>
              <p:cNvGrpSpPr>
                <a:grpSpLocks/>
              </p:cNvGrpSpPr>
              <p:nvPr/>
            </p:nvGrpSpPr>
            <p:grpSpPr bwMode="auto">
              <a:xfrm rot="3618051">
                <a:off x="3144" y="2520"/>
                <a:ext cx="144" cy="96"/>
                <a:chOff x="2496" y="2064"/>
                <a:chExt cx="144" cy="96"/>
              </a:xfrm>
            </p:grpSpPr>
            <p:sp>
              <p:nvSpPr>
                <p:cNvPr id="12352" name="Line 64"/>
                <p:cNvSpPr>
                  <a:spLocks noChangeShapeType="1"/>
                </p:cNvSpPr>
                <p:nvPr/>
              </p:nvSpPr>
              <p:spPr bwMode="auto">
                <a:xfrm flipH="1">
                  <a:off x="2496" y="2064"/>
                  <a:ext cx="48" cy="96"/>
                </a:xfrm>
                <a:prstGeom prst="line">
                  <a:avLst/>
                </a:prstGeom>
                <a:noFill/>
                <a:ln w="25400">
                  <a:solidFill>
                    <a:srgbClr val="00FF00"/>
                  </a:solidFill>
                  <a:round/>
                  <a:headEnd/>
                  <a:tailEnd/>
                </a:ln>
                <a:effectLst/>
              </p:spPr>
              <p:txBody>
                <a:bodyPr wrap="none" anchor="ctr"/>
                <a:lstStyle/>
                <a:p>
                  <a:endParaRPr lang="en-US"/>
                </a:p>
              </p:txBody>
            </p:sp>
            <p:sp>
              <p:nvSpPr>
                <p:cNvPr id="12353" name="Line 65"/>
                <p:cNvSpPr>
                  <a:spLocks noChangeShapeType="1"/>
                </p:cNvSpPr>
                <p:nvPr/>
              </p:nvSpPr>
              <p:spPr bwMode="auto">
                <a:xfrm>
                  <a:off x="2544" y="2064"/>
                  <a:ext cx="96" cy="96"/>
                </a:xfrm>
                <a:prstGeom prst="line">
                  <a:avLst/>
                </a:prstGeom>
                <a:noFill/>
                <a:ln w="25400">
                  <a:solidFill>
                    <a:srgbClr val="00FF00"/>
                  </a:solidFill>
                  <a:round/>
                  <a:headEnd/>
                  <a:tailEnd/>
                </a:ln>
                <a:effectLst/>
              </p:spPr>
              <p:txBody>
                <a:bodyPr wrap="none" anchor="ctr"/>
                <a:lstStyle/>
                <a:p>
                  <a:endParaRPr lang="en-US"/>
                </a:p>
              </p:txBody>
            </p:sp>
            <p:sp>
              <p:nvSpPr>
                <p:cNvPr id="12354" name="Line 66"/>
                <p:cNvSpPr>
                  <a:spLocks noChangeShapeType="1"/>
                </p:cNvSpPr>
                <p:nvPr/>
              </p:nvSpPr>
              <p:spPr bwMode="auto">
                <a:xfrm>
                  <a:off x="2496" y="2160"/>
                  <a:ext cx="144" cy="0"/>
                </a:xfrm>
                <a:prstGeom prst="line">
                  <a:avLst/>
                </a:prstGeom>
                <a:noFill/>
                <a:ln w="25400">
                  <a:solidFill>
                    <a:srgbClr val="00FF00"/>
                  </a:solidFill>
                  <a:round/>
                  <a:headEnd/>
                  <a:tailEnd/>
                </a:ln>
                <a:effectLst/>
              </p:spPr>
              <p:txBody>
                <a:bodyPr wrap="none" anchor="ctr"/>
                <a:lstStyle/>
                <a:p>
                  <a:endParaRPr lang="en-US"/>
                </a:p>
              </p:txBody>
            </p:sp>
          </p:grpSp>
        </p:grpSp>
      </p:grpSp>
      <p:grpSp>
        <p:nvGrpSpPr>
          <p:cNvPr id="12355" name="Group 67"/>
          <p:cNvGrpSpPr>
            <a:grpSpLocks/>
          </p:cNvGrpSpPr>
          <p:nvPr/>
        </p:nvGrpSpPr>
        <p:grpSpPr bwMode="auto">
          <a:xfrm>
            <a:off x="1219200" y="3429000"/>
            <a:ext cx="1295400" cy="822325"/>
            <a:chOff x="768" y="2160"/>
            <a:chExt cx="816" cy="518"/>
          </a:xfrm>
        </p:grpSpPr>
        <p:sp>
          <p:nvSpPr>
            <p:cNvPr id="12356" name="Text Box 68"/>
            <p:cNvSpPr txBox="1">
              <a:spLocks noChangeArrowheads="1"/>
            </p:cNvSpPr>
            <p:nvPr/>
          </p:nvSpPr>
          <p:spPr bwMode="auto">
            <a:xfrm>
              <a:off x="768" y="2160"/>
              <a:ext cx="816" cy="518"/>
            </a:xfrm>
            <a:prstGeom prst="rect">
              <a:avLst/>
            </a:prstGeom>
            <a:noFill/>
            <a:ln w="9525">
              <a:noFill/>
              <a:miter lim="800000"/>
              <a:headEnd/>
              <a:tailEnd/>
            </a:ln>
            <a:effectLst/>
          </p:spPr>
          <p:txBody>
            <a:bodyPr>
              <a:spAutoFit/>
            </a:bodyPr>
            <a:lstStyle/>
            <a:p>
              <a:pPr algn="ctr">
                <a:spcBef>
                  <a:spcPct val="50000"/>
                </a:spcBef>
              </a:pPr>
              <a:r>
                <a:rPr lang="en-US" altLang="en-US" sz="2400" b="1">
                  <a:effectLst>
                    <a:outerShdw blurRad="38100" dist="38100" dir="2700000" algn="tl">
                      <a:srgbClr val="000000"/>
                    </a:outerShdw>
                  </a:effectLst>
                </a:rPr>
                <a:t>N.T.’s = &amp;</a:t>
              </a:r>
              <a:endParaRPr lang="en-US" altLang="en-US" sz="2400">
                <a:latin typeface="Times" pitchFamily="18" charset="0"/>
              </a:endParaRPr>
            </a:p>
          </p:txBody>
        </p:sp>
        <p:grpSp>
          <p:nvGrpSpPr>
            <p:cNvPr id="12357" name="Group 69"/>
            <p:cNvGrpSpPr>
              <a:grpSpLocks/>
            </p:cNvGrpSpPr>
            <p:nvPr/>
          </p:nvGrpSpPr>
          <p:grpSpPr bwMode="auto">
            <a:xfrm rot="3963582">
              <a:off x="912" y="2520"/>
              <a:ext cx="144" cy="96"/>
              <a:chOff x="2496" y="2064"/>
              <a:chExt cx="144" cy="96"/>
            </a:xfrm>
          </p:grpSpPr>
          <p:sp>
            <p:nvSpPr>
              <p:cNvPr id="12358" name="Line 70"/>
              <p:cNvSpPr>
                <a:spLocks noChangeShapeType="1"/>
              </p:cNvSpPr>
              <p:nvPr/>
            </p:nvSpPr>
            <p:spPr bwMode="auto">
              <a:xfrm flipH="1">
                <a:off x="2496" y="2064"/>
                <a:ext cx="48" cy="96"/>
              </a:xfrm>
              <a:prstGeom prst="line">
                <a:avLst/>
              </a:prstGeom>
              <a:noFill/>
              <a:ln w="25400">
                <a:solidFill>
                  <a:srgbClr val="00FF00"/>
                </a:solidFill>
                <a:round/>
                <a:headEnd/>
                <a:tailEnd/>
              </a:ln>
              <a:effectLst/>
            </p:spPr>
            <p:txBody>
              <a:bodyPr wrap="none" anchor="ctr"/>
              <a:lstStyle/>
              <a:p>
                <a:endParaRPr lang="en-US"/>
              </a:p>
            </p:txBody>
          </p:sp>
          <p:sp>
            <p:nvSpPr>
              <p:cNvPr id="12359" name="Line 71"/>
              <p:cNvSpPr>
                <a:spLocks noChangeShapeType="1"/>
              </p:cNvSpPr>
              <p:nvPr/>
            </p:nvSpPr>
            <p:spPr bwMode="auto">
              <a:xfrm>
                <a:off x="2544" y="2064"/>
                <a:ext cx="96" cy="96"/>
              </a:xfrm>
              <a:prstGeom prst="line">
                <a:avLst/>
              </a:prstGeom>
              <a:noFill/>
              <a:ln w="25400">
                <a:solidFill>
                  <a:srgbClr val="00FF00"/>
                </a:solidFill>
                <a:round/>
                <a:headEnd/>
                <a:tailEnd/>
              </a:ln>
              <a:effectLst/>
            </p:spPr>
            <p:txBody>
              <a:bodyPr wrap="none" anchor="ctr"/>
              <a:lstStyle/>
              <a:p>
                <a:endParaRPr lang="en-US"/>
              </a:p>
            </p:txBody>
          </p:sp>
          <p:sp>
            <p:nvSpPr>
              <p:cNvPr id="12360" name="Line 72"/>
              <p:cNvSpPr>
                <a:spLocks noChangeShapeType="1"/>
              </p:cNvSpPr>
              <p:nvPr/>
            </p:nvSpPr>
            <p:spPr bwMode="auto">
              <a:xfrm>
                <a:off x="2496" y="2160"/>
                <a:ext cx="144" cy="0"/>
              </a:xfrm>
              <a:prstGeom prst="line">
                <a:avLst/>
              </a:prstGeom>
              <a:noFill/>
              <a:ln w="25400">
                <a:solidFill>
                  <a:srgbClr val="00FF00"/>
                </a:solidFill>
                <a:round/>
                <a:headEnd/>
                <a:tailEnd/>
              </a:ln>
              <a:effectLst/>
            </p:spPr>
            <p:txBody>
              <a:bodyPr wrap="none" anchor="ctr"/>
              <a:lstStyle/>
              <a:p>
                <a:endParaRPr lang="en-US"/>
              </a:p>
            </p:txBody>
          </p:sp>
        </p:grpSp>
        <p:sp>
          <p:nvSpPr>
            <p:cNvPr id="12361" name="Rectangle 73"/>
            <p:cNvSpPr>
              <a:spLocks noChangeArrowheads="1"/>
            </p:cNvSpPr>
            <p:nvPr/>
          </p:nvSpPr>
          <p:spPr bwMode="auto">
            <a:xfrm>
              <a:off x="1296" y="2520"/>
              <a:ext cx="96" cy="96"/>
            </a:xfrm>
            <a:prstGeom prst="rect">
              <a:avLst/>
            </a:prstGeom>
            <a:noFill/>
            <a:ln w="25400">
              <a:solidFill>
                <a:srgbClr val="FF0000"/>
              </a:solidFill>
              <a:miter lim="800000"/>
              <a:headEnd/>
              <a:tailEnd/>
            </a:ln>
            <a:effectLst/>
          </p:spPr>
          <p:txBody>
            <a:bodyPr wrap="none" anchor="ctr"/>
            <a:lstStyle/>
            <a:p>
              <a:endParaRPr lang="en-US"/>
            </a:p>
          </p:txBody>
        </p:sp>
      </p:grpSp>
      <p:sp>
        <p:nvSpPr>
          <p:cNvPr id="12362" name="Line 74"/>
          <p:cNvSpPr>
            <a:spLocks noChangeShapeType="1"/>
          </p:cNvSpPr>
          <p:nvPr/>
        </p:nvSpPr>
        <p:spPr bwMode="auto">
          <a:xfrm flipV="1">
            <a:off x="2514600" y="4953000"/>
            <a:ext cx="762000" cy="0"/>
          </a:xfrm>
          <a:prstGeom prst="line">
            <a:avLst/>
          </a:prstGeom>
          <a:noFill/>
          <a:ln w="38100">
            <a:solidFill>
              <a:srgbClr val="FF00FF"/>
            </a:solidFill>
            <a:round/>
            <a:headEnd/>
            <a:tailEnd type="triangle" w="med" len="lg"/>
          </a:ln>
          <a:effectLst/>
        </p:spPr>
        <p:txBody>
          <a:bodyPr wrap="none" anchor="ctr"/>
          <a:lstStyle/>
          <a:p>
            <a:endParaRPr lang="en-US"/>
          </a:p>
        </p:txBody>
      </p:sp>
      <p:grpSp>
        <p:nvGrpSpPr>
          <p:cNvPr id="12363" name="Group 75"/>
          <p:cNvGrpSpPr>
            <a:grpSpLocks/>
          </p:cNvGrpSpPr>
          <p:nvPr/>
        </p:nvGrpSpPr>
        <p:grpSpPr bwMode="auto">
          <a:xfrm>
            <a:off x="4114800" y="1524000"/>
            <a:ext cx="914400" cy="1295400"/>
            <a:chOff x="2592" y="960"/>
            <a:chExt cx="576" cy="816"/>
          </a:xfrm>
        </p:grpSpPr>
        <p:sp>
          <p:nvSpPr>
            <p:cNvPr id="12364" name="Line 76"/>
            <p:cNvSpPr>
              <a:spLocks noChangeShapeType="1"/>
            </p:cNvSpPr>
            <p:nvPr/>
          </p:nvSpPr>
          <p:spPr bwMode="auto">
            <a:xfrm>
              <a:off x="2880" y="960"/>
              <a:ext cx="0" cy="672"/>
            </a:xfrm>
            <a:prstGeom prst="line">
              <a:avLst/>
            </a:prstGeom>
            <a:noFill/>
            <a:ln w="31750">
              <a:solidFill>
                <a:srgbClr val="FF0000"/>
              </a:solidFill>
              <a:round/>
              <a:headEnd/>
              <a:tailEnd type="triangle" w="med" len="med"/>
            </a:ln>
            <a:effectLst/>
          </p:spPr>
          <p:txBody>
            <a:bodyPr wrap="none" anchor="ctr"/>
            <a:lstStyle/>
            <a:p>
              <a:endParaRPr lang="en-US"/>
            </a:p>
          </p:txBody>
        </p:sp>
        <p:sp>
          <p:nvSpPr>
            <p:cNvPr id="12365" name="Line 77"/>
            <p:cNvSpPr>
              <a:spLocks noChangeShapeType="1"/>
            </p:cNvSpPr>
            <p:nvPr/>
          </p:nvSpPr>
          <p:spPr bwMode="auto">
            <a:xfrm>
              <a:off x="2592" y="1104"/>
              <a:ext cx="0" cy="672"/>
            </a:xfrm>
            <a:prstGeom prst="line">
              <a:avLst/>
            </a:prstGeom>
            <a:noFill/>
            <a:ln w="38100">
              <a:solidFill>
                <a:srgbClr val="FF0000"/>
              </a:solidFill>
              <a:round/>
              <a:headEnd/>
              <a:tailEnd type="triangle" w="med" len="med"/>
            </a:ln>
            <a:effectLst/>
          </p:spPr>
          <p:txBody>
            <a:bodyPr wrap="none" anchor="ctr"/>
            <a:lstStyle/>
            <a:p>
              <a:endParaRPr lang="en-US"/>
            </a:p>
          </p:txBody>
        </p:sp>
        <p:sp>
          <p:nvSpPr>
            <p:cNvPr id="12366" name="Line 78"/>
            <p:cNvSpPr>
              <a:spLocks noChangeShapeType="1"/>
            </p:cNvSpPr>
            <p:nvPr/>
          </p:nvSpPr>
          <p:spPr bwMode="auto">
            <a:xfrm>
              <a:off x="3168" y="1104"/>
              <a:ext cx="0" cy="672"/>
            </a:xfrm>
            <a:prstGeom prst="line">
              <a:avLst/>
            </a:prstGeom>
            <a:noFill/>
            <a:ln w="38100">
              <a:solidFill>
                <a:srgbClr val="FF0000"/>
              </a:solidFill>
              <a:round/>
              <a:headEnd/>
              <a:tailEnd type="triangle" w="med" len="med"/>
            </a:ln>
            <a:effectLst/>
          </p:spPr>
          <p:txBody>
            <a:bodyPr wrap="none" anchor="ctr"/>
            <a:lstStyle/>
            <a:p>
              <a:endParaRPr lang="en-US"/>
            </a:p>
          </p:txBody>
        </p:sp>
      </p:grpSp>
      <p:grpSp>
        <p:nvGrpSpPr>
          <p:cNvPr id="12367" name="Group 79"/>
          <p:cNvGrpSpPr>
            <a:grpSpLocks/>
          </p:cNvGrpSpPr>
          <p:nvPr/>
        </p:nvGrpSpPr>
        <p:grpSpPr bwMode="auto">
          <a:xfrm>
            <a:off x="3278188" y="4191000"/>
            <a:ext cx="2644775" cy="571500"/>
            <a:chOff x="2065" y="2640"/>
            <a:chExt cx="1666" cy="360"/>
          </a:xfrm>
        </p:grpSpPr>
        <p:grpSp>
          <p:nvGrpSpPr>
            <p:cNvPr id="12368" name="Group 80"/>
            <p:cNvGrpSpPr>
              <a:grpSpLocks/>
            </p:cNvGrpSpPr>
            <p:nvPr/>
          </p:nvGrpSpPr>
          <p:grpSpPr bwMode="auto">
            <a:xfrm>
              <a:off x="2065" y="2645"/>
              <a:ext cx="563" cy="235"/>
              <a:chOff x="2065" y="2645"/>
              <a:chExt cx="563" cy="235"/>
            </a:xfrm>
          </p:grpSpPr>
          <p:sp>
            <p:nvSpPr>
              <p:cNvPr id="12369" name="Freeform 81"/>
              <p:cNvSpPr>
                <a:spLocks/>
              </p:cNvSpPr>
              <p:nvPr/>
            </p:nvSpPr>
            <p:spPr bwMode="auto">
              <a:xfrm>
                <a:off x="2065" y="2645"/>
                <a:ext cx="563" cy="106"/>
              </a:xfrm>
              <a:custGeom>
                <a:avLst/>
                <a:gdLst/>
                <a:ahLst/>
                <a:cxnLst>
                  <a:cxn ang="0">
                    <a:pos x="0" y="106"/>
                  </a:cxn>
                  <a:cxn ang="0">
                    <a:pos x="245" y="40"/>
                  </a:cxn>
                  <a:cxn ang="0">
                    <a:pos x="408" y="0"/>
                  </a:cxn>
                  <a:cxn ang="0">
                    <a:pos x="531" y="32"/>
                  </a:cxn>
                  <a:cxn ang="0">
                    <a:pos x="547" y="49"/>
                  </a:cxn>
                  <a:cxn ang="0">
                    <a:pos x="563" y="73"/>
                  </a:cxn>
                </a:cxnLst>
                <a:rect l="0" t="0" r="r" b="b"/>
                <a:pathLst>
                  <a:path w="563" h="106">
                    <a:moveTo>
                      <a:pt x="0" y="106"/>
                    </a:moveTo>
                    <a:cubicBezTo>
                      <a:pt x="66" y="39"/>
                      <a:pt x="157" y="46"/>
                      <a:pt x="245" y="40"/>
                    </a:cubicBezTo>
                    <a:cubicBezTo>
                      <a:pt x="300" y="29"/>
                      <a:pt x="352" y="11"/>
                      <a:pt x="408" y="0"/>
                    </a:cubicBezTo>
                    <a:cubicBezTo>
                      <a:pt x="451" y="7"/>
                      <a:pt x="488" y="21"/>
                      <a:pt x="531" y="32"/>
                    </a:cubicBezTo>
                    <a:cubicBezTo>
                      <a:pt x="536" y="37"/>
                      <a:pt x="542" y="42"/>
                      <a:pt x="547" y="49"/>
                    </a:cubicBezTo>
                    <a:cubicBezTo>
                      <a:pt x="552" y="56"/>
                      <a:pt x="563" y="73"/>
                      <a:pt x="563" y="73"/>
                    </a:cubicBezTo>
                  </a:path>
                </a:pathLst>
              </a:custGeom>
              <a:noFill/>
              <a:ln w="31750">
                <a:solidFill>
                  <a:srgbClr val="FFFF99"/>
                </a:solidFill>
                <a:round/>
                <a:headEnd/>
                <a:tailEnd/>
              </a:ln>
              <a:effectLst/>
            </p:spPr>
            <p:txBody>
              <a:bodyPr wrap="none" anchor="ctr"/>
              <a:lstStyle/>
              <a:p>
                <a:endParaRPr lang="en-US"/>
              </a:p>
            </p:txBody>
          </p:sp>
          <p:grpSp>
            <p:nvGrpSpPr>
              <p:cNvPr id="12370" name="Group 82"/>
              <p:cNvGrpSpPr>
                <a:grpSpLocks/>
              </p:cNvGrpSpPr>
              <p:nvPr/>
            </p:nvGrpSpPr>
            <p:grpSpPr bwMode="auto">
              <a:xfrm rot="3781186">
                <a:off x="2136" y="2736"/>
                <a:ext cx="144" cy="96"/>
                <a:chOff x="2496" y="2064"/>
                <a:chExt cx="144" cy="96"/>
              </a:xfrm>
            </p:grpSpPr>
            <p:sp>
              <p:nvSpPr>
                <p:cNvPr id="12371" name="Line 83"/>
                <p:cNvSpPr>
                  <a:spLocks noChangeShapeType="1"/>
                </p:cNvSpPr>
                <p:nvPr/>
              </p:nvSpPr>
              <p:spPr bwMode="auto">
                <a:xfrm flipH="1">
                  <a:off x="2496" y="2064"/>
                  <a:ext cx="48" cy="96"/>
                </a:xfrm>
                <a:prstGeom prst="line">
                  <a:avLst/>
                </a:prstGeom>
                <a:noFill/>
                <a:ln w="25400">
                  <a:solidFill>
                    <a:srgbClr val="00FF00"/>
                  </a:solidFill>
                  <a:round/>
                  <a:headEnd/>
                  <a:tailEnd/>
                </a:ln>
                <a:effectLst/>
              </p:spPr>
              <p:txBody>
                <a:bodyPr wrap="none" anchor="ctr"/>
                <a:lstStyle/>
                <a:p>
                  <a:endParaRPr lang="en-US"/>
                </a:p>
              </p:txBody>
            </p:sp>
            <p:sp>
              <p:nvSpPr>
                <p:cNvPr id="12372" name="Line 84"/>
                <p:cNvSpPr>
                  <a:spLocks noChangeShapeType="1"/>
                </p:cNvSpPr>
                <p:nvPr/>
              </p:nvSpPr>
              <p:spPr bwMode="auto">
                <a:xfrm>
                  <a:off x="2544" y="2064"/>
                  <a:ext cx="96" cy="96"/>
                </a:xfrm>
                <a:prstGeom prst="line">
                  <a:avLst/>
                </a:prstGeom>
                <a:noFill/>
                <a:ln w="25400">
                  <a:solidFill>
                    <a:srgbClr val="00FF00"/>
                  </a:solidFill>
                  <a:round/>
                  <a:headEnd/>
                  <a:tailEnd/>
                </a:ln>
                <a:effectLst/>
              </p:spPr>
              <p:txBody>
                <a:bodyPr wrap="none" anchor="ctr"/>
                <a:lstStyle/>
                <a:p>
                  <a:endParaRPr lang="en-US"/>
                </a:p>
              </p:txBody>
            </p:sp>
            <p:sp>
              <p:nvSpPr>
                <p:cNvPr id="12373" name="Line 85"/>
                <p:cNvSpPr>
                  <a:spLocks noChangeShapeType="1"/>
                </p:cNvSpPr>
                <p:nvPr/>
              </p:nvSpPr>
              <p:spPr bwMode="auto">
                <a:xfrm>
                  <a:off x="2496" y="2160"/>
                  <a:ext cx="144" cy="0"/>
                </a:xfrm>
                <a:prstGeom prst="line">
                  <a:avLst/>
                </a:prstGeom>
                <a:noFill/>
                <a:ln w="25400">
                  <a:solidFill>
                    <a:srgbClr val="00FF00"/>
                  </a:solidFill>
                  <a:round/>
                  <a:headEnd/>
                  <a:tailEnd/>
                </a:ln>
                <a:effectLst/>
              </p:spPr>
              <p:txBody>
                <a:bodyPr wrap="none" anchor="ctr"/>
                <a:lstStyle/>
                <a:p>
                  <a:endParaRPr lang="en-US"/>
                </a:p>
              </p:txBody>
            </p:sp>
          </p:grpSp>
          <p:grpSp>
            <p:nvGrpSpPr>
              <p:cNvPr id="12374" name="Group 86"/>
              <p:cNvGrpSpPr>
                <a:grpSpLocks/>
              </p:cNvGrpSpPr>
              <p:nvPr/>
            </p:nvGrpSpPr>
            <p:grpSpPr bwMode="auto">
              <a:xfrm rot="3781186">
                <a:off x="2280" y="2688"/>
                <a:ext cx="144" cy="96"/>
                <a:chOff x="2496" y="2064"/>
                <a:chExt cx="144" cy="96"/>
              </a:xfrm>
            </p:grpSpPr>
            <p:sp>
              <p:nvSpPr>
                <p:cNvPr id="12375" name="Line 87"/>
                <p:cNvSpPr>
                  <a:spLocks noChangeShapeType="1"/>
                </p:cNvSpPr>
                <p:nvPr/>
              </p:nvSpPr>
              <p:spPr bwMode="auto">
                <a:xfrm flipH="1">
                  <a:off x="2496" y="2064"/>
                  <a:ext cx="48" cy="96"/>
                </a:xfrm>
                <a:prstGeom prst="line">
                  <a:avLst/>
                </a:prstGeom>
                <a:noFill/>
                <a:ln w="25400">
                  <a:solidFill>
                    <a:srgbClr val="00FF00"/>
                  </a:solidFill>
                  <a:round/>
                  <a:headEnd/>
                  <a:tailEnd/>
                </a:ln>
                <a:effectLst/>
              </p:spPr>
              <p:txBody>
                <a:bodyPr wrap="none" anchor="ctr"/>
                <a:lstStyle/>
                <a:p>
                  <a:endParaRPr lang="en-US"/>
                </a:p>
              </p:txBody>
            </p:sp>
            <p:sp>
              <p:nvSpPr>
                <p:cNvPr id="12376" name="Line 88"/>
                <p:cNvSpPr>
                  <a:spLocks noChangeShapeType="1"/>
                </p:cNvSpPr>
                <p:nvPr/>
              </p:nvSpPr>
              <p:spPr bwMode="auto">
                <a:xfrm>
                  <a:off x="2544" y="2064"/>
                  <a:ext cx="96" cy="96"/>
                </a:xfrm>
                <a:prstGeom prst="line">
                  <a:avLst/>
                </a:prstGeom>
                <a:noFill/>
                <a:ln w="25400">
                  <a:solidFill>
                    <a:srgbClr val="00FF00"/>
                  </a:solidFill>
                  <a:round/>
                  <a:headEnd/>
                  <a:tailEnd/>
                </a:ln>
                <a:effectLst/>
              </p:spPr>
              <p:txBody>
                <a:bodyPr wrap="none" anchor="ctr"/>
                <a:lstStyle/>
                <a:p>
                  <a:endParaRPr lang="en-US"/>
                </a:p>
              </p:txBody>
            </p:sp>
            <p:sp>
              <p:nvSpPr>
                <p:cNvPr id="12377" name="Line 89"/>
                <p:cNvSpPr>
                  <a:spLocks noChangeShapeType="1"/>
                </p:cNvSpPr>
                <p:nvPr/>
              </p:nvSpPr>
              <p:spPr bwMode="auto">
                <a:xfrm>
                  <a:off x="2496" y="2160"/>
                  <a:ext cx="144" cy="0"/>
                </a:xfrm>
                <a:prstGeom prst="line">
                  <a:avLst/>
                </a:prstGeom>
                <a:noFill/>
                <a:ln w="25400">
                  <a:solidFill>
                    <a:srgbClr val="00FF00"/>
                  </a:solidFill>
                  <a:round/>
                  <a:headEnd/>
                  <a:tailEnd/>
                </a:ln>
                <a:effectLst/>
              </p:spPr>
              <p:txBody>
                <a:bodyPr wrap="none" anchor="ctr"/>
                <a:lstStyle/>
                <a:p>
                  <a:endParaRPr lang="en-US"/>
                </a:p>
              </p:txBody>
            </p:sp>
          </p:grpSp>
          <p:sp>
            <p:nvSpPr>
              <p:cNvPr id="12378" name="Rectangle 90"/>
              <p:cNvSpPr>
                <a:spLocks noChangeArrowheads="1"/>
              </p:cNvSpPr>
              <p:nvPr/>
            </p:nvSpPr>
            <p:spPr bwMode="auto">
              <a:xfrm>
                <a:off x="2448" y="2784"/>
                <a:ext cx="96" cy="96"/>
              </a:xfrm>
              <a:prstGeom prst="rect">
                <a:avLst/>
              </a:prstGeom>
              <a:noFill/>
              <a:ln w="25400">
                <a:solidFill>
                  <a:srgbClr val="FF0000"/>
                </a:solidFill>
                <a:miter lim="800000"/>
                <a:headEnd/>
                <a:tailEnd/>
              </a:ln>
              <a:effectLst/>
            </p:spPr>
            <p:txBody>
              <a:bodyPr wrap="none" anchor="ctr"/>
              <a:lstStyle/>
              <a:p>
                <a:endParaRPr lang="en-US"/>
              </a:p>
            </p:txBody>
          </p:sp>
        </p:grpSp>
        <p:grpSp>
          <p:nvGrpSpPr>
            <p:cNvPr id="12379" name="Group 91"/>
            <p:cNvGrpSpPr>
              <a:grpSpLocks/>
            </p:cNvGrpSpPr>
            <p:nvPr/>
          </p:nvGrpSpPr>
          <p:grpSpPr bwMode="auto">
            <a:xfrm>
              <a:off x="2640" y="2688"/>
              <a:ext cx="563" cy="288"/>
              <a:chOff x="2640" y="2688"/>
              <a:chExt cx="563" cy="288"/>
            </a:xfrm>
          </p:grpSpPr>
          <p:sp>
            <p:nvSpPr>
              <p:cNvPr id="12380" name="Rectangle 92"/>
              <p:cNvSpPr>
                <a:spLocks noChangeArrowheads="1"/>
              </p:cNvSpPr>
              <p:nvPr/>
            </p:nvSpPr>
            <p:spPr bwMode="auto">
              <a:xfrm>
                <a:off x="2880" y="2880"/>
                <a:ext cx="96" cy="96"/>
              </a:xfrm>
              <a:prstGeom prst="rect">
                <a:avLst/>
              </a:prstGeom>
              <a:noFill/>
              <a:ln w="25400">
                <a:solidFill>
                  <a:srgbClr val="FF0000"/>
                </a:solidFill>
                <a:miter lim="800000"/>
                <a:headEnd/>
                <a:tailEnd/>
              </a:ln>
              <a:effectLst/>
            </p:spPr>
            <p:txBody>
              <a:bodyPr wrap="none" anchor="ctr"/>
              <a:lstStyle/>
              <a:p>
                <a:endParaRPr lang="en-US"/>
              </a:p>
            </p:txBody>
          </p:sp>
          <p:sp>
            <p:nvSpPr>
              <p:cNvPr id="12381" name="Freeform 93"/>
              <p:cNvSpPr>
                <a:spLocks/>
              </p:cNvSpPr>
              <p:nvPr/>
            </p:nvSpPr>
            <p:spPr bwMode="auto">
              <a:xfrm>
                <a:off x="2640" y="2688"/>
                <a:ext cx="563" cy="106"/>
              </a:xfrm>
              <a:custGeom>
                <a:avLst/>
                <a:gdLst/>
                <a:ahLst/>
                <a:cxnLst>
                  <a:cxn ang="0">
                    <a:pos x="0" y="106"/>
                  </a:cxn>
                  <a:cxn ang="0">
                    <a:pos x="245" y="40"/>
                  </a:cxn>
                  <a:cxn ang="0">
                    <a:pos x="408" y="0"/>
                  </a:cxn>
                  <a:cxn ang="0">
                    <a:pos x="531" y="32"/>
                  </a:cxn>
                  <a:cxn ang="0">
                    <a:pos x="547" y="49"/>
                  </a:cxn>
                  <a:cxn ang="0">
                    <a:pos x="563" y="73"/>
                  </a:cxn>
                </a:cxnLst>
                <a:rect l="0" t="0" r="r" b="b"/>
                <a:pathLst>
                  <a:path w="563" h="106">
                    <a:moveTo>
                      <a:pt x="0" y="106"/>
                    </a:moveTo>
                    <a:cubicBezTo>
                      <a:pt x="66" y="39"/>
                      <a:pt x="157" y="46"/>
                      <a:pt x="245" y="40"/>
                    </a:cubicBezTo>
                    <a:cubicBezTo>
                      <a:pt x="300" y="29"/>
                      <a:pt x="352" y="11"/>
                      <a:pt x="408" y="0"/>
                    </a:cubicBezTo>
                    <a:cubicBezTo>
                      <a:pt x="451" y="7"/>
                      <a:pt x="488" y="21"/>
                      <a:pt x="531" y="32"/>
                    </a:cubicBezTo>
                    <a:cubicBezTo>
                      <a:pt x="536" y="37"/>
                      <a:pt x="542" y="42"/>
                      <a:pt x="547" y="49"/>
                    </a:cubicBezTo>
                    <a:cubicBezTo>
                      <a:pt x="552" y="56"/>
                      <a:pt x="563" y="73"/>
                      <a:pt x="563" y="73"/>
                    </a:cubicBezTo>
                  </a:path>
                </a:pathLst>
              </a:custGeom>
              <a:noFill/>
              <a:ln w="31750">
                <a:solidFill>
                  <a:srgbClr val="FFFF99"/>
                </a:solidFill>
                <a:round/>
                <a:headEnd/>
                <a:tailEnd/>
              </a:ln>
              <a:effectLst/>
            </p:spPr>
            <p:txBody>
              <a:bodyPr wrap="none" anchor="ctr"/>
              <a:lstStyle/>
              <a:p>
                <a:endParaRPr lang="en-US"/>
              </a:p>
            </p:txBody>
          </p:sp>
          <p:sp>
            <p:nvSpPr>
              <p:cNvPr id="12382" name="Rectangle 94"/>
              <p:cNvSpPr>
                <a:spLocks noChangeArrowheads="1"/>
              </p:cNvSpPr>
              <p:nvPr/>
            </p:nvSpPr>
            <p:spPr bwMode="auto">
              <a:xfrm>
                <a:off x="2784" y="2736"/>
                <a:ext cx="96" cy="96"/>
              </a:xfrm>
              <a:prstGeom prst="rect">
                <a:avLst/>
              </a:prstGeom>
              <a:noFill/>
              <a:ln w="25400">
                <a:solidFill>
                  <a:srgbClr val="FF0000"/>
                </a:solidFill>
                <a:miter lim="800000"/>
                <a:headEnd/>
                <a:tailEnd/>
              </a:ln>
              <a:effectLst/>
            </p:spPr>
            <p:txBody>
              <a:bodyPr wrap="none" anchor="ctr"/>
              <a:lstStyle/>
              <a:p>
                <a:endParaRPr lang="en-US"/>
              </a:p>
            </p:txBody>
          </p:sp>
          <p:grpSp>
            <p:nvGrpSpPr>
              <p:cNvPr id="12383" name="Group 95"/>
              <p:cNvGrpSpPr>
                <a:grpSpLocks/>
              </p:cNvGrpSpPr>
              <p:nvPr/>
            </p:nvGrpSpPr>
            <p:grpSpPr bwMode="auto">
              <a:xfrm rot="3781186">
                <a:off x="3000" y="2736"/>
                <a:ext cx="144" cy="96"/>
                <a:chOff x="2496" y="2064"/>
                <a:chExt cx="144" cy="96"/>
              </a:xfrm>
            </p:grpSpPr>
            <p:sp>
              <p:nvSpPr>
                <p:cNvPr id="12384" name="Line 96"/>
                <p:cNvSpPr>
                  <a:spLocks noChangeShapeType="1"/>
                </p:cNvSpPr>
                <p:nvPr/>
              </p:nvSpPr>
              <p:spPr bwMode="auto">
                <a:xfrm flipH="1">
                  <a:off x="2496" y="2064"/>
                  <a:ext cx="48" cy="96"/>
                </a:xfrm>
                <a:prstGeom prst="line">
                  <a:avLst/>
                </a:prstGeom>
                <a:noFill/>
                <a:ln w="25400">
                  <a:solidFill>
                    <a:srgbClr val="00FF00"/>
                  </a:solidFill>
                  <a:round/>
                  <a:headEnd/>
                  <a:tailEnd/>
                </a:ln>
                <a:effectLst/>
              </p:spPr>
              <p:txBody>
                <a:bodyPr wrap="none" anchor="ctr"/>
                <a:lstStyle/>
                <a:p>
                  <a:endParaRPr lang="en-US"/>
                </a:p>
              </p:txBody>
            </p:sp>
            <p:sp>
              <p:nvSpPr>
                <p:cNvPr id="12385" name="Line 97"/>
                <p:cNvSpPr>
                  <a:spLocks noChangeShapeType="1"/>
                </p:cNvSpPr>
                <p:nvPr/>
              </p:nvSpPr>
              <p:spPr bwMode="auto">
                <a:xfrm>
                  <a:off x="2544" y="2064"/>
                  <a:ext cx="96" cy="96"/>
                </a:xfrm>
                <a:prstGeom prst="line">
                  <a:avLst/>
                </a:prstGeom>
                <a:noFill/>
                <a:ln w="25400">
                  <a:solidFill>
                    <a:srgbClr val="00FF00"/>
                  </a:solidFill>
                  <a:round/>
                  <a:headEnd/>
                  <a:tailEnd/>
                </a:ln>
                <a:effectLst/>
              </p:spPr>
              <p:txBody>
                <a:bodyPr wrap="none" anchor="ctr"/>
                <a:lstStyle/>
                <a:p>
                  <a:endParaRPr lang="en-US"/>
                </a:p>
              </p:txBody>
            </p:sp>
            <p:sp>
              <p:nvSpPr>
                <p:cNvPr id="12386" name="Line 98"/>
                <p:cNvSpPr>
                  <a:spLocks noChangeShapeType="1"/>
                </p:cNvSpPr>
                <p:nvPr/>
              </p:nvSpPr>
              <p:spPr bwMode="auto">
                <a:xfrm>
                  <a:off x="2496" y="2160"/>
                  <a:ext cx="144" cy="0"/>
                </a:xfrm>
                <a:prstGeom prst="line">
                  <a:avLst/>
                </a:prstGeom>
                <a:noFill/>
                <a:ln w="25400">
                  <a:solidFill>
                    <a:srgbClr val="00FF00"/>
                  </a:solidFill>
                  <a:round/>
                  <a:headEnd/>
                  <a:tailEnd/>
                </a:ln>
                <a:effectLst/>
              </p:spPr>
              <p:txBody>
                <a:bodyPr wrap="none" anchor="ctr"/>
                <a:lstStyle/>
                <a:p>
                  <a:endParaRPr lang="en-US"/>
                </a:p>
              </p:txBody>
            </p:sp>
          </p:grpSp>
        </p:grpSp>
        <p:grpSp>
          <p:nvGrpSpPr>
            <p:cNvPr id="12387" name="Group 99"/>
            <p:cNvGrpSpPr>
              <a:grpSpLocks/>
            </p:cNvGrpSpPr>
            <p:nvPr/>
          </p:nvGrpSpPr>
          <p:grpSpPr bwMode="auto">
            <a:xfrm>
              <a:off x="3168" y="2640"/>
              <a:ext cx="563" cy="360"/>
              <a:chOff x="3168" y="2640"/>
              <a:chExt cx="563" cy="360"/>
            </a:xfrm>
          </p:grpSpPr>
          <p:sp>
            <p:nvSpPr>
              <p:cNvPr id="12388" name="Rectangle 100"/>
              <p:cNvSpPr>
                <a:spLocks noChangeArrowheads="1"/>
              </p:cNvSpPr>
              <p:nvPr/>
            </p:nvSpPr>
            <p:spPr bwMode="auto">
              <a:xfrm>
                <a:off x="3264" y="2736"/>
                <a:ext cx="96" cy="96"/>
              </a:xfrm>
              <a:prstGeom prst="rect">
                <a:avLst/>
              </a:prstGeom>
              <a:noFill/>
              <a:ln w="25400">
                <a:solidFill>
                  <a:srgbClr val="FF0000"/>
                </a:solidFill>
                <a:miter lim="800000"/>
                <a:headEnd/>
                <a:tailEnd/>
              </a:ln>
              <a:effectLst/>
            </p:spPr>
            <p:txBody>
              <a:bodyPr wrap="none" anchor="ctr"/>
              <a:lstStyle/>
              <a:p>
                <a:endParaRPr lang="en-US"/>
              </a:p>
            </p:txBody>
          </p:sp>
          <p:sp>
            <p:nvSpPr>
              <p:cNvPr id="12389" name="Freeform 101"/>
              <p:cNvSpPr>
                <a:spLocks/>
              </p:cNvSpPr>
              <p:nvPr/>
            </p:nvSpPr>
            <p:spPr bwMode="auto">
              <a:xfrm>
                <a:off x="3168" y="2640"/>
                <a:ext cx="563" cy="106"/>
              </a:xfrm>
              <a:custGeom>
                <a:avLst/>
                <a:gdLst/>
                <a:ahLst/>
                <a:cxnLst>
                  <a:cxn ang="0">
                    <a:pos x="0" y="106"/>
                  </a:cxn>
                  <a:cxn ang="0">
                    <a:pos x="245" y="40"/>
                  </a:cxn>
                  <a:cxn ang="0">
                    <a:pos x="408" y="0"/>
                  </a:cxn>
                  <a:cxn ang="0">
                    <a:pos x="531" y="32"/>
                  </a:cxn>
                  <a:cxn ang="0">
                    <a:pos x="547" y="49"/>
                  </a:cxn>
                  <a:cxn ang="0">
                    <a:pos x="563" y="73"/>
                  </a:cxn>
                </a:cxnLst>
                <a:rect l="0" t="0" r="r" b="b"/>
                <a:pathLst>
                  <a:path w="563" h="106">
                    <a:moveTo>
                      <a:pt x="0" y="106"/>
                    </a:moveTo>
                    <a:cubicBezTo>
                      <a:pt x="66" y="39"/>
                      <a:pt x="157" y="46"/>
                      <a:pt x="245" y="40"/>
                    </a:cubicBezTo>
                    <a:cubicBezTo>
                      <a:pt x="300" y="29"/>
                      <a:pt x="352" y="11"/>
                      <a:pt x="408" y="0"/>
                    </a:cubicBezTo>
                    <a:cubicBezTo>
                      <a:pt x="451" y="7"/>
                      <a:pt x="488" y="21"/>
                      <a:pt x="531" y="32"/>
                    </a:cubicBezTo>
                    <a:cubicBezTo>
                      <a:pt x="536" y="37"/>
                      <a:pt x="542" y="42"/>
                      <a:pt x="547" y="49"/>
                    </a:cubicBezTo>
                    <a:cubicBezTo>
                      <a:pt x="552" y="56"/>
                      <a:pt x="563" y="73"/>
                      <a:pt x="563" y="73"/>
                    </a:cubicBezTo>
                  </a:path>
                </a:pathLst>
              </a:custGeom>
              <a:noFill/>
              <a:ln w="31750">
                <a:solidFill>
                  <a:srgbClr val="FFFF99"/>
                </a:solidFill>
                <a:round/>
                <a:headEnd/>
                <a:tailEnd/>
              </a:ln>
              <a:effectLst/>
            </p:spPr>
            <p:txBody>
              <a:bodyPr wrap="none" anchor="ctr"/>
              <a:lstStyle/>
              <a:p>
                <a:endParaRPr lang="en-US"/>
              </a:p>
            </p:txBody>
          </p:sp>
          <p:grpSp>
            <p:nvGrpSpPr>
              <p:cNvPr id="12390" name="Group 102"/>
              <p:cNvGrpSpPr>
                <a:grpSpLocks/>
              </p:cNvGrpSpPr>
              <p:nvPr/>
            </p:nvGrpSpPr>
            <p:grpSpPr bwMode="auto">
              <a:xfrm rot="3781186">
                <a:off x="3576" y="2688"/>
                <a:ext cx="144" cy="96"/>
                <a:chOff x="2496" y="2064"/>
                <a:chExt cx="144" cy="96"/>
              </a:xfrm>
            </p:grpSpPr>
            <p:sp>
              <p:nvSpPr>
                <p:cNvPr id="12391" name="Line 103"/>
                <p:cNvSpPr>
                  <a:spLocks noChangeShapeType="1"/>
                </p:cNvSpPr>
                <p:nvPr/>
              </p:nvSpPr>
              <p:spPr bwMode="auto">
                <a:xfrm flipH="1">
                  <a:off x="2496" y="2064"/>
                  <a:ext cx="48" cy="96"/>
                </a:xfrm>
                <a:prstGeom prst="line">
                  <a:avLst/>
                </a:prstGeom>
                <a:noFill/>
                <a:ln w="25400">
                  <a:solidFill>
                    <a:srgbClr val="00FF00"/>
                  </a:solidFill>
                  <a:round/>
                  <a:headEnd/>
                  <a:tailEnd/>
                </a:ln>
                <a:effectLst/>
              </p:spPr>
              <p:txBody>
                <a:bodyPr wrap="none" anchor="ctr"/>
                <a:lstStyle/>
                <a:p>
                  <a:endParaRPr lang="en-US"/>
                </a:p>
              </p:txBody>
            </p:sp>
            <p:sp>
              <p:nvSpPr>
                <p:cNvPr id="12392" name="Line 104"/>
                <p:cNvSpPr>
                  <a:spLocks noChangeShapeType="1"/>
                </p:cNvSpPr>
                <p:nvPr/>
              </p:nvSpPr>
              <p:spPr bwMode="auto">
                <a:xfrm>
                  <a:off x="2544" y="2064"/>
                  <a:ext cx="96" cy="96"/>
                </a:xfrm>
                <a:prstGeom prst="line">
                  <a:avLst/>
                </a:prstGeom>
                <a:noFill/>
                <a:ln w="25400">
                  <a:solidFill>
                    <a:srgbClr val="00FF00"/>
                  </a:solidFill>
                  <a:round/>
                  <a:headEnd/>
                  <a:tailEnd/>
                </a:ln>
                <a:effectLst/>
              </p:spPr>
              <p:txBody>
                <a:bodyPr wrap="none" anchor="ctr"/>
                <a:lstStyle/>
                <a:p>
                  <a:endParaRPr lang="en-US"/>
                </a:p>
              </p:txBody>
            </p:sp>
            <p:sp>
              <p:nvSpPr>
                <p:cNvPr id="12393" name="Line 105"/>
                <p:cNvSpPr>
                  <a:spLocks noChangeShapeType="1"/>
                </p:cNvSpPr>
                <p:nvPr/>
              </p:nvSpPr>
              <p:spPr bwMode="auto">
                <a:xfrm>
                  <a:off x="2496" y="2160"/>
                  <a:ext cx="144" cy="0"/>
                </a:xfrm>
                <a:prstGeom prst="line">
                  <a:avLst/>
                </a:prstGeom>
                <a:noFill/>
                <a:ln w="25400">
                  <a:solidFill>
                    <a:srgbClr val="00FF00"/>
                  </a:solidFill>
                  <a:round/>
                  <a:headEnd/>
                  <a:tailEnd/>
                </a:ln>
                <a:effectLst/>
              </p:spPr>
              <p:txBody>
                <a:bodyPr wrap="none" anchor="ctr"/>
                <a:lstStyle/>
                <a:p>
                  <a:endParaRPr lang="en-US"/>
                </a:p>
              </p:txBody>
            </p:sp>
          </p:grpSp>
          <p:grpSp>
            <p:nvGrpSpPr>
              <p:cNvPr id="12394" name="Group 106"/>
              <p:cNvGrpSpPr>
                <a:grpSpLocks/>
              </p:cNvGrpSpPr>
              <p:nvPr/>
            </p:nvGrpSpPr>
            <p:grpSpPr bwMode="auto">
              <a:xfrm rot="3781186">
                <a:off x="3384" y="2880"/>
                <a:ext cx="144" cy="96"/>
                <a:chOff x="2496" y="2064"/>
                <a:chExt cx="144" cy="96"/>
              </a:xfrm>
            </p:grpSpPr>
            <p:sp>
              <p:nvSpPr>
                <p:cNvPr id="12395" name="Line 107"/>
                <p:cNvSpPr>
                  <a:spLocks noChangeShapeType="1"/>
                </p:cNvSpPr>
                <p:nvPr/>
              </p:nvSpPr>
              <p:spPr bwMode="auto">
                <a:xfrm flipH="1">
                  <a:off x="2496" y="2064"/>
                  <a:ext cx="48" cy="96"/>
                </a:xfrm>
                <a:prstGeom prst="line">
                  <a:avLst/>
                </a:prstGeom>
                <a:noFill/>
                <a:ln w="25400">
                  <a:solidFill>
                    <a:srgbClr val="00FF00"/>
                  </a:solidFill>
                  <a:round/>
                  <a:headEnd/>
                  <a:tailEnd/>
                </a:ln>
                <a:effectLst/>
              </p:spPr>
              <p:txBody>
                <a:bodyPr wrap="none" anchor="ctr"/>
                <a:lstStyle/>
                <a:p>
                  <a:endParaRPr lang="en-US"/>
                </a:p>
              </p:txBody>
            </p:sp>
            <p:sp>
              <p:nvSpPr>
                <p:cNvPr id="12396" name="Line 108"/>
                <p:cNvSpPr>
                  <a:spLocks noChangeShapeType="1"/>
                </p:cNvSpPr>
                <p:nvPr/>
              </p:nvSpPr>
              <p:spPr bwMode="auto">
                <a:xfrm>
                  <a:off x="2544" y="2064"/>
                  <a:ext cx="96" cy="96"/>
                </a:xfrm>
                <a:prstGeom prst="line">
                  <a:avLst/>
                </a:prstGeom>
                <a:noFill/>
                <a:ln w="25400">
                  <a:solidFill>
                    <a:srgbClr val="00FF00"/>
                  </a:solidFill>
                  <a:round/>
                  <a:headEnd/>
                  <a:tailEnd/>
                </a:ln>
                <a:effectLst/>
              </p:spPr>
              <p:txBody>
                <a:bodyPr wrap="none" anchor="ctr"/>
                <a:lstStyle/>
                <a:p>
                  <a:endParaRPr lang="en-US"/>
                </a:p>
              </p:txBody>
            </p:sp>
            <p:sp>
              <p:nvSpPr>
                <p:cNvPr id="12397" name="Line 109"/>
                <p:cNvSpPr>
                  <a:spLocks noChangeShapeType="1"/>
                </p:cNvSpPr>
                <p:nvPr/>
              </p:nvSpPr>
              <p:spPr bwMode="auto">
                <a:xfrm>
                  <a:off x="2496" y="2160"/>
                  <a:ext cx="144" cy="0"/>
                </a:xfrm>
                <a:prstGeom prst="line">
                  <a:avLst/>
                </a:prstGeom>
                <a:noFill/>
                <a:ln w="25400">
                  <a:solidFill>
                    <a:srgbClr val="00FF00"/>
                  </a:solidFill>
                  <a:round/>
                  <a:headEnd/>
                  <a:tailEnd/>
                </a:ln>
                <a:effectLst/>
              </p:spPr>
              <p:txBody>
                <a:bodyPr wrap="none" anchor="ctr"/>
                <a:lstStyle/>
                <a:p>
                  <a:endParaRPr lang="en-US"/>
                </a:p>
              </p:txBody>
            </p:sp>
          </p:grpSp>
        </p:grpSp>
      </p:grpSp>
      <p:grpSp>
        <p:nvGrpSpPr>
          <p:cNvPr id="12398" name="Group 110"/>
          <p:cNvGrpSpPr>
            <a:grpSpLocks/>
          </p:cNvGrpSpPr>
          <p:nvPr/>
        </p:nvGrpSpPr>
        <p:grpSpPr bwMode="auto">
          <a:xfrm>
            <a:off x="5638800" y="2895600"/>
            <a:ext cx="2438400" cy="658813"/>
            <a:chOff x="3552" y="1824"/>
            <a:chExt cx="1536" cy="415"/>
          </a:xfrm>
        </p:grpSpPr>
        <p:sp>
          <p:nvSpPr>
            <p:cNvPr id="12399" name="Freeform 111"/>
            <p:cNvSpPr>
              <a:spLocks/>
            </p:cNvSpPr>
            <p:nvPr/>
          </p:nvSpPr>
          <p:spPr bwMode="auto">
            <a:xfrm>
              <a:off x="3552" y="1824"/>
              <a:ext cx="425" cy="415"/>
            </a:xfrm>
            <a:custGeom>
              <a:avLst/>
              <a:gdLst/>
              <a:ahLst/>
              <a:cxnLst>
                <a:cxn ang="0">
                  <a:pos x="106" y="41"/>
                </a:cxn>
                <a:cxn ang="0">
                  <a:pos x="0" y="139"/>
                </a:cxn>
                <a:cxn ang="0">
                  <a:pos x="74" y="302"/>
                </a:cxn>
                <a:cxn ang="0">
                  <a:pos x="253" y="237"/>
                </a:cxn>
                <a:cxn ang="0">
                  <a:pos x="286" y="172"/>
                </a:cxn>
                <a:cxn ang="0">
                  <a:pos x="147" y="0"/>
                </a:cxn>
                <a:cxn ang="0">
                  <a:pos x="106" y="41"/>
                </a:cxn>
              </a:cxnLst>
              <a:rect l="0" t="0" r="r" b="b"/>
              <a:pathLst>
                <a:path w="286" h="302">
                  <a:moveTo>
                    <a:pt x="106" y="41"/>
                  </a:moveTo>
                  <a:cubicBezTo>
                    <a:pt x="70" y="78"/>
                    <a:pt x="28" y="95"/>
                    <a:pt x="0" y="139"/>
                  </a:cubicBezTo>
                  <a:cubicBezTo>
                    <a:pt x="8" y="192"/>
                    <a:pt x="14" y="282"/>
                    <a:pt x="74" y="302"/>
                  </a:cubicBezTo>
                  <a:cubicBezTo>
                    <a:pt x="140" y="292"/>
                    <a:pt x="196" y="274"/>
                    <a:pt x="253" y="237"/>
                  </a:cubicBezTo>
                  <a:cubicBezTo>
                    <a:pt x="261" y="210"/>
                    <a:pt x="277" y="198"/>
                    <a:pt x="286" y="172"/>
                  </a:cubicBezTo>
                  <a:cubicBezTo>
                    <a:pt x="263" y="87"/>
                    <a:pt x="229" y="29"/>
                    <a:pt x="147" y="0"/>
                  </a:cubicBezTo>
                  <a:cubicBezTo>
                    <a:pt x="133" y="14"/>
                    <a:pt x="119" y="27"/>
                    <a:pt x="106" y="41"/>
                  </a:cubicBezTo>
                  <a:close/>
                </a:path>
              </a:pathLst>
            </a:custGeom>
            <a:noFill/>
            <a:ln w="25400">
              <a:solidFill>
                <a:schemeClr val="tx1"/>
              </a:solidFill>
              <a:round/>
              <a:headEnd/>
              <a:tailEnd/>
            </a:ln>
            <a:effectLst/>
          </p:spPr>
          <p:txBody>
            <a:bodyPr wrap="none" anchor="ctr"/>
            <a:lstStyle/>
            <a:p>
              <a:endParaRPr lang="en-US"/>
            </a:p>
          </p:txBody>
        </p:sp>
        <p:sp>
          <p:nvSpPr>
            <p:cNvPr id="12400" name="Text Box 112"/>
            <p:cNvSpPr txBox="1">
              <a:spLocks noChangeArrowheads="1"/>
            </p:cNvSpPr>
            <p:nvPr/>
          </p:nvSpPr>
          <p:spPr bwMode="auto">
            <a:xfrm>
              <a:off x="4032" y="1872"/>
              <a:ext cx="1056" cy="288"/>
            </a:xfrm>
            <a:prstGeom prst="rect">
              <a:avLst/>
            </a:prstGeom>
            <a:noFill/>
            <a:ln w="9525">
              <a:noFill/>
              <a:miter lim="800000"/>
              <a:headEnd/>
              <a:tailEnd/>
            </a:ln>
            <a:effectLst/>
          </p:spPr>
          <p:txBody>
            <a:bodyPr>
              <a:spAutoFit/>
            </a:bodyPr>
            <a:lstStyle/>
            <a:p>
              <a:pPr algn="ctr">
                <a:spcBef>
                  <a:spcPct val="50000"/>
                </a:spcBef>
              </a:pPr>
              <a:r>
                <a:rPr lang="en-US" altLang="en-US" sz="2400" b="1">
                  <a:effectLst>
                    <a:outerShdw blurRad="38100" dist="38100" dir="2700000" algn="tl">
                      <a:srgbClr val="000000"/>
                    </a:outerShdw>
                  </a:effectLst>
                </a:rPr>
                <a:t>= Vesicles</a:t>
              </a:r>
            </a:p>
          </p:txBody>
        </p:sp>
      </p:grpSp>
      <p:grpSp>
        <p:nvGrpSpPr>
          <p:cNvPr id="12401" name="Group 113"/>
          <p:cNvGrpSpPr>
            <a:grpSpLocks/>
          </p:cNvGrpSpPr>
          <p:nvPr/>
        </p:nvGrpSpPr>
        <p:grpSpPr bwMode="auto">
          <a:xfrm>
            <a:off x="2216150" y="5334000"/>
            <a:ext cx="4573588" cy="1295400"/>
            <a:chOff x="1396" y="3360"/>
            <a:chExt cx="2881" cy="816"/>
          </a:xfrm>
        </p:grpSpPr>
        <p:sp>
          <p:nvSpPr>
            <p:cNvPr id="12402" name="Text Box 114"/>
            <p:cNvSpPr txBox="1">
              <a:spLocks noChangeArrowheads="1"/>
            </p:cNvSpPr>
            <p:nvPr/>
          </p:nvSpPr>
          <p:spPr bwMode="auto">
            <a:xfrm>
              <a:off x="1680" y="3600"/>
              <a:ext cx="2400" cy="518"/>
            </a:xfrm>
            <a:prstGeom prst="rect">
              <a:avLst/>
            </a:prstGeom>
            <a:noFill/>
            <a:ln w="9525">
              <a:noFill/>
              <a:miter lim="800000"/>
              <a:headEnd/>
              <a:tailEnd/>
            </a:ln>
            <a:effectLst/>
          </p:spPr>
          <p:txBody>
            <a:bodyPr>
              <a:spAutoFit/>
            </a:bodyPr>
            <a:lstStyle/>
            <a:p>
              <a:pPr algn="ctr">
                <a:spcBef>
                  <a:spcPct val="50000"/>
                </a:spcBef>
              </a:pPr>
              <a:r>
                <a:rPr lang="en-US" altLang="en-US" sz="2400" b="1">
                  <a:effectLst>
                    <a:outerShdw blurRad="38100" dist="38100" dir="2700000" algn="tl">
                      <a:srgbClr val="000000"/>
                    </a:outerShdw>
                  </a:effectLst>
                </a:rPr>
                <a:t>Post-Synaptic Dendrite of new neuron</a:t>
              </a:r>
              <a:endParaRPr lang="en-US" altLang="en-US" sz="2400">
                <a:latin typeface="Times" pitchFamily="18" charset="0"/>
              </a:endParaRPr>
            </a:p>
          </p:txBody>
        </p:sp>
        <p:sp>
          <p:nvSpPr>
            <p:cNvPr id="12403" name="Freeform 115"/>
            <p:cNvSpPr>
              <a:spLocks/>
            </p:cNvSpPr>
            <p:nvPr/>
          </p:nvSpPr>
          <p:spPr bwMode="auto">
            <a:xfrm>
              <a:off x="1488" y="3360"/>
              <a:ext cx="2751" cy="250"/>
            </a:xfrm>
            <a:custGeom>
              <a:avLst/>
              <a:gdLst/>
              <a:ahLst/>
              <a:cxnLst>
                <a:cxn ang="0">
                  <a:pos x="0" y="41"/>
                </a:cxn>
                <a:cxn ang="0">
                  <a:pos x="449" y="58"/>
                </a:cxn>
                <a:cxn ang="0">
                  <a:pos x="498" y="123"/>
                </a:cxn>
                <a:cxn ang="0">
                  <a:pos x="514" y="172"/>
                </a:cxn>
                <a:cxn ang="0">
                  <a:pos x="522" y="196"/>
                </a:cxn>
                <a:cxn ang="0">
                  <a:pos x="555" y="164"/>
                </a:cxn>
                <a:cxn ang="0">
                  <a:pos x="637" y="74"/>
                </a:cxn>
                <a:cxn ang="0">
                  <a:pos x="890" y="90"/>
                </a:cxn>
                <a:cxn ang="0">
                  <a:pos x="898" y="213"/>
                </a:cxn>
                <a:cxn ang="0">
                  <a:pos x="1053" y="221"/>
                </a:cxn>
                <a:cxn ang="0">
                  <a:pos x="1126" y="213"/>
                </a:cxn>
                <a:cxn ang="0">
                  <a:pos x="1126" y="115"/>
                </a:cxn>
                <a:cxn ang="0">
                  <a:pos x="1322" y="99"/>
                </a:cxn>
                <a:cxn ang="0">
                  <a:pos x="1388" y="245"/>
                </a:cxn>
                <a:cxn ang="0">
                  <a:pos x="1469" y="139"/>
                </a:cxn>
                <a:cxn ang="0">
                  <a:pos x="1584" y="90"/>
                </a:cxn>
                <a:cxn ang="0">
                  <a:pos x="1673" y="156"/>
                </a:cxn>
                <a:cxn ang="0">
                  <a:pos x="1657" y="229"/>
                </a:cxn>
                <a:cxn ang="0">
                  <a:pos x="1812" y="245"/>
                </a:cxn>
                <a:cxn ang="0">
                  <a:pos x="1886" y="229"/>
                </a:cxn>
                <a:cxn ang="0">
                  <a:pos x="1894" y="196"/>
                </a:cxn>
                <a:cxn ang="0">
                  <a:pos x="1886" y="147"/>
                </a:cxn>
                <a:cxn ang="0">
                  <a:pos x="1877" y="99"/>
                </a:cxn>
                <a:cxn ang="0">
                  <a:pos x="1984" y="90"/>
                </a:cxn>
                <a:cxn ang="0">
                  <a:pos x="2041" y="99"/>
                </a:cxn>
                <a:cxn ang="0">
                  <a:pos x="2057" y="123"/>
                </a:cxn>
                <a:cxn ang="0">
                  <a:pos x="2082" y="139"/>
                </a:cxn>
                <a:cxn ang="0">
                  <a:pos x="2147" y="213"/>
                </a:cxn>
                <a:cxn ang="0">
                  <a:pos x="2245" y="90"/>
                </a:cxn>
                <a:cxn ang="0">
                  <a:pos x="2441" y="99"/>
                </a:cxn>
                <a:cxn ang="0">
                  <a:pos x="2751" y="90"/>
                </a:cxn>
              </a:cxnLst>
              <a:rect l="0" t="0" r="r" b="b"/>
              <a:pathLst>
                <a:path w="2751" h="250">
                  <a:moveTo>
                    <a:pt x="0" y="41"/>
                  </a:moveTo>
                  <a:cubicBezTo>
                    <a:pt x="121" y="0"/>
                    <a:pt x="320" y="50"/>
                    <a:pt x="449" y="58"/>
                  </a:cubicBezTo>
                  <a:cubicBezTo>
                    <a:pt x="463" y="79"/>
                    <a:pt x="487" y="99"/>
                    <a:pt x="498" y="123"/>
                  </a:cubicBezTo>
                  <a:cubicBezTo>
                    <a:pt x="504" y="138"/>
                    <a:pt x="508" y="155"/>
                    <a:pt x="514" y="172"/>
                  </a:cubicBezTo>
                  <a:cubicBezTo>
                    <a:pt x="516" y="180"/>
                    <a:pt x="522" y="196"/>
                    <a:pt x="522" y="196"/>
                  </a:cubicBezTo>
                  <a:cubicBezTo>
                    <a:pt x="538" y="151"/>
                    <a:pt x="518" y="186"/>
                    <a:pt x="555" y="164"/>
                  </a:cubicBezTo>
                  <a:cubicBezTo>
                    <a:pt x="587" y="143"/>
                    <a:pt x="608" y="100"/>
                    <a:pt x="637" y="74"/>
                  </a:cubicBezTo>
                  <a:cubicBezTo>
                    <a:pt x="720" y="85"/>
                    <a:pt x="818" y="44"/>
                    <a:pt x="890" y="90"/>
                  </a:cubicBezTo>
                  <a:cubicBezTo>
                    <a:pt x="924" y="112"/>
                    <a:pt x="865" y="187"/>
                    <a:pt x="898" y="213"/>
                  </a:cubicBezTo>
                  <a:cubicBezTo>
                    <a:pt x="938" y="245"/>
                    <a:pt x="1001" y="218"/>
                    <a:pt x="1053" y="221"/>
                  </a:cubicBezTo>
                  <a:cubicBezTo>
                    <a:pt x="1077" y="218"/>
                    <a:pt x="1104" y="225"/>
                    <a:pt x="1126" y="213"/>
                  </a:cubicBezTo>
                  <a:cubicBezTo>
                    <a:pt x="1146" y="200"/>
                    <a:pt x="1126" y="120"/>
                    <a:pt x="1126" y="115"/>
                  </a:cubicBezTo>
                  <a:cubicBezTo>
                    <a:pt x="1149" y="49"/>
                    <a:pt x="1280" y="93"/>
                    <a:pt x="1322" y="99"/>
                  </a:cubicBezTo>
                  <a:cubicBezTo>
                    <a:pt x="1358" y="143"/>
                    <a:pt x="1374" y="189"/>
                    <a:pt x="1388" y="245"/>
                  </a:cubicBezTo>
                  <a:cubicBezTo>
                    <a:pt x="1412" y="206"/>
                    <a:pt x="1437" y="171"/>
                    <a:pt x="1469" y="139"/>
                  </a:cubicBezTo>
                  <a:cubicBezTo>
                    <a:pt x="1487" y="84"/>
                    <a:pt x="1526" y="96"/>
                    <a:pt x="1584" y="90"/>
                  </a:cubicBezTo>
                  <a:cubicBezTo>
                    <a:pt x="1668" y="100"/>
                    <a:pt x="1656" y="88"/>
                    <a:pt x="1673" y="156"/>
                  </a:cubicBezTo>
                  <a:cubicBezTo>
                    <a:pt x="1668" y="168"/>
                    <a:pt x="1648" y="225"/>
                    <a:pt x="1657" y="229"/>
                  </a:cubicBezTo>
                  <a:cubicBezTo>
                    <a:pt x="1704" y="250"/>
                    <a:pt x="1812" y="245"/>
                    <a:pt x="1812" y="245"/>
                  </a:cubicBezTo>
                  <a:cubicBezTo>
                    <a:pt x="1836" y="237"/>
                    <a:pt x="1865" y="243"/>
                    <a:pt x="1886" y="229"/>
                  </a:cubicBezTo>
                  <a:cubicBezTo>
                    <a:pt x="1895" y="222"/>
                    <a:pt x="1891" y="207"/>
                    <a:pt x="1894" y="196"/>
                  </a:cubicBezTo>
                  <a:cubicBezTo>
                    <a:pt x="1891" y="179"/>
                    <a:pt x="1891" y="162"/>
                    <a:pt x="1886" y="147"/>
                  </a:cubicBezTo>
                  <a:cubicBezTo>
                    <a:pt x="1883" y="140"/>
                    <a:pt x="1835" y="113"/>
                    <a:pt x="1877" y="99"/>
                  </a:cubicBezTo>
                  <a:cubicBezTo>
                    <a:pt x="1910" y="86"/>
                    <a:pt x="1948" y="93"/>
                    <a:pt x="1984" y="90"/>
                  </a:cubicBezTo>
                  <a:cubicBezTo>
                    <a:pt x="2003" y="93"/>
                    <a:pt x="2023" y="91"/>
                    <a:pt x="2041" y="99"/>
                  </a:cubicBezTo>
                  <a:cubicBezTo>
                    <a:pt x="2049" y="102"/>
                    <a:pt x="2050" y="116"/>
                    <a:pt x="2057" y="123"/>
                  </a:cubicBezTo>
                  <a:cubicBezTo>
                    <a:pt x="2064" y="129"/>
                    <a:pt x="2074" y="132"/>
                    <a:pt x="2082" y="139"/>
                  </a:cubicBezTo>
                  <a:cubicBezTo>
                    <a:pt x="2106" y="158"/>
                    <a:pt x="2125" y="189"/>
                    <a:pt x="2147" y="213"/>
                  </a:cubicBezTo>
                  <a:cubicBezTo>
                    <a:pt x="2166" y="151"/>
                    <a:pt x="2179" y="113"/>
                    <a:pt x="2245" y="90"/>
                  </a:cubicBezTo>
                  <a:cubicBezTo>
                    <a:pt x="2318" y="120"/>
                    <a:pt x="2365" y="108"/>
                    <a:pt x="2441" y="99"/>
                  </a:cubicBezTo>
                  <a:cubicBezTo>
                    <a:pt x="2556" y="106"/>
                    <a:pt x="2635" y="90"/>
                    <a:pt x="2751" y="90"/>
                  </a:cubicBezTo>
                </a:path>
              </a:pathLst>
            </a:custGeom>
            <a:noFill/>
            <a:ln w="38100">
              <a:solidFill>
                <a:srgbClr val="FF99CC"/>
              </a:solidFill>
              <a:round/>
              <a:headEnd/>
              <a:tailEnd/>
            </a:ln>
            <a:effectLst/>
          </p:spPr>
          <p:txBody>
            <a:bodyPr wrap="none" anchor="ctr"/>
            <a:lstStyle/>
            <a:p>
              <a:endParaRPr lang="en-US"/>
            </a:p>
          </p:txBody>
        </p:sp>
        <p:sp>
          <p:nvSpPr>
            <p:cNvPr id="12404" name="Freeform 116"/>
            <p:cNvSpPr>
              <a:spLocks/>
            </p:cNvSpPr>
            <p:nvPr/>
          </p:nvSpPr>
          <p:spPr bwMode="auto">
            <a:xfrm>
              <a:off x="1396" y="4127"/>
              <a:ext cx="2881" cy="49"/>
            </a:xfrm>
            <a:custGeom>
              <a:avLst/>
              <a:gdLst/>
              <a:ahLst/>
              <a:cxnLst>
                <a:cxn ang="0">
                  <a:pos x="0" y="0"/>
                </a:cxn>
                <a:cxn ang="0">
                  <a:pos x="155" y="24"/>
                </a:cxn>
                <a:cxn ang="0">
                  <a:pos x="351" y="8"/>
                </a:cxn>
                <a:cxn ang="0">
                  <a:pos x="506" y="32"/>
                </a:cxn>
                <a:cxn ang="0">
                  <a:pos x="890" y="41"/>
                </a:cxn>
                <a:cxn ang="0">
                  <a:pos x="1151" y="24"/>
                </a:cxn>
                <a:cxn ang="0">
                  <a:pos x="1461" y="49"/>
                </a:cxn>
                <a:cxn ang="0">
                  <a:pos x="1992" y="49"/>
                </a:cxn>
                <a:cxn ang="0">
                  <a:pos x="2392" y="41"/>
                </a:cxn>
                <a:cxn ang="0">
                  <a:pos x="2881" y="32"/>
                </a:cxn>
              </a:cxnLst>
              <a:rect l="0" t="0" r="r" b="b"/>
              <a:pathLst>
                <a:path w="2881" h="49">
                  <a:moveTo>
                    <a:pt x="0" y="0"/>
                  </a:moveTo>
                  <a:cubicBezTo>
                    <a:pt x="51" y="12"/>
                    <a:pt x="103" y="13"/>
                    <a:pt x="155" y="24"/>
                  </a:cubicBezTo>
                  <a:cubicBezTo>
                    <a:pt x="220" y="20"/>
                    <a:pt x="285" y="8"/>
                    <a:pt x="351" y="8"/>
                  </a:cubicBezTo>
                  <a:cubicBezTo>
                    <a:pt x="404" y="8"/>
                    <a:pt x="452" y="29"/>
                    <a:pt x="506" y="32"/>
                  </a:cubicBezTo>
                  <a:cubicBezTo>
                    <a:pt x="633" y="36"/>
                    <a:pt x="762" y="38"/>
                    <a:pt x="890" y="41"/>
                  </a:cubicBezTo>
                  <a:cubicBezTo>
                    <a:pt x="977" y="35"/>
                    <a:pt x="1063" y="20"/>
                    <a:pt x="1151" y="24"/>
                  </a:cubicBezTo>
                  <a:cubicBezTo>
                    <a:pt x="1254" y="27"/>
                    <a:pt x="1357" y="44"/>
                    <a:pt x="1461" y="49"/>
                  </a:cubicBezTo>
                  <a:cubicBezTo>
                    <a:pt x="1639" y="45"/>
                    <a:pt x="1817" y="20"/>
                    <a:pt x="1992" y="49"/>
                  </a:cubicBezTo>
                  <a:cubicBezTo>
                    <a:pt x="2126" y="40"/>
                    <a:pt x="2257" y="48"/>
                    <a:pt x="2392" y="41"/>
                  </a:cubicBezTo>
                  <a:cubicBezTo>
                    <a:pt x="2556" y="48"/>
                    <a:pt x="2718" y="32"/>
                    <a:pt x="2881" y="32"/>
                  </a:cubicBezTo>
                </a:path>
              </a:pathLst>
            </a:custGeom>
            <a:noFill/>
            <a:ln w="38100">
              <a:solidFill>
                <a:srgbClr val="FF99CC"/>
              </a:solidFill>
              <a:round/>
              <a:headEnd/>
              <a:tailEnd/>
            </a:ln>
            <a:effectLst/>
          </p:spPr>
          <p:txBody>
            <a:bodyPr wrap="none" anchor="ctr"/>
            <a:lstStyle/>
            <a:p>
              <a:endParaRPr lang="en-US"/>
            </a:p>
          </p:txBody>
        </p:sp>
      </p:grpSp>
      <p:grpSp>
        <p:nvGrpSpPr>
          <p:cNvPr id="12405" name="Group 117"/>
          <p:cNvGrpSpPr>
            <a:grpSpLocks/>
          </p:cNvGrpSpPr>
          <p:nvPr/>
        </p:nvGrpSpPr>
        <p:grpSpPr bwMode="auto">
          <a:xfrm>
            <a:off x="3200400" y="4610100"/>
            <a:ext cx="3124200" cy="1028700"/>
            <a:chOff x="2016" y="2904"/>
            <a:chExt cx="1968" cy="648"/>
          </a:xfrm>
        </p:grpSpPr>
        <p:grpSp>
          <p:nvGrpSpPr>
            <p:cNvPr id="12406" name="Group 118"/>
            <p:cNvGrpSpPr>
              <a:grpSpLocks/>
            </p:cNvGrpSpPr>
            <p:nvPr/>
          </p:nvGrpSpPr>
          <p:grpSpPr bwMode="auto">
            <a:xfrm rot="3860739">
              <a:off x="2160" y="2928"/>
              <a:ext cx="144" cy="96"/>
              <a:chOff x="2496" y="2064"/>
              <a:chExt cx="144" cy="96"/>
            </a:xfrm>
          </p:grpSpPr>
          <p:sp>
            <p:nvSpPr>
              <p:cNvPr id="12407" name="Line 119"/>
              <p:cNvSpPr>
                <a:spLocks noChangeShapeType="1"/>
              </p:cNvSpPr>
              <p:nvPr/>
            </p:nvSpPr>
            <p:spPr bwMode="auto">
              <a:xfrm flipH="1">
                <a:off x="2496" y="2064"/>
                <a:ext cx="48" cy="96"/>
              </a:xfrm>
              <a:prstGeom prst="line">
                <a:avLst/>
              </a:prstGeom>
              <a:noFill/>
              <a:ln w="25400">
                <a:solidFill>
                  <a:srgbClr val="00FF00"/>
                </a:solidFill>
                <a:round/>
                <a:headEnd/>
                <a:tailEnd/>
              </a:ln>
              <a:effectLst/>
            </p:spPr>
            <p:txBody>
              <a:bodyPr wrap="none" anchor="ctr"/>
              <a:lstStyle/>
              <a:p>
                <a:endParaRPr lang="en-US"/>
              </a:p>
            </p:txBody>
          </p:sp>
          <p:sp>
            <p:nvSpPr>
              <p:cNvPr id="12408" name="Line 120"/>
              <p:cNvSpPr>
                <a:spLocks noChangeShapeType="1"/>
              </p:cNvSpPr>
              <p:nvPr/>
            </p:nvSpPr>
            <p:spPr bwMode="auto">
              <a:xfrm>
                <a:off x="2544" y="2064"/>
                <a:ext cx="96" cy="96"/>
              </a:xfrm>
              <a:prstGeom prst="line">
                <a:avLst/>
              </a:prstGeom>
              <a:noFill/>
              <a:ln w="25400">
                <a:solidFill>
                  <a:srgbClr val="00FF00"/>
                </a:solidFill>
                <a:round/>
                <a:headEnd/>
                <a:tailEnd/>
              </a:ln>
              <a:effectLst/>
            </p:spPr>
            <p:txBody>
              <a:bodyPr wrap="none" anchor="ctr"/>
              <a:lstStyle/>
              <a:p>
                <a:endParaRPr lang="en-US"/>
              </a:p>
            </p:txBody>
          </p:sp>
          <p:sp>
            <p:nvSpPr>
              <p:cNvPr id="12409" name="Line 121"/>
              <p:cNvSpPr>
                <a:spLocks noChangeShapeType="1"/>
              </p:cNvSpPr>
              <p:nvPr/>
            </p:nvSpPr>
            <p:spPr bwMode="auto">
              <a:xfrm>
                <a:off x="2496" y="2160"/>
                <a:ext cx="144" cy="0"/>
              </a:xfrm>
              <a:prstGeom prst="line">
                <a:avLst/>
              </a:prstGeom>
              <a:noFill/>
              <a:ln w="25400">
                <a:solidFill>
                  <a:srgbClr val="00FF00"/>
                </a:solidFill>
                <a:round/>
                <a:headEnd/>
                <a:tailEnd/>
              </a:ln>
              <a:effectLst/>
            </p:spPr>
            <p:txBody>
              <a:bodyPr wrap="none" anchor="ctr"/>
              <a:lstStyle/>
              <a:p>
                <a:endParaRPr lang="en-US"/>
              </a:p>
            </p:txBody>
          </p:sp>
        </p:grpSp>
        <p:grpSp>
          <p:nvGrpSpPr>
            <p:cNvPr id="12410" name="Group 122"/>
            <p:cNvGrpSpPr>
              <a:grpSpLocks/>
            </p:cNvGrpSpPr>
            <p:nvPr/>
          </p:nvGrpSpPr>
          <p:grpSpPr bwMode="auto">
            <a:xfrm rot="3860739">
              <a:off x="3120" y="3240"/>
              <a:ext cx="144" cy="96"/>
              <a:chOff x="2496" y="2064"/>
              <a:chExt cx="144" cy="96"/>
            </a:xfrm>
          </p:grpSpPr>
          <p:sp>
            <p:nvSpPr>
              <p:cNvPr id="12411" name="Line 123"/>
              <p:cNvSpPr>
                <a:spLocks noChangeShapeType="1"/>
              </p:cNvSpPr>
              <p:nvPr/>
            </p:nvSpPr>
            <p:spPr bwMode="auto">
              <a:xfrm flipH="1">
                <a:off x="2496" y="2064"/>
                <a:ext cx="48" cy="96"/>
              </a:xfrm>
              <a:prstGeom prst="line">
                <a:avLst/>
              </a:prstGeom>
              <a:noFill/>
              <a:ln w="25400">
                <a:solidFill>
                  <a:srgbClr val="00FF00"/>
                </a:solidFill>
                <a:round/>
                <a:headEnd/>
                <a:tailEnd/>
              </a:ln>
              <a:effectLst/>
            </p:spPr>
            <p:txBody>
              <a:bodyPr wrap="none" anchor="ctr"/>
              <a:lstStyle/>
              <a:p>
                <a:endParaRPr lang="en-US"/>
              </a:p>
            </p:txBody>
          </p:sp>
          <p:sp>
            <p:nvSpPr>
              <p:cNvPr id="12412" name="Line 124"/>
              <p:cNvSpPr>
                <a:spLocks noChangeShapeType="1"/>
              </p:cNvSpPr>
              <p:nvPr/>
            </p:nvSpPr>
            <p:spPr bwMode="auto">
              <a:xfrm>
                <a:off x="2544" y="2064"/>
                <a:ext cx="96" cy="96"/>
              </a:xfrm>
              <a:prstGeom prst="line">
                <a:avLst/>
              </a:prstGeom>
              <a:noFill/>
              <a:ln w="25400">
                <a:solidFill>
                  <a:srgbClr val="00FF00"/>
                </a:solidFill>
                <a:round/>
                <a:headEnd/>
                <a:tailEnd/>
              </a:ln>
              <a:effectLst/>
            </p:spPr>
            <p:txBody>
              <a:bodyPr wrap="none" anchor="ctr"/>
              <a:lstStyle/>
              <a:p>
                <a:endParaRPr lang="en-US"/>
              </a:p>
            </p:txBody>
          </p:sp>
          <p:sp>
            <p:nvSpPr>
              <p:cNvPr id="12413" name="Line 125"/>
              <p:cNvSpPr>
                <a:spLocks noChangeShapeType="1"/>
              </p:cNvSpPr>
              <p:nvPr/>
            </p:nvSpPr>
            <p:spPr bwMode="auto">
              <a:xfrm>
                <a:off x="2496" y="2160"/>
                <a:ext cx="144" cy="0"/>
              </a:xfrm>
              <a:prstGeom prst="line">
                <a:avLst/>
              </a:prstGeom>
              <a:noFill/>
              <a:ln w="25400">
                <a:solidFill>
                  <a:srgbClr val="00FF00"/>
                </a:solidFill>
                <a:round/>
                <a:headEnd/>
                <a:tailEnd/>
              </a:ln>
              <a:effectLst/>
            </p:spPr>
            <p:txBody>
              <a:bodyPr wrap="none" anchor="ctr"/>
              <a:lstStyle/>
              <a:p>
                <a:endParaRPr lang="en-US"/>
              </a:p>
            </p:txBody>
          </p:sp>
        </p:grpSp>
        <p:grpSp>
          <p:nvGrpSpPr>
            <p:cNvPr id="12414" name="Group 126"/>
            <p:cNvGrpSpPr>
              <a:grpSpLocks/>
            </p:cNvGrpSpPr>
            <p:nvPr/>
          </p:nvGrpSpPr>
          <p:grpSpPr bwMode="auto">
            <a:xfrm rot="3860739">
              <a:off x="2400" y="3120"/>
              <a:ext cx="144" cy="96"/>
              <a:chOff x="2496" y="2064"/>
              <a:chExt cx="144" cy="96"/>
            </a:xfrm>
          </p:grpSpPr>
          <p:sp>
            <p:nvSpPr>
              <p:cNvPr id="12415" name="Line 127"/>
              <p:cNvSpPr>
                <a:spLocks noChangeShapeType="1"/>
              </p:cNvSpPr>
              <p:nvPr/>
            </p:nvSpPr>
            <p:spPr bwMode="auto">
              <a:xfrm flipH="1">
                <a:off x="2496" y="2064"/>
                <a:ext cx="48" cy="96"/>
              </a:xfrm>
              <a:prstGeom prst="line">
                <a:avLst/>
              </a:prstGeom>
              <a:noFill/>
              <a:ln w="25400">
                <a:solidFill>
                  <a:srgbClr val="00FF00"/>
                </a:solidFill>
                <a:round/>
                <a:headEnd/>
                <a:tailEnd/>
              </a:ln>
              <a:effectLst/>
            </p:spPr>
            <p:txBody>
              <a:bodyPr wrap="none" anchor="ctr"/>
              <a:lstStyle/>
              <a:p>
                <a:endParaRPr lang="en-US"/>
              </a:p>
            </p:txBody>
          </p:sp>
          <p:sp>
            <p:nvSpPr>
              <p:cNvPr id="12416" name="Line 128"/>
              <p:cNvSpPr>
                <a:spLocks noChangeShapeType="1"/>
              </p:cNvSpPr>
              <p:nvPr/>
            </p:nvSpPr>
            <p:spPr bwMode="auto">
              <a:xfrm>
                <a:off x="2544" y="2064"/>
                <a:ext cx="96" cy="96"/>
              </a:xfrm>
              <a:prstGeom prst="line">
                <a:avLst/>
              </a:prstGeom>
              <a:noFill/>
              <a:ln w="25400">
                <a:solidFill>
                  <a:srgbClr val="00FF00"/>
                </a:solidFill>
                <a:round/>
                <a:headEnd/>
                <a:tailEnd/>
              </a:ln>
              <a:effectLst/>
            </p:spPr>
            <p:txBody>
              <a:bodyPr wrap="none" anchor="ctr"/>
              <a:lstStyle/>
              <a:p>
                <a:endParaRPr lang="en-US"/>
              </a:p>
            </p:txBody>
          </p:sp>
          <p:sp>
            <p:nvSpPr>
              <p:cNvPr id="12417" name="Line 129"/>
              <p:cNvSpPr>
                <a:spLocks noChangeShapeType="1"/>
              </p:cNvSpPr>
              <p:nvPr/>
            </p:nvSpPr>
            <p:spPr bwMode="auto">
              <a:xfrm>
                <a:off x="2496" y="2160"/>
                <a:ext cx="144" cy="0"/>
              </a:xfrm>
              <a:prstGeom prst="line">
                <a:avLst/>
              </a:prstGeom>
              <a:noFill/>
              <a:ln w="25400">
                <a:solidFill>
                  <a:srgbClr val="00FF00"/>
                </a:solidFill>
                <a:round/>
                <a:headEnd/>
                <a:tailEnd/>
              </a:ln>
              <a:effectLst/>
            </p:spPr>
            <p:txBody>
              <a:bodyPr wrap="none" anchor="ctr"/>
              <a:lstStyle/>
              <a:p>
                <a:endParaRPr lang="en-US"/>
              </a:p>
            </p:txBody>
          </p:sp>
        </p:grpSp>
        <p:grpSp>
          <p:nvGrpSpPr>
            <p:cNvPr id="12418" name="Group 130"/>
            <p:cNvGrpSpPr>
              <a:grpSpLocks/>
            </p:cNvGrpSpPr>
            <p:nvPr/>
          </p:nvGrpSpPr>
          <p:grpSpPr bwMode="auto">
            <a:xfrm rot="3860739">
              <a:off x="2496" y="2976"/>
              <a:ext cx="144" cy="96"/>
              <a:chOff x="2496" y="2064"/>
              <a:chExt cx="144" cy="96"/>
            </a:xfrm>
          </p:grpSpPr>
          <p:sp>
            <p:nvSpPr>
              <p:cNvPr id="12419" name="Line 131"/>
              <p:cNvSpPr>
                <a:spLocks noChangeShapeType="1"/>
              </p:cNvSpPr>
              <p:nvPr/>
            </p:nvSpPr>
            <p:spPr bwMode="auto">
              <a:xfrm flipH="1">
                <a:off x="2496" y="2064"/>
                <a:ext cx="48" cy="96"/>
              </a:xfrm>
              <a:prstGeom prst="line">
                <a:avLst/>
              </a:prstGeom>
              <a:noFill/>
              <a:ln w="25400">
                <a:solidFill>
                  <a:srgbClr val="00FF00"/>
                </a:solidFill>
                <a:round/>
                <a:headEnd/>
                <a:tailEnd/>
              </a:ln>
              <a:effectLst/>
            </p:spPr>
            <p:txBody>
              <a:bodyPr wrap="none" anchor="ctr"/>
              <a:lstStyle/>
              <a:p>
                <a:endParaRPr lang="en-US"/>
              </a:p>
            </p:txBody>
          </p:sp>
          <p:sp>
            <p:nvSpPr>
              <p:cNvPr id="12420" name="Line 132"/>
              <p:cNvSpPr>
                <a:spLocks noChangeShapeType="1"/>
              </p:cNvSpPr>
              <p:nvPr/>
            </p:nvSpPr>
            <p:spPr bwMode="auto">
              <a:xfrm>
                <a:off x="2544" y="2064"/>
                <a:ext cx="96" cy="96"/>
              </a:xfrm>
              <a:prstGeom prst="line">
                <a:avLst/>
              </a:prstGeom>
              <a:noFill/>
              <a:ln w="25400">
                <a:solidFill>
                  <a:srgbClr val="00FF00"/>
                </a:solidFill>
                <a:round/>
                <a:headEnd/>
                <a:tailEnd/>
              </a:ln>
              <a:effectLst/>
            </p:spPr>
            <p:txBody>
              <a:bodyPr wrap="none" anchor="ctr"/>
              <a:lstStyle/>
              <a:p>
                <a:endParaRPr lang="en-US"/>
              </a:p>
            </p:txBody>
          </p:sp>
          <p:sp>
            <p:nvSpPr>
              <p:cNvPr id="12421" name="Line 133"/>
              <p:cNvSpPr>
                <a:spLocks noChangeShapeType="1"/>
              </p:cNvSpPr>
              <p:nvPr/>
            </p:nvSpPr>
            <p:spPr bwMode="auto">
              <a:xfrm>
                <a:off x="2496" y="2160"/>
                <a:ext cx="144" cy="0"/>
              </a:xfrm>
              <a:prstGeom prst="line">
                <a:avLst/>
              </a:prstGeom>
              <a:noFill/>
              <a:ln w="25400">
                <a:solidFill>
                  <a:srgbClr val="00FF00"/>
                </a:solidFill>
                <a:round/>
                <a:headEnd/>
                <a:tailEnd/>
              </a:ln>
              <a:effectLst/>
            </p:spPr>
            <p:txBody>
              <a:bodyPr wrap="none" anchor="ctr"/>
              <a:lstStyle/>
              <a:p>
                <a:endParaRPr lang="en-US"/>
              </a:p>
            </p:txBody>
          </p:sp>
        </p:grpSp>
        <p:grpSp>
          <p:nvGrpSpPr>
            <p:cNvPr id="12422" name="Group 134"/>
            <p:cNvGrpSpPr>
              <a:grpSpLocks/>
            </p:cNvGrpSpPr>
            <p:nvPr/>
          </p:nvGrpSpPr>
          <p:grpSpPr bwMode="auto">
            <a:xfrm rot="3860739">
              <a:off x="3456" y="3072"/>
              <a:ext cx="144" cy="96"/>
              <a:chOff x="2496" y="2064"/>
              <a:chExt cx="144" cy="96"/>
            </a:xfrm>
          </p:grpSpPr>
          <p:sp>
            <p:nvSpPr>
              <p:cNvPr id="12423" name="Line 135"/>
              <p:cNvSpPr>
                <a:spLocks noChangeShapeType="1"/>
              </p:cNvSpPr>
              <p:nvPr/>
            </p:nvSpPr>
            <p:spPr bwMode="auto">
              <a:xfrm flipH="1">
                <a:off x="2496" y="2064"/>
                <a:ext cx="48" cy="96"/>
              </a:xfrm>
              <a:prstGeom prst="line">
                <a:avLst/>
              </a:prstGeom>
              <a:noFill/>
              <a:ln w="25400">
                <a:solidFill>
                  <a:srgbClr val="00FF00"/>
                </a:solidFill>
                <a:round/>
                <a:headEnd/>
                <a:tailEnd/>
              </a:ln>
              <a:effectLst/>
            </p:spPr>
            <p:txBody>
              <a:bodyPr wrap="none" anchor="ctr"/>
              <a:lstStyle/>
              <a:p>
                <a:endParaRPr lang="en-US"/>
              </a:p>
            </p:txBody>
          </p:sp>
          <p:sp>
            <p:nvSpPr>
              <p:cNvPr id="12424" name="Line 136"/>
              <p:cNvSpPr>
                <a:spLocks noChangeShapeType="1"/>
              </p:cNvSpPr>
              <p:nvPr/>
            </p:nvSpPr>
            <p:spPr bwMode="auto">
              <a:xfrm>
                <a:off x="2544" y="2064"/>
                <a:ext cx="96" cy="96"/>
              </a:xfrm>
              <a:prstGeom prst="line">
                <a:avLst/>
              </a:prstGeom>
              <a:noFill/>
              <a:ln w="25400">
                <a:solidFill>
                  <a:srgbClr val="00FF00"/>
                </a:solidFill>
                <a:round/>
                <a:headEnd/>
                <a:tailEnd/>
              </a:ln>
              <a:effectLst/>
            </p:spPr>
            <p:txBody>
              <a:bodyPr wrap="none" anchor="ctr"/>
              <a:lstStyle/>
              <a:p>
                <a:endParaRPr lang="en-US"/>
              </a:p>
            </p:txBody>
          </p:sp>
          <p:sp>
            <p:nvSpPr>
              <p:cNvPr id="12425" name="Line 137"/>
              <p:cNvSpPr>
                <a:spLocks noChangeShapeType="1"/>
              </p:cNvSpPr>
              <p:nvPr/>
            </p:nvSpPr>
            <p:spPr bwMode="auto">
              <a:xfrm>
                <a:off x="2496" y="2160"/>
                <a:ext cx="144" cy="0"/>
              </a:xfrm>
              <a:prstGeom prst="line">
                <a:avLst/>
              </a:prstGeom>
              <a:noFill/>
              <a:ln w="25400">
                <a:solidFill>
                  <a:srgbClr val="00FF00"/>
                </a:solidFill>
                <a:round/>
                <a:headEnd/>
                <a:tailEnd/>
              </a:ln>
              <a:effectLst/>
            </p:spPr>
            <p:txBody>
              <a:bodyPr wrap="none" anchor="ctr"/>
              <a:lstStyle/>
              <a:p>
                <a:endParaRPr lang="en-US"/>
              </a:p>
            </p:txBody>
          </p:sp>
        </p:grpSp>
        <p:grpSp>
          <p:nvGrpSpPr>
            <p:cNvPr id="12426" name="Group 138"/>
            <p:cNvGrpSpPr>
              <a:grpSpLocks/>
            </p:cNvGrpSpPr>
            <p:nvPr/>
          </p:nvGrpSpPr>
          <p:grpSpPr bwMode="auto">
            <a:xfrm rot="3860739">
              <a:off x="3024" y="3024"/>
              <a:ext cx="144" cy="96"/>
              <a:chOff x="2496" y="2064"/>
              <a:chExt cx="144" cy="96"/>
            </a:xfrm>
          </p:grpSpPr>
          <p:sp>
            <p:nvSpPr>
              <p:cNvPr id="12427" name="Line 139"/>
              <p:cNvSpPr>
                <a:spLocks noChangeShapeType="1"/>
              </p:cNvSpPr>
              <p:nvPr/>
            </p:nvSpPr>
            <p:spPr bwMode="auto">
              <a:xfrm flipH="1">
                <a:off x="2496" y="2064"/>
                <a:ext cx="48" cy="96"/>
              </a:xfrm>
              <a:prstGeom prst="line">
                <a:avLst/>
              </a:prstGeom>
              <a:noFill/>
              <a:ln w="25400">
                <a:solidFill>
                  <a:srgbClr val="00FF00"/>
                </a:solidFill>
                <a:round/>
                <a:headEnd/>
                <a:tailEnd/>
              </a:ln>
              <a:effectLst/>
            </p:spPr>
            <p:txBody>
              <a:bodyPr wrap="none" anchor="ctr"/>
              <a:lstStyle/>
              <a:p>
                <a:endParaRPr lang="en-US"/>
              </a:p>
            </p:txBody>
          </p:sp>
          <p:sp>
            <p:nvSpPr>
              <p:cNvPr id="12428" name="Line 140"/>
              <p:cNvSpPr>
                <a:spLocks noChangeShapeType="1"/>
              </p:cNvSpPr>
              <p:nvPr/>
            </p:nvSpPr>
            <p:spPr bwMode="auto">
              <a:xfrm>
                <a:off x="2544" y="2064"/>
                <a:ext cx="96" cy="96"/>
              </a:xfrm>
              <a:prstGeom prst="line">
                <a:avLst/>
              </a:prstGeom>
              <a:noFill/>
              <a:ln w="25400">
                <a:solidFill>
                  <a:srgbClr val="00FF00"/>
                </a:solidFill>
                <a:round/>
                <a:headEnd/>
                <a:tailEnd/>
              </a:ln>
              <a:effectLst/>
            </p:spPr>
            <p:txBody>
              <a:bodyPr wrap="none" anchor="ctr"/>
              <a:lstStyle/>
              <a:p>
                <a:endParaRPr lang="en-US"/>
              </a:p>
            </p:txBody>
          </p:sp>
          <p:sp>
            <p:nvSpPr>
              <p:cNvPr id="12429" name="Line 141"/>
              <p:cNvSpPr>
                <a:spLocks noChangeShapeType="1"/>
              </p:cNvSpPr>
              <p:nvPr/>
            </p:nvSpPr>
            <p:spPr bwMode="auto">
              <a:xfrm>
                <a:off x="2496" y="2160"/>
                <a:ext cx="144" cy="0"/>
              </a:xfrm>
              <a:prstGeom prst="line">
                <a:avLst/>
              </a:prstGeom>
              <a:noFill/>
              <a:ln w="25400">
                <a:solidFill>
                  <a:srgbClr val="00FF00"/>
                </a:solidFill>
                <a:round/>
                <a:headEnd/>
                <a:tailEnd/>
              </a:ln>
              <a:effectLst/>
            </p:spPr>
            <p:txBody>
              <a:bodyPr wrap="none" anchor="ctr"/>
              <a:lstStyle/>
              <a:p>
                <a:endParaRPr lang="en-US"/>
              </a:p>
            </p:txBody>
          </p:sp>
        </p:grpSp>
        <p:sp>
          <p:nvSpPr>
            <p:cNvPr id="12430" name="Rectangle 142"/>
            <p:cNvSpPr>
              <a:spLocks noChangeArrowheads="1"/>
            </p:cNvSpPr>
            <p:nvPr/>
          </p:nvSpPr>
          <p:spPr bwMode="auto">
            <a:xfrm>
              <a:off x="2736" y="2976"/>
              <a:ext cx="96" cy="96"/>
            </a:xfrm>
            <a:prstGeom prst="rect">
              <a:avLst/>
            </a:prstGeom>
            <a:noFill/>
            <a:ln w="25400">
              <a:solidFill>
                <a:srgbClr val="FF0000"/>
              </a:solidFill>
              <a:miter lim="800000"/>
              <a:headEnd/>
              <a:tailEnd/>
            </a:ln>
            <a:effectLst/>
          </p:spPr>
          <p:txBody>
            <a:bodyPr wrap="none" anchor="ctr"/>
            <a:lstStyle/>
            <a:p>
              <a:endParaRPr lang="en-US"/>
            </a:p>
          </p:txBody>
        </p:sp>
        <p:sp>
          <p:nvSpPr>
            <p:cNvPr id="12431" name="Rectangle 143"/>
            <p:cNvSpPr>
              <a:spLocks noChangeArrowheads="1"/>
            </p:cNvSpPr>
            <p:nvPr/>
          </p:nvSpPr>
          <p:spPr bwMode="auto">
            <a:xfrm>
              <a:off x="3648" y="2928"/>
              <a:ext cx="96" cy="96"/>
            </a:xfrm>
            <a:prstGeom prst="rect">
              <a:avLst/>
            </a:prstGeom>
            <a:noFill/>
            <a:ln w="25400">
              <a:solidFill>
                <a:srgbClr val="FF0000"/>
              </a:solidFill>
              <a:miter lim="800000"/>
              <a:headEnd/>
              <a:tailEnd/>
            </a:ln>
            <a:effectLst/>
          </p:spPr>
          <p:txBody>
            <a:bodyPr wrap="none" anchor="ctr"/>
            <a:lstStyle/>
            <a:p>
              <a:endParaRPr lang="en-US"/>
            </a:p>
          </p:txBody>
        </p:sp>
        <p:sp>
          <p:nvSpPr>
            <p:cNvPr id="12432" name="Rectangle 144"/>
            <p:cNvSpPr>
              <a:spLocks noChangeArrowheads="1"/>
            </p:cNvSpPr>
            <p:nvPr/>
          </p:nvSpPr>
          <p:spPr bwMode="auto">
            <a:xfrm>
              <a:off x="3264" y="3120"/>
              <a:ext cx="96" cy="96"/>
            </a:xfrm>
            <a:prstGeom prst="rect">
              <a:avLst/>
            </a:prstGeom>
            <a:noFill/>
            <a:ln w="25400">
              <a:solidFill>
                <a:srgbClr val="FF0000"/>
              </a:solidFill>
              <a:miter lim="800000"/>
              <a:headEnd/>
              <a:tailEnd/>
            </a:ln>
            <a:effectLst/>
          </p:spPr>
          <p:txBody>
            <a:bodyPr wrap="none" anchor="ctr"/>
            <a:lstStyle/>
            <a:p>
              <a:endParaRPr lang="en-US"/>
            </a:p>
          </p:txBody>
        </p:sp>
        <p:sp>
          <p:nvSpPr>
            <p:cNvPr id="12433" name="Rectangle 145"/>
            <p:cNvSpPr>
              <a:spLocks noChangeArrowheads="1"/>
            </p:cNvSpPr>
            <p:nvPr/>
          </p:nvSpPr>
          <p:spPr bwMode="auto">
            <a:xfrm>
              <a:off x="2832" y="3168"/>
              <a:ext cx="96" cy="96"/>
            </a:xfrm>
            <a:prstGeom prst="rect">
              <a:avLst/>
            </a:prstGeom>
            <a:noFill/>
            <a:ln w="25400">
              <a:solidFill>
                <a:srgbClr val="FF0000"/>
              </a:solidFill>
              <a:miter lim="800000"/>
              <a:headEnd/>
              <a:tailEnd/>
            </a:ln>
            <a:effectLst/>
          </p:spPr>
          <p:txBody>
            <a:bodyPr wrap="none" anchor="ctr"/>
            <a:lstStyle/>
            <a:p>
              <a:endParaRPr lang="en-US"/>
            </a:p>
          </p:txBody>
        </p:sp>
        <p:sp>
          <p:nvSpPr>
            <p:cNvPr id="12434" name="Rectangle 146"/>
            <p:cNvSpPr>
              <a:spLocks noChangeArrowheads="1"/>
            </p:cNvSpPr>
            <p:nvPr/>
          </p:nvSpPr>
          <p:spPr bwMode="auto">
            <a:xfrm>
              <a:off x="2208" y="3168"/>
              <a:ext cx="96" cy="96"/>
            </a:xfrm>
            <a:prstGeom prst="rect">
              <a:avLst/>
            </a:prstGeom>
            <a:noFill/>
            <a:ln w="25400">
              <a:solidFill>
                <a:srgbClr val="FF0000"/>
              </a:solidFill>
              <a:miter lim="800000"/>
              <a:headEnd/>
              <a:tailEnd/>
            </a:ln>
            <a:effectLst/>
          </p:spPr>
          <p:txBody>
            <a:bodyPr wrap="none" anchor="ctr"/>
            <a:lstStyle/>
            <a:p>
              <a:endParaRPr lang="en-US"/>
            </a:p>
          </p:txBody>
        </p:sp>
        <p:sp>
          <p:nvSpPr>
            <p:cNvPr id="12435" name="Rectangle 147"/>
            <p:cNvSpPr>
              <a:spLocks noChangeArrowheads="1"/>
            </p:cNvSpPr>
            <p:nvPr/>
          </p:nvSpPr>
          <p:spPr bwMode="auto">
            <a:xfrm>
              <a:off x="2448" y="3408"/>
              <a:ext cx="96" cy="96"/>
            </a:xfrm>
            <a:prstGeom prst="rect">
              <a:avLst/>
            </a:prstGeom>
            <a:noFill/>
            <a:ln w="25400">
              <a:solidFill>
                <a:srgbClr val="FF0000"/>
              </a:solidFill>
              <a:miter lim="800000"/>
              <a:headEnd/>
              <a:tailEnd/>
            </a:ln>
            <a:effectLst/>
          </p:spPr>
          <p:txBody>
            <a:bodyPr wrap="none" anchor="ctr"/>
            <a:lstStyle/>
            <a:p>
              <a:endParaRPr lang="en-US"/>
            </a:p>
          </p:txBody>
        </p:sp>
        <p:sp>
          <p:nvSpPr>
            <p:cNvPr id="12436" name="Rectangle 148"/>
            <p:cNvSpPr>
              <a:spLocks noChangeArrowheads="1"/>
            </p:cNvSpPr>
            <p:nvPr/>
          </p:nvSpPr>
          <p:spPr bwMode="auto">
            <a:xfrm>
              <a:off x="3216" y="3456"/>
              <a:ext cx="96" cy="96"/>
            </a:xfrm>
            <a:prstGeom prst="rect">
              <a:avLst/>
            </a:prstGeom>
            <a:noFill/>
            <a:ln w="25400">
              <a:solidFill>
                <a:srgbClr val="FF0000"/>
              </a:solidFill>
              <a:miter lim="800000"/>
              <a:headEnd/>
              <a:tailEnd/>
            </a:ln>
            <a:effectLst/>
          </p:spPr>
          <p:txBody>
            <a:bodyPr wrap="none" anchor="ctr"/>
            <a:lstStyle/>
            <a:p>
              <a:endParaRPr lang="en-US"/>
            </a:p>
          </p:txBody>
        </p:sp>
        <p:grpSp>
          <p:nvGrpSpPr>
            <p:cNvPr id="12437" name="Group 149"/>
            <p:cNvGrpSpPr>
              <a:grpSpLocks/>
            </p:cNvGrpSpPr>
            <p:nvPr/>
          </p:nvGrpSpPr>
          <p:grpSpPr bwMode="auto">
            <a:xfrm rot="3860739">
              <a:off x="2616" y="3192"/>
              <a:ext cx="144" cy="96"/>
              <a:chOff x="2496" y="2064"/>
              <a:chExt cx="144" cy="96"/>
            </a:xfrm>
          </p:grpSpPr>
          <p:sp>
            <p:nvSpPr>
              <p:cNvPr id="12438" name="Line 150"/>
              <p:cNvSpPr>
                <a:spLocks noChangeShapeType="1"/>
              </p:cNvSpPr>
              <p:nvPr/>
            </p:nvSpPr>
            <p:spPr bwMode="auto">
              <a:xfrm flipH="1">
                <a:off x="2496" y="2064"/>
                <a:ext cx="48" cy="96"/>
              </a:xfrm>
              <a:prstGeom prst="line">
                <a:avLst/>
              </a:prstGeom>
              <a:noFill/>
              <a:ln w="25400">
                <a:solidFill>
                  <a:srgbClr val="00FF00"/>
                </a:solidFill>
                <a:round/>
                <a:headEnd/>
                <a:tailEnd/>
              </a:ln>
              <a:effectLst/>
            </p:spPr>
            <p:txBody>
              <a:bodyPr wrap="none" anchor="ctr"/>
              <a:lstStyle/>
              <a:p>
                <a:endParaRPr lang="en-US"/>
              </a:p>
            </p:txBody>
          </p:sp>
          <p:sp>
            <p:nvSpPr>
              <p:cNvPr id="12439" name="Line 151"/>
              <p:cNvSpPr>
                <a:spLocks noChangeShapeType="1"/>
              </p:cNvSpPr>
              <p:nvPr/>
            </p:nvSpPr>
            <p:spPr bwMode="auto">
              <a:xfrm>
                <a:off x="2544" y="2064"/>
                <a:ext cx="96" cy="96"/>
              </a:xfrm>
              <a:prstGeom prst="line">
                <a:avLst/>
              </a:prstGeom>
              <a:noFill/>
              <a:ln w="25400">
                <a:solidFill>
                  <a:srgbClr val="00FF00"/>
                </a:solidFill>
                <a:round/>
                <a:headEnd/>
                <a:tailEnd/>
              </a:ln>
              <a:effectLst/>
            </p:spPr>
            <p:txBody>
              <a:bodyPr wrap="none" anchor="ctr"/>
              <a:lstStyle/>
              <a:p>
                <a:endParaRPr lang="en-US"/>
              </a:p>
            </p:txBody>
          </p:sp>
          <p:sp>
            <p:nvSpPr>
              <p:cNvPr id="12440" name="Line 152"/>
              <p:cNvSpPr>
                <a:spLocks noChangeShapeType="1"/>
              </p:cNvSpPr>
              <p:nvPr/>
            </p:nvSpPr>
            <p:spPr bwMode="auto">
              <a:xfrm>
                <a:off x="2496" y="2160"/>
                <a:ext cx="144" cy="0"/>
              </a:xfrm>
              <a:prstGeom prst="line">
                <a:avLst/>
              </a:prstGeom>
              <a:noFill/>
              <a:ln w="25400">
                <a:solidFill>
                  <a:srgbClr val="00FF00"/>
                </a:solidFill>
                <a:round/>
                <a:headEnd/>
                <a:tailEnd/>
              </a:ln>
              <a:effectLst/>
            </p:spPr>
            <p:txBody>
              <a:bodyPr wrap="none" anchor="ctr"/>
              <a:lstStyle/>
              <a:p>
                <a:endParaRPr lang="en-US"/>
              </a:p>
            </p:txBody>
          </p:sp>
        </p:grpSp>
        <p:grpSp>
          <p:nvGrpSpPr>
            <p:cNvPr id="12441" name="Group 153"/>
            <p:cNvGrpSpPr>
              <a:grpSpLocks/>
            </p:cNvGrpSpPr>
            <p:nvPr/>
          </p:nvGrpSpPr>
          <p:grpSpPr bwMode="auto">
            <a:xfrm rot="3860739">
              <a:off x="3576" y="3336"/>
              <a:ext cx="144" cy="96"/>
              <a:chOff x="2496" y="2064"/>
              <a:chExt cx="144" cy="96"/>
            </a:xfrm>
          </p:grpSpPr>
          <p:sp>
            <p:nvSpPr>
              <p:cNvPr id="12442" name="Line 154"/>
              <p:cNvSpPr>
                <a:spLocks noChangeShapeType="1"/>
              </p:cNvSpPr>
              <p:nvPr/>
            </p:nvSpPr>
            <p:spPr bwMode="auto">
              <a:xfrm flipH="1">
                <a:off x="2496" y="2064"/>
                <a:ext cx="48" cy="96"/>
              </a:xfrm>
              <a:prstGeom prst="line">
                <a:avLst/>
              </a:prstGeom>
              <a:noFill/>
              <a:ln w="25400">
                <a:solidFill>
                  <a:srgbClr val="00FF00"/>
                </a:solidFill>
                <a:round/>
                <a:headEnd/>
                <a:tailEnd/>
              </a:ln>
              <a:effectLst/>
            </p:spPr>
            <p:txBody>
              <a:bodyPr wrap="none" anchor="ctr"/>
              <a:lstStyle/>
              <a:p>
                <a:endParaRPr lang="en-US"/>
              </a:p>
            </p:txBody>
          </p:sp>
          <p:sp>
            <p:nvSpPr>
              <p:cNvPr id="12443" name="Line 155"/>
              <p:cNvSpPr>
                <a:spLocks noChangeShapeType="1"/>
              </p:cNvSpPr>
              <p:nvPr/>
            </p:nvSpPr>
            <p:spPr bwMode="auto">
              <a:xfrm>
                <a:off x="2544" y="2064"/>
                <a:ext cx="96" cy="96"/>
              </a:xfrm>
              <a:prstGeom prst="line">
                <a:avLst/>
              </a:prstGeom>
              <a:noFill/>
              <a:ln w="25400">
                <a:solidFill>
                  <a:srgbClr val="00FF00"/>
                </a:solidFill>
                <a:round/>
                <a:headEnd/>
                <a:tailEnd/>
              </a:ln>
              <a:effectLst/>
            </p:spPr>
            <p:txBody>
              <a:bodyPr wrap="none" anchor="ctr"/>
              <a:lstStyle/>
              <a:p>
                <a:endParaRPr lang="en-US"/>
              </a:p>
            </p:txBody>
          </p:sp>
          <p:sp>
            <p:nvSpPr>
              <p:cNvPr id="12444" name="Line 156"/>
              <p:cNvSpPr>
                <a:spLocks noChangeShapeType="1"/>
              </p:cNvSpPr>
              <p:nvPr/>
            </p:nvSpPr>
            <p:spPr bwMode="auto">
              <a:xfrm>
                <a:off x="2496" y="2160"/>
                <a:ext cx="144" cy="0"/>
              </a:xfrm>
              <a:prstGeom prst="line">
                <a:avLst/>
              </a:prstGeom>
              <a:noFill/>
              <a:ln w="25400">
                <a:solidFill>
                  <a:srgbClr val="00FF00"/>
                </a:solidFill>
                <a:round/>
                <a:headEnd/>
                <a:tailEnd/>
              </a:ln>
              <a:effectLst/>
            </p:spPr>
            <p:txBody>
              <a:bodyPr wrap="none" anchor="ctr"/>
              <a:lstStyle/>
              <a:p>
                <a:endParaRPr lang="en-US"/>
              </a:p>
            </p:txBody>
          </p:sp>
        </p:grpSp>
        <p:grpSp>
          <p:nvGrpSpPr>
            <p:cNvPr id="12445" name="Group 157"/>
            <p:cNvGrpSpPr>
              <a:grpSpLocks/>
            </p:cNvGrpSpPr>
            <p:nvPr/>
          </p:nvGrpSpPr>
          <p:grpSpPr bwMode="auto">
            <a:xfrm rot="3860739">
              <a:off x="2856" y="3384"/>
              <a:ext cx="144" cy="96"/>
              <a:chOff x="2496" y="2064"/>
              <a:chExt cx="144" cy="96"/>
            </a:xfrm>
          </p:grpSpPr>
          <p:sp>
            <p:nvSpPr>
              <p:cNvPr id="12446" name="Line 158"/>
              <p:cNvSpPr>
                <a:spLocks noChangeShapeType="1"/>
              </p:cNvSpPr>
              <p:nvPr/>
            </p:nvSpPr>
            <p:spPr bwMode="auto">
              <a:xfrm flipH="1">
                <a:off x="2496" y="2064"/>
                <a:ext cx="48" cy="96"/>
              </a:xfrm>
              <a:prstGeom prst="line">
                <a:avLst/>
              </a:prstGeom>
              <a:noFill/>
              <a:ln w="25400">
                <a:solidFill>
                  <a:srgbClr val="00FF00"/>
                </a:solidFill>
                <a:round/>
                <a:headEnd/>
                <a:tailEnd/>
              </a:ln>
              <a:effectLst/>
            </p:spPr>
            <p:txBody>
              <a:bodyPr wrap="none" anchor="ctr"/>
              <a:lstStyle/>
              <a:p>
                <a:endParaRPr lang="en-US"/>
              </a:p>
            </p:txBody>
          </p:sp>
          <p:sp>
            <p:nvSpPr>
              <p:cNvPr id="12447" name="Line 159"/>
              <p:cNvSpPr>
                <a:spLocks noChangeShapeType="1"/>
              </p:cNvSpPr>
              <p:nvPr/>
            </p:nvSpPr>
            <p:spPr bwMode="auto">
              <a:xfrm>
                <a:off x="2544" y="2064"/>
                <a:ext cx="96" cy="96"/>
              </a:xfrm>
              <a:prstGeom prst="line">
                <a:avLst/>
              </a:prstGeom>
              <a:noFill/>
              <a:ln w="25400">
                <a:solidFill>
                  <a:srgbClr val="00FF00"/>
                </a:solidFill>
                <a:round/>
                <a:headEnd/>
                <a:tailEnd/>
              </a:ln>
              <a:effectLst/>
            </p:spPr>
            <p:txBody>
              <a:bodyPr wrap="none" anchor="ctr"/>
              <a:lstStyle/>
              <a:p>
                <a:endParaRPr lang="en-US"/>
              </a:p>
            </p:txBody>
          </p:sp>
          <p:sp>
            <p:nvSpPr>
              <p:cNvPr id="12448" name="Line 160"/>
              <p:cNvSpPr>
                <a:spLocks noChangeShapeType="1"/>
              </p:cNvSpPr>
              <p:nvPr/>
            </p:nvSpPr>
            <p:spPr bwMode="auto">
              <a:xfrm>
                <a:off x="2496" y="2160"/>
                <a:ext cx="144" cy="0"/>
              </a:xfrm>
              <a:prstGeom prst="line">
                <a:avLst/>
              </a:prstGeom>
              <a:noFill/>
              <a:ln w="25400">
                <a:solidFill>
                  <a:srgbClr val="00FF00"/>
                </a:solidFill>
                <a:round/>
                <a:headEnd/>
                <a:tailEnd/>
              </a:ln>
              <a:effectLst/>
            </p:spPr>
            <p:txBody>
              <a:bodyPr wrap="none" anchor="ctr"/>
              <a:lstStyle/>
              <a:p>
                <a:endParaRPr lang="en-US"/>
              </a:p>
            </p:txBody>
          </p:sp>
        </p:grpSp>
        <p:grpSp>
          <p:nvGrpSpPr>
            <p:cNvPr id="12449" name="Group 161"/>
            <p:cNvGrpSpPr>
              <a:grpSpLocks/>
            </p:cNvGrpSpPr>
            <p:nvPr/>
          </p:nvGrpSpPr>
          <p:grpSpPr bwMode="auto">
            <a:xfrm rot="3860739">
              <a:off x="1992" y="3240"/>
              <a:ext cx="144" cy="96"/>
              <a:chOff x="2496" y="2064"/>
              <a:chExt cx="144" cy="96"/>
            </a:xfrm>
          </p:grpSpPr>
          <p:sp>
            <p:nvSpPr>
              <p:cNvPr id="12450" name="Line 162"/>
              <p:cNvSpPr>
                <a:spLocks noChangeShapeType="1"/>
              </p:cNvSpPr>
              <p:nvPr/>
            </p:nvSpPr>
            <p:spPr bwMode="auto">
              <a:xfrm flipH="1">
                <a:off x="2496" y="2064"/>
                <a:ext cx="48" cy="96"/>
              </a:xfrm>
              <a:prstGeom prst="line">
                <a:avLst/>
              </a:prstGeom>
              <a:noFill/>
              <a:ln w="25400">
                <a:solidFill>
                  <a:srgbClr val="00FF00"/>
                </a:solidFill>
                <a:round/>
                <a:headEnd/>
                <a:tailEnd/>
              </a:ln>
              <a:effectLst/>
            </p:spPr>
            <p:txBody>
              <a:bodyPr wrap="none" anchor="ctr"/>
              <a:lstStyle/>
              <a:p>
                <a:endParaRPr lang="en-US"/>
              </a:p>
            </p:txBody>
          </p:sp>
          <p:sp>
            <p:nvSpPr>
              <p:cNvPr id="12451" name="Line 163"/>
              <p:cNvSpPr>
                <a:spLocks noChangeShapeType="1"/>
              </p:cNvSpPr>
              <p:nvPr/>
            </p:nvSpPr>
            <p:spPr bwMode="auto">
              <a:xfrm>
                <a:off x="2544" y="2064"/>
                <a:ext cx="96" cy="96"/>
              </a:xfrm>
              <a:prstGeom prst="line">
                <a:avLst/>
              </a:prstGeom>
              <a:noFill/>
              <a:ln w="25400">
                <a:solidFill>
                  <a:srgbClr val="00FF00"/>
                </a:solidFill>
                <a:round/>
                <a:headEnd/>
                <a:tailEnd/>
              </a:ln>
              <a:effectLst/>
            </p:spPr>
            <p:txBody>
              <a:bodyPr wrap="none" anchor="ctr"/>
              <a:lstStyle/>
              <a:p>
                <a:endParaRPr lang="en-US"/>
              </a:p>
            </p:txBody>
          </p:sp>
          <p:sp>
            <p:nvSpPr>
              <p:cNvPr id="12452" name="Line 164"/>
              <p:cNvSpPr>
                <a:spLocks noChangeShapeType="1"/>
              </p:cNvSpPr>
              <p:nvPr/>
            </p:nvSpPr>
            <p:spPr bwMode="auto">
              <a:xfrm>
                <a:off x="2496" y="2160"/>
                <a:ext cx="144" cy="0"/>
              </a:xfrm>
              <a:prstGeom prst="line">
                <a:avLst/>
              </a:prstGeom>
              <a:noFill/>
              <a:ln w="25400">
                <a:solidFill>
                  <a:srgbClr val="00FF00"/>
                </a:solidFill>
                <a:round/>
                <a:headEnd/>
                <a:tailEnd/>
              </a:ln>
              <a:effectLst/>
            </p:spPr>
            <p:txBody>
              <a:bodyPr wrap="none" anchor="ctr"/>
              <a:lstStyle/>
              <a:p>
                <a:endParaRPr lang="en-US"/>
              </a:p>
            </p:txBody>
          </p:sp>
        </p:grpSp>
        <p:sp>
          <p:nvSpPr>
            <p:cNvPr id="12453" name="Rectangle 165"/>
            <p:cNvSpPr>
              <a:spLocks noChangeArrowheads="1"/>
            </p:cNvSpPr>
            <p:nvPr/>
          </p:nvSpPr>
          <p:spPr bwMode="auto">
            <a:xfrm>
              <a:off x="3696" y="3168"/>
              <a:ext cx="96" cy="96"/>
            </a:xfrm>
            <a:prstGeom prst="rect">
              <a:avLst/>
            </a:prstGeom>
            <a:noFill/>
            <a:ln w="25400">
              <a:solidFill>
                <a:srgbClr val="FF0000"/>
              </a:solidFill>
              <a:miter lim="800000"/>
              <a:headEnd/>
              <a:tailEnd/>
            </a:ln>
            <a:effectLst/>
          </p:spPr>
          <p:txBody>
            <a:bodyPr wrap="none" anchor="ctr"/>
            <a:lstStyle/>
            <a:p>
              <a:endParaRPr lang="en-US"/>
            </a:p>
          </p:txBody>
        </p:sp>
        <p:sp>
          <p:nvSpPr>
            <p:cNvPr id="12454" name="Rectangle 166"/>
            <p:cNvSpPr>
              <a:spLocks noChangeArrowheads="1"/>
            </p:cNvSpPr>
            <p:nvPr/>
          </p:nvSpPr>
          <p:spPr bwMode="auto">
            <a:xfrm>
              <a:off x="3888" y="3264"/>
              <a:ext cx="96" cy="96"/>
            </a:xfrm>
            <a:prstGeom prst="rect">
              <a:avLst/>
            </a:prstGeom>
            <a:noFill/>
            <a:ln w="25400">
              <a:solidFill>
                <a:srgbClr val="FF0000"/>
              </a:solidFill>
              <a:miter lim="800000"/>
              <a:headEnd/>
              <a:tailEnd/>
            </a:ln>
            <a:effectLst/>
          </p:spPr>
          <p:txBody>
            <a:bodyPr wrap="none" anchor="ctr"/>
            <a:lstStyle/>
            <a:p>
              <a:endParaRPr lang="en-US"/>
            </a:p>
          </p:txBody>
        </p:sp>
      </p:grpSp>
      <p:sp>
        <p:nvSpPr>
          <p:cNvPr id="12455" name="Line 167"/>
          <p:cNvSpPr>
            <a:spLocks noChangeShapeType="1"/>
          </p:cNvSpPr>
          <p:nvPr/>
        </p:nvSpPr>
        <p:spPr bwMode="auto">
          <a:xfrm flipH="1">
            <a:off x="6858000" y="5486400"/>
            <a:ext cx="609600" cy="0"/>
          </a:xfrm>
          <a:prstGeom prst="line">
            <a:avLst/>
          </a:prstGeom>
          <a:noFill/>
          <a:ln w="38100">
            <a:solidFill>
              <a:srgbClr val="00FF99"/>
            </a:solidFill>
            <a:round/>
            <a:headEnd/>
            <a:tailEnd type="triangle" w="med" len="med"/>
          </a:ln>
          <a:effectLst/>
        </p:spPr>
        <p:txBody>
          <a:bodyPr wrap="none" anchor="ctr"/>
          <a:lstStyle/>
          <a:p>
            <a:endParaRPr lang="en-US"/>
          </a:p>
        </p:txBody>
      </p:sp>
      <p:grpSp>
        <p:nvGrpSpPr>
          <p:cNvPr id="12456" name="Group 168"/>
          <p:cNvGrpSpPr>
            <a:grpSpLocks/>
          </p:cNvGrpSpPr>
          <p:nvPr/>
        </p:nvGrpSpPr>
        <p:grpSpPr bwMode="auto">
          <a:xfrm>
            <a:off x="5638800" y="1752600"/>
            <a:ext cx="990600" cy="914400"/>
            <a:chOff x="3744" y="1104"/>
            <a:chExt cx="624" cy="576"/>
          </a:xfrm>
        </p:grpSpPr>
        <p:sp>
          <p:nvSpPr>
            <p:cNvPr id="12457" name="Line 169"/>
            <p:cNvSpPr>
              <a:spLocks noChangeShapeType="1"/>
            </p:cNvSpPr>
            <p:nvPr/>
          </p:nvSpPr>
          <p:spPr bwMode="auto">
            <a:xfrm>
              <a:off x="3744" y="1104"/>
              <a:ext cx="0" cy="576"/>
            </a:xfrm>
            <a:prstGeom prst="line">
              <a:avLst/>
            </a:prstGeom>
            <a:noFill/>
            <a:ln w="31750">
              <a:solidFill>
                <a:srgbClr val="FF0000"/>
              </a:solidFill>
              <a:round/>
              <a:headEnd/>
              <a:tailEnd type="triangle" w="med" len="med"/>
            </a:ln>
            <a:effectLst/>
          </p:spPr>
          <p:txBody>
            <a:bodyPr wrap="none" anchor="ctr"/>
            <a:lstStyle/>
            <a:p>
              <a:endParaRPr lang="en-US"/>
            </a:p>
          </p:txBody>
        </p:sp>
        <p:sp>
          <p:nvSpPr>
            <p:cNvPr id="12458" name="Line 170"/>
            <p:cNvSpPr>
              <a:spLocks noChangeShapeType="1"/>
            </p:cNvSpPr>
            <p:nvPr/>
          </p:nvSpPr>
          <p:spPr bwMode="auto">
            <a:xfrm>
              <a:off x="3840" y="1384"/>
              <a:ext cx="528" cy="0"/>
            </a:xfrm>
            <a:prstGeom prst="line">
              <a:avLst/>
            </a:prstGeom>
            <a:noFill/>
            <a:ln w="38100">
              <a:solidFill>
                <a:srgbClr val="FF0000"/>
              </a:solidFill>
              <a:round/>
              <a:headEnd/>
              <a:tailEnd type="triangle" w="med" len="med"/>
            </a:ln>
            <a:effectLst/>
          </p:spPr>
          <p:txBody>
            <a:bodyPr wrap="none" anchor="ctr"/>
            <a:lstStyle/>
            <a:p>
              <a:endParaRPr lang="en-US"/>
            </a:p>
          </p:txBody>
        </p:sp>
      </p:grpSp>
      <p:sp>
        <p:nvSpPr>
          <p:cNvPr id="12459" name="Line 171"/>
          <p:cNvSpPr>
            <a:spLocks noChangeShapeType="1"/>
          </p:cNvSpPr>
          <p:nvPr/>
        </p:nvSpPr>
        <p:spPr bwMode="auto">
          <a:xfrm>
            <a:off x="5715000" y="6324600"/>
            <a:ext cx="914400" cy="0"/>
          </a:xfrm>
          <a:prstGeom prst="line">
            <a:avLst/>
          </a:prstGeom>
          <a:noFill/>
          <a:ln w="38100">
            <a:solidFill>
              <a:srgbClr val="FF0000"/>
            </a:solidFill>
            <a:round/>
            <a:headEnd/>
            <a:tailEnd type="triangle" w="med" len="med"/>
          </a:ln>
          <a:effectLst/>
        </p:spPr>
        <p:txBody>
          <a:bodyPr wrap="none" anchor="ctr"/>
          <a:lstStyle/>
          <a:p>
            <a:endParaRPr lang="en-US"/>
          </a:p>
        </p:txBody>
      </p:sp>
      <p:sp>
        <p:nvSpPr>
          <p:cNvPr id="12460" name="Text Box 172"/>
          <p:cNvSpPr txBox="1">
            <a:spLocks noChangeArrowheads="1"/>
          </p:cNvSpPr>
          <p:nvPr/>
        </p:nvSpPr>
        <p:spPr bwMode="auto">
          <a:xfrm>
            <a:off x="6553200" y="5988050"/>
            <a:ext cx="2590800" cy="822325"/>
          </a:xfrm>
          <a:prstGeom prst="rect">
            <a:avLst/>
          </a:prstGeom>
          <a:noFill/>
          <a:ln w="9525">
            <a:noFill/>
            <a:miter lim="800000"/>
            <a:headEnd/>
            <a:tailEnd/>
          </a:ln>
          <a:effectLst/>
        </p:spPr>
        <p:txBody>
          <a:bodyPr>
            <a:spAutoFit/>
          </a:bodyPr>
          <a:lstStyle/>
          <a:p>
            <a:pPr algn="ctr">
              <a:spcBef>
                <a:spcPct val="50000"/>
              </a:spcBef>
            </a:pPr>
            <a:r>
              <a:rPr lang="en-US" altLang="en-US" sz="2400" b="1">
                <a:solidFill>
                  <a:srgbClr val="FFFF00"/>
                </a:solidFill>
                <a:effectLst>
                  <a:outerShdw blurRad="38100" dist="38100" dir="2700000" algn="tl">
                    <a:srgbClr val="000000"/>
                  </a:outerShdw>
                </a:effectLst>
              </a:rPr>
              <a:t>Continuation of neural impulse</a:t>
            </a:r>
            <a:endParaRPr lang="en-US" altLang="en-US" b="1">
              <a:solidFill>
                <a:srgbClr val="FFFF00"/>
              </a:solidFill>
              <a:effectLst>
                <a:outerShdw blurRad="38100" dist="38100" dir="2700000" algn="tl">
                  <a:srgbClr val="000000"/>
                </a:outerShdw>
              </a:effectLst>
            </a:endParaRPr>
          </a:p>
        </p:txBody>
      </p:sp>
      <p:grpSp>
        <p:nvGrpSpPr>
          <p:cNvPr id="12461" name="Group 173"/>
          <p:cNvGrpSpPr>
            <a:grpSpLocks/>
          </p:cNvGrpSpPr>
          <p:nvPr/>
        </p:nvGrpSpPr>
        <p:grpSpPr bwMode="auto">
          <a:xfrm>
            <a:off x="3200400" y="4610100"/>
            <a:ext cx="3124200" cy="1028700"/>
            <a:chOff x="2016" y="2904"/>
            <a:chExt cx="1968" cy="648"/>
          </a:xfrm>
        </p:grpSpPr>
        <p:grpSp>
          <p:nvGrpSpPr>
            <p:cNvPr id="12462" name="Group 174"/>
            <p:cNvGrpSpPr>
              <a:grpSpLocks/>
            </p:cNvGrpSpPr>
            <p:nvPr/>
          </p:nvGrpSpPr>
          <p:grpSpPr bwMode="auto">
            <a:xfrm rot="3860739">
              <a:off x="2160" y="2928"/>
              <a:ext cx="144" cy="96"/>
              <a:chOff x="2496" y="2064"/>
              <a:chExt cx="144" cy="96"/>
            </a:xfrm>
          </p:grpSpPr>
          <p:sp>
            <p:nvSpPr>
              <p:cNvPr id="12463" name="Line 175"/>
              <p:cNvSpPr>
                <a:spLocks noChangeShapeType="1"/>
              </p:cNvSpPr>
              <p:nvPr/>
            </p:nvSpPr>
            <p:spPr bwMode="auto">
              <a:xfrm flipH="1">
                <a:off x="2496" y="2064"/>
                <a:ext cx="48" cy="96"/>
              </a:xfrm>
              <a:prstGeom prst="line">
                <a:avLst/>
              </a:prstGeom>
              <a:noFill/>
              <a:ln w="25400">
                <a:solidFill>
                  <a:srgbClr val="00FF00"/>
                </a:solidFill>
                <a:round/>
                <a:headEnd/>
                <a:tailEnd/>
              </a:ln>
              <a:effectLst/>
            </p:spPr>
            <p:txBody>
              <a:bodyPr wrap="none" anchor="ctr"/>
              <a:lstStyle/>
              <a:p>
                <a:endParaRPr lang="en-US"/>
              </a:p>
            </p:txBody>
          </p:sp>
          <p:sp>
            <p:nvSpPr>
              <p:cNvPr id="12464" name="Line 176"/>
              <p:cNvSpPr>
                <a:spLocks noChangeShapeType="1"/>
              </p:cNvSpPr>
              <p:nvPr/>
            </p:nvSpPr>
            <p:spPr bwMode="auto">
              <a:xfrm>
                <a:off x="2544" y="2064"/>
                <a:ext cx="96" cy="96"/>
              </a:xfrm>
              <a:prstGeom prst="line">
                <a:avLst/>
              </a:prstGeom>
              <a:noFill/>
              <a:ln w="25400">
                <a:solidFill>
                  <a:srgbClr val="00FF00"/>
                </a:solidFill>
                <a:round/>
                <a:headEnd/>
                <a:tailEnd/>
              </a:ln>
              <a:effectLst/>
            </p:spPr>
            <p:txBody>
              <a:bodyPr wrap="none" anchor="ctr"/>
              <a:lstStyle/>
              <a:p>
                <a:endParaRPr lang="en-US"/>
              </a:p>
            </p:txBody>
          </p:sp>
          <p:sp>
            <p:nvSpPr>
              <p:cNvPr id="12465" name="Line 177"/>
              <p:cNvSpPr>
                <a:spLocks noChangeShapeType="1"/>
              </p:cNvSpPr>
              <p:nvPr/>
            </p:nvSpPr>
            <p:spPr bwMode="auto">
              <a:xfrm>
                <a:off x="2496" y="2160"/>
                <a:ext cx="144" cy="0"/>
              </a:xfrm>
              <a:prstGeom prst="line">
                <a:avLst/>
              </a:prstGeom>
              <a:noFill/>
              <a:ln w="25400">
                <a:solidFill>
                  <a:srgbClr val="00FF00"/>
                </a:solidFill>
                <a:round/>
                <a:headEnd/>
                <a:tailEnd/>
              </a:ln>
              <a:effectLst/>
            </p:spPr>
            <p:txBody>
              <a:bodyPr wrap="none" anchor="ctr"/>
              <a:lstStyle/>
              <a:p>
                <a:endParaRPr lang="en-US"/>
              </a:p>
            </p:txBody>
          </p:sp>
        </p:grpSp>
        <p:grpSp>
          <p:nvGrpSpPr>
            <p:cNvPr id="12466" name="Group 178"/>
            <p:cNvGrpSpPr>
              <a:grpSpLocks/>
            </p:cNvGrpSpPr>
            <p:nvPr/>
          </p:nvGrpSpPr>
          <p:grpSpPr bwMode="auto">
            <a:xfrm rot="3860739">
              <a:off x="3120" y="3240"/>
              <a:ext cx="144" cy="96"/>
              <a:chOff x="2496" y="2064"/>
              <a:chExt cx="144" cy="96"/>
            </a:xfrm>
          </p:grpSpPr>
          <p:sp>
            <p:nvSpPr>
              <p:cNvPr id="12467" name="Line 179"/>
              <p:cNvSpPr>
                <a:spLocks noChangeShapeType="1"/>
              </p:cNvSpPr>
              <p:nvPr/>
            </p:nvSpPr>
            <p:spPr bwMode="auto">
              <a:xfrm flipH="1">
                <a:off x="2496" y="2064"/>
                <a:ext cx="48" cy="96"/>
              </a:xfrm>
              <a:prstGeom prst="line">
                <a:avLst/>
              </a:prstGeom>
              <a:noFill/>
              <a:ln w="25400">
                <a:solidFill>
                  <a:srgbClr val="00FF00"/>
                </a:solidFill>
                <a:round/>
                <a:headEnd/>
                <a:tailEnd/>
              </a:ln>
              <a:effectLst/>
            </p:spPr>
            <p:txBody>
              <a:bodyPr wrap="none" anchor="ctr"/>
              <a:lstStyle/>
              <a:p>
                <a:endParaRPr lang="en-US"/>
              </a:p>
            </p:txBody>
          </p:sp>
          <p:sp>
            <p:nvSpPr>
              <p:cNvPr id="12468" name="Line 180"/>
              <p:cNvSpPr>
                <a:spLocks noChangeShapeType="1"/>
              </p:cNvSpPr>
              <p:nvPr/>
            </p:nvSpPr>
            <p:spPr bwMode="auto">
              <a:xfrm>
                <a:off x="2544" y="2064"/>
                <a:ext cx="96" cy="96"/>
              </a:xfrm>
              <a:prstGeom prst="line">
                <a:avLst/>
              </a:prstGeom>
              <a:noFill/>
              <a:ln w="25400">
                <a:solidFill>
                  <a:srgbClr val="00FF00"/>
                </a:solidFill>
                <a:round/>
                <a:headEnd/>
                <a:tailEnd/>
              </a:ln>
              <a:effectLst/>
            </p:spPr>
            <p:txBody>
              <a:bodyPr wrap="none" anchor="ctr"/>
              <a:lstStyle/>
              <a:p>
                <a:endParaRPr lang="en-US"/>
              </a:p>
            </p:txBody>
          </p:sp>
          <p:sp>
            <p:nvSpPr>
              <p:cNvPr id="12469" name="Line 181"/>
              <p:cNvSpPr>
                <a:spLocks noChangeShapeType="1"/>
              </p:cNvSpPr>
              <p:nvPr/>
            </p:nvSpPr>
            <p:spPr bwMode="auto">
              <a:xfrm>
                <a:off x="2496" y="2160"/>
                <a:ext cx="144" cy="0"/>
              </a:xfrm>
              <a:prstGeom prst="line">
                <a:avLst/>
              </a:prstGeom>
              <a:noFill/>
              <a:ln w="25400">
                <a:solidFill>
                  <a:srgbClr val="00FF00"/>
                </a:solidFill>
                <a:round/>
                <a:headEnd/>
                <a:tailEnd/>
              </a:ln>
              <a:effectLst/>
            </p:spPr>
            <p:txBody>
              <a:bodyPr wrap="none" anchor="ctr"/>
              <a:lstStyle/>
              <a:p>
                <a:endParaRPr lang="en-US"/>
              </a:p>
            </p:txBody>
          </p:sp>
        </p:grpSp>
        <p:grpSp>
          <p:nvGrpSpPr>
            <p:cNvPr id="12470" name="Group 182"/>
            <p:cNvGrpSpPr>
              <a:grpSpLocks/>
            </p:cNvGrpSpPr>
            <p:nvPr/>
          </p:nvGrpSpPr>
          <p:grpSpPr bwMode="auto">
            <a:xfrm rot="3860739">
              <a:off x="2400" y="3120"/>
              <a:ext cx="144" cy="96"/>
              <a:chOff x="2496" y="2064"/>
              <a:chExt cx="144" cy="96"/>
            </a:xfrm>
          </p:grpSpPr>
          <p:sp>
            <p:nvSpPr>
              <p:cNvPr id="12471" name="Line 183"/>
              <p:cNvSpPr>
                <a:spLocks noChangeShapeType="1"/>
              </p:cNvSpPr>
              <p:nvPr/>
            </p:nvSpPr>
            <p:spPr bwMode="auto">
              <a:xfrm flipH="1">
                <a:off x="2496" y="2064"/>
                <a:ext cx="48" cy="96"/>
              </a:xfrm>
              <a:prstGeom prst="line">
                <a:avLst/>
              </a:prstGeom>
              <a:noFill/>
              <a:ln w="25400">
                <a:solidFill>
                  <a:srgbClr val="00FF00"/>
                </a:solidFill>
                <a:round/>
                <a:headEnd/>
                <a:tailEnd/>
              </a:ln>
              <a:effectLst/>
            </p:spPr>
            <p:txBody>
              <a:bodyPr wrap="none" anchor="ctr"/>
              <a:lstStyle/>
              <a:p>
                <a:endParaRPr lang="en-US"/>
              </a:p>
            </p:txBody>
          </p:sp>
          <p:sp>
            <p:nvSpPr>
              <p:cNvPr id="12472" name="Line 184"/>
              <p:cNvSpPr>
                <a:spLocks noChangeShapeType="1"/>
              </p:cNvSpPr>
              <p:nvPr/>
            </p:nvSpPr>
            <p:spPr bwMode="auto">
              <a:xfrm>
                <a:off x="2544" y="2064"/>
                <a:ext cx="96" cy="96"/>
              </a:xfrm>
              <a:prstGeom prst="line">
                <a:avLst/>
              </a:prstGeom>
              <a:noFill/>
              <a:ln w="25400">
                <a:solidFill>
                  <a:srgbClr val="00FF00"/>
                </a:solidFill>
                <a:round/>
                <a:headEnd/>
                <a:tailEnd/>
              </a:ln>
              <a:effectLst/>
            </p:spPr>
            <p:txBody>
              <a:bodyPr wrap="none" anchor="ctr"/>
              <a:lstStyle/>
              <a:p>
                <a:endParaRPr lang="en-US"/>
              </a:p>
            </p:txBody>
          </p:sp>
          <p:sp>
            <p:nvSpPr>
              <p:cNvPr id="12473" name="Line 185"/>
              <p:cNvSpPr>
                <a:spLocks noChangeShapeType="1"/>
              </p:cNvSpPr>
              <p:nvPr/>
            </p:nvSpPr>
            <p:spPr bwMode="auto">
              <a:xfrm>
                <a:off x="2496" y="2160"/>
                <a:ext cx="144" cy="0"/>
              </a:xfrm>
              <a:prstGeom prst="line">
                <a:avLst/>
              </a:prstGeom>
              <a:noFill/>
              <a:ln w="25400">
                <a:solidFill>
                  <a:srgbClr val="00FF00"/>
                </a:solidFill>
                <a:round/>
                <a:headEnd/>
                <a:tailEnd/>
              </a:ln>
              <a:effectLst/>
            </p:spPr>
            <p:txBody>
              <a:bodyPr wrap="none" anchor="ctr"/>
              <a:lstStyle/>
              <a:p>
                <a:endParaRPr lang="en-US"/>
              </a:p>
            </p:txBody>
          </p:sp>
        </p:grpSp>
        <p:grpSp>
          <p:nvGrpSpPr>
            <p:cNvPr id="12474" name="Group 186"/>
            <p:cNvGrpSpPr>
              <a:grpSpLocks/>
            </p:cNvGrpSpPr>
            <p:nvPr/>
          </p:nvGrpSpPr>
          <p:grpSpPr bwMode="auto">
            <a:xfrm rot="3860739">
              <a:off x="2496" y="2976"/>
              <a:ext cx="144" cy="96"/>
              <a:chOff x="2496" y="2064"/>
              <a:chExt cx="144" cy="96"/>
            </a:xfrm>
          </p:grpSpPr>
          <p:sp>
            <p:nvSpPr>
              <p:cNvPr id="12475" name="Line 187"/>
              <p:cNvSpPr>
                <a:spLocks noChangeShapeType="1"/>
              </p:cNvSpPr>
              <p:nvPr/>
            </p:nvSpPr>
            <p:spPr bwMode="auto">
              <a:xfrm flipH="1">
                <a:off x="2496" y="2064"/>
                <a:ext cx="48" cy="96"/>
              </a:xfrm>
              <a:prstGeom prst="line">
                <a:avLst/>
              </a:prstGeom>
              <a:noFill/>
              <a:ln w="25400">
                <a:solidFill>
                  <a:srgbClr val="00FF00"/>
                </a:solidFill>
                <a:round/>
                <a:headEnd/>
                <a:tailEnd/>
              </a:ln>
              <a:effectLst/>
            </p:spPr>
            <p:txBody>
              <a:bodyPr wrap="none" anchor="ctr"/>
              <a:lstStyle/>
              <a:p>
                <a:endParaRPr lang="en-US"/>
              </a:p>
            </p:txBody>
          </p:sp>
          <p:sp>
            <p:nvSpPr>
              <p:cNvPr id="12476" name="Line 188"/>
              <p:cNvSpPr>
                <a:spLocks noChangeShapeType="1"/>
              </p:cNvSpPr>
              <p:nvPr/>
            </p:nvSpPr>
            <p:spPr bwMode="auto">
              <a:xfrm>
                <a:off x="2544" y="2064"/>
                <a:ext cx="96" cy="96"/>
              </a:xfrm>
              <a:prstGeom prst="line">
                <a:avLst/>
              </a:prstGeom>
              <a:noFill/>
              <a:ln w="25400">
                <a:solidFill>
                  <a:srgbClr val="00FF00"/>
                </a:solidFill>
                <a:round/>
                <a:headEnd/>
                <a:tailEnd/>
              </a:ln>
              <a:effectLst/>
            </p:spPr>
            <p:txBody>
              <a:bodyPr wrap="none" anchor="ctr"/>
              <a:lstStyle/>
              <a:p>
                <a:endParaRPr lang="en-US"/>
              </a:p>
            </p:txBody>
          </p:sp>
          <p:sp>
            <p:nvSpPr>
              <p:cNvPr id="12477" name="Line 189"/>
              <p:cNvSpPr>
                <a:spLocks noChangeShapeType="1"/>
              </p:cNvSpPr>
              <p:nvPr/>
            </p:nvSpPr>
            <p:spPr bwMode="auto">
              <a:xfrm>
                <a:off x="2496" y="2160"/>
                <a:ext cx="144" cy="0"/>
              </a:xfrm>
              <a:prstGeom prst="line">
                <a:avLst/>
              </a:prstGeom>
              <a:noFill/>
              <a:ln w="25400">
                <a:solidFill>
                  <a:srgbClr val="00FF00"/>
                </a:solidFill>
                <a:round/>
                <a:headEnd/>
                <a:tailEnd/>
              </a:ln>
              <a:effectLst/>
            </p:spPr>
            <p:txBody>
              <a:bodyPr wrap="none" anchor="ctr"/>
              <a:lstStyle/>
              <a:p>
                <a:endParaRPr lang="en-US"/>
              </a:p>
            </p:txBody>
          </p:sp>
        </p:grpSp>
        <p:grpSp>
          <p:nvGrpSpPr>
            <p:cNvPr id="12478" name="Group 190"/>
            <p:cNvGrpSpPr>
              <a:grpSpLocks/>
            </p:cNvGrpSpPr>
            <p:nvPr/>
          </p:nvGrpSpPr>
          <p:grpSpPr bwMode="auto">
            <a:xfrm rot="3860739">
              <a:off x="3456" y="3072"/>
              <a:ext cx="144" cy="96"/>
              <a:chOff x="2496" y="2064"/>
              <a:chExt cx="144" cy="96"/>
            </a:xfrm>
          </p:grpSpPr>
          <p:sp>
            <p:nvSpPr>
              <p:cNvPr id="12479" name="Line 191"/>
              <p:cNvSpPr>
                <a:spLocks noChangeShapeType="1"/>
              </p:cNvSpPr>
              <p:nvPr/>
            </p:nvSpPr>
            <p:spPr bwMode="auto">
              <a:xfrm flipH="1">
                <a:off x="2496" y="2064"/>
                <a:ext cx="48" cy="96"/>
              </a:xfrm>
              <a:prstGeom prst="line">
                <a:avLst/>
              </a:prstGeom>
              <a:noFill/>
              <a:ln w="25400">
                <a:solidFill>
                  <a:srgbClr val="00FF00"/>
                </a:solidFill>
                <a:round/>
                <a:headEnd/>
                <a:tailEnd/>
              </a:ln>
              <a:effectLst/>
            </p:spPr>
            <p:txBody>
              <a:bodyPr wrap="none" anchor="ctr"/>
              <a:lstStyle/>
              <a:p>
                <a:endParaRPr lang="en-US"/>
              </a:p>
            </p:txBody>
          </p:sp>
          <p:sp>
            <p:nvSpPr>
              <p:cNvPr id="12480" name="Line 192"/>
              <p:cNvSpPr>
                <a:spLocks noChangeShapeType="1"/>
              </p:cNvSpPr>
              <p:nvPr/>
            </p:nvSpPr>
            <p:spPr bwMode="auto">
              <a:xfrm>
                <a:off x="2544" y="2064"/>
                <a:ext cx="96" cy="96"/>
              </a:xfrm>
              <a:prstGeom prst="line">
                <a:avLst/>
              </a:prstGeom>
              <a:noFill/>
              <a:ln w="25400">
                <a:solidFill>
                  <a:srgbClr val="00FF00"/>
                </a:solidFill>
                <a:round/>
                <a:headEnd/>
                <a:tailEnd/>
              </a:ln>
              <a:effectLst/>
            </p:spPr>
            <p:txBody>
              <a:bodyPr wrap="none" anchor="ctr"/>
              <a:lstStyle/>
              <a:p>
                <a:endParaRPr lang="en-US"/>
              </a:p>
            </p:txBody>
          </p:sp>
          <p:sp>
            <p:nvSpPr>
              <p:cNvPr id="12481" name="Line 193"/>
              <p:cNvSpPr>
                <a:spLocks noChangeShapeType="1"/>
              </p:cNvSpPr>
              <p:nvPr/>
            </p:nvSpPr>
            <p:spPr bwMode="auto">
              <a:xfrm>
                <a:off x="2496" y="2160"/>
                <a:ext cx="144" cy="0"/>
              </a:xfrm>
              <a:prstGeom prst="line">
                <a:avLst/>
              </a:prstGeom>
              <a:noFill/>
              <a:ln w="25400">
                <a:solidFill>
                  <a:srgbClr val="00FF00"/>
                </a:solidFill>
                <a:round/>
                <a:headEnd/>
                <a:tailEnd/>
              </a:ln>
              <a:effectLst/>
            </p:spPr>
            <p:txBody>
              <a:bodyPr wrap="none" anchor="ctr"/>
              <a:lstStyle/>
              <a:p>
                <a:endParaRPr lang="en-US"/>
              </a:p>
            </p:txBody>
          </p:sp>
        </p:grpSp>
        <p:grpSp>
          <p:nvGrpSpPr>
            <p:cNvPr id="12482" name="Group 194"/>
            <p:cNvGrpSpPr>
              <a:grpSpLocks/>
            </p:cNvGrpSpPr>
            <p:nvPr/>
          </p:nvGrpSpPr>
          <p:grpSpPr bwMode="auto">
            <a:xfrm rot="3860739">
              <a:off x="3024" y="3024"/>
              <a:ext cx="144" cy="96"/>
              <a:chOff x="2496" y="2064"/>
              <a:chExt cx="144" cy="96"/>
            </a:xfrm>
          </p:grpSpPr>
          <p:sp>
            <p:nvSpPr>
              <p:cNvPr id="12483" name="Line 195"/>
              <p:cNvSpPr>
                <a:spLocks noChangeShapeType="1"/>
              </p:cNvSpPr>
              <p:nvPr/>
            </p:nvSpPr>
            <p:spPr bwMode="auto">
              <a:xfrm flipH="1">
                <a:off x="2496" y="2064"/>
                <a:ext cx="48" cy="96"/>
              </a:xfrm>
              <a:prstGeom prst="line">
                <a:avLst/>
              </a:prstGeom>
              <a:noFill/>
              <a:ln w="25400">
                <a:solidFill>
                  <a:srgbClr val="00FF00"/>
                </a:solidFill>
                <a:round/>
                <a:headEnd/>
                <a:tailEnd/>
              </a:ln>
              <a:effectLst/>
            </p:spPr>
            <p:txBody>
              <a:bodyPr wrap="none" anchor="ctr"/>
              <a:lstStyle/>
              <a:p>
                <a:endParaRPr lang="en-US"/>
              </a:p>
            </p:txBody>
          </p:sp>
          <p:sp>
            <p:nvSpPr>
              <p:cNvPr id="12484" name="Line 196"/>
              <p:cNvSpPr>
                <a:spLocks noChangeShapeType="1"/>
              </p:cNvSpPr>
              <p:nvPr/>
            </p:nvSpPr>
            <p:spPr bwMode="auto">
              <a:xfrm>
                <a:off x="2544" y="2064"/>
                <a:ext cx="96" cy="96"/>
              </a:xfrm>
              <a:prstGeom prst="line">
                <a:avLst/>
              </a:prstGeom>
              <a:noFill/>
              <a:ln w="25400">
                <a:solidFill>
                  <a:srgbClr val="00FF00"/>
                </a:solidFill>
                <a:round/>
                <a:headEnd/>
                <a:tailEnd/>
              </a:ln>
              <a:effectLst/>
            </p:spPr>
            <p:txBody>
              <a:bodyPr wrap="none" anchor="ctr"/>
              <a:lstStyle/>
              <a:p>
                <a:endParaRPr lang="en-US"/>
              </a:p>
            </p:txBody>
          </p:sp>
          <p:sp>
            <p:nvSpPr>
              <p:cNvPr id="12485" name="Line 197"/>
              <p:cNvSpPr>
                <a:spLocks noChangeShapeType="1"/>
              </p:cNvSpPr>
              <p:nvPr/>
            </p:nvSpPr>
            <p:spPr bwMode="auto">
              <a:xfrm>
                <a:off x="2496" y="2160"/>
                <a:ext cx="144" cy="0"/>
              </a:xfrm>
              <a:prstGeom prst="line">
                <a:avLst/>
              </a:prstGeom>
              <a:noFill/>
              <a:ln w="25400">
                <a:solidFill>
                  <a:srgbClr val="00FF00"/>
                </a:solidFill>
                <a:round/>
                <a:headEnd/>
                <a:tailEnd/>
              </a:ln>
              <a:effectLst/>
            </p:spPr>
            <p:txBody>
              <a:bodyPr wrap="none" anchor="ctr"/>
              <a:lstStyle/>
              <a:p>
                <a:endParaRPr lang="en-US"/>
              </a:p>
            </p:txBody>
          </p:sp>
        </p:grpSp>
        <p:sp>
          <p:nvSpPr>
            <p:cNvPr id="12486" name="Rectangle 198"/>
            <p:cNvSpPr>
              <a:spLocks noChangeArrowheads="1"/>
            </p:cNvSpPr>
            <p:nvPr/>
          </p:nvSpPr>
          <p:spPr bwMode="auto">
            <a:xfrm>
              <a:off x="2736" y="2976"/>
              <a:ext cx="96" cy="96"/>
            </a:xfrm>
            <a:prstGeom prst="rect">
              <a:avLst/>
            </a:prstGeom>
            <a:noFill/>
            <a:ln w="25400">
              <a:solidFill>
                <a:srgbClr val="FF0000"/>
              </a:solidFill>
              <a:miter lim="800000"/>
              <a:headEnd/>
              <a:tailEnd/>
            </a:ln>
            <a:effectLst/>
          </p:spPr>
          <p:txBody>
            <a:bodyPr wrap="none" anchor="ctr"/>
            <a:lstStyle/>
            <a:p>
              <a:endParaRPr lang="en-US"/>
            </a:p>
          </p:txBody>
        </p:sp>
        <p:sp>
          <p:nvSpPr>
            <p:cNvPr id="12487" name="Rectangle 199"/>
            <p:cNvSpPr>
              <a:spLocks noChangeArrowheads="1"/>
            </p:cNvSpPr>
            <p:nvPr/>
          </p:nvSpPr>
          <p:spPr bwMode="auto">
            <a:xfrm>
              <a:off x="3648" y="2928"/>
              <a:ext cx="96" cy="96"/>
            </a:xfrm>
            <a:prstGeom prst="rect">
              <a:avLst/>
            </a:prstGeom>
            <a:noFill/>
            <a:ln w="25400">
              <a:solidFill>
                <a:srgbClr val="FF0000"/>
              </a:solidFill>
              <a:miter lim="800000"/>
              <a:headEnd/>
              <a:tailEnd/>
            </a:ln>
            <a:effectLst/>
          </p:spPr>
          <p:txBody>
            <a:bodyPr wrap="none" anchor="ctr"/>
            <a:lstStyle/>
            <a:p>
              <a:endParaRPr lang="en-US"/>
            </a:p>
          </p:txBody>
        </p:sp>
        <p:sp>
          <p:nvSpPr>
            <p:cNvPr id="12488" name="Rectangle 200"/>
            <p:cNvSpPr>
              <a:spLocks noChangeArrowheads="1"/>
            </p:cNvSpPr>
            <p:nvPr/>
          </p:nvSpPr>
          <p:spPr bwMode="auto">
            <a:xfrm>
              <a:off x="3264" y="3120"/>
              <a:ext cx="96" cy="96"/>
            </a:xfrm>
            <a:prstGeom prst="rect">
              <a:avLst/>
            </a:prstGeom>
            <a:noFill/>
            <a:ln w="25400">
              <a:solidFill>
                <a:srgbClr val="FF0000"/>
              </a:solidFill>
              <a:miter lim="800000"/>
              <a:headEnd/>
              <a:tailEnd/>
            </a:ln>
            <a:effectLst/>
          </p:spPr>
          <p:txBody>
            <a:bodyPr wrap="none" anchor="ctr"/>
            <a:lstStyle/>
            <a:p>
              <a:endParaRPr lang="en-US"/>
            </a:p>
          </p:txBody>
        </p:sp>
        <p:sp>
          <p:nvSpPr>
            <p:cNvPr id="12489" name="Rectangle 201"/>
            <p:cNvSpPr>
              <a:spLocks noChangeArrowheads="1"/>
            </p:cNvSpPr>
            <p:nvPr/>
          </p:nvSpPr>
          <p:spPr bwMode="auto">
            <a:xfrm>
              <a:off x="2832" y="3168"/>
              <a:ext cx="96" cy="96"/>
            </a:xfrm>
            <a:prstGeom prst="rect">
              <a:avLst/>
            </a:prstGeom>
            <a:noFill/>
            <a:ln w="25400">
              <a:solidFill>
                <a:srgbClr val="FF0000"/>
              </a:solidFill>
              <a:miter lim="800000"/>
              <a:headEnd/>
              <a:tailEnd/>
            </a:ln>
            <a:effectLst/>
          </p:spPr>
          <p:txBody>
            <a:bodyPr wrap="none" anchor="ctr"/>
            <a:lstStyle/>
            <a:p>
              <a:endParaRPr lang="en-US"/>
            </a:p>
          </p:txBody>
        </p:sp>
        <p:sp>
          <p:nvSpPr>
            <p:cNvPr id="12490" name="Rectangle 202"/>
            <p:cNvSpPr>
              <a:spLocks noChangeArrowheads="1"/>
            </p:cNvSpPr>
            <p:nvPr/>
          </p:nvSpPr>
          <p:spPr bwMode="auto">
            <a:xfrm>
              <a:off x="2208" y="3168"/>
              <a:ext cx="96" cy="96"/>
            </a:xfrm>
            <a:prstGeom prst="rect">
              <a:avLst/>
            </a:prstGeom>
            <a:noFill/>
            <a:ln w="25400">
              <a:solidFill>
                <a:srgbClr val="FF0000"/>
              </a:solidFill>
              <a:miter lim="800000"/>
              <a:headEnd/>
              <a:tailEnd/>
            </a:ln>
            <a:effectLst/>
          </p:spPr>
          <p:txBody>
            <a:bodyPr wrap="none" anchor="ctr"/>
            <a:lstStyle/>
            <a:p>
              <a:endParaRPr lang="en-US"/>
            </a:p>
          </p:txBody>
        </p:sp>
        <p:sp>
          <p:nvSpPr>
            <p:cNvPr id="12491" name="Rectangle 203"/>
            <p:cNvSpPr>
              <a:spLocks noChangeArrowheads="1"/>
            </p:cNvSpPr>
            <p:nvPr/>
          </p:nvSpPr>
          <p:spPr bwMode="auto">
            <a:xfrm>
              <a:off x="2448" y="3408"/>
              <a:ext cx="96" cy="96"/>
            </a:xfrm>
            <a:prstGeom prst="rect">
              <a:avLst/>
            </a:prstGeom>
            <a:noFill/>
            <a:ln w="25400">
              <a:solidFill>
                <a:srgbClr val="FF0000"/>
              </a:solidFill>
              <a:miter lim="800000"/>
              <a:headEnd/>
              <a:tailEnd/>
            </a:ln>
            <a:effectLst/>
          </p:spPr>
          <p:txBody>
            <a:bodyPr wrap="none" anchor="ctr"/>
            <a:lstStyle/>
            <a:p>
              <a:endParaRPr lang="en-US"/>
            </a:p>
          </p:txBody>
        </p:sp>
        <p:sp>
          <p:nvSpPr>
            <p:cNvPr id="12492" name="Rectangle 204"/>
            <p:cNvSpPr>
              <a:spLocks noChangeArrowheads="1"/>
            </p:cNvSpPr>
            <p:nvPr/>
          </p:nvSpPr>
          <p:spPr bwMode="auto">
            <a:xfrm>
              <a:off x="3216" y="3456"/>
              <a:ext cx="96" cy="96"/>
            </a:xfrm>
            <a:prstGeom prst="rect">
              <a:avLst/>
            </a:prstGeom>
            <a:noFill/>
            <a:ln w="25400">
              <a:solidFill>
                <a:srgbClr val="FF0000"/>
              </a:solidFill>
              <a:miter lim="800000"/>
              <a:headEnd/>
              <a:tailEnd/>
            </a:ln>
            <a:effectLst/>
          </p:spPr>
          <p:txBody>
            <a:bodyPr wrap="none" anchor="ctr"/>
            <a:lstStyle/>
            <a:p>
              <a:endParaRPr lang="en-US"/>
            </a:p>
          </p:txBody>
        </p:sp>
        <p:grpSp>
          <p:nvGrpSpPr>
            <p:cNvPr id="12493" name="Group 205"/>
            <p:cNvGrpSpPr>
              <a:grpSpLocks/>
            </p:cNvGrpSpPr>
            <p:nvPr/>
          </p:nvGrpSpPr>
          <p:grpSpPr bwMode="auto">
            <a:xfrm rot="3860739">
              <a:off x="2616" y="3192"/>
              <a:ext cx="144" cy="96"/>
              <a:chOff x="2496" y="2064"/>
              <a:chExt cx="144" cy="96"/>
            </a:xfrm>
          </p:grpSpPr>
          <p:sp>
            <p:nvSpPr>
              <p:cNvPr id="12494" name="Line 206"/>
              <p:cNvSpPr>
                <a:spLocks noChangeShapeType="1"/>
              </p:cNvSpPr>
              <p:nvPr/>
            </p:nvSpPr>
            <p:spPr bwMode="auto">
              <a:xfrm flipH="1">
                <a:off x="2496" y="2064"/>
                <a:ext cx="48" cy="96"/>
              </a:xfrm>
              <a:prstGeom prst="line">
                <a:avLst/>
              </a:prstGeom>
              <a:noFill/>
              <a:ln w="25400">
                <a:solidFill>
                  <a:srgbClr val="00FF00"/>
                </a:solidFill>
                <a:round/>
                <a:headEnd/>
                <a:tailEnd/>
              </a:ln>
              <a:effectLst/>
            </p:spPr>
            <p:txBody>
              <a:bodyPr wrap="none" anchor="ctr"/>
              <a:lstStyle/>
              <a:p>
                <a:endParaRPr lang="en-US"/>
              </a:p>
            </p:txBody>
          </p:sp>
          <p:sp>
            <p:nvSpPr>
              <p:cNvPr id="12495" name="Line 207"/>
              <p:cNvSpPr>
                <a:spLocks noChangeShapeType="1"/>
              </p:cNvSpPr>
              <p:nvPr/>
            </p:nvSpPr>
            <p:spPr bwMode="auto">
              <a:xfrm>
                <a:off x="2544" y="2064"/>
                <a:ext cx="96" cy="96"/>
              </a:xfrm>
              <a:prstGeom prst="line">
                <a:avLst/>
              </a:prstGeom>
              <a:noFill/>
              <a:ln w="25400">
                <a:solidFill>
                  <a:srgbClr val="00FF00"/>
                </a:solidFill>
                <a:round/>
                <a:headEnd/>
                <a:tailEnd/>
              </a:ln>
              <a:effectLst/>
            </p:spPr>
            <p:txBody>
              <a:bodyPr wrap="none" anchor="ctr"/>
              <a:lstStyle/>
              <a:p>
                <a:endParaRPr lang="en-US"/>
              </a:p>
            </p:txBody>
          </p:sp>
          <p:sp>
            <p:nvSpPr>
              <p:cNvPr id="12496" name="Line 208"/>
              <p:cNvSpPr>
                <a:spLocks noChangeShapeType="1"/>
              </p:cNvSpPr>
              <p:nvPr/>
            </p:nvSpPr>
            <p:spPr bwMode="auto">
              <a:xfrm>
                <a:off x="2496" y="2160"/>
                <a:ext cx="144" cy="0"/>
              </a:xfrm>
              <a:prstGeom prst="line">
                <a:avLst/>
              </a:prstGeom>
              <a:noFill/>
              <a:ln w="25400">
                <a:solidFill>
                  <a:srgbClr val="00FF00"/>
                </a:solidFill>
                <a:round/>
                <a:headEnd/>
                <a:tailEnd/>
              </a:ln>
              <a:effectLst/>
            </p:spPr>
            <p:txBody>
              <a:bodyPr wrap="none" anchor="ctr"/>
              <a:lstStyle/>
              <a:p>
                <a:endParaRPr lang="en-US"/>
              </a:p>
            </p:txBody>
          </p:sp>
        </p:grpSp>
        <p:grpSp>
          <p:nvGrpSpPr>
            <p:cNvPr id="12497" name="Group 209"/>
            <p:cNvGrpSpPr>
              <a:grpSpLocks/>
            </p:cNvGrpSpPr>
            <p:nvPr/>
          </p:nvGrpSpPr>
          <p:grpSpPr bwMode="auto">
            <a:xfrm rot="3860739">
              <a:off x="3576" y="3336"/>
              <a:ext cx="144" cy="96"/>
              <a:chOff x="2496" y="2064"/>
              <a:chExt cx="144" cy="96"/>
            </a:xfrm>
          </p:grpSpPr>
          <p:sp>
            <p:nvSpPr>
              <p:cNvPr id="12498" name="Line 210"/>
              <p:cNvSpPr>
                <a:spLocks noChangeShapeType="1"/>
              </p:cNvSpPr>
              <p:nvPr/>
            </p:nvSpPr>
            <p:spPr bwMode="auto">
              <a:xfrm flipH="1">
                <a:off x="2496" y="2064"/>
                <a:ext cx="48" cy="96"/>
              </a:xfrm>
              <a:prstGeom prst="line">
                <a:avLst/>
              </a:prstGeom>
              <a:noFill/>
              <a:ln w="25400">
                <a:solidFill>
                  <a:srgbClr val="00FF00"/>
                </a:solidFill>
                <a:round/>
                <a:headEnd/>
                <a:tailEnd/>
              </a:ln>
              <a:effectLst/>
            </p:spPr>
            <p:txBody>
              <a:bodyPr wrap="none" anchor="ctr"/>
              <a:lstStyle/>
              <a:p>
                <a:endParaRPr lang="en-US"/>
              </a:p>
            </p:txBody>
          </p:sp>
          <p:sp>
            <p:nvSpPr>
              <p:cNvPr id="12499" name="Line 211"/>
              <p:cNvSpPr>
                <a:spLocks noChangeShapeType="1"/>
              </p:cNvSpPr>
              <p:nvPr/>
            </p:nvSpPr>
            <p:spPr bwMode="auto">
              <a:xfrm>
                <a:off x="2544" y="2064"/>
                <a:ext cx="96" cy="96"/>
              </a:xfrm>
              <a:prstGeom prst="line">
                <a:avLst/>
              </a:prstGeom>
              <a:noFill/>
              <a:ln w="25400">
                <a:solidFill>
                  <a:srgbClr val="00FF00"/>
                </a:solidFill>
                <a:round/>
                <a:headEnd/>
                <a:tailEnd/>
              </a:ln>
              <a:effectLst/>
            </p:spPr>
            <p:txBody>
              <a:bodyPr wrap="none" anchor="ctr"/>
              <a:lstStyle/>
              <a:p>
                <a:endParaRPr lang="en-US"/>
              </a:p>
            </p:txBody>
          </p:sp>
          <p:sp>
            <p:nvSpPr>
              <p:cNvPr id="12500" name="Line 212"/>
              <p:cNvSpPr>
                <a:spLocks noChangeShapeType="1"/>
              </p:cNvSpPr>
              <p:nvPr/>
            </p:nvSpPr>
            <p:spPr bwMode="auto">
              <a:xfrm>
                <a:off x="2496" y="2160"/>
                <a:ext cx="144" cy="0"/>
              </a:xfrm>
              <a:prstGeom prst="line">
                <a:avLst/>
              </a:prstGeom>
              <a:noFill/>
              <a:ln w="25400">
                <a:solidFill>
                  <a:srgbClr val="00FF00"/>
                </a:solidFill>
                <a:round/>
                <a:headEnd/>
                <a:tailEnd/>
              </a:ln>
              <a:effectLst/>
            </p:spPr>
            <p:txBody>
              <a:bodyPr wrap="none" anchor="ctr"/>
              <a:lstStyle/>
              <a:p>
                <a:endParaRPr lang="en-US"/>
              </a:p>
            </p:txBody>
          </p:sp>
        </p:grpSp>
        <p:grpSp>
          <p:nvGrpSpPr>
            <p:cNvPr id="12501" name="Group 213"/>
            <p:cNvGrpSpPr>
              <a:grpSpLocks/>
            </p:cNvGrpSpPr>
            <p:nvPr/>
          </p:nvGrpSpPr>
          <p:grpSpPr bwMode="auto">
            <a:xfrm rot="3860739">
              <a:off x="2856" y="3384"/>
              <a:ext cx="144" cy="96"/>
              <a:chOff x="2496" y="2064"/>
              <a:chExt cx="144" cy="96"/>
            </a:xfrm>
          </p:grpSpPr>
          <p:sp>
            <p:nvSpPr>
              <p:cNvPr id="12502" name="Line 214"/>
              <p:cNvSpPr>
                <a:spLocks noChangeShapeType="1"/>
              </p:cNvSpPr>
              <p:nvPr/>
            </p:nvSpPr>
            <p:spPr bwMode="auto">
              <a:xfrm flipH="1">
                <a:off x="2496" y="2064"/>
                <a:ext cx="48" cy="96"/>
              </a:xfrm>
              <a:prstGeom prst="line">
                <a:avLst/>
              </a:prstGeom>
              <a:noFill/>
              <a:ln w="25400">
                <a:solidFill>
                  <a:srgbClr val="00FF00"/>
                </a:solidFill>
                <a:round/>
                <a:headEnd/>
                <a:tailEnd/>
              </a:ln>
              <a:effectLst/>
            </p:spPr>
            <p:txBody>
              <a:bodyPr wrap="none" anchor="ctr"/>
              <a:lstStyle/>
              <a:p>
                <a:endParaRPr lang="en-US"/>
              </a:p>
            </p:txBody>
          </p:sp>
          <p:sp>
            <p:nvSpPr>
              <p:cNvPr id="12503" name="Line 215"/>
              <p:cNvSpPr>
                <a:spLocks noChangeShapeType="1"/>
              </p:cNvSpPr>
              <p:nvPr/>
            </p:nvSpPr>
            <p:spPr bwMode="auto">
              <a:xfrm>
                <a:off x="2544" y="2064"/>
                <a:ext cx="96" cy="96"/>
              </a:xfrm>
              <a:prstGeom prst="line">
                <a:avLst/>
              </a:prstGeom>
              <a:noFill/>
              <a:ln w="25400">
                <a:solidFill>
                  <a:srgbClr val="00FF00"/>
                </a:solidFill>
                <a:round/>
                <a:headEnd/>
                <a:tailEnd/>
              </a:ln>
              <a:effectLst/>
            </p:spPr>
            <p:txBody>
              <a:bodyPr wrap="none" anchor="ctr"/>
              <a:lstStyle/>
              <a:p>
                <a:endParaRPr lang="en-US"/>
              </a:p>
            </p:txBody>
          </p:sp>
          <p:sp>
            <p:nvSpPr>
              <p:cNvPr id="12504" name="Line 216"/>
              <p:cNvSpPr>
                <a:spLocks noChangeShapeType="1"/>
              </p:cNvSpPr>
              <p:nvPr/>
            </p:nvSpPr>
            <p:spPr bwMode="auto">
              <a:xfrm>
                <a:off x="2496" y="2160"/>
                <a:ext cx="144" cy="0"/>
              </a:xfrm>
              <a:prstGeom prst="line">
                <a:avLst/>
              </a:prstGeom>
              <a:noFill/>
              <a:ln w="25400">
                <a:solidFill>
                  <a:srgbClr val="00FF00"/>
                </a:solidFill>
                <a:round/>
                <a:headEnd/>
                <a:tailEnd/>
              </a:ln>
              <a:effectLst/>
            </p:spPr>
            <p:txBody>
              <a:bodyPr wrap="none" anchor="ctr"/>
              <a:lstStyle/>
              <a:p>
                <a:endParaRPr lang="en-US"/>
              </a:p>
            </p:txBody>
          </p:sp>
        </p:grpSp>
        <p:grpSp>
          <p:nvGrpSpPr>
            <p:cNvPr id="12505" name="Group 217"/>
            <p:cNvGrpSpPr>
              <a:grpSpLocks/>
            </p:cNvGrpSpPr>
            <p:nvPr/>
          </p:nvGrpSpPr>
          <p:grpSpPr bwMode="auto">
            <a:xfrm rot="3860739">
              <a:off x="1992" y="3240"/>
              <a:ext cx="144" cy="96"/>
              <a:chOff x="2496" y="2064"/>
              <a:chExt cx="144" cy="96"/>
            </a:xfrm>
          </p:grpSpPr>
          <p:sp>
            <p:nvSpPr>
              <p:cNvPr id="12506" name="Line 218"/>
              <p:cNvSpPr>
                <a:spLocks noChangeShapeType="1"/>
              </p:cNvSpPr>
              <p:nvPr/>
            </p:nvSpPr>
            <p:spPr bwMode="auto">
              <a:xfrm flipH="1">
                <a:off x="2496" y="2064"/>
                <a:ext cx="48" cy="96"/>
              </a:xfrm>
              <a:prstGeom prst="line">
                <a:avLst/>
              </a:prstGeom>
              <a:noFill/>
              <a:ln w="25400">
                <a:solidFill>
                  <a:srgbClr val="00FF00"/>
                </a:solidFill>
                <a:round/>
                <a:headEnd/>
                <a:tailEnd/>
              </a:ln>
              <a:effectLst/>
            </p:spPr>
            <p:txBody>
              <a:bodyPr wrap="none" anchor="ctr"/>
              <a:lstStyle/>
              <a:p>
                <a:endParaRPr lang="en-US"/>
              </a:p>
            </p:txBody>
          </p:sp>
          <p:sp>
            <p:nvSpPr>
              <p:cNvPr id="12507" name="Line 219"/>
              <p:cNvSpPr>
                <a:spLocks noChangeShapeType="1"/>
              </p:cNvSpPr>
              <p:nvPr/>
            </p:nvSpPr>
            <p:spPr bwMode="auto">
              <a:xfrm>
                <a:off x="2544" y="2064"/>
                <a:ext cx="96" cy="96"/>
              </a:xfrm>
              <a:prstGeom prst="line">
                <a:avLst/>
              </a:prstGeom>
              <a:noFill/>
              <a:ln w="25400">
                <a:solidFill>
                  <a:srgbClr val="00FF00"/>
                </a:solidFill>
                <a:round/>
                <a:headEnd/>
                <a:tailEnd/>
              </a:ln>
              <a:effectLst/>
            </p:spPr>
            <p:txBody>
              <a:bodyPr wrap="none" anchor="ctr"/>
              <a:lstStyle/>
              <a:p>
                <a:endParaRPr lang="en-US"/>
              </a:p>
            </p:txBody>
          </p:sp>
          <p:sp>
            <p:nvSpPr>
              <p:cNvPr id="12508" name="Line 220"/>
              <p:cNvSpPr>
                <a:spLocks noChangeShapeType="1"/>
              </p:cNvSpPr>
              <p:nvPr/>
            </p:nvSpPr>
            <p:spPr bwMode="auto">
              <a:xfrm>
                <a:off x="2496" y="2160"/>
                <a:ext cx="144" cy="0"/>
              </a:xfrm>
              <a:prstGeom prst="line">
                <a:avLst/>
              </a:prstGeom>
              <a:noFill/>
              <a:ln w="25400">
                <a:solidFill>
                  <a:srgbClr val="00FF00"/>
                </a:solidFill>
                <a:round/>
                <a:headEnd/>
                <a:tailEnd/>
              </a:ln>
              <a:effectLst/>
            </p:spPr>
            <p:txBody>
              <a:bodyPr wrap="none" anchor="ctr"/>
              <a:lstStyle/>
              <a:p>
                <a:endParaRPr lang="en-US"/>
              </a:p>
            </p:txBody>
          </p:sp>
        </p:grpSp>
        <p:sp>
          <p:nvSpPr>
            <p:cNvPr id="12509" name="Rectangle 221"/>
            <p:cNvSpPr>
              <a:spLocks noChangeArrowheads="1"/>
            </p:cNvSpPr>
            <p:nvPr/>
          </p:nvSpPr>
          <p:spPr bwMode="auto">
            <a:xfrm>
              <a:off x="3696" y="3168"/>
              <a:ext cx="96" cy="96"/>
            </a:xfrm>
            <a:prstGeom prst="rect">
              <a:avLst/>
            </a:prstGeom>
            <a:noFill/>
            <a:ln w="25400">
              <a:solidFill>
                <a:srgbClr val="FF0000"/>
              </a:solidFill>
              <a:miter lim="800000"/>
              <a:headEnd/>
              <a:tailEnd/>
            </a:ln>
            <a:effectLst/>
          </p:spPr>
          <p:txBody>
            <a:bodyPr wrap="none" anchor="ctr"/>
            <a:lstStyle/>
            <a:p>
              <a:endParaRPr lang="en-US"/>
            </a:p>
          </p:txBody>
        </p:sp>
        <p:sp>
          <p:nvSpPr>
            <p:cNvPr id="12510" name="Rectangle 222"/>
            <p:cNvSpPr>
              <a:spLocks noChangeArrowheads="1"/>
            </p:cNvSpPr>
            <p:nvPr/>
          </p:nvSpPr>
          <p:spPr bwMode="auto">
            <a:xfrm>
              <a:off x="3888" y="3264"/>
              <a:ext cx="96" cy="96"/>
            </a:xfrm>
            <a:prstGeom prst="rect">
              <a:avLst/>
            </a:prstGeom>
            <a:noFill/>
            <a:ln w="25400">
              <a:solidFill>
                <a:srgbClr val="FF0000"/>
              </a:solidFill>
              <a:miter lim="800000"/>
              <a:headEnd/>
              <a:tailEnd/>
            </a:ln>
            <a:effectLst/>
          </p:spPr>
          <p:txBody>
            <a:bodyPr wrap="none" anchor="ctr"/>
            <a:lstStyle/>
            <a:p>
              <a:endParaRPr lang="en-US"/>
            </a:p>
          </p:txBody>
        </p:sp>
      </p:grpSp>
      <p:sp>
        <p:nvSpPr>
          <p:cNvPr id="12511" name="Line 223"/>
          <p:cNvSpPr>
            <a:spLocks noChangeShapeType="1"/>
          </p:cNvSpPr>
          <p:nvPr/>
        </p:nvSpPr>
        <p:spPr bwMode="auto">
          <a:xfrm flipV="1">
            <a:off x="6096000" y="4495800"/>
            <a:ext cx="0" cy="838200"/>
          </a:xfrm>
          <a:prstGeom prst="line">
            <a:avLst/>
          </a:prstGeom>
          <a:noFill/>
          <a:ln w="38100">
            <a:solidFill>
              <a:srgbClr val="FF00FF"/>
            </a:solidFill>
            <a:round/>
            <a:headEnd/>
            <a:tailEnd type="triangle" w="med" len="lg"/>
          </a:ln>
          <a:effectLst/>
        </p:spPr>
        <p:txBody>
          <a:bodyPr wrap="none" anchor="ctr"/>
          <a:lstStyle/>
          <a:p>
            <a:endParaRPr lang="en-US"/>
          </a:p>
        </p:txBody>
      </p:sp>
      <p:sp>
        <p:nvSpPr>
          <p:cNvPr id="12512" name="Text Box 224"/>
          <p:cNvSpPr txBox="1">
            <a:spLocks noChangeArrowheads="1"/>
          </p:cNvSpPr>
          <p:nvPr/>
        </p:nvSpPr>
        <p:spPr bwMode="auto">
          <a:xfrm>
            <a:off x="5943600" y="4724400"/>
            <a:ext cx="2057400" cy="457200"/>
          </a:xfrm>
          <a:prstGeom prst="rect">
            <a:avLst/>
          </a:prstGeom>
          <a:noFill/>
          <a:ln w="9525">
            <a:noFill/>
            <a:miter lim="800000"/>
            <a:headEnd/>
            <a:tailEnd/>
          </a:ln>
          <a:effectLst/>
        </p:spPr>
        <p:txBody>
          <a:bodyPr>
            <a:spAutoFit/>
          </a:bodyPr>
          <a:lstStyle/>
          <a:p>
            <a:pPr algn="ctr">
              <a:spcBef>
                <a:spcPct val="50000"/>
              </a:spcBef>
            </a:pPr>
            <a:r>
              <a:rPr lang="en-US" altLang="en-US" sz="2400" b="1">
                <a:solidFill>
                  <a:srgbClr val="00FFFF"/>
                </a:solidFill>
                <a:effectLst>
                  <a:outerShdw blurRad="38100" dist="38100" dir="2700000" algn="tl">
                    <a:srgbClr val="000000"/>
                  </a:outerShdw>
                </a:effectLst>
              </a:rPr>
              <a:t>Re-uptake</a:t>
            </a:r>
            <a:endParaRPr lang="en-US" altLang="en-US" sz="2000" b="1">
              <a:effectLst>
                <a:outerShdw blurRad="38100" dist="38100" dir="2700000" algn="tl">
                  <a:srgbClr val="000000"/>
                </a:outerShdw>
              </a:effectLst>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p:cTn id="7" dur="1000" fill="hold"/>
                                        <p:tgtEl>
                                          <p:spTgt spid="12294"/>
                                        </p:tgtEl>
                                        <p:attrNameLst>
                                          <p:attrName>ppt_w</p:attrName>
                                        </p:attrNameLst>
                                      </p:cBhvr>
                                      <p:tavLst>
                                        <p:tav tm="0">
                                          <p:val>
                                            <p:fltVal val="0"/>
                                          </p:val>
                                        </p:tav>
                                        <p:tav tm="100000">
                                          <p:val>
                                            <p:strVal val="#ppt_w"/>
                                          </p:val>
                                        </p:tav>
                                      </p:tavLst>
                                    </p:anim>
                                    <p:anim calcmode="lin" valueType="num">
                                      <p:cBhvr>
                                        <p:cTn id="8" dur="1000" fill="hold"/>
                                        <p:tgtEl>
                                          <p:spTgt spid="12294"/>
                                        </p:tgtEl>
                                        <p:attrNameLst>
                                          <p:attrName>ppt_h</p:attrName>
                                        </p:attrNameLst>
                                      </p:cBhvr>
                                      <p:tavLst>
                                        <p:tav tm="0">
                                          <p:val>
                                            <p:fltVal val="0"/>
                                          </p:val>
                                        </p:tav>
                                        <p:tav tm="100000">
                                          <p:val>
                                            <p:strVal val="#ppt_h"/>
                                          </p:val>
                                        </p:tav>
                                      </p:tavLst>
                                    </p:anim>
                                    <p:anim calcmode="lin" valueType="num">
                                      <p:cBhvr>
                                        <p:cTn id="9" dur="1000" fill="hold"/>
                                        <p:tgtEl>
                                          <p:spTgt spid="122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9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2299"/>
                                        </p:tgtEl>
                                        <p:attrNameLst>
                                          <p:attrName>style.visibility</p:attrName>
                                        </p:attrNameLst>
                                      </p:cBhvr>
                                      <p:to>
                                        <p:strVal val="visible"/>
                                      </p:to>
                                    </p:set>
                                    <p:animEffect transition="in" filter="dissolve">
                                      <p:cBhvr>
                                        <p:cTn id="14" dur="500"/>
                                        <p:tgtEl>
                                          <p:spTgt spid="12299"/>
                                        </p:tgtEl>
                                      </p:cBhvr>
                                    </p:animEffect>
                                  </p:childTnLst>
                                </p:cTn>
                              </p:par>
                            </p:childTnLst>
                          </p:cTn>
                        </p:par>
                        <p:par>
                          <p:cTn id="15" fill="hold">
                            <p:stCondLst>
                              <p:cond delay="1500"/>
                            </p:stCondLst>
                            <p:childTnLst>
                              <p:par>
                                <p:cTn id="16" presetID="12" presetClass="entr" presetSubtype="8" fill="hold" grpId="0" nodeType="afterEffect">
                                  <p:stCondLst>
                                    <p:cond delay="0"/>
                                  </p:stCondLst>
                                  <p:childTnLst>
                                    <p:set>
                                      <p:cBhvr>
                                        <p:cTn id="17" dur="1" fill="hold">
                                          <p:stCondLst>
                                            <p:cond delay="0"/>
                                          </p:stCondLst>
                                        </p:cTn>
                                        <p:tgtEl>
                                          <p:spTgt spid="12291"/>
                                        </p:tgtEl>
                                        <p:attrNameLst>
                                          <p:attrName>style.visibility</p:attrName>
                                        </p:attrNameLst>
                                      </p:cBhvr>
                                      <p:to>
                                        <p:strVal val="visible"/>
                                      </p:to>
                                    </p:set>
                                    <p:animEffect transition="in" filter="slide(fromLeft)">
                                      <p:cBhvr>
                                        <p:cTn id="18" dur="500"/>
                                        <p:tgtEl>
                                          <p:spTgt spid="12291"/>
                                        </p:tgtEl>
                                      </p:cBhvr>
                                    </p:animEffect>
                                  </p:childTnLst>
                                </p:cTn>
                              </p:par>
                            </p:childTnLst>
                          </p:cTn>
                        </p:par>
                        <p:par>
                          <p:cTn id="19" fill="hold">
                            <p:stCondLst>
                              <p:cond delay="2000"/>
                            </p:stCondLst>
                            <p:childTnLst>
                              <p:par>
                                <p:cTn id="20" presetID="5" presetClass="entr" presetSubtype="10" fill="hold" grpId="0" nodeType="afterEffect">
                                  <p:stCondLst>
                                    <p:cond delay="0"/>
                                  </p:stCondLst>
                                  <p:childTnLst>
                                    <p:set>
                                      <p:cBhvr>
                                        <p:cTn id="21" dur="1" fill="hold">
                                          <p:stCondLst>
                                            <p:cond delay="0"/>
                                          </p:stCondLst>
                                        </p:cTn>
                                        <p:tgtEl>
                                          <p:spTgt spid="12290"/>
                                        </p:tgtEl>
                                        <p:attrNameLst>
                                          <p:attrName>style.visibility</p:attrName>
                                        </p:attrNameLst>
                                      </p:cBhvr>
                                      <p:to>
                                        <p:strVal val="visible"/>
                                      </p:to>
                                    </p:set>
                                    <p:animEffect transition="in" filter="checkerboard(across)">
                                      <p:cBhvr>
                                        <p:cTn id="22" dur="500"/>
                                        <p:tgtEl>
                                          <p:spTgt spid="12290"/>
                                        </p:tgtEl>
                                      </p:cBhvr>
                                    </p:animEffect>
                                  </p:childTnLst>
                                  <p:subTnLst>
                                    <p:audio>
                                      <p:cMediaNode>
                                        <p:cTn display="0" masterRel="sameClick">
                                          <p:stCondLst>
                                            <p:cond evt="begin" delay="0">
                                              <p:tn val="20"/>
                                            </p:cond>
                                          </p:stCondLst>
                                          <p:endCondLst>
                                            <p:cond evt="onStopAudio" delay="0">
                                              <p:tgtEl>
                                                <p:sldTgt/>
                                              </p:tgtEl>
                                            </p:cond>
                                          </p:endCondLst>
                                        </p:cTn>
                                        <p:tgtEl>
                                          <p:sndTgt r:embed="rId2" name="Embedded Sound 32"/>
                                        </p:tgtEl>
                                      </p:cMediaNode>
                                    </p:audio>
                                  </p:subTnLst>
                                </p:cTn>
                              </p:par>
                            </p:childTnLst>
                          </p:cTn>
                        </p:par>
                        <p:par>
                          <p:cTn id="23" fill="hold">
                            <p:stCondLst>
                              <p:cond delay="2500"/>
                            </p:stCondLst>
                            <p:childTnLst>
                              <p:par>
                                <p:cTn id="24" presetID="12" presetClass="entr" presetSubtype="1" fill="hold" nodeType="afterEffect">
                                  <p:stCondLst>
                                    <p:cond delay="0"/>
                                  </p:stCondLst>
                                  <p:childTnLst>
                                    <p:set>
                                      <p:cBhvr>
                                        <p:cTn id="25" dur="1" fill="hold">
                                          <p:stCondLst>
                                            <p:cond delay="0"/>
                                          </p:stCondLst>
                                        </p:cTn>
                                        <p:tgtEl>
                                          <p:spTgt spid="12363"/>
                                        </p:tgtEl>
                                        <p:attrNameLst>
                                          <p:attrName>style.visibility</p:attrName>
                                        </p:attrNameLst>
                                      </p:cBhvr>
                                      <p:to>
                                        <p:strVal val="visible"/>
                                      </p:to>
                                    </p:set>
                                    <p:animEffect transition="in" filter="slide(fromTop)">
                                      <p:cBhvr>
                                        <p:cTn id="26" dur="500"/>
                                        <p:tgtEl>
                                          <p:spTgt spid="12363"/>
                                        </p:tgtEl>
                                      </p:cBhvr>
                                    </p:animEffect>
                                  </p:childTnLst>
                                </p:cTn>
                              </p:par>
                            </p:childTnLst>
                          </p:cTn>
                        </p:par>
                        <p:par>
                          <p:cTn id="27" fill="hold">
                            <p:stCondLst>
                              <p:cond delay="3000"/>
                            </p:stCondLst>
                            <p:childTnLst>
                              <p:par>
                                <p:cTn id="28" presetID="22" presetClass="entr" presetSubtype="1" fill="hold" nodeType="afterEffect">
                                  <p:stCondLst>
                                    <p:cond delay="0"/>
                                  </p:stCondLst>
                                  <p:childTnLst>
                                    <p:set>
                                      <p:cBhvr>
                                        <p:cTn id="29" dur="1" fill="hold">
                                          <p:stCondLst>
                                            <p:cond delay="0"/>
                                          </p:stCondLst>
                                        </p:cTn>
                                        <p:tgtEl>
                                          <p:spTgt spid="12456"/>
                                        </p:tgtEl>
                                        <p:attrNameLst>
                                          <p:attrName>style.visibility</p:attrName>
                                        </p:attrNameLst>
                                      </p:cBhvr>
                                      <p:to>
                                        <p:strVal val="visible"/>
                                      </p:to>
                                    </p:set>
                                    <p:animEffect transition="in" filter="wipe(up)">
                                      <p:cBhvr>
                                        <p:cTn id="30" dur="500"/>
                                        <p:tgtEl>
                                          <p:spTgt spid="12456"/>
                                        </p:tgtEl>
                                      </p:cBhvr>
                                    </p:animEffect>
                                  </p:childTnLst>
                                </p:cTn>
                              </p:par>
                            </p:childTnLst>
                          </p:cTn>
                        </p:par>
                        <p:par>
                          <p:cTn id="31" fill="hold">
                            <p:stCondLst>
                              <p:cond delay="3500"/>
                            </p:stCondLst>
                            <p:childTnLst>
                              <p:par>
                                <p:cTn id="32" presetID="9" presetClass="entr" presetSubtype="0" fill="hold" grpId="0" nodeType="afterEffect">
                                  <p:stCondLst>
                                    <p:cond delay="0"/>
                                  </p:stCondLst>
                                  <p:childTnLst>
                                    <p:set>
                                      <p:cBhvr>
                                        <p:cTn id="33" dur="1" fill="hold">
                                          <p:stCondLst>
                                            <p:cond delay="0"/>
                                          </p:stCondLst>
                                        </p:cTn>
                                        <p:tgtEl>
                                          <p:spTgt spid="12298"/>
                                        </p:tgtEl>
                                        <p:attrNameLst>
                                          <p:attrName>style.visibility</p:attrName>
                                        </p:attrNameLst>
                                      </p:cBhvr>
                                      <p:to>
                                        <p:strVal val="visible"/>
                                      </p:to>
                                    </p:set>
                                    <p:animEffect transition="in" filter="dissolve">
                                      <p:cBhvr>
                                        <p:cTn id="34" dur="500"/>
                                        <p:tgtEl>
                                          <p:spTgt spid="12298"/>
                                        </p:tgtEl>
                                      </p:cBhvr>
                                    </p:animEffect>
                                  </p:childTnLst>
                                </p:cTn>
                              </p:par>
                            </p:childTnLst>
                          </p:cTn>
                        </p:par>
                        <p:par>
                          <p:cTn id="35" fill="hold">
                            <p:stCondLst>
                              <p:cond delay="4000"/>
                            </p:stCondLst>
                            <p:childTnLst>
                              <p:par>
                                <p:cTn id="36" presetID="14" presetClass="entr" presetSubtype="5" fill="hold" nodeType="afterEffect">
                                  <p:stCondLst>
                                    <p:cond delay="0"/>
                                  </p:stCondLst>
                                  <p:childTnLst>
                                    <p:set>
                                      <p:cBhvr>
                                        <p:cTn id="37" dur="1" fill="hold">
                                          <p:stCondLst>
                                            <p:cond delay="0"/>
                                          </p:stCondLst>
                                        </p:cTn>
                                        <p:tgtEl>
                                          <p:spTgt spid="12300"/>
                                        </p:tgtEl>
                                        <p:attrNameLst>
                                          <p:attrName>style.visibility</p:attrName>
                                        </p:attrNameLst>
                                      </p:cBhvr>
                                      <p:to>
                                        <p:strVal val="visible"/>
                                      </p:to>
                                    </p:set>
                                    <p:animEffect transition="in" filter="randombar(vertical)">
                                      <p:cBhvr>
                                        <p:cTn id="38" dur="500"/>
                                        <p:tgtEl>
                                          <p:spTgt spid="12300"/>
                                        </p:tgtEl>
                                      </p:cBhvr>
                                    </p:animEffect>
                                  </p:childTnLst>
                                  <p:subTnLst>
                                    <p:audio>
                                      <p:cMediaNode>
                                        <p:cTn display="0" masterRel="sameClick">
                                          <p:stCondLst>
                                            <p:cond evt="begin" delay="0">
                                              <p:tn val="36"/>
                                            </p:cond>
                                          </p:stCondLst>
                                          <p:endCondLst>
                                            <p:cond evt="onStopAudio" delay="0">
                                              <p:tgtEl>
                                                <p:sldTgt/>
                                              </p:tgtEl>
                                            </p:cond>
                                          </p:endCondLst>
                                        </p:cTn>
                                        <p:tgtEl>
                                          <p:sndTgt r:embed="rId2" name="Embedded Sound 32"/>
                                        </p:tgtEl>
                                      </p:cMediaNode>
                                    </p:audio>
                                  </p:subTnLst>
                                </p:cTn>
                              </p:par>
                            </p:childTnLst>
                          </p:cTn>
                        </p:par>
                        <p:par>
                          <p:cTn id="39" fill="hold">
                            <p:stCondLst>
                              <p:cond delay="4500"/>
                            </p:stCondLst>
                            <p:childTnLst>
                              <p:par>
                                <p:cTn id="40" presetID="22" presetClass="entr" presetSubtype="2" fill="hold" nodeType="afterEffect">
                                  <p:stCondLst>
                                    <p:cond delay="0"/>
                                  </p:stCondLst>
                                  <p:childTnLst>
                                    <p:set>
                                      <p:cBhvr>
                                        <p:cTn id="41" dur="1" fill="hold">
                                          <p:stCondLst>
                                            <p:cond delay="0"/>
                                          </p:stCondLst>
                                        </p:cTn>
                                        <p:tgtEl>
                                          <p:spTgt spid="12398"/>
                                        </p:tgtEl>
                                        <p:attrNameLst>
                                          <p:attrName>style.visibility</p:attrName>
                                        </p:attrNameLst>
                                      </p:cBhvr>
                                      <p:to>
                                        <p:strVal val="visible"/>
                                      </p:to>
                                    </p:set>
                                    <p:animEffect transition="in" filter="wipe(right)">
                                      <p:cBhvr>
                                        <p:cTn id="42" dur="500"/>
                                        <p:tgtEl>
                                          <p:spTgt spid="12398"/>
                                        </p:tgtEl>
                                      </p:cBhvr>
                                    </p:animEffect>
                                  </p:childTnLst>
                                </p:cTn>
                              </p:par>
                            </p:childTnLst>
                          </p:cTn>
                        </p:par>
                        <p:par>
                          <p:cTn id="43" fill="hold">
                            <p:stCondLst>
                              <p:cond delay="5000"/>
                            </p:stCondLst>
                            <p:childTnLst>
                              <p:par>
                                <p:cTn id="44" presetID="12" presetClass="entr" presetSubtype="8" fill="hold" nodeType="afterEffect">
                                  <p:stCondLst>
                                    <p:cond delay="0"/>
                                  </p:stCondLst>
                                  <p:childTnLst>
                                    <p:set>
                                      <p:cBhvr>
                                        <p:cTn id="45" dur="1" fill="hold">
                                          <p:stCondLst>
                                            <p:cond delay="0"/>
                                          </p:stCondLst>
                                        </p:cTn>
                                        <p:tgtEl>
                                          <p:spTgt spid="12355"/>
                                        </p:tgtEl>
                                        <p:attrNameLst>
                                          <p:attrName>style.visibility</p:attrName>
                                        </p:attrNameLst>
                                      </p:cBhvr>
                                      <p:to>
                                        <p:strVal val="visible"/>
                                      </p:to>
                                    </p:set>
                                    <p:animEffect transition="in" filter="slide(fromLeft)">
                                      <p:cBhvr>
                                        <p:cTn id="46" dur="500"/>
                                        <p:tgtEl>
                                          <p:spTgt spid="12355"/>
                                        </p:tgtEl>
                                      </p:cBhvr>
                                    </p:animEffect>
                                  </p:childTnLst>
                                </p:cTn>
                              </p:par>
                            </p:childTnLst>
                          </p:cTn>
                        </p:par>
                        <p:par>
                          <p:cTn id="47" fill="hold">
                            <p:stCondLst>
                              <p:cond delay="5500"/>
                            </p:stCondLst>
                            <p:childTnLst>
                              <p:par>
                                <p:cTn id="48" presetID="12" presetClass="entr" presetSubtype="8" fill="hold" grpId="0" nodeType="afterEffect">
                                  <p:stCondLst>
                                    <p:cond delay="0"/>
                                  </p:stCondLst>
                                  <p:childTnLst>
                                    <p:set>
                                      <p:cBhvr>
                                        <p:cTn id="49" dur="1" fill="hold">
                                          <p:stCondLst>
                                            <p:cond delay="0"/>
                                          </p:stCondLst>
                                        </p:cTn>
                                        <p:tgtEl>
                                          <p:spTgt spid="12297"/>
                                        </p:tgtEl>
                                        <p:attrNameLst>
                                          <p:attrName>style.visibility</p:attrName>
                                        </p:attrNameLst>
                                      </p:cBhvr>
                                      <p:to>
                                        <p:strVal val="visible"/>
                                      </p:to>
                                    </p:set>
                                    <p:animEffect transition="in" filter="slide(fromLeft)">
                                      <p:cBhvr>
                                        <p:cTn id="50" dur="500"/>
                                        <p:tgtEl>
                                          <p:spTgt spid="12297"/>
                                        </p:tgtEl>
                                      </p:cBhvr>
                                    </p:animEffect>
                                  </p:childTnLst>
                                </p:cTn>
                              </p:par>
                            </p:childTnLst>
                          </p:cTn>
                        </p:par>
                        <p:par>
                          <p:cTn id="51" fill="hold">
                            <p:stCondLst>
                              <p:cond delay="6000"/>
                            </p:stCondLst>
                            <p:childTnLst>
                              <p:par>
                                <p:cTn id="52" presetID="12" presetClass="entr" presetSubtype="2" fill="hold" grpId="0" nodeType="afterEffect">
                                  <p:stCondLst>
                                    <p:cond delay="0"/>
                                  </p:stCondLst>
                                  <p:childTnLst>
                                    <p:set>
                                      <p:cBhvr>
                                        <p:cTn id="53" dur="1" fill="hold">
                                          <p:stCondLst>
                                            <p:cond delay="0"/>
                                          </p:stCondLst>
                                        </p:cTn>
                                        <p:tgtEl>
                                          <p:spTgt spid="12293"/>
                                        </p:tgtEl>
                                        <p:attrNameLst>
                                          <p:attrName>style.visibility</p:attrName>
                                        </p:attrNameLst>
                                      </p:cBhvr>
                                      <p:to>
                                        <p:strVal val="visible"/>
                                      </p:to>
                                    </p:set>
                                    <p:animEffect transition="in" filter="slide(fromRight)">
                                      <p:cBhvr>
                                        <p:cTn id="54" dur="500"/>
                                        <p:tgtEl>
                                          <p:spTgt spid="12293"/>
                                        </p:tgtEl>
                                      </p:cBhvr>
                                    </p:animEffect>
                                  </p:childTnLst>
                                </p:cTn>
                              </p:par>
                            </p:childTnLst>
                          </p:cTn>
                        </p:par>
                        <p:par>
                          <p:cTn id="55" fill="hold">
                            <p:stCondLst>
                              <p:cond delay="6500"/>
                            </p:stCondLst>
                            <p:childTnLst>
                              <p:par>
                                <p:cTn id="56" presetID="12" presetClass="entr" presetSubtype="2" fill="hold" grpId="0" nodeType="afterEffect">
                                  <p:stCondLst>
                                    <p:cond delay="0"/>
                                  </p:stCondLst>
                                  <p:childTnLst>
                                    <p:set>
                                      <p:cBhvr>
                                        <p:cTn id="57" dur="1" fill="hold">
                                          <p:stCondLst>
                                            <p:cond delay="0"/>
                                          </p:stCondLst>
                                        </p:cTn>
                                        <p:tgtEl>
                                          <p:spTgt spid="12292"/>
                                        </p:tgtEl>
                                        <p:attrNameLst>
                                          <p:attrName>style.visibility</p:attrName>
                                        </p:attrNameLst>
                                      </p:cBhvr>
                                      <p:to>
                                        <p:strVal val="visible"/>
                                      </p:to>
                                    </p:set>
                                    <p:animEffect transition="in" filter="slide(fromRight)">
                                      <p:cBhvr>
                                        <p:cTn id="58" dur="500"/>
                                        <p:tgtEl>
                                          <p:spTgt spid="12292"/>
                                        </p:tgtEl>
                                      </p:cBhvr>
                                    </p:animEffect>
                                  </p:childTnLst>
                                </p:cTn>
                              </p:par>
                            </p:childTnLst>
                          </p:cTn>
                        </p:par>
                        <p:par>
                          <p:cTn id="59" fill="hold">
                            <p:stCondLst>
                              <p:cond delay="7000"/>
                            </p:stCondLst>
                            <p:childTnLst>
                              <p:par>
                                <p:cTn id="60" presetID="9" presetClass="entr" presetSubtype="0" fill="hold" nodeType="afterEffect">
                                  <p:stCondLst>
                                    <p:cond delay="0"/>
                                  </p:stCondLst>
                                  <p:childTnLst>
                                    <p:set>
                                      <p:cBhvr>
                                        <p:cTn id="61" dur="1" fill="hold">
                                          <p:stCondLst>
                                            <p:cond delay="0"/>
                                          </p:stCondLst>
                                        </p:cTn>
                                        <p:tgtEl>
                                          <p:spTgt spid="12367"/>
                                        </p:tgtEl>
                                        <p:attrNameLst>
                                          <p:attrName>style.visibility</p:attrName>
                                        </p:attrNameLst>
                                      </p:cBhvr>
                                      <p:to>
                                        <p:strVal val="visible"/>
                                      </p:to>
                                    </p:set>
                                    <p:animEffect transition="in" filter="dissolve">
                                      <p:cBhvr>
                                        <p:cTn id="62" dur="500"/>
                                        <p:tgtEl>
                                          <p:spTgt spid="12367"/>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8" fill="hold" grpId="0" nodeType="clickEffect">
                                  <p:stCondLst>
                                    <p:cond delay="0"/>
                                  </p:stCondLst>
                                  <p:childTnLst>
                                    <p:set>
                                      <p:cBhvr>
                                        <p:cTn id="66" dur="1" fill="hold">
                                          <p:stCondLst>
                                            <p:cond delay="0"/>
                                          </p:stCondLst>
                                        </p:cTn>
                                        <p:tgtEl>
                                          <p:spTgt spid="12362"/>
                                        </p:tgtEl>
                                        <p:attrNameLst>
                                          <p:attrName>style.visibility</p:attrName>
                                        </p:attrNameLst>
                                      </p:cBhvr>
                                      <p:to>
                                        <p:strVal val="visible"/>
                                      </p:to>
                                    </p:set>
                                    <p:animEffect transition="in" filter="slide(fromLeft)">
                                      <p:cBhvr>
                                        <p:cTn id="67" dur="500"/>
                                        <p:tgtEl>
                                          <p:spTgt spid="12362"/>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12296"/>
                                        </p:tgtEl>
                                        <p:attrNameLst>
                                          <p:attrName>style.visibility</p:attrName>
                                        </p:attrNameLst>
                                      </p:cBhvr>
                                      <p:to>
                                        <p:strVal val="visible"/>
                                      </p:to>
                                    </p:set>
                                    <p:animEffect transition="in" filter="wipe(left)">
                                      <p:cBhvr>
                                        <p:cTn id="71" dur="500"/>
                                        <p:tgtEl>
                                          <p:spTgt spid="12296"/>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nodeType="clickEffect">
                                  <p:stCondLst>
                                    <p:cond delay="0"/>
                                  </p:stCondLst>
                                  <p:childTnLst>
                                    <p:set>
                                      <p:cBhvr>
                                        <p:cTn id="75" dur="1" fill="hold">
                                          <p:stCondLst>
                                            <p:cond delay="0"/>
                                          </p:stCondLst>
                                        </p:cTn>
                                        <p:tgtEl>
                                          <p:spTgt spid="12405"/>
                                        </p:tgtEl>
                                        <p:attrNameLst>
                                          <p:attrName>style.visibility</p:attrName>
                                        </p:attrNameLst>
                                      </p:cBhvr>
                                      <p:to>
                                        <p:strVal val="visible"/>
                                      </p:to>
                                    </p:set>
                                    <p:animEffect transition="in" filter="wipe(up)">
                                      <p:cBhvr>
                                        <p:cTn id="76" dur="500"/>
                                        <p:tgtEl>
                                          <p:spTgt spid="12405"/>
                                        </p:tgtEl>
                                      </p:cBhvr>
                                    </p:animEffect>
                                  </p:childTnLst>
                                  <p:subTnLst>
                                    <p:animClr clrSpc="rgb" dir="cw">
                                      <p:cBhvr override="childStyle">
                                        <p:cTn dur="1" fill="hold" display="0" masterRel="nextClick" afterEffect="1"/>
                                        <p:tgtEl>
                                          <p:spTgt spid="12405"/>
                                        </p:tgtEl>
                                        <p:attrNameLst>
                                          <p:attrName>ppt_c</p:attrName>
                                        </p:attrNameLst>
                                      </p:cBhvr>
                                      <p:to>
                                        <a:schemeClr val="bg1"/>
                                      </p:to>
                                    </p:animClr>
                                  </p:subTnLst>
                                </p:cTn>
                              </p:par>
                            </p:childTnLst>
                          </p:cTn>
                        </p:par>
                      </p:childTnLst>
                    </p:cTn>
                  </p:par>
                  <p:par>
                    <p:cTn id="77" fill="hold">
                      <p:stCondLst>
                        <p:cond delay="indefinite"/>
                      </p:stCondLst>
                      <p:childTnLst>
                        <p:par>
                          <p:cTn id="78" fill="hold">
                            <p:stCondLst>
                              <p:cond delay="0"/>
                            </p:stCondLst>
                            <p:childTnLst>
                              <p:par>
                                <p:cTn id="79" presetID="14" presetClass="entr" presetSubtype="5" fill="hold" nodeType="clickEffect">
                                  <p:stCondLst>
                                    <p:cond delay="0"/>
                                  </p:stCondLst>
                                  <p:childTnLst>
                                    <p:set>
                                      <p:cBhvr>
                                        <p:cTn id="80" dur="1" fill="hold">
                                          <p:stCondLst>
                                            <p:cond delay="0"/>
                                          </p:stCondLst>
                                        </p:cTn>
                                        <p:tgtEl>
                                          <p:spTgt spid="12401"/>
                                        </p:tgtEl>
                                        <p:attrNameLst>
                                          <p:attrName>style.visibility</p:attrName>
                                        </p:attrNameLst>
                                      </p:cBhvr>
                                      <p:to>
                                        <p:strVal val="visible"/>
                                      </p:to>
                                    </p:set>
                                    <p:animEffect transition="in" filter="randombar(vertical)">
                                      <p:cBhvr>
                                        <p:cTn id="81" dur="500"/>
                                        <p:tgtEl>
                                          <p:spTgt spid="12401"/>
                                        </p:tgtEl>
                                      </p:cBhvr>
                                    </p:animEffect>
                                  </p:childTnLst>
                                  <p:subTnLst>
                                    <p:audio>
                                      <p:cMediaNode>
                                        <p:cTn display="0" masterRel="sameClick">
                                          <p:stCondLst>
                                            <p:cond evt="begin" delay="0">
                                              <p:tn val="79"/>
                                            </p:cond>
                                          </p:stCondLst>
                                          <p:endCondLst>
                                            <p:cond evt="onStopAudio" delay="0">
                                              <p:tgtEl>
                                                <p:sldTgt/>
                                              </p:tgtEl>
                                            </p:cond>
                                          </p:endCondLst>
                                        </p:cTn>
                                        <p:tgtEl>
                                          <p:sndTgt r:embed="rId3" name="Embedded Sound 37"/>
                                        </p:tgtEl>
                                      </p:cMediaNode>
                                    </p:audio>
                                  </p:subTnLst>
                                </p:cTn>
                              </p:par>
                            </p:childTnLst>
                          </p:cTn>
                        </p:par>
                        <p:par>
                          <p:cTn id="82" fill="hold">
                            <p:stCondLst>
                              <p:cond delay="500"/>
                            </p:stCondLst>
                            <p:childTnLst>
                              <p:par>
                                <p:cTn id="83" presetID="22" presetClass="entr" presetSubtype="2" fill="hold" grpId="0" nodeType="afterEffect">
                                  <p:stCondLst>
                                    <p:cond delay="0"/>
                                  </p:stCondLst>
                                  <p:childTnLst>
                                    <p:set>
                                      <p:cBhvr>
                                        <p:cTn id="84" dur="1" fill="hold">
                                          <p:stCondLst>
                                            <p:cond delay="0"/>
                                          </p:stCondLst>
                                        </p:cTn>
                                        <p:tgtEl>
                                          <p:spTgt spid="12455"/>
                                        </p:tgtEl>
                                        <p:attrNameLst>
                                          <p:attrName>style.visibility</p:attrName>
                                        </p:attrNameLst>
                                      </p:cBhvr>
                                      <p:to>
                                        <p:strVal val="visible"/>
                                      </p:to>
                                    </p:set>
                                    <p:animEffect transition="in" filter="wipe(right)">
                                      <p:cBhvr>
                                        <p:cTn id="85" dur="500"/>
                                        <p:tgtEl>
                                          <p:spTgt spid="12455"/>
                                        </p:tgtEl>
                                      </p:cBhvr>
                                    </p:animEffect>
                                  </p:childTnLst>
                                </p:cTn>
                              </p:par>
                            </p:childTnLst>
                          </p:cTn>
                        </p:par>
                        <p:par>
                          <p:cTn id="86" fill="hold">
                            <p:stCondLst>
                              <p:cond delay="1000"/>
                            </p:stCondLst>
                            <p:childTnLst>
                              <p:par>
                                <p:cTn id="87" presetID="4" presetClass="entr" presetSubtype="32" fill="hold" grpId="0" nodeType="afterEffect">
                                  <p:stCondLst>
                                    <p:cond delay="0"/>
                                  </p:stCondLst>
                                  <p:childTnLst>
                                    <p:set>
                                      <p:cBhvr>
                                        <p:cTn id="88" dur="1" fill="hold">
                                          <p:stCondLst>
                                            <p:cond delay="0"/>
                                          </p:stCondLst>
                                        </p:cTn>
                                        <p:tgtEl>
                                          <p:spTgt spid="12295"/>
                                        </p:tgtEl>
                                        <p:attrNameLst>
                                          <p:attrName>style.visibility</p:attrName>
                                        </p:attrNameLst>
                                      </p:cBhvr>
                                      <p:to>
                                        <p:strVal val="visible"/>
                                      </p:to>
                                    </p:set>
                                    <p:animEffect transition="in" filter="box(out)">
                                      <p:cBhvr>
                                        <p:cTn id="89" dur="500"/>
                                        <p:tgtEl>
                                          <p:spTgt spid="12295"/>
                                        </p:tgtEl>
                                      </p:cBhvr>
                                    </p:animEffect>
                                  </p:childTnLst>
                                </p:cTn>
                              </p:par>
                            </p:childTnLst>
                          </p:cTn>
                        </p:par>
                        <p:par>
                          <p:cTn id="90" fill="hold">
                            <p:stCondLst>
                              <p:cond delay="1500"/>
                            </p:stCondLst>
                            <p:childTnLst>
                              <p:par>
                                <p:cTn id="91" presetID="22" presetClass="entr" presetSubtype="8" fill="hold" grpId="0" nodeType="afterEffect">
                                  <p:stCondLst>
                                    <p:cond delay="0"/>
                                  </p:stCondLst>
                                  <p:childTnLst>
                                    <p:set>
                                      <p:cBhvr>
                                        <p:cTn id="92" dur="1" fill="hold">
                                          <p:stCondLst>
                                            <p:cond delay="0"/>
                                          </p:stCondLst>
                                        </p:cTn>
                                        <p:tgtEl>
                                          <p:spTgt spid="12459"/>
                                        </p:tgtEl>
                                        <p:attrNameLst>
                                          <p:attrName>style.visibility</p:attrName>
                                        </p:attrNameLst>
                                      </p:cBhvr>
                                      <p:to>
                                        <p:strVal val="visible"/>
                                      </p:to>
                                    </p:set>
                                    <p:animEffect transition="in" filter="wipe(left)">
                                      <p:cBhvr>
                                        <p:cTn id="93" dur="500"/>
                                        <p:tgtEl>
                                          <p:spTgt spid="12459"/>
                                        </p:tgtEl>
                                      </p:cBhvr>
                                    </p:animEffect>
                                  </p:childTnLst>
                                </p:cTn>
                              </p:par>
                            </p:childTnLst>
                          </p:cTn>
                        </p:par>
                        <p:par>
                          <p:cTn id="94" fill="hold">
                            <p:stCondLst>
                              <p:cond delay="2000"/>
                            </p:stCondLst>
                            <p:childTnLst>
                              <p:par>
                                <p:cTn id="95" presetID="5" presetClass="entr" presetSubtype="10" fill="hold" grpId="0" nodeType="afterEffect">
                                  <p:stCondLst>
                                    <p:cond delay="0"/>
                                  </p:stCondLst>
                                  <p:childTnLst>
                                    <p:set>
                                      <p:cBhvr>
                                        <p:cTn id="96" dur="1" fill="hold">
                                          <p:stCondLst>
                                            <p:cond delay="0"/>
                                          </p:stCondLst>
                                        </p:cTn>
                                        <p:tgtEl>
                                          <p:spTgt spid="12460"/>
                                        </p:tgtEl>
                                        <p:attrNameLst>
                                          <p:attrName>style.visibility</p:attrName>
                                        </p:attrNameLst>
                                      </p:cBhvr>
                                      <p:to>
                                        <p:strVal val="visible"/>
                                      </p:to>
                                    </p:set>
                                    <p:animEffect transition="in" filter="checkerboard(across)">
                                      <p:cBhvr>
                                        <p:cTn id="97" dur="500"/>
                                        <p:tgtEl>
                                          <p:spTgt spid="12460"/>
                                        </p:tgtEl>
                                      </p:cBhvr>
                                    </p:animEffect>
                                  </p:childTnLst>
                                </p:cTn>
                              </p:par>
                            </p:childTnLst>
                          </p:cTn>
                        </p:par>
                        <p:par>
                          <p:cTn id="98" fill="hold">
                            <p:stCondLst>
                              <p:cond delay="2500"/>
                            </p:stCondLst>
                            <p:childTnLst>
                              <p:par>
                                <p:cTn id="99" presetID="22" presetClass="entr" presetSubtype="4" fill="hold" nodeType="afterEffect">
                                  <p:stCondLst>
                                    <p:cond delay="0"/>
                                  </p:stCondLst>
                                  <p:childTnLst>
                                    <p:set>
                                      <p:cBhvr>
                                        <p:cTn id="100" dur="1" fill="hold">
                                          <p:stCondLst>
                                            <p:cond delay="0"/>
                                          </p:stCondLst>
                                        </p:cTn>
                                        <p:tgtEl>
                                          <p:spTgt spid="12461"/>
                                        </p:tgtEl>
                                        <p:attrNameLst>
                                          <p:attrName>style.visibility</p:attrName>
                                        </p:attrNameLst>
                                      </p:cBhvr>
                                      <p:to>
                                        <p:strVal val="visible"/>
                                      </p:to>
                                    </p:set>
                                    <p:animEffect transition="in" filter="wipe(down)">
                                      <p:cBhvr>
                                        <p:cTn id="101" dur="500"/>
                                        <p:tgtEl>
                                          <p:spTgt spid="12461"/>
                                        </p:tgtEl>
                                      </p:cBhvr>
                                    </p:animEffect>
                                  </p:childTnLst>
                                </p:cTn>
                              </p:par>
                            </p:childTnLst>
                          </p:cTn>
                        </p:par>
                      </p:childTnLst>
                    </p:cTn>
                  </p:par>
                  <p:par>
                    <p:cTn id="102" fill="hold">
                      <p:stCondLst>
                        <p:cond delay="indefinite"/>
                      </p:stCondLst>
                      <p:childTnLst>
                        <p:par>
                          <p:cTn id="103" fill="hold">
                            <p:stCondLst>
                              <p:cond delay="0"/>
                            </p:stCondLst>
                            <p:childTnLst>
                              <p:par>
                                <p:cTn id="104" presetID="12" presetClass="entr" presetSubtype="2" fill="hold" grpId="0" nodeType="clickEffect">
                                  <p:stCondLst>
                                    <p:cond delay="0"/>
                                  </p:stCondLst>
                                  <p:childTnLst>
                                    <p:set>
                                      <p:cBhvr>
                                        <p:cTn id="105" dur="1" fill="hold">
                                          <p:stCondLst>
                                            <p:cond delay="0"/>
                                          </p:stCondLst>
                                        </p:cTn>
                                        <p:tgtEl>
                                          <p:spTgt spid="12512"/>
                                        </p:tgtEl>
                                        <p:attrNameLst>
                                          <p:attrName>style.visibility</p:attrName>
                                        </p:attrNameLst>
                                      </p:cBhvr>
                                      <p:to>
                                        <p:strVal val="visible"/>
                                      </p:to>
                                    </p:set>
                                    <p:animEffect transition="in" filter="slide(fromRight)">
                                      <p:cBhvr>
                                        <p:cTn id="106" dur="500"/>
                                        <p:tgtEl>
                                          <p:spTgt spid="12512"/>
                                        </p:tgtEl>
                                      </p:cBhvr>
                                    </p:animEffect>
                                  </p:childTnLst>
                                </p:cTn>
                              </p:par>
                            </p:childTnLst>
                          </p:cTn>
                        </p:par>
                        <p:par>
                          <p:cTn id="107" fill="hold">
                            <p:stCondLst>
                              <p:cond delay="500"/>
                            </p:stCondLst>
                            <p:childTnLst>
                              <p:par>
                                <p:cTn id="108" presetID="22" presetClass="entr" presetSubtype="4" fill="hold" grpId="0" nodeType="afterEffect">
                                  <p:stCondLst>
                                    <p:cond delay="0"/>
                                  </p:stCondLst>
                                  <p:childTnLst>
                                    <p:set>
                                      <p:cBhvr>
                                        <p:cTn id="109" dur="1" fill="hold">
                                          <p:stCondLst>
                                            <p:cond delay="0"/>
                                          </p:stCondLst>
                                        </p:cTn>
                                        <p:tgtEl>
                                          <p:spTgt spid="12511"/>
                                        </p:tgtEl>
                                        <p:attrNameLst>
                                          <p:attrName>style.visibility</p:attrName>
                                        </p:attrNameLst>
                                      </p:cBhvr>
                                      <p:to>
                                        <p:strVal val="visible"/>
                                      </p:to>
                                    </p:set>
                                    <p:animEffect transition="in" filter="wipe(down)">
                                      <p:cBhvr>
                                        <p:cTn id="110" dur="500"/>
                                        <p:tgtEl>
                                          <p:spTgt spid="12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utoUpdateAnimBg="0"/>
      <p:bldP spid="12291" grpId="0" animBg="1"/>
      <p:bldP spid="12292" grpId="0" animBg="1"/>
      <p:bldP spid="12293" grpId="0" autoUpdateAnimBg="0"/>
      <p:bldP spid="12294" grpId="0" autoUpdateAnimBg="0"/>
      <p:bldP spid="12295" grpId="0" autoUpdateAnimBg="0"/>
      <p:bldP spid="12296" grpId="0" autoUpdateAnimBg="0"/>
      <p:bldP spid="12297" grpId="0" animBg="1"/>
      <p:bldP spid="12298" grpId="0" autoUpdateAnimBg="0"/>
      <p:bldP spid="12299" grpId="0" animBg="1"/>
      <p:bldP spid="12362" grpId="0" animBg="1"/>
      <p:bldP spid="12455" grpId="0" animBg="1"/>
      <p:bldP spid="12459" grpId="0" animBg="1"/>
      <p:bldP spid="12460" grpId="0" autoUpdateAnimBg="0"/>
      <p:bldP spid="12511" grpId="0" animBg="1"/>
      <p:bldP spid="12512"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rrowheads="1"/>
          </p:cNvSpPr>
          <p:nvPr>
            <p:ph type="title"/>
          </p:nvPr>
        </p:nvSpPr>
        <p:spPr/>
        <p:txBody>
          <a:bodyPr/>
          <a:lstStyle/>
          <a:p>
            <a:r>
              <a:rPr lang="en-US" dirty="0"/>
              <a:t>Journal: </a:t>
            </a:r>
          </a:p>
        </p:txBody>
      </p:sp>
      <p:sp>
        <p:nvSpPr>
          <p:cNvPr id="114691" name="Rectangle 3"/>
          <p:cNvSpPr>
            <a:spLocks noGrp="1" noRot="1" noChangeArrowheads="1"/>
          </p:cNvSpPr>
          <p:nvPr>
            <p:ph type="body" idx="1"/>
          </p:nvPr>
        </p:nvSpPr>
        <p:spPr/>
        <p:txBody>
          <a:bodyPr/>
          <a:lstStyle/>
          <a:p>
            <a:r>
              <a:rPr lang="en-US" dirty="0"/>
              <a:t>Think of an experience in your life where your sympathetic nervous system was in full throttle.  What was the event?  Describe your body’s physiological reactions during that experience.</a:t>
            </a:r>
          </a:p>
        </p:txBody>
      </p:sp>
    </p:spTree>
  </p:cSld>
  <p:clrMapOvr>
    <a:masterClrMapping/>
  </p:clrMapOvr>
  <p:transition>
    <p:comb/>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a:xfrm>
            <a:off x="301625" y="546100"/>
            <a:ext cx="8510588" cy="795338"/>
          </a:xfrm>
        </p:spPr>
        <p:txBody>
          <a:bodyPr/>
          <a:lstStyle/>
          <a:p>
            <a:r>
              <a:rPr lang="en-US" altLang="en-US" sz="4000" dirty="0"/>
              <a:t>The Neural Impulse – A Demonstration with Hershey’s</a:t>
            </a:r>
          </a:p>
        </p:txBody>
      </p:sp>
      <p:sp>
        <p:nvSpPr>
          <p:cNvPr id="13315" name="Rectangle 3"/>
          <p:cNvSpPr>
            <a:spLocks noGrp="1" noRot="1" noChangeArrowheads="1"/>
          </p:cNvSpPr>
          <p:nvPr>
            <p:ph type="body" idx="1"/>
          </p:nvPr>
        </p:nvSpPr>
        <p:spPr>
          <a:xfrm>
            <a:off x="457200" y="1524000"/>
            <a:ext cx="3809999" cy="5029200"/>
          </a:xfrm>
        </p:spPr>
        <p:txBody>
          <a:bodyPr/>
          <a:lstStyle/>
          <a:p>
            <a:r>
              <a:rPr lang="en-US" altLang="en-US" dirty="0" smtClean="0">
                <a:latin typeface="Comic Sans MS" pitchFamily="66" charset="0"/>
              </a:rPr>
              <a:t>Volunteers</a:t>
            </a:r>
            <a:r>
              <a:rPr lang="en-US" altLang="en-US" dirty="0">
                <a:latin typeface="Comic Sans MS" pitchFamily="66" charset="0"/>
              </a:rPr>
              <a:t>…</a:t>
            </a:r>
          </a:p>
          <a:p>
            <a:r>
              <a:rPr lang="en-US" altLang="en-US" dirty="0">
                <a:latin typeface="Comic Sans MS" pitchFamily="66" charset="0"/>
              </a:rPr>
              <a:t> </a:t>
            </a:r>
            <a:r>
              <a:rPr lang="en-US" altLang="en-US" sz="2800" dirty="0" smtClean="0">
                <a:latin typeface="Comic Sans MS" pitchFamily="66" charset="0"/>
              </a:rPr>
              <a:t>Definition:</a:t>
            </a:r>
          </a:p>
          <a:p>
            <a:r>
              <a:rPr lang="en-US" altLang="en-US" sz="2400" dirty="0" smtClean="0">
                <a:latin typeface="Comic Sans MS" pitchFamily="66" charset="0"/>
              </a:rPr>
              <a:t>the </a:t>
            </a:r>
            <a:r>
              <a:rPr lang="en-US" altLang="en-US" sz="2400" i="1" dirty="0">
                <a:solidFill>
                  <a:srgbClr val="FFFF00"/>
                </a:solidFill>
                <a:latin typeface="Comic Sans MS" pitchFamily="66" charset="0"/>
              </a:rPr>
              <a:t>electro-chemical</a:t>
            </a:r>
            <a:r>
              <a:rPr lang="en-US" altLang="en-US" sz="2400" dirty="0">
                <a:latin typeface="Comic Sans MS" pitchFamily="66" charset="0"/>
              </a:rPr>
              <a:t> discharge or “firing” of a neuron (a.k.a. action potential).</a:t>
            </a:r>
          </a:p>
          <a:p>
            <a:pPr lvl="2">
              <a:buFont typeface="Wingdings" pitchFamily="2" charset="2"/>
              <a:buChar char="ü"/>
            </a:pPr>
            <a:r>
              <a:rPr lang="en-US" altLang="en-US" sz="2000" dirty="0">
                <a:latin typeface="Comic Sans MS" pitchFamily="66" charset="0"/>
              </a:rPr>
              <a:t> electrical </a:t>
            </a:r>
            <a:r>
              <a:rPr lang="en-US" altLang="en-US" sz="2000" i="1" dirty="0">
                <a:solidFill>
                  <a:srgbClr val="FFFF00"/>
                </a:solidFill>
                <a:latin typeface="Comic Sans MS" pitchFamily="66" charset="0"/>
              </a:rPr>
              <a:t>WITHIN</a:t>
            </a:r>
            <a:r>
              <a:rPr lang="en-US" altLang="en-US" sz="2000" dirty="0">
                <a:latin typeface="Comic Sans MS" pitchFamily="66" charset="0"/>
              </a:rPr>
              <a:t> neuron (at </a:t>
            </a:r>
            <a:r>
              <a:rPr lang="en-US" altLang="en-US" sz="2000" i="1" dirty="0">
                <a:solidFill>
                  <a:srgbClr val="FFFF00"/>
                </a:solidFill>
                <a:latin typeface="Comic Sans MS" pitchFamily="66" charset="0"/>
              </a:rPr>
              <a:t>axon</a:t>
            </a:r>
            <a:r>
              <a:rPr lang="en-US" altLang="en-US" sz="2000" dirty="0">
                <a:latin typeface="Comic Sans MS" pitchFamily="66" charset="0"/>
              </a:rPr>
              <a:t>).</a:t>
            </a:r>
          </a:p>
          <a:p>
            <a:pPr lvl="2">
              <a:buFont typeface="Wingdings" pitchFamily="2" charset="2"/>
              <a:buChar char="ü"/>
            </a:pPr>
            <a:r>
              <a:rPr lang="en-US" altLang="en-US" sz="2000" dirty="0">
                <a:latin typeface="Comic Sans MS" pitchFamily="66" charset="0"/>
              </a:rPr>
              <a:t> chemical </a:t>
            </a:r>
            <a:r>
              <a:rPr lang="en-US" altLang="en-US" sz="2000" i="1" dirty="0">
                <a:solidFill>
                  <a:srgbClr val="FFFF00"/>
                </a:solidFill>
                <a:latin typeface="Comic Sans MS" pitchFamily="66" charset="0"/>
              </a:rPr>
              <a:t>OUTSIDE</a:t>
            </a:r>
            <a:r>
              <a:rPr lang="en-US" altLang="en-US" sz="2000" dirty="0">
                <a:latin typeface="Comic Sans MS" pitchFamily="66" charset="0"/>
              </a:rPr>
              <a:t> neuron (at synaptic cleft via </a:t>
            </a:r>
            <a:r>
              <a:rPr lang="en-US" altLang="en-US" sz="2000" i="1" dirty="0">
                <a:solidFill>
                  <a:srgbClr val="FFFF00"/>
                </a:solidFill>
                <a:latin typeface="Comic Sans MS" pitchFamily="66" charset="0"/>
              </a:rPr>
              <a:t>N.T.’s</a:t>
            </a:r>
            <a:r>
              <a:rPr lang="en-US" altLang="en-US" sz="2000" dirty="0">
                <a:latin typeface="Comic Sans MS" pitchFamily="66" charset="0"/>
              </a:rPr>
              <a:t> &amp; at </a:t>
            </a:r>
            <a:r>
              <a:rPr lang="en-US" altLang="en-US" sz="2000" i="1" dirty="0" err="1">
                <a:solidFill>
                  <a:srgbClr val="FFFF00"/>
                </a:solidFill>
                <a:latin typeface="Comic Sans MS" pitchFamily="66" charset="0"/>
              </a:rPr>
              <a:t>dendritic</a:t>
            </a:r>
            <a:r>
              <a:rPr lang="en-US" altLang="en-US" sz="2000" i="1" dirty="0">
                <a:solidFill>
                  <a:srgbClr val="FFFF00"/>
                </a:solidFill>
                <a:latin typeface="Comic Sans MS" pitchFamily="66" charset="0"/>
              </a:rPr>
              <a:t> &amp;/or </a:t>
            </a:r>
            <a:r>
              <a:rPr lang="en-US" altLang="en-US" sz="2000" i="1" dirty="0" err="1">
                <a:solidFill>
                  <a:srgbClr val="FFFF00"/>
                </a:solidFill>
                <a:latin typeface="Comic Sans MS" pitchFamily="66" charset="0"/>
              </a:rPr>
              <a:t>axonic</a:t>
            </a:r>
            <a:r>
              <a:rPr lang="en-US" altLang="en-US" sz="2000" i="1" dirty="0">
                <a:solidFill>
                  <a:srgbClr val="FFFF00"/>
                </a:solidFill>
                <a:latin typeface="Comic Sans MS" pitchFamily="66" charset="0"/>
              </a:rPr>
              <a:t> </a:t>
            </a:r>
            <a:r>
              <a:rPr lang="en-US" altLang="en-US" sz="2000" dirty="0">
                <a:latin typeface="Comic Sans MS" pitchFamily="66" charset="0"/>
              </a:rPr>
              <a:t>cellular membrane via </a:t>
            </a:r>
            <a:r>
              <a:rPr lang="en-US" altLang="en-US" sz="2000" i="1" dirty="0">
                <a:solidFill>
                  <a:srgbClr val="FFFF00"/>
                </a:solidFill>
                <a:latin typeface="Comic Sans MS" pitchFamily="66" charset="0"/>
              </a:rPr>
              <a:t>ions</a:t>
            </a:r>
            <a:r>
              <a:rPr lang="en-US" altLang="en-US" sz="2000" dirty="0" smtClean="0">
                <a:latin typeface="Comic Sans MS" pitchFamily="66" charset="0"/>
              </a:rPr>
              <a:t>)</a:t>
            </a:r>
            <a:endParaRPr lang="en-US" altLang="en-US" sz="2000" dirty="0">
              <a:latin typeface="Comic Sans MS" pitchFamily="66" charset="0"/>
            </a:endParaRPr>
          </a:p>
        </p:txBody>
      </p:sp>
      <p:pic>
        <p:nvPicPr>
          <p:cNvPr id="88068" name="Picture 4" descr="http://faculty.washington.edu/chudler/gif/actionp1.gif"/>
          <p:cNvPicPr>
            <a:picLocks noChangeAspect="1" noChangeArrowheads="1" noCrop="1"/>
          </p:cNvPicPr>
          <p:nvPr/>
        </p:nvPicPr>
        <p:blipFill>
          <a:blip r:embed="rId2" cstate="print"/>
          <a:srcRect/>
          <a:stretch>
            <a:fillRect/>
          </a:stretch>
        </p:blipFill>
        <p:spPr bwMode="auto">
          <a:xfrm>
            <a:off x="4114800" y="3124200"/>
            <a:ext cx="5168128" cy="2362200"/>
          </a:xfrm>
          <a:prstGeom prst="rect">
            <a:avLst/>
          </a:prstGeom>
          <a:noFill/>
        </p:spPr>
      </p:pic>
      <p:sp>
        <p:nvSpPr>
          <p:cNvPr id="6" name="Rectangle 5"/>
          <p:cNvSpPr/>
          <p:nvPr/>
        </p:nvSpPr>
        <p:spPr>
          <a:xfrm>
            <a:off x="4267200" y="1447800"/>
            <a:ext cx="4572000" cy="1692771"/>
          </a:xfrm>
          <a:prstGeom prst="rect">
            <a:avLst/>
          </a:prstGeom>
        </p:spPr>
        <p:txBody>
          <a:bodyPr>
            <a:spAutoFit/>
          </a:bodyPr>
          <a:lstStyle/>
          <a:p>
            <a:pPr algn="ctr"/>
            <a:r>
              <a:rPr lang="en-US" altLang="en-US" sz="2800" dirty="0" smtClean="0">
                <a:latin typeface="Comic Sans MS" pitchFamily="66" charset="0"/>
              </a:rPr>
              <a:t> Components of the “</a:t>
            </a:r>
            <a:r>
              <a:rPr lang="en-US" altLang="en-US" sz="2800" i="1" dirty="0" smtClean="0">
                <a:solidFill>
                  <a:srgbClr val="FFFF00"/>
                </a:solidFill>
                <a:latin typeface="Comic Sans MS" pitchFamily="66" charset="0"/>
              </a:rPr>
              <a:t>action potential</a:t>
            </a:r>
            <a:r>
              <a:rPr lang="en-US" altLang="en-US" sz="2800" dirty="0" smtClean="0">
                <a:latin typeface="Comic Sans MS" pitchFamily="66" charset="0"/>
              </a:rPr>
              <a:t>”:</a:t>
            </a:r>
          </a:p>
          <a:p>
            <a:pPr lvl="1" algn="ctr"/>
            <a:r>
              <a:rPr lang="en-US" altLang="en-US" sz="2400" dirty="0" smtClean="0">
                <a:latin typeface="Comic Sans MS" pitchFamily="66" charset="0"/>
              </a:rPr>
              <a:t>Polarization / depolarization.</a:t>
            </a:r>
            <a:endParaRPr lang="en-US" altLang="en-US" sz="2400" dirty="0">
              <a:latin typeface="Comic Sans MS" pitchFamily="66" charset="0"/>
            </a:endParaRPr>
          </a:p>
        </p:txBody>
      </p:sp>
    </p:spTree>
  </p:cSld>
  <p:clrMapOvr>
    <a:masterClrMapping/>
  </p:clrMapOvr>
  <p:transition>
    <p:comb/>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01625" y="5181600"/>
            <a:ext cx="8540750" cy="917575"/>
          </a:xfrm>
        </p:spPr>
        <p:txBody>
          <a:bodyPr/>
          <a:lstStyle/>
          <a:p>
            <a:pPr marL="342900" lvl="1" indent="-342900">
              <a:buClr>
                <a:schemeClr val="hlink"/>
              </a:buClr>
              <a:buFont typeface="Wingdings" pitchFamily="2" charset="2"/>
              <a:buChar char="§"/>
            </a:pPr>
            <a:r>
              <a:rPr lang="en-US" altLang="en-US" sz="2400" dirty="0" smtClean="0">
                <a:latin typeface="Comic Sans MS" pitchFamily="66" charset="0"/>
              </a:rPr>
              <a:t> Ions – potassium (K+), sodium (Na+), chloride (</a:t>
            </a:r>
            <a:r>
              <a:rPr lang="en-US" altLang="en-US" sz="2400" dirty="0" err="1" smtClean="0">
                <a:latin typeface="Comic Sans MS" pitchFamily="66" charset="0"/>
              </a:rPr>
              <a:t>Cl</a:t>
            </a:r>
            <a:r>
              <a:rPr lang="en-US" altLang="en-US" sz="2400" dirty="0" smtClean="0">
                <a:latin typeface="Comic Sans MS" pitchFamily="66" charset="0"/>
              </a:rPr>
              <a:t>-).</a:t>
            </a:r>
          </a:p>
          <a:p>
            <a:pPr marL="342900" lvl="1" indent="-342900">
              <a:buClr>
                <a:schemeClr val="hlink"/>
              </a:buClr>
              <a:buFont typeface="Wingdings" pitchFamily="2" charset="2"/>
              <a:buChar char="§"/>
            </a:pPr>
            <a:r>
              <a:rPr lang="en-US" altLang="en-US" sz="2400" dirty="0" smtClean="0">
                <a:latin typeface="Comic Sans MS" pitchFamily="66" charset="0"/>
                <a:hlinkClick r:id="rId2"/>
              </a:rPr>
              <a:t>Sodium-Potassium Pump</a:t>
            </a:r>
            <a:endParaRPr lang="en-US" altLang="en-US" sz="2400" dirty="0" smtClean="0">
              <a:latin typeface="Comic Sans MS" pitchFamily="66" charset="0"/>
            </a:endParaRPr>
          </a:p>
          <a:p>
            <a:endParaRPr lang="en-US" dirty="0"/>
          </a:p>
        </p:txBody>
      </p:sp>
      <p:pic>
        <p:nvPicPr>
          <p:cNvPr id="137218" name="Picture 2" descr="http://faculty.washington.edu/chudler/ap3.gif"/>
          <p:cNvPicPr>
            <a:picLocks noChangeAspect="1" noChangeArrowheads="1"/>
          </p:cNvPicPr>
          <p:nvPr/>
        </p:nvPicPr>
        <p:blipFill>
          <a:blip r:embed="rId3" cstate="print"/>
          <a:srcRect/>
          <a:stretch>
            <a:fillRect/>
          </a:stretch>
        </p:blipFill>
        <p:spPr bwMode="auto">
          <a:xfrm>
            <a:off x="0" y="0"/>
            <a:ext cx="9193354" cy="5105400"/>
          </a:xfrm>
          <a:prstGeom prst="rect">
            <a:avLst/>
          </a:prstGeom>
          <a:noFill/>
        </p:spPr>
      </p:pic>
      <p:pic>
        <p:nvPicPr>
          <p:cNvPr id="137220" name="Picture 4" descr="http://faculty.washington.edu/chudler/gif/ioncon.gif"/>
          <p:cNvPicPr>
            <a:picLocks noChangeAspect="1" noChangeArrowheads="1"/>
          </p:cNvPicPr>
          <p:nvPr/>
        </p:nvPicPr>
        <p:blipFill>
          <a:blip r:embed="rId4" cstate="print"/>
          <a:srcRect/>
          <a:stretch>
            <a:fillRect/>
          </a:stretch>
        </p:blipFill>
        <p:spPr bwMode="auto">
          <a:xfrm>
            <a:off x="6629400" y="2362200"/>
            <a:ext cx="2209800" cy="2555913"/>
          </a:xfrm>
          <a:prstGeom prst="rect">
            <a:avLst/>
          </a:prstGeom>
          <a:noFill/>
        </p:spPr>
      </p:pic>
    </p:spTree>
  </p:cSld>
  <p:clrMapOvr>
    <a:masterClrMapping/>
  </p:clrMapOvr>
  <p:transition>
    <p:comb/>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4"/>
          <p:cNvSpPr>
            <a:spLocks noGrp="1" noRot="1" noChangeArrowheads="1"/>
          </p:cNvSpPr>
          <p:nvPr>
            <p:ph type="ctrTitle"/>
          </p:nvPr>
        </p:nvSpPr>
        <p:spPr/>
        <p:txBody>
          <a:bodyPr/>
          <a:lstStyle/>
          <a:p>
            <a:r>
              <a:rPr lang="en-US"/>
              <a:t>Research Methods</a:t>
            </a:r>
          </a:p>
        </p:txBody>
      </p:sp>
      <p:sp>
        <p:nvSpPr>
          <p:cNvPr id="60421" name="Rectangle 5"/>
          <p:cNvSpPr>
            <a:spLocks noGrp="1" noRot="1" noChangeArrowheads="1"/>
          </p:cNvSpPr>
          <p:nvPr>
            <p:ph type="subTitle" idx="1"/>
          </p:nvPr>
        </p:nvSpPr>
        <p:spPr/>
        <p:txBody>
          <a:bodyPr/>
          <a:lstStyle/>
          <a:p>
            <a:endParaRPr lang="en-US"/>
          </a:p>
        </p:txBody>
      </p:sp>
    </p:spTree>
  </p:cSld>
  <p:clrMapOvr>
    <a:masterClrMapping/>
  </p:clrMapOvr>
  <p:transition>
    <p:comb/>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p:txBody>
          <a:bodyPr/>
          <a:lstStyle/>
          <a:p>
            <a:r>
              <a:rPr lang="en-US" altLang="en-US" sz="4000"/>
              <a:t>Research Methods for the Brain</a:t>
            </a:r>
            <a:endParaRPr lang="en-US" altLang="en-US"/>
          </a:p>
        </p:txBody>
      </p:sp>
      <p:sp>
        <p:nvSpPr>
          <p:cNvPr id="30723" name="Rectangle 3"/>
          <p:cNvSpPr>
            <a:spLocks noGrp="1" noRot="1" noChangeArrowheads="1"/>
          </p:cNvSpPr>
          <p:nvPr>
            <p:ph type="body" idx="1"/>
          </p:nvPr>
        </p:nvSpPr>
        <p:spPr>
          <a:xfrm>
            <a:off x="762000" y="1295400"/>
            <a:ext cx="8077200" cy="5257800"/>
          </a:xfrm>
        </p:spPr>
        <p:txBody>
          <a:bodyPr/>
          <a:lstStyle/>
          <a:p>
            <a:r>
              <a:rPr lang="en-US" altLang="en-US" sz="3600"/>
              <a:t> </a:t>
            </a:r>
            <a:r>
              <a:rPr lang="en-US" altLang="en-US"/>
              <a:t>Electrical Stimulation Of The Brain:</a:t>
            </a:r>
          </a:p>
          <a:p>
            <a:pPr lvl="1"/>
            <a:r>
              <a:rPr lang="en-US" altLang="en-US"/>
              <a:t> literally, “touching” the brain w/ an electrical probe.</a:t>
            </a:r>
          </a:p>
          <a:p>
            <a:r>
              <a:rPr lang="en-US" altLang="en-US"/>
              <a:t> Brain Damage &amp; Lesions -- Neuropsych.</a:t>
            </a:r>
          </a:p>
          <a:p>
            <a:r>
              <a:rPr lang="en-US" altLang="en-US"/>
              <a:t> </a:t>
            </a:r>
            <a:r>
              <a:rPr lang="en-US" altLang="en-US" i="1">
                <a:solidFill>
                  <a:srgbClr val="FFFF00"/>
                </a:solidFill>
              </a:rPr>
              <a:t>EEG</a:t>
            </a:r>
            <a:r>
              <a:rPr lang="en-US" altLang="en-US"/>
              <a:t> -- measures electrical (neural) activity only; used for sleep studies</a:t>
            </a:r>
          </a:p>
        </p:txBody>
      </p:sp>
    </p:spTree>
  </p:cSld>
  <p:clrMapOvr>
    <a:masterClrMapping/>
  </p:clrMapOvr>
  <p:transition>
    <p:comb/>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rrowheads="1"/>
          </p:cNvSpPr>
          <p:nvPr>
            <p:ph type="title"/>
          </p:nvPr>
        </p:nvSpPr>
        <p:spPr/>
        <p:txBody>
          <a:bodyPr/>
          <a:lstStyle/>
          <a:p>
            <a:endParaRPr lang="en-US"/>
          </a:p>
        </p:txBody>
      </p:sp>
      <p:sp>
        <p:nvSpPr>
          <p:cNvPr id="53251" name="Rectangle 3"/>
          <p:cNvSpPr>
            <a:spLocks noGrp="1" noRot="1" noChangeArrowheads="1"/>
          </p:cNvSpPr>
          <p:nvPr>
            <p:ph type="body" idx="1"/>
          </p:nvPr>
        </p:nvSpPr>
        <p:spPr/>
        <p:txBody>
          <a:bodyPr/>
          <a:lstStyle/>
          <a:p>
            <a:endParaRPr lang="en-US"/>
          </a:p>
        </p:txBody>
      </p:sp>
      <p:pic>
        <p:nvPicPr>
          <p:cNvPr id="53253" name="Picture 5" descr="1306"/>
          <p:cNvPicPr>
            <a:picLocks noChangeAspect="1" noChangeArrowheads="1"/>
          </p:cNvPicPr>
          <p:nvPr/>
        </p:nvPicPr>
        <p:blipFill>
          <a:blip r:embed="rId2" cstate="print"/>
          <a:srcRect/>
          <a:stretch>
            <a:fillRect/>
          </a:stretch>
        </p:blipFill>
        <p:spPr bwMode="auto">
          <a:xfrm>
            <a:off x="533400" y="-71438"/>
            <a:ext cx="8077200" cy="6929438"/>
          </a:xfrm>
          <a:prstGeom prst="rect">
            <a:avLst/>
          </a:prstGeom>
          <a:noFill/>
        </p:spPr>
      </p:pic>
    </p:spTree>
  </p:cSld>
  <p:clrMapOvr>
    <a:masterClrMapping/>
  </p:clrMapOvr>
  <p:transition>
    <p:comb/>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altLang="en-US" i="1" dirty="0" smtClean="0">
                <a:solidFill>
                  <a:srgbClr val="FFFF00"/>
                </a:solidFill>
              </a:rPr>
              <a:t>CAT (or CT) Scan</a:t>
            </a:r>
            <a:r>
              <a:rPr lang="en-US" altLang="en-US" dirty="0" smtClean="0"/>
              <a:t> -- 3 dimensional image made with X-Rays.</a:t>
            </a:r>
          </a:p>
          <a:p>
            <a:r>
              <a:rPr lang="en-US" altLang="en-US" dirty="0" smtClean="0"/>
              <a:t>Only 1 perspective </a:t>
            </a:r>
          </a:p>
          <a:p>
            <a:pPr lvl="1"/>
            <a:r>
              <a:rPr lang="en-US" altLang="en-US" dirty="0" smtClean="0"/>
              <a:t>Axial </a:t>
            </a:r>
            <a:r>
              <a:rPr lang="en-US" altLang="en-US" dirty="0" smtClean="0">
                <a:sym typeface="Wingdings" pitchFamily="2" charset="2"/>
              </a:rPr>
              <a:t></a:t>
            </a:r>
            <a:endParaRPr lang="en-US" altLang="en-US" dirty="0" smtClean="0"/>
          </a:p>
          <a:p>
            <a:endParaRPr lang="en-US" dirty="0"/>
          </a:p>
        </p:txBody>
      </p:sp>
      <p:pic>
        <p:nvPicPr>
          <p:cNvPr id="4" name="Picture 12" descr="CT - Click for larger image"/>
          <p:cNvPicPr>
            <a:picLocks noChangeAspect="1" noChangeArrowheads="1"/>
          </p:cNvPicPr>
          <p:nvPr/>
        </p:nvPicPr>
        <p:blipFill>
          <a:blip r:embed="rId2" cstate="print"/>
          <a:srcRect/>
          <a:stretch>
            <a:fillRect/>
          </a:stretch>
        </p:blipFill>
        <p:spPr bwMode="auto">
          <a:xfrm>
            <a:off x="4953000" y="2209800"/>
            <a:ext cx="3581399" cy="3987291"/>
          </a:xfrm>
          <a:prstGeom prst="rect">
            <a:avLst/>
          </a:prstGeom>
          <a:noFill/>
        </p:spPr>
      </p:pic>
    </p:spTree>
  </p:cSld>
  <p:clrMapOvr>
    <a:masterClrMapping/>
  </p:clrMapOvr>
  <p:transition>
    <p:comb/>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rrowheads="1"/>
          </p:cNvSpPr>
          <p:nvPr>
            <p:ph type="title"/>
          </p:nvPr>
        </p:nvSpPr>
        <p:spPr/>
        <p:txBody>
          <a:bodyPr/>
          <a:lstStyle/>
          <a:p>
            <a:endParaRPr lang="en-US"/>
          </a:p>
        </p:txBody>
      </p:sp>
      <p:sp>
        <p:nvSpPr>
          <p:cNvPr id="37891" name="Rectangle 3"/>
          <p:cNvSpPr>
            <a:spLocks noGrp="1" noRot="1" noChangeArrowheads="1"/>
          </p:cNvSpPr>
          <p:nvPr>
            <p:ph type="body" idx="1"/>
          </p:nvPr>
        </p:nvSpPr>
        <p:spPr/>
        <p:txBody>
          <a:bodyPr/>
          <a:lstStyle/>
          <a:p>
            <a:endParaRPr lang="en-US"/>
          </a:p>
        </p:txBody>
      </p:sp>
      <p:pic>
        <p:nvPicPr>
          <p:cNvPr id="37892" name="Picture 4" descr="Cat Scan_Cartoon"/>
          <p:cNvPicPr>
            <a:picLocks noChangeAspect="1" noChangeArrowheads="1"/>
          </p:cNvPicPr>
          <p:nvPr/>
        </p:nvPicPr>
        <p:blipFill>
          <a:blip r:embed="rId2" cstate="print"/>
          <a:srcRect/>
          <a:stretch>
            <a:fillRect/>
          </a:stretch>
        </p:blipFill>
        <p:spPr bwMode="auto">
          <a:xfrm>
            <a:off x="1600200" y="0"/>
            <a:ext cx="6207125" cy="8534400"/>
          </a:xfrm>
          <a:prstGeom prst="rect">
            <a:avLst/>
          </a:prstGeom>
          <a:noFill/>
        </p:spPr>
      </p:pic>
    </p:spTree>
  </p:cSld>
  <p:clrMapOvr>
    <a:masterClrMapping/>
  </p:clrMapOvr>
  <p:transition>
    <p:comb/>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rrowheads="1"/>
          </p:cNvSpPr>
          <p:nvPr>
            <p:ph type="title"/>
          </p:nvPr>
        </p:nvSpPr>
        <p:spPr/>
        <p:txBody>
          <a:bodyPr/>
          <a:lstStyle/>
          <a:p>
            <a:endParaRPr lang="en-US"/>
          </a:p>
        </p:txBody>
      </p:sp>
      <p:sp>
        <p:nvSpPr>
          <p:cNvPr id="55299" name="Rectangle 3"/>
          <p:cNvSpPr>
            <a:spLocks noGrp="1" noRot="1" noChangeArrowheads="1"/>
          </p:cNvSpPr>
          <p:nvPr>
            <p:ph type="body" idx="1"/>
          </p:nvPr>
        </p:nvSpPr>
        <p:spPr/>
        <p:txBody>
          <a:bodyPr/>
          <a:lstStyle/>
          <a:p>
            <a:endParaRPr lang="en-US" dirty="0"/>
          </a:p>
        </p:txBody>
      </p:sp>
      <p:sp>
        <p:nvSpPr>
          <p:cNvPr id="55300" name="Rectangle 4"/>
          <p:cNvSpPr>
            <a:spLocks noRot="1" noChangeArrowheads="1"/>
          </p:cNvSpPr>
          <p:nvPr/>
        </p:nvSpPr>
        <p:spPr bwMode="auto">
          <a:xfrm>
            <a:off x="0" y="1600200"/>
            <a:ext cx="8839200" cy="5257800"/>
          </a:xfrm>
          <a:prstGeom prst="rect">
            <a:avLst/>
          </a:prstGeom>
          <a:noFill/>
          <a:ln w="9525">
            <a:noFill/>
            <a:miter lim="800000"/>
            <a:headEnd/>
            <a:tailEnd/>
          </a:ln>
          <a:effectLst/>
        </p:spPr>
        <p:txBody>
          <a:bodyPr/>
          <a:lstStyle/>
          <a:p>
            <a:pPr marL="342900" indent="-342900" eaLnBrk="1" hangingPunct="1">
              <a:lnSpc>
                <a:spcPct val="80000"/>
              </a:lnSpc>
              <a:spcBef>
                <a:spcPct val="20000"/>
              </a:spcBef>
              <a:buClr>
                <a:schemeClr val="hlink"/>
              </a:buClr>
              <a:buFont typeface="Wingdings" pitchFamily="2" charset="2"/>
              <a:buChar char="§"/>
            </a:pPr>
            <a:r>
              <a:rPr lang="en-US" altLang="en-US" sz="2800" i="1" dirty="0" smtClean="0">
                <a:solidFill>
                  <a:srgbClr val="FFFF00"/>
                </a:solidFill>
                <a:effectLst>
                  <a:outerShdw blurRad="38100" dist="38100" dir="2700000" algn="tl">
                    <a:srgbClr val="000000"/>
                  </a:outerShdw>
                </a:effectLst>
              </a:rPr>
              <a:t>PET </a:t>
            </a:r>
            <a:r>
              <a:rPr lang="en-US" altLang="en-US" sz="2800" i="1" dirty="0">
                <a:solidFill>
                  <a:srgbClr val="FFFF00"/>
                </a:solidFill>
                <a:effectLst>
                  <a:outerShdw blurRad="38100" dist="38100" dir="2700000" algn="tl">
                    <a:srgbClr val="000000"/>
                  </a:outerShdw>
                </a:effectLst>
              </a:rPr>
              <a:t>Scan</a:t>
            </a:r>
            <a:r>
              <a:rPr lang="en-US" altLang="en-US" sz="2800" dirty="0">
                <a:effectLst>
                  <a:outerShdw blurRad="38100" dist="38100" dir="2700000" algn="tl">
                    <a:srgbClr val="000000"/>
                  </a:outerShdw>
                </a:effectLst>
              </a:rPr>
              <a:t> -- “colored” metabolic activity.</a:t>
            </a:r>
          </a:p>
          <a:p>
            <a:pPr marL="742950" lvl="1" indent="-285750" eaLnBrk="1" hangingPunct="1">
              <a:lnSpc>
                <a:spcPct val="80000"/>
              </a:lnSpc>
              <a:spcBef>
                <a:spcPct val="20000"/>
              </a:spcBef>
              <a:buFontTx/>
              <a:buChar char="–"/>
            </a:pPr>
            <a:r>
              <a:rPr lang="en-US" altLang="en-US" sz="2400" dirty="0">
                <a:effectLst>
                  <a:outerShdw blurRad="38100" dist="38100" dir="2700000" algn="tl">
                    <a:srgbClr val="000000"/>
                  </a:outerShdw>
                </a:effectLst>
              </a:rPr>
              <a:t>Inject a low does of radioactive sugar molecules into the blood, and then X-ray it…these will “light” </a:t>
            </a:r>
            <a:r>
              <a:rPr lang="en-US" altLang="en-US" sz="2400" dirty="0" smtClean="0">
                <a:effectLst>
                  <a:outerShdw blurRad="38100" dist="38100" dir="2700000" algn="tl">
                    <a:srgbClr val="000000"/>
                  </a:outerShdw>
                </a:effectLst>
              </a:rPr>
              <a:t>up</a:t>
            </a:r>
            <a:endParaRPr lang="en-US" altLang="en-US" sz="2400" dirty="0">
              <a:effectLst>
                <a:outerShdw blurRad="38100" dist="38100" dir="2700000" algn="tl">
                  <a:srgbClr val="000000"/>
                </a:outerShdw>
              </a:effectLst>
            </a:endParaRPr>
          </a:p>
        </p:txBody>
      </p:sp>
      <p:pic>
        <p:nvPicPr>
          <p:cNvPr id="84998" name="Picture 6" descr="http://www.capersonalinjurycaselawnotes.com/uploads/image/PET%20scan.jpg"/>
          <p:cNvPicPr>
            <a:picLocks noChangeAspect="1" noChangeArrowheads="1"/>
          </p:cNvPicPr>
          <p:nvPr/>
        </p:nvPicPr>
        <p:blipFill>
          <a:blip r:embed="rId2" cstate="print"/>
          <a:srcRect/>
          <a:stretch>
            <a:fillRect/>
          </a:stretch>
        </p:blipFill>
        <p:spPr bwMode="auto">
          <a:xfrm>
            <a:off x="5633516" y="3200400"/>
            <a:ext cx="3510484" cy="3657600"/>
          </a:xfrm>
          <a:prstGeom prst="rect">
            <a:avLst/>
          </a:prstGeom>
          <a:noFill/>
        </p:spPr>
      </p:pic>
      <p:pic>
        <p:nvPicPr>
          <p:cNvPr id="85000" name="Picture 8" descr="http://www.nida.nih.gov/pubs/teaching/largegifs/slide-16.gif"/>
          <p:cNvPicPr>
            <a:picLocks noChangeAspect="1" noChangeArrowheads="1"/>
          </p:cNvPicPr>
          <p:nvPr/>
        </p:nvPicPr>
        <p:blipFill>
          <a:blip r:embed="rId3" cstate="print"/>
          <a:srcRect/>
          <a:stretch>
            <a:fillRect/>
          </a:stretch>
        </p:blipFill>
        <p:spPr bwMode="auto">
          <a:xfrm>
            <a:off x="0" y="3276600"/>
            <a:ext cx="5305776" cy="3581400"/>
          </a:xfrm>
          <a:prstGeom prst="rect">
            <a:avLst/>
          </a:prstGeom>
          <a:noFill/>
        </p:spPr>
      </p:pic>
      <p:pic>
        <p:nvPicPr>
          <p:cNvPr id="85002" name="Picture 10" descr="http://www.humanillnesses.com/images/hdc_0000_0001_0_img0070.jpg"/>
          <p:cNvPicPr>
            <a:picLocks noChangeAspect="1" noChangeArrowheads="1"/>
          </p:cNvPicPr>
          <p:nvPr/>
        </p:nvPicPr>
        <p:blipFill>
          <a:blip r:embed="rId4" cstate="print"/>
          <a:srcRect/>
          <a:stretch>
            <a:fillRect/>
          </a:stretch>
        </p:blipFill>
        <p:spPr bwMode="auto">
          <a:xfrm>
            <a:off x="6629400" y="0"/>
            <a:ext cx="2514600" cy="1666738"/>
          </a:xfrm>
          <a:prstGeom prst="rect">
            <a:avLst/>
          </a:prstGeom>
          <a:noFill/>
        </p:spPr>
      </p:pic>
    </p:spTree>
  </p:cSld>
  <p:clrMapOvr>
    <a:masterClrMapping/>
  </p:clrMapOvr>
  <p:transition>
    <p:comb/>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4346575" cy="1325563"/>
          </a:xfrm>
        </p:spPr>
        <p:txBody>
          <a:bodyPr/>
          <a:lstStyle/>
          <a:p>
            <a:r>
              <a:rPr lang="en-US" dirty="0" smtClean="0"/>
              <a:t>Magnetic Resonance Imaging</a:t>
            </a:r>
            <a:endParaRPr lang="en-US" dirty="0"/>
          </a:p>
        </p:txBody>
      </p:sp>
      <p:sp>
        <p:nvSpPr>
          <p:cNvPr id="3" name="Content Placeholder 2"/>
          <p:cNvSpPr>
            <a:spLocks noGrp="1"/>
          </p:cNvSpPr>
          <p:nvPr>
            <p:ph idx="1"/>
          </p:nvPr>
        </p:nvSpPr>
        <p:spPr>
          <a:xfrm>
            <a:off x="4267200" y="152400"/>
            <a:ext cx="4876799" cy="4114801"/>
          </a:xfrm>
        </p:spPr>
        <p:txBody>
          <a:bodyPr/>
          <a:lstStyle/>
          <a:p>
            <a:pPr>
              <a:lnSpc>
                <a:spcPct val="80000"/>
              </a:lnSpc>
            </a:pPr>
            <a:r>
              <a:rPr lang="en-US" altLang="en-US" sz="2800" i="1" dirty="0" smtClean="0">
                <a:solidFill>
                  <a:srgbClr val="FFFF00"/>
                </a:solidFill>
              </a:rPr>
              <a:t>MRI</a:t>
            </a:r>
            <a:r>
              <a:rPr lang="en-US" altLang="en-US" sz="2800" dirty="0" smtClean="0"/>
              <a:t> -- hydrogen atoms for </a:t>
            </a:r>
            <a:r>
              <a:rPr lang="en-US" altLang="en-US" sz="2800" dirty="0" err="1" smtClean="0"/>
              <a:t>metab</a:t>
            </a:r>
            <a:r>
              <a:rPr lang="en-US" altLang="en-US" sz="2800" dirty="0" smtClean="0"/>
              <a:t>. activity.</a:t>
            </a:r>
          </a:p>
          <a:p>
            <a:pPr lvl="1">
              <a:lnSpc>
                <a:spcPct val="80000"/>
              </a:lnSpc>
            </a:pPr>
            <a:r>
              <a:rPr lang="en-US" altLang="en-US" sz="2400" dirty="0" smtClean="0"/>
              <a:t>Measures tissue density &amp; fluid</a:t>
            </a:r>
          </a:p>
          <a:p>
            <a:pPr lvl="1">
              <a:lnSpc>
                <a:spcPct val="80000"/>
              </a:lnSpc>
            </a:pPr>
            <a:r>
              <a:rPr lang="en-US" altLang="en-US" sz="2400" dirty="0" smtClean="0"/>
              <a:t>Makes use of up/down spin of H atoms which produce a magnetic field capable of absorbing energy  &amp; detectable by radio frequencies</a:t>
            </a:r>
          </a:p>
          <a:p>
            <a:pPr lvl="1">
              <a:lnSpc>
                <a:spcPct val="80000"/>
              </a:lnSpc>
            </a:pPr>
            <a:r>
              <a:rPr lang="en-US" altLang="en-US" sz="2400" dirty="0" smtClean="0"/>
              <a:t>Functional MRI  (3 dimensional image).</a:t>
            </a:r>
          </a:p>
          <a:p>
            <a:pPr lvl="1">
              <a:lnSpc>
                <a:spcPct val="80000"/>
              </a:lnSpc>
            </a:pPr>
            <a:r>
              <a:rPr lang="en-US" altLang="en-US" sz="2400" dirty="0" smtClean="0"/>
              <a:t>Multiple perspectives</a:t>
            </a:r>
          </a:p>
          <a:p>
            <a:endParaRPr lang="en-US" dirty="0"/>
          </a:p>
        </p:txBody>
      </p:sp>
      <p:pic>
        <p:nvPicPr>
          <p:cNvPr id="4" name="Picture 4" descr="http://www.melissamemorial.org/userfiles/image/mri01.jpg"/>
          <p:cNvPicPr>
            <a:picLocks noChangeAspect="1" noChangeArrowheads="1"/>
          </p:cNvPicPr>
          <p:nvPr/>
        </p:nvPicPr>
        <p:blipFill>
          <a:blip r:embed="rId3" cstate="print"/>
          <a:srcRect/>
          <a:stretch>
            <a:fillRect/>
          </a:stretch>
        </p:blipFill>
        <p:spPr bwMode="auto">
          <a:xfrm>
            <a:off x="152400" y="2133599"/>
            <a:ext cx="4724400" cy="4724401"/>
          </a:xfrm>
          <a:prstGeom prst="rect">
            <a:avLst/>
          </a:prstGeom>
          <a:noFill/>
        </p:spPr>
      </p:pic>
      <p:pic>
        <p:nvPicPr>
          <p:cNvPr id="5" name="Picture 2" descr="http://upload.wikimedia.org/wikipedia/commons/thumb/b/bd/Modern_3T_MRI.JPG/350px-Modern_3T_MRI.JPG"/>
          <p:cNvPicPr>
            <a:picLocks noChangeAspect="1" noChangeArrowheads="1"/>
          </p:cNvPicPr>
          <p:nvPr/>
        </p:nvPicPr>
        <p:blipFill>
          <a:blip r:embed="rId4" cstate="print"/>
          <a:srcRect/>
          <a:stretch>
            <a:fillRect/>
          </a:stretch>
        </p:blipFill>
        <p:spPr bwMode="auto">
          <a:xfrm>
            <a:off x="5797576" y="4343400"/>
            <a:ext cx="3346424" cy="2514600"/>
          </a:xfrm>
          <a:prstGeom prst="rect">
            <a:avLst/>
          </a:prstGeom>
          <a:noFill/>
        </p:spPr>
      </p:pic>
      <p:pic>
        <p:nvPicPr>
          <p:cNvPr id="138242" name="Picture 2" descr="MR planes"/>
          <p:cNvPicPr>
            <a:picLocks noChangeAspect="1" noChangeArrowheads="1"/>
          </p:cNvPicPr>
          <p:nvPr/>
        </p:nvPicPr>
        <p:blipFill>
          <a:blip r:embed="rId5" cstate="print"/>
          <a:srcRect/>
          <a:stretch>
            <a:fillRect/>
          </a:stretch>
        </p:blipFill>
        <p:spPr bwMode="auto">
          <a:xfrm>
            <a:off x="4343400" y="4648200"/>
            <a:ext cx="2114550" cy="981076"/>
          </a:xfrm>
          <a:prstGeom prst="rect">
            <a:avLst/>
          </a:prstGeom>
          <a:noFill/>
        </p:spPr>
      </p:pic>
    </p:spTree>
  </p:cSld>
  <p:clrMapOvr>
    <a:masterClrMapping/>
  </p:clrMapOvr>
  <p:transition>
    <p:comb/>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rrowheads="1"/>
          </p:cNvSpPr>
          <p:nvPr>
            <p:ph type="title"/>
          </p:nvPr>
        </p:nvSpPr>
        <p:spPr/>
        <p:txBody>
          <a:bodyPr/>
          <a:lstStyle/>
          <a:p>
            <a:r>
              <a:rPr lang="en-US" altLang="en-US"/>
              <a:t>ACCIDENTS!</a:t>
            </a:r>
            <a:endParaRPr lang="en-US"/>
          </a:p>
        </p:txBody>
      </p:sp>
      <p:sp>
        <p:nvSpPr>
          <p:cNvPr id="38915" name="Rectangle 3"/>
          <p:cNvSpPr>
            <a:spLocks noGrp="1" noRot="1" noChangeArrowheads="1"/>
          </p:cNvSpPr>
          <p:nvPr>
            <p:ph type="body" idx="1"/>
          </p:nvPr>
        </p:nvSpPr>
        <p:spPr>
          <a:xfrm>
            <a:off x="301625" y="1676400"/>
            <a:ext cx="7318375" cy="4422775"/>
          </a:xfrm>
        </p:spPr>
        <p:txBody>
          <a:bodyPr/>
          <a:lstStyle/>
          <a:p>
            <a:r>
              <a:rPr lang="en-US" dirty="0"/>
              <a:t>PHINEAS GAGE</a:t>
            </a:r>
          </a:p>
          <a:p>
            <a:pPr lvl="1"/>
            <a:r>
              <a:rPr lang="en-US" dirty="0"/>
              <a:t>DVD 2-25: Frontal Lobes &amp; Behavior: The Story of </a:t>
            </a:r>
            <a:r>
              <a:rPr lang="en-US" dirty="0" err="1"/>
              <a:t>Phineas</a:t>
            </a:r>
            <a:r>
              <a:rPr lang="en-US" dirty="0"/>
              <a:t> Gage</a:t>
            </a:r>
          </a:p>
          <a:p>
            <a:pPr lvl="1"/>
            <a:r>
              <a:rPr lang="en-US" dirty="0"/>
              <a:t>Follow up: </a:t>
            </a:r>
            <a:r>
              <a:rPr lang="en-US" dirty="0">
                <a:hlinkClick r:id="rId2"/>
              </a:rPr>
              <a:t>How </a:t>
            </a:r>
            <a:r>
              <a:rPr lang="en-US" dirty="0" err="1">
                <a:hlinkClick r:id="rId2"/>
              </a:rPr>
              <a:t>Phineas</a:t>
            </a:r>
            <a:r>
              <a:rPr lang="en-US" dirty="0">
                <a:hlinkClick r:id="rId2"/>
              </a:rPr>
              <a:t> Gage Lost It</a:t>
            </a:r>
            <a:endParaRPr lang="en-US" dirty="0"/>
          </a:p>
          <a:p>
            <a:r>
              <a:rPr lang="en-US" dirty="0"/>
              <a:t>Some interesting stories…</a:t>
            </a:r>
          </a:p>
        </p:txBody>
      </p:sp>
      <p:pic>
        <p:nvPicPr>
          <p:cNvPr id="38919" name="Picture 7" descr="Mask of Phineas Gage"/>
          <p:cNvPicPr>
            <a:picLocks noChangeAspect="1" noChangeArrowheads="1"/>
          </p:cNvPicPr>
          <p:nvPr/>
        </p:nvPicPr>
        <p:blipFill>
          <a:blip r:embed="rId3" cstate="print"/>
          <a:srcRect/>
          <a:stretch>
            <a:fillRect/>
          </a:stretch>
        </p:blipFill>
        <p:spPr bwMode="auto">
          <a:xfrm>
            <a:off x="7045325" y="0"/>
            <a:ext cx="2098675" cy="2819400"/>
          </a:xfrm>
          <a:prstGeom prst="rect">
            <a:avLst/>
          </a:prstGeom>
          <a:noFill/>
        </p:spPr>
      </p:pic>
    </p:spTree>
  </p:cSld>
  <p:clrMapOvr>
    <a:masterClrMapping/>
  </p:clrMapOvr>
  <p:transition>
    <p:comb/>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rrowheads="1"/>
          </p:cNvSpPr>
          <p:nvPr>
            <p:ph type="title"/>
          </p:nvPr>
        </p:nvSpPr>
        <p:spPr/>
        <p:txBody>
          <a:bodyPr/>
          <a:lstStyle/>
          <a:p>
            <a:r>
              <a:rPr lang="en-US" dirty="0" smtClean="0"/>
              <a:t>Journal Day 17:</a:t>
            </a:r>
            <a:endParaRPr lang="en-US" dirty="0"/>
          </a:p>
        </p:txBody>
      </p:sp>
      <p:sp>
        <p:nvSpPr>
          <p:cNvPr id="121859" name="Rectangle 3"/>
          <p:cNvSpPr>
            <a:spLocks noGrp="1" noRot="1" noChangeArrowheads="1"/>
          </p:cNvSpPr>
          <p:nvPr>
            <p:ph type="body" idx="1"/>
          </p:nvPr>
        </p:nvSpPr>
        <p:spPr/>
        <p:txBody>
          <a:bodyPr/>
          <a:lstStyle/>
          <a:p>
            <a:r>
              <a:rPr lang="en-US"/>
              <a:t>Think of at least 5 different brain parts / lobes and describe 5 specific example / behavior where you used each of those brain parts over the past few days.</a:t>
            </a:r>
          </a:p>
        </p:txBody>
      </p:sp>
    </p:spTree>
  </p:cSld>
  <p:clrMapOvr>
    <a:masterClrMapping/>
  </p:clrMapOvr>
  <p:transition>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rrowheads="1"/>
          </p:cNvSpPr>
          <p:nvPr>
            <p:ph type="title"/>
          </p:nvPr>
        </p:nvSpPr>
        <p:spPr/>
        <p:txBody>
          <a:bodyPr/>
          <a:lstStyle/>
          <a:p>
            <a:endParaRPr lang="en-US"/>
          </a:p>
        </p:txBody>
      </p:sp>
      <p:sp>
        <p:nvSpPr>
          <p:cNvPr id="68611" name="Rectangle 3"/>
          <p:cNvSpPr>
            <a:spLocks noGrp="1" noRot="1" noChangeArrowheads="1"/>
          </p:cNvSpPr>
          <p:nvPr>
            <p:ph type="body" idx="1"/>
          </p:nvPr>
        </p:nvSpPr>
        <p:spPr/>
        <p:txBody>
          <a:bodyPr/>
          <a:lstStyle/>
          <a:p>
            <a:endParaRPr lang="en-US"/>
          </a:p>
        </p:txBody>
      </p:sp>
      <p:pic>
        <p:nvPicPr>
          <p:cNvPr id="68612" name="Picture 4" descr="Drill in Head_Article"/>
          <p:cNvPicPr>
            <a:picLocks noChangeAspect="1" noChangeArrowheads="1"/>
          </p:cNvPicPr>
          <p:nvPr/>
        </p:nvPicPr>
        <p:blipFill>
          <a:blip r:embed="rId2" cstate="print"/>
          <a:srcRect/>
          <a:stretch>
            <a:fillRect/>
          </a:stretch>
        </p:blipFill>
        <p:spPr bwMode="auto">
          <a:xfrm>
            <a:off x="685800" y="-1828800"/>
            <a:ext cx="7772400" cy="10687050"/>
          </a:xfrm>
          <a:prstGeom prst="rect">
            <a:avLst/>
          </a:prstGeom>
          <a:noFill/>
        </p:spPr>
      </p:pic>
    </p:spTree>
  </p:cSld>
  <p:clrMapOvr>
    <a:masterClrMapping/>
  </p:clrMapOvr>
  <p:transition>
    <p:comb/>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rrowheads="1"/>
          </p:cNvSpPr>
          <p:nvPr>
            <p:ph type="title"/>
          </p:nvPr>
        </p:nvSpPr>
        <p:spPr/>
        <p:txBody>
          <a:bodyPr/>
          <a:lstStyle/>
          <a:p>
            <a:endParaRPr lang="en-US"/>
          </a:p>
        </p:txBody>
      </p:sp>
      <p:sp>
        <p:nvSpPr>
          <p:cNvPr id="69635" name="Rectangle 3"/>
          <p:cNvSpPr>
            <a:spLocks noGrp="1" noRot="1" noChangeArrowheads="1"/>
          </p:cNvSpPr>
          <p:nvPr>
            <p:ph type="body" idx="1"/>
          </p:nvPr>
        </p:nvSpPr>
        <p:spPr/>
        <p:txBody>
          <a:bodyPr/>
          <a:lstStyle/>
          <a:p>
            <a:endParaRPr lang="en-US"/>
          </a:p>
        </p:txBody>
      </p:sp>
      <p:pic>
        <p:nvPicPr>
          <p:cNvPr id="69636" name="Picture 4" descr="Nail in Head_1"/>
          <p:cNvPicPr>
            <a:picLocks noChangeAspect="1" noChangeArrowheads="1"/>
          </p:cNvPicPr>
          <p:nvPr/>
        </p:nvPicPr>
        <p:blipFill>
          <a:blip r:embed="rId2" cstate="print"/>
          <a:srcRect/>
          <a:stretch>
            <a:fillRect/>
          </a:stretch>
        </p:blipFill>
        <p:spPr bwMode="auto">
          <a:xfrm>
            <a:off x="685800" y="-304800"/>
            <a:ext cx="7327900" cy="10240963"/>
          </a:xfrm>
          <a:prstGeom prst="rect">
            <a:avLst/>
          </a:prstGeom>
          <a:noFill/>
        </p:spPr>
      </p:pic>
    </p:spTree>
  </p:cSld>
  <p:clrMapOvr>
    <a:masterClrMapping/>
  </p:clrMapOvr>
  <p:transition>
    <p:comb/>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rrowheads="1"/>
          </p:cNvSpPr>
          <p:nvPr>
            <p:ph type="title"/>
          </p:nvPr>
        </p:nvSpPr>
        <p:spPr/>
        <p:txBody>
          <a:bodyPr/>
          <a:lstStyle/>
          <a:p>
            <a:endParaRPr lang="en-US"/>
          </a:p>
        </p:txBody>
      </p:sp>
      <p:sp>
        <p:nvSpPr>
          <p:cNvPr id="70659" name="Rectangle 3"/>
          <p:cNvSpPr>
            <a:spLocks noGrp="1" noRot="1" noChangeArrowheads="1"/>
          </p:cNvSpPr>
          <p:nvPr>
            <p:ph type="body" idx="1"/>
          </p:nvPr>
        </p:nvSpPr>
        <p:spPr/>
        <p:txBody>
          <a:bodyPr/>
          <a:lstStyle/>
          <a:p>
            <a:endParaRPr lang="en-US"/>
          </a:p>
        </p:txBody>
      </p:sp>
      <p:pic>
        <p:nvPicPr>
          <p:cNvPr id="70660" name="Picture 4" descr="Nail in Head_2"/>
          <p:cNvPicPr>
            <a:picLocks noChangeAspect="1" noChangeArrowheads="1"/>
          </p:cNvPicPr>
          <p:nvPr/>
        </p:nvPicPr>
        <p:blipFill>
          <a:blip r:embed="rId2" cstate="print"/>
          <a:srcRect/>
          <a:stretch>
            <a:fillRect/>
          </a:stretch>
        </p:blipFill>
        <p:spPr bwMode="auto">
          <a:xfrm>
            <a:off x="685800" y="-1143000"/>
            <a:ext cx="7705725" cy="10448925"/>
          </a:xfrm>
          <a:prstGeom prst="rect">
            <a:avLst/>
          </a:prstGeom>
          <a:noFill/>
        </p:spPr>
      </p:pic>
    </p:spTree>
  </p:cSld>
  <p:clrMapOvr>
    <a:masterClrMapping/>
  </p:clrMapOvr>
  <p:transition>
    <p:comb/>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4"/>
          <p:cNvSpPr>
            <a:spLocks noGrp="1" noRot="1" noChangeArrowheads="1"/>
          </p:cNvSpPr>
          <p:nvPr>
            <p:ph type="ctrTitle"/>
          </p:nvPr>
        </p:nvSpPr>
        <p:spPr/>
        <p:txBody>
          <a:bodyPr/>
          <a:lstStyle/>
          <a:p>
            <a:r>
              <a:rPr lang="en-US"/>
              <a:t>Neurotransmitters</a:t>
            </a:r>
          </a:p>
        </p:txBody>
      </p:sp>
      <p:sp>
        <p:nvSpPr>
          <p:cNvPr id="62469" name="Rectangle 5"/>
          <p:cNvSpPr>
            <a:spLocks noGrp="1" noRot="1" noChangeArrowheads="1"/>
          </p:cNvSpPr>
          <p:nvPr>
            <p:ph type="subTitle" idx="1"/>
          </p:nvPr>
        </p:nvSpPr>
        <p:spPr/>
        <p:txBody>
          <a:bodyPr/>
          <a:lstStyle/>
          <a:p>
            <a:r>
              <a:rPr lang="en-US" dirty="0" smtClean="0">
                <a:hlinkClick r:id="rId2"/>
              </a:rPr>
              <a:t>Mouse Party</a:t>
            </a:r>
            <a:r>
              <a:rPr lang="en-US" dirty="0" smtClean="0"/>
              <a:t> </a:t>
            </a:r>
            <a:endParaRPr lang="en-US" dirty="0"/>
          </a:p>
        </p:txBody>
      </p:sp>
    </p:spTree>
  </p:cSld>
  <p:clrMapOvr>
    <a:masterClrMapping/>
  </p:clrMapOvr>
  <p:transition>
    <p:comb/>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Discovery of NT’s</a:t>
            </a:r>
            <a:endParaRPr lang="en-US" dirty="0"/>
          </a:p>
        </p:txBody>
      </p:sp>
      <p:sp>
        <p:nvSpPr>
          <p:cNvPr id="3" name="Content Placeholder 2"/>
          <p:cNvSpPr>
            <a:spLocks noGrp="1"/>
          </p:cNvSpPr>
          <p:nvPr>
            <p:ph idx="1"/>
          </p:nvPr>
        </p:nvSpPr>
        <p:spPr/>
        <p:txBody>
          <a:bodyPr/>
          <a:lstStyle/>
          <a:p>
            <a:r>
              <a:rPr lang="en-US" dirty="0" smtClean="0"/>
              <a:t>1921, Austrian Otto Loewi had a dream…</a:t>
            </a:r>
          </a:p>
          <a:p>
            <a:r>
              <a:rPr lang="en-US" dirty="0" smtClean="0"/>
              <a:t>About a frog heart…</a:t>
            </a:r>
          </a:p>
        </p:txBody>
      </p:sp>
      <p:pic>
        <p:nvPicPr>
          <p:cNvPr id="119810" name="Picture 2" descr="experiment"/>
          <p:cNvPicPr>
            <a:picLocks noChangeAspect="1" noChangeArrowheads="1" noCrop="1"/>
          </p:cNvPicPr>
          <p:nvPr/>
        </p:nvPicPr>
        <p:blipFill>
          <a:blip r:embed="rId2" cstate="print"/>
          <a:srcRect/>
          <a:stretch>
            <a:fillRect/>
          </a:stretch>
        </p:blipFill>
        <p:spPr bwMode="auto">
          <a:xfrm>
            <a:off x="5257800" y="2286000"/>
            <a:ext cx="3581400" cy="4263571"/>
          </a:xfrm>
          <a:prstGeom prst="rect">
            <a:avLst/>
          </a:prstGeom>
          <a:noFill/>
        </p:spPr>
      </p:pic>
      <p:pic>
        <p:nvPicPr>
          <p:cNvPr id="77826" name="Picture 2" descr="http://maxdunbar.files.wordpress.com/2009/05/redeyed_tree_frog.jpg"/>
          <p:cNvPicPr>
            <a:picLocks noChangeAspect="1" noChangeArrowheads="1"/>
          </p:cNvPicPr>
          <p:nvPr/>
        </p:nvPicPr>
        <p:blipFill>
          <a:blip r:embed="rId3" cstate="print"/>
          <a:srcRect/>
          <a:stretch>
            <a:fillRect/>
          </a:stretch>
        </p:blipFill>
        <p:spPr bwMode="auto">
          <a:xfrm>
            <a:off x="152400" y="3276600"/>
            <a:ext cx="4029075" cy="3019425"/>
          </a:xfrm>
          <a:prstGeom prst="rect">
            <a:avLst/>
          </a:prstGeom>
          <a:noFill/>
        </p:spPr>
      </p:pic>
      <p:pic>
        <p:nvPicPr>
          <p:cNvPr id="77828" name="Picture 4" descr="http://www.silverbearcafe.com/private/images/frog.jpg"/>
          <p:cNvPicPr>
            <a:picLocks noChangeAspect="1" noChangeArrowheads="1"/>
          </p:cNvPicPr>
          <p:nvPr/>
        </p:nvPicPr>
        <p:blipFill>
          <a:blip r:embed="rId4" cstate="print"/>
          <a:srcRect/>
          <a:stretch>
            <a:fillRect/>
          </a:stretch>
        </p:blipFill>
        <p:spPr bwMode="auto">
          <a:xfrm>
            <a:off x="3124200" y="3993614"/>
            <a:ext cx="2438400" cy="2864386"/>
          </a:xfrm>
          <a:prstGeom prst="rect">
            <a:avLst/>
          </a:prstGeom>
          <a:noFill/>
        </p:spPr>
      </p:pic>
    </p:spTree>
  </p:cSld>
  <p:clrMapOvr>
    <a:masterClrMapping/>
  </p:clrMapOvr>
  <p:transition>
    <p:comb/>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a:xfrm>
            <a:off x="1219200" y="457200"/>
            <a:ext cx="7924800" cy="762000"/>
          </a:xfrm>
        </p:spPr>
        <p:txBody>
          <a:bodyPr/>
          <a:lstStyle/>
          <a:p>
            <a:r>
              <a:rPr lang="en-US" altLang="en-US" sz="3600"/>
              <a:t>Types of Neurotransmitters &amp; Their Effects on the N.S. (handout)</a:t>
            </a:r>
            <a:endParaRPr lang="en-US" altLang="en-US"/>
          </a:p>
        </p:txBody>
      </p:sp>
      <p:sp>
        <p:nvSpPr>
          <p:cNvPr id="15363" name="Rectangle 3"/>
          <p:cNvSpPr>
            <a:spLocks noGrp="1" noRot="1" noChangeArrowheads="1"/>
          </p:cNvSpPr>
          <p:nvPr>
            <p:ph type="body" idx="1"/>
          </p:nvPr>
        </p:nvSpPr>
        <p:spPr>
          <a:xfrm>
            <a:off x="609600" y="1447800"/>
            <a:ext cx="4572000" cy="5181600"/>
          </a:xfrm>
        </p:spPr>
        <p:txBody>
          <a:bodyPr/>
          <a:lstStyle/>
          <a:p>
            <a:r>
              <a:rPr lang="en-US" altLang="en-US" dirty="0"/>
              <a:t> </a:t>
            </a:r>
            <a:r>
              <a:rPr lang="en-US" altLang="en-US" sz="2800" i="1" dirty="0">
                <a:solidFill>
                  <a:srgbClr val="FFFF00"/>
                </a:solidFill>
              </a:rPr>
              <a:t>Acetylcholine</a:t>
            </a:r>
            <a:r>
              <a:rPr lang="en-US" altLang="en-US" sz="2800" dirty="0"/>
              <a:t> (Ach) (excitatory):</a:t>
            </a:r>
          </a:p>
          <a:p>
            <a:pPr lvl="1"/>
            <a:r>
              <a:rPr lang="en-US" altLang="en-US" sz="2400" dirty="0"/>
              <a:t> the brain’s “</a:t>
            </a:r>
            <a:r>
              <a:rPr lang="en-US" altLang="en-US" sz="2400" i="1" dirty="0">
                <a:solidFill>
                  <a:srgbClr val="FFFF00"/>
                </a:solidFill>
              </a:rPr>
              <a:t>memory</a:t>
            </a:r>
            <a:r>
              <a:rPr lang="en-US" altLang="en-US" sz="2400" dirty="0"/>
              <a:t>” &amp; “</a:t>
            </a:r>
            <a:r>
              <a:rPr lang="en-US" altLang="en-US" sz="2400" i="1" dirty="0">
                <a:solidFill>
                  <a:srgbClr val="FFFF00"/>
                </a:solidFill>
              </a:rPr>
              <a:t>muscle</a:t>
            </a:r>
            <a:r>
              <a:rPr lang="en-US" altLang="en-US" sz="2400" dirty="0"/>
              <a:t>” chemical.</a:t>
            </a:r>
          </a:p>
          <a:p>
            <a:pPr lvl="2">
              <a:buFont typeface="Wingdings" pitchFamily="2" charset="2"/>
              <a:buChar char="ü"/>
            </a:pPr>
            <a:r>
              <a:rPr lang="en-US" altLang="en-US" sz="2000" dirty="0"/>
              <a:t> deficiencies: Alzheimer’s disease.</a:t>
            </a:r>
          </a:p>
          <a:p>
            <a:pPr lvl="2">
              <a:buFont typeface="Wingdings" pitchFamily="2" charset="2"/>
              <a:buChar char="ü"/>
            </a:pPr>
            <a:r>
              <a:rPr lang="en-US" altLang="en-US" sz="2000" dirty="0"/>
              <a:t> excesses: muscle spasms.</a:t>
            </a:r>
          </a:p>
          <a:p>
            <a:pPr lvl="1"/>
            <a:r>
              <a:rPr lang="en-US" altLang="en-US" sz="2400" dirty="0" smtClean="0">
                <a:hlinkClick r:id="rId2"/>
              </a:rPr>
              <a:t>Various Agonists and Antagonists</a:t>
            </a:r>
            <a:endParaRPr lang="en-US" altLang="en-US" sz="2400" b="1" dirty="0"/>
          </a:p>
        </p:txBody>
      </p:sp>
      <p:pic>
        <p:nvPicPr>
          <p:cNvPr id="74754" name="Picture 2" descr="http://thebrain.mcgill.ca/flash/d/d_06/d_06_m/d_06_m_mou/d_06_m_mou_1a.jpg"/>
          <p:cNvPicPr>
            <a:picLocks noChangeAspect="1" noChangeArrowheads="1"/>
          </p:cNvPicPr>
          <p:nvPr/>
        </p:nvPicPr>
        <p:blipFill>
          <a:blip r:embed="rId3" cstate="print"/>
          <a:srcRect/>
          <a:stretch>
            <a:fillRect/>
          </a:stretch>
        </p:blipFill>
        <p:spPr bwMode="auto">
          <a:xfrm>
            <a:off x="5791200" y="1524000"/>
            <a:ext cx="3009604" cy="5156454"/>
          </a:xfrm>
          <a:prstGeom prst="rect">
            <a:avLst/>
          </a:prstGeom>
          <a:noFill/>
        </p:spPr>
      </p:pic>
    </p:spTree>
  </p:cSld>
  <p:clrMapOvr>
    <a:masterClrMapping/>
  </p:clrMapOvr>
  <p:transition>
    <p:comb/>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Chemical Weapons: </a:t>
            </a:r>
            <a:br>
              <a:rPr lang="en-US" dirty="0" smtClean="0"/>
            </a:br>
            <a:r>
              <a:rPr lang="en-US" dirty="0" smtClean="0"/>
              <a:t>Nerve Agents</a:t>
            </a:r>
            <a:endParaRPr lang="en-US" dirty="0"/>
          </a:p>
        </p:txBody>
      </p:sp>
      <p:sp>
        <p:nvSpPr>
          <p:cNvPr id="3" name="Content Placeholder 2"/>
          <p:cNvSpPr>
            <a:spLocks noGrp="1"/>
          </p:cNvSpPr>
          <p:nvPr>
            <p:ph idx="1"/>
          </p:nvPr>
        </p:nvSpPr>
        <p:spPr/>
        <p:txBody>
          <a:bodyPr/>
          <a:lstStyle/>
          <a:p>
            <a:r>
              <a:rPr lang="en-US" dirty="0" smtClean="0"/>
              <a:t>Blocks action of </a:t>
            </a:r>
            <a:r>
              <a:rPr lang="en-US" dirty="0" err="1" smtClean="0"/>
              <a:t>AChE</a:t>
            </a:r>
            <a:endParaRPr lang="en-US" dirty="0" smtClean="0"/>
          </a:p>
          <a:p>
            <a:pPr lvl="1"/>
            <a:r>
              <a:rPr lang="en-US" dirty="0" smtClean="0"/>
              <a:t>Can’t stop </a:t>
            </a:r>
            <a:r>
              <a:rPr lang="en-US" dirty="0" err="1" smtClean="0"/>
              <a:t>ACh</a:t>
            </a:r>
            <a:endParaRPr lang="en-US" dirty="0" smtClean="0"/>
          </a:p>
          <a:p>
            <a:pPr lvl="1"/>
            <a:r>
              <a:rPr lang="en-US" dirty="0" err="1" smtClean="0"/>
              <a:t>ACh</a:t>
            </a:r>
            <a:r>
              <a:rPr lang="en-US" dirty="0" smtClean="0"/>
              <a:t> builds up at synapse</a:t>
            </a:r>
          </a:p>
          <a:p>
            <a:pPr lvl="1"/>
            <a:r>
              <a:rPr lang="en-US" dirty="0" smtClean="0"/>
              <a:t>Ach continues to act!</a:t>
            </a:r>
            <a:endParaRPr lang="en-US" dirty="0"/>
          </a:p>
        </p:txBody>
      </p:sp>
      <p:pic>
        <p:nvPicPr>
          <p:cNvPr id="138242" name="Picture 2" descr="http://faculty.washington.edu/chudler/gif/achnor.gif"/>
          <p:cNvPicPr>
            <a:picLocks noChangeAspect="1" noChangeArrowheads="1" noCrop="1"/>
          </p:cNvPicPr>
          <p:nvPr/>
        </p:nvPicPr>
        <p:blipFill>
          <a:blip r:embed="rId2" cstate="print"/>
          <a:srcRect/>
          <a:stretch>
            <a:fillRect/>
          </a:stretch>
        </p:blipFill>
        <p:spPr bwMode="auto">
          <a:xfrm>
            <a:off x="5410200" y="1676400"/>
            <a:ext cx="1781175" cy="2200275"/>
          </a:xfrm>
          <a:prstGeom prst="rect">
            <a:avLst/>
          </a:prstGeom>
          <a:noFill/>
        </p:spPr>
      </p:pic>
      <p:pic>
        <p:nvPicPr>
          <p:cNvPr id="138244" name="Picture 4" descr="http://faculty.washington.edu/chudler/gif/achna.gif"/>
          <p:cNvPicPr>
            <a:picLocks noChangeAspect="1" noChangeArrowheads="1" noCrop="1"/>
          </p:cNvPicPr>
          <p:nvPr/>
        </p:nvPicPr>
        <p:blipFill>
          <a:blip r:embed="rId3" cstate="print"/>
          <a:srcRect/>
          <a:stretch>
            <a:fillRect/>
          </a:stretch>
        </p:blipFill>
        <p:spPr bwMode="auto">
          <a:xfrm>
            <a:off x="7362825" y="1676400"/>
            <a:ext cx="1781175" cy="2200275"/>
          </a:xfrm>
          <a:prstGeom prst="rect">
            <a:avLst/>
          </a:prstGeom>
          <a:noFill/>
        </p:spPr>
      </p:pic>
      <p:graphicFrame>
        <p:nvGraphicFramePr>
          <p:cNvPr id="6" name="Content Placeholder 3"/>
          <p:cNvGraphicFramePr>
            <a:graphicFrameLocks/>
          </p:cNvGraphicFramePr>
          <p:nvPr/>
        </p:nvGraphicFramePr>
        <p:xfrm>
          <a:off x="304800" y="3931920"/>
          <a:ext cx="8540751" cy="2926080"/>
        </p:xfrm>
        <a:graphic>
          <a:graphicData uri="http://schemas.openxmlformats.org/drawingml/2006/table">
            <a:tbl>
              <a:tblPr firstRow="1" bandRow="1">
                <a:tableStyleId>{5C22544A-7EE6-4342-B048-85BDC9FD1C3A}</a:tableStyleId>
              </a:tblPr>
              <a:tblGrid>
                <a:gridCol w="2846917"/>
                <a:gridCol w="2846917"/>
                <a:gridCol w="2846917"/>
              </a:tblGrid>
              <a:tr h="370840">
                <a:tc>
                  <a:txBody>
                    <a:bodyPr/>
                    <a:lstStyle/>
                    <a:p>
                      <a:pPr algn="ctr"/>
                      <a:r>
                        <a:rPr lang="en-US" dirty="0"/>
                        <a:t>Neuromuscular Effects</a:t>
                      </a:r>
                    </a:p>
                  </a:txBody>
                  <a:tcPr anchor="ctr"/>
                </a:tc>
                <a:tc>
                  <a:txBody>
                    <a:bodyPr/>
                    <a:lstStyle/>
                    <a:p>
                      <a:pPr algn="ctr"/>
                      <a:r>
                        <a:rPr lang="en-US"/>
                        <a:t>Autonomic Nervous</a:t>
                      </a:r>
                      <a:br>
                        <a:rPr lang="en-US"/>
                      </a:br>
                      <a:r>
                        <a:rPr lang="en-US"/>
                        <a:t>System Effects</a:t>
                      </a:r>
                    </a:p>
                  </a:txBody>
                  <a:tcPr anchor="ctr"/>
                </a:tc>
                <a:tc>
                  <a:txBody>
                    <a:bodyPr/>
                    <a:lstStyle/>
                    <a:p>
                      <a:pPr algn="ctr"/>
                      <a:r>
                        <a:rPr lang="en-US"/>
                        <a:t>Central Nervous</a:t>
                      </a:r>
                      <a:br>
                        <a:rPr lang="en-US"/>
                      </a:br>
                      <a:r>
                        <a:rPr lang="en-US"/>
                        <a:t>System Effects</a:t>
                      </a:r>
                    </a:p>
                  </a:txBody>
                  <a:tcPr anchor="ctr"/>
                </a:tc>
              </a:tr>
              <a:tr h="370840">
                <a:tc>
                  <a:txBody>
                    <a:bodyPr/>
                    <a:lstStyle/>
                    <a:p>
                      <a:pPr>
                        <a:buFont typeface="Arial"/>
                        <a:buChar char="•"/>
                      </a:pPr>
                      <a:r>
                        <a:rPr lang="en-US"/>
                        <a:t>Twitching</a:t>
                      </a:r>
                    </a:p>
                    <a:p>
                      <a:pPr>
                        <a:buFont typeface="Arial"/>
                        <a:buChar char="•"/>
                      </a:pPr>
                      <a:r>
                        <a:rPr lang="en-US"/>
                        <a:t>Weakness</a:t>
                      </a:r>
                    </a:p>
                    <a:p>
                      <a:pPr>
                        <a:buFont typeface="Arial"/>
                        <a:buChar char="•"/>
                      </a:pPr>
                      <a:r>
                        <a:rPr lang="en-US"/>
                        <a:t>Paralysis</a:t>
                      </a:r>
                    </a:p>
                    <a:p>
                      <a:pPr>
                        <a:buFont typeface="Arial"/>
                        <a:buChar char="•"/>
                      </a:pPr>
                      <a:r>
                        <a:rPr lang="en-US"/>
                        <a:t>Respiratory failure</a:t>
                      </a:r>
                    </a:p>
                  </a:txBody>
                  <a:tcPr/>
                </a:tc>
                <a:tc>
                  <a:txBody>
                    <a:bodyPr/>
                    <a:lstStyle/>
                    <a:p>
                      <a:pPr>
                        <a:buFont typeface="Arial"/>
                        <a:buChar char="•"/>
                      </a:pPr>
                      <a:r>
                        <a:rPr lang="en-US"/>
                        <a:t>Reduced Vision</a:t>
                      </a:r>
                    </a:p>
                    <a:p>
                      <a:pPr>
                        <a:buFont typeface="Arial"/>
                        <a:buChar char="•"/>
                      </a:pPr>
                      <a:r>
                        <a:rPr lang="en-US"/>
                        <a:t>Small pupil size</a:t>
                      </a:r>
                    </a:p>
                    <a:p>
                      <a:pPr>
                        <a:buFont typeface="Arial"/>
                        <a:buChar char="•"/>
                      </a:pPr>
                      <a:r>
                        <a:rPr lang="en-US"/>
                        <a:t>Drooling</a:t>
                      </a:r>
                    </a:p>
                    <a:p>
                      <a:pPr>
                        <a:buFont typeface="Arial"/>
                        <a:buChar char="•"/>
                      </a:pPr>
                      <a:r>
                        <a:rPr lang="en-US"/>
                        <a:t>Sweating</a:t>
                      </a:r>
                    </a:p>
                    <a:p>
                      <a:pPr>
                        <a:buFont typeface="Arial"/>
                        <a:buChar char="•"/>
                      </a:pPr>
                      <a:r>
                        <a:rPr lang="en-US"/>
                        <a:t>Diarrhea</a:t>
                      </a:r>
                    </a:p>
                    <a:p>
                      <a:pPr>
                        <a:buFont typeface="Arial"/>
                        <a:buChar char="•"/>
                      </a:pPr>
                      <a:r>
                        <a:rPr lang="en-US"/>
                        <a:t>Nausea</a:t>
                      </a:r>
                    </a:p>
                    <a:p>
                      <a:pPr>
                        <a:buFont typeface="Arial"/>
                        <a:buChar char="•"/>
                      </a:pPr>
                      <a:r>
                        <a:rPr lang="en-US"/>
                        <a:t>Abdominal pain</a:t>
                      </a:r>
                    </a:p>
                    <a:p>
                      <a:pPr>
                        <a:buFont typeface="Arial"/>
                        <a:buChar char="•"/>
                      </a:pPr>
                      <a:r>
                        <a:rPr lang="en-US"/>
                        <a:t>Vomiting</a:t>
                      </a:r>
                    </a:p>
                  </a:txBody>
                  <a:tcPr/>
                </a:tc>
                <a:tc>
                  <a:txBody>
                    <a:bodyPr/>
                    <a:lstStyle/>
                    <a:p>
                      <a:pPr>
                        <a:buFont typeface="Arial"/>
                        <a:buChar char="•"/>
                      </a:pPr>
                      <a:r>
                        <a:rPr lang="en-US" dirty="0"/>
                        <a:t>Headache</a:t>
                      </a:r>
                    </a:p>
                    <a:p>
                      <a:pPr>
                        <a:buFont typeface="Arial"/>
                        <a:buChar char="•"/>
                      </a:pPr>
                      <a:r>
                        <a:rPr lang="en-US" dirty="0"/>
                        <a:t>Convulsions</a:t>
                      </a:r>
                    </a:p>
                    <a:p>
                      <a:pPr>
                        <a:buFont typeface="Arial"/>
                        <a:buChar char="•"/>
                      </a:pPr>
                      <a:r>
                        <a:rPr lang="en-US" dirty="0"/>
                        <a:t>Coma</a:t>
                      </a:r>
                    </a:p>
                    <a:p>
                      <a:pPr>
                        <a:buFont typeface="Arial"/>
                        <a:buChar char="•"/>
                      </a:pPr>
                      <a:r>
                        <a:rPr lang="en-US" dirty="0"/>
                        <a:t>Respiratory arrest</a:t>
                      </a:r>
                    </a:p>
                    <a:p>
                      <a:pPr>
                        <a:buFont typeface="Arial"/>
                        <a:buChar char="•"/>
                      </a:pPr>
                      <a:r>
                        <a:rPr lang="en-US" dirty="0"/>
                        <a:t>Confusion</a:t>
                      </a:r>
                    </a:p>
                    <a:p>
                      <a:pPr>
                        <a:buFont typeface="Arial"/>
                        <a:buChar char="•"/>
                      </a:pPr>
                      <a:r>
                        <a:rPr lang="en-US" dirty="0"/>
                        <a:t>Slurred speech</a:t>
                      </a:r>
                    </a:p>
                    <a:p>
                      <a:pPr>
                        <a:buFont typeface="Arial"/>
                        <a:buChar char="•"/>
                      </a:pPr>
                      <a:r>
                        <a:rPr lang="en-US" dirty="0"/>
                        <a:t>Depression</a:t>
                      </a:r>
                    </a:p>
                    <a:p>
                      <a:pPr>
                        <a:buFont typeface="Arial"/>
                        <a:buChar char="•"/>
                      </a:pPr>
                      <a:r>
                        <a:rPr lang="en-US" dirty="0"/>
                        <a:t>Respiratory depression</a:t>
                      </a:r>
                    </a:p>
                  </a:txBody>
                  <a:tcPr/>
                </a:tc>
              </a:tr>
            </a:tbl>
          </a:graphicData>
        </a:graphic>
      </p:graphicFrame>
    </p:spTree>
  </p:cSld>
  <p:clrMapOvr>
    <a:masterClrMapping/>
  </p:clrMapOvr>
  <p:transition>
    <p:comb/>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6553200" cy="1325563"/>
          </a:xfrm>
        </p:spPr>
        <p:txBody>
          <a:bodyPr/>
          <a:lstStyle/>
          <a:p>
            <a:r>
              <a:rPr lang="en-US" dirty="0" smtClean="0"/>
              <a:t>Dopamine! (Excitatory)</a:t>
            </a:r>
            <a:endParaRPr lang="en-US" dirty="0"/>
          </a:p>
        </p:txBody>
      </p:sp>
      <p:sp>
        <p:nvSpPr>
          <p:cNvPr id="5" name="Content Placeholder 4"/>
          <p:cNvSpPr>
            <a:spLocks noGrp="1"/>
          </p:cNvSpPr>
          <p:nvPr>
            <p:ph idx="1"/>
          </p:nvPr>
        </p:nvSpPr>
        <p:spPr>
          <a:xfrm>
            <a:off x="1" y="990600"/>
            <a:ext cx="6629400" cy="5715000"/>
          </a:xfrm>
        </p:spPr>
        <p:txBody>
          <a:bodyPr/>
          <a:lstStyle/>
          <a:p>
            <a:pPr>
              <a:lnSpc>
                <a:spcPct val="110000"/>
              </a:lnSpc>
            </a:pPr>
            <a:r>
              <a:rPr lang="en-US" altLang="en-US" sz="2600" dirty="0" smtClean="0"/>
              <a:t>Fine movement , emotion, motivation, and </a:t>
            </a:r>
            <a:r>
              <a:rPr lang="en-US" altLang="en-US" sz="2600" dirty="0" smtClean="0">
                <a:solidFill>
                  <a:srgbClr val="FFFF00"/>
                </a:solidFill>
              </a:rPr>
              <a:t>feelings of pleasure / euphoria</a:t>
            </a:r>
          </a:p>
          <a:p>
            <a:pPr lvl="1">
              <a:lnSpc>
                <a:spcPct val="110000"/>
              </a:lnSpc>
            </a:pPr>
            <a:r>
              <a:rPr lang="en-US" altLang="en-US" sz="2200" dirty="0" smtClean="0"/>
              <a:t>the brain’s “</a:t>
            </a:r>
            <a:r>
              <a:rPr lang="en-US" altLang="en-US" sz="2200" i="1" dirty="0" smtClean="0">
                <a:solidFill>
                  <a:srgbClr val="FFFF00"/>
                </a:solidFill>
              </a:rPr>
              <a:t>drug addiction</a:t>
            </a:r>
            <a:r>
              <a:rPr lang="en-US" altLang="en-US" sz="2200" dirty="0" smtClean="0"/>
              <a:t>” chemical.</a:t>
            </a:r>
          </a:p>
          <a:p>
            <a:pPr lvl="2">
              <a:lnSpc>
                <a:spcPct val="110000"/>
              </a:lnSpc>
            </a:pPr>
            <a:r>
              <a:rPr lang="en-US" altLang="en-US" sz="2200" dirty="0" smtClean="0"/>
              <a:t>Brain gets used to increased DA levels, if drug is not taken, opposite effects are likely (depression)</a:t>
            </a:r>
          </a:p>
          <a:p>
            <a:pPr>
              <a:buFont typeface="Wingdings" pitchFamily="2" charset="2"/>
              <a:buChar char="ü"/>
            </a:pPr>
            <a:r>
              <a:rPr lang="en-US" altLang="en-US" sz="2000" dirty="0" smtClean="0"/>
              <a:t>Deficiencies: Parkinson’s disease</a:t>
            </a:r>
          </a:p>
          <a:p>
            <a:pPr lvl="1">
              <a:buFont typeface="Wingdings" pitchFamily="2" charset="2"/>
              <a:buChar char="ü"/>
            </a:pPr>
            <a:r>
              <a:rPr lang="en-US" altLang="en-US" sz="2000" dirty="0" smtClean="0"/>
              <a:t>Cannot execute smooth, controlled movements</a:t>
            </a:r>
          </a:p>
          <a:p>
            <a:pPr lvl="1">
              <a:buFont typeface="Wingdings" pitchFamily="2" charset="2"/>
              <a:buChar char="ü"/>
            </a:pPr>
            <a:r>
              <a:rPr lang="en-US" altLang="en-US" sz="2000" dirty="0" smtClean="0"/>
              <a:t>Treatment = L-</a:t>
            </a:r>
            <a:r>
              <a:rPr lang="en-US" altLang="en-US" sz="2000" dirty="0" err="1" smtClean="0"/>
              <a:t>Dopa</a:t>
            </a:r>
            <a:r>
              <a:rPr lang="en-US" altLang="en-US" sz="2000" dirty="0" smtClean="0"/>
              <a:t>, synthetic precursor to DA</a:t>
            </a:r>
          </a:p>
          <a:p>
            <a:pPr>
              <a:buFont typeface="Wingdings" pitchFamily="2" charset="2"/>
              <a:buChar char="ü"/>
            </a:pPr>
            <a:r>
              <a:rPr lang="en-US" altLang="en-US" sz="2000" dirty="0" smtClean="0"/>
              <a:t>Excesses: schizophrenia, delusions, hallucinations, addictions.</a:t>
            </a:r>
          </a:p>
          <a:p>
            <a:pPr>
              <a:buFont typeface="Wingdings" pitchFamily="2" charset="2"/>
              <a:buChar char="ü"/>
            </a:pPr>
            <a:r>
              <a:rPr lang="en-US" altLang="en-US" sz="2000" dirty="0" smtClean="0"/>
              <a:t>Interestingly, released when a pleasurable activity is expected to happen</a:t>
            </a:r>
          </a:p>
          <a:p>
            <a:pPr lvl="1">
              <a:buFont typeface="Wingdings" pitchFamily="2" charset="2"/>
              <a:buChar char="ü"/>
            </a:pPr>
            <a:r>
              <a:rPr lang="en-US" altLang="en-US" sz="2000" dirty="0" smtClean="0"/>
              <a:t>Perhaps it’s more involved with “desire” than pure “pleasure”</a:t>
            </a:r>
            <a:endParaRPr lang="en-US" altLang="en-US" sz="2000" dirty="0"/>
          </a:p>
        </p:txBody>
      </p:sp>
      <p:pic>
        <p:nvPicPr>
          <p:cNvPr id="74754" name="Picture 2" descr="http://www.cartoonstock.com/lowres/rjo0428l.jpg"/>
          <p:cNvPicPr>
            <a:picLocks noChangeAspect="1" noChangeArrowheads="1"/>
          </p:cNvPicPr>
          <p:nvPr/>
        </p:nvPicPr>
        <p:blipFill>
          <a:blip r:embed="rId2" cstate="print"/>
          <a:srcRect/>
          <a:stretch>
            <a:fillRect/>
          </a:stretch>
        </p:blipFill>
        <p:spPr bwMode="auto">
          <a:xfrm>
            <a:off x="6579777" y="4724400"/>
            <a:ext cx="2564223" cy="2352675"/>
          </a:xfrm>
          <a:prstGeom prst="rect">
            <a:avLst/>
          </a:prstGeom>
          <a:noFill/>
        </p:spPr>
      </p:pic>
      <p:pic>
        <p:nvPicPr>
          <p:cNvPr id="74756" name="Picture 4" descr="http://1.bp.blogspot.com/_qWfhpO6oxJE/R1E4hfX0n7I/AAAAAAAAAg0/OjmnFJrQwlE/s1600-R/Faces+of+Meth+%C2%AC+2005+F18.jpg"/>
          <p:cNvPicPr>
            <a:picLocks noChangeAspect="1" noChangeArrowheads="1"/>
          </p:cNvPicPr>
          <p:nvPr/>
        </p:nvPicPr>
        <p:blipFill>
          <a:blip r:embed="rId3" cstate="print"/>
          <a:srcRect/>
          <a:stretch>
            <a:fillRect/>
          </a:stretch>
        </p:blipFill>
        <p:spPr bwMode="auto">
          <a:xfrm>
            <a:off x="6467114" y="1"/>
            <a:ext cx="2676886" cy="1676400"/>
          </a:xfrm>
          <a:prstGeom prst="rect">
            <a:avLst/>
          </a:prstGeom>
          <a:noFill/>
        </p:spPr>
      </p:pic>
      <p:pic>
        <p:nvPicPr>
          <p:cNvPr id="74758" name="Picture 6" descr="http://www.medicalassistedtreatment.org/media/drug_addiction_hg_clr.gif"/>
          <p:cNvPicPr>
            <a:picLocks noChangeAspect="1" noChangeArrowheads="1" noCrop="1"/>
          </p:cNvPicPr>
          <p:nvPr/>
        </p:nvPicPr>
        <p:blipFill>
          <a:blip r:embed="rId4" cstate="print"/>
          <a:srcRect/>
          <a:stretch>
            <a:fillRect/>
          </a:stretch>
        </p:blipFill>
        <p:spPr bwMode="auto">
          <a:xfrm>
            <a:off x="6019800" y="1600200"/>
            <a:ext cx="3333750" cy="3333750"/>
          </a:xfrm>
          <a:prstGeom prst="rect">
            <a:avLst/>
          </a:prstGeom>
          <a:noFill/>
        </p:spPr>
      </p:pic>
    </p:spTree>
  </p:cSld>
  <p:clrMapOvr>
    <a:masterClrMapping/>
  </p:clrMapOvr>
  <p:transition>
    <p:comb/>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6098" name="Rectangle 2"/>
          <p:cNvSpPr>
            <a:spLocks noGrp="1" noChangeArrowheads="1"/>
          </p:cNvSpPr>
          <p:nvPr>
            <p:ph type="title"/>
          </p:nvPr>
        </p:nvSpPr>
        <p:spPr>
          <a:xfrm>
            <a:off x="-101600" y="-228600"/>
            <a:ext cx="9516533" cy="1143000"/>
          </a:xfrm>
        </p:spPr>
        <p:txBody>
          <a:bodyPr/>
          <a:lstStyle/>
          <a:p>
            <a:pPr>
              <a:defRPr/>
            </a:pPr>
            <a:r>
              <a:rPr lang="en-US" sz="4000" smtClean="0"/>
              <a:t>Chemical dependency: injures reward circuitry</a:t>
            </a:r>
          </a:p>
        </p:txBody>
      </p:sp>
      <p:sp>
        <p:nvSpPr>
          <p:cNvPr id="1156099" name="Rectangle 3"/>
          <p:cNvSpPr>
            <a:spLocks noGrp="1" noChangeArrowheads="1"/>
          </p:cNvSpPr>
          <p:nvPr>
            <p:ph type="body" idx="1"/>
          </p:nvPr>
        </p:nvSpPr>
        <p:spPr/>
        <p:txBody>
          <a:bodyPr/>
          <a:lstStyle/>
          <a:p>
            <a:pPr>
              <a:defRPr/>
            </a:pPr>
            <a:endParaRPr lang="en-US" smtClean="0"/>
          </a:p>
        </p:txBody>
      </p:sp>
      <p:pic>
        <p:nvPicPr>
          <p:cNvPr id="72708" name="Picture 4" descr="IMG_1867"/>
          <p:cNvPicPr>
            <a:picLocks noChangeAspect="1" noChangeArrowheads="1"/>
          </p:cNvPicPr>
          <p:nvPr/>
        </p:nvPicPr>
        <p:blipFill>
          <a:blip r:embed="rId2" cstate="print"/>
          <a:srcRect/>
          <a:stretch>
            <a:fillRect/>
          </a:stretch>
        </p:blipFill>
        <p:spPr bwMode="auto">
          <a:xfrm>
            <a:off x="982134" y="635001"/>
            <a:ext cx="8195733" cy="6227763"/>
          </a:xfrm>
          <a:prstGeom prst="rect">
            <a:avLst/>
          </a:prstGeom>
          <a:noFill/>
          <a:ln w="9525">
            <a:noFill/>
            <a:miter lim="800000"/>
            <a:headEnd/>
            <a:tailEnd/>
          </a:ln>
        </p:spPr>
      </p:pic>
      <p:grpSp>
        <p:nvGrpSpPr>
          <p:cNvPr id="2" name="Group 28"/>
          <p:cNvGrpSpPr>
            <a:grpSpLocks/>
          </p:cNvGrpSpPr>
          <p:nvPr/>
        </p:nvGrpSpPr>
        <p:grpSpPr bwMode="auto">
          <a:xfrm>
            <a:off x="7001934" y="685800"/>
            <a:ext cx="2099733" cy="1676400"/>
            <a:chOff x="4974" y="432"/>
            <a:chExt cx="1488" cy="1056"/>
          </a:xfrm>
        </p:grpSpPr>
        <p:pic>
          <p:nvPicPr>
            <p:cNvPr id="72723" name="Picture 6" descr="100_0719"/>
            <p:cNvPicPr>
              <a:picLocks noChangeAspect="1" noChangeArrowheads="1"/>
            </p:cNvPicPr>
            <p:nvPr/>
          </p:nvPicPr>
          <p:blipFill>
            <a:blip r:embed="rId3" cstate="print"/>
            <a:srcRect/>
            <a:stretch>
              <a:fillRect/>
            </a:stretch>
          </p:blipFill>
          <p:spPr bwMode="auto">
            <a:xfrm>
              <a:off x="4974" y="432"/>
              <a:ext cx="1488" cy="1056"/>
            </a:xfrm>
            <a:prstGeom prst="rect">
              <a:avLst/>
            </a:prstGeom>
            <a:noFill/>
            <a:ln w="38100">
              <a:solidFill>
                <a:srgbClr val="3E1403"/>
              </a:solidFill>
              <a:miter lim="800000"/>
              <a:headEnd/>
              <a:tailEnd/>
            </a:ln>
          </p:spPr>
        </p:pic>
        <p:sp>
          <p:nvSpPr>
            <p:cNvPr id="72724" name="Rectangle 7"/>
            <p:cNvSpPr>
              <a:spLocks noChangeArrowheads="1"/>
            </p:cNvSpPr>
            <p:nvPr/>
          </p:nvSpPr>
          <p:spPr bwMode="auto">
            <a:xfrm rot="3645888">
              <a:off x="5827" y="995"/>
              <a:ext cx="58" cy="22"/>
            </a:xfrm>
            <a:prstGeom prst="rect">
              <a:avLst/>
            </a:prstGeom>
            <a:solidFill>
              <a:schemeClr val="hlink"/>
            </a:solidFill>
            <a:ln w="12700">
              <a:solidFill>
                <a:schemeClr val="bg2"/>
              </a:solidFill>
              <a:miter lim="800000"/>
              <a:headEnd/>
              <a:tailEnd/>
            </a:ln>
          </p:spPr>
          <p:txBody>
            <a:bodyPr wrap="none" anchor="ctr"/>
            <a:lstStyle/>
            <a:p>
              <a:endParaRPr lang="en-US"/>
            </a:p>
          </p:txBody>
        </p:sp>
        <p:sp>
          <p:nvSpPr>
            <p:cNvPr id="72725" name="Oval 8"/>
            <p:cNvSpPr>
              <a:spLocks noChangeArrowheads="1"/>
            </p:cNvSpPr>
            <p:nvPr/>
          </p:nvSpPr>
          <p:spPr bwMode="auto">
            <a:xfrm>
              <a:off x="5482" y="1024"/>
              <a:ext cx="110" cy="93"/>
            </a:xfrm>
            <a:prstGeom prst="ellipse">
              <a:avLst/>
            </a:prstGeom>
            <a:noFill/>
            <a:ln w="57150" cap="rnd">
              <a:solidFill>
                <a:schemeClr val="accent1"/>
              </a:solidFill>
              <a:prstDash val="sysDot"/>
              <a:round/>
              <a:headEnd/>
              <a:tailEnd/>
            </a:ln>
          </p:spPr>
          <p:txBody>
            <a:bodyPr wrap="none" anchor="ctr"/>
            <a:lstStyle/>
            <a:p>
              <a:endParaRPr lang="en-US"/>
            </a:p>
          </p:txBody>
        </p:sp>
        <p:sp>
          <p:nvSpPr>
            <p:cNvPr id="72726" name="Oval 9"/>
            <p:cNvSpPr>
              <a:spLocks noChangeArrowheads="1"/>
            </p:cNvSpPr>
            <p:nvPr/>
          </p:nvSpPr>
          <p:spPr bwMode="auto">
            <a:xfrm rot="-2763222">
              <a:off x="5178" y="907"/>
              <a:ext cx="210" cy="374"/>
            </a:xfrm>
            <a:prstGeom prst="ellipse">
              <a:avLst/>
            </a:prstGeom>
            <a:noFill/>
            <a:ln w="57150">
              <a:solidFill>
                <a:srgbClr val="FF6600"/>
              </a:solidFill>
              <a:round/>
              <a:headEnd/>
              <a:tailEnd/>
            </a:ln>
          </p:spPr>
          <p:txBody>
            <a:bodyPr wrap="none" anchor="ctr"/>
            <a:lstStyle/>
            <a:p>
              <a:endParaRPr lang="en-US"/>
            </a:p>
          </p:txBody>
        </p:sp>
      </p:grpSp>
      <p:grpSp>
        <p:nvGrpSpPr>
          <p:cNvPr id="3" name="Group 23"/>
          <p:cNvGrpSpPr>
            <a:grpSpLocks/>
          </p:cNvGrpSpPr>
          <p:nvPr/>
        </p:nvGrpSpPr>
        <p:grpSpPr bwMode="auto">
          <a:xfrm>
            <a:off x="3014133" y="4348165"/>
            <a:ext cx="1557867" cy="1724025"/>
            <a:chOff x="2136" y="2739"/>
            <a:chExt cx="1104" cy="1086"/>
          </a:xfrm>
        </p:grpSpPr>
        <p:sp>
          <p:nvSpPr>
            <p:cNvPr id="72721" name="Oval 14"/>
            <p:cNvSpPr>
              <a:spLocks noChangeArrowheads="1"/>
            </p:cNvSpPr>
            <p:nvPr/>
          </p:nvSpPr>
          <p:spPr bwMode="auto">
            <a:xfrm rot="1306791">
              <a:off x="2345" y="2739"/>
              <a:ext cx="576" cy="288"/>
            </a:xfrm>
            <a:prstGeom prst="ellipse">
              <a:avLst/>
            </a:prstGeom>
            <a:noFill/>
            <a:ln w="76200">
              <a:solidFill>
                <a:schemeClr val="accent1"/>
              </a:solidFill>
              <a:round/>
              <a:headEnd/>
              <a:tailEnd/>
            </a:ln>
          </p:spPr>
          <p:txBody>
            <a:bodyPr wrap="none" anchor="ctr"/>
            <a:lstStyle/>
            <a:p>
              <a:endParaRPr lang="en-US"/>
            </a:p>
          </p:txBody>
        </p:sp>
        <p:sp>
          <p:nvSpPr>
            <p:cNvPr id="72722" name="Text Box 18"/>
            <p:cNvSpPr txBox="1">
              <a:spLocks noChangeArrowheads="1"/>
            </p:cNvSpPr>
            <p:nvPr/>
          </p:nvSpPr>
          <p:spPr bwMode="auto">
            <a:xfrm>
              <a:off x="2136" y="3418"/>
              <a:ext cx="1104" cy="407"/>
            </a:xfrm>
            <a:prstGeom prst="rect">
              <a:avLst/>
            </a:prstGeom>
            <a:solidFill>
              <a:schemeClr val="accent1"/>
            </a:solidFill>
            <a:ln w="12700">
              <a:noFill/>
              <a:miter lim="800000"/>
              <a:headEnd/>
              <a:tailEnd/>
            </a:ln>
          </p:spPr>
          <p:txBody>
            <a:bodyPr>
              <a:spAutoFit/>
            </a:bodyPr>
            <a:lstStyle/>
            <a:p>
              <a:pPr algn="ctr">
                <a:spcBef>
                  <a:spcPct val="50000"/>
                </a:spcBef>
              </a:pPr>
              <a:r>
                <a:rPr lang="en-US">
                  <a:solidFill>
                    <a:schemeClr val="tx1"/>
                  </a:solidFill>
                </a:rPr>
                <a:t>nucleus accumbens</a:t>
              </a:r>
            </a:p>
          </p:txBody>
        </p:sp>
      </p:grpSp>
      <p:grpSp>
        <p:nvGrpSpPr>
          <p:cNvPr id="4" name="Group 22"/>
          <p:cNvGrpSpPr>
            <a:grpSpLocks/>
          </p:cNvGrpSpPr>
          <p:nvPr/>
        </p:nvGrpSpPr>
        <p:grpSpPr bwMode="auto">
          <a:xfrm>
            <a:off x="673101" y="3560765"/>
            <a:ext cx="2506133" cy="2511425"/>
            <a:chOff x="477" y="2243"/>
            <a:chExt cx="1776" cy="1582"/>
          </a:xfrm>
        </p:grpSpPr>
        <p:sp>
          <p:nvSpPr>
            <p:cNvPr id="72719" name="Oval 15"/>
            <p:cNvSpPr>
              <a:spLocks noChangeArrowheads="1"/>
            </p:cNvSpPr>
            <p:nvPr/>
          </p:nvSpPr>
          <p:spPr bwMode="auto">
            <a:xfrm rot="2352794">
              <a:off x="477" y="2243"/>
              <a:ext cx="1776" cy="864"/>
            </a:xfrm>
            <a:prstGeom prst="ellipse">
              <a:avLst/>
            </a:prstGeom>
            <a:noFill/>
            <a:ln w="76200">
              <a:solidFill>
                <a:srgbClr val="FF6600"/>
              </a:solidFill>
              <a:round/>
              <a:headEnd/>
              <a:tailEnd/>
            </a:ln>
          </p:spPr>
          <p:txBody>
            <a:bodyPr wrap="none" anchor="ctr"/>
            <a:lstStyle/>
            <a:p>
              <a:endParaRPr lang="en-US"/>
            </a:p>
          </p:txBody>
        </p:sp>
        <p:sp>
          <p:nvSpPr>
            <p:cNvPr id="72720" name="Text Box 21"/>
            <p:cNvSpPr txBox="1">
              <a:spLocks noChangeArrowheads="1"/>
            </p:cNvSpPr>
            <p:nvPr/>
          </p:nvSpPr>
          <p:spPr bwMode="auto">
            <a:xfrm>
              <a:off x="600" y="3418"/>
              <a:ext cx="1296" cy="407"/>
            </a:xfrm>
            <a:prstGeom prst="rect">
              <a:avLst/>
            </a:prstGeom>
            <a:solidFill>
              <a:srgbClr val="FF6600"/>
            </a:solidFill>
            <a:ln w="12700">
              <a:noFill/>
              <a:miter lim="800000"/>
              <a:headEnd/>
              <a:tailEnd/>
            </a:ln>
          </p:spPr>
          <p:txBody>
            <a:bodyPr>
              <a:spAutoFit/>
            </a:bodyPr>
            <a:lstStyle/>
            <a:p>
              <a:pPr algn="ctr">
                <a:spcBef>
                  <a:spcPct val="50000"/>
                </a:spcBef>
              </a:pPr>
              <a:r>
                <a:rPr lang="en-US">
                  <a:solidFill>
                    <a:schemeClr val="tx1"/>
                  </a:solidFill>
                </a:rPr>
                <a:t>Orbital frontal cortex</a:t>
              </a:r>
            </a:p>
          </p:txBody>
        </p:sp>
      </p:grpSp>
      <p:sp>
        <p:nvSpPr>
          <p:cNvPr id="1156120" name="Line 24"/>
          <p:cNvSpPr>
            <a:spLocks noChangeShapeType="1"/>
          </p:cNvSpPr>
          <p:nvPr/>
        </p:nvSpPr>
        <p:spPr bwMode="auto">
          <a:xfrm flipH="1" flipV="1">
            <a:off x="4165600" y="4800600"/>
            <a:ext cx="1016000" cy="228600"/>
          </a:xfrm>
          <a:prstGeom prst="line">
            <a:avLst/>
          </a:prstGeom>
          <a:noFill/>
          <a:ln w="76200">
            <a:solidFill>
              <a:schemeClr val="hlink"/>
            </a:solidFill>
            <a:round/>
            <a:headEnd/>
            <a:tailEnd type="triangle" w="med" len="med"/>
          </a:ln>
        </p:spPr>
        <p:txBody>
          <a:bodyPr/>
          <a:lstStyle/>
          <a:p>
            <a:endParaRPr lang="en-US"/>
          </a:p>
        </p:txBody>
      </p:sp>
      <p:sp>
        <p:nvSpPr>
          <p:cNvPr id="1156121" name="Line 25"/>
          <p:cNvSpPr>
            <a:spLocks noChangeShapeType="1"/>
          </p:cNvSpPr>
          <p:nvPr/>
        </p:nvSpPr>
        <p:spPr bwMode="auto">
          <a:xfrm flipH="1" flipV="1">
            <a:off x="2895600" y="4419600"/>
            <a:ext cx="338667" cy="76200"/>
          </a:xfrm>
          <a:prstGeom prst="line">
            <a:avLst/>
          </a:prstGeom>
          <a:noFill/>
          <a:ln w="76200">
            <a:solidFill>
              <a:schemeClr val="accent1"/>
            </a:solidFill>
            <a:round/>
            <a:headEnd/>
            <a:tailEnd type="triangle" w="med" len="med"/>
          </a:ln>
        </p:spPr>
        <p:txBody>
          <a:bodyPr/>
          <a:lstStyle/>
          <a:p>
            <a:endParaRPr lang="en-US"/>
          </a:p>
        </p:txBody>
      </p:sp>
      <p:grpSp>
        <p:nvGrpSpPr>
          <p:cNvPr id="5" name="Group 27"/>
          <p:cNvGrpSpPr>
            <a:grpSpLocks/>
          </p:cNvGrpSpPr>
          <p:nvPr/>
        </p:nvGrpSpPr>
        <p:grpSpPr bwMode="auto">
          <a:xfrm>
            <a:off x="4775200" y="4724402"/>
            <a:ext cx="2302933" cy="1347788"/>
            <a:chOff x="3384" y="2976"/>
            <a:chExt cx="1632" cy="849"/>
          </a:xfrm>
        </p:grpSpPr>
        <p:sp>
          <p:nvSpPr>
            <p:cNvPr id="72717" name="Rectangle 11"/>
            <p:cNvSpPr>
              <a:spLocks noChangeArrowheads="1"/>
            </p:cNvSpPr>
            <p:nvPr/>
          </p:nvSpPr>
          <p:spPr bwMode="auto">
            <a:xfrm rot="3568217">
              <a:off x="3576" y="3072"/>
              <a:ext cx="288" cy="96"/>
            </a:xfrm>
            <a:prstGeom prst="rect">
              <a:avLst/>
            </a:prstGeom>
            <a:solidFill>
              <a:schemeClr val="hlink"/>
            </a:solidFill>
            <a:ln w="12700">
              <a:noFill/>
              <a:miter lim="800000"/>
              <a:headEnd/>
              <a:tailEnd/>
            </a:ln>
          </p:spPr>
          <p:txBody>
            <a:bodyPr wrap="none" anchor="ctr"/>
            <a:lstStyle/>
            <a:p>
              <a:endParaRPr lang="en-US"/>
            </a:p>
          </p:txBody>
        </p:sp>
        <p:sp>
          <p:nvSpPr>
            <p:cNvPr id="72718" name="Text Box 26"/>
            <p:cNvSpPr txBox="1">
              <a:spLocks noChangeArrowheads="1"/>
            </p:cNvSpPr>
            <p:nvPr/>
          </p:nvSpPr>
          <p:spPr bwMode="auto">
            <a:xfrm>
              <a:off x="3384" y="3418"/>
              <a:ext cx="1632" cy="407"/>
            </a:xfrm>
            <a:prstGeom prst="rect">
              <a:avLst/>
            </a:prstGeom>
            <a:solidFill>
              <a:schemeClr val="hlink"/>
            </a:solidFill>
            <a:ln w="12700">
              <a:noFill/>
              <a:miter lim="800000"/>
              <a:headEnd/>
              <a:tailEnd/>
            </a:ln>
          </p:spPr>
          <p:txBody>
            <a:bodyPr>
              <a:spAutoFit/>
            </a:bodyPr>
            <a:lstStyle/>
            <a:p>
              <a:pPr>
                <a:spcBef>
                  <a:spcPct val="50000"/>
                </a:spcBef>
              </a:pPr>
              <a:r>
                <a:rPr lang="en-US">
                  <a:solidFill>
                    <a:schemeClr val="tx1"/>
                  </a:solidFill>
                </a:rPr>
                <a:t>Ventral tegmental area dopamine</a:t>
              </a:r>
            </a:p>
          </p:txBody>
        </p:sp>
      </p:grpSp>
      <p:sp>
        <p:nvSpPr>
          <p:cNvPr id="72715" name="Text Box 29"/>
          <p:cNvSpPr txBox="1">
            <a:spLocks noChangeArrowheads="1"/>
          </p:cNvSpPr>
          <p:nvPr/>
        </p:nvSpPr>
        <p:spPr bwMode="auto">
          <a:xfrm>
            <a:off x="4639733" y="3657600"/>
            <a:ext cx="1354667" cy="369332"/>
          </a:xfrm>
          <a:prstGeom prst="rect">
            <a:avLst/>
          </a:prstGeom>
          <a:noFill/>
          <a:ln w="12700">
            <a:noFill/>
            <a:miter lim="800000"/>
            <a:headEnd/>
            <a:tailEnd/>
          </a:ln>
        </p:spPr>
        <p:txBody>
          <a:bodyPr>
            <a:spAutoFit/>
          </a:bodyPr>
          <a:lstStyle/>
          <a:p>
            <a:pPr>
              <a:spcBef>
                <a:spcPct val="50000"/>
              </a:spcBef>
            </a:pPr>
            <a:r>
              <a:rPr lang="en-US">
                <a:solidFill>
                  <a:srgbClr val="3E1403"/>
                </a:solidFill>
              </a:rPr>
              <a:t>thalamus</a:t>
            </a:r>
          </a:p>
        </p:txBody>
      </p:sp>
      <p:sp>
        <p:nvSpPr>
          <p:cNvPr id="72716" name="Text Box 30"/>
          <p:cNvSpPr txBox="1">
            <a:spLocks noChangeArrowheads="1"/>
          </p:cNvSpPr>
          <p:nvPr/>
        </p:nvSpPr>
        <p:spPr bwMode="auto">
          <a:xfrm rot="-5400000">
            <a:off x="-2067277" y="2847945"/>
            <a:ext cx="4419600" cy="400110"/>
          </a:xfrm>
          <a:prstGeom prst="rect">
            <a:avLst/>
          </a:prstGeom>
          <a:noFill/>
          <a:ln w="12700">
            <a:noFill/>
            <a:miter lim="800000"/>
            <a:headEnd/>
            <a:tailEnd/>
          </a:ln>
        </p:spPr>
        <p:txBody>
          <a:bodyPr>
            <a:spAutoFit/>
          </a:bodyPr>
          <a:lstStyle/>
          <a:p>
            <a:pPr>
              <a:spcBef>
                <a:spcPct val="50000"/>
              </a:spcBef>
            </a:pPr>
            <a:r>
              <a:rPr lang="en-US" sz="2000"/>
              <a:t>Photo by Paul Aravich EVMS</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1156120"/>
                                        </p:tgtEl>
                                        <p:attrNameLst>
                                          <p:attrName>style.visibility</p:attrName>
                                        </p:attrNameLst>
                                      </p:cBhvr>
                                      <p:to>
                                        <p:strVal val="visible"/>
                                      </p:to>
                                    </p:set>
                                    <p:anim calcmode="lin" valueType="num">
                                      <p:cBhvr additive="base">
                                        <p:cTn id="12" dur="500" fill="hold"/>
                                        <p:tgtEl>
                                          <p:spTgt spid="1156120"/>
                                        </p:tgtEl>
                                        <p:attrNameLst>
                                          <p:attrName>ppt_x</p:attrName>
                                        </p:attrNameLst>
                                      </p:cBhvr>
                                      <p:tavLst>
                                        <p:tav tm="0">
                                          <p:val>
                                            <p:strVal val="1+#ppt_w/2"/>
                                          </p:val>
                                        </p:tav>
                                        <p:tav tm="100000">
                                          <p:val>
                                            <p:strVal val="#ppt_x"/>
                                          </p:val>
                                        </p:tav>
                                      </p:tavLst>
                                    </p:anim>
                                    <p:anim calcmode="lin" valueType="num">
                                      <p:cBhvr additive="base">
                                        <p:cTn id="13" dur="500" fill="hold"/>
                                        <p:tgtEl>
                                          <p:spTgt spid="1156120"/>
                                        </p:tgtEl>
                                        <p:attrNameLst>
                                          <p:attrName>ppt_y</p:attrName>
                                        </p:attrNameLst>
                                      </p:cBhvr>
                                      <p:tavLst>
                                        <p:tav tm="0">
                                          <p:val>
                                            <p:strVal val="1+#ppt_h/2"/>
                                          </p:val>
                                        </p:tav>
                                        <p:tav tm="100000">
                                          <p:val>
                                            <p:strVal val="#ppt_y"/>
                                          </p:val>
                                        </p:tav>
                                      </p:tavLst>
                                    </p:anim>
                                  </p:childTnLst>
                                </p:cTn>
                              </p:par>
                              <p:par>
                                <p:cTn id="14" presetID="3"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grpId="0" nodeType="clickEffect">
                                  <p:stCondLst>
                                    <p:cond delay="0"/>
                                  </p:stCondLst>
                                  <p:childTnLst>
                                    <p:set>
                                      <p:cBhvr>
                                        <p:cTn id="20" dur="1" fill="hold">
                                          <p:stCondLst>
                                            <p:cond delay="0"/>
                                          </p:stCondLst>
                                        </p:cTn>
                                        <p:tgtEl>
                                          <p:spTgt spid="1156121"/>
                                        </p:tgtEl>
                                        <p:attrNameLst>
                                          <p:attrName>style.visibility</p:attrName>
                                        </p:attrNameLst>
                                      </p:cBhvr>
                                      <p:to>
                                        <p:strVal val="visible"/>
                                      </p:to>
                                    </p:set>
                                    <p:anim calcmode="lin" valueType="num">
                                      <p:cBhvr additive="base">
                                        <p:cTn id="21" dur="500" fill="hold"/>
                                        <p:tgtEl>
                                          <p:spTgt spid="1156121"/>
                                        </p:tgtEl>
                                        <p:attrNameLst>
                                          <p:attrName>ppt_x</p:attrName>
                                        </p:attrNameLst>
                                      </p:cBhvr>
                                      <p:tavLst>
                                        <p:tav tm="0">
                                          <p:val>
                                            <p:strVal val="1+#ppt_w/2"/>
                                          </p:val>
                                        </p:tav>
                                        <p:tav tm="100000">
                                          <p:val>
                                            <p:strVal val="#ppt_x"/>
                                          </p:val>
                                        </p:tav>
                                      </p:tavLst>
                                    </p:anim>
                                    <p:anim calcmode="lin" valueType="num">
                                      <p:cBhvr additive="base">
                                        <p:cTn id="22" dur="500" fill="hold"/>
                                        <p:tgtEl>
                                          <p:spTgt spid="1156121"/>
                                        </p:tgtEl>
                                        <p:attrNameLst>
                                          <p:attrName>ppt_y</p:attrName>
                                        </p:attrNameLst>
                                      </p:cBhvr>
                                      <p:tavLst>
                                        <p:tav tm="0">
                                          <p:val>
                                            <p:strVal val="1+#ppt_h/2"/>
                                          </p:val>
                                        </p:tav>
                                        <p:tav tm="100000">
                                          <p:val>
                                            <p:strVal val="#ppt_y"/>
                                          </p:val>
                                        </p:tav>
                                      </p:tavLst>
                                    </p:anim>
                                  </p:childTnLst>
                                </p:cTn>
                              </p:par>
                              <p:par>
                                <p:cTn id="23" presetID="3" presetClass="entr" presetSubtype="1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6120" grpId="0" animBg="1"/>
      <p:bldP spid="11561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rrowheads="1"/>
          </p:cNvSpPr>
          <p:nvPr>
            <p:ph type="title"/>
          </p:nvPr>
        </p:nvSpPr>
        <p:spPr/>
        <p:txBody>
          <a:bodyPr/>
          <a:lstStyle/>
          <a:p>
            <a:r>
              <a:rPr lang="en-US"/>
              <a:t>Parkinson’s</a:t>
            </a:r>
          </a:p>
        </p:txBody>
      </p:sp>
      <p:sp>
        <p:nvSpPr>
          <p:cNvPr id="108547" name="Rectangle 3"/>
          <p:cNvSpPr>
            <a:spLocks noGrp="1" noRot="1" noChangeArrowheads="1"/>
          </p:cNvSpPr>
          <p:nvPr>
            <p:ph type="body" idx="1"/>
          </p:nvPr>
        </p:nvSpPr>
        <p:spPr>
          <a:xfrm>
            <a:off x="304800" y="1905000"/>
            <a:ext cx="8540750" cy="4422775"/>
          </a:xfrm>
        </p:spPr>
        <p:txBody>
          <a:bodyPr/>
          <a:lstStyle/>
          <a:p>
            <a:pPr>
              <a:lnSpc>
                <a:spcPct val="80000"/>
              </a:lnSpc>
            </a:pPr>
            <a:r>
              <a:rPr lang="en-US" sz="2400" dirty="0"/>
              <a:t>Named after James Parkinson, a London physician</a:t>
            </a:r>
          </a:p>
          <a:p>
            <a:pPr>
              <a:lnSpc>
                <a:spcPct val="80000"/>
              </a:lnSpc>
            </a:pPr>
            <a:r>
              <a:rPr lang="en-US" sz="2400" dirty="0"/>
              <a:t>He described it as “involuntary tremulous motion” in 1817</a:t>
            </a:r>
          </a:p>
          <a:p>
            <a:pPr>
              <a:lnSpc>
                <a:spcPct val="80000"/>
              </a:lnSpc>
            </a:pPr>
            <a:r>
              <a:rPr lang="en-US" sz="2400" dirty="0"/>
              <a:t>For 100 years, though to be an illness of the spinal cord, muscles, and motor regions of the cerebral cortex</a:t>
            </a:r>
          </a:p>
          <a:p>
            <a:pPr>
              <a:lnSpc>
                <a:spcPct val="80000"/>
              </a:lnSpc>
            </a:pPr>
            <a:r>
              <a:rPr lang="en-US" sz="2400" dirty="0"/>
              <a:t>1960s – realized it was caused by the death of cells that produce Dopamine</a:t>
            </a:r>
          </a:p>
          <a:p>
            <a:pPr>
              <a:lnSpc>
                <a:spcPct val="80000"/>
              </a:lnSpc>
            </a:pPr>
            <a:r>
              <a:rPr lang="en-US" sz="2400" dirty="0"/>
              <a:t>The 1</a:t>
            </a:r>
            <a:r>
              <a:rPr lang="en-US" sz="2400" baseline="30000" dirty="0"/>
              <a:t>st</a:t>
            </a:r>
            <a:r>
              <a:rPr lang="en-US" sz="2400" dirty="0"/>
              <a:t> illness attributed to NT deficiency</a:t>
            </a:r>
          </a:p>
          <a:p>
            <a:pPr>
              <a:lnSpc>
                <a:spcPct val="80000"/>
              </a:lnSpc>
            </a:pPr>
            <a:r>
              <a:rPr lang="en-US" sz="2400" dirty="0"/>
              <a:t>DA doesn’t cross the BBB</a:t>
            </a:r>
          </a:p>
          <a:p>
            <a:pPr>
              <a:lnSpc>
                <a:spcPct val="80000"/>
              </a:lnSpc>
            </a:pPr>
            <a:r>
              <a:rPr lang="en-US" sz="2400" dirty="0"/>
              <a:t>L-dopa does and it does cross it</a:t>
            </a:r>
          </a:p>
          <a:p>
            <a:pPr lvl="1">
              <a:lnSpc>
                <a:spcPct val="80000"/>
              </a:lnSpc>
            </a:pPr>
            <a:r>
              <a:rPr lang="en-US" sz="2000" dirty="0"/>
              <a:t>Harsh side effects, though: nausea, anxiety, irritability, hyperactivity, dangerous clumsiness, uncontrollable movement, frightening hallucinations</a:t>
            </a:r>
          </a:p>
          <a:p>
            <a:pPr lvl="1">
              <a:lnSpc>
                <a:spcPct val="80000"/>
              </a:lnSpc>
            </a:pPr>
            <a:r>
              <a:rPr lang="en-US" sz="2000" dirty="0"/>
              <a:t>Awakenings (1973) Oliver Sachs</a:t>
            </a:r>
          </a:p>
        </p:txBody>
      </p:sp>
      <p:pic>
        <p:nvPicPr>
          <p:cNvPr id="4" name="Picture 8" descr="http://www.dosomething.org/files/293.ad_.MichaelJFox.031009.jpg"/>
          <p:cNvPicPr>
            <a:picLocks noChangeAspect="1" noChangeArrowheads="1"/>
          </p:cNvPicPr>
          <p:nvPr/>
        </p:nvPicPr>
        <p:blipFill>
          <a:blip r:embed="rId2" cstate="print"/>
          <a:srcRect/>
          <a:stretch>
            <a:fillRect/>
          </a:stretch>
        </p:blipFill>
        <p:spPr bwMode="auto">
          <a:xfrm>
            <a:off x="0" y="0"/>
            <a:ext cx="1091549" cy="1762125"/>
          </a:xfrm>
          <a:prstGeom prst="rect">
            <a:avLst/>
          </a:prstGeom>
          <a:noFill/>
        </p:spPr>
      </p:pic>
    </p:spTree>
  </p:cSld>
  <p:clrMapOvr>
    <a:masterClrMapping/>
  </p:clrMapOvr>
  <p:transition>
    <p:comb/>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rrowheads="1"/>
          </p:cNvSpPr>
          <p:nvPr>
            <p:ph type="title"/>
          </p:nvPr>
        </p:nvSpPr>
        <p:spPr>
          <a:xfrm>
            <a:off x="0" y="0"/>
            <a:ext cx="8534400" cy="381000"/>
          </a:xfrm>
        </p:spPr>
        <p:txBody>
          <a:bodyPr/>
          <a:lstStyle/>
          <a:p>
            <a:r>
              <a:rPr lang="en-US" sz="4000" dirty="0"/>
              <a:t>Day </a:t>
            </a:r>
            <a:r>
              <a:rPr lang="en-US" sz="4000" dirty="0" smtClean="0"/>
              <a:t>18: </a:t>
            </a:r>
            <a:r>
              <a:rPr lang="en-US" sz="4000" dirty="0"/>
              <a:t>Practice questions</a:t>
            </a:r>
          </a:p>
        </p:txBody>
      </p:sp>
      <p:sp>
        <p:nvSpPr>
          <p:cNvPr id="126979" name="Rectangle 3"/>
          <p:cNvSpPr>
            <a:spLocks noGrp="1" noRot="1" noChangeArrowheads="1"/>
          </p:cNvSpPr>
          <p:nvPr>
            <p:ph type="body" idx="1"/>
          </p:nvPr>
        </p:nvSpPr>
        <p:spPr>
          <a:xfrm>
            <a:off x="0" y="457200"/>
            <a:ext cx="5181600" cy="6172200"/>
          </a:xfrm>
        </p:spPr>
        <p:txBody>
          <a:bodyPr/>
          <a:lstStyle/>
          <a:p>
            <a:pPr marL="609600" indent="-609600">
              <a:lnSpc>
                <a:spcPct val="80000"/>
              </a:lnSpc>
              <a:buFont typeface="Wingdings" pitchFamily="2" charset="2"/>
              <a:buNone/>
            </a:pPr>
            <a:r>
              <a:rPr lang="en-US" sz="1700" b="1" dirty="0"/>
              <a:t>Stimulation of portions of the left temporal lobe of the brain during surgery will cause the patient to </a:t>
            </a:r>
          </a:p>
          <a:p>
            <a:pPr marL="990600" lvl="1" indent="-533400">
              <a:lnSpc>
                <a:spcPct val="80000"/>
              </a:lnSpc>
              <a:buFontTx/>
              <a:buNone/>
            </a:pPr>
            <a:r>
              <a:rPr lang="en-US" sz="1700" b="1" dirty="0"/>
              <a:t>a) see lights.</a:t>
            </a:r>
          </a:p>
          <a:p>
            <a:pPr marL="990600" lvl="1" indent="-533400">
              <a:lnSpc>
                <a:spcPct val="80000"/>
              </a:lnSpc>
              <a:buFontTx/>
              <a:buNone/>
            </a:pPr>
            <a:r>
              <a:rPr lang="en-US" sz="1700" b="1" dirty="0"/>
              <a:t>b) lose the sense of smell.</a:t>
            </a:r>
          </a:p>
          <a:p>
            <a:pPr marL="990600" lvl="1" indent="-533400">
              <a:lnSpc>
                <a:spcPct val="80000"/>
              </a:lnSpc>
              <a:buFontTx/>
              <a:buNone/>
            </a:pPr>
            <a:r>
              <a:rPr lang="en-US" sz="1700" b="1" dirty="0"/>
              <a:t>c) jerk the left arm.</a:t>
            </a:r>
          </a:p>
          <a:p>
            <a:pPr marL="990600" lvl="1" indent="-533400">
              <a:lnSpc>
                <a:spcPct val="80000"/>
              </a:lnSpc>
              <a:buFontTx/>
              <a:buNone/>
            </a:pPr>
            <a:r>
              <a:rPr lang="en-US" sz="1700" b="1" dirty="0"/>
              <a:t>d) extend the tongue.</a:t>
            </a:r>
          </a:p>
          <a:p>
            <a:pPr marL="990600" lvl="1" indent="-533400">
              <a:lnSpc>
                <a:spcPct val="80000"/>
              </a:lnSpc>
              <a:buFontTx/>
              <a:buNone/>
            </a:pPr>
            <a:r>
              <a:rPr lang="en-US" sz="1700" b="1" dirty="0"/>
              <a:t>e) hear sounds. </a:t>
            </a:r>
          </a:p>
          <a:p>
            <a:pPr marL="609600" indent="-609600">
              <a:lnSpc>
                <a:spcPct val="80000"/>
              </a:lnSpc>
              <a:buFont typeface="Wingdings" pitchFamily="2" charset="2"/>
              <a:buNone/>
            </a:pPr>
            <a:r>
              <a:rPr lang="en-US" sz="1700" b="1" dirty="0"/>
              <a:t>Which of the following neurotransmitters is </a:t>
            </a:r>
            <a:r>
              <a:rPr lang="en-US" sz="1700" b="1" i="1" dirty="0"/>
              <a:t>most</a:t>
            </a:r>
            <a:r>
              <a:rPr lang="en-US" sz="1700" b="1" dirty="0"/>
              <a:t> associated with Alzheimer’s Disease?  Deficiency or excess?</a:t>
            </a:r>
          </a:p>
          <a:p>
            <a:pPr marL="609600" indent="-609600">
              <a:lnSpc>
                <a:spcPct val="80000"/>
              </a:lnSpc>
              <a:buFont typeface="Wingdings" pitchFamily="2" charset="2"/>
              <a:buNone/>
            </a:pPr>
            <a:r>
              <a:rPr lang="en-US" sz="1700" b="1" dirty="0"/>
              <a:t>	a) Acetylcholine</a:t>
            </a:r>
          </a:p>
          <a:p>
            <a:pPr marL="609600" indent="-609600">
              <a:lnSpc>
                <a:spcPct val="80000"/>
              </a:lnSpc>
              <a:buFont typeface="Wingdings" pitchFamily="2" charset="2"/>
              <a:buNone/>
            </a:pPr>
            <a:r>
              <a:rPr lang="en-US" sz="1700" b="1" dirty="0"/>
              <a:t>	b) Dopamine</a:t>
            </a:r>
          </a:p>
          <a:p>
            <a:pPr marL="609600" indent="-609600">
              <a:lnSpc>
                <a:spcPct val="80000"/>
              </a:lnSpc>
              <a:buFont typeface="Wingdings" pitchFamily="2" charset="2"/>
              <a:buNone/>
            </a:pPr>
            <a:r>
              <a:rPr lang="en-US" sz="1700" b="1" dirty="0"/>
              <a:t>	c) Serotonin</a:t>
            </a:r>
          </a:p>
          <a:p>
            <a:pPr marL="609600" indent="-609600">
              <a:lnSpc>
                <a:spcPct val="80000"/>
              </a:lnSpc>
              <a:buFont typeface="Wingdings" pitchFamily="2" charset="2"/>
              <a:buNone/>
            </a:pPr>
            <a:r>
              <a:rPr lang="en-US" sz="1700" b="1" dirty="0"/>
              <a:t>	d) Epinephrine</a:t>
            </a:r>
          </a:p>
          <a:p>
            <a:pPr marL="609600" indent="-609600">
              <a:lnSpc>
                <a:spcPct val="80000"/>
              </a:lnSpc>
              <a:buFont typeface="Wingdings" pitchFamily="2" charset="2"/>
              <a:buNone/>
            </a:pPr>
            <a:r>
              <a:rPr lang="en-US" sz="1700" b="1" dirty="0"/>
              <a:t>	e) GABA</a:t>
            </a:r>
          </a:p>
          <a:p>
            <a:pPr marL="609600" indent="-609600">
              <a:lnSpc>
                <a:spcPct val="80000"/>
              </a:lnSpc>
              <a:buFont typeface="Wingdings" pitchFamily="2" charset="2"/>
              <a:buNone/>
            </a:pPr>
            <a:r>
              <a:rPr lang="en-US" sz="1700" b="1" dirty="0"/>
              <a:t>Which of the following is the most abundant inhibitory neurotransmitter in humans, in that the majority of synapses respond to it?</a:t>
            </a:r>
          </a:p>
          <a:p>
            <a:pPr marL="609600" indent="-609600">
              <a:lnSpc>
                <a:spcPct val="80000"/>
              </a:lnSpc>
              <a:buFont typeface="Wingdings" pitchFamily="2" charset="2"/>
              <a:buNone/>
            </a:pPr>
            <a:r>
              <a:rPr lang="en-US" sz="1700" b="1" dirty="0"/>
              <a:t>	a) dopamine</a:t>
            </a:r>
          </a:p>
          <a:p>
            <a:pPr marL="609600" indent="-609600">
              <a:lnSpc>
                <a:spcPct val="80000"/>
              </a:lnSpc>
              <a:buFont typeface="Wingdings" pitchFamily="2" charset="2"/>
              <a:buNone/>
            </a:pPr>
            <a:r>
              <a:rPr lang="en-US" sz="1700" b="1" dirty="0"/>
              <a:t>	b) G.A.B.A</a:t>
            </a:r>
          </a:p>
          <a:p>
            <a:pPr marL="609600" indent="-609600">
              <a:lnSpc>
                <a:spcPct val="80000"/>
              </a:lnSpc>
              <a:buFont typeface="Wingdings" pitchFamily="2" charset="2"/>
              <a:buNone/>
            </a:pPr>
            <a:r>
              <a:rPr lang="en-US" sz="1700" b="1" dirty="0"/>
              <a:t>	c) Epinephrine</a:t>
            </a:r>
          </a:p>
          <a:p>
            <a:pPr marL="609600" indent="-609600">
              <a:lnSpc>
                <a:spcPct val="80000"/>
              </a:lnSpc>
              <a:buFont typeface="Wingdings" pitchFamily="2" charset="2"/>
              <a:buNone/>
            </a:pPr>
            <a:r>
              <a:rPr lang="en-US" sz="1700" b="1" dirty="0"/>
              <a:t>	d) Glutamate</a:t>
            </a:r>
          </a:p>
          <a:p>
            <a:pPr marL="609600" indent="-609600">
              <a:lnSpc>
                <a:spcPct val="80000"/>
              </a:lnSpc>
              <a:buFont typeface="Wingdings" pitchFamily="2" charset="2"/>
              <a:buNone/>
            </a:pPr>
            <a:r>
              <a:rPr lang="en-US" sz="1700" b="1" dirty="0"/>
              <a:t>	e) Substance P</a:t>
            </a:r>
          </a:p>
        </p:txBody>
      </p:sp>
      <p:sp>
        <p:nvSpPr>
          <p:cNvPr id="126981" name="Text Box 5"/>
          <p:cNvSpPr txBox="1">
            <a:spLocks noChangeArrowheads="1"/>
          </p:cNvSpPr>
          <p:nvPr/>
        </p:nvSpPr>
        <p:spPr bwMode="auto">
          <a:xfrm>
            <a:off x="4800600" y="381000"/>
            <a:ext cx="4343400" cy="4147289"/>
          </a:xfrm>
          <a:prstGeom prst="rect">
            <a:avLst/>
          </a:prstGeom>
          <a:noFill/>
          <a:ln w="9525">
            <a:noFill/>
            <a:miter lim="800000"/>
            <a:headEnd/>
            <a:tailEnd/>
          </a:ln>
          <a:effectLst/>
        </p:spPr>
        <p:txBody>
          <a:bodyPr>
            <a:spAutoFit/>
          </a:bodyPr>
          <a:lstStyle/>
          <a:p>
            <a:pPr marL="342900" indent="-342900"/>
            <a:r>
              <a:rPr lang="en-US" sz="1700" b="1" dirty="0">
                <a:effectLst>
                  <a:outerShdw blurRad="38100" dist="38100" dir="2700000" algn="tl">
                    <a:srgbClr val="000000"/>
                  </a:outerShdw>
                </a:effectLst>
                <a:latin typeface="Kristen ITC" pitchFamily="66" charset="0"/>
              </a:rPr>
              <a:t>The driver of a car that has pulled up next to you at a red light turns up the volume on her radio. The increase in perceived sound that you experience is primarily due to:</a:t>
            </a:r>
          </a:p>
          <a:p>
            <a:pPr marL="342900" indent="-342900">
              <a:buFontTx/>
              <a:buAutoNum type="alphaLcParenR"/>
            </a:pPr>
            <a:r>
              <a:rPr lang="en-US" sz="1700" b="1" dirty="0">
                <a:effectLst>
                  <a:outerShdw blurRad="38100" dist="38100" dir="2700000" algn="tl">
                    <a:srgbClr val="000000"/>
                  </a:outerShdw>
                </a:effectLst>
                <a:latin typeface="Kristen ITC" pitchFamily="66" charset="0"/>
              </a:rPr>
              <a:t>neurons firing more intensely</a:t>
            </a:r>
          </a:p>
          <a:p>
            <a:pPr marL="342900" indent="-342900">
              <a:buFontTx/>
              <a:buAutoNum type="alphaLcParenR"/>
            </a:pPr>
            <a:r>
              <a:rPr lang="en-US" sz="1700" b="1" dirty="0">
                <a:effectLst>
                  <a:outerShdw blurRad="38100" dist="38100" dir="2700000" algn="tl">
                    <a:srgbClr val="000000"/>
                  </a:outerShdw>
                </a:effectLst>
                <a:latin typeface="Kristen ITC" pitchFamily="66" charset="0"/>
              </a:rPr>
              <a:t>increased secretions by the pituitary gland.</a:t>
            </a:r>
          </a:p>
          <a:p>
            <a:pPr marL="342900" indent="-342900"/>
            <a:r>
              <a:rPr lang="en-US" sz="1700" b="1" dirty="0">
                <a:effectLst>
                  <a:outerShdw blurRad="38100" dist="38100" dir="2700000" algn="tl">
                    <a:srgbClr val="000000"/>
                  </a:outerShdw>
                </a:effectLst>
                <a:latin typeface="Kristen ITC" pitchFamily="66" charset="0"/>
              </a:rPr>
              <a:t>c) changing oscillations of the sound wavelengths.</a:t>
            </a:r>
          </a:p>
          <a:p>
            <a:pPr marL="342900" indent="-342900"/>
            <a:r>
              <a:rPr lang="en-US" sz="1700" b="1" dirty="0">
                <a:effectLst>
                  <a:outerShdw blurRad="38100" dist="38100" dir="2700000" algn="tl">
                    <a:srgbClr val="000000"/>
                  </a:outerShdw>
                </a:effectLst>
                <a:latin typeface="Kristen ITC" pitchFamily="66" charset="0"/>
              </a:rPr>
              <a:t>d) more neurons firing more frequently.</a:t>
            </a:r>
          </a:p>
          <a:p>
            <a:pPr marL="342900" indent="-342900"/>
            <a:r>
              <a:rPr lang="en-US" sz="1700" b="1" dirty="0">
                <a:effectLst>
                  <a:outerShdw blurRad="38100" dist="38100" dir="2700000" algn="tl">
                    <a:srgbClr val="000000"/>
                  </a:outerShdw>
                </a:effectLst>
                <a:latin typeface="Kristen ITC" pitchFamily="66" charset="0"/>
              </a:rPr>
              <a:t>e) increased speed of inter-neural communication</a:t>
            </a:r>
          </a:p>
          <a:p>
            <a:pPr marL="342900" indent="-342900">
              <a:spcBef>
                <a:spcPct val="50000"/>
              </a:spcBef>
            </a:pPr>
            <a:endParaRPr lang="en-US" sz="1700" dirty="0">
              <a:latin typeface="Kartika"/>
            </a:endParaRPr>
          </a:p>
        </p:txBody>
      </p:sp>
    </p:spTree>
  </p:cSld>
  <p:clrMapOvr>
    <a:masterClrMapping/>
  </p:clrMapOvr>
  <p:transition>
    <p:comb/>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rrowheads="1"/>
          </p:cNvSpPr>
          <p:nvPr>
            <p:ph type="title"/>
          </p:nvPr>
        </p:nvSpPr>
        <p:spPr/>
        <p:txBody>
          <a:bodyPr/>
          <a:lstStyle/>
          <a:p>
            <a:endParaRPr lang="en-US"/>
          </a:p>
        </p:txBody>
      </p:sp>
      <p:sp>
        <p:nvSpPr>
          <p:cNvPr id="87043" name="Rectangle 3"/>
          <p:cNvSpPr>
            <a:spLocks noGrp="1" noRot="1" noChangeArrowheads="1"/>
          </p:cNvSpPr>
          <p:nvPr>
            <p:ph type="body" idx="1"/>
          </p:nvPr>
        </p:nvSpPr>
        <p:spPr/>
        <p:txBody>
          <a:bodyPr/>
          <a:lstStyle/>
          <a:p>
            <a:endParaRPr lang="en-US"/>
          </a:p>
        </p:txBody>
      </p:sp>
      <p:pic>
        <p:nvPicPr>
          <p:cNvPr id="87044" name="Picture 4" descr="Parkinson's Implant_Newspaper"/>
          <p:cNvPicPr>
            <a:picLocks noChangeAspect="1" noChangeArrowheads="1"/>
          </p:cNvPicPr>
          <p:nvPr/>
        </p:nvPicPr>
        <p:blipFill>
          <a:blip r:embed="rId2" cstate="print"/>
          <a:srcRect/>
          <a:stretch>
            <a:fillRect/>
          </a:stretch>
        </p:blipFill>
        <p:spPr bwMode="auto">
          <a:xfrm>
            <a:off x="-1295400" y="-914400"/>
            <a:ext cx="10687050" cy="7772400"/>
          </a:xfrm>
          <a:prstGeom prst="rect">
            <a:avLst/>
          </a:prstGeom>
          <a:noFill/>
        </p:spPr>
      </p:pic>
    </p:spTree>
  </p:cSld>
  <p:clrMapOvr>
    <a:masterClrMapping/>
  </p:clrMapOvr>
  <p:transition>
    <p:comb/>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rrowheads="1"/>
          </p:cNvSpPr>
          <p:nvPr>
            <p:ph type="title"/>
          </p:nvPr>
        </p:nvSpPr>
        <p:spPr>
          <a:xfrm>
            <a:off x="914400" y="457200"/>
            <a:ext cx="7924800" cy="762000"/>
          </a:xfrm>
        </p:spPr>
        <p:txBody>
          <a:bodyPr/>
          <a:lstStyle/>
          <a:p>
            <a:r>
              <a:rPr lang="en-US" altLang="en-US" sz="3600" dirty="0"/>
              <a:t>Types of Neurotransmitters &amp; Their Effects on the N.S. (cont’d.)</a:t>
            </a:r>
            <a:endParaRPr lang="en-US" altLang="en-US" dirty="0"/>
          </a:p>
        </p:txBody>
      </p:sp>
      <p:sp>
        <p:nvSpPr>
          <p:cNvPr id="18435" name="Rectangle 3"/>
          <p:cNvSpPr>
            <a:spLocks noGrp="1" noRot="1" noChangeArrowheads="1"/>
          </p:cNvSpPr>
          <p:nvPr>
            <p:ph type="body" idx="1"/>
          </p:nvPr>
        </p:nvSpPr>
        <p:spPr>
          <a:xfrm>
            <a:off x="533400" y="1371600"/>
            <a:ext cx="8610600" cy="5257800"/>
          </a:xfrm>
        </p:spPr>
        <p:txBody>
          <a:bodyPr/>
          <a:lstStyle/>
          <a:p>
            <a:pPr>
              <a:lnSpc>
                <a:spcPct val="90000"/>
              </a:lnSpc>
            </a:pPr>
            <a:r>
              <a:rPr lang="en-US" altLang="en-US" sz="2800" i="1" dirty="0" err="1">
                <a:solidFill>
                  <a:srgbClr val="FFFF00"/>
                </a:solidFill>
              </a:rPr>
              <a:t>Norepinephrine</a:t>
            </a:r>
            <a:r>
              <a:rPr lang="en-US" altLang="en-US" sz="2800" dirty="0"/>
              <a:t> (excitatory): </a:t>
            </a:r>
          </a:p>
          <a:p>
            <a:pPr lvl="1">
              <a:lnSpc>
                <a:spcPct val="90000"/>
              </a:lnSpc>
            </a:pPr>
            <a:r>
              <a:rPr lang="en-US" altLang="en-US" sz="2400" dirty="0"/>
              <a:t> the brain’s </a:t>
            </a:r>
            <a:r>
              <a:rPr lang="en-US" altLang="en-US" sz="2400" dirty="0" smtClean="0"/>
              <a:t>“</a:t>
            </a:r>
            <a:r>
              <a:rPr lang="en-US" altLang="en-US" sz="2400" i="1" dirty="0" smtClean="0">
                <a:solidFill>
                  <a:srgbClr val="FFFF00"/>
                </a:solidFill>
              </a:rPr>
              <a:t>attention/focus</a:t>
            </a:r>
            <a:r>
              <a:rPr lang="en-US" altLang="en-US" sz="2400" dirty="0" smtClean="0"/>
              <a:t>” </a:t>
            </a:r>
            <a:r>
              <a:rPr lang="en-US" altLang="en-US" sz="2400" dirty="0"/>
              <a:t>&amp; “</a:t>
            </a:r>
            <a:r>
              <a:rPr lang="en-US" altLang="en-US" sz="2400" i="1" dirty="0">
                <a:solidFill>
                  <a:srgbClr val="FFFF00"/>
                </a:solidFill>
              </a:rPr>
              <a:t>mood</a:t>
            </a:r>
            <a:r>
              <a:rPr lang="en-US" altLang="en-US" sz="2400" dirty="0"/>
              <a:t>” </a:t>
            </a:r>
            <a:r>
              <a:rPr lang="en-US" altLang="en-US" sz="2400" dirty="0" smtClean="0"/>
              <a:t>chemical</a:t>
            </a:r>
            <a:r>
              <a:rPr lang="en-US" altLang="en-US" sz="2400" dirty="0"/>
              <a:t>.</a:t>
            </a:r>
          </a:p>
          <a:p>
            <a:pPr lvl="2">
              <a:lnSpc>
                <a:spcPct val="90000"/>
              </a:lnSpc>
              <a:buFont typeface="Wingdings" pitchFamily="2" charset="2"/>
              <a:buChar char="ü"/>
            </a:pPr>
            <a:r>
              <a:rPr lang="en-US" altLang="en-US" sz="2000" dirty="0"/>
              <a:t> deficiencies: </a:t>
            </a:r>
            <a:r>
              <a:rPr lang="en-US" altLang="en-US" sz="2000" i="1" dirty="0">
                <a:solidFill>
                  <a:srgbClr val="FFFF00"/>
                </a:solidFill>
              </a:rPr>
              <a:t>depression</a:t>
            </a:r>
            <a:r>
              <a:rPr lang="en-US" altLang="en-US" sz="2000" dirty="0"/>
              <a:t>, </a:t>
            </a:r>
            <a:r>
              <a:rPr lang="en-US" altLang="en-US" sz="2000" dirty="0" smtClean="0"/>
              <a:t>anorexia, </a:t>
            </a:r>
            <a:r>
              <a:rPr lang="en-US" altLang="en-US" sz="2000" i="1" dirty="0" smtClean="0">
                <a:solidFill>
                  <a:srgbClr val="FFFF00"/>
                </a:solidFill>
              </a:rPr>
              <a:t>ADHD </a:t>
            </a:r>
          </a:p>
          <a:p>
            <a:pPr lvl="3">
              <a:lnSpc>
                <a:spcPct val="90000"/>
              </a:lnSpc>
              <a:buFont typeface="Wingdings" pitchFamily="2" charset="2"/>
              <a:buChar char="ü"/>
            </a:pPr>
            <a:r>
              <a:rPr lang="en-US" altLang="en-US" sz="1600" b="1" i="1" dirty="0" err="1" smtClean="0">
                <a:solidFill>
                  <a:schemeClr val="tx1">
                    <a:lumMod val="95000"/>
                  </a:schemeClr>
                </a:solidFill>
              </a:rPr>
              <a:t>Adderall</a:t>
            </a:r>
            <a:r>
              <a:rPr lang="en-US" altLang="en-US" sz="1600" b="1" i="1" dirty="0" smtClean="0">
                <a:solidFill>
                  <a:schemeClr val="tx1">
                    <a:lumMod val="95000"/>
                  </a:schemeClr>
                </a:solidFill>
              </a:rPr>
              <a:t> / </a:t>
            </a:r>
            <a:r>
              <a:rPr lang="en-US" altLang="en-US" sz="1600" b="1" i="1" dirty="0" err="1" smtClean="0">
                <a:solidFill>
                  <a:schemeClr val="tx1">
                    <a:lumMod val="95000"/>
                  </a:schemeClr>
                </a:solidFill>
              </a:rPr>
              <a:t>Strattera</a:t>
            </a:r>
            <a:r>
              <a:rPr lang="en-US" altLang="en-US" sz="1600" b="1" i="1" dirty="0" smtClean="0">
                <a:solidFill>
                  <a:schemeClr val="tx1">
                    <a:lumMod val="95000"/>
                  </a:schemeClr>
                </a:solidFill>
              </a:rPr>
              <a:t> (SNERI) increases NE and Dopamine levels</a:t>
            </a:r>
            <a:endParaRPr lang="en-US" altLang="en-US" sz="1600" b="1" i="1" dirty="0">
              <a:solidFill>
                <a:schemeClr val="tx1">
                  <a:lumMod val="95000"/>
                </a:schemeClr>
              </a:solidFill>
            </a:endParaRPr>
          </a:p>
          <a:p>
            <a:pPr lvl="2">
              <a:buFont typeface="Wingdings" pitchFamily="2" charset="2"/>
              <a:buChar char="ü"/>
            </a:pPr>
            <a:r>
              <a:rPr lang="en-US" altLang="en-US" sz="2000" dirty="0"/>
              <a:t> excesses: mania, bulimia, insomnia, </a:t>
            </a:r>
            <a:r>
              <a:rPr lang="en-US" altLang="en-US" sz="2000" i="1" dirty="0">
                <a:solidFill>
                  <a:srgbClr val="FFFF00"/>
                </a:solidFill>
              </a:rPr>
              <a:t>ADHD</a:t>
            </a:r>
            <a:r>
              <a:rPr lang="en-US" altLang="en-US" sz="2000" dirty="0"/>
              <a:t>, anxiety, phobias / fears, panic.</a:t>
            </a:r>
          </a:p>
          <a:p>
            <a:pPr lvl="1">
              <a:buFont typeface="Wingdings" pitchFamily="2" charset="2"/>
              <a:buChar char="ü"/>
            </a:pPr>
            <a:r>
              <a:rPr lang="en-US" altLang="en-US" sz="2400" dirty="0" smtClean="0"/>
              <a:t>It’s like the brain’s own caffeine</a:t>
            </a:r>
          </a:p>
          <a:p>
            <a:pPr lvl="1">
              <a:buFont typeface="Wingdings" pitchFamily="2" charset="2"/>
              <a:buChar char="ü"/>
            </a:pPr>
            <a:r>
              <a:rPr lang="en-US" altLang="en-US" sz="2400" dirty="0" smtClean="0"/>
              <a:t>NE </a:t>
            </a:r>
            <a:r>
              <a:rPr lang="en-US" altLang="en-US" sz="2400" dirty="0"/>
              <a:t>/ E can also be hormones (released directly into the blood)</a:t>
            </a:r>
          </a:p>
          <a:p>
            <a:pPr>
              <a:lnSpc>
                <a:spcPct val="90000"/>
              </a:lnSpc>
            </a:pPr>
            <a:r>
              <a:rPr lang="en-US" altLang="en-US" sz="2800" dirty="0"/>
              <a:t> </a:t>
            </a:r>
            <a:r>
              <a:rPr lang="en-US" altLang="en-US" sz="2800" i="1" dirty="0">
                <a:solidFill>
                  <a:srgbClr val="FFFF00"/>
                </a:solidFill>
              </a:rPr>
              <a:t>Serotonin</a:t>
            </a:r>
            <a:r>
              <a:rPr lang="en-US" altLang="en-US" sz="2800" dirty="0"/>
              <a:t> (inhibitory):</a:t>
            </a:r>
          </a:p>
          <a:p>
            <a:pPr lvl="1">
              <a:lnSpc>
                <a:spcPct val="90000"/>
              </a:lnSpc>
            </a:pPr>
            <a:r>
              <a:rPr lang="en-US" altLang="en-US" sz="2400" dirty="0"/>
              <a:t> the brain’s “</a:t>
            </a:r>
            <a:r>
              <a:rPr lang="en-US" altLang="en-US" sz="2400" i="1" dirty="0">
                <a:solidFill>
                  <a:srgbClr val="FFFF00"/>
                </a:solidFill>
              </a:rPr>
              <a:t>sleep</a:t>
            </a:r>
            <a:r>
              <a:rPr lang="en-US" altLang="en-US" sz="2400" dirty="0"/>
              <a:t>” &amp; “</a:t>
            </a:r>
            <a:r>
              <a:rPr lang="en-US" altLang="en-US" sz="2400" i="1" dirty="0">
                <a:solidFill>
                  <a:srgbClr val="FFFF00"/>
                </a:solidFill>
              </a:rPr>
              <a:t>mood</a:t>
            </a:r>
            <a:r>
              <a:rPr lang="en-US" altLang="en-US" sz="2400" dirty="0"/>
              <a:t>” &amp; “</a:t>
            </a:r>
            <a:r>
              <a:rPr lang="en-US" altLang="en-US" sz="2400" i="1" dirty="0">
                <a:solidFill>
                  <a:srgbClr val="FFFF00"/>
                </a:solidFill>
              </a:rPr>
              <a:t>memory</a:t>
            </a:r>
            <a:r>
              <a:rPr lang="en-US" altLang="en-US" sz="2400" dirty="0" smtClean="0"/>
              <a:t>” &amp; “</a:t>
            </a:r>
            <a:r>
              <a:rPr lang="en-US" altLang="en-US" sz="2400" dirty="0" smtClean="0">
                <a:solidFill>
                  <a:srgbClr val="FFFF00"/>
                </a:solidFill>
              </a:rPr>
              <a:t>cognition</a:t>
            </a:r>
            <a:r>
              <a:rPr lang="en-US" altLang="en-US" sz="2400" dirty="0" smtClean="0"/>
              <a:t>” </a:t>
            </a:r>
            <a:r>
              <a:rPr lang="en-US" altLang="en-US" sz="2400" dirty="0"/>
              <a:t>chemical.</a:t>
            </a:r>
          </a:p>
          <a:p>
            <a:pPr lvl="2">
              <a:buFont typeface="Wingdings" pitchFamily="2" charset="2"/>
              <a:buChar char="ü"/>
            </a:pPr>
            <a:r>
              <a:rPr lang="en-US" altLang="en-US" sz="2000" dirty="0"/>
              <a:t> deficiencies: insomnia, </a:t>
            </a:r>
            <a:r>
              <a:rPr lang="en-US" altLang="en-US" sz="2000" i="1" dirty="0">
                <a:solidFill>
                  <a:srgbClr val="FFFF00"/>
                </a:solidFill>
              </a:rPr>
              <a:t>depression</a:t>
            </a:r>
            <a:r>
              <a:rPr lang="en-US" altLang="en-US" sz="2000" dirty="0"/>
              <a:t>, bulimia, </a:t>
            </a:r>
            <a:r>
              <a:rPr lang="en-US" altLang="en-US" sz="2000" dirty="0">
                <a:sym typeface="Symbol" pitchFamily="18" charset="2"/>
              </a:rPr>
              <a:t> </a:t>
            </a:r>
            <a:r>
              <a:rPr lang="en-US" altLang="en-US" sz="2000" dirty="0"/>
              <a:t>pain tolerance, PMS, OCD, anxiety, panic attacks, </a:t>
            </a:r>
            <a:r>
              <a:rPr lang="en-US" altLang="en-US" sz="2000" i="1" dirty="0">
                <a:solidFill>
                  <a:srgbClr val="FFFF00"/>
                </a:solidFill>
              </a:rPr>
              <a:t>ADHD</a:t>
            </a:r>
            <a:r>
              <a:rPr lang="en-US" altLang="en-US" sz="2000" dirty="0" smtClean="0"/>
              <a:t>.</a:t>
            </a:r>
            <a:endParaRPr lang="en-US" altLang="en-US" sz="2000" dirty="0"/>
          </a:p>
          <a:p>
            <a:pPr lvl="2">
              <a:lnSpc>
                <a:spcPct val="90000"/>
              </a:lnSpc>
              <a:buFont typeface="Wingdings" pitchFamily="2" charset="2"/>
              <a:buChar char="ü"/>
            </a:pPr>
            <a:r>
              <a:rPr lang="en-US" altLang="en-US" sz="2000" dirty="0"/>
              <a:t> excesses: hyper-</a:t>
            </a:r>
            <a:r>
              <a:rPr lang="en-US" altLang="en-US" sz="2000" dirty="0" err="1"/>
              <a:t>somnia</a:t>
            </a:r>
            <a:r>
              <a:rPr lang="en-US" altLang="en-US" sz="2000" dirty="0"/>
              <a:t>, </a:t>
            </a:r>
            <a:r>
              <a:rPr lang="en-US" altLang="en-US" sz="2000" dirty="0">
                <a:sym typeface="Symbol" pitchFamily="18" charset="2"/>
              </a:rPr>
              <a:t></a:t>
            </a:r>
            <a:r>
              <a:rPr lang="en-US" altLang="en-US" sz="2000" dirty="0"/>
              <a:t> pain tolerance, anorexia.</a:t>
            </a:r>
          </a:p>
        </p:txBody>
      </p:sp>
      <p:pic>
        <p:nvPicPr>
          <p:cNvPr id="71682" name="Picture 2" descr="http://www.northernsun.com/images/imagethumb/Pay%20Attention%20Sticker%20%20%20%20%20%20%20%20%20%20%20%20%20(5090).jpg"/>
          <p:cNvPicPr>
            <a:picLocks noChangeAspect="1" noChangeArrowheads="1"/>
          </p:cNvPicPr>
          <p:nvPr/>
        </p:nvPicPr>
        <p:blipFill>
          <a:blip r:embed="rId2" cstate="print"/>
          <a:srcRect/>
          <a:stretch>
            <a:fillRect/>
          </a:stretch>
        </p:blipFill>
        <p:spPr bwMode="auto">
          <a:xfrm>
            <a:off x="152400" y="2133600"/>
            <a:ext cx="1219200" cy="1219200"/>
          </a:xfrm>
          <a:prstGeom prst="rect">
            <a:avLst/>
          </a:prstGeom>
          <a:noFill/>
        </p:spPr>
      </p:pic>
      <p:pic>
        <p:nvPicPr>
          <p:cNvPr id="71684" name="Picture 4" descr="http://d21c.com/DragonsDreams/gar/Sleep.jpg"/>
          <p:cNvPicPr>
            <a:picLocks noChangeAspect="1" noChangeArrowheads="1"/>
          </p:cNvPicPr>
          <p:nvPr/>
        </p:nvPicPr>
        <p:blipFill>
          <a:blip r:embed="rId3" cstate="print"/>
          <a:srcRect/>
          <a:stretch>
            <a:fillRect/>
          </a:stretch>
        </p:blipFill>
        <p:spPr bwMode="auto">
          <a:xfrm>
            <a:off x="0" y="5791200"/>
            <a:ext cx="1422400" cy="1066800"/>
          </a:xfrm>
          <a:prstGeom prst="rect">
            <a:avLst/>
          </a:prstGeom>
          <a:noFill/>
        </p:spPr>
      </p:pic>
    </p:spTree>
  </p:cSld>
  <p:clrMapOvr>
    <a:masterClrMapping/>
  </p:clrMapOvr>
  <p:transition>
    <p:comb/>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1314" name="Picture 2" descr="http://upload.wikimedia.org/wikipedia/en/8/88/Dopamineseratonin.png"/>
          <p:cNvPicPr>
            <a:picLocks noChangeAspect="1" noChangeArrowheads="1"/>
          </p:cNvPicPr>
          <p:nvPr/>
        </p:nvPicPr>
        <p:blipFill>
          <a:blip r:embed="rId2" cstate="print"/>
          <a:srcRect/>
          <a:stretch>
            <a:fillRect/>
          </a:stretch>
        </p:blipFill>
        <p:spPr bwMode="auto">
          <a:xfrm>
            <a:off x="0" y="0"/>
            <a:ext cx="9144000" cy="6864405"/>
          </a:xfrm>
          <a:prstGeom prst="rect">
            <a:avLst/>
          </a:prstGeom>
          <a:noFill/>
        </p:spPr>
      </p:pic>
    </p:spTree>
  </p:cSld>
  <p:clrMapOvr>
    <a:masterClrMapping/>
  </p:clrMapOvr>
  <p:transition>
    <p:comb/>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rrowheads="1"/>
          </p:cNvSpPr>
          <p:nvPr>
            <p:ph type="title"/>
          </p:nvPr>
        </p:nvSpPr>
        <p:spPr>
          <a:xfrm>
            <a:off x="1219200" y="457200"/>
            <a:ext cx="7924800" cy="762000"/>
          </a:xfrm>
        </p:spPr>
        <p:txBody>
          <a:bodyPr/>
          <a:lstStyle/>
          <a:p>
            <a:r>
              <a:rPr lang="en-US" altLang="en-US" sz="3600"/>
              <a:t>Types of Neurotransmitters &amp; Their Effects on the N.S. (cont’d.)</a:t>
            </a:r>
            <a:endParaRPr lang="en-US" altLang="en-US"/>
          </a:p>
        </p:txBody>
      </p:sp>
      <p:sp>
        <p:nvSpPr>
          <p:cNvPr id="19459" name="Rectangle 3"/>
          <p:cNvSpPr>
            <a:spLocks noGrp="1" noRot="1" noChangeArrowheads="1"/>
          </p:cNvSpPr>
          <p:nvPr>
            <p:ph type="body" idx="1"/>
          </p:nvPr>
        </p:nvSpPr>
        <p:spPr>
          <a:xfrm>
            <a:off x="762000" y="1371600"/>
            <a:ext cx="8382000" cy="5181600"/>
          </a:xfrm>
        </p:spPr>
        <p:txBody>
          <a:bodyPr/>
          <a:lstStyle/>
          <a:p>
            <a:r>
              <a:rPr lang="en-US" altLang="en-US" sz="2800" i="1" dirty="0">
                <a:solidFill>
                  <a:srgbClr val="FFFF00"/>
                </a:solidFill>
              </a:rPr>
              <a:t> </a:t>
            </a:r>
            <a:r>
              <a:rPr lang="en-US" altLang="en-US" sz="2400" i="1" dirty="0">
                <a:solidFill>
                  <a:srgbClr val="FFFF00"/>
                </a:solidFill>
              </a:rPr>
              <a:t>Endorphins</a:t>
            </a:r>
            <a:r>
              <a:rPr lang="en-US" altLang="en-US" sz="2400" dirty="0"/>
              <a:t> (inhibitory):</a:t>
            </a:r>
          </a:p>
          <a:p>
            <a:pPr lvl="1">
              <a:lnSpc>
                <a:spcPct val="110000"/>
              </a:lnSpc>
            </a:pPr>
            <a:r>
              <a:rPr lang="en-US" altLang="en-US" sz="2000" dirty="0"/>
              <a:t> the brain’s “</a:t>
            </a:r>
            <a:r>
              <a:rPr lang="en-US" altLang="en-US" sz="2000" i="1" dirty="0">
                <a:solidFill>
                  <a:srgbClr val="FFFF00"/>
                </a:solidFill>
              </a:rPr>
              <a:t>heroin</a:t>
            </a:r>
            <a:r>
              <a:rPr lang="en-US" altLang="en-US" sz="2000" dirty="0"/>
              <a:t>” &amp; “</a:t>
            </a:r>
            <a:r>
              <a:rPr lang="en-US" altLang="en-US" sz="2000" i="1" dirty="0">
                <a:solidFill>
                  <a:srgbClr val="FFFF00"/>
                </a:solidFill>
              </a:rPr>
              <a:t>pain-killer</a:t>
            </a:r>
            <a:r>
              <a:rPr lang="en-US" altLang="en-US" sz="2000" dirty="0"/>
              <a:t>” chemical.</a:t>
            </a:r>
          </a:p>
          <a:p>
            <a:pPr lvl="1"/>
            <a:r>
              <a:rPr lang="en-US" altLang="en-US" sz="2000" dirty="0"/>
              <a:t> 100 times </a:t>
            </a:r>
            <a:r>
              <a:rPr lang="en-US" altLang="en-US" sz="2000" i="1" u="sng" dirty="0">
                <a:solidFill>
                  <a:srgbClr val="FFFF00"/>
                </a:solidFill>
              </a:rPr>
              <a:t>MORE</a:t>
            </a:r>
            <a:r>
              <a:rPr lang="en-US" altLang="en-US" sz="2000" dirty="0"/>
              <a:t> addictive than </a:t>
            </a:r>
            <a:r>
              <a:rPr lang="en-US" altLang="en-US" sz="2000" dirty="0" smtClean="0"/>
              <a:t>heroin </a:t>
            </a:r>
            <a:r>
              <a:rPr lang="en-US" altLang="en-US" sz="2000" i="1" dirty="0" smtClean="0">
                <a:solidFill>
                  <a:srgbClr val="FFFF00"/>
                </a:solidFill>
              </a:rPr>
              <a:t>(</a:t>
            </a:r>
            <a:r>
              <a:rPr lang="en-US" altLang="en-US" sz="2000" i="1" dirty="0" err="1" smtClean="0">
                <a:solidFill>
                  <a:srgbClr val="FFFF00"/>
                </a:solidFill>
              </a:rPr>
              <a:t>disinhibit</a:t>
            </a:r>
            <a:r>
              <a:rPr lang="en-US" altLang="en-US" sz="2000" i="1" dirty="0" smtClean="0">
                <a:solidFill>
                  <a:srgbClr val="FFFF00"/>
                </a:solidFill>
              </a:rPr>
              <a:t> dopamine path)</a:t>
            </a:r>
            <a:endParaRPr lang="en-US" altLang="en-US" sz="2000" i="1" dirty="0">
              <a:solidFill>
                <a:srgbClr val="FFFF00"/>
              </a:solidFill>
            </a:endParaRPr>
          </a:p>
          <a:p>
            <a:pPr lvl="2">
              <a:lnSpc>
                <a:spcPct val="110000"/>
              </a:lnSpc>
              <a:buFont typeface="Wingdings" pitchFamily="2" charset="2"/>
              <a:buChar char="ü"/>
            </a:pPr>
            <a:r>
              <a:rPr lang="en-US" altLang="en-US" sz="1800" dirty="0"/>
              <a:t> deficiencies: insomnia, depression, </a:t>
            </a:r>
            <a:r>
              <a:rPr lang="en-US" altLang="en-US" sz="1800" dirty="0">
                <a:sym typeface="Symbol" pitchFamily="18" charset="2"/>
              </a:rPr>
              <a:t> </a:t>
            </a:r>
            <a:r>
              <a:rPr lang="en-US" altLang="en-US" sz="1800" dirty="0"/>
              <a:t>pain tolerance, PMS, anxiety.</a:t>
            </a:r>
          </a:p>
          <a:p>
            <a:pPr lvl="2">
              <a:lnSpc>
                <a:spcPct val="110000"/>
              </a:lnSpc>
              <a:buFont typeface="Wingdings" pitchFamily="2" charset="2"/>
              <a:buChar char="ü"/>
            </a:pPr>
            <a:r>
              <a:rPr lang="en-US" altLang="en-US" sz="1800" dirty="0"/>
              <a:t> excesses: hyper-</a:t>
            </a:r>
            <a:r>
              <a:rPr lang="en-US" altLang="en-US" sz="1800" dirty="0" err="1"/>
              <a:t>somnia</a:t>
            </a:r>
            <a:r>
              <a:rPr lang="en-US" altLang="en-US" sz="1800" dirty="0"/>
              <a:t>, </a:t>
            </a:r>
            <a:r>
              <a:rPr lang="en-US" altLang="en-US" sz="1800" dirty="0">
                <a:sym typeface="Symbol" pitchFamily="18" charset="2"/>
              </a:rPr>
              <a:t></a:t>
            </a:r>
            <a:r>
              <a:rPr lang="en-US" altLang="en-US" sz="1800" dirty="0"/>
              <a:t> pain tolerance, mood elevator, “muscle buzz”, “runner’s high”.</a:t>
            </a:r>
          </a:p>
          <a:p>
            <a:pPr lvl="1">
              <a:lnSpc>
                <a:spcPct val="110000"/>
              </a:lnSpc>
              <a:buFont typeface="Wingdings" pitchFamily="2" charset="2"/>
              <a:buChar char="ü"/>
            </a:pPr>
            <a:r>
              <a:rPr lang="en-US" altLang="en-US" sz="2000" dirty="0"/>
              <a:t>Literally = “endogenous morphine” (1975)</a:t>
            </a:r>
          </a:p>
          <a:p>
            <a:pPr lvl="1">
              <a:lnSpc>
                <a:spcPct val="110000"/>
              </a:lnSpc>
              <a:buFont typeface="Wingdings" pitchFamily="2" charset="2"/>
              <a:buChar char="ü"/>
            </a:pPr>
            <a:r>
              <a:rPr lang="en-US" altLang="en-US" sz="2000" dirty="0"/>
              <a:t>The Mind 1:5: Endorphins: The Brain’s Natural </a:t>
            </a:r>
            <a:r>
              <a:rPr lang="en-US" altLang="en-US" sz="2000" dirty="0" smtClean="0"/>
              <a:t>Morphine</a:t>
            </a:r>
            <a:endParaRPr lang="en-US" altLang="en-US" sz="2000" dirty="0"/>
          </a:p>
        </p:txBody>
      </p:sp>
      <p:pic>
        <p:nvPicPr>
          <p:cNvPr id="70658" name="Picture 2" descr="http://blaugh.com/cartoons/071112_endorphin_fix.gif"/>
          <p:cNvPicPr>
            <a:picLocks noChangeAspect="1" noChangeArrowheads="1"/>
          </p:cNvPicPr>
          <p:nvPr/>
        </p:nvPicPr>
        <p:blipFill>
          <a:blip r:embed="rId2" cstate="print"/>
          <a:srcRect/>
          <a:stretch>
            <a:fillRect/>
          </a:stretch>
        </p:blipFill>
        <p:spPr bwMode="auto">
          <a:xfrm>
            <a:off x="4572000" y="4689836"/>
            <a:ext cx="3876675" cy="2168163"/>
          </a:xfrm>
          <a:prstGeom prst="rect">
            <a:avLst/>
          </a:prstGeom>
          <a:noFill/>
        </p:spPr>
      </p:pic>
      <p:pic>
        <p:nvPicPr>
          <p:cNvPr id="70660" name="Picture 4" descr="http://www.cartoonstock.com/newscartoons/cartoonists/mba/lowres/mban2017l.jpg"/>
          <p:cNvPicPr>
            <a:picLocks noChangeAspect="1" noChangeArrowheads="1"/>
          </p:cNvPicPr>
          <p:nvPr/>
        </p:nvPicPr>
        <p:blipFill>
          <a:blip r:embed="rId3" cstate="print"/>
          <a:srcRect/>
          <a:stretch>
            <a:fillRect/>
          </a:stretch>
        </p:blipFill>
        <p:spPr bwMode="auto">
          <a:xfrm>
            <a:off x="883920" y="4724400"/>
            <a:ext cx="1920240" cy="2133600"/>
          </a:xfrm>
          <a:prstGeom prst="rect">
            <a:avLst/>
          </a:prstGeom>
          <a:noFill/>
        </p:spPr>
      </p:pic>
    </p:spTree>
  </p:cSld>
  <p:clrMapOvr>
    <a:masterClrMapping/>
  </p:clrMapOvr>
  <p:transition>
    <p:comb/>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nSpc>
                <a:spcPct val="110000"/>
              </a:lnSpc>
            </a:pPr>
            <a:r>
              <a:rPr lang="en-US" altLang="en-US" sz="2400" i="1" dirty="0" smtClean="0">
                <a:solidFill>
                  <a:srgbClr val="FFFF00"/>
                </a:solidFill>
              </a:rPr>
              <a:t>GABA</a:t>
            </a:r>
            <a:r>
              <a:rPr lang="en-US" altLang="en-US" sz="2400" dirty="0" smtClean="0"/>
              <a:t> (inhibitory) -- </a:t>
            </a:r>
            <a:r>
              <a:rPr lang="en-US" altLang="en-US" sz="2400" u="sng" dirty="0" smtClean="0">
                <a:solidFill>
                  <a:srgbClr val="FFFF00"/>
                </a:solidFill>
              </a:rPr>
              <a:t>G</a:t>
            </a:r>
            <a:r>
              <a:rPr lang="en-US" altLang="en-US" sz="2400" dirty="0" smtClean="0"/>
              <a:t>amma </a:t>
            </a:r>
            <a:r>
              <a:rPr lang="en-US" altLang="en-US" sz="2400" u="sng" dirty="0" smtClean="0">
                <a:solidFill>
                  <a:srgbClr val="FFFF00"/>
                </a:solidFill>
              </a:rPr>
              <a:t>A</a:t>
            </a:r>
            <a:r>
              <a:rPr lang="en-US" altLang="en-US" sz="2400" dirty="0" smtClean="0"/>
              <a:t>mino </a:t>
            </a:r>
            <a:r>
              <a:rPr lang="en-US" altLang="en-US" sz="2400" u="sng" dirty="0" err="1" smtClean="0">
                <a:solidFill>
                  <a:srgbClr val="FFFF00"/>
                </a:solidFill>
              </a:rPr>
              <a:t>B</a:t>
            </a:r>
            <a:r>
              <a:rPr lang="en-US" altLang="en-US" sz="2400" dirty="0" err="1" smtClean="0"/>
              <a:t>utryic</a:t>
            </a:r>
            <a:r>
              <a:rPr lang="en-US" altLang="en-US" sz="2400" dirty="0" smtClean="0"/>
              <a:t> </a:t>
            </a:r>
            <a:r>
              <a:rPr lang="en-US" altLang="en-US" sz="2400" u="sng" dirty="0" smtClean="0">
                <a:solidFill>
                  <a:srgbClr val="FFFF00"/>
                </a:solidFill>
              </a:rPr>
              <a:t>A</a:t>
            </a:r>
            <a:r>
              <a:rPr lang="en-US" altLang="en-US" sz="2400" dirty="0" smtClean="0"/>
              <a:t>cid:</a:t>
            </a:r>
          </a:p>
          <a:p>
            <a:pPr lvl="1">
              <a:lnSpc>
                <a:spcPct val="110000"/>
              </a:lnSpc>
            </a:pPr>
            <a:r>
              <a:rPr lang="en-US" altLang="en-US" sz="2000" dirty="0" smtClean="0"/>
              <a:t> the brain’s “</a:t>
            </a:r>
            <a:r>
              <a:rPr lang="en-US" altLang="en-US" sz="2000" i="1" dirty="0" smtClean="0">
                <a:solidFill>
                  <a:srgbClr val="FFFF00"/>
                </a:solidFill>
              </a:rPr>
              <a:t>anti-anxiety</a:t>
            </a:r>
            <a:r>
              <a:rPr lang="en-US" altLang="en-US" sz="2000" dirty="0" smtClean="0"/>
              <a:t>”, “</a:t>
            </a:r>
            <a:r>
              <a:rPr lang="en-US" altLang="en-US" sz="2000" i="1" dirty="0" smtClean="0">
                <a:solidFill>
                  <a:srgbClr val="FFFF00"/>
                </a:solidFill>
              </a:rPr>
              <a:t>muscle tone</a:t>
            </a:r>
            <a:r>
              <a:rPr lang="en-US" altLang="en-US" sz="2000" dirty="0" smtClean="0"/>
              <a:t>” chemical.</a:t>
            </a:r>
          </a:p>
          <a:p>
            <a:pPr lvl="2">
              <a:buFont typeface="Wingdings" pitchFamily="2" charset="2"/>
              <a:buChar char="ü"/>
            </a:pPr>
            <a:r>
              <a:rPr lang="en-US" altLang="en-US" sz="1800" dirty="0" smtClean="0"/>
              <a:t> deficiencies: anxiety </a:t>
            </a:r>
            <a:r>
              <a:rPr lang="en-US" altLang="en-US" sz="1800" dirty="0" err="1" smtClean="0"/>
              <a:t>dis</a:t>
            </a:r>
            <a:r>
              <a:rPr lang="en-US" altLang="en-US" sz="1800" dirty="0" smtClean="0"/>
              <a:t>-orders, depression, phobias, nervousness, panic attacks.</a:t>
            </a:r>
          </a:p>
          <a:p>
            <a:pPr lvl="2">
              <a:lnSpc>
                <a:spcPct val="110000"/>
              </a:lnSpc>
              <a:buFont typeface="Wingdings" pitchFamily="2" charset="2"/>
              <a:buChar char="ü"/>
            </a:pPr>
            <a:r>
              <a:rPr lang="en-US" altLang="en-US" sz="1800" dirty="0" smtClean="0"/>
              <a:t> excesses: listlessness, serenity, drunkenness.</a:t>
            </a:r>
          </a:p>
          <a:p>
            <a:pPr lvl="1">
              <a:lnSpc>
                <a:spcPct val="110000"/>
              </a:lnSpc>
              <a:buFont typeface="Wingdings" pitchFamily="2" charset="2"/>
              <a:buChar char="ü"/>
            </a:pPr>
            <a:r>
              <a:rPr lang="en-US" altLang="en-US" sz="2200" dirty="0" smtClean="0"/>
              <a:t>THE MAIN INHIBITORY NT OF THE BRAIN</a:t>
            </a:r>
          </a:p>
          <a:p>
            <a:pPr lvl="2">
              <a:lnSpc>
                <a:spcPct val="110000"/>
              </a:lnSpc>
              <a:buFont typeface="Wingdings" pitchFamily="2" charset="2"/>
              <a:buChar char="ü"/>
            </a:pPr>
            <a:r>
              <a:rPr lang="en-US" altLang="en-US" sz="1800" dirty="0" smtClean="0"/>
              <a:t>Produce more flow of </a:t>
            </a:r>
            <a:r>
              <a:rPr lang="en-US" altLang="en-US" sz="1800" dirty="0" err="1" smtClean="0"/>
              <a:t>Cl</a:t>
            </a:r>
            <a:r>
              <a:rPr lang="en-US" altLang="en-US" sz="1800" dirty="0" smtClean="0"/>
              <a:t>- into cell or K+ out…causes </a:t>
            </a:r>
            <a:r>
              <a:rPr lang="en-US" altLang="en-US" sz="1800" dirty="0" err="1" smtClean="0"/>
              <a:t>hyperpolarization</a:t>
            </a:r>
            <a:r>
              <a:rPr lang="en-US" altLang="en-US" sz="1800" dirty="0" smtClean="0"/>
              <a:t>, meaning less likely to fire</a:t>
            </a:r>
          </a:p>
          <a:p>
            <a:pPr lvl="1">
              <a:lnSpc>
                <a:spcPct val="110000"/>
              </a:lnSpc>
              <a:buFont typeface="Wingdings" pitchFamily="2" charset="2"/>
              <a:buChar char="ü"/>
            </a:pPr>
            <a:r>
              <a:rPr lang="en-US" altLang="en-US" sz="2200" dirty="0" smtClean="0"/>
              <a:t>HOWEVER, latest research shows it has some excitatory effects in certain areas (hippocampus) in early developmental times.</a:t>
            </a:r>
          </a:p>
          <a:p>
            <a:endParaRPr lang="en-US" dirty="0"/>
          </a:p>
        </p:txBody>
      </p:sp>
    </p:spTree>
  </p:cSld>
  <p:clrMapOvr>
    <a:masterClrMapping/>
  </p:clrMapOvr>
  <p:transition>
    <p:comb/>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Rectangle 5"/>
          <p:cNvSpPr>
            <a:spLocks noGrp="1" noRot="1" noChangeArrowheads="1"/>
          </p:cNvSpPr>
          <p:nvPr>
            <p:ph type="title"/>
          </p:nvPr>
        </p:nvSpPr>
        <p:spPr/>
        <p:txBody>
          <a:bodyPr/>
          <a:lstStyle/>
          <a:p>
            <a:endParaRPr lang="en-US"/>
          </a:p>
        </p:txBody>
      </p:sp>
      <p:sp>
        <p:nvSpPr>
          <p:cNvPr id="35843" name="Rectangle 3"/>
          <p:cNvSpPr>
            <a:spLocks noGrp="1" noRot="1" noChangeArrowheads="1"/>
          </p:cNvSpPr>
          <p:nvPr>
            <p:ph type="body" sz="half" idx="1"/>
          </p:nvPr>
        </p:nvSpPr>
        <p:spPr>
          <a:xfrm>
            <a:off x="0" y="3124200"/>
            <a:ext cx="1447800" cy="4422775"/>
          </a:xfrm>
        </p:spPr>
        <p:txBody>
          <a:bodyPr/>
          <a:lstStyle/>
          <a:p>
            <a:r>
              <a:rPr lang="en-US"/>
              <a:t>DOCTOR</a:t>
            </a:r>
          </a:p>
        </p:txBody>
      </p:sp>
      <p:sp>
        <p:nvSpPr>
          <p:cNvPr id="35846" name="Rectangle 6"/>
          <p:cNvSpPr>
            <a:spLocks noGrp="1" noRot="1" noChangeArrowheads="1"/>
          </p:cNvSpPr>
          <p:nvPr>
            <p:ph type="body" sz="half" idx="2"/>
          </p:nvPr>
        </p:nvSpPr>
        <p:spPr>
          <a:xfrm>
            <a:off x="7467600" y="3200400"/>
            <a:ext cx="1298575" cy="4422775"/>
          </a:xfrm>
        </p:spPr>
        <p:txBody>
          <a:bodyPr/>
          <a:lstStyle/>
          <a:p>
            <a:pPr algn="r"/>
            <a:r>
              <a:rPr lang="en-US"/>
              <a:t>LAWYER</a:t>
            </a:r>
          </a:p>
        </p:txBody>
      </p:sp>
      <p:pic>
        <p:nvPicPr>
          <p:cNvPr id="35844" name="Picture 4" descr="Cartoon_Guiltomine"/>
          <p:cNvPicPr>
            <a:picLocks noChangeAspect="1" noChangeArrowheads="1"/>
          </p:cNvPicPr>
          <p:nvPr/>
        </p:nvPicPr>
        <p:blipFill>
          <a:blip r:embed="rId2" cstate="print"/>
          <a:srcRect/>
          <a:stretch>
            <a:fillRect/>
          </a:stretch>
        </p:blipFill>
        <p:spPr bwMode="auto">
          <a:xfrm>
            <a:off x="1447800" y="0"/>
            <a:ext cx="6126163" cy="7394575"/>
          </a:xfrm>
          <a:prstGeom prst="rect">
            <a:avLst/>
          </a:prstGeom>
          <a:noFill/>
        </p:spPr>
      </p:pic>
    </p:spTree>
  </p:cSld>
  <p:clrMapOvr>
    <a:masterClrMapping/>
  </p:clrMapOvr>
  <p:transition>
    <p:comb/>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rrowheads="1"/>
          </p:cNvSpPr>
          <p:nvPr>
            <p:ph type="title"/>
          </p:nvPr>
        </p:nvSpPr>
        <p:spPr/>
        <p:txBody>
          <a:bodyPr/>
          <a:lstStyle/>
          <a:p>
            <a:endParaRPr lang="en-US"/>
          </a:p>
        </p:txBody>
      </p:sp>
      <p:sp>
        <p:nvSpPr>
          <p:cNvPr id="135171" name="Rectangle 3"/>
          <p:cNvSpPr>
            <a:spLocks noGrp="1" noRot="1" noChangeArrowheads="1"/>
          </p:cNvSpPr>
          <p:nvPr>
            <p:ph type="body" idx="1"/>
          </p:nvPr>
        </p:nvSpPr>
        <p:spPr/>
        <p:txBody>
          <a:bodyPr/>
          <a:lstStyle/>
          <a:p>
            <a:endParaRPr lang="en-US"/>
          </a:p>
        </p:txBody>
      </p:sp>
      <p:sp>
        <p:nvSpPr>
          <p:cNvPr id="135172" name="Rectangle 4"/>
          <p:cNvSpPr>
            <a:spLocks noChangeArrowheads="1"/>
          </p:cNvSpPr>
          <p:nvPr/>
        </p:nvSpPr>
        <p:spPr bwMode="auto">
          <a:xfrm>
            <a:off x="0" y="0"/>
            <a:ext cx="9144000" cy="6797675"/>
          </a:xfrm>
          <a:prstGeom prst="rect">
            <a:avLst/>
          </a:prstGeom>
          <a:noFill/>
          <a:ln w="9525">
            <a:noFill/>
            <a:miter lim="800000"/>
            <a:headEnd/>
            <a:tailEnd/>
          </a:ln>
          <a:effectLst/>
        </p:spPr>
        <p:txBody>
          <a:bodyPr anchor="ctr">
            <a:spAutoFit/>
          </a:bodyPr>
          <a:lstStyle/>
          <a:p>
            <a:r>
              <a:rPr lang="en-US" sz="2000" b="1"/>
              <a:t>Acetylcholine</a:t>
            </a:r>
            <a:r>
              <a:rPr lang="en-US" sz="2000"/>
              <a:t> - appears to play an important roll in cognitive function, especially memory. </a:t>
            </a:r>
          </a:p>
          <a:p>
            <a:r>
              <a:rPr lang="en-US" sz="2000" b="1"/>
              <a:t>Dopamine</a:t>
            </a:r>
            <a:r>
              <a:rPr lang="en-US" sz="2000"/>
              <a:t> - is the brains natural energizer and used for mental focus. </a:t>
            </a:r>
          </a:p>
          <a:p>
            <a:r>
              <a:rPr lang="en-US" sz="2000" b="1"/>
              <a:t>Norepinephrine</a:t>
            </a:r>
            <a:r>
              <a:rPr lang="en-US" sz="2000"/>
              <a:t> - is also a stimulating neurotransmitter providing mental and physical energy and can also create anxiety.</a:t>
            </a:r>
            <a:br>
              <a:rPr lang="en-US" sz="2000"/>
            </a:br>
            <a:endParaRPr lang="en-US" sz="2000"/>
          </a:p>
          <a:p>
            <a:r>
              <a:rPr lang="en-US" sz="2000" b="1"/>
              <a:t>Epinephrine</a:t>
            </a:r>
            <a:r>
              <a:rPr lang="en-US" sz="2000"/>
              <a:t> - is a excitatory neurotransmitter involved with allertness and mental focus. </a:t>
            </a:r>
          </a:p>
          <a:p>
            <a:r>
              <a:rPr lang="en-US" sz="2000" b="1"/>
              <a:t>Serotonin</a:t>
            </a:r>
            <a:r>
              <a:rPr lang="en-US" sz="2000"/>
              <a:t> - relaxes the mind and instills a sense of emotional well being, it is our natural mood stabilizer and sleep promoter, our natural Prozac. It also helps with anxiety migraines and insomnia.</a:t>
            </a:r>
            <a:br>
              <a:rPr lang="en-US" sz="2000"/>
            </a:br>
            <a:endParaRPr lang="en-US" sz="2000"/>
          </a:p>
          <a:p>
            <a:r>
              <a:rPr lang="en-US" sz="2000" b="1"/>
              <a:t>Gamma amino butyric acid (GABA)</a:t>
            </a:r>
            <a:r>
              <a:rPr lang="en-US" sz="2000"/>
              <a:t> - is our major inhibitory neurotransmitter. Deficiencies can cause anxiety and tremours to name a few.</a:t>
            </a:r>
            <a:br>
              <a:rPr lang="en-US" sz="2000"/>
            </a:br>
            <a:endParaRPr lang="en-US" sz="2000"/>
          </a:p>
          <a:p>
            <a:r>
              <a:rPr lang="en-US" sz="2000" b="1"/>
              <a:t>Endorphins</a:t>
            </a:r>
            <a:r>
              <a:rPr lang="en-US" sz="2000"/>
              <a:t> - are the bodies natural pain killers. </a:t>
            </a:r>
          </a:p>
          <a:p>
            <a:r>
              <a:rPr lang="en-US" sz="2000" b="1"/>
              <a:t>Glutamate</a:t>
            </a:r>
            <a:r>
              <a:rPr lang="en-US" sz="2000"/>
              <a:t> - is the most abundant excitatory neurotransmitter in the brain. Glutamate malfunction is involved with parkinson's disease, alzheimer's disease, </a:t>
            </a:r>
            <a:r>
              <a:rPr lang="en-US" sz="2000" b="1"/>
              <a:t>tourette's syndrome</a:t>
            </a:r>
            <a:r>
              <a:rPr lang="en-US" sz="2000"/>
              <a:t> and vascular dementia. </a:t>
            </a:r>
          </a:p>
          <a:p>
            <a:r>
              <a:rPr lang="en-US" sz="2000" b="1"/>
              <a:t>Phenylethylamine (PEA)</a:t>
            </a:r>
            <a:r>
              <a:rPr lang="en-US" sz="2000"/>
              <a:t> - is involved with energy and mood elevation. Low levels are involved with ADD and ADHD while elevated levels are associated with schizophrenia.</a:t>
            </a:r>
            <a:r>
              <a:rPr lang="en-US"/>
              <a:t> </a:t>
            </a:r>
          </a:p>
        </p:txBody>
      </p:sp>
    </p:spTree>
  </p:cSld>
  <p:clrMapOvr>
    <a:masterClrMapping/>
  </p:clrMapOvr>
  <p:transition>
    <p:comb/>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rrowheads="1"/>
          </p:cNvSpPr>
          <p:nvPr>
            <p:ph type="title"/>
          </p:nvPr>
        </p:nvSpPr>
        <p:spPr/>
        <p:txBody>
          <a:bodyPr/>
          <a:lstStyle/>
          <a:p>
            <a:r>
              <a:rPr lang="en-US"/>
              <a:t>Neuromodulators</a:t>
            </a:r>
          </a:p>
        </p:txBody>
      </p:sp>
      <p:sp>
        <p:nvSpPr>
          <p:cNvPr id="31747" name="Rectangle 3"/>
          <p:cNvSpPr>
            <a:spLocks noGrp="1" noRot="1" noChangeArrowheads="1"/>
          </p:cNvSpPr>
          <p:nvPr>
            <p:ph type="body" idx="1"/>
          </p:nvPr>
        </p:nvSpPr>
        <p:spPr/>
        <p:txBody>
          <a:bodyPr/>
          <a:lstStyle/>
          <a:p>
            <a:r>
              <a:rPr lang="en-US"/>
              <a:t>Inc or dec the sensitivity of neurons to receive NTs</a:t>
            </a:r>
          </a:p>
          <a:p>
            <a:r>
              <a:rPr lang="en-US"/>
              <a:t>Schizophrenia and smoking tobacco are highly correlated</a:t>
            </a:r>
          </a:p>
          <a:p>
            <a:r>
              <a:rPr lang="en-US"/>
              <a:t>We think it’s self-medication, b/c</a:t>
            </a:r>
          </a:p>
          <a:p>
            <a:r>
              <a:rPr lang="en-US"/>
              <a:t>Nicotine is a negative neuromodulator for DA in schizophrenics</a:t>
            </a:r>
          </a:p>
        </p:txBody>
      </p:sp>
    </p:spTree>
  </p:cSld>
  <p:clrMapOvr>
    <a:masterClrMapping/>
  </p:clrMapOvr>
  <p:transition>
    <p:comb/>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4"/>
          <p:cNvSpPr>
            <a:spLocks noGrp="1" noRot="1" noChangeArrowheads="1"/>
          </p:cNvSpPr>
          <p:nvPr>
            <p:ph type="ctrTitle"/>
          </p:nvPr>
        </p:nvSpPr>
        <p:spPr/>
        <p:txBody>
          <a:bodyPr/>
          <a:lstStyle/>
          <a:p>
            <a:r>
              <a:rPr lang="en-US"/>
              <a:t>The Nervous System</a:t>
            </a:r>
          </a:p>
        </p:txBody>
      </p:sp>
      <p:sp>
        <p:nvSpPr>
          <p:cNvPr id="64517" name="Rectangle 5"/>
          <p:cNvSpPr>
            <a:spLocks noGrp="1" noRot="1" noChangeArrowheads="1"/>
          </p:cNvSpPr>
          <p:nvPr>
            <p:ph type="subTitle" idx="1"/>
          </p:nvPr>
        </p:nvSpPr>
        <p:spPr/>
        <p:txBody>
          <a:bodyPr/>
          <a:lstStyle/>
          <a:p>
            <a:endParaRPr lang="en-US"/>
          </a:p>
        </p:txBody>
      </p:sp>
    </p:spTree>
  </p:cSld>
  <p:clrMapOvr>
    <a:masterClrMapping/>
  </p:clrMapOvr>
  <p:transition>
    <p:comb/>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609600" y="288925"/>
            <a:ext cx="8458200" cy="701675"/>
          </a:xfrm>
          <a:prstGeom prst="rect">
            <a:avLst/>
          </a:prstGeom>
          <a:noFill/>
          <a:ln w="9525">
            <a:noFill/>
            <a:miter lim="800000"/>
            <a:headEnd/>
            <a:tailEnd/>
          </a:ln>
          <a:effectLst/>
        </p:spPr>
        <p:txBody>
          <a:bodyPr>
            <a:spAutoFit/>
          </a:bodyPr>
          <a:lstStyle/>
          <a:p>
            <a:pPr algn="ctr">
              <a:spcBef>
                <a:spcPct val="50000"/>
              </a:spcBef>
            </a:pPr>
            <a:r>
              <a:rPr lang="en-US" altLang="en-US" sz="4000" b="1">
                <a:solidFill>
                  <a:srgbClr val="FFFF00"/>
                </a:solidFill>
                <a:effectLst>
                  <a:outerShdw blurRad="38100" dist="38100" dir="2700000" algn="tl">
                    <a:srgbClr val="000000"/>
                  </a:outerShdw>
                </a:effectLst>
              </a:rPr>
              <a:t>The Human Nervous System:</a:t>
            </a:r>
            <a:endParaRPr lang="en-US" altLang="en-US" sz="4000" b="1">
              <a:solidFill>
                <a:srgbClr val="FFCC00"/>
              </a:solidFill>
              <a:effectLst>
                <a:outerShdw blurRad="38100" dist="38100" dir="2700000" algn="tl">
                  <a:srgbClr val="000000"/>
                </a:outerShdw>
              </a:effectLst>
            </a:endParaRPr>
          </a:p>
        </p:txBody>
      </p:sp>
      <p:sp>
        <p:nvSpPr>
          <p:cNvPr id="23555" name="Text Box 3"/>
          <p:cNvSpPr txBox="1">
            <a:spLocks noChangeArrowheads="1"/>
          </p:cNvSpPr>
          <p:nvPr/>
        </p:nvSpPr>
        <p:spPr bwMode="auto">
          <a:xfrm>
            <a:off x="6858000" y="4038600"/>
            <a:ext cx="2057400" cy="457200"/>
          </a:xfrm>
          <a:prstGeom prst="rect">
            <a:avLst/>
          </a:prstGeom>
          <a:solidFill>
            <a:srgbClr val="FFFF00"/>
          </a:solidFill>
          <a:ln w="9525">
            <a:noFill/>
            <a:miter lim="800000"/>
            <a:headEnd/>
            <a:tailEnd/>
          </a:ln>
          <a:effectLst/>
        </p:spPr>
        <p:txBody>
          <a:bodyPr>
            <a:spAutoFit/>
          </a:bodyPr>
          <a:lstStyle/>
          <a:p>
            <a:pPr algn="ctr">
              <a:spcBef>
                <a:spcPct val="50000"/>
              </a:spcBef>
            </a:pPr>
            <a:r>
              <a:rPr lang="en-US" altLang="en-US" sz="2400" b="1">
                <a:solidFill>
                  <a:srgbClr val="000066"/>
                </a:solidFill>
                <a:effectLst>
                  <a:outerShdw blurRad="38100" dist="38100" dir="2700000" algn="tl">
                    <a:srgbClr val="000000"/>
                  </a:outerShdw>
                </a:effectLst>
              </a:rPr>
              <a:t>Somatic N.S.</a:t>
            </a:r>
            <a:endParaRPr lang="en-US" altLang="en-US" sz="2400" b="1">
              <a:solidFill>
                <a:schemeClr val="bg1"/>
              </a:solidFill>
              <a:effectLst>
                <a:outerShdw blurRad="38100" dist="38100" dir="2700000" algn="tl">
                  <a:srgbClr val="000000"/>
                </a:outerShdw>
              </a:effectLst>
            </a:endParaRPr>
          </a:p>
        </p:txBody>
      </p:sp>
      <p:sp>
        <p:nvSpPr>
          <p:cNvPr id="23556" name="Text Box 4"/>
          <p:cNvSpPr txBox="1">
            <a:spLocks noChangeArrowheads="1"/>
          </p:cNvSpPr>
          <p:nvPr/>
        </p:nvSpPr>
        <p:spPr bwMode="auto">
          <a:xfrm>
            <a:off x="3810000" y="4038600"/>
            <a:ext cx="2514600" cy="457200"/>
          </a:xfrm>
          <a:prstGeom prst="rect">
            <a:avLst/>
          </a:prstGeom>
          <a:solidFill>
            <a:srgbClr val="FFFF00"/>
          </a:solidFill>
          <a:ln w="9525">
            <a:noFill/>
            <a:miter lim="800000"/>
            <a:headEnd/>
            <a:tailEnd/>
          </a:ln>
          <a:effectLst/>
        </p:spPr>
        <p:txBody>
          <a:bodyPr>
            <a:spAutoFit/>
          </a:bodyPr>
          <a:lstStyle/>
          <a:p>
            <a:pPr algn="ctr">
              <a:spcBef>
                <a:spcPct val="50000"/>
              </a:spcBef>
            </a:pPr>
            <a:r>
              <a:rPr lang="en-US" altLang="en-US" sz="2400" b="1">
                <a:solidFill>
                  <a:srgbClr val="000066"/>
                </a:solidFill>
                <a:effectLst>
                  <a:outerShdw blurRad="38100" dist="38100" dir="2700000" algn="tl">
                    <a:srgbClr val="000000"/>
                  </a:outerShdw>
                </a:effectLst>
              </a:rPr>
              <a:t>Autonomic N.S.</a:t>
            </a:r>
            <a:endParaRPr lang="en-US" altLang="en-US" sz="2400" b="1">
              <a:solidFill>
                <a:schemeClr val="bg1"/>
              </a:solidFill>
              <a:effectLst>
                <a:outerShdw blurRad="38100" dist="38100" dir="2700000" algn="tl">
                  <a:srgbClr val="000000"/>
                </a:outerShdw>
              </a:effectLst>
            </a:endParaRPr>
          </a:p>
        </p:txBody>
      </p:sp>
      <p:sp>
        <p:nvSpPr>
          <p:cNvPr id="23557" name="Text Box 5"/>
          <p:cNvSpPr txBox="1">
            <a:spLocks noChangeArrowheads="1"/>
          </p:cNvSpPr>
          <p:nvPr/>
        </p:nvSpPr>
        <p:spPr bwMode="auto">
          <a:xfrm>
            <a:off x="2209800" y="3886200"/>
            <a:ext cx="1143000" cy="822325"/>
          </a:xfrm>
          <a:prstGeom prst="rect">
            <a:avLst/>
          </a:prstGeom>
          <a:solidFill>
            <a:srgbClr val="FF00FF"/>
          </a:solidFill>
          <a:ln w="9525">
            <a:noFill/>
            <a:miter lim="800000"/>
            <a:headEnd/>
            <a:tailEnd/>
          </a:ln>
          <a:effectLst/>
        </p:spPr>
        <p:txBody>
          <a:bodyPr>
            <a:spAutoFit/>
          </a:bodyPr>
          <a:lstStyle/>
          <a:p>
            <a:pPr algn="ctr">
              <a:spcBef>
                <a:spcPct val="50000"/>
              </a:spcBef>
            </a:pPr>
            <a:r>
              <a:rPr lang="en-US" altLang="en-US" sz="2400" b="1">
                <a:solidFill>
                  <a:srgbClr val="000066"/>
                </a:solidFill>
                <a:effectLst>
                  <a:outerShdw blurRad="38100" dist="38100" dir="2700000" algn="tl">
                    <a:srgbClr val="000000"/>
                  </a:outerShdw>
                </a:effectLst>
              </a:rPr>
              <a:t>Spinal Cord</a:t>
            </a:r>
            <a:endParaRPr lang="en-US" altLang="en-US" sz="2400" b="1">
              <a:solidFill>
                <a:schemeClr val="bg1"/>
              </a:solidFill>
              <a:effectLst>
                <a:outerShdw blurRad="38100" dist="38100" dir="2700000" algn="tl">
                  <a:srgbClr val="000000"/>
                </a:outerShdw>
              </a:effectLst>
            </a:endParaRPr>
          </a:p>
        </p:txBody>
      </p:sp>
      <p:sp>
        <p:nvSpPr>
          <p:cNvPr id="23558" name="Text Box 6"/>
          <p:cNvSpPr txBox="1">
            <a:spLocks noChangeArrowheads="1"/>
          </p:cNvSpPr>
          <p:nvPr/>
        </p:nvSpPr>
        <p:spPr bwMode="auto">
          <a:xfrm>
            <a:off x="609600" y="3886200"/>
            <a:ext cx="1143000" cy="457200"/>
          </a:xfrm>
          <a:prstGeom prst="rect">
            <a:avLst/>
          </a:prstGeom>
          <a:solidFill>
            <a:srgbClr val="FF00FF"/>
          </a:solidFill>
          <a:ln w="9525">
            <a:noFill/>
            <a:miter lim="800000"/>
            <a:headEnd/>
            <a:tailEnd/>
          </a:ln>
          <a:effectLst/>
        </p:spPr>
        <p:txBody>
          <a:bodyPr>
            <a:spAutoFit/>
          </a:bodyPr>
          <a:lstStyle/>
          <a:p>
            <a:pPr algn="ctr">
              <a:spcBef>
                <a:spcPct val="50000"/>
              </a:spcBef>
            </a:pPr>
            <a:r>
              <a:rPr lang="en-US" altLang="en-US" sz="2400" b="1" dirty="0">
                <a:solidFill>
                  <a:srgbClr val="000066"/>
                </a:solidFill>
                <a:effectLst>
                  <a:outerShdw blurRad="38100" dist="38100" dir="2700000" algn="tl">
                    <a:srgbClr val="000000"/>
                  </a:outerShdw>
                </a:effectLst>
              </a:rPr>
              <a:t>Brain</a:t>
            </a:r>
            <a:endParaRPr lang="en-US" altLang="en-US" sz="2400" b="1" dirty="0">
              <a:solidFill>
                <a:schemeClr val="bg1"/>
              </a:solidFill>
              <a:effectLst>
                <a:outerShdw blurRad="38100" dist="38100" dir="2700000" algn="tl">
                  <a:srgbClr val="000000"/>
                </a:outerShdw>
              </a:effectLst>
            </a:endParaRPr>
          </a:p>
        </p:txBody>
      </p:sp>
      <p:grpSp>
        <p:nvGrpSpPr>
          <p:cNvPr id="23559" name="Group 7"/>
          <p:cNvGrpSpPr>
            <a:grpSpLocks/>
          </p:cNvGrpSpPr>
          <p:nvPr/>
        </p:nvGrpSpPr>
        <p:grpSpPr bwMode="auto">
          <a:xfrm>
            <a:off x="1143000" y="3429000"/>
            <a:ext cx="1905000" cy="457200"/>
            <a:chOff x="672" y="2256"/>
            <a:chExt cx="1200" cy="288"/>
          </a:xfrm>
        </p:grpSpPr>
        <p:sp>
          <p:nvSpPr>
            <p:cNvPr id="23560" name="Line 8"/>
            <p:cNvSpPr>
              <a:spLocks noChangeShapeType="1"/>
            </p:cNvSpPr>
            <p:nvPr/>
          </p:nvSpPr>
          <p:spPr bwMode="auto">
            <a:xfrm>
              <a:off x="1296" y="2256"/>
              <a:ext cx="0" cy="144"/>
            </a:xfrm>
            <a:prstGeom prst="line">
              <a:avLst/>
            </a:prstGeom>
            <a:noFill/>
            <a:ln w="25400">
              <a:solidFill>
                <a:srgbClr val="FFFF00"/>
              </a:solidFill>
              <a:round/>
              <a:headEnd/>
              <a:tailEnd/>
            </a:ln>
            <a:effectLst/>
          </p:spPr>
          <p:txBody>
            <a:bodyPr wrap="none" anchor="ctr"/>
            <a:lstStyle/>
            <a:p>
              <a:endParaRPr lang="en-US"/>
            </a:p>
          </p:txBody>
        </p:sp>
        <p:sp>
          <p:nvSpPr>
            <p:cNvPr id="23561" name="Line 9"/>
            <p:cNvSpPr>
              <a:spLocks noChangeShapeType="1"/>
            </p:cNvSpPr>
            <p:nvPr/>
          </p:nvSpPr>
          <p:spPr bwMode="auto">
            <a:xfrm>
              <a:off x="672" y="2400"/>
              <a:ext cx="1200" cy="0"/>
            </a:xfrm>
            <a:prstGeom prst="line">
              <a:avLst/>
            </a:prstGeom>
            <a:noFill/>
            <a:ln w="25400">
              <a:solidFill>
                <a:srgbClr val="FFFF00"/>
              </a:solidFill>
              <a:round/>
              <a:headEnd/>
              <a:tailEnd/>
            </a:ln>
            <a:effectLst/>
          </p:spPr>
          <p:txBody>
            <a:bodyPr wrap="none" anchor="ctr"/>
            <a:lstStyle/>
            <a:p>
              <a:endParaRPr lang="en-US"/>
            </a:p>
          </p:txBody>
        </p:sp>
        <p:sp>
          <p:nvSpPr>
            <p:cNvPr id="23562" name="Line 10"/>
            <p:cNvSpPr>
              <a:spLocks noChangeShapeType="1"/>
            </p:cNvSpPr>
            <p:nvPr/>
          </p:nvSpPr>
          <p:spPr bwMode="auto">
            <a:xfrm>
              <a:off x="672" y="2400"/>
              <a:ext cx="0" cy="144"/>
            </a:xfrm>
            <a:prstGeom prst="line">
              <a:avLst/>
            </a:prstGeom>
            <a:noFill/>
            <a:ln w="25400">
              <a:solidFill>
                <a:srgbClr val="FFFF00"/>
              </a:solidFill>
              <a:round/>
              <a:headEnd/>
              <a:tailEnd/>
            </a:ln>
            <a:effectLst/>
          </p:spPr>
          <p:txBody>
            <a:bodyPr wrap="none" anchor="ctr"/>
            <a:lstStyle/>
            <a:p>
              <a:endParaRPr lang="en-US"/>
            </a:p>
          </p:txBody>
        </p:sp>
        <p:sp>
          <p:nvSpPr>
            <p:cNvPr id="23563" name="Line 11"/>
            <p:cNvSpPr>
              <a:spLocks noChangeShapeType="1"/>
            </p:cNvSpPr>
            <p:nvPr/>
          </p:nvSpPr>
          <p:spPr bwMode="auto">
            <a:xfrm>
              <a:off x="1872" y="2400"/>
              <a:ext cx="0" cy="144"/>
            </a:xfrm>
            <a:prstGeom prst="line">
              <a:avLst/>
            </a:prstGeom>
            <a:noFill/>
            <a:ln w="25400">
              <a:solidFill>
                <a:srgbClr val="FFFF00"/>
              </a:solidFill>
              <a:round/>
              <a:headEnd/>
              <a:tailEnd/>
            </a:ln>
            <a:effectLst/>
          </p:spPr>
          <p:txBody>
            <a:bodyPr wrap="none" anchor="ctr"/>
            <a:lstStyle/>
            <a:p>
              <a:endParaRPr lang="en-US"/>
            </a:p>
          </p:txBody>
        </p:sp>
      </p:grpSp>
      <p:grpSp>
        <p:nvGrpSpPr>
          <p:cNvPr id="23564" name="Group 12"/>
          <p:cNvGrpSpPr>
            <a:grpSpLocks/>
          </p:cNvGrpSpPr>
          <p:nvPr/>
        </p:nvGrpSpPr>
        <p:grpSpPr bwMode="auto">
          <a:xfrm>
            <a:off x="4876800" y="3429000"/>
            <a:ext cx="3276600" cy="609600"/>
            <a:chOff x="3216" y="2256"/>
            <a:chExt cx="2064" cy="384"/>
          </a:xfrm>
        </p:grpSpPr>
        <p:sp>
          <p:nvSpPr>
            <p:cNvPr id="23565" name="Line 13"/>
            <p:cNvSpPr>
              <a:spLocks noChangeShapeType="1"/>
            </p:cNvSpPr>
            <p:nvPr/>
          </p:nvSpPr>
          <p:spPr bwMode="auto">
            <a:xfrm>
              <a:off x="4224" y="2256"/>
              <a:ext cx="0" cy="192"/>
            </a:xfrm>
            <a:prstGeom prst="line">
              <a:avLst/>
            </a:prstGeom>
            <a:noFill/>
            <a:ln w="25400">
              <a:solidFill>
                <a:srgbClr val="FFFF00"/>
              </a:solidFill>
              <a:round/>
              <a:headEnd/>
              <a:tailEnd/>
            </a:ln>
            <a:effectLst/>
          </p:spPr>
          <p:txBody>
            <a:bodyPr wrap="none" anchor="ctr"/>
            <a:lstStyle/>
            <a:p>
              <a:endParaRPr lang="en-US"/>
            </a:p>
          </p:txBody>
        </p:sp>
        <p:sp>
          <p:nvSpPr>
            <p:cNvPr id="23566" name="Line 14"/>
            <p:cNvSpPr>
              <a:spLocks noChangeShapeType="1"/>
            </p:cNvSpPr>
            <p:nvPr/>
          </p:nvSpPr>
          <p:spPr bwMode="auto">
            <a:xfrm>
              <a:off x="3216" y="2448"/>
              <a:ext cx="2064" cy="0"/>
            </a:xfrm>
            <a:prstGeom prst="line">
              <a:avLst/>
            </a:prstGeom>
            <a:noFill/>
            <a:ln w="25400">
              <a:solidFill>
                <a:srgbClr val="FFFF00"/>
              </a:solidFill>
              <a:round/>
              <a:headEnd/>
              <a:tailEnd/>
            </a:ln>
            <a:effectLst/>
          </p:spPr>
          <p:txBody>
            <a:bodyPr wrap="none" anchor="ctr"/>
            <a:lstStyle/>
            <a:p>
              <a:endParaRPr lang="en-US"/>
            </a:p>
          </p:txBody>
        </p:sp>
        <p:sp>
          <p:nvSpPr>
            <p:cNvPr id="23567" name="Line 15"/>
            <p:cNvSpPr>
              <a:spLocks noChangeShapeType="1"/>
            </p:cNvSpPr>
            <p:nvPr/>
          </p:nvSpPr>
          <p:spPr bwMode="auto">
            <a:xfrm>
              <a:off x="3216" y="2448"/>
              <a:ext cx="0" cy="192"/>
            </a:xfrm>
            <a:prstGeom prst="line">
              <a:avLst/>
            </a:prstGeom>
            <a:noFill/>
            <a:ln w="25400">
              <a:solidFill>
                <a:srgbClr val="FFFF00"/>
              </a:solidFill>
              <a:round/>
              <a:headEnd/>
              <a:tailEnd/>
            </a:ln>
            <a:effectLst/>
          </p:spPr>
          <p:txBody>
            <a:bodyPr wrap="none" anchor="ctr"/>
            <a:lstStyle/>
            <a:p>
              <a:endParaRPr lang="en-US"/>
            </a:p>
          </p:txBody>
        </p:sp>
        <p:sp>
          <p:nvSpPr>
            <p:cNvPr id="23568" name="Line 16"/>
            <p:cNvSpPr>
              <a:spLocks noChangeShapeType="1"/>
            </p:cNvSpPr>
            <p:nvPr/>
          </p:nvSpPr>
          <p:spPr bwMode="auto">
            <a:xfrm>
              <a:off x="5280" y="2448"/>
              <a:ext cx="0" cy="192"/>
            </a:xfrm>
            <a:prstGeom prst="line">
              <a:avLst/>
            </a:prstGeom>
            <a:noFill/>
            <a:ln w="25400">
              <a:solidFill>
                <a:srgbClr val="FFFF00"/>
              </a:solidFill>
              <a:round/>
              <a:headEnd/>
              <a:tailEnd/>
            </a:ln>
            <a:effectLst/>
          </p:spPr>
          <p:txBody>
            <a:bodyPr wrap="none" anchor="ctr"/>
            <a:lstStyle/>
            <a:p>
              <a:endParaRPr lang="en-US"/>
            </a:p>
          </p:txBody>
        </p:sp>
      </p:grpSp>
      <p:sp>
        <p:nvSpPr>
          <p:cNvPr id="23569" name="Text Box 17"/>
          <p:cNvSpPr txBox="1">
            <a:spLocks noChangeArrowheads="1"/>
          </p:cNvSpPr>
          <p:nvPr/>
        </p:nvSpPr>
        <p:spPr bwMode="auto">
          <a:xfrm>
            <a:off x="1828800" y="5121275"/>
            <a:ext cx="2438400" cy="822325"/>
          </a:xfrm>
          <a:prstGeom prst="rect">
            <a:avLst/>
          </a:prstGeom>
          <a:solidFill>
            <a:srgbClr val="00FF00"/>
          </a:solidFill>
          <a:ln w="9525">
            <a:noFill/>
            <a:miter lim="800000"/>
            <a:headEnd/>
            <a:tailEnd/>
          </a:ln>
          <a:effectLst/>
        </p:spPr>
        <p:txBody>
          <a:bodyPr>
            <a:spAutoFit/>
          </a:bodyPr>
          <a:lstStyle/>
          <a:p>
            <a:pPr algn="ctr">
              <a:spcBef>
                <a:spcPct val="50000"/>
              </a:spcBef>
            </a:pPr>
            <a:r>
              <a:rPr lang="en-US" altLang="en-US" sz="2400" b="1">
                <a:solidFill>
                  <a:srgbClr val="000066"/>
                </a:solidFill>
                <a:effectLst>
                  <a:outerShdw blurRad="38100" dist="38100" dir="2700000" algn="tl">
                    <a:srgbClr val="000000"/>
                  </a:outerShdw>
                </a:effectLst>
              </a:rPr>
              <a:t>Sympathetic N.S. </a:t>
            </a:r>
            <a:r>
              <a:rPr lang="en-US" altLang="en-US" sz="2400" b="1" i="1">
                <a:solidFill>
                  <a:srgbClr val="FF3300"/>
                </a:solidFill>
                <a:effectLst>
                  <a:outerShdw blurRad="38100" dist="38100" dir="2700000" algn="tl">
                    <a:srgbClr val="000000"/>
                  </a:outerShdw>
                </a:effectLst>
              </a:rPr>
              <a:t>(mobilizer)</a:t>
            </a:r>
            <a:endParaRPr lang="en-US" altLang="en-US" sz="2400" b="1">
              <a:solidFill>
                <a:schemeClr val="bg1"/>
              </a:solidFill>
              <a:effectLst>
                <a:outerShdw blurRad="38100" dist="38100" dir="2700000" algn="tl">
                  <a:srgbClr val="000000"/>
                </a:outerShdw>
              </a:effectLst>
            </a:endParaRPr>
          </a:p>
        </p:txBody>
      </p:sp>
      <p:sp>
        <p:nvSpPr>
          <p:cNvPr id="23570" name="Text Box 18"/>
          <p:cNvSpPr txBox="1">
            <a:spLocks noChangeArrowheads="1"/>
          </p:cNvSpPr>
          <p:nvPr/>
        </p:nvSpPr>
        <p:spPr bwMode="auto">
          <a:xfrm>
            <a:off x="4495800" y="5121275"/>
            <a:ext cx="2743200" cy="822325"/>
          </a:xfrm>
          <a:prstGeom prst="rect">
            <a:avLst/>
          </a:prstGeom>
          <a:solidFill>
            <a:srgbClr val="00FF00"/>
          </a:solidFill>
          <a:ln w="9525">
            <a:noFill/>
            <a:miter lim="800000"/>
            <a:headEnd/>
            <a:tailEnd/>
          </a:ln>
          <a:effectLst/>
        </p:spPr>
        <p:txBody>
          <a:bodyPr>
            <a:spAutoFit/>
          </a:bodyPr>
          <a:lstStyle/>
          <a:p>
            <a:pPr algn="ctr">
              <a:spcBef>
                <a:spcPct val="50000"/>
              </a:spcBef>
            </a:pPr>
            <a:r>
              <a:rPr lang="en-US" altLang="en-US" sz="2400" b="1">
                <a:solidFill>
                  <a:srgbClr val="000066"/>
                </a:solidFill>
                <a:effectLst>
                  <a:outerShdw blurRad="38100" dist="38100" dir="2700000" algn="tl">
                    <a:srgbClr val="000000"/>
                  </a:outerShdw>
                </a:effectLst>
              </a:rPr>
              <a:t>Parasympathetic N.S. </a:t>
            </a:r>
            <a:r>
              <a:rPr lang="en-US" altLang="en-US" sz="2400" b="1">
                <a:solidFill>
                  <a:srgbClr val="FF3300"/>
                </a:solidFill>
                <a:effectLst>
                  <a:outerShdw blurRad="38100" dist="38100" dir="2700000" algn="tl">
                    <a:srgbClr val="000000"/>
                  </a:outerShdw>
                </a:effectLst>
              </a:rPr>
              <a:t>(</a:t>
            </a:r>
            <a:r>
              <a:rPr lang="en-US" altLang="en-US" sz="2400" b="1" i="1">
                <a:solidFill>
                  <a:srgbClr val="FF3300"/>
                </a:solidFill>
                <a:effectLst>
                  <a:outerShdw blurRad="38100" dist="38100" dir="2700000" algn="tl">
                    <a:srgbClr val="000000"/>
                  </a:outerShdw>
                </a:effectLst>
              </a:rPr>
              <a:t>replenisher)</a:t>
            </a:r>
            <a:endParaRPr lang="en-US" altLang="en-US" sz="2400" b="1">
              <a:solidFill>
                <a:schemeClr val="bg1"/>
              </a:solidFill>
              <a:effectLst>
                <a:outerShdw blurRad="38100" dist="38100" dir="2700000" algn="tl">
                  <a:srgbClr val="000000"/>
                </a:outerShdw>
              </a:effectLst>
            </a:endParaRPr>
          </a:p>
        </p:txBody>
      </p:sp>
      <p:grpSp>
        <p:nvGrpSpPr>
          <p:cNvPr id="23571" name="Group 19"/>
          <p:cNvGrpSpPr>
            <a:grpSpLocks/>
          </p:cNvGrpSpPr>
          <p:nvPr/>
        </p:nvGrpSpPr>
        <p:grpSpPr bwMode="auto">
          <a:xfrm>
            <a:off x="3124200" y="4495800"/>
            <a:ext cx="2667000" cy="609600"/>
            <a:chOff x="1968" y="2832"/>
            <a:chExt cx="1680" cy="384"/>
          </a:xfrm>
        </p:grpSpPr>
        <p:sp>
          <p:nvSpPr>
            <p:cNvPr id="23572" name="Line 20"/>
            <p:cNvSpPr>
              <a:spLocks noChangeShapeType="1"/>
            </p:cNvSpPr>
            <p:nvPr/>
          </p:nvSpPr>
          <p:spPr bwMode="auto">
            <a:xfrm>
              <a:off x="3072" y="2832"/>
              <a:ext cx="0" cy="240"/>
            </a:xfrm>
            <a:prstGeom prst="line">
              <a:avLst/>
            </a:prstGeom>
            <a:noFill/>
            <a:ln w="25400">
              <a:solidFill>
                <a:srgbClr val="FFFF00"/>
              </a:solidFill>
              <a:round/>
              <a:headEnd/>
              <a:tailEnd/>
            </a:ln>
            <a:effectLst/>
          </p:spPr>
          <p:txBody>
            <a:bodyPr wrap="none" anchor="ctr"/>
            <a:lstStyle/>
            <a:p>
              <a:endParaRPr lang="en-US"/>
            </a:p>
          </p:txBody>
        </p:sp>
        <p:sp>
          <p:nvSpPr>
            <p:cNvPr id="23573" name="Line 21"/>
            <p:cNvSpPr>
              <a:spLocks noChangeShapeType="1"/>
            </p:cNvSpPr>
            <p:nvPr/>
          </p:nvSpPr>
          <p:spPr bwMode="auto">
            <a:xfrm>
              <a:off x="1968" y="3072"/>
              <a:ext cx="1680" cy="0"/>
            </a:xfrm>
            <a:prstGeom prst="line">
              <a:avLst/>
            </a:prstGeom>
            <a:noFill/>
            <a:ln w="25400">
              <a:solidFill>
                <a:srgbClr val="FFFF00"/>
              </a:solidFill>
              <a:round/>
              <a:headEnd/>
              <a:tailEnd/>
            </a:ln>
            <a:effectLst/>
          </p:spPr>
          <p:txBody>
            <a:bodyPr wrap="none" anchor="ctr"/>
            <a:lstStyle/>
            <a:p>
              <a:endParaRPr lang="en-US"/>
            </a:p>
          </p:txBody>
        </p:sp>
        <p:sp>
          <p:nvSpPr>
            <p:cNvPr id="23574" name="Line 22"/>
            <p:cNvSpPr>
              <a:spLocks noChangeShapeType="1"/>
            </p:cNvSpPr>
            <p:nvPr/>
          </p:nvSpPr>
          <p:spPr bwMode="auto">
            <a:xfrm>
              <a:off x="1968" y="3072"/>
              <a:ext cx="0" cy="144"/>
            </a:xfrm>
            <a:prstGeom prst="line">
              <a:avLst/>
            </a:prstGeom>
            <a:noFill/>
            <a:ln w="25400">
              <a:solidFill>
                <a:srgbClr val="FFFF00"/>
              </a:solidFill>
              <a:round/>
              <a:headEnd/>
              <a:tailEnd/>
            </a:ln>
            <a:effectLst/>
          </p:spPr>
          <p:txBody>
            <a:bodyPr wrap="none" anchor="ctr"/>
            <a:lstStyle/>
            <a:p>
              <a:endParaRPr lang="en-US"/>
            </a:p>
          </p:txBody>
        </p:sp>
        <p:sp>
          <p:nvSpPr>
            <p:cNvPr id="23575" name="Line 23"/>
            <p:cNvSpPr>
              <a:spLocks noChangeShapeType="1"/>
            </p:cNvSpPr>
            <p:nvPr/>
          </p:nvSpPr>
          <p:spPr bwMode="auto">
            <a:xfrm>
              <a:off x="3648" y="3072"/>
              <a:ext cx="0" cy="144"/>
            </a:xfrm>
            <a:prstGeom prst="line">
              <a:avLst/>
            </a:prstGeom>
            <a:noFill/>
            <a:ln w="25400">
              <a:solidFill>
                <a:srgbClr val="FFFF00"/>
              </a:solidFill>
              <a:round/>
              <a:headEnd/>
              <a:tailEnd/>
            </a:ln>
            <a:effectLst/>
          </p:spPr>
          <p:txBody>
            <a:bodyPr wrap="none" anchor="ctr"/>
            <a:lstStyle/>
            <a:p>
              <a:endParaRPr lang="en-US"/>
            </a:p>
          </p:txBody>
        </p:sp>
      </p:grpSp>
      <p:grpSp>
        <p:nvGrpSpPr>
          <p:cNvPr id="23576" name="Group 24"/>
          <p:cNvGrpSpPr>
            <a:grpSpLocks/>
          </p:cNvGrpSpPr>
          <p:nvPr/>
        </p:nvGrpSpPr>
        <p:grpSpPr bwMode="auto">
          <a:xfrm>
            <a:off x="2286000" y="5943600"/>
            <a:ext cx="5334000" cy="762000"/>
            <a:chOff x="1440" y="3744"/>
            <a:chExt cx="3360" cy="480"/>
          </a:xfrm>
        </p:grpSpPr>
        <p:sp>
          <p:nvSpPr>
            <p:cNvPr id="23577" name="Line 25"/>
            <p:cNvSpPr>
              <a:spLocks noChangeShapeType="1"/>
            </p:cNvSpPr>
            <p:nvPr/>
          </p:nvSpPr>
          <p:spPr bwMode="auto">
            <a:xfrm>
              <a:off x="2496" y="3744"/>
              <a:ext cx="432" cy="192"/>
            </a:xfrm>
            <a:prstGeom prst="line">
              <a:avLst/>
            </a:prstGeom>
            <a:noFill/>
            <a:ln w="25400">
              <a:solidFill>
                <a:srgbClr val="FFFF00"/>
              </a:solidFill>
              <a:round/>
              <a:headEnd/>
              <a:tailEnd type="triangle" w="med" len="med"/>
            </a:ln>
            <a:effectLst/>
          </p:spPr>
          <p:txBody>
            <a:bodyPr wrap="none" anchor="ctr"/>
            <a:lstStyle/>
            <a:p>
              <a:endParaRPr lang="en-US"/>
            </a:p>
          </p:txBody>
        </p:sp>
        <p:sp>
          <p:nvSpPr>
            <p:cNvPr id="23578" name="Line 26"/>
            <p:cNvSpPr>
              <a:spLocks noChangeShapeType="1"/>
            </p:cNvSpPr>
            <p:nvPr/>
          </p:nvSpPr>
          <p:spPr bwMode="auto">
            <a:xfrm flipH="1">
              <a:off x="3264" y="3744"/>
              <a:ext cx="480" cy="192"/>
            </a:xfrm>
            <a:prstGeom prst="line">
              <a:avLst/>
            </a:prstGeom>
            <a:noFill/>
            <a:ln w="25400">
              <a:solidFill>
                <a:srgbClr val="FFFF00"/>
              </a:solidFill>
              <a:round/>
              <a:headEnd/>
              <a:tailEnd type="triangle" w="med" len="med"/>
            </a:ln>
            <a:effectLst/>
          </p:spPr>
          <p:txBody>
            <a:bodyPr wrap="none" anchor="ctr"/>
            <a:lstStyle/>
            <a:p>
              <a:endParaRPr lang="en-US"/>
            </a:p>
          </p:txBody>
        </p:sp>
        <p:sp>
          <p:nvSpPr>
            <p:cNvPr id="23579" name="Text Box 27"/>
            <p:cNvSpPr txBox="1">
              <a:spLocks noChangeArrowheads="1"/>
            </p:cNvSpPr>
            <p:nvPr/>
          </p:nvSpPr>
          <p:spPr bwMode="auto">
            <a:xfrm>
              <a:off x="1440" y="3936"/>
              <a:ext cx="3360" cy="288"/>
            </a:xfrm>
            <a:prstGeom prst="rect">
              <a:avLst/>
            </a:prstGeom>
            <a:noFill/>
            <a:ln w="9525">
              <a:noFill/>
              <a:miter lim="800000"/>
              <a:headEnd/>
              <a:tailEnd/>
            </a:ln>
            <a:effectLst/>
          </p:spPr>
          <p:txBody>
            <a:bodyPr>
              <a:spAutoFit/>
            </a:bodyPr>
            <a:lstStyle/>
            <a:p>
              <a:pPr algn="ctr">
                <a:spcBef>
                  <a:spcPct val="50000"/>
                </a:spcBef>
              </a:pPr>
              <a:r>
                <a:rPr lang="en-US" altLang="en-US" sz="2400" b="1">
                  <a:effectLst>
                    <a:outerShdw blurRad="38100" dist="38100" dir="2700000" algn="tl">
                      <a:srgbClr val="000000"/>
                    </a:outerShdw>
                  </a:effectLst>
                </a:rPr>
                <a:t>Common goal =</a:t>
              </a:r>
              <a:r>
                <a:rPr lang="en-US" altLang="en-US" sz="2400" b="1">
                  <a:solidFill>
                    <a:schemeClr val="bg1"/>
                  </a:solidFill>
                  <a:effectLst>
                    <a:outerShdw blurRad="38100" dist="38100" dir="2700000" algn="tl">
                      <a:srgbClr val="000000"/>
                    </a:outerShdw>
                  </a:effectLst>
                </a:rPr>
                <a:t> </a:t>
              </a:r>
              <a:r>
                <a:rPr lang="en-US" altLang="en-US" sz="2400" b="1" i="1">
                  <a:solidFill>
                    <a:srgbClr val="FFFF00"/>
                  </a:solidFill>
                  <a:effectLst>
                    <a:outerShdw blurRad="38100" dist="38100" dir="2700000" algn="tl">
                      <a:srgbClr val="000000"/>
                    </a:outerShdw>
                  </a:effectLst>
                </a:rPr>
                <a:t>homeostasis</a:t>
              </a:r>
              <a:endParaRPr lang="en-US" altLang="en-US" sz="2400" b="1">
                <a:solidFill>
                  <a:schemeClr val="bg1"/>
                </a:solidFill>
                <a:effectLst>
                  <a:outerShdw blurRad="38100" dist="38100" dir="2700000" algn="tl">
                    <a:srgbClr val="000000"/>
                  </a:outerShdw>
                </a:effectLst>
              </a:endParaRPr>
            </a:p>
          </p:txBody>
        </p:sp>
      </p:grpSp>
      <p:sp>
        <p:nvSpPr>
          <p:cNvPr id="23580" name="Rectangle 28"/>
          <p:cNvSpPr>
            <a:spLocks noChangeArrowheads="1"/>
          </p:cNvSpPr>
          <p:nvPr/>
        </p:nvSpPr>
        <p:spPr bwMode="auto">
          <a:xfrm>
            <a:off x="990600" y="1066800"/>
            <a:ext cx="8153400" cy="381000"/>
          </a:xfrm>
          <a:prstGeom prst="rect">
            <a:avLst/>
          </a:prstGeom>
          <a:gradFill rotWithShape="0">
            <a:gsLst>
              <a:gs pos="0">
                <a:srgbClr val="660033">
                  <a:gamma/>
                  <a:shade val="36078"/>
                  <a:invGamma/>
                </a:srgbClr>
              </a:gs>
              <a:gs pos="100000">
                <a:srgbClr val="660033"/>
              </a:gs>
            </a:gsLst>
            <a:lin ang="5400000" scaled="1"/>
          </a:gradFill>
          <a:ln w="9525">
            <a:solidFill>
              <a:srgbClr val="660033"/>
            </a:solidFill>
            <a:miter lim="800000"/>
            <a:headEnd/>
            <a:tailEnd/>
          </a:ln>
          <a:effectLst/>
        </p:spPr>
        <p:txBody>
          <a:bodyPr wrap="none" anchor="ctr"/>
          <a:lstStyle/>
          <a:p>
            <a:endParaRPr lang="en-US"/>
          </a:p>
        </p:txBody>
      </p:sp>
      <p:grpSp>
        <p:nvGrpSpPr>
          <p:cNvPr id="23581" name="Group 29"/>
          <p:cNvGrpSpPr>
            <a:grpSpLocks/>
          </p:cNvGrpSpPr>
          <p:nvPr/>
        </p:nvGrpSpPr>
        <p:grpSpPr bwMode="auto">
          <a:xfrm>
            <a:off x="990600" y="1082675"/>
            <a:ext cx="7315200" cy="2346325"/>
            <a:chOff x="480" y="768"/>
            <a:chExt cx="4608" cy="1478"/>
          </a:xfrm>
        </p:grpSpPr>
        <p:sp>
          <p:nvSpPr>
            <p:cNvPr id="23582" name="Text Box 30"/>
            <p:cNvSpPr txBox="1">
              <a:spLocks noChangeArrowheads="1"/>
            </p:cNvSpPr>
            <p:nvPr/>
          </p:nvSpPr>
          <p:spPr bwMode="auto">
            <a:xfrm>
              <a:off x="480" y="1728"/>
              <a:ext cx="1632" cy="518"/>
            </a:xfrm>
            <a:prstGeom prst="rect">
              <a:avLst/>
            </a:prstGeom>
            <a:solidFill>
              <a:srgbClr val="FFFF00"/>
            </a:solidFill>
            <a:ln w="9525">
              <a:noFill/>
              <a:miter lim="800000"/>
              <a:headEnd/>
              <a:tailEnd/>
            </a:ln>
            <a:effectLst/>
          </p:spPr>
          <p:txBody>
            <a:bodyPr>
              <a:spAutoFit/>
            </a:bodyPr>
            <a:lstStyle/>
            <a:p>
              <a:pPr algn="ctr">
                <a:spcBef>
                  <a:spcPct val="50000"/>
                </a:spcBef>
              </a:pPr>
              <a:r>
                <a:rPr lang="en-US" altLang="en-US" sz="2400" b="1">
                  <a:solidFill>
                    <a:srgbClr val="000066"/>
                  </a:solidFill>
                  <a:effectLst>
                    <a:outerShdw blurRad="38100" dist="38100" dir="2700000" algn="tl">
                      <a:srgbClr val="000000"/>
                    </a:outerShdw>
                  </a:effectLst>
                </a:rPr>
                <a:t>Central Nervous System</a:t>
              </a:r>
              <a:endParaRPr lang="en-US" altLang="en-US" sz="2400" b="1">
                <a:solidFill>
                  <a:schemeClr val="bg1"/>
                </a:solidFill>
                <a:effectLst>
                  <a:outerShdw blurRad="38100" dist="38100" dir="2700000" algn="tl">
                    <a:srgbClr val="000000"/>
                  </a:outerShdw>
                </a:effectLst>
              </a:endParaRPr>
            </a:p>
          </p:txBody>
        </p:sp>
        <p:sp>
          <p:nvSpPr>
            <p:cNvPr id="23583" name="Text Box 31"/>
            <p:cNvSpPr txBox="1">
              <a:spLocks noChangeArrowheads="1"/>
            </p:cNvSpPr>
            <p:nvPr/>
          </p:nvSpPr>
          <p:spPr bwMode="auto">
            <a:xfrm>
              <a:off x="3456" y="1728"/>
              <a:ext cx="1632" cy="518"/>
            </a:xfrm>
            <a:prstGeom prst="rect">
              <a:avLst/>
            </a:prstGeom>
            <a:solidFill>
              <a:srgbClr val="FFFF00"/>
            </a:solidFill>
            <a:ln w="9525">
              <a:noFill/>
              <a:miter lim="800000"/>
              <a:headEnd/>
              <a:tailEnd/>
            </a:ln>
            <a:effectLst/>
          </p:spPr>
          <p:txBody>
            <a:bodyPr>
              <a:spAutoFit/>
            </a:bodyPr>
            <a:lstStyle/>
            <a:p>
              <a:pPr algn="ctr">
                <a:spcBef>
                  <a:spcPct val="50000"/>
                </a:spcBef>
              </a:pPr>
              <a:r>
                <a:rPr lang="en-US" altLang="en-US" sz="2400" b="1">
                  <a:solidFill>
                    <a:srgbClr val="000066"/>
                  </a:solidFill>
                  <a:effectLst>
                    <a:outerShdw blurRad="38100" dist="38100" dir="2700000" algn="tl">
                      <a:srgbClr val="000000"/>
                    </a:outerShdw>
                  </a:effectLst>
                </a:rPr>
                <a:t>Peripheral Nervous System</a:t>
              </a:r>
              <a:endParaRPr lang="en-US" altLang="en-US" sz="2400" b="1">
                <a:solidFill>
                  <a:schemeClr val="bg1"/>
                </a:solidFill>
                <a:effectLst>
                  <a:outerShdw blurRad="38100" dist="38100" dir="2700000" algn="tl">
                    <a:srgbClr val="000000"/>
                  </a:outerShdw>
                </a:effectLst>
              </a:endParaRPr>
            </a:p>
          </p:txBody>
        </p:sp>
        <p:sp>
          <p:nvSpPr>
            <p:cNvPr id="23584" name="Text Box 32"/>
            <p:cNvSpPr txBox="1">
              <a:spLocks noChangeArrowheads="1"/>
            </p:cNvSpPr>
            <p:nvPr/>
          </p:nvSpPr>
          <p:spPr bwMode="auto">
            <a:xfrm>
              <a:off x="1968" y="768"/>
              <a:ext cx="1632" cy="518"/>
            </a:xfrm>
            <a:prstGeom prst="rect">
              <a:avLst/>
            </a:prstGeom>
            <a:solidFill>
              <a:srgbClr val="FFFF00"/>
            </a:solidFill>
            <a:ln w="9525">
              <a:noFill/>
              <a:miter lim="800000"/>
              <a:headEnd/>
              <a:tailEnd/>
            </a:ln>
            <a:effectLst/>
          </p:spPr>
          <p:txBody>
            <a:bodyPr>
              <a:spAutoFit/>
            </a:bodyPr>
            <a:lstStyle/>
            <a:p>
              <a:pPr algn="ctr">
                <a:spcBef>
                  <a:spcPct val="50000"/>
                </a:spcBef>
              </a:pPr>
              <a:r>
                <a:rPr lang="en-US" altLang="en-US" sz="2400" b="1">
                  <a:solidFill>
                    <a:srgbClr val="000066"/>
                  </a:solidFill>
                  <a:effectLst>
                    <a:outerShdw blurRad="38100" dist="38100" dir="2700000" algn="tl">
                      <a:srgbClr val="000000"/>
                    </a:outerShdw>
                  </a:effectLst>
                </a:rPr>
                <a:t>Human Nervous System</a:t>
              </a:r>
              <a:endParaRPr lang="en-US" altLang="en-US" sz="2400" b="1">
                <a:solidFill>
                  <a:schemeClr val="bg1"/>
                </a:solidFill>
                <a:effectLst>
                  <a:outerShdw blurRad="38100" dist="38100" dir="2700000" algn="tl">
                    <a:srgbClr val="000000"/>
                  </a:outerShdw>
                </a:effectLst>
              </a:endParaRPr>
            </a:p>
          </p:txBody>
        </p:sp>
        <p:sp>
          <p:nvSpPr>
            <p:cNvPr id="23585" name="Line 33"/>
            <p:cNvSpPr>
              <a:spLocks noChangeShapeType="1"/>
            </p:cNvSpPr>
            <p:nvPr/>
          </p:nvSpPr>
          <p:spPr bwMode="auto">
            <a:xfrm>
              <a:off x="2784" y="1248"/>
              <a:ext cx="0" cy="192"/>
            </a:xfrm>
            <a:prstGeom prst="line">
              <a:avLst/>
            </a:prstGeom>
            <a:noFill/>
            <a:ln w="25400">
              <a:solidFill>
                <a:srgbClr val="FFFF00"/>
              </a:solidFill>
              <a:round/>
              <a:headEnd/>
              <a:tailEnd/>
            </a:ln>
            <a:effectLst/>
          </p:spPr>
          <p:txBody>
            <a:bodyPr wrap="none" anchor="ctr"/>
            <a:lstStyle/>
            <a:p>
              <a:endParaRPr lang="en-US"/>
            </a:p>
          </p:txBody>
        </p:sp>
        <p:sp>
          <p:nvSpPr>
            <p:cNvPr id="23586" name="Line 34"/>
            <p:cNvSpPr>
              <a:spLocks noChangeShapeType="1"/>
            </p:cNvSpPr>
            <p:nvPr/>
          </p:nvSpPr>
          <p:spPr bwMode="auto">
            <a:xfrm>
              <a:off x="1344" y="1440"/>
              <a:ext cx="2928" cy="0"/>
            </a:xfrm>
            <a:prstGeom prst="line">
              <a:avLst/>
            </a:prstGeom>
            <a:noFill/>
            <a:ln w="25400">
              <a:solidFill>
                <a:srgbClr val="FFFF00"/>
              </a:solidFill>
              <a:round/>
              <a:headEnd/>
              <a:tailEnd/>
            </a:ln>
            <a:effectLst/>
          </p:spPr>
          <p:txBody>
            <a:bodyPr wrap="none" anchor="ctr"/>
            <a:lstStyle/>
            <a:p>
              <a:endParaRPr lang="en-US"/>
            </a:p>
          </p:txBody>
        </p:sp>
        <p:sp>
          <p:nvSpPr>
            <p:cNvPr id="23587" name="Line 35"/>
            <p:cNvSpPr>
              <a:spLocks noChangeShapeType="1"/>
            </p:cNvSpPr>
            <p:nvPr/>
          </p:nvSpPr>
          <p:spPr bwMode="auto">
            <a:xfrm>
              <a:off x="1344" y="1440"/>
              <a:ext cx="0" cy="288"/>
            </a:xfrm>
            <a:prstGeom prst="line">
              <a:avLst/>
            </a:prstGeom>
            <a:noFill/>
            <a:ln w="25400">
              <a:solidFill>
                <a:srgbClr val="FFFF00"/>
              </a:solidFill>
              <a:round/>
              <a:headEnd/>
              <a:tailEnd/>
            </a:ln>
            <a:effectLst/>
          </p:spPr>
          <p:txBody>
            <a:bodyPr wrap="none" anchor="ctr"/>
            <a:lstStyle/>
            <a:p>
              <a:endParaRPr lang="en-US"/>
            </a:p>
          </p:txBody>
        </p:sp>
        <p:sp>
          <p:nvSpPr>
            <p:cNvPr id="23588" name="Line 36"/>
            <p:cNvSpPr>
              <a:spLocks noChangeShapeType="1"/>
            </p:cNvSpPr>
            <p:nvPr/>
          </p:nvSpPr>
          <p:spPr bwMode="auto">
            <a:xfrm>
              <a:off x="4272" y="1440"/>
              <a:ext cx="0" cy="288"/>
            </a:xfrm>
            <a:prstGeom prst="line">
              <a:avLst/>
            </a:prstGeom>
            <a:noFill/>
            <a:ln w="25400">
              <a:solidFill>
                <a:srgbClr val="FFFF00"/>
              </a:solidFill>
              <a:round/>
              <a:headEnd/>
              <a:tailEnd/>
            </a:ln>
            <a:effectLst/>
          </p:spPr>
          <p:txBody>
            <a:bodyPr wrap="none" anchor="ctr"/>
            <a:lstStyle/>
            <a:p>
              <a:endParaRPr lang="en-US"/>
            </a:p>
          </p:txBody>
        </p:sp>
      </p:gr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p:cTn id="7" dur="1000" fill="hold"/>
                                        <p:tgtEl>
                                          <p:spTgt spid="23554"/>
                                        </p:tgtEl>
                                        <p:attrNameLst>
                                          <p:attrName>ppt_w</p:attrName>
                                        </p:attrNameLst>
                                      </p:cBhvr>
                                      <p:tavLst>
                                        <p:tav tm="0">
                                          <p:val>
                                            <p:fltVal val="0"/>
                                          </p:val>
                                        </p:tav>
                                        <p:tav tm="100000">
                                          <p:val>
                                            <p:strVal val="#ppt_w"/>
                                          </p:val>
                                        </p:tav>
                                      </p:tavLst>
                                    </p:anim>
                                    <p:anim calcmode="lin" valueType="num">
                                      <p:cBhvr>
                                        <p:cTn id="8" dur="1000" fill="hold"/>
                                        <p:tgtEl>
                                          <p:spTgt spid="23554"/>
                                        </p:tgtEl>
                                        <p:attrNameLst>
                                          <p:attrName>ppt_h</p:attrName>
                                        </p:attrNameLst>
                                      </p:cBhvr>
                                      <p:tavLst>
                                        <p:tav tm="0">
                                          <p:val>
                                            <p:fltVal val="0"/>
                                          </p:val>
                                        </p:tav>
                                        <p:tav tm="100000">
                                          <p:val>
                                            <p:strVal val="#ppt_h"/>
                                          </p:val>
                                        </p:tav>
                                      </p:tavLst>
                                    </p:anim>
                                    <p:anim calcmode="lin" valueType="num">
                                      <p:cBhvr>
                                        <p:cTn id="9" dur="1000" fill="hold"/>
                                        <p:tgtEl>
                                          <p:spTgt spid="2355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54"/>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3581"/>
                                        </p:tgtEl>
                                        <p:attrNameLst>
                                          <p:attrName>style.visibility</p:attrName>
                                        </p:attrNameLst>
                                      </p:cBhvr>
                                      <p:to>
                                        <p:strVal val="visible"/>
                                      </p:to>
                                    </p:set>
                                    <p:animEffect transition="in" filter="dissolve">
                                      <p:cBhvr>
                                        <p:cTn id="15" dur="500"/>
                                        <p:tgtEl>
                                          <p:spTgt spid="23581"/>
                                        </p:tgtEl>
                                      </p:cBhvr>
                                    </p:animEffect>
                                  </p:childTnLst>
                                </p:cTn>
                              </p:par>
                            </p:childTnLst>
                          </p:cTn>
                        </p:par>
                        <p:par>
                          <p:cTn id="16" fill="hold">
                            <p:stCondLst>
                              <p:cond delay="500"/>
                            </p:stCondLst>
                            <p:childTnLst>
                              <p:par>
                                <p:cTn id="17" presetID="5" presetClass="entr" presetSubtype="10" fill="hold" nodeType="afterEffect">
                                  <p:stCondLst>
                                    <p:cond delay="0"/>
                                  </p:stCondLst>
                                  <p:childTnLst>
                                    <p:set>
                                      <p:cBhvr>
                                        <p:cTn id="18" dur="1" fill="hold">
                                          <p:stCondLst>
                                            <p:cond delay="0"/>
                                          </p:stCondLst>
                                        </p:cTn>
                                        <p:tgtEl>
                                          <p:spTgt spid="23559"/>
                                        </p:tgtEl>
                                        <p:attrNameLst>
                                          <p:attrName>style.visibility</p:attrName>
                                        </p:attrNameLst>
                                      </p:cBhvr>
                                      <p:to>
                                        <p:strVal val="visible"/>
                                      </p:to>
                                    </p:set>
                                    <p:animEffect transition="in" filter="checkerboard(across)">
                                      <p:cBhvr>
                                        <p:cTn id="19" dur="500"/>
                                        <p:tgtEl>
                                          <p:spTgt spid="23559"/>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grpId="0" nodeType="clickEffect">
                                  <p:stCondLst>
                                    <p:cond delay="0"/>
                                  </p:stCondLst>
                                  <p:childTnLst>
                                    <p:set>
                                      <p:cBhvr>
                                        <p:cTn id="23" dur="1" fill="hold">
                                          <p:stCondLst>
                                            <p:cond delay="0"/>
                                          </p:stCondLst>
                                        </p:cTn>
                                        <p:tgtEl>
                                          <p:spTgt spid="23558"/>
                                        </p:tgtEl>
                                        <p:attrNameLst>
                                          <p:attrName>style.visibility</p:attrName>
                                        </p:attrNameLst>
                                      </p:cBhvr>
                                      <p:to>
                                        <p:strVal val="visible"/>
                                      </p:to>
                                    </p:set>
                                    <p:animEffect transition="in" filter="box(out)">
                                      <p:cBhvr>
                                        <p:cTn id="24" dur="500"/>
                                        <p:tgtEl>
                                          <p:spTgt spid="23558"/>
                                        </p:tgtEl>
                                      </p:cBhvr>
                                    </p:animEffect>
                                  </p:childTnLst>
                                </p:cTn>
                              </p:par>
                            </p:childTnLst>
                          </p:cTn>
                        </p:par>
                        <p:par>
                          <p:cTn id="25" fill="hold">
                            <p:stCondLst>
                              <p:cond delay="500"/>
                            </p:stCondLst>
                            <p:childTnLst>
                              <p:par>
                                <p:cTn id="26" presetID="4" presetClass="entr" presetSubtype="32" fill="hold" grpId="0" nodeType="afterEffect">
                                  <p:stCondLst>
                                    <p:cond delay="0"/>
                                  </p:stCondLst>
                                  <p:childTnLst>
                                    <p:set>
                                      <p:cBhvr>
                                        <p:cTn id="27" dur="1" fill="hold">
                                          <p:stCondLst>
                                            <p:cond delay="0"/>
                                          </p:stCondLst>
                                        </p:cTn>
                                        <p:tgtEl>
                                          <p:spTgt spid="23557"/>
                                        </p:tgtEl>
                                        <p:attrNameLst>
                                          <p:attrName>style.visibility</p:attrName>
                                        </p:attrNameLst>
                                      </p:cBhvr>
                                      <p:to>
                                        <p:strVal val="visible"/>
                                      </p:to>
                                    </p:set>
                                    <p:animEffect transition="in" filter="box(out)">
                                      <p:cBhvr>
                                        <p:cTn id="28" dur="500"/>
                                        <p:tgtEl>
                                          <p:spTgt spid="23557"/>
                                        </p:tgtEl>
                                      </p:cBhvr>
                                    </p:animEffect>
                                  </p:childTnLst>
                                </p:cTn>
                              </p:par>
                            </p:childTnLst>
                          </p:cTn>
                        </p:par>
                        <p:par>
                          <p:cTn id="29" fill="hold">
                            <p:stCondLst>
                              <p:cond delay="1000"/>
                            </p:stCondLst>
                            <p:childTnLst>
                              <p:par>
                                <p:cTn id="30" presetID="5" presetClass="entr" presetSubtype="5" fill="hold" nodeType="afterEffect">
                                  <p:stCondLst>
                                    <p:cond delay="0"/>
                                  </p:stCondLst>
                                  <p:childTnLst>
                                    <p:set>
                                      <p:cBhvr>
                                        <p:cTn id="31" dur="1" fill="hold">
                                          <p:stCondLst>
                                            <p:cond delay="0"/>
                                          </p:stCondLst>
                                        </p:cTn>
                                        <p:tgtEl>
                                          <p:spTgt spid="23564"/>
                                        </p:tgtEl>
                                        <p:attrNameLst>
                                          <p:attrName>style.visibility</p:attrName>
                                        </p:attrNameLst>
                                      </p:cBhvr>
                                      <p:to>
                                        <p:strVal val="visible"/>
                                      </p:to>
                                    </p:set>
                                    <p:animEffect transition="in" filter="checkerboard(down)">
                                      <p:cBhvr>
                                        <p:cTn id="32" dur="500"/>
                                        <p:tgtEl>
                                          <p:spTgt spid="23564"/>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3556"/>
                                        </p:tgtEl>
                                        <p:attrNameLst>
                                          <p:attrName>style.visibility</p:attrName>
                                        </p:attrNameLst>
                                      </p:cBhvr>
                                      <p:to>
                                        <p:strVal val="visible"/>
                                      </p:to>
                                    </p:set>
                                    <p:animEffect transition="in" filter="box(in)">
                                      <p:cBhvr>
                                        <p:cTn id="37" dur="500"/>
                                        <p:tgtEl>
                                          <p:spTgt spid="23556"/>
                                        </p:tgtEl>
                                      </p:cBhvr>
                                    </p:animEffect>
                                  </p:childTnLst>
                                </p:cTn>
                              </p:par>
                            </p:childTnLst>
                          </p:cTn>
                        </p:par>
                        <p:par>
                          <p:cTn id="38" fill="hold">
                            <p:stCondLst>
                              <p:cond delay="500"/>
                            </p:stCondLst>
                            <p:childTnLst>
                              <p:par>
                                <p:cTn id="39" presetID="5" presetClass="entr" presetSubtype="10" fill="hold" nodeType="afterEffect">
                                  <p:stCondLst>
                                    <p:cond delay="0"/>
                                  </p:stCondLst>
                                  <p:childTnLst>
                                    <p:set>
                                      <p:cBhvr>
                                        <p:cTn id="40" dur="1" fill="hold">
                                          <p:stCondLst>
                                            <p:cond delay="0"/>
                                          </p:stCondLst>
                                        </p:cTn>
                                        <p:tgtEl>
                                          <p:spTgt spid="23571"/>
                                        </p:tgtEl>
                                        <p:attrNameLst>
                                          <p:attrName>style.visibility</p:attrName>
                                        </p:attrNameLst>
                                      </p:cBhvr>
                                      <p:to>
                                        <p:strVal val="visible"/>
                                      </p:to>
                                    </p:set>
                                    <p:animEffect transition="in" filter="checkerboard(across)">
                                      <p:cBhvr>
                                        <p:cTn id="41" dur="500"/>
                                        <p:tgtEl>
                                          <p:spTgt spid="23571"/>
                                        </p:tgtEl>
                                      </p:cBhvr>
                                    </p:animEffect>
                                  </p:childTnLst>
                                </p:cTn>
                              </p:par>
                            </p:childTnLst>
                          </p:cTn>
                        </p:par>
                        <p:par>
                          <p:cTn id="42" fill="hold">
                            <p:stCondLst>
                              <p:cond delay="1000"/>
                            </p:stCondLst>
                            <p:childTnLst>
                              <p:par>
                                <p:cTn id="43" presetID="4" presetClass="entr" presetSubtype="16" fill="hold" grpId="0" nodeType="afterEffect">
                                  <p:stCondLst>
                                    <p:cond delay="0"/>
                                  </p:stCondLst>
                                  <p:childTnLst>
                                    <p:set>
                                      <p:cBhvr>
                                        <p:cTn id="44" dur="1" fill="hold">
                                          <p:stCondLst>
                                            <p:cond delay="0"/>
                                          </p:stCondLst>
                                        </p:cTn>
                                        <p:tgtEl>
                                          <p:spTgt spid="23555"/>
                                        </p:tgtEl>
                                        <p:attrNameLst>
                                          <p:attrName>style.visibility</p:attrName>
                                        </p:attrNameLst>
                                      </p:cBhvr>
                                      <p:to>
                                        <p:strVal val="visible"/>
                                      </p:to>
                                    </p:set>
                                    <p:animEffect transition="in" filter="box(in)">
                                      <p:cBhvr>
                                        <p:cTn id="45" dur="500"/>
                                        <p:tgtEl>
                                          <p:spTgt spid="23555"/>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5" fill="hold" grpId="0" nodeType="clickEffect">
                                  <p:stCondLst>
                                    <p:cond delay="0"/>
                                  </p:stCondLst>
                                  <p:childTnLst>
                                    <p:set>
                                      <p:cBhvr>
                                        <p:cTn id="49" dur="1" fill="hold">
                                          <p:stCondLst>
                                            <p:cond delay="0"/>
                                          </p:stCondLst>
                                        </p:cTn>
                                        <p:tgtEl>
                                          <p:spTgt spid="23569"/>
                                        </p:tgtEl>
                                        <p:attrNameLst>
                                          <p:attrName>style.visibility</p:attrName>
                                        </p:attrNameLst>
                                      </p:cBhvr>
                                      <p:to>
                                        <p:strVal val="visible"/>
                                      </p:to>
                                    </p:set>
                                    <p:animEffect transition="in" filter="randombar(vertical)">
                                      <p:cBhvr>
                                        <p:cTn id="50" dur="500"/>
                                        <p:tgtEl>
                                          <p:spTgt spid="23569"/>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5" fill="hold" grpId="0" nodeType="clickEffect">
                                  <p:stCondLst>
                                    <p:cond delay="0"/>
                                  </p:stCondLst>
                                  <p:childTnLst>
                                    <p:set>
                                      <p:cBhvr>
                                        <p:cTn id="54" dur="1" fill="hold">
                                          <p:stCondLst>
                                            <p:cond delay="0"/>
                                          </p:stCondLst>
                                        </p:cTn>
                                        <p:tgtEl>
                                          <p:spTgt spid="23570"/>
                                        </p:tgtEl>
                                        <p:attrNameLst>
                                          <p:attrName>style.visibility</p:attrName>
                                        </p:attrNameLst>
                                      </p:cBhvr>
                                      <p:to>
                                        <p:strVal val="visible"/>
                                      </p:to>
                                    </p:set>
                                    <p:animEffect transition="in" filter="randombar(vertical)">
                                      <p:cBhvr>
                                        <p:cTn id="55" dur="500"/>
                                        <p:tgtEl>
                                          <p:spTgt spid="23570"/>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23576"/>
                                        </p:tgtEl>
                                        <p:attrNameLst>
                                          <p:attrName>style.visibility</p:attrName>
                                        </p:attrNameLst>
                                      </p:cBhvr>
                                      <p:to>
                                        <p:strVal val="visible"/>
                                      </p:to>
                                    </p:set>
                                    <p:animEffect transition="in" filter="dissolve">
                                      <p:cBhvr>
                                        <p:cTn id="60" dur="500"/>
                                        <p:tgtEl>
                                          <p:spTgt spid="23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utoUpdateAnimBg="0"/>
      <p:bldP spid="23555" grpId="0" animBg="1" autoUpdateAnimBg="0"/>
      <p:bldP spid="23556" grpId="0" animBg="1" autoUpdateAnimBg="0"/>
      <p:bldP spid="23557" grpId="0" animBg="1" autoUpdateAnimBg="0"/>
      <p:bldP spid="23558" grpId="0" animBg="1" autoUpdateAnimBg="0"/>
      <p:bldP spid="23569" grpId="0" animBg="1" autoUpdateAnimBg="0"/>
      <p:bldP spid="23570"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rrowheads="1"/>
          </p:cNvSpPr>
          <p:nvPr>
            <p:ph type="title"/>
          </p:nvPr>
        </p:nvSpPr>
        <p:spPr>
          <a:xfrm>
            <a:off x="304800" y="0"/>
            <a:ext cx="8510588" cy="762000"/>
          </a:xfrm>
        </p:spPr>
        <p:txBody>
          <a:bodyPr/>
          <a:lstStyle/>
          <a:p>
            <a:r>
              <a:rPr lang="en-US" dirty="0"/>
              <a:t>Journal</a:t>
            </a:r>
            <a:r>
              <a:rPr lang="en-US" dirty="0" smtClean="0"/>
              <a:t>:</a:t>
            </a:r>
            <a:endParaRPr lang="en-US" dirty="0"/>
          </a:p>
        </p:txBody>
      </p:sp>
      <p:sp>
        <p:nvSpPr>
          <p:cNvPr id="124931" name="Rectangle 3"/>
          <p:cNvSpPr>
            <a:spLocks noGrp="1" noRot="1" noChangeArrowheads="1"/>
          </p:cNvSpPr>
          <p:nvPr>
            <p:ph type="body" idx="1"/>
          </p:nvPr>
        </p:nvSpPr>
        <p:spPr>
          <a:xfrm>
            <a:off x="0" y="533400"/>
            <a:ext cx="9144000" cy="2057400"/>
          </a:xfrm>
        </p:spPr>
        <p:txBody>
          <a:bodyPr/>
          <a:lstStyle/>
          <a:p>
            <a:pPr>
              <a:lnSpc>
                <a:spcPct val="90000"/>
              </a:lnSpc>
            </a:pPr>
            <a:r>
              <a:rPr lang="en-US" sz="2800"/>
              <a:t>Do this: Handedness Questionnaire (in journal) &amp; Wagner Preference (on paper)</a:t>
            </a:r>
          </a:p>
          <a:p>
            <a:pPr>
              <a:lnSpc>
                <a:spcPct val="90000"/>
              </a:lnSpc>
            </a:pPr>
            <a:r>
              <a:rPr lang="en-US" sz="2800"/>
              <a:t>Describe your findings to both.  Does anything surprise you?</a:t>
            </a:r>
          </a:p>
          <a:p>
            <a:pPr>
              <a:lnSpc>
                <a:spcPct val="90000"/>
              </a:lnSpc>
              <a:buFont typeface="Wingdings" pitchFamily="2" charset="2"/>
              <a:buNone/>
            </a:pPr>
            <a:endParaRPr lang="en-US" sz="2800"/>
          </a:p>
        </p:txBody>
      </p:sp>
      <p:pic>
        <p:nvPicPr>
          <p:cNvPr id="124933" name="Picture 5"/>
          <p:cNvPicPr>
            <a:picLocks noChangeAspect="1" noChangeArrowheads="1"/>
          </p:cNvPicPr>
          <p:nvPr/>
        </p:nvPicPr>
        <p:blipFill>
          <a:blip r:embed="rId2" cstate="print"/>
          <a:srcRect/>
          <a:stretch>
            <a:fillRect/>
          </a:stretch>
        </p:blipFill>
        <p:spPr bwMode="auto">
          <a:xfrm>
            <a:off x="914400" y="2171700"/>
            <a:ext cx="8229600" cy="4686300"/>
          </a:xfrm>
          <a:prstGeom prst="rect">
            <a:avLst/>
          </a:prstGeom>
          <a:noFill/>
          <a:ln w="9525">
            <a:noFill/>
            <a:miter lim="800000"/>
            <a:headEnd/>
            <a:tailEnd/>
          </a:ln>
          <a:effectLst/>
        </p:spPr>
      </p:pic>
    </p:spTree>
  </p:cSld>
  <p:clrMapOvr>
    <a:masterClrMapping/>
  </p:clrMapOvr>
  <p:transition>
    <p:comb/>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rrowheads="1"/>
          </p:cNvSpPr>
          <p:nvPr>
            <p:ph type="title"/>
          </p:nvPr>
        </p:nvSpPr>
        <p:spPr/>
        <p:txBody>
          <a:bodyPr/>
          <a:lstStyle/>
          <a:p>
            <a:r>
              <a:rPr lang="en-US" dirty="0"/>
              <a:t>Afferent vs. Efferent Neurons</a:t>
            </a:r>
          </a:p>
        </p:txBody>
      </p:sp>
      <p:sp>
        <p:nvSpPr>
          <p:cNvPr id="48131" name="Rectangle 3"/>
          <p:cNvSpPr>
            <a:spLocks noGrp="1" noRot="1" noChangeArrowheads="1"/>
          </p:cNvSpPr>
          <p:nvPr>
            <p:ph type="body" idx="1"/>
          </p:nvPr>
        </p:nvSpPr>
        <p:spPr>
          <a:xfrm>
            <a:off x="301625" y="1676400"/>
            <a:ext cx="8842375" cy="5181600"/>
          </a:xfrm>
        </p:spPr>
        <p:txBody>
          <a:bodyPr/>
          <a:lstStyle/>
          <a:p>
            <a:r>
              <a:rPr lang="en-US" dirty="0"/>
              <a:t>Sensory or Afferent Neurons</a:t>
            </a:r>
          </a:p>
          <a:p>
            <a:pPr lvl="1"/>
            <a:r>
              <a:rPr lang="en-US" dirty="0"/>
              <a:t>Collect signals from sense </a:t>
            </a:r>
            <a:r>
              <a:rPr lang="en-US" dirty="0" smtClean="0"/>
              <a:t>organs/body </a:t>
            </a:r>
            <a:r>
              <a:rPr lang="en-US" dirty="0"/>
              <a:t>&amp; transmit impulses to the CNS</a:t>
            </a:r>
          </a:p>
          <a:p>
            <a:r>
              <a:rPr lang="en-US" dirty="0"/>
              <a:t>Motor or Efferent Neurons</a:t>
            </a:r>
          </a:p>
          <a:p>
            <a:pPr lvl="1"/>
            <a:r>
              <a:rPr lang="en-US" dirty="0"/>
              <a:t>Transmit impulses away from the CNS and toward </a:t>
            </a:r>
            <a:r>
              <a:rPr lang="en-US" dirty="0" smtClean="0"/>
              <a:t>glands/muscles </a:t>
            </a:r>
            <a:r>
              <a:rPr lang="en-US" dirty="0"/>
              <a:t>(E for EXITS the brain)</a:t>
            </a:r>
          </a:p>
          <a:p>
            <a:r>
              <a:rPr lang="en-US" dirty="0" err="1"/>
              <a:t>Interneurons</a:t>
            </a:r>
            <a:endParaRPr lang="en-US" dirty="0"/>
          </a:p>
          <a:p>
            <a:pPr lvl="1"/>
            <a:r>
              <a:rPr lang="en-US" dirty="0"/>
              <a:t>Transfer messages from one neuron to another (Sensory to Motor) within the CNS</a:t>
            </a:r>
          </a:p>
          <a:p>
            <a:pPr lvl="1"/>
            <a:r>
              <a:rPr lang="en-US" dirty="0"/>
              <a:t>Reflexes make use of these</a:t>
            </a:r>
          </a:p>
        </p:txBody>
      </p:sp>
    </p:spTree>
  </p:cSld>
  <p:clrMapOvr>
    <a:masterClrMapping/>
  </p:clrMapOvr>
  <p:transition>
    <p:comb/>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rrowheads="1"/>
          </p:cNvSpPr>
          <p:nvPr>
            <p:ph type="title"/>
          </p:nvPr>
        </p:nvSpPr>
        <p:spPr>
          <a:xfrm>
            <a:off x="304800" y="0"/>
            <a:ext cx="8510588" cy="1325563"/>
          </a:xfrm>
        </p:spPr>
        <p:txBody>
          <a:bodyPr/>
          <a:lstStyle/>
          <a:p>
            <a:endParaRPr lang="en-US"/>
          </a:p>
        </p:txBody>
      </p:sp>
      <p:sp>
        <p:nvSpPr>
          <p:cNvPr id="47107" name="Rectangle 3"/>
          <p:cNvSpPr>
            <a:spLocks noGrp="1" noRot="1" noChangeArrowheads="1"/>
          </p:cNvSpPr>
          <p:nvPr>
            <p:ph type="body" idx="1"/>
          </p:nvPr>
        </p:nvSpPr>
        <p:spPr>
          <a:xfrm>
            <a:off x="304800" y="3733800"/>
            <a:ext cx="8540750" cy="2670175"/>
          </a:xfrm>
        </p:spPr>
        <p:txBody>
          <a:bodyPr/>
          <a:lstStyle/>
          <a:p>
            <a:r>
              <a:rPr lang="en-US"/>
              <a:t>Peripheral = messages to and from CNS</a:t>
            </a:r>
          </a:p>
          <a:p>
            <a:r>
              <a:rPr lang="en-US"/>
              <a:t>Somatic = Skeletal = voluntary movement of skeletal muscles</a:t>
            </a:r>
          </a:p>
          <a:p>
            <a:pPr lvl="1">
              <a:buFontTx/>
              <a:buNone/>
            </a:pPr>
            <a:endParaRPr lang="en-US"/>
          </a:p>
          <a:p>
            <a:endParaRPr lang="en-US"/>
          </a:p>
          <a:p>
            <a:endParaRPr lang="en-US"/>
          </a:p>
          <a:p>
            <a:pPr>
              <a:buFont typeface="Wingdings" pitchFamily="2" charset="2"/>
              <a:buNone/>
            </a:pPr>
            <a:endParaRPr lang="en-US"/>
          </a:p>
        </p:txBody>
      </p:sp>
      <p:grpSp>
        <p:nvGrpSpPr>
          <p:cNvPr id="47108" name="Group 4"/>
          <p:cNvGrpSpPr>
            <a:grpSpLocks/>
          </p:cNvGrpSpPr>
          <p:nvPr/>
        </p:nvGrpSpPr>
        <p:grpSpPr bwMode="auto">
          <a:xfrm>
            <a:off x="914400" y="0"/>
            <a:ext cx="7315200" cy="2346325"/>
            <a:chOff x="480" y="768"/>
            <a:chExt cx="4608" cy="1478"/>
          </a:xfrm>
        </p:grpSpPr>
        <p:sp>
          <p:nvSpPr>
            <p:cNvPr id="47109" name="Text Box 5"/>
            <p:cNvSpPr txBox="1">
              <a:spLocks noChangeArrowheads="1"/>
            </p:cNvSpPr>
            <p:nvPr/>
          </p:nvSpPr>
          <p:spPr bwMode="auto">
            <a:xfrm>
              <a:off x="480" y="1728"/>
              <a:ext cx="1632" cy="442"/>
            </a:xfrm>
            <a:prstGeom prst="rect">
              <a:avLst/>
            </a:prstGeom>
            <a:solidFill>
              <a:srgbClr val="FFFF00"/>
            </a:solidFill>
            <a:ln w="9525">
              <a:noFill/>
              <a:miter lim="800000"/>
              <a:headEnd/>
              <a:tailEnd/>
            </a:ln>
            <a:effectLst/>
          </p:spPr>
          <p:txBody>
            <a:bodyPr>
              <a:spAutoFit/>
            </a:bodyPr>
            <a:lstStyle/>
            <a:p>
              <a:pPr algn="ctr">
                <a:spcBef>
                  <a:spcPct val="50000"/>
                </a:spcBef>
              </a:pPr>
              <a:r>
                <a:rPr lang="en-US" altLang="en-US" sz="2000" b="1">
                  <a:solidFill>
                    <a:srgbClr val="000066"/>
                  </a:solidFill>
                  <a:effectLst>
                    <a:outerShdw blurRad="38100" dist="38100" dir="2700000" algn="tl">
                      <a:srgbClr val="000000"/>
                    </a:outerShdw>
                  </a:effectLst>
                </a:rPr>
                <a:t>Central Nervous System</a:t>
              </a:r>
              <a:endParaRPr lang="en-US" altLang="en-US" sz="2000" b="1">
                <a:solidFill>
                  <a:schemeClr val="bg1"/>
                </a:solidFill>
                <a:effectLst>
                  <a:outerShdw blurRad="38100" dist="38100" dir="2700000" algn="tl">
                    <a:srgbClr val="000000"/>
                  </a:outerShdw>
                </a:effectLst>
              </a:endParaRPr>
            </a:p>
          </p:txBody>
        </p:sp>
        <p:sp>
          <p:nvSpPr>
            <p:cNvPr id="47110" name="Text Box 6"/>
            <p:cNvSpPr txBox="1">
              <a:spLocks noChangeArrowheads="1"/>
            </p:cNvSpPr>
            <p:nvPr/>
          </p:nvSpPr>
          <p:spPr bwMode="auto">
            <a:xfrm>
              <a:off x="3456" y="1728"/>
              <a:ext cx="1632" cy="518"/>
            </a:xfrm>
            <a:prstGeom prst="rect">
              <a:avLst/>
            </a:prstGeom>
            <a:solidFill>
              <a:srgbClr val="FFFF00"/>
            </a:solidFill>
            <a:ln w="9525">
              <a:noFill/>
              <a:miter lim="800000"/>
              <a:headEnd/>
              <a:tailEnd/>
            </a:ln>
            <a:effectLst/>
          </p:spPr>
          <p:txBody>
            <a:bodyPr>
              <a:spAutoFit/>
            </a:bodyPr>
            <a:lstStyle/>
            <a:p>
              <a:pPr algn="ctr">
                <a:spcBef>
                  <a:spcPct val="50000"/>
                </a:spcBef>
              </a:pPr>
              <a:r>
                <a:rPr lang="en-US" altLang="en-US" sz="2400" b="1">
                  <a:solidFill>
                    <a:srgbClr val="800000"/>
                  </a:solidFill>
                  <a:effectLst>
                    <a:outerShdw blurRad="38100" dist="38100" dir="2700000" algn="tl">
                      <a:srgbClr val="000000"/>
                    </a:outerShdw>
                  </a:effectLst>
                </a:rPr>
                <a:t>Peripheral Nervous System</a:t>
              </a:r>
            </a:p>
          </p:txBody>
        </p:sp>
        <p:sp>
          <p:nvSpPr>
            <p:cNvPr id="47111" name="Text Box 7"/>
            <p:cNvSpPr txBox="1">
              <a:spLocks noChangeArrowheads="1"/>
            </p:cNvSpPr>
            <p:nvPr/>
          </p:nvSpPr>
          <p:spPr bwMode="auto">
            <a:xfrm>
              <a:off x="1968" y="768"/>
              <a:ext cx="1632" cy="442"/>
            </a:xfrm>
            <a:prstGeom prst="rect">
              <a:avLst/>
            </a:prstGeom>
            <a:solidFill>
              <a:srgbClr val="FFFF00"/>
            </a:solidFill>
            <a:ln w="9525">
              <a:noFill/>
              <a:miter lim="800000"/>
              <a:headEnd/>
              <a:tailEnd/>
            </a:ln>
            <a:effectLst/>
          </p:spPr>
          <p:txBody>
            <a:bodyPr>
              <a:spAutoFit/>
            </a:bodyPr>
            <a:lstStyle/>
            <a:p>
              <a:pPr algn="ctr">
                <a:spcBef>
                  <a:spcPct val="50000"/>
                </a:spcBef>
              </a:pPr>
              <a:r>
                <a:rPr lang="en-US" altLang="en-US" sz="2000" b="1">
                  <a:solidFill>
                    <a:srgbClr val="000066"/>
                  </a:solidFill>
                  <a:effectLst>
                    <a:outerShdw blurRad="38100" dist="38100" dir="2700000" algn="tl">
                      <a:srgbClr val="000000"/>
                    </a:outerShdw>
                  </a:effectLst>
                </a:rPr>
                <a:t>Human Nervous System</a:t>
              </a:r>
              <a:endParaRPr lang="en-US" altLang="en-US" sz="2000" b="1">
                <a:solidFill>
                  <a:schemeClr val="bg1"/>
                </a:solidFill>
                <a:effectLst>
                  <a:outerShdw blurRad="38100" dist="38100" dir="2700000" algn="tl">
                    <a:srgbClr val="000000"/>
                  </a:outerShdw>
                </a:effectLst>
              </a:endParaRPr>
            </a:p>
          </p:txBody>
        </p:sp>
        <p:sp>
          <p:nvSpPr>
            <p:cNvPr id="47112" name="Line 8"/>
            <p:cNvSpPr>
              <a:spLocks noChangeShapeType="1"/>
            </p:cNvSpPr>
            <p:nvPr/>
          </p:nvSpPr>
          <p:spPr bwMode="auto">
            <a:xfrm>
              <a:off x="2784" y="1248"/>
              <a:ext cx="0" cy="192"/>
            </a:xfrm>
            <a:prstGeom prst="line">
              <a:avLst/>
            </a:prstGeom>
            <a:noFill/>
            <a:ln w="25400">
              <a:solidFill>
                <a:srgbClr val="FFFF00"/>
              </a:solidFill>
              <a:round/>
              <a:headEnd/>
              <a:tailEnd/>
            </a:ln>
            <a:effectLst/>
          </p:spPr>
          <p:txBody>
            <a:bodyPr wrap="none" anchor="ctr"/>
            <a:lstStyle/>
            <a:p>
              <a:endParaRPr lang="en-US"/>
            </a:p>
          </p:txBody>
        </p:sp>
        <p:sp>
          <p:nvSpPr>
            <p:cNvPr id="47113" name="Line 9"/>
            <p:cNvSpPr>
              <a:spLocks noChangeShapeType="1"/>
            </p:cNvSpPr>
            <p:nvPr/>
          </p:nvSpPr>
          <p:spPr bwMode="auto">
            <a:xfrm>
              <a:off x="1344" y="1440"/>
              <a:ext cx="2928" cy="0"/>
            </a:xfrm>
            <a:prstGeom prst="line">
              <a:avLst/>
            </a:prstGeom>
            <a:noFill/>
            <a:ln w="25400">
              <a:solidFill>
                <a:srgbClr val="FFFF00"/>
              </a:solidFill>
              <a:round/>
              <a:headEnd/>
              <a:tailEnd/>
            </a:ln>
            <a:effectLst/>
          </p:spPr>
          <p:txBody>
            <a:bodyPr wrap="none" anchor="ctr"/>
            <a:lstStyle/>
            <a:p>
              <a:endParaRPr lang="en-US"/>
            </a:p>
          </p:txBody>
        </p:sp>
        <p:sp>
          <p:nvSpPr>
            <p:cNvPr id="47114" name="Line 10"/>
            <p:cNvSpPr>
              <a:spLocks noChangeShapeType="1"/>
            </p:cNvSpPr>
            <p:nvPr/>
          </p:nvSpPr>
          <p:spPr bwMode="auto">
            <a:xfrm>
              <a:off x="1344" y="1440"/>
              <a:ext cx="0" cy="288"/>
            </a:xfrm>
            <a:prstGeom prst="line">
              <a:avLst/>
            </a:prstGeom>
            <a:noFill/>
            <a:ln w="25400">
              <a:solidFill>
                <a:srgbClr val="FFFF00"/>
              </a:solidFill>
              <a:round/>
              <a:headEnd/>
              <a:tailEnd/>
            </a:ln>
            <a:effectLst/>
          </p:spPr>
          <p:txBody>
            <a:bodyPr wrap="none" anchor="ctr"/>
            <a:lstStyle/>
            <a:p>
              <a:endParaRPr lang="en-US"/>
            </a:p>
          </p:txBody>
        </p:sp>
        <p:sp>
          <p:nvSpPr>
            <p:cNvPr id="47115" name="Line 11"/>
            <p:cNvSpPr>
              <a:spLocks noChangeShapeType="1"/>
            </p:cNvSpPr>
            <p:nvPr/>
          </p:nvSpPr>
          <p:spPr bwMode="auto">
            <a:xfrm>
              <a:off x="4272" y="1440"/>
              <a:ext cx="0" cy="288"/>
            </a:xfrm>
            <a:prstGeom prst="line">
              <a:avLst/>
            </a:prstGeom>
            <a:noFill/>
            <a:ln w="25400">
              <a:solidFill>
                <a:srgbClr val="FFFF00"/>
              </a:solidFill>
              <a:round/>
              <a:headEnd/>
              <a:tailEnd/>
            </a:ln>
            <a:effectLst/>
          </p:spPr>
          <p:txBody>
            <a:bodyPr wrap="none" anchor="ctr"/>
            <a:lstStyle/>
            <a:p>
              <a:endParaRPr lang="en-US"/>
            </a:p>
          </p:txBody>
        </p:sp>
      </p:grpSp>
      <p:grpSp>
        <p:nvGrpSpPr>
          <p:cNvPr id="47116" name="Group 12"/>
          <p:cNvGrpSpPr>
            <a:grpSpLocks/>
          </p:cNvGrpSpPr>
          <p:nvPr/>
        </p:nvGrpSpPr>
        <p:grpSpPr bwMode="auto">
          <a:xfrm>
            <a:off x="5334000" y="2362200"/>
            <a:ext cx="3276600" cy="609600"/>
            <a:chOff x="3216" y="2256"/>
            <a:chExt cx="2064" cy="384"/>
          </a:xfrm>
        </p:grpSpPr>
        <p:sp>
          <p:nvSpPr>
            <p:cNvPr id="47117" name="Line 13"/>
            <p:cNvSpPr>
              <a:spLocks noChangeShapeType="1"/>
            </p:cNvSpPr>
            <p:nvPr/>
          </p:nvSpPr>
          <p:spPr bwMode="auto">
            <a:xfrm>
              <a:off x="4224" y="2256"/>
              <a:ext cx="0" cy="192"/>
            </a:xfrm>
            <a:prstGeom prst="line">
              <a:avLst/>
            </a:prstGeom>
            <a:noFill/>
            <a:ln w="25400">
              <a:solidFill>
                <a:srgbClr val="FFFF00"/>
              </a:solidFill>
              <a:round/>
              <a:headEnd/>
              <a:tailEnd/>
            </a:ln>
            <a:effectLst/>
          </p:spPr>
          <p:txBody>
            <a:bodyPr wrap="none" anchor="ctr"/>
            <a:lstStyle/>
            <a:p>
              <a:endParaRPr lang="en-US"/>
            </a:p>
          </p:txBody>
        </p:sp>
        <p:sp>
          <p:nvSpPr>
            <p:cNvPr id="47118" name="Line 14"/>
            <p:cNvSpPr>
              <a:spLocks noChangeShapeType="1"/>
            </p:cNvSpPr>
            <p:nvPr/>
          </p:nvSpPr>
          <p:spPr bwMode="auto">
            <a:xfrm>
              <a:off x="3216" y="2448"/>
              <a:ext cx="2064" cy="0"/>
            </a:xfrm>
            <a:prstGeom prst="line">
              <a:avLst/>
            </a:prstGeom>
            <a:noFill/>
            <a:ln w="25400">
              <a:solidFill>
                <a:srgbClr val="FFFF00"/>
              </a:solidFill>
              <a:round/>
              <a:headEnd/>
              <a:tailEnd/>
            </a:ln>
            <a:effectLst/>
          </p:spPr>
          <p:txBody>
            <a:bodyPr wrap="none" anchor="ctr"/>
            <a:lstStyle/>
            <a:p>
              <a:endParaRPr lang="en-US"/>
            </a:p>
          </p:txBody>
        </p:sp>
        <p:sp>
          <p:nvSpPr>
            <p:cNvPr id="47119" name="Line 15"/>
            <p:cNvSpPr>
              <a:spLocks noChangeShapeType="1"/>
            </p:cNvSpPr>
            <p:nvPr/>
          </p:nvSpPr>
          <p:spPr bwMode="auto">
            <a:xfrm>
              <a:off x="3216" y="2448"/>
              <a:ext cx="0" cy="192"/>
            </a:xfrm>
            <a:prstGeom prst="line">
              <a:avLst/>
            </a:prstGeom>
            <a:noFill/>
            <a:ln w="25400">
              <a:solidFill>
                <a:srgbClr val="FFFF00"/>
              </a:solidFill>
              <a:round/>
              <a:headEnd/>
              <a:tailEnd/>
            </a:ln>
            <a:effectLst/>
          </p:spPr>
          <p:txBody>
            <a:bodyPr wrap="none" anchor="ctr"/>
            <a:lstStyle/>
            <a:p>
              <a:endParaRPr lang="en-US"/>
            </a:p>
          </p:txBody>
        </p:sp>
        <p:sp>
          <p:nvSpPr>
            <p:cNvPr id="47120" name="Line 16"/>
            <p:cNvSpPr>
              <a:spLocks noChangeShapeType="1"/>
            </p:cNvSpPr>
            <p:nvPr/>
          </p:nvSpPr>
          <p:spPr bwMode="auto">
            <a:xfrm>
              <a:off x="5280" y="2448"/>
              <a:ext cx="0" cy="192"/>
            </a:xfrm>
            <a:prstGeom prst="line">
              <a:avLst/>
            </a:prstGeom>
            <a:noFill/>
            <a:ln w="25400">
              <a:solidFill>
                <a:srgbClr val="FFFF00"/>
              </a:solidFill>
              <a:round/>
              <a:headEnd/>
              <a:tailEnd/>
            </a:ln>
            <a:effectLst/>
          </p:spPr>
          <p:txBody>
            <a:bodyPr wrap="none" anchor="ctr"/>
            <a:lstStyle/>
            <a:p>
              <a:endParaRPr lang="en-US"/>
            </a:p>
          </p:txBody>
        </p:sp>
      </p:grpSp>
      <p:sp>
        <p:nvSpPr>
          <p:cNvPr id="47122" name="Text Box 18"/>
          <p:cNvSpPr txBox="1">
            <a:spLocks noChangeArrowheads="1"/>
          </p:cNvSpPr>
          <p:nvPr/>
        </p:nvSpPr>
        <p:spPr bwMode="auto">
          <a:xfrm>
            <a:off x="7086600" y="2895600"/>
            <a:ext cx="2057400" cy="457200"/>
          </a:xfrm>
          <a:prstGeom prst="rect">
            <a:avLst/>
          </a:prstGeom>
          <a:solidFill>
            <a:srgbClr val="FFFF00"/>
          </a:solidFill>
          <a:ln w="9525">
            <a:noFill/>
            <a:miter lim="800000"/>
            <a:headEnd/>
            <a:tailEnd/>
          </a:ln>
          <a:effectLst/>
        </p:spPr>
        <p:txBody>
          <a:bodyPr>
            <a:spAutoFit/>
          </a:bodyPr>
          <a:lstStyle/>
          <a:p>
            <a:pPr algn="ctr">
              <a:spcBef>
                <a:spcPct val="50000"/>
              </a:spcBef>
            </a:pPr>
            <a:r>
              <a:rPr lang="en-US" altLang="en-US" sz="2400" b="1">
                <a:solidFill>
                  <a:srgbClr val="000066"/>
                </a:solidFill>
                <a:effectLst>
                  <a:outerShdw blurRad="38100" dist="38100" dir="2700000" algn="tl">
                    <a:srgbClr val="000000"/>
                  </a:outerShdw>
                </a:effectLst>
              </a:rPr>
              <a:t>Somatic N.S.</a:t>
            </a:r>
            <a:endParaRPr lang="en-US" altLang="en-US" sz="2400" b="1">
              <a:solidFill>
                <a:schemeClr val="bg1"/>
              </a:solidFill>
              <a:effectLst>
                <a:outerShdw blurRad="38100" dist="38100" dir="2700000" algn="tl">
                  <a:srgbClr val="000000"/>
                </a:outerShdw>
              </a:effectLst>
            </a:endParaRPr>
          </a:p>
        </p:txBody>
      </p:sp>
      <p:sp>
        <p:nvSpPr>
          <p:cNvPr id="47123" name="Text Box 19"/>
          <p:cNvSpPr txBox="1">
            <a:spLocks noChangeArrowheads="1"/>
          </p:cNvSpPr>
          <p:nvPr/>
        </p:nvSpPr>
        <p:spPr bwMode="auto">
          <a:xfrm>
            <a:off x="4191000" y="2971800"/>
            <a:ext cx="2514600" cy="457200"/>
          </a:xfrm>
          <a:prstGeom prst="rect">
            <a:avLst/>
          </a:prstGeom>
          <a:solidFill>
            <a:srgbClr val="FFFF00"/>
          </a:solidFill>
          <a:ln w="9525">
            <a:noFill/>
            <a:miter lim="800000"/>
            <a:headEnd/>
            <a:tailEnd/>
          </a:ln>
          <a:effectLst/>
        </p:spPr>
        <p:txBody>
          <a:bodyPr>
            <a:spAutoFit/>
          </a:bodyPr>
          <a:lstStyle/>
          <a:p>
            <a:pPr algn="ctr">
              <a:spcBef>
                <a:spcPct val="50000"/>
              </a:spcBef>
            </a:pPr>
            <a:r>
              <a:rPr lang="en-US" altLang="en-US" sz="2400" b="1">
                <a:solidFill>
                  <a:srgbClr val="000066"/>
                </a:solidFill>
                <a:effectLst>
                  <a:outerShdw blurRad="38100" dist="38100" dir="2700000" algn="tl">
                    <a:srgbClr val="000000"/>
                  </a:outerShdw>
                </a:effectLst>
              </a:rPr>
              <a:t>Autonomic N.S.</a:t>
            </a:r>
            <a:endParaRPr lang="en-US" altLang="en-US" sz="2400" b="1">
              <a:solidFill>
                <a:schemeClr val="bg1"/>
              </a:solidFill>
              <a:effectLst>
                <a:outerShdw blurRad="38100" dist="38100" dir="2700000" algn="tl">
                  <a:srgbClr val="000000"/>
                </a:outerShdw>
              </a:effectLst>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dissolve">
                                      <p:cBhvr>
                                        <p:cTn id="7" dur="500"/>
                                        <p:tgtEl>
                                          <p:spTgt spid="47108"/>
                                        </p:tgtEl>
                                      </p:cBhvr>
                                    </p:animEffect>
                                  </p:childTnLst>
                                </p:cTn>
                              </p:par>
                            </p:childTnLst>
                          </p:cTn>
                        </p:par>
                        <p:par>
                          <p:cTn id="8" fill="hold">
                            <p:stCondLst>
                              <p:cond delay="500"/>
                            </p:stCondLst>
                            <p:childTnLst>
                              <p:par>
                                <p:cTn id="9" presetID="5" presetClass="entr" presetSubtype="5" fill="hold" nodeType="afterEffect">
                                  <p:stCondLst>
                                    <p:cond delay="0"/>
                                  </p:stCondLst>
                                  <p:childTnLst>
                                    <p:set>
                                      <p:cBhvr>
                                        <p:cTn id="10" dur="1" fill="hold">
                                          <p:stCondLst>
                                            <p:cond delay="0"/>
                                          </p:stCondLst>
                                        </p:cTn>
                                        <p:tgtEl>
                                          <p:spTgt spid="47116"/>
                                        </p:tgtEl>
                                        <p:attrNameLst>
                                          <p:attrName>style.visibility</p:attrName>
                                        </p:attrNameLst>
                                      </p:cBhvr>
                                      <p:to>
                                        <p:strVal val="visible"/>
                                      </p:to>
                                    </p:set>
                                    <p:animEffect transition="in" filter="checkerboard(down)">
                                      <p:cBhvr>
                                        <p:cTn id="11" dur="500"/>
                                        <p:tgtEl>
                                          <p:spTgt spid="47116"/>
                                        </p:tgtEl>
                                      </p:cBhvr>
                                    </p:animEffect>
                                  </p:childTnLst>
                                </p:cTn>
                              </p:par>
                            </p:childTnLst>
                          </p:cTn>
                        </p:par>
                        <p:par>
                          <p:cTn id="12" fill="hold">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47122"/>
                                        </p:tgtEl>
                                        <p:attrNameLst>
                                          <p:attrName>style.visibility</p:attrName>
                                        </p:attrNameLst>
                                      </p:cBhvr>
                                      <p:to>
                                        <p:strVal val="visible"/>
                                      </p:to>
                                    </p:set>
                                    <p:animEffect transition="in" filter="box(in)">
                                      <p:cBhvr>
                                        <p:cTn id="15" dur="500"/>
                                        <p:tgtEl>
                                          <p:spTgt spid="47122"/>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47123"/>
                                        </p:tgtEl>
                                        <p:attrNameLst>
                                          <p:attrName>style.visibility</p:attrName>
                                        </p:attrNameLst>
                                      </p:cBhvr>
                                      <p:to>
                                        <p:strVal val="visible"/>
                                      </p:to>
                                    </p:set>
                                    <p:animEffect transition="in" filter="box(in)">
                                      <p:cBhvr>
                                        <p:cTn id="20" dur="500"/>
                                        <p:tgtEl>
                                          <p:spTgt spid="47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22" grpId="0" animBg="1" autoUpdateAnimBg="0"/>
      <p:bldP spid="47123" grpId="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p:txBody>
          <a:bodyPr/>
          <a:lstStyle/>
          <a:p>
            <a:endParaRPr lang="en-US"/>
          </a:p>
        </p:txBody>
      </p:sp>
      <p:sp>
        <p:nvSpPr>
          <p:cNvPr id="50179" name="Rectangle 3"/>
          <p:cNvSpPr>
            <a:spLocks noGrp="1" noRot="1" noChangeArrowheads="1"/>
          </p:cNvSpPr>
          <p:nvPr>
            <p:ph type="body" idx="1"/>
          </p:nvPr>
        </p:nvSpPr>
        <p:spPr>
          <a:xfrm>
            <a:off x="301625" y="1905000"/>
            <a:ext cx="8540750" cy="4194175"/>
          </a:xfrm>
        </p:spPr>
        <p:txBody>
          <a:bodyPr/>
          <a:lstStyle/>
          <a:p>
            <a:r>
              <a:rPr lang="en-US"/>
              <a:t>Autonomic = Automatic stuff</a:t>
            </a:r>
          </a:p>
          <a:p>
            <a:pPr lvl="1"/>
            <a:r>
              <a:rPr lang="en-US"/>
              <a:t>Heartbeat</a:t>
            </a:r>
          </a:p>
          <a:p>
            <a:pPr lvl="1"/>
            <a:r>
              <a:rPr lang="en-US"/>
              <a:t>Digestion</a:t>
            </a:r>
          </a:p>
          <a:p>
            <a:pPr lvl="1"/>
            <a:r>
              <a:rPr lang="en-US"/>
              <a:t>Glandular activity</a:t>
            </a:r>
          </a:p>
          <a:p>
            <a:r>
              <a:rPr lang="en-US"/>
              <a:t>Sympathetic = arousal = “fight or flight”</a:t>
            </a:r>
          </a:p>
          <a:p>
            <a:r>
              <a:rPr lang="en-US"/>
              <a:t>Parasympathetic = back to normal</a:t>
            </a:r>
          </a:p>
          <a:p>
            <a:endParaRPr lang="en-US"/>
          </a:p>
        </p:txBody>
      </p:sp>
      <p:sp>
        <p:nvSpPr>
          <p:cNvPr id="50180" name="Text Box 4"/>
          <p:cNvSpPr txBox="1">
            <a:spLocks noChangeArrowheads="1"/>
          </p:cNvSpPr>
          <p:nvPr/>
        </p:nvSpPr>
        <p:spPr bwMode="auto">
          <a:xfrm>
            <a:off x="2362200" y="0"/>
            <a:ext cx="4572000" cy="457200"/>
          </a:xfrm>
          <a:prstGeom prst="rect">
            <a:avLst/>
          </a:prstGeom>
          <a:solidFill>
            <a:srgbClr val="FFFF00"/>
          </a:solidFill>
          <a:ln w="9525">
            <a:noFill/>
            <a:miter lim="800000"/>
            <a:headEnd/>
            <a:tailEnd/>
          </a:ln>
          <a:effectLst/>
        </p:spPr>
        <p:txBody>
          <a:bodyPr>
            <a:spAutoFit/>
          </a:bodyPr>
          <a:lstStyle/>
          <a:p>
            <a:pPr algn="ctr">
              <a:spcBef>
                <a:spcPct val="50000"/>
              </a:spcBef>
            </a:pPr>
            <a:r>
              <a:rPr lang="en-US" altLang="en-US" sz="2400" b="1">
                <a:solidFill>
                  <a:srgbClr val="000066"/>
                </a:solidFill>
                <a:effectLst>
                  <a:outerShdw blurRad="38100" dist="38100" dir="2700000" algn="tl">
                    <a:srgbClr val="000000"/>
                  </a:outerShdw>
                </a:effectLst>
              </a:rPr>
              <a:t>Autonomic N.S.</a:t>
            </a:r>
            <a:endParaRPr lang="en-US" altLang="en-US" sz="2400" b="1">
              <a:solidFill>
                <a:schemeClr val="bg1"/>
              </a:solidFill>
              <a:effectLst>
                <a:outerShdw blurRad="38100" dist="38100" dir="2700000" algn="tl">
                  <a:srgbClr val="000000"/>
                </a:outerShdw>
              </a:effectLst>
            </a:endParaRPr>
          </a:p>
        </p:txBody>
      </p:sp>
      <p:grpSp>
        <p:nvGrpSpPr>
          <p:cNvPr id="50181" name="Group 5"/>
          <p:cNvGrpSpPr>
            <a:grpSpLocks/>
          </p:cNvGrpSpPr>
          <p:nvPr/>
        </p:nvGrpSpPr>
        <p:grpSpPr bwMode="auto">
          <a:xfrm>
            <a:off x="2895600" y="457200"/>
            <a:ext cx="2667000" cy="609600"/>
            <a:chOff x="1968" y="2832"/>
            <a:chExt cx="1680" cy="384"/>
          </a:xfrm>
        </p:grpSpPr>
        <p:sp>
          <p:nvSpPr>
            <p:cNvPr id="50182" name="Line 6"/>
            <p:cNvSpPr>
              <a:spLocks noChangeShapeType="1"/>
            </p:cNvSpPr>
            <p:nvPr/>
          </p:nvSpPr>
          <p:spPr bwMode="auto">
            <a:xfrm>
              <a:off x="3072" y="2832"/>
              <a:ext cx="0" cy="240"/>
            </a:xfrm>
            <a:prstGeom prst="line">
              <a:avLst/>
            </a:prstGeom>
            <a:noFill/>
            <a:ln w="25400">
              <a:solidFill>
                <a:srgbClr val="FFFF00"/>
              </a:solidFill>
              <a:round/>
              <a:headEnd/>
              <a:tailEnd/>
            </a:ln>
            <a:effectLst/>
          </p:spPr>
          <p:txBody>
            <a:bodyPr wrap="none" anchor="ctr"/>
            <a:lstStyle/>
            <a:p>
              <a:endParaRPr lang="en-US"/>
            </a:p>
          </p:txBody>
        </p:sp>
        <p:sp>
          <p:nvSpPr>
            <p:cNvPr id="50183" name="Line 7"/>
            <p:cNvSpPr>
              <a:spLocks noChangeShapeType="1"/>
            </p:cNvSpPr>
            <p:nvPr/>
          </p:nvSpPr>
          <p:spPr bwMode="auto">
            <a:xfrm>
              <a:off x="1968" y="3072"/>
              <a:ext cx="1680" cy="0"/>
            </a:xfrm>
            <a:prstGeom prst="line">
              <a:avLst/>
            </a:prstGeom>
            <a:noFill/>
            <a:ln w="25400">
              <a:solidFill>
                <a:srgbClr val="FFFF00"/>
              </a:solidFill>
              <a:round/>
              <a:headEnd/>
              <a:tailEnd/>
            </a:ln>
            <a:effectLst/>
          </p:spPr>
          <p:txBody>
            <a:bodyPr wrap="none" anchor="ctr"/>
            <a:lstStyle/>
            <a:p>
              <a:endParaRPr lang="en-US"/>
            </a:p>
          </p:txBody>
        </p:sp>
        <p:sp>
          <p:nvSpPr>
            <p:cNvPr id="50184" name="Line 8"/>
            <p:cNvSpPr>
              <a:spLocks noChangeShapeType="1"/>
            </p:cNvSpPr>
            <p:nvPr/>
          </p:nvSpPr>
          <p:spPr bwMode="auto">
            <a:xfrm>
              <a:off x="1968" y="3072"/>
              <a:ext cx="0" cy="144"/>
            </a:xfrm>
            <a:prstGeom prst="line">
              <a:avLst/>
            </a:prstGeom>
            <a:noFill/>
            <a:ln w="25400">
              <a:solidFill>
                <a:srgbClr val="FFFF00"/>
              </a:solidFill>
              <a:round/>
              <a:headEnd/>
              <a:tailEnd/>
            </a:ln>
            <a:effectLst/>
          </p:spPr>
          <p:txBody>
            <a:bodyPr wrap="none" anchor="ctr"/>
            <a:lstStyle/>
            <a:p>
              <a:endParaRPr lang="en-US"/>
            </a:p>
          </p:txBody>
        </p:sp>
        <p:sp>
          <p:nvSpPr>
            <p:cNvPr id="50185" name="Line 9"/>
            <p:cNvSpPr>
              <a:spLocks noChangeShapeType="1"/>
            </p:cNvSpPr>
            <p:nvPr/>
          </p:nvSpPr>
          <p:spPr bwMode="auto">
            <a:xfrm>
              <a:off x="3648" y="3072"/>
              <a:ext cx="0" cy="144"/>
            </a:xfrm>
            <a:prstGeom prst="line">
              <a:avLst/>
            </a:prstGeom>
            <a:noFill/>
            <a:ln w="25400">
              <a:solidFill>
                <a:srgbClr val="FFFF00"/>
              </a:solidFill>
              <a:round/>
              <a:headEnd/>
              <a:tailEnd/>
            </a:ln>
            <a:effectLst/>
          </p:spPr>
          <p:txBody>
            <a:bodyPr wrap="none" anchor="ctr"/>
            <a:lstStyle/>
            <a:p>
              <a:endParaRPr lang="en-US"/>
            </a:p>
          </p:txBody>
        </p:sp>
      </p:grpSp>
      <p:sp>
        <p:nvSpPr>
          <p:cNvPr id="50186" name="Text Box 10"/>
          <p:cNvSpPr txBox="1">
            <a:spLocks noChangeArrowheads="1"/>
          </p:cNvSpPr>
          <p:nvPr/>
        </p:nvSpPr>
        <p:spPr bwMode="auto">
          <a:xfrm>
            <a:off x="1752600" y="990600"/>
            <a:ext cx="2438400" cy="822325"/>
          </a:xfrm>
          <a:prstGeom prst="rect">
            <a:avLst/>
          </a:prstGeom>
          <a:solidFill>
            <a:srgbClr val="00FF00"/>
          </a:solidFill>
          <a:ln w="9525">
            <a:noFill/>
            <a:miter lim="800000"/>
            <a:headEnd/>
            <a:tailEnd/>
          </a:ln>
          <a:effectLst/>
        </p:spPr>
        <p:txBody>
          <a:bodyPr>
            <a:spAutoFit/>
          </a:bodyPr>
          <a:lstStyle/>
          <a:p>
            <a:pPr algn="ctr">
              <a:spcBef>
                <a:spcPct val="50000"/>
              </a:spcBef>
            </a:pPr>
            <a:r>
              <a:rPr lang="en-US" altLang="en-US" sz="2400" b="1">
                <a:solidFill>
                  <a:srgbClr val="000066"/>
                </a:solidFill>
                <a:effectLst>
                  <a:outerShdw blurRad="38100" dist="38100" dir="2700000" algn="tl">
                    <a:srgbClr val="000000"/>
                  </a:outerShdw>
                </a:effectLst>
              </a:rPr>
              <a:t>Sympathetic N.S. </a:t>
            </a:r>
            <a:r>
              <a:rPr lang="en-US" altLang="en-US" sz="2400" b="1" i="1">
                <a:solidFill>
                  <a:srgbClr val="FF3300"/>
                </a:solidFill>
                <a:effectLst>
                  <a:outerShdw blurRad="38100" dist="38100" dir="2700000" algn="tl">
                    <a:srgbClr val="000000"/>
                  </a:outerShdw>
                </a:effectLst>
              </a:rPr>
              <a:t>(mobilizer)</a:t>
            </a:r>
            <a:endParaRPr lang="en-US" altLang="en-US" sz="2400" b="1">
              <a:solidFill>
                <a:schemeClr val="bg1"/>
              </a:solidFill>
              <a:effectLst>
                <a:outerShdw blurRad="38100" dist="38100" dir="2700000" algn="tl">
                  <a:srgbClr val="000000"/>
                </a:outerShdw>
              </a:effectLst>
            </a:endParaRPr>
          </a:p>
        </p:txBody>
      </p:sp>
      <p:sp>
        <p:nvSpPr>
          <p:cNvPr id="50187" name="Text Box 11"/>
          <p:cNvSpPr txBox="1">
            <a:spLocks noChangeArrowheads="1"/>
          </p:cNvSpPr>
          <p:nvPr/>
        </p:nvSpPr>
        <p:spPr bwMode="auto">
          <a:xfrm>
            <a:off x="4648200" y="1066800"/>
            <a:ext cx="2743200" cy="822325"/>
          </a:xfrm>
          <a:prstGeom prst="rect">
            <a:avLst/>
          </a:prstGeom>
          <a:solidFill>
            <a:srgbClr val="00FF00"/>
          </a:solidFill>
          <a:ln w="9525">
            <a:noFill/>
            <a:miter lim="800000"/>
            <a:headEnd/>
            <a:tailEnd/>
          </a:ln>
          <a:effectLst/>
        </p:spPr>
        <p:txBody>
          <a:bodyPr>
            <a:spAutoFit/>
          </a:bodyPr>
          <a:lstStyle/>
          <a:p>
            <a:pPr algn="ctr">
              <a:spcBef>
                <a:spcPct val="50000"/>
              </a:spcBef>
            </a:pPr>
            <a:r>
              <a:rPr lang="en-US" altLang="en-US" sz="2400" b="1">
                <a:solidFill>
                  <a:srgbClr val="000066"/>
                </a:solidFill>
                <a:effectLst>
                  <a:outerShdw blurRad="38100" dist="38100" dir="2700000" algn="tl">
                    <a:srgbClr val="000000"/>
                  </a:outerShdw>
                </a:effectLst>
              </a:rPr>
              <a:t>Parasympathetic N.S. </a:t>
            </a:r>
            <a:r>
              <a:rPr lang="en-US" altLang="en-US" sz="2400" b="1">
                <a:solidFill>
                  <a:srgbClr val="FF3300"/>
                </a:solidFill>
                <a:effectLst>
                  <a:outerShdw blurRad="38100" dist="38100" dir="2700000" algn="tl">
                    <a:srgbClr val="000000"/>
                  </a:outerShdw>
                </a:effectLst>
              </a:rPr>
              <a:t>(</a:t>
            </a:r>
            <a:r>
              <a:rPr lang="en-US" altLang="en-US" sz="2400" b="1" i="1">
                <a:solidFill>
                  <a:srgbClr val="FF3300"/>
                </a:solidFill>
                <a:effectLst>
                  <a:outerShdw blurRad="38100" dist="38100" dir="2700000" algn="tl">
                    <a:srgbClr val="000000"/>
                  </a:outerShdw>
                </a:effectLst>
              </a:rPr>
              <a:t>replenisher)</a:t>
            </a:r>
            <a:endParaRPr lang="en-US" altLang="en-US" sz="2400" b="1">
              <a:solidFill>
                <a:schemeClr val="bg1"/>
              </a:solidFill>
              <a:effectLst>
                <a:outerShdw blurRad="38100" dist="38100" dir="2700000" algn="tl">
                  <a:srgbClr val="000000"/>
                </a:outerShdw>
              </a:effectLst>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Effect transition="in" filter="box(in)">
                                      <p:cBhvr>
                                        <p:cTn id="7" dur="500"/>
                                        <p:tgtEl>
                                          <p:spTgt spid="50180"/>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50181"/>
                                        </p:tgtEl>
                                        <p:attrNameLst>
                                          <p:attrName>style.visibility</p:attrName>
                                        </p:attrNameLst>
                                      </p:cBhvr>
                                      <p:to>
                                        <p:strVal val="visible"/>
                                      </p:to>
                                    </p:set>
                                    <p:animEffect transition="in" filter="checkerboard(across)">
                                      <p:cBhvr>
                                        <p:cTn id="11" dur="500"/>
                                        <p:tgtEl>
                                          <p:spTgt spid="50181"/>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5" fill="hold" grpId="0" nodeType="clickEffect">
                                  <p:stCondLst>
                                    <p:cond delay="0"/>
                                  </p:stCondLst>
                                  <p:childTnLst>
                                    <p:set>
                                      <p:cBhvr>
                                        <p:cTn id="15" dur="1" fill="hold">
                                          <p:stCondLst>
                                            <p:cond delay="0"/>
                                          </p:stCondLst>
                                        </p:cTn>
                                        <p:tgtEl>
                                          <p:spTgt spid="50186"/>
                                        </p:tgtEl>
                                        <p:attrNameLst>
                                          <p:attrName>style.visibility</p:attrName>
                                        </p:attrNameLst>
                                      </p:cBhvr>
                                      <p:to>
                                        <p:strVal val="visible"/>
                                      </p:to>
                                    </p:set>
                                    <p:animEffect transition="in" filter="randombar(vertical)">
                                      <p:cBhvr>
                                        <p:cTn id="16" dur="500"/>
                                        <p:tgtEl>
                                          <p:spTgt spid="5018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5" fill="hold" grpId="0" nodeType="clickEffect">
                                  <p:stCondLst>
                                    <p:cond delay="0"/>
                                  </p:stCondLst>
                                  <p:childTnLst>
                                    <p:set>
                                      <p:cBhvr>
                                        <p:cTn id="20" dur="1" fill="hold">
                                          <p:stCondLst>
                                            <p:cond delay="0"/>
                                          </p:stCondLst>
                                        </p:cTn>
                                        <p:tgtEl>
                                          <p:spTgt spid="50187"/>
                                        </p:tgtEl>
                                        <p:attrNameLst>
                                          <p:attrName>style.visibility</p:attrName>
                                        </p:attrNameLst>
                                      </p:cBhvr>
                                      <p:to>
                                        <p:strVal val="visible"/>
                                      </p:to>
                                    </p:set>
                                    <p:animEffect transition="in" filter="randombar(vertical)">
                                      <p:cBhvr>
                                        <p:cTn id="21" dur="500"/>
                                        <p:tgtEl>
                                          <p:spTgt spid="50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nimBg="1" autoUpdateAnimBg="0"/>
      <p:bldP spid="50186" grpId="0" animBg="1" autoUpdateAnimBg="0"/>
      <p:bldP spid="50187"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866" name="Rectangle 2"/>
          <p:cNvSpPr>
            <a:spLocks noGrp="1" noChangeArrowheads="1"/>
          </p:cNvSpPr>
          <p:nvPr>
            <p:ph type="title"/>
          </p:nvPr>
        </p:nvSpPr>
        <p:spPr>
          <a:xfrm>
            <a:off x="372533" y="457200"/>
            <a:ext cx="2946400" cy="1143000"/>
          </a:xfrm>
        </p:spPr>
        <p:txBody>
          <a:bodyPr/>
          <a:lstStyle/>
          <a:p>
            <a:pPr>
              <a:defRPr/>
            </a:pPr>
            <a:r>
              <a:rPr lang="en-US" smtClean="0"/>
              <a:t>Cranial &amp; Spinal nerves</a:t>
            </a:r>
          </a:p>
        </p:txBody>
      </p:sp>
      <p:pic>
        <p:nvPicPr>
          <p:cNvPr id="18435" name="Picture 3" descr="CNSPNS"/>
          <p:cNvPicPr>
            <a:picLocks noChangeAspect="1" noChangeArrowheads="1"/>
          </p:cNvPicPr>
          <p:nvPr/>
        </p:nvPicPr>
        <p:blipFill>
          <a:blip r:embed="rId2" cstate="print"/>
          <a:srcRect/>
          <a:stretch>
            <a:fillRect/>
          </a:stretch>
        </p:blipFill>
        <p:spPr bwMode="auto">
          <a:xfrm>
            <a:off x="3589867" y="0"/>
            <a:ext cx="5070123" cy="6858000"/>
          </a:xfrm>
          <a:prstGeom prst="rect">
            <a:avLst/>
          </a:prstGeom>
          <a:noFill/>
          <a:ln w="9525">
            <a:noFill/>
            <a:miter lim="800000"/>
            <a:headEnd/>
            <a:tailEnd/>
          </a:ln>
        </p:spPr>
      </p:pic>
      <p:sp>
        <p:nvSpPr>
          <p:cNvPr id="18436" name="Text Box 4"/>
          <p:cNvSpPr txBox="1">
            <a:spLocks noChangeArrowheads="1"/>
          </p:cNvSpPr>
          <p:nvPr/>
        </p:nvSpPr>
        <p:spPr bwMode="auto">
          <a:xfrm rot="-5400000">
            <a:off x="6081184" y="3350697"/>
            <a:ext cx="5867400" cy="369332"/>
          </a:xfrm>
          <a:prstGeom prst="rect">
            <a:avLst/>
          </a:prstGeom>
          <a:noFill/>
          <a:ln w="12700">
            <a:noFill/>
            <a:miter lim="800000"/>
            <a:headEnd/>
            <a:tailEnd/>
          </a:ln>
        </p:spPr>
        <p:txBody>
          <a:bodyPr>
            <a:spAutoFit/>
          </a:bodyPr>
          <a:lstStyle/>
          <a:p>
            <a:pPr>
              <a:spcBef>
                <a:spcPct val="50000"/>
              </a:spcBef>
            </a:pPr>
            <a:r>
              <a:rPr lang="en-US" sz="1800" i="1" u="sng">
                <a:solidFill>
                  <a:schemeClr val="tx1"/>
                </a:solidFill>
              </a:rPr>
              <a:t>Brain Facts</a:t>
            </a:r>
            <a:r>
              <a:rPr lang="en-US" sz="1800" i="1">
                <a:solidFill>
                  <a:schemeClr val="tx1"/>
                </a:solidFill>
              </a:rPr>
              <a:t>. Society for Neuroscience, 1997, p. 11</a:t>
            </a:r>
            <a:endParaRPr lang="en-US" sz="1800" u="sng">
              <a:solidFill>
                <a:schemeClr val="tx1"/>
              </a:solidFill>
            </a:endParaRPr>
          </a:p>
        </p:txBody>
      </p:sp>
      <p:grpSp>
        <p:nvGrpSpPr>
          <p:cNvPr id="2" name="Group 5"/>
          <p:cNvGrpSpPr>
            <a:grpSpLocks/>
          </p:cNvGrpSpPr>
          <p:nvPr/>
        </p:nvGrpSpPr>
        <p:grpSpPr bwMode="auto">
          <a:xfrm>
            <a:off x="4233334" y="1936751"/>
            <a:ext cx="1693333" cy="1182688"/>
            <a:chOff x="3000" y="1220"/>
            <a:chExt cx="1200" cy="745"/>
          </a:xfrm>
        </p:grpSpPr>
        <p:sp>
          <p:nvSpPr>
            <p:cNvPr id="18441" name="Text Box 6"/>
            <p:cNvSpPr txBox="1">
              <a:spLocks noChangeArrowheads="1"/>
            </p:cNvSpPr>
            <p:nvPr/>
          </p:nvSpPr>
          <p:spPr bwMode="auto">
            <a:xfrm>
              <a:off x="3000" y="1364"/>
              <a:ext cx="1152" cy="601"/>
            </a:xfrm>
            <a:prstGeom prst="rect">
              <a:avLst/>
            </a:prstGeom>
            <a:solidFill>
              <a:schemeClr val="bg2"/>
            </a:solidFill>
            <a:ln w="12700">
              <a:noFill/>
              <a:miter lim="800000"/>
              <a:headEnd/>
              <a:tailEnd/>
            </a:ln>
          </p:spPr>
          <p:txBody>
            <a:bodyPr>
              <a:spAutoFit/>
            </a:bodyPr>
            <a:lstStyle/>
            <a:p>
              <a:pPr>
                <a:spcBef>
                  <a:spcPct val="50000"/>
                </a:spcBef>
              </a:pPr>
              <a:r>
                <a:rPr lang="en-US" b="1">
                  <a:solidFill>
                    <a:schemeClr val="tx1"/>
                  </a:solidFill>
                </a:rPr>
                <a:t>What’s up with the arm pit?</a:t>
              </a:r>
              <a:endParaRPr lang="en-US" sz="2000" i="1">
                <a:solidFill>
                  <a:schemeClr val="tx1"/>
                </a:solidFill>
              </a:endParaRPr>
            </a:p>
          </p:txBody>
        </p:sp>
        <p:sp>
          <p:nvSpPr>
            <p:cNvPr id="18442" name="Line 7"/>
            <p:cNvSpPr>
              <a:spLocks noChangeShapeType="1"/>
            </p:cNvSpPr>
            <p:nvPr/>
          </p:nvSpPr>
          <p:spPr bwMode="auto">
            <a:xfrm flipV="1">
              <a:off x="4104" y="1220"/>
              <a:ext cx="96" cy="192"/>
            </a:xfrm>
            <a:prstGeom prst="line">
              <a:avLst/>
            </a:prstGeom>
            <a:noFill/>
            <a:ln w="28575">
              <a:solidFill>
                <a:schemeClr val="bg2"/>
              </a:solidFill>
              <a:round/>
              <a:headEnd/>
              <a:tailEnd type="triangle" w="med" len="med"/>
            </a:ln>
          </p:spPr>
          <p:txBody>
            <a:bodyPr wrap="none" anchor="ctr"/>
            <a:lstStyle/>
            <a:p>
              <a:endParaRPr lang="en-US"/>
            </a:p>
          </p:txBody>
        </p:sp>
      </p:grpSp>
      <p:sp>
        <p:nvSpPr>
          <p:cNvPr id="932872" name="Text Box 8"/>
          <p:cNvSpPr txBox="1">
            <a:spLocks noChangeArrowheads="1"/>
          </p:cNvSpPr>
          <p:nvPr/>
        </p:nvSpPr>
        <p:spPr bwMode="auto">
          <a:xfrm>
            <a:off x="7078133" y="152401"/>
            <a:ext cx="1625600" cy="646331"/>
          </a:xfrm>
          <a:prstGeom prst="rect">
            <a:avLst/>
          </a:prstGeom>
          <a:solidFill>
            <a:schemeClr val="hlink"/>
          </a:solidFill>
          <a:ln w="12700">
            <a:noFill/>
            <a:miter lim="800000"/>
            <a:headEnd/>
            <a:tailEnd/>
          </a:ln>
        </p:spPr>
        <p:txBody>
          <a:bodyPr>
            <a:spAutoFit/>
          </a:bodyPr>
          <a:lstStyle/>
          <a:p>
            <a:pPr>
              <a:spcBef>
                <a:spcPct val="50000"/>
              </a:spcBef>
            </a:pPr>
            <a:r>
              <a:rPr lang="en-US" b="1" u="sng">
                <a:solidFill>
                  <a:schemeClr val="tx1"/>
                </a:solidFill>
              </a:rPr>
              <a:t>12 pairs of Cranial nn</a:t>
            </a:r>
            <a:r>
              <a:rPr lang="en-US" b="1">
                <a:solidFill>
                  <a:schemeClr val="tx1"/>
                </a:solidFill>
              </a:rPr>
              <a:t>       </a:t>
            </a:r>
          </a:p>
        </p:txBody>
      </p:sp>
      <p:sp>
        <p:nvSpPr>
          <p:cNvPr id="932873" name="Text Box 9"/>
          <p:cNvSpPr txBox="1">
            <a:spLocks noChangeArrowheads="1"/>
          </p:cNvSpPr>
          <p:nvPr/>
        </p:nvSpPr>
        <p:spPr bwMode="auto">
          <a:xfrm>
            <a:off x="6804378" y="1755776"/>
            <a:ext cx="1831622" cy="646331"/>
          </a:xfrm>
          <a:prstGeom prst="rect">
            <a:avLst/>
          </a:prstGeom>
          <a:solidFill>
            <a:schemeClr val="hlink"/>
          </a:solidFill>
          <a:ln w="12700">
            <a:noFill/>
            <a:miter lim="800000"/>
            <a:headEnd/>
            <a:tailEnd/>
          </a:ln>
        </p:spPr>
        <p:txBody>
          <a:bodyPr>
            <a:spAutoFit/>
          </a:bodyPr>
          <a:lstStyle/>
          <a:p>
            <a:pPr>
              <a:spcBef>
                <a:spcPct val="50000"/>
              </a:spcBef>
            </a:pPr>
            <a:r>
              <a:rPr lang="en-US" b="1" u="sng">
                <a:solidFill>
                  <a:schemeClr val="tx1"/>
                </a:solidFill>
              </a:rPr>
              <a:t>31 pairs of Spinal nn</a:t>
            </a:r>
            <a:endParaRPr lang="en-US" b="1">
              <a:solidFill>
                <a:schemeClr val="tx1"/>
              </a:solidFill>
            </a:endParaRPr>
          </a:p>
        </p:txBody>
      </p:sp>
      <p:sp>
        <p:nvSpPr>
          <p:cNvPr id="18440" name="Line 10"/>
          <p:cNvSpPr>
            <a:spLocks noChangeShapeType="1"/>
          </p:cNvSpPr>
          <p:nvPr/>
        </p:nvSpPr>
        <p:spPr bwMode="auto">
          <a:xfrm>
            <a:off x="7044267" y="3124200"/>
            <a:ext cx="0" cy="609600"/>
          </a:xfrm>
          <a:prstGeom prst="line">
            <a:avLst/>
          </a:prstGeom>
          <a:noFill/>
          <a:ln w="12700">
            <a:solidFill>
              <a:schemeClr val="bg2"/>
            </a:solidFill>
            <a:prstDash val="sysDot"/>
            <a:round/>
            <a:headEnd/>
            <a:tailEnd type="triangle" w="med" len="med"/>
          </a:ln>
        </p:spPr>
        <p:txBody>
          <a:bodyPr wrap="none" anchor="ctr"/>
          <a:lstStyle/>
          <a:p>
            <a:endParaRPr lang="en-US"/>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32872"/>
                                        </p:tgtEl>
                                        <p:attrNameLst>
                                          <p:attrName>style.visibility</p:attrName>
                                        </p:attrNameLst>
                                      </p:cBhvr>
                                      <p:to>
                                        <p:strVal val="visible"/>
                                      </p:to>
                                    </p:set>
                                    <p:animEffect transition="in" filter="blinds(horizontal)">
                                      <p:cBhvr>
                                        <p:cTn id="7" dur="500"/>
                                        <p:tgtEl>
                                          <p:spTgt spid="93287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32873"/>
                                        </p:tgtEl>
                                        <p:attrNameLst>
                                          <p:attrName>style.visibility</p:attrName>
                                        </p:attrNameLst>
                                      </p:cBhvr>
                                      <p:to>
                                        <p:strVal val="visible"/>
                                      </p:to>
                                    </p:set>
                                    <p:animEffect transition="in" filter="blinds(horizontal)">
                                      <p:cBhvr>
                                        <p:cTn id="12" dur="500"/>
                                        <p:tgtEl>
                                          <p:spTgt spid="93287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872" grpId="0" animBg="1"/>
      <p:bldP spid="93287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rrowheads="1"/>
          </p:cNvSpPr>
          <p:nvPr>
            <p:ph type="title"/>
          </p:nvPr>
        </p:nvSpPr>
        <p:spPr/>
        <p:txBody>
          <a:bodyPr/>
          <a:lstStyle/>
          <a:p>
            <a:endParaRPr lang="en-US"/>
          </a:p>
        </p:txBody>
      </p:sp>
      <p:sp>
        <p:nvSpPr>
          <p:cNvPr id="52227" name="Rectangle 3"/>
          <p:cNvSpPr>
            <a:spLocks noGrp="1" noRot="1" noChangeArrowheads="1"/>
          </p:cNvSpPr>
          <p:nvPr>
            <p:ph type="body" idx="1"/>
          </p:nvPr>
        </p:nvSpPr>
        <p:spPr>
          <a:xfrm>
            <a:off x="301625" y="1676400"/>
            <a:ext cx="2441575" cy="4422775"/>
          </a:xfrm>
        </p:spPr>
        <p:txBody>
          <a:bodyPr/>
          <a:lstStyle/>
          <a:p>
            <a:pPr>
              <a:lnSpc>
                <a:spcPct val="90000"/>
              </a:lnSpc>
            </a:pPr>
            <a:r>
              <a:rPr lang="en-US"/>
              <a:t>That’s why when you’re really scared, you have an “accident” </a:t>
            </a:r>
            <a:r>
              <a:rPr lang="en-US">
                <a:sym typeface="Wingdings" pitchFamily="2" charset="2"/>
              </a:rPr>
              <a:t></a:t>
            </a:r>
            <a:endParaRPr lang="en-US"/>
          </a:p>
        </p:txBody>
      </p:sp>
      <p:pic>
        <p:nvPicPr>
          <p:cNvPr id="52228" name="Picture 4" descr="Para_Sym_Chart 2"/>
          <p:cNvPicPr>
            <a:picLocks noChangeAspect="1" noChangeArrowheads="1"/>
          </p:cNvPicPr>
          <p:nvPr/>
        </p:nvPicPr>
        <p:blipFill>
          <a:blip r:embed="rId2" cstate="print"/>
          <a:srcRect/>
          <a:stretch>
            <a:fillRect/>
          </a:stretch>
        </p:blipFill>
        <p:spPr bwMode="auto">
          <a:xfrm>
            <a:off x="2792413" y="0"/>
            <a:ext cx="6351587" cy="7239000"/>
          </a:xfrm>
          <a:prstGeom prst="rect">
            <a:avLst/>
          </a:prstGeom>
          <a:noFill/>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checkerboard(across)">
                                      <p:cBhvr>
                                        <p:cTn id="7" dur="500"/>
                                        <p:tgtEl>
                                          <p:spTgt spid="522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rrowheads="1"/>
          </p:cNvSpPr>
          <p:nvPr>
            <p:ph type="title"/>
          </p:nvPr>
        </p:nvSpPr>
        <p:spPr/>
        <p:txBody>
          <a:bodyPr/>
          <a:lstStyle/>
          <a:p>
            <a:endParaRPr lang="en-US"/>
          </a:p>
        </p:txBody>
      </p:sp>
      <p:sp>
        <p:nvSpPr>
          <p:cNvPr id="51203" name="Rectangle 3"/>
          <p:cNvSpPr>
            <a:spLocks noGrp="1" noRot="1" noChangeArrowheads="1"/>
          </p:cNvSpPr>
          <p:nvPr>
            <p:ph type="body" idx="1"/>
          </p:nvPr>
        </p:nvSpPr>
        <p:spPr/>
        <p:txBody>
          <a:bodyPr/>
          <a:lstStyle/>
          <a:p>
            <a:endParaRPr lang="en-US"/>
          </a:p>
        </p:txBody>
      </p:sp>
      <p:pic>
        <p:nvPicPr>
          <p:cNvPr id="51204" name="Picture 4" descr="Para_Sym_NS_Chart"/>
          <p:cNvPicPr>
            <a:picLocks noChangeAspect="1" noChangeArrowheads="1"/>
          </p:cNvPicPr>
          <p:nvPr/>
        </p:nvPicPr>
        <p:blipFill>
          <a:blip r:embed="rId2" cstate="print"/>
          <a:srcRect/>
          <a:stretch>
            <a:fillRect/>
          </a:stretch>
        </p:blipFill>
        <p:spPr bwMode="auto">
          <a:xfrm>
            <a:off x="0" y="0"/>
            <a:ext cx="9144000" cy="6950075"/>
          </a:xfrm>
          <a:prstGeom prst="rect">
            <a:avLst/>
          </a:prstGeom>
          <a:noFill/>
        </p:spPr>
      </p:pic>
    </p:spTree>
  </p:cSld>
  <p:clrMapOvr>
    <a:masterClrMapping/>
  </p:clrMapOvr>
  <p:transition>
    <p:comb/>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rrowheads="1"/>
          </p:cNvSpPr>
          <p:nvPr>
            <p:ph type="title"/>
          </p:nvPr>
        </p:nvSpPr>
        <p:spPr/>
        <p:txBody>
          <a:bodyPr/>
          <a:lstStyle/>
          <a:p>
            <a:endParaRPr lang="en-US"/>
          </a:p>
        </p:txBody>
      </p:sp>
      <p:sp>
        <p:nvSpPr>
          <p:cNvPr id="49155" name="Rectangle 3"/>
          <p:cNvSpPr>
            <a:spLocks noGrp="1" noRot="1" noChangeArrowheads="1"/>
          </p:cNvSpPr>
          <p:nvPr>
            <p:ph type="body" idx="1"/>
          </p:nvPr>
        </p:nvSpPr>
        <p:spPr/>
        <p:txBody>
          <a:bodyPr/>
          <a:lstStyle/>
          <a:p>
            <a:endParaRPr lang="en-US"/>
          </a:p>
        </p:txBody>
      </p:sp>
      <p:pic>
        <p:nvPicPr>
          <p:cNvPr id="49156" name="Picture 4" descr="Reflex"/>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comb/>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4"/>
          <p:cNvSpPr>
            <a:spLocks noGrp="1" noRot="1" noChangeArrowheads="1"/>
          </p:cNvSpPr>
          <p:nvPr>
            <p:ph type="ctrTitle"/>
          </p:nvPr>
        </p:nvSpPr>
        <p:spPr/>
        <p:txBody>
          <a:bodyPr/>
          <a:lstStyle/>
          <a:p>
            <a:r>
              <a:rPr lang="en-US"/>
              <a:t>The Brain</a:t>
            </a:r>
          </a:p>
        </p:txBody>
      </p:sp>
      <p:sp>
        <p:nvSpPr>
          <p:cNvPr id="66565" name="Rectangle 5"/>
          <p:cNvSpPr>
            <a:spLocks noGrp="1" noRot="1" noChangeArrowheads="1"/>
          </p:cNvSpPr>
          <p:nvPr>
            <p:ph type="subTitle" idx="1"/>
          </p:nvPr>
        </p:nvSpPr>
        <p:spPr/>
        <p:txBody>
          <a:bodyPr/>
          <a:lstStyle/>
          <a:p>
            <a:endParaRPr lang="en-US"/>
          </a:p>
        </p:txBody>
      </p:sp>
    </p:spTree>
  </p:cSld>
  <p:clrMapOvr>
    <a:masterClrMapping/>
  </p:clrMapOvr>
  <p:transition>
    <p:comb/>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rrowheads="1"/>
          </p:cNvSpPr>
          <p:nvPr>
            <p:ph type="title"/>
          </p:nvPr>
        </p:nvSpPr>
        <p:spPr/>
        <p:txBody>
          <a:bodyPr/>
          <a:lstStyle/>
          <a:p>
            <a:r>
              <a:rPr lang="en-US" dirty="0" smtClean="0"/>
              <a:t>Brainstem – Biologically Old</a:t>
            </a:r>
            <a:endParaRPr lang="en-US" dirty="0"/>
          </a:p>
        </p:txBody>
      </p:sp>
      <p:pic>
        <p:nvPicPr>
          <p:cNvPr id="72708" name="Picture 4" descr="Brainstem_Diagram"/>
          <p:cNvPicPr>
            <a:picLocks noChangeAspect="1" noChangeArrowheads="1"/>
          </p:cNvPicPr>
          <p:nvPr/>
        </p:nvPicPr>
        <p:blipFill>
          <a:blip r:embed="rId2" cstate="print"/>
          <a:srcRect/>
          <a:stretch>
            <a:fillRect/>
          </a:stretch>
        </p:blipFill>
        <p:spPr bwMode="auto">
          <a:xfrm>
            <a:off x="0" y="1295400"/>
            <a:ext cx="9144000" cy="6605588"/>
          </a:xfrm>
          <a:prstGeom prst="rect">
            <a:avLst/>
          </a:prstGeom>
          <a:noFill/>
        </p:spPr>
      </p:pic>
      <p:sp>
        <p:nvSpPr>
          <p:cNvPr id="3" name="Rectangle 2"/>
          <p:cNvSpPr/>
          <p:nvPr/>
        </p:nvSpPr>
        <p:spPr>
          <a:xfrm>
            <a:off x="3962400" y="5226784"/>
            <a:ext cx="5181600" cy="2062103"/>
          </a:xfrm>
          <a:prstGeom prst="rect">
            <a:avLst/>
          </a:prstGeom>
        </p:spPr>
        <p:txBody>
          <a:bodyPr wrap="square">
            <a:spAutoFit/>
          </a:bodyPr>
          <a:lstStyle/>
          <a:p>
            <a:r>
              <a:rPr lang="en-US" sz="2800" dirty="0" smtClean="0">
                <a:solidFill>
                  <a:schemeClr val="bg1">
                    <a:lumMod val="50000"/>
                  </a:schemeClr>
                </a:solidFill>
              </a:rPr>
              <a:t>Reticular Formation Controls Sensory Processes</a:t>
            </a:r>
          </a:p>
          <a:p>
            <a:pPr marL="342900" indent="-342900">
              <a:buFontTx/>
              <a:buChar char="-"/>
            </a:pPr>
            <a:r>
              <a:rPr lang="en-US" sz="2400" dirty="0" smtClean="0">
                <a:solidFill>
                  <a:schemeClr val="bg1">
                    <a:lumMod val="50000"/>
                  </a:schemeClr>
                </a:solidFill>
              </a:rPr>
              <a:t>Especially </a:t>
            </a:r>
            <a:r>
              <a:rPr lang="en-US" sz="2400" dirty="0">
                <a:solidFill>
                  <a:schemeClr val="bg1">
                    <a:lumMod val="50000"/>
                  </a:schemeClr>
                </a:solidFill>
              </a:rPr>
              <a:t>movement of the </a:t>
            </a:r>
            <a:r>
              <a:rPr lang="en-US" sz="2400" dirty="0" smtClean="0">
                <a:solidFill>
                  <a:schemeClr val="bg1">
                    <a:lumMod val="50000"/>
                  </a:schemeClr>
                </a:solidFill>
              </a:rPr>
              <a:t>eyes</a:t>
            </a:r>
          </a:p>
          <a:p>
            <a:pPr marL="342900" indent="-342900">
              <a:buFontTx/>
              <a:buChar char="-"/>
            </a:pPr>
            <a:r>
              <a:rPr lang="en-US" sz="2400" dirty="0" smtClean="0">
                <a:solidFill>
                  <a:schemeClr val="bg1">
                    <a:lumMod val="50000"/>
                  </a:schemeClr>
                </a:solidFill>
              </a:rPr>
              <a:t>Coordinates </a:t>
            </a:r>
            <a:r>
              <a:rPr lang="en-US" sz="2400" dirty="0">
                <a:solidFill>
                  <a:schemeClr val="bg1">
                    <a:lumMod val="50000"/>
                  </a:schemeClr>
                </a:solidFill>
              </a:rPr>
              <a:t>reflex reactions to visual and auditory stimuli</a:t>
            </a:r>
            <a:endParaRPr lang="en-US" sz="2400" dirty="0">
              <a:solidFill>
                <a:schemeClr val="bg1">
                  <a:lumMod val="50000"/>
                </a:schemeClr>
              </a:solidFill>
            </a:endParaRPr>
          </a:p>
        </p:txBody>
      </p:sp>
    </p:spTree>
  </p:cSld>
  <p:clrMapOvr>
    <a:masterClrMapping/>
  </p:clrMapOvr>
  <p:transition>
    <p:comb/>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927"/>
            <a:ext cx="8510588" cy="1325563"/>
          </a:xfrm>
        </p:spPr>
        <p:txBody>
          <a:bodyPr/>
          <a:lstStyle/>
          <a:p>
            <a:r>
              <a:rPr lang="en-US" dirty="0" smtClean="0"/>
              <a:t>Pons</a:t>
            </a:r>
            <a:endParaRPr lang="en-US" dirty="0"/>
          </a:p>
        </p:txBody>
      </p:sp>
      <p:sp>
        <p:nvSpPr>
          <p:cNvPr id="3" name="Content Placeholder 2"/>
          <p:cNvSpPr>
            <a:spLocks noGrp="1"/>
          </p:cNvSpPr>
          <p:nvPr>
            <p:ph idx="1"/>
          </p:nvPr>
        </p:nvSpPr>
        <p:spPr>
          <a:xfrm>
            <a:off x="304800" y="914400"/>
            <a:ext cx="8763000" cy="1073727"/>
          </a:xfrm>
        </p:spPr>
        <p:txBody>
          <a:bodyPr/>
          <a:lstStyle/>
          <a:p>
            <a:pPr>
              <a:lnSpc>
                <a:spcPct val="80000"/>
              </a:lnSpc>
            </a:pPr>
            <a:r>
              <a:rPr lang="en-US" dirty="0" smtClean="0"/>
              <a:t>relay </a:t>
            </a:r>
            <a:r>
              <a:rPr lang="en-US" dirty="0"/>
              <a:t>of info from cerebrum (cerebral hemispheres) (motor) and spinal cord (sensory)</a:t>
            </a:r>
          </a:p>
          <a:p>
            <a:pPr>
              <a:lnSpc>
                <a:spcPct val="80000"/>
              </a:lnSpc>
            </a:pPr>
            <a:r>
              <a:rPr lang="en-US" dirty="0"/>
              <a:t>Respiration, taste, sleep</a:t>
            </a:r>
          </a:p>
          <a:p>
            <a:endParaRPr lang="en-US" dirty="0"/>
          </a:p>
        </p:txBody>
      </p:sp>
      <p:pic>
        <p:nvPicPr>
          <p:cNvPr id="28674" name="Picture 2" descr="http://virtual.parkland.edu/jfoust/psy101/gifs/humbrain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666999"/>
            <a:ext cx="6514022" cy="4197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17388"/>
      </p:ext>
    </p:extLst>
  </p:cSld>
  <p:clrMapOvr>
    <a:masterClrMapping/>
  </p:clrMapOvr>
  <p:transition>
    <p:comb/>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rrowheads="1"/>
          </p:cNvSpPr>
          <p:nvPr>
            <p:ph type="title"/>
          </p:nvPr>
        </p:nvSpPr>
        <p:spPr/>
        <p:txBody>
          <a:bodyPr/>
          <a:lstStyle/>
          <a:p>
            <a:r>
              <a:rPr lang="en-US" dirty="0"/>
              <a:t>Results</a:t>
            </a:r>
          </a:p>
        </p:txBody>
      </p:sp>
      <p:sp>
        <p:nvSpPr>
          <p:cNvPr id="145411" name="Rectangle 3"/>
          <p:cNvSpPr>
            <a:spLocks noGrp="1" noRot="1" noChangeArrowheads="1"/>
          </p:cNvSpPr>
          <p:nvPr>
            <p:ph type="body" idx="1"/>
          </p:nvPr>
        </p:nvSpPr>
        <p:spPr>
          <a:xfrm>
            <a:off x="6473825" y="0"/>
            <a:ext cx="2670175" cy="4422775"/>
          </a:xfrm>
        </p:spPr>
        <p:txBody>
          <a:bodyPr/>
          <a:lstStyle/>
          <a:p>
            <a:pPr algn="ctr">
              <a:lnSpc>
                <a:spcPct val="80000"/>
              </a:lnSpc>
              <a:buFont typeface="Wingdings" pitchFamily="2" charset="2"/>
              <a:buNone/>
            </a:pPr>
            <a:r>
              <a:rPr lang="en-US" sz="1800" b="1" dirty="0"/>
              <a:t>2007-2008</a:t>
            </a:r>
          </a:p>
          <a:p>
            <a:pPr>
              <a:lnSpc>
                <a:spcPct val="80000"/>
              </a:lnSpc>
            </a:pPr>
            <a:r>
              <a:rPr lang="en-US" sz="1800" dirty="0"/>
              <a:t>1A</a:t>
            </a:r>
          </a:p>
          <a:p>
            <a:pPr lvl="1">
              <a:lnSpc>
                <a:spcPct val="80000"/>
              </a:lnSpc>
            </a:pPr>
            <a:r>
              <a:rPr lang="en-US" sz="1600" dirty="0"/>
              <a:t>Right Dom: 8</a:t>
            </a:r>
          </a:p>
          <a:p>
            <a:pPr lvl="1">
              <a:lnSpc>
                <a:spcPct val="80000"/>
              </a:lnSpc>
            </a:pPr>
            <a:r>
              <a:rPr lang="en-US" sz="1600" dirty="0"/>
              <a:t>Left Dom: 2</a:t>
            </a:r>
          </a:p>
          <a:p>
            <a:pPr lvl="1">
              <a:lnSpc>
                <a:spcPct val="80000"/>
              </a:lnSpc>
            </a:pPr>
            <a:r>
              <a:rPr lang="en-US" sz="1600" dirty="0"/>
              <a:t>No Dom: 9</a:t>
            </a:r>
          </a:p>
          <a:p>
            <a:pPr>
              <a:lnSpc>
                <a:spcPct val="80000"/>
              </a:lnSpc>
            </a:pPr>
            <a:r>
              <a:rPr lang="en-US" sz="1800" dirty="0"/>
              <a:t>2A</a:t>
            </a:r>
          </a:p>
          <a:p>
            <a:pPr lvl="1">
              <a:lnSpc>
                <a:spcPct val="80000"/>
              </a:lnSpc>
            </a:pPr>
            <a:r>
              <a:rPr lang="en-US" sz="1600" dirty="0"/>
              <a:t>Right Dom: 12</a:t>
            </a:r>
          </a:p>
          <a:p>
            <a:pPr lvl="1">
              <a:lnSpc>
                <a:spcPct val="80000"/>
              </a:lnSpc>
            </a:pPr>
            <a:r>
              <a:rPr lang="en-US" sz="1600" dirty="0"/>
              <a:t>Left Dom: 3</a:t>
            </a:r>
          </a:p>
          <a:p>
            <a:pPr lvl="1">
              <a:lnSpc>
                <a:spcPct val="80000"/>
              </a:lnSpc>
            </a:pPr>
            <a:r>
              <a:rPr lang="en-US" sz="1600" dirty="0"/>
              <a:t>No Dom: 9</a:t>
            </a:r>
          </a:p>
          <a:p>
            <a:pPr>
              <a:lnSpc>
                <a:spcPct val="80000"/>
              </a:lnSpc>
            </a:pPr>
            <a:r>
              <a:rPr lang="en-US" sz="1800" dirty="0"/>
              <a:t>4A</a:t>
            </a:r>
          </a:p>
          <a:p>
            <a:pPr lvl="1">
              <a:lnSpc>
                <a:spcPct val="80000"/>
              </a:lnSpc>
            </a:pPr>
            <a:r>
              <a:rPr lang="en-US" sz="1600" dirty="0"/>
              <a:t>Right Dom: 5</a:t>
            </a:r>
          </a:p>
          <a:p>
            <a:pPr lvl="1">
              <a:lnSpc>
                <a:spcPct val="80000"/>
              </a:lnSpc>
            </a:pPr>
            <a:r>
              <a:rPr lang="en-US" sz="1600" dirty="0"/>
              <a:t>Left Dom: 3</a:t>
            </a:r>
          </a:p>
          <a:p>
            <a:pPr lvl="1">
              <a:lnSpc>
                <a:spcPct val="80000"/>
              </a:lnSpc>
            </a:pPr>
            <a:r>
              <a:rPr lang="en-US" sz="1600" dirty="0"/>
              <a:t>No Dom: 2</a:t>
            </a:r>
          </a:p>
          <a:p>
            <a:pPr lvl="1">
              <a:lnSpc>
                <a:spcPct val="80000"/>
              </a:lnSpc>
              <a:buFontTx/>
              <a:buNone/>
            </a:pPr>
            <a:endParaRPr lang="en-US" sz="1600" dirty="0"/>
          </a:p>
          <a:p>
            <a:pPr lvl="1">
              <a:lnSpc>
                <a:spcPct val="80000"/>
              </a:lnSpc>
              <a:buFontTx/>
              <a:buNone/>
            </a:pPr>
            <a:r>
              <a:rPr lang="en-US" sz="3000" b="1" dirty="0" smtClean="0"/>
              <a:t>25</a:t>
            </a:r>
            <a:endParaRPr lang="en-US" sz="3000" b="1" dirty="0"/>
          </a:p>
          <a:p>
            <a:pPr lvl="1">
              <a:lnSpc>
                <a:spcPct val="80000"/>
              </a:lnSpc>
              <a:buFontTx/>
              <a:buNone/>
            </a:pPr>
            <a:r>
              <a:rPr lang="en-US" sz="3000" b="1" dirty="0"/>
              <a:t>8</a:t>
            </a:r>
          </a:p>
          <a:p>
            <a:pPr lvl="1">
              <a:lnSpc>
                <a:spcPct val="80000"/>
              </a:lnSpc>
              <a:buFontTx/>
              <a:buNone/>
            </a:pPr>
            <a:r>
              <a:rPr lang="en-US" sz="3000" b="1" dirty="0"/>
              <a:t>20</a:t>
            </a:r>
          </a:p>
          <a:p>
            <a:pPr>
              <a:lnSpc>
                <a:spcPct val="80000"/>
              </a:lnSpc>
            </a:pPr>
            <a:endParaRPr lang="en-US" sz="1800" dirty="0"/>
          </a:p>
          <a:p>
            <a:pPr lvl="1">
              <a:lnSpc>
                <a:spcPct val="80000"/>
              </a:lnSpc>
            </a:pPr>
            <a:endParaRPr lang="en-US" sz="1600" dirty="0"/>
          </a:p>
        </p:txBody>
      </p:sp>
      <p:sp>
        <p:nvSpPr>
          <p:cNvPr id="145414" name="Text Box 6"/>
          <p:cNvSpPr txBox="1">
            <a:spLocks noChangeArrowheads="1"/>
          </p:cNvSpPr>
          <p:nvPr/>
        </p:nvSpPr>
        <p:spPr bwMode="auto">
          <a:xfrm>
            <a:off x="381000" y="4038600"/>
            <a:ext cx="2971800" cy="366713"/>
          </a:xfrm>
          <a:prstGeom prst="rect">
            <a:avLst/>
          </a:prstGeom>
          <a:noFill/>
          <a:ln w="9525">
            <a:noFill/>
            <a:miter lim="800000"/>
            <a:headEnd/>
            <a:tailEnd/>
          </a:ln>
          <a:effectLst/>
        </p:spPr>
        <p:txBody>
          <a:bodyPr>
            <a:spAutoFit/>
          </a:bodyPr>
          <a:lstStyle/>
          <a:p>
            <a:pPr algn="ctr">
              <a:spcBef>
                <a:spcPct val="50000"/>
              </a:spcBef>
            </a:pPr>
            <a:r>
              <a:rPr lang="en-US" b="1"/>
              <a:t>2008-2009</a:t>
            </a:r>
          </a:p>
        </p:txBody>
      </p:sp>
      <p:sp>
        <p:nvSpPr>
          <p:cNvPr id="145415" name="Text Box 7"/>
          <p:cNvSpPr txBox="1">
            <a:spLocks noChangeArrowheads="1"/>
          </p:cNvSpPr>
          <p:nvPr/>
        </p:nvSpPr>
        <p:spPr bwMode="auto">
          <a:xfrm>
            <a:off x="0" y="4724400"/>
            <a:ext cx="2057400" cy="1604963"/>
          </a:xfrm>
          <a:prstGeom prst="rect">
            <a:avLst/>
          </a:prstGeom>
          <a:noFill/>
          <a:ln w="9525">
            <a:noFill/>
            <a:miter lim="800000"/>
            <a:headEnd/>
            <a:tailEnd/>
          </a:ln>
          <a:effectLst/>
        </p:spPr>
        <p:txBody>
          <a:bodyPr>
            <a:spAutoFit/>
          </a:bodyPr>
          <a:lstStyle/>
          <a:p>
            <a:pPr>
              <a:spcBef>
                <a:spcPct val="50000"/>
              </a:spcBef>
            </a:pPr>
            <a:r>
              <a:rPr lang="en-US" b="1" dirty="0" smtClean="0"/>
              <a:t>3A: </a:t>
            </a:r>
          </a:p>
          <a:p>
            <a:pPr>
              <a:spcBef>
                <a:spcPct val="50000"/>
              </a:spcBef>
              <a:buFontTx/>
              <a:buChar char="•"/>
            </a:pPr>
            <a:r>
              <a:rPr lang="en-US" b="1" dirty="0" smtClean="0"/>
              <a:t>Right = 10</a:t>
            </a:r>
          </a:p>
          <a:p>
            <a:pPr>
              <a:spcBef>
                <a:spcPct val="50000"/>
              </a:spcBef>
              <a:buFontTx/>
              <a:buChar char="•"/>
            </a:pPr>
            <a:r>
              <a:rPr lang="en-US" b="1" dirty="0" smtClean="0"/>
              <a:t>Left = 4</a:t>
            </a:r>
          </a:p>
          <a:p>
            <a:pPr>
              <a:spcBef>
                <a:spcPct val="50000"/>
              </a:spcBef>
              <a:buFontTx/>
              <a:buChar char="•"/>
            </a:pPr>
            <a:r>
              <a:rPr lang="en-US" b="1" dirty="0" smtClean="0"/>
              <a:t>No Dom = 7</a:t>
            </a:r>
            <a:endParaRPr lang="en-US" b="1" dirty="0"/>
          </a:p>
        </p:txBody>
      </p:sp>
      <p:sp>
        <p:nvSpPr>
          <p:cNvPr id="145417" name="Text Box 9"/>
          <p:cNvSpPr txBox="1">
            <a:spLocks noChangeArrowheads="1"/>
          </p:cNvSpPr>
          <p:nvPr/>
        </p:nvSpPr>
        <p:spPr bwMode="auto">
          <a:xfrm>
            <a:off x="3048000" y="4572000"/>
            <a:ext cx="2057400" cy="1604963"/>
          </a:xfrm>
          <a:prstGeom prst="rect">
            <a:avLst/>
          </a:prstGeom>
          <a:noFill/>
          <a:ln w="9525">
            <a:noFill/>
            <a:miter lim="800000"/>
            <a:headEnd/>
            <a:tailEnd/>
          </a:ln>
          <a:effectLst/>
        </p:spPr>
        <p:txBody>
          <a:bodyPr>
            <a:spAutoFit/>
          </a:bodyPr>
          <a:lstStyle/>
          <a:p>
            <a:pPr>
              <a:spcBef>
                <a:spcPct val="50000"/>
              </a:spcBef>
            </a:pPr>
            <a:r>
              <a:rPr lang="en-US" b="1" dirty="0"/>
              <a:t>1B</a:t>
            </a:r>
          </a:p>
          <a:p>
            <a:pPr>
              <a:spcBef>
                <a:spcPct val="50000"/>
              </a:spcBef>
              <a:buFontTx/>
              <a:buChar char="•"/>
            </a:pPr>
            <a:r>
              <a:rPr lang="en-US" b="1" dirty="0"/>
              <a:t>Right = 14</a:t>
            </a:r>
          </a:p>
          <a:p>
            <a:pPr>
              <a:spcBef>
                <a:spcPct val="50000"/>
              </a:spcBef>
              <a:buFontTx/>
              <a:buChar char="•"/>
            </a:pPr>
            <a:r>
              <a:rPr lang="en-US" b="1" dirty="0"/>
              <a:t>Left = 1</a:t>
            </a:r>
          </a:p>
          <a:p>
            <a:pPr>
              <a:spcBef>
                <a:spcPct val="50000"/>
              </a:spcBef>
              <a:buFontTx/>
              <a:buChar char="•"/>
            </a:pPr>
            <a:r>
              <a:rPr lang="en-US" b="1" dirty="0"/>
              <a:t>No Dom = 4</a:t>
            </a:r>
          </a:p>
        </p:txBody>
      </p:sp>
      <p:sp>
        <p:nvSpPr>
          <p:cNvPr id="145418" name="Text Box 10"/>
          <p:cNvSpPr txBox="1">
            <a:spLocks noChangeArrowheads="1"/>
          </p:cNvSpPr>
          <p:nvPr/>
        </p:nvSpPr>
        <p:spPr bwMode="auto">
          <a:xfrm>
            <a:off x="4648200" y="4572000"/>
            <a:ext cx="2057400" cy="1604963"/>
          </a:xfrm>
          <a:prstGeom prst="rect">
            <a:avLst/>
          </a:prstGeom>
          <a:noFill/>
          <a:ln w="9525">
            <a:noFill/>
            <a:miter lim="800000"/>
            <a:headEnd/>
            <a:tailEnd/>
          </a:ln>
          <a:effectLst/>
        </p:spPr>
        <p:txBody>
          <a:bodyPr>
            <a:spAutoFit/>
          </a:bodyPr>
          <a:lstStyle/>
          <a:p>
            <a:pPr>
              <a:spcBef>
                <a:spcPct val="50000"/>
              </a:spcBef>
            </a:pPr>
            <a:r>
              <a:rPr lang="en-US" b="1" dirty="0"/>
              <a:t>2B</a:t>
            </a:r>
          </a:p>
          <a:p>
            <a:pPr>
              <a:spcBef>
                <a:spcPct val="50000"/>
              </a:spcBef>
              <a:buFontTx/>
              <a:buChar char="•"/>
            </a:pPr>
            <a:r>
              <a:rPr lang="en-US" b="1" dirty="0"/>
              <a:t>Right = 13</a:t>
            </a:r>
          </a:p>
          <a:p>
            <a:pPr>
              <a:spcBef>
                <a:spcPct val="50000"/>
              </a:spcBef>
              <a:buFontTx/>
              <a:buChar char="•"/>
            </a:pPr>
            <a:r>
              <a:rPr lang="en-US" b="1" dirty="0"/>
              <a:t>Left = 1</a:t>
            </a:r>
          </a:p>
          <a:p>
            <a:pPr>
              <a:spcBef>
                <a:spcPct val="50000"/>
              </a:spcBef>
              <a:buFontTx/>
              <a:buChar char="•"/>
            </a:pPr>
            <a:r>
              <a:rPr lang="en-US" b="1" dirty="0"/>
              <a:t>No Dom = 6</a:t>
            </a:r>
          </a:p>
        </p:txBody>
      </p:sp>
      <p:sp>
        <p:nvSpPr>
          <p:cNvPr id="10" name="TextBox 9"/>
          <p:cNvSpPr txBox="1"/>
          <p:nvPr/>
        </p:nvSpPr>
        <p:spPr>
          <a:xfrm>
            <a:off x="6096000" y="4648200"/>
            <a:ext cx="1828800" cy="1477328"/>
          </a:xfrm>
          <a:prstGeom prst="rect">
            <a:avLst/>
          </a:prstGeom>
          <a:noFill/>
        </p:spPr>
        <p:txBody>
          <a:bodyPr wrap="square" rtlCol="0">
            <a:spAutoFit/>
          </a:bodyPr>
          <a:lstStyle/>
          <a:p>
            <a:r>
              <a:rPr lang="en-US" sz="3000" b="1" dirty="0" smtClean="0"/>
              <a:t>48</a:t>
            </a:r>
          </a:p>
          <a:p>
            <a:r>
              <a:rPr lang="en-US" sz="3000" b="1" dirty="0" smtClean="0"/>
              <a:t>7</a:t>
            </a:r>
          </a:p>
          <a:p>
            <a:r>
              <a:rPr lang="en-US" sz="3000" b="1" dirty="0" smtClean="0"/>
              <a:t>20</a:t>
            </a:r>
            <a:endParaRPr lang="en-US" sz="3000" b="1" dirty="0"/>
          </a:p>
        </p:txBody>
      </p:sp>
      <p:sp>
        <p:nvSpPr>
          <p:cNvPr id="11" name="Rectangle 10"/>
          <p:cNvSpPr/>
          <p:nvPr/>
        </p:nvSpPr>
        <p:spPr>
          <a:xfrm>
            <a:off x="1219200" y="4724400"/>
            <a:ext cx="2438400" cy="1052596"/>
          </a:xfrm>
          <a:prstGeom prst="rect">
            <a:avLst/>
          </a:prstGeom>
        </p:spPr>
        <p:txBody>
          <a:bodyPr wrap="square">
            <a:spAutoFit/>
          </a:bodyPr>
          <a:lstStyle/>
          <a:p>
            <a:pPr marL="342900" indent="-342900" eaLnBrk="1" hangingPunct="1">
              <a:lnSpc>
                <a:spcPct val="80000"/>
              </a:lnSpc>
              <a:spcBef>
                <a:spcPct val="20000"/>
              </a:spcBef>
              <a:buClr>
                <a:schemeClr val="hlink"/>
              </a:buClr>
              <a:buFont typeface="Wingdings" pitchFamily="2" charset="2"/>
              <a:buChar char="§"/>
            </a:pPr>
            <a:r>
              <a:rPr lang="en-US" dirty="0" smtClean="0">
                <a:effectLst>
                  <a:outerShdw blurRad="38100" dist="38100" dir="2700000" algn="tl">
                    <a:srgbClr val="000000"/>
                  </a:outerShdw>
                </a:effectLst>
              </a:rPr>
              <a:t>4A</a:t>
            </a:r>
          </a:p>
          <a:p>
            <a:pPr marL="742950" lvl="1" indent="-285750" eaLnBrk="1" hangingPunct="1">
              <a:lnSpc>
                <a:spcPct val="80000"/>
              </a:lnSpc>
              <a:spcBef>
                <a:spcPct val="20000"/>
              </a:spcBef>
              <a:buFontTx/>
              <a:buChar char="–"/>
            </a:pPr>
            <a:r>
              <a:rPr lang="en-US" sz="1600" dirty="0" smtClean="0">
                <a:effectLst>
                  <a:outerShdw blurRad="38100" dist="38100" dir="2700000" algn="tl">
                    <a:srgbClr val="000000"/>
                  </a:outerShdw>
                </a:effectLst>
              </a:rPr>
              <a:t>Right Dom: 11</a:t>
            </a:r>
          </a:p>
          <a:p>
            <a:pPr marL="742950" lvl="1" indent="-285750" eaLnBrk="1" hangingPunct="1">
              <a:lnSpc>
                <a:spcPct val="80000"/>
              </a:lnSpc>
              <a:spcBef>
                <a:spcPct val="20000"/>
              </a:spcBef>
              <a:buFontTx/>
              <a:buChar char="–"/>
            </a:pPr>
            <a:r>
              <a:rPr lang="en-US" sz="1600" dirty="0" smtClean="0">
                <a:effectLst>
                  <a:outerShdw blurRad="38100" dist="38100" dir="2700000" algn="tl">
                    <a:srgbClr val="000000"/>
                  </a:outerShdw>
                </a:effectLst>
              </a:rPr>
              <a:t>Left Dom: 1</a:t>
            </a:r>
          </a:p>
          <a:p>
            <a:pPr marL="742950" lvl="1" indent="-285750" eaLnBrk="1" hangingPunct="1">
              <a:lnSpc>
                <a:spcPct val="80000"/>
              </a:lnSpc>
              <a:spcBef>
                <a:spcPct val="20000"/>
              </a:spcBef>
              <a:buFontTx/>
              <a:buChar char="–"/>
            </a:pPr>
            <a:r>
              <a:rPr lang="en-US" sz="1600" dirty="0" smtClean="0">
                <a:effectLst>
                  <a:outerShdw blurRad="38100" dist="38100" dir="2700000" algn="tl">
                    <a:srgbClr val="000000"/>
                  </a:outerShdw>
                </a:effectLst>
              </a:rPr>
              <a:t>No Dom: 3</a:t>
            </a:r>
            <a:endParaRPr lang="en-US" sz="1600" dirty="0">
              <a:effectLst>
                <a:outerShdw blurRad="38100" dist="38100" dir="2700000" algn="tl">
                  <a:srgbClr val="000000"/>
                </a:outerShdw>
              </a:effectLst>
            </a:endParaRPr>
          </a:p>
        </p:txBody>
      </p:sp>
    </p:spTree>
  </p:cSld>
  <p:clrMapOvr>
    <a:masterClrMapping/>
  </p:clrMapOvr>
  <p:transition>
    <p:comb/>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4" name="pinky and the brain-brainstem.WMV">
            <a:hlinkClick r:id="" action="ppaction://media"/>
          </p:cNvPr>
          <p:cNvPicPr>
            <a:picLocks noGrp="1" noRot="1" noChangeAspect="1" noChangeArrowheads="1"/>
          </p:cNvPicPr>
          <p:nvPr>
            <p:ph idx="1"/>
            <a:videoFile r:link="rId1"/>
          </p:nvPr>
        </p:nvPicPr>
        <p:blipFill>
          <a:blip r:embed="rId3" cstate="print"/>
          <a:srcRect/>
          <a:stretch>
            <a:fillRect/>
          </a:stretch>
        </p:blipFill>
        <p:spPr>
          <a:xfrm>
            <a:off x="1981200" y="1676400"/>
            <a:ext cx="5181600" cy="3887788"/>
          </a:xfrm>
          <a:noFill/>
          <a:ln/>
        </p:spPr>
      </p:pic>
      <p:sp>
        <p:nvSpPr>
          <p:cNvPr id="138247" name="Rectangle 7"/>
          <p:cNvSpPr>
            <a:spLocks noGrp="1" noChangeArrowheads="1"/>
          </p:cNvSpPr>
          <p:nvPr>
            <p:ph type="title"/>
          </p:nvPr>
        </p:nvSpPr>
        <p:spPr>
          <a:noFill/>
          <a:ln/>
        </p:spPr>
        <p:txBody>
          <a:bodyPr/>
          <a:lstStyle/>
          <a:p>
            <a:pPr>
              <a:spcBef>
                <a:spcPct val="20000"/>
              </a:spcBef>
              <a:buClr>
                <a:schemeClr val="hlink"/>
              </a:buClr>
              <a:buFont typeface="Wingdings" pitchFamily="2" charset="2"/>
              <a:buChar char="§"/>
            </a:pPr>
            <a:r>
              <a:rPr lang="en-US" dirty="0">
                <a:hlinkClick r:id="rId4"/>
              </a:rPr>
              <a:t>Pinky &amp; THE BRAIN!!!</a:t>
            </a:r>
            <a:endParaRPr lang="en-US" dirty="0"/>
          </a:p>
        </p:txBody>
      </p:sp>
    </p:spTree>
  </p:cSld>
  <p:clrMapOvr>
    <a:masterClrMapping/>
  </p:clrMapOvr>
  <p:transition>
    <p:comb/>
  </p:transition>
  <p:timing>
    <p:tnLst>
      <p:par>
        <p:cTn id="1" dur="indefinite" restart="never" nodeType="tmRoot">
          <p:childTnLst>
            <p:seq concurrent="1" nextAc="seek">
              <p:cTn id="2" restart="whenNotActive" fill="hold" evtFilter="cancelBubble" nodeType="interactiveSeq">
                <p:stCondLst>
                  <p:cond evt="onClick" delay="0">
                    <p:tgtEl>
                      <p:spTgt spid="13824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8244"/>
                                        </p:tgtEl>
                                      </p:cBhvr>
                                    </p:cmd>
                                  </p:childTnLst>
                                </p:cTn>
                              </p:par>
                            </p:childTnLst>
                          </p:cTn>
                        </p:par>
                      </p:childTnLst>
                    </p:cTn>
                  </p:par>
                </p:childTnLst>
              </p:cTn>
              <p:nextCondLst>
                <p:cond evt="onClick" delay="0">
                  <p:tgtEl>
                    <p:spTgt spid="138244"/>
                  </p:tgtEl>
                </p:cond>
              </p:nextCondLst>
            </p:seq>
            <p:video>
              <p:cMediaNode>
                <p:cTn id="7" fill="hold" display="0">
                  <p:stCondLst>
                    <p:cond delay="indefinite"/>
                  </p:stCondLst>
                  <p:endCondLst>
                    <p:cond evt="onNext" delay="0">
                      <p:tgtEl>
                        <p:sldTgt/>
                      </p:tgtEl>
                    </p:cond>
                    <p:cond evt="onPrev" delay="0">
                      <p:tgtEl>
                        <p:sldTgt/>
                      </p:tgtEl>
                    </p:cond>
                  </p:endCondLst>
                </p:cTn>
                <p:tgtEl>
                  <p:spTgt spid="138244"/>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Rot="1" noChangeArrowheads="1"/>
          </p:cNvSpPr>
          <p:nvPr>
            <p:ph type="body" idx="1"/>
          </p:nvPr>
        </p:nvSpPr>
        <p:spPr>
          <a:xfrm>
            <a:off x="0" y="1447800"/>
            <a:ext cx="4419600" cy="5410200"/>
          </a:xfrm>
        </p:spPr>
        <p:txBody>
          <a:bodyPr/>
          <a:lstStyle/>
          <a:p>
            <a:pPr>
              <a:lnSpc>
                <a:spcPct val="80000"/>
              </a:lnSpc>
            </a:pPr>
            <a:r>
              <a:rPr lang="en-US" sz="3600" dirty="0" smtClean="0"/>
              <a:t>Cerebellum </a:t>
            </a:r>
            <a:r>
              <a:rPr lang="en-US" sz="3600" dirty="0"/>
              <a:t>= “little brain”</a:t>
            </a:r>
          </a:p>
          <a:p>
            <a:pPr lvl="1">
              <a:lnSpc>
                <a:spcPct val="80000"/>
              </a:lnSpc>
            </a:pPr>
            <a:r>
              <a:rPr lang="en-US" sz="3200" dirty="0"/>
              <a:t>Coordination of motor activity, posture</a:t>
            </a:r>
          </a:p>
          <a:p>
            <a:pPr lvl="1">
              <a:lnSpc>
                <a:spcPct val="80000"/>
              </a:lnSpc>
            </a:pPr>
            <a:r>
              <a:rPr lang="en-US" sz="3200" dirty="0"/>
              <a:t>Why can’t we tickle ourselves…article</a:t>
            </a:r>
          </a:p>
        </p:txBody>
      </p:sp>
      <p:sp>
        <p:nvSpPr>
          <p:cNvPr id="74759" name="Text Box 7"/>
          <p:cNvSpPr txBox="1">
            <a:spLocks noGrp="1" noChangeArrowheads="1"/>
          </p:cNvSpPr>
          <p:nvPr>
            <p:ph type="title"/>
          </p:nvPr>
        </p:nvSpPr>
        <p:spPr>
          <a:xfrm>
            <a:off x="838200" y="228600"/>
            <a:ext cx="7977188" cy="762000"/>
          </a:xfrm>
          <a:solidFill>
            <a:srgbClr val="FF00FF"/>
          </a:solidFill>
          <a:ln/>
        </p:spPr>
        <p:txBody>
          <a:bodyPr/>
          <a:lstStyle/>
          <a:p>
            <a:pPr eaLnBrk="0" hangingPunct="0">
              <a:spcBef>
                <a:spcPct val="50000"/>
              </a:spcBef>
            </a:pPr>
            <a:r>
              <a:rPr lang="en-US" altLang="en-US" b="1" dirty="0" smtClean="0"/>
              <a:t>Cerebellum</a:t>
            </a:r>
            <a:endParaRPr lang="en-US" altLang="en-US" b="1" dirty="0"/>
          </a:p>
        </p:txBody>
      </p:sp>
      <p:pic>
        <p:nvPicPr>
          <p:cNvPr id="27650" name="Picture 2" descr="http://health.learninginfo.org/images/cerebellu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1828800"/>
            <a:ext cx="4606899" cy="3352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4759"/>
                                        </p:tgtEl>
                                        <p:attrNameLst>
                                          <p:attrName>style.visibility</p:attrName>
                                        </p:attrNameLst>
                                      </p:cBhvr>
                                      <p:to>
                                        <p:strVal val="visible"/>
                                      </p:to>
                                    </p:set>
                                    <p:animEffect transition="in" filter="box(out)">
                                      <p:cBhvr>
                                        <p:cTn id="7" dur="500"/>
                                        <p:tgtEl>
                                          <p:spTgt spid="74759"/>
                                        </p:tgtEl>
                                      </p:cBhvr>
                                    </p:animEffect>
                                  </p:childTnLst>
                                  <p:subTnLst>
                                    <p:audio>
                                      <p:cMediaNode>
                                        <p:cTn display="0" masterRel="sameClick">
                                          <p:stCondLst>
                                            <p:cond evt="begin" delay="0">
                                              <p:tn val="5"/>
                                            </p:cond>
                                          </p:stCondLst>
                                          <p:endCondLst>
                                            <p:cond evt="onStopAudio" delay="0">
                                              <p:tgtEl>
                                                <p:sldTgt/>
                                              </p:tgtEl>
                                            </p:cond>
                                          </p:endCondLst>
                                        </p:cTn>
                                        <p:tgtEl>
                                          <p:sndTgt r:embed="rId2" name="Embedded Sound 32"/>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9" grpId="0" animBg="1"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rrowheads="1"/>
          </p:cNvSpPr>
          <p:nvPr>
            <p:ph type="title"/>
          </p:nvPr>
        </p:nvSpPr>
        <p:spPr/>
        <p:txBody>
          <a:bodyPr/>
          <a:lstStyle/>
          <a:p>
            <a:r>
              <a:rPr lang="en-US"/>
              <a:t>Parts of the Brain</a:t>
            </a:r>
          </a:p>
        </p:txBody>
      </p:sp>
      <p:sp>
        <p:nvSpPr>
          <p:cNvPr id="71683" name="Rectangle 3"/>
          <p:cNvSpPr>
            <a:spLocks noGrp="1" noRot="1" noChangeArrowheads="1"/>
          </p:cNvSpPr>
          <p:nvPr>
            <p:ph type="body" sz="half" idx="1"/>
          </p:nvPr>
        </p:nvSpPr>
        <p:spPr>
          <a:xfrm>
            <a:off x="301625" y="1676400"/>
            <a:ext cx="3127375" cy="4724400"/>
          </a:xfrm>
        </p:spPr>
        <p:txBody>
          <a:bodyPr/>
          <a:lstStyle/>
          <a:p>
            <a:r>
              <a:rPr lang="en-US" sz="2800" dirty="0"/>
              <a:t>Medulla Oblongata – The </a:t>
            </a:r>
            <a:r>
              <a:rPr lang="en-US" sz="2800" dirty="0" err="1" smtClean="0"/>
              <a:t>Waterboy</a:t>
            </a:r>
            <a:endParaRPr lang="en-US" sz="2800" dirty="0"/>
          </a:p>
        </p:txBody>
      </p:sp>
      <p:pic>
        <p:nvPicPr>
          <p:cNvPr id="71684" name="Medulla Oblongata-Waterboy Video.WMV">
            <a:hlinkClick r:id="" action="ppaction://media"/>
          </p:cNvPr>
          <p:cNvPicPr>
            <a:picLocks noGrp="1" noRot="1" noChangeAspect="1" noChangeArrowheads="1"/>
          </p:cNvPicPr>
          <p:nvPr>
            <p:ph sz="half" idx="2"/>
            <a:videoFile r:link="rId1"/>
          </p:nvPr>
        </p:nvPicPr>
        <p:blipFill>
          <a:blip r:embed="rId4" cstate="print"/>
          <a:srcRect/>
          <a:stretch>
            <a:fillRect/>
          </a:stretch>
        </p:blipFill>
        <p:spPr>
          <a:xfrm>
            <a:off x="3429000" y="1447800"/>
            <a:ext cx="5715000" cy="4286250"/>
          </a:xfrm>
          <a:ln/>
        </p:spPr>
      </p:pic>
    </p:spTree>
  </p:cSld>
  <p:clrMapOvr>
    <a:masterClrMapping/>
  </p:clrMapOvr>
  <p:transition>
    <p:comb/>
  </p:transition>
  <p:timing>
    <p:tnLst>
      <p:par>
        <p:cTn id="1" dur="indefinite" restart="never" nodeType="tmRoot">
          <p:childTnLst>
            <p:seq concurrent="1" nextAc="seek">
              <p:cTn id="2" restart="whenNotActive" fill="hold" evtFilter="cancelBubble" nodeType="interactiveSeq">
                <p:stCondLst>
                  <p:cond evt="onClick" delay="0">
                    <p:tgtEl>
                      <p:spTgt spid="7168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1684"/>
                                        </p:tgtEl>
                                      </p:cBhvr>
                                    </p:cmd>
                                  </p:childTnLst>
                                </p:cTn>
                              </p:par>
                            </p:childTnLst>
                          </p:cTn>
                        </p:par>
                      </p:childTnLst>
                    </p:cTn>
                  </p:par>
                </p:childTnLst>
              </p:cTn>
              <p:nextCondLst>
                <p:cond evt="onClick" delay="0">
                  <p:tgtEl>
                    <p:spTgt spid="71684"/>
                  </p:tgtEl>
                </p:cond>
              </p:nextCondLst>
            </p:seq>
            <p:video>
              <p:cMediaNode>
                <p:cTn id="7" fill="hold" display="0">
                  <p:stCondLst>
                    <p:cond delay="indefinite"/>
                  </p:stCondLst>
                  <p:endCondLst>
                    <p:cond evt="onNext" delay="0">
                      <p:tgtEl>
                        <p:sldTgt/>
                      </p:tgtEl>
                    </p:cond>
                    <p:cond evt="onPrev" delay="0">
                      <p:tgtEl>
                        <p:sldTgt/>
                      </p:tgtEl>
                    </p:cond>
                  </p:endCondLst>
                </p:cTn>
                <p:tgtEl>
                  <p:spTgt spid="71684"/>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Limbic System</a:t>
            </a:r>
            <a:endParaRPr lang="en-US" dirty="0"/>
          </a:p>
        </p:txBody>
      </p:sp>
      <p:sp>
        <p:nvSpPr>
          <p:cNvPr id="3" name="Content Placeholder 2"/>
          <p:cNvSpPr>
            <a:spLocks noGrp="1"/>
          </p:cNvSpPr>
          <p:nvPr>
            <p:ph idx="1"/>
          </p:nvPr>
        </p:nvSpPr>
        <p:spPr/>
        <p:txBody>
          <a:bodyPr/>
          <a:lstStyle/>
          <a:p>
            <a:r>
              <a:rPr lang="en-US" dirty="0" smtClean="0"/>
              <a:t>Amygdala</a:t>
            </a:r>
          </a:p>
          <a:p>
            <a:r>
              <a:rPr lang="en-US" dirty="0" smtClean="0"/>
              <a:t>Hippocampus</a:t>
            </a:r>
          </a:p>
          <a:p>
            <a:r>
              <a:rPr lang="en-US" dirty="0" smtClean="0"/>
              <a:t>Hypothalamus</a:t>
            </a:r>
            <a:endParaRPr lang="en-US" dirty="0"/>
          </a:p>
        </p:txBody>
      </p:sp>
    </p:spTree>
    <p:extLst>
      <p:ext uri="{BB962C8B-B14F-4D97-AF65-F5344CB8AC3E}">
        <p14:creationId xmlns:p14="http://schemas.microsoft.com/office/powerpoint/2010/main" val="1068713263"/>
      </p:ext>
    </p:extLst>
  </p:cSld>
  <p:clrMapOvr>
    <a:masterClrMapping/>
  </p:clrMapOvr>
  <p:transition>
    <p:comb/>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amygdala"/>
          <p:cNvPicPr>
            <a:picLocks noGrp="1" noChangeAspect="1" noChangeArrowheads="1"/>
          </p:cNvPicPr>
          <p:nvPr>
            <p:ph idx="1"/>
          </p:nvPr>
        </p:nvPicPr>
        <p:blipFill>
          <a:blip r:embed="rId3" cstate="print"/>
          <a:srcRect/>
          <a:stretch>
            <a:fillRect/>
          </a:stretch>
        </p:blipFill>
        <p:spPr>
          <a:xfrm>
            <a:off x="1320800" y="696913"/>
            <a:ext cx="7315200" cy="5307012"/>
          </a:xfrm>
          <a:noFill/>
        </p:spPr>
      </p:pic>
      <p:sp>
        <p:nvSpPr>
          <p:cNvPr id="64515" name="Line 3"/>
          <p:cNvSpPr>
            <a:spLocks noChangeShapeType="1"/>
          </p:cNvSpPr>
          <p:nvPr/>
        </p:nvSpPr>
        <p:spPr bwMode="auto">
          <a:xfrm>
            <a:off x="4707467" y="762000"/>
            <a:ext cx="1219200" cy="2209800"/>
          </a:xfrm>
          <a:prstGeom prst="line">
            <a:avLst/>
          </a:prstGeom>
          <a:noFill/>
          <a:ln w="76200">
            <a:solidFill>
              <a:srgbClr val="FF6600"/>
            </a:solidFill>
            <a:round/>
            <a:headEnd/>
            <a:tailEnd type="triangle" w="med" len="med"/>
          </a:ln>
        </p:spPr>
        <p:txBody>
          <a:bodyPr/>
          <a:lstStyle/>
          <a:p>
            <a:endParaRPr lang="en-US"/>
          </a:p>
        </p:txBody>
      </p:sp>
      <p:sp>
        <p:nvSpPr>
          <p:cNvPr id="64516" name="Text Box 4"/>
          <p:cNvSpPr txBox="1">
            <a:spLocks noChangeArrowheads="1"/>
          </p:cNvSpPr>
          <p:nvPr/>
        </p:nvSpPr>
        <p:spPr bwMode="auto">
          <a:xfrm>
            <a:off x="1320800" y="6156325"/>
            <a:ext cx="7653867" cy="923330"/>
          </a:xfrm>
          <a:prstGeom prst="rect">
            <a:avLst/>
          </a:prstGeom>
          <a:noFill/>
          <a:ln w="12700">
            <a:noFill/>
            <a:miter lim="800000"/>
            <a:headEnd/>
            <a:tailEnd/>
          </a:ln>
        </p:spPr>
        <p:txBody>
          <a:bodyPr>
            <a:spAutoFit/>
          </a:bodyPr>
          <a:lstStyle/>
          <a:p>
            <a:pPr>
              <a:spcBef>
                <a:spcPct val="50000"/>
              </a:spcBef>
            </a:pPr>
            <a:r>
              <a:rPr lang="en-US" sz="1800" i="1">
                <a:solidFill>
                  <a:schemeClr val="tx1"/>
                </a:solidFill>
              </a:rPr>
              <a:t>Reading Faces, Brain Briefings. Society for Neuroscience http://web.sfn.org/content/Publications/BrainBriefings/reading.html#fullsize</a:t>
            </a:r>
          </a:p>
        </p:txBody>
      </p:sp>
      <p:sp>
        <p:nvSpPr>
          <p:cNvPr id="1104901" name="Rectangle 5"/>
          <p:cNvSpPr>
            <a:spLocks noGrp="1" noChangeArrowheads="1"/>
          </p:cNvSpPr>
          <p:nvPr>
            <p:ph type="title"/>
          </p:nvPr>
        </p:nvSpPr>
        <p:spPr>
          <a:xfrm>
            <a:off x="1190978" y="76200"/>
            <a:ext cx="7953022" cy="1143000"/>
          </a:xfrm>
          <a:solidFill>
            <a:schemeClr val="bg2"/>
          </a:solidFill>
        </p:spPr>
        <p:txBody>
          <a:bodyPr/>
          <a:lstStyle/>
          <a:p>
            <a:pPr>
              <a:defRPr/>
            </a:pPr>
            <a:r>
              <a:rPr lang="en-US" sz="4000" smtClean="0">
                <a:effectLst/>
              </a:rPr>
              <a:t>Amygdala: attaches emotional significance to events: </a:t>
            </a:r>
            <a:r>
              <a:rPr lang="en-US" sz="4000" u="sng" smtClean="0">
                <a:effectLst/>
              </a:rPr>
              <a:t>PTSD</a:t>
            </a:r>
          </a:p>
        </p:txBody>
      </p:sp>
      <p:sp>
        <p:nvSpPr>
          <p:cNvPr id="1104902" name="Text Box 6"/>
          <p:cNvSpPr txBox="1">
            <a:spLocks noChangeArrowheads="1"/>
          </p:cNvSpPr>
          <p:nvPr/>
        </p:nvSpPr>
        <p:spPr bwMode="auto">
          <a:xfrm>
            <a:off x="2946400" y="5197476"/>
            <a:ext cx="5689600" cy="677108"/>
          </a:xfrm>
          <a:prstGeom prst="rect">
            <a:avLst/>
          </a:prstGeom>
          <a:solidFill>
            <a:schemeClr val="hlink"/>
          </a:solidFill>
          <a:ln w="12700">
            <a:noFill/>
            <a:miter lim="800000"/>
            <a:headEnd/>
            <a:tailEnd/>
          </a:ln>
        </p:spPr>
        <p:txBody>
          <a:bodyPr>
            <a:spAutoFit/>
          </a:bodyPr>
          <a:lstStyle/>
          <a:p>
            <a:pPr>
              <a:spcBef>
                <a:spcPct val="50000"/>
              </a:spcBef>
            </a:pPr>
            <a:r>
              <a:rPr lang="en-US">
                <a:solidFill>
                  <a:schemeClr val="tx1"/>
                </a:solidFill>
              </a:rPr>
              <a:t>Projects directly &amp; indirectly to hippocampus to enhance memory for emotional stimuli</a:t>
            </a:r>
            <a:endParaRPr lang="en-US" sz="2000" i="1">
              <a:solidFill>
                <a:schemeClr val="tx1"/>
              </a:solidFill>
            </a:endParaRPr>
          </a:p>
        </p:txBody>
      </p:sp>
      <p:sp>
        <p:nvSpPr>
          <p:cNvPr id="64519" name="Text Box 7"/>
          <p:cNvSpPr txBox="1">
            <a:spLocks noChangeArrowheads="1"/>
          </p:cNvSpPr>
          <p:nvPr/>
        </p:nvSpPr>
        <p:spPr bwMode="auto">
          <a:xfrm rot="-2652977">
            <a:off x="6062133" y="2879726"/>
            <a:ext cx="1964267" cy="701675"/>
          </a:xfrm>
          <a:prstGeom prst="rect">
            <a:avLst/>
          </a:prstGeom>
          <a:noFill/>
          <a:ln w="12700">
            <a:noFill/>
            <a:miter lim="800000"/>
            <a:headEnd/>
            <a:tailEnd/>
          </a:ln>
        </p:spPr>
        <p:txBody>
          <a:bodyPr>
            <a:spAutoFit/>
          </a:bodyPr>
          <a:lstStyle/>
          <a:p>
            <a:pPr algn="ctr">
              <a:spcBef>
                <a:spcPct val="50000"/>
              </a:spcBef>
            </a:pPr>
            <a:r>
              <a:rPr lang="en-US" sz="2000">
                <a:solidFill>
                  <a:srgbClr val="FF3399"/>
                </a:solidFill>
              </a:rPr>
              <a:t>Hippocampus proper</a:t>
            </a:r>
          </a:p>
        </p:txBody>
      </p:sp>
    </p:spTree>
    <p:extLst>
      <p:ext uri="{BB962C8B-B14F-4D97-AF65-F5344CB8AC3E}">
        <p14:creationId xmlns:p14="http://schemas.microsoft.com/office/powerpoint/2010/main" val="2920184254"/>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04902"/>
                                        </p:tgtEl>
                                        <p:attrNameLst>
                                          <p:attrName>style.visibility</p:attrName>
                                        </p:attrNameLst>
                                      </p:cBhvr>
                                      <p:to>
                                        <p:strVal val="visible"/>
                                      </p:to>
                                    </p:set>
                                    <p:animEffect transition="in" filter="blinds(horizontal)">
                                      <p:cBhvr>
                                        <p:cTn id="7" dur="500"/>
                                        <p:tgtEl>
                                          <p:spTgt spid="1104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490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0802" name="Rectangle 2"/>
          <p:cNvSpPr>
            <a:spLocks noGrp="1" noChangeArrowheads="1"/>
          </p:cNvSpPr>
          <p:nvPr>
            <p:ph type="title"/>
          </p:nvPr>
        </p:nvSpPr>
        <p:spPr/>
        <p:txBody>
          <a:bodyPr/>
          <a:lstStyle/>
          <a:p>
            <a:pPr>
              <a:defRPr/>
            </a:pPr>
            <a:r>
              <a:rPr lang="en-US" smtClean="0"/>
              <a:t>+</a:t>
            </a:r>
          </a:p>
        </p:txBody>
      </p:sp>
      <p:sp>
        <p:nvSpPr>
          <p:cNvPr id="1100803" name="Rectangle 3"/>
          <p:cNvSpPr>
            <a:spLocks noGrp="1" noChangeArrowheads="1"/>
          </p:cNvSpPr>
          <p:nvPr>
            <p:ph type="body" idx="1"/>
          </p:nvPr>
        </p:nvSpPr>
        <p:spPr/>
        <p:txBody>
          <a:bodyPr/>
          <a:lstStyle/>
          <a:p>
            <a:pPr>
              <a:defRPr/>
            </a:pPr>
            <a:endParaRPr lang="en-US" smtClean="0"/>
          </a:p>
        </p:txBody>
      </p:sp>
      <p:pic>
        <p:nvPicPr>
          <p:cNvPr id="65540" name="Picture 4" descr="Picture 046"/>
          <p:cNvPicPr>
            <a:picLocks noChangeAspect="1" noChangeArrowheads="1"/>
          </p:cNvPicPr>
          <p:nvPr/>
        </p:nvPicPr>
        <p:blipFill>
          <a:blip r:embed="rId2" cstate="print"/>
          <a:srcRect/>
          <a:stretch>
            <a:fillRect/>
          </a:stretch>
        </p:blipFill>
        <p:spPr bwMode="auto">
          <a:xfrm>
            <a:off x="33867" y="152400"/>
            <a:ext cx="8771467" cy="6472238"/>
          </a:xfrm>
          <a:prstGeom prst="rect">
            <a:avLst/>
          </a:prstGeom>
          <a:noFill/>
          <a:ln w="9525">
            <a:noFill/>
            <a:miter lim="800000"/>
            <a:headEnd/>
            <a:tailEnd/>
          </a:ln>
        </p:spPr>
      </p:pic>
      <p:grpSp>
        <p:nvGrpSpPr>
          <p:cNvPr id="2" name="Group 5"/>
          <p:cNvGrpSpPr>
            <a:grpSpLocks/>
          </p:cNvGrpSpPr>
          <p:nvPr/>
        </p:nvGrpSpPr>
        <p:grpSpPr bwMode="auto">
          <a:xfrm>
            <a:off x="237067" y="4160838"/>
            <a:ext cx="1964267" cy="1782762"/>
            <a:chOff x="1359" y="0"/>
            <a:chExt cx="4857" cy="4291"/>
          </a:xfrm>
        </p:grpSpPr>
        <p:pic>
          <p:nvPicPr>
            <p:cNvPr id="65555" name="Picture 6" descr="Picture 047a"/>
            <p:cNvPicPr>
              <a:picLocks noChangeAspect="1" noChangeArrowheads="1"/>
            </p:cNvPicPr>
            <p:nvPr/>
          </p:nvPicPr>
          <p:blipFill>
            <a:blip r:embed="rId3" cstate="print"/>
            <a:srcRect/>
            <a:stretch>
              <a:fillRect/>
            </a:stretch>
          </p:blipFill>
          <p:spPr bwMode="auto">
            <a:xfrm>
              <a:off x="1359" y="0"/>
              <a:ext cx="4857" cy="4291"/>
            </a:xfrm>
            <a:prstGeom prst="rect">
              <a:avLst/>
            </a:prstGeom>
            <a:noFill/>
            <a:ln w="9525">
              <a:solidFill>
                <a:schemeClr val="bg2"/>
              </a:solidFill>
              <a:miter lim="800000"/>
              <a:headEnd/>
              <a:tailEnd/>
            </a:ln>
          </p:spPr>
        </p:pic>
        <p:sp>
          <p:nvSpPr>
            <p:cNvPr id="65556" name="Oval 7"/>
            <p:cNvSpPr>
              <a:spLocks noChangeArrowheads="1"/>
            </p:cNvSpPr>
            <p:nvPr/>
          </p:nvSpPr>
          <p:spPr bwMode="auto">
            <a:xfrm rot="820803">
              <a:off x="2282" y="1084"/>
              <a:ext cx="3024" cy="1584"/>
            </a:xfrm>
            <a:prstGeom prst="ellipse">
              <a:avLst/>
            </a:prstGeom>
            <a:noFill/>
            <a:ln w="76200">
              <a:solidFill>
                <a:schemeClr val="bg2"/>
              </a:solidFill>
              <a:prstDash val="dash"/>
              <a:round/>
              <a:headEnd/>
              <a:tailEnd/>
            </a:ln>
          </p:spPr>
          <p:txBody>
            <a:bodyPr wrap="none" anchor="ctr"/>
            <a:lstStyle/>
            <a:p>
              <a:endParaRPr lang="en-US"/>
            </a:p>
          </p:txBody>
        </p:sp>
        <p:sp>
          <p:nvSpPr>
            <p:cNvPr id="65557" name="Oval 8"/>
            <p:cNvSpPr>
              <a:spLocks noChangeArrowheads="1"/>
            </p:cNvSpPr>
            <p:nvPr/>
          </p:nvSpPr>
          <p:spPr bwMode="auto">
            <a:xfrm rot="1018521">
              <a:off x="3048" y="1920"/>
              <a:ext cx="1440" cy="288"/>
            </a:xfrm>
            <a:prstGeom prst="ellipse">
              <a:avLst/>
            </a:prstGeom>
            <a:solidFill>
              <a:schemeClr val="accent1"/>
            </a:solidFill>
            <a:ln w="12700">
              <a:solidFill>
                <a:schemeClr val="bg2"/>
              </a:solidFill>
              <a:round/>
              <a:headEnd/>
              <a:tailEnd/>
            </a:ln>
          </p:spPr>
          <p:txBody>
            <a:bodyPr wrap="none" anchor="ctr"/>
            <a:lstStyle/>
            <a:p>
              <a:endParaRPr lang="en-US"/>
            </a:p>
          </p:txBody>
        </p:sp>
      </p:grpSp>
      <p:sp>
        <p:nvSpPr>
          <p:cNvPr id="65542" name="Text Box 9"/>
          <p:cNvSpPr txBox="1">
            <a:spLocks noChangeArrowheads="1"/>
          </p:cNvSpPr>
          <p:nvPr/>
        </p:nvSpPr>
        <p:spPr bwMode="auto">
          <a:xfrm rot="-5400000">
            <a:off x="6805789" y="2847945"/>
            <a:ext cx="4419600" cy="400110"/>
          </a:xfrm>
          <a:prstGeom prst="rect">
            <a:avLst/>
          </a:prstGeom>
          <a:noFill/>
          <a:ln w="12700">
            <a:noFill/>
            <a:miter lim="800000"/>
            <a:headEnd/>
            <a:tailEnd/>
          </a:ln>
        </p:spPr>
        <p:txBody>
          <a:bodyPr>
            <a:spAutoFit/>
          </a:bodyPr>
          <a:lstStyle/>
          <a:p>
            <a:pPr>
              <a:spcBef>
                <a:spcPct val="50000"/>
              </a:spcBef>
            </a:pPr>
            <a:r>
              <a:rPr lang="en-US" sz="2000"/>
              <a:t>Photo by Paul Aravich EVMS</a:t>
            </a:r>
          </a:p>
        </p:txBody>
      </p:sp>
      <p:grpSp>
        <p:nvGrpSpPr>
          <p:cNvPr id="3" name="Group 10"/>
          <p:cNvGrpSpPr>
            <a:grpSpLocks/>
          </p:cNvGrpSpPr>
          <p:nvPr/>
        </p:nvGrpSpPr>
        <p:grpSpPr bwMode="auto">
          <a:xfrm>
            <a:off x="372534" y="381003"/>
            <a:ext cx="6976533" cy="369888"/>
            <a:chOff x="1224" y="1440"/>
            <a:chExt cx="4944" cy="233"/>
          </a:xfrm>
        </p:grpSpPr>
        <p:sp>
          <p:nvSpPr>
            <p:cNvPr id="65553" name="Text Box 11"/>
            <p:cNvSpPr txBox="1">
              <a:spLocks noChangeArrowheads="1"/>
            </p:cNvSpPr>
            <p:nvPr/>
          </p:nvSpPr>
          <p:spPr bwMode="auto">
            <a:xfrm>
              <a:off x="5160" y="1440"/>
              <a:ext cx="1008" cy="233"/>
            </a:xfrm>
            <a:prstGeom prst="rect">
              <a:avLst/>
            </a:prstGeom>
            <a:solidFill>
              <a:schemeClr val="tx1"/>
            </a:solidFill>
            <a:ln w="12700">
              <a:noFill/>
              <a:miter lim="800000"/>
              <a:headEnd/>
              <a:tailEnd/>
            </a:ln>
          </p:spPr>
          <p:txBody>
            <a:bodyPr>
              <a:spAutoFit/>
            </a:bodyPr>
            <a:lstStyle/>
            <a:p>
              <a:pPr algn="ctr">
                <a:spcBef>
                  <a:spcPct val="50000"/>
                </a:spcBef>
              </a:pPr>
              <a:r>
                <a:rPr lang="en-US">
                  <a:solidFill>
                    <a:schemeClr val="bg2"/>
                  </a:solidFill>
                </a:rPr>
                <a:t>Anterior</a:t>
              </a:r>
            </a:p>
          </p:txBody>
        </p:sp>
        <p:sp>
          <p:nvSpPr>
            <p:cNvPr id="65554" name="Text Box 12"/>
            <p:cNvSpPr txBox="1">
              <a:spLocks noChangeArrowheads="1"/>
            </p:cNvSpPr>
            <p:nvPr/>
          </p:nvSpPr>
          <p:spPr bwMode="auto">
            <a:xfrm>
              <a:off x="1224" y="1440"/>
              <a:ext cx="1008" cy="233"/>
            </a:xfrm>
            <a:prstGeom prst="rect">
              <a:avLst/>
            </a:prstGeom>
            <a:solidFill>
              <a:schemeClr val="tx1"/>
            </a:solidFill>
            <a:ln w="12700">
              <a:noFill/>
              <a:miter lim="800000"/>
              <a:headEnd/>
              <a:tailEnd/>
            </a:ln>
          </p:spPr>
          <p:txBody>
            <a:bodyPr>
              <a:spAutoFit/>
            </a:bodyPr>
            <a:lstStyle/>
            <a:p>
              <a:pPr algn="ctr">
                <a:spcBef>
                  <a:spcPct val="50000"/>
                </a:spcBef>
              </a:pPr>
              <a:r>
                <a:rPr lang="en-US">
                  <a:solidFill>
                    <a:schemeClr val="bg2"/>
                  </a:solidFill>
                </a:rPr>
                <a:t>Posterior</a:t>
              </a:r>
            </a:p>
          </p:txBody>
        </p:sp>
      </p:grpSp>
      <p:sp>
        <p:nvSpPr>
          <p:cNvPr id="65544" name="Line 13"/>
          <p:cNvSpPr>
            <a:spLocks noChangeShapeType="1"/>
          </p:cNvSpPr>
          <p:nvPr/>
        </p:nvSpPr>
        <p:spPr bwMode="auto">
          <a:xfrm flipH="1" flipV="1">
            <a:off x="3217334" y="2209800"/>
            <a:ext cx="67733" cy="2286000"/>
          </a:xfrm>
          <a:prstGeom prst="line">
            <a:avLst/>
          </a:prstGeom>
          <a:noFill/>
          <a:ln w="76200">
            <a:solidFill>
              <a:schemeClr val="bg2"/>
            </a:solidFill>
            <a:round/>
            <a:headEnd/>
            <a:tailEnd type="triangle" w="med" len="med"/>
          </a:ln>
        </p:spPr>
        <p:txBody>
          <a:bodyPr/>
          <a:lstStyle/>
          <a:p>
            <a:endParaRPr lang="en-US"/>
          </a:p>
        </p:txBody>
      </p:sp>
      <p:sp>
        <p:nvSpPr>
          <p:cNvPr id="65545" name="Line 14"/>
          <p:cNvSpPr>
            <a:spLocks noChangeShapeType="1"/>
          </p:cNvSpPr>
          <p:nvPr/>
        </p:nvSpPr>
        <p:spPr bwMode="auto">
          <a:xfrm flipV="1">
            <a:off x="4978400" y="3429000"/>
            <a:ext cx="0" cy="1066800"/>
          </a:xfrm>
          <a:prstGeom prst="line">
            <a:avLst/>
          </a:prstGeom>
          <a:noFill/>
          <a:ln w="76200">
            <a:solidFill>
              <a:schemeClr val="bg2"/>
            </a:solidFill>
            <a:round/>
            <a:headEnd/>
            <a:tailEnd type="triangle" w="med" len="med"/>
          </a:ln>
        </p:spPr>
        <p:txBody>
          <a:bodyPr/>
          <a:lstStyle/>
          <a:p>
            <a:endParaRPr lang="en-US"/>
          </a:p>
        </p:txBody>
      </p:sp>
      <p:sp>
        <p:nvSpPr>
          <p:cNvPr id="65546" name="Line 15"/>
          <p:cNvSpPr>
            <a:spLocks noChangeShapeType="1"/>
          </p:cNvSpPr>
          <p:nvPr/>
        </p:nvSpPr>
        <p:spPr bwMode="auto">
          <a:xfrm flipV="1">
            <a:off x="4097867" y="3429000"/>
            <a:ext cx="0" cy="1143000"/>
          </a:xfrm>
          <a:prstGeom prst="line">
            <a:avLst/>
          </a:prstGeom>
          <a:noFill/>
          <a:ln w="76200">
            <a:solidFill>
              <a:schemeClr val="bg2"/>
            </a:solidFill>
            <a:round/>
            <a:headEnd/>
            <a:tailEnd type="triangle" w="med" len="med"/>
          </a:ln>
        </p:spPr>
        <p:txBody>
          <a:bodyPr/>
          <a:lstStyle/>
          <a:p>
            <a:endParaRPr lang="en-US"/>
          </a:p>
        </p:txBody>
      </p:sp>
      <p:sp>
        <p:nvSpPr>
          <p:cNvPr id="65547" name="Text Box 16"/>
          <p:cNvSpPr txBox="1">
            <a:spLocks noChangeArrowheads="1"/>
          </p:cNvSpPr>
          <p:nvPr/>
        </p:nvSpPr>
        <p:spPr bwMode="auto">
          <a:xfrm>
            <a:off x="2404533" y="4419600"/>
            <a:ext cx="3589867" cy="369332"/>
          </a:xfrm>
          <a:prstGeom prst="rect">
            <a:avLst/>
          </a:prstGeom>
          <a:solidFill>
            <a:schemeClr val="bg2"/>
          </a:solidFill>
          <a:ln w="12700">
            <a:noFill/>
            <a:miter lim="800000"/>
            <a:headEnd/>
            <a:tailEnd/>
          </a:ln>
        </p:spPr>
        <p:txBody>
          <a:bodyPr>
            <a:spAutoFit/>
          </a:bodyPr>
          <a:lstStyle/>
          <a:p>
            <a:pPr algn="ctr">
              <a:spcBef>
                <a:spcPct val="50000"/>
              </a:spcBef>
            </a:pPr>
            <a:r>
              <a:rPr lang="en-US">
                <a:solidFill>
                  <a:schemeClr val="tx1"/>
                </a:solidFill>
              </a:rPr>
              <a:t>Right hippocampus proper</a:t>
            </a:r>
          </a:p>
        </p:txBody>
      </p:sp>
      <p:sp>
        <p:nvSpPr>
          <p:cNvPr id="65548" name="Text Box 19"/>
          <p:cNvSpPr txBox="1">
            <a:spLocks noChangeArrowheads="1"/>
          </p:cNvSpPr>
          <p:nvPr/>
        </p:nvSpPr>
        <p:spPr bwMode="auto">
          <a:xfrm>
            <a:off x="3081867" y="152400"/>
            <a:ext cx="2302933" cy="579438"/>
          </a:xfrm>
          <a:prstGeom prst="rect">
            <a:avLst/>
          </a:prstGeom>
          <a:solidFill>
            <a:schemeClr val="bg2"/>
          </a:solidFill>
          <a:ln w="12700">
            <a:noFill/>
            <a:miter lim="800000"/>
            <a:headEnd/>
            <a:tailEnd/>
          </a:ln>
        </p:spPr>
        <p:txBody>
          <a:bodyPr>
            <a:spAutoFit/>
          </a:bodyPr>
          <a:lstStyle/>
          <a:p>
            <a:pPr algn="ctr">
              <a:spcBef>
                <a:spcPct val="50000"/>
              </a:spcBef>
            </a:pPr>
            <a:r>
              <a:rPr lang="en-US" sz="3200"/>
              <a:t>Amygdala</a:t>
            </a:r>
          </a:p>
        </p:txBody>
      </p:sp>
      <p:grpSp>
        <p:nvGrpSpPr>
          <p:cNvPr id="4" name="Group 21"/>
          <p:cNvGrpSpPr>
            <a:grpSpLocks/>
          </p:cNvGrpSpPr>
          <p:nvPr/>
        </p:nvGrpSpPr>
        <p:grpSpPr bwMode="auto">
          <a:xfrm>
            <a:off x="5317067" y="2908300"/>
            <a:ext cx="2506133" cy="1143000"/>
            <a:chOff x="3768" y="1832"/>
            <a:chExt cx="1776" cy="720"/>
          </a:xfrm>
        </p:grpSpPr>
        <p:sp>
          <p:nvSpPr>
            <p:cNvPr id="65550" name="Line 17"/>
            <p:cNvSpPr>
              <a:spLocks noChangeShapeType="1"/>
            </p:cNvSpPr>
            <p:nvPr/>
          </p:nvSpPr>
          <p:spPr bwMode="auto">
            <a:xfrm flipH="1">
              <a:off x="3960" y="2160"/>
              <a:ext cx="528" cy="0"/>
            </a:xfrm>
            <a:prstGeom prst="line">
              <a:avLst/>
            </a:prstGeom>
            <a:noFill/>
            <a:ln w="76200">
              <a:solidFill>
                <a:srgbClr val="FF0000"/>
              </a:solidFill>
              <a:round/>
              <a:headEnd/>
              <a:tailEnd type="triangle" w="med" len="med"/>
            </a:ln>
          </p:spPr>
          <p:txBody>
            <a:bodyPr/>
            <a:lstStyle/>
            <a:p>
              <a:endParaRPr lang="en-US"/>
            </a:p>
          </p:txBody>
        </p:sp>
        <p:sp>
          <p:nvSpPr>
            <p:cNvPr id="65551" name="Text Box 18"/>
            <p:cNvSpPr txBox="1">
              <a:spLocks noChangeArrowheads="1"/>
            </p:cNvSpPr>
            <p:nvPr/>
          </p:nvSpPr>
          <p:spPr bwMode="auto">
            <a:xfrm>
              <a:off x="4440" y="1890"/>
              <a:ext cx="1104" cy="407"/>
            </a:xfrm>
            <a:prstGeom prst="rect">
              <a:avLst/>
            </a:prstGeom>
            <a:solidFill>
              <a:srgbClr val="FF0000"/>
            </a:solidFill>
            <a:ln w="12700">
              <a:noFill/>
              <a:miter lim="800000"/>
              <a:headEnd/>
              <a:tailEnd/>
            </a:ln>
          </p:spPr>
          <p:txBody>
            <a:bodyPr>
              <a:spAutoFit/>
            </a:bodyPr>
            <a:lstStyle/>
            <a:p>
              <a:pPr algn="ctr">
                <a:spcBef>
                  <a:spcPct val="50000"/>
                </a:spcBef>
              </a:pPr>
              <a:r>
                <a:rPr lang="en-US">
                  <a:solidFill>
                    <a:schemeClr val="tx1"/>
                  </a:solidFill>
                </a:rPr>
                <a:t>Right amygdala</a:t>
              </a:r>
            </a:p>
          </p:txBody>
        </p:sp>
        <p:sp>
          <p:nvSpPr>
            <p:cNvPr id="65552" name="Oval 20"/>
            <p:cNvSpPr>
              <a:spLocks noChangeArrowheads="1"/>
            </p:cNvSpPr>
            <p:nvPr/>
          </p:nvSpPr>
          <p:spPr bwMode="auto">
            <a:xfrm>
              <a:off x="3768" y="1832"/>
              <a:ext cx="528" cy="720"/>
            </a:xfrm>
            <a:prstGeom prst="ellipse">
              <a:avLst/>
            </a:prstGeom>
            <a:noFill/>
            <a:ln w="76200">
              <a:solidFill>
                <a:schemeClr val="hlink"/>
              </a:solidFill>
              <a:prstDash val="sysDot"/>
              <a:round/>
              <a:headEnd/>
              <a:tailEnd/>
            </a:ln>
          </p:spPr>
          <p:txBody>
            <a:bodyPr wrap="none" anchor="ctr"/>
            <a:lstStyle/>
            <a:p>
              <a:endParaRPr lang="en-US"/>
            </a:p>
          </p:txBody>
        </p:sp>
      </p:grpSp>
    </p:spTree>
    <p:extLst>
      <p:ext uri="{BB962C8B-B14F-4D97-AF65-F5344CB8AC3E}">
        <p14:creationId xmlns:p14="http://schemas.microsoft.com/office/powerpoint/2010/main" val="534903229"/>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26" name="Rectangle 2"/>
          <p:cNvSpPr>
            <a:spLocks noGrp="1" noChangeArrowheads="1"/>
          </p:cNvSpPr>
          <p:nvPr>
            <p:ph type="title"/>
          </p:nvPr>
        </p:nvSpPr>
        <p:spPr>
          <a:xfrm>
            <a:off x="33867" y="609600"/>
            <a:ext cx="3177822" cy="1143000"/>
          </a:xfrm>
        </p:spPr>
        <p:txBody>
          <a:bodyPr/>
          <a:lstStyle/>
          <a:p>
            <a:pPr>
              <a:defRPr/>
            </a:pPr>
            <a:r>
              <a:rPr lang="en-US" smtClean="0"/>
              <a:t>Amygdala</a:t>
            </a:r>
          </a:p>
        </p:txBody>
      </p:sp>
      <p:sp>
        <p:nvSpPr>
          <p:cNvPr id="1101827" name="Rectangle 3"/>
          <p:cNvSpPr>
            <a:spLocks noGrp="1" noChangeArrowheads="1"/>
          </p:cNvSpPr>
          <p:nvPr>
            <p:ph type="body" idx="1"/>
          </p:nvPr>
        </p:nvSpPr>
        <p:spPr/>
        <p:txBody>
          <a:bodyPr/>
          <a:lstStyle/>
          <a:p>
            <a:pPr>
              <a:defRPr/>
            </a:pPr>
            <a:endParaRPr lang="en-US" smtClean="0"/>
          </a:p>
        </p:txBody>
      </p:sp>
      <p:sp>
        <p:nvSpPr>
          <p:cNvPr id="66564" name="Text Box 4"/>
          <p:cNvSpPr txBox="1">
            <a:spLocks noChangeArrowheads="1"/>
          </p:cNvSpPr>
          <p:nvPr/>
        </p:nvSpPr>
        <p:spPr bwMode="auto">
          <a:xfrm>
            <a:off x="-33867" y="3810001"/>
            <a:ext cx="2912533" cy="646331"/>
          </a:xfrm>
          <a:prstGeom prst="rect">
            <a:avLst/>
          </a:prstGeom>
          <a:solidFill>
            <a:schemeClr val="bg2"/>
          </a:solidFill>
          <a:ln w="12700">
            <a:noFill/>
            <a:miter lim="800000"/>
            <a:headEnd/>
            <a:tailEnd/>
          </a:ln>
        </p:spPr>
        <p:txBody>
          <a:bodyPr>
            <a:spAutoFit/>
          </a:bodyPr>
          <a:lstStyle/>
          <a:p>
            <a:pPr>
              <a:spcBef>
                <a:spcPct val="50000"/>
              </a:spcBef>
            </a:pPr>
            <a:r>
              <a:rPr lang="en-US"/>
              <a:t>Superior view w/ most of brain removed</a:t>
            </a:r>
          </a:p>
        </p:txBody>
      </p:sp>
      <p:grpSp>
        <p:nvGrpSpPr>
          <p:cNvPr id="2" name="Group 5"/>
          <p:cNvGrpSpPr>
            <a:grpSpLocks/>
          </p:cNvGrpSpPr>
          <p:nvPr/>
        </p:nvGrpSpPr>
        <p:grpSpPr bwMode="auto">
          <a:xfrm>
            <a:off x="2810934" y="228600"/>
            <a:ext cx="5731933" cy="6629400"/>
            <a:chOff x="2202" y="144"/>
            <a:chExt cx="4062" cy="4176"/>
          </a:xfrm>
        </p:grpSpPr>
        <p:pic>
          <p:nvPicPr>
            <p:cNvPr id="66573" name="Picture 6" descr="Picture 037"/>
            <p:cNvPicPr>
              <a:picLocks noChangeAspect="1" noChangeArrowheads="1"/>
            </p:cNvPicPr>
            <p:nvPr/>
          </p:nvPicPr>
          <p:blipFill>
            <a:blip r:embed="rId2" cstate="print"/>
            <a:srcRect/>
            <a:stretch>
              <a:fillRect/>
            </a:stretch>
          </p:blipFill>
          <p:spPr bwMode="auto">
            <a:xfrm>
              <a:off x="2202" y="144"/>
              <a:ext cx="4062" cy="4176"/>
            </a:xfrm>
            <a:prstGeom prst="rect">
              <a:avLst/>
            </a:prstGeom>
            <a:noFill/>
            <a:ln w="9525">
              <a:noFill/>
              <a:miter lim="800000"/>
              <a:headEnd/>
              <a:tailEnd/>
            </a:ln>
          </p:spPr>
        </p:pic>
        <p:sp>
          <p:nvSpPr>
            <p:cNvPr id="66574" name="Line 7"/>
            <p:cNvSpPr>
              <a:spLocks noChangeShapeType="1"/>
            </p:cNvSpPr>
            <p:nvPr/>
          </p:nvSpPr>
          <p:spPr bwMode="auto">
            <a:xfrm flipV="1">
              <a:off x="4392" y="3168"/>
              <a:ext cx="0" cy="528"/>
            </a:xfrm>
            <a:prstGeom prst="line">
              <a:avLst/>
            </a:prstGeom>
            <a:noFill/>
            <a:ln w="76200">
              <a:solidFill>
                <a:schemeClr val="tx1"/>
              </a:solidFill>
              <a:round/>
              <a:headEnd/>
              <a:tailEnd type="triangle" w="med" len="med"/>
            </a:ln>
          </p:spPr>
          <p:txBody>
            <a:bodyPr/>
            <a:lstStyle/>
            <a:p>
              <a:endParaRPr lang="en-US"/>
            </a:p>
          </p:txBody>
        </p:sp>
        <p:sp>
          <p:nvSpPr>
            <p:cNvPr id="66575" name="Text Box 8"/>
            <p:cNvSpPr txBox="1">
              <a:spLocks noChangeArrowheads="1"/>
            </p:cNvSpPr>
            <p:nvPr/>
          </p:nvSpPr>
          <p:spPr bwMode="auto">
            <a:xfrm>
              <a:off x="3120" y="3504"/>
              <a:ext cx="2544" cy="233"/>
            </a:xfrm>
            <a:prstGeom prst="rect">
              <a:avLst/>
            </a:prstGeom>
            <a:solidFill>
              <a:schemeClr val="bg2"/>
            </a:solidFill>
            <a:ln w="12700">
              <a:noFill/>
              <a:miter lim="800000"/>
              <a:headEnd/>
              <a:tailEnd/>
            </a:ln>
          </p:spPr>
          <p:txBody>
            <a:bodyPr>
              <a:spAutoFit/>
            </a:bodyPr>
            <a:lstStyle/>
            <a:p>
              <a:pPr algn="ctr">
                <a:spcBef>
                  <a:spcPct val="50000"/>
                </a:spcBef>
              </a:pPr>
              <a:r>
                <a:rPr lang="en-US">
                  <a:solidFill>
                    <a:schemeClr val="tx1"/>
                  </a:solidFill>
                </a:rPr>
                <a:t>Right hippocampus proper</a:t>
              </a:r>
            </a:p>
          </p:txBody>
        </p:sp>
        <p:sp>
          <p:nvSpPr>
            <p:cNvPr id="66576" name="Line 9"/>
            <p:cNvSpPr>
              <a:spLocks noChangeShapeType="1"/>
            </p:cNvSpPr>
            <p:nvPr/>
          </p:nvSpPr>
          <p:spPr bwMode="auto">
            <a:xfrm>
              <a:off x="4632" y="768"/>
              <a:ext cx="0" cy="480"/>
            </a:xfrm>
            <a:prstGeom prst="line">
              <a:avLst/>
            </a:prstGeom>
            <a:noFill/>
            <a:ln w="76200">
              <a:solidFill>
                <a:schemeClr val="tx1"/>
              </a:solidFill>
              <a:round/>
              <a:headEnd/>
              <a:tailEnd type="triangle" w="med" len="med"/>
            </a:ln>
          </p:spPr>
          <p:txBody>
            <a:bodyPr/>
            <a:lstStyle/>
            <a:p>
              <a:endParaRPr lang="en-US"/>
            </a:p>
          </p:txBody>
        </p:sp>
        <p:sp>
          <p:nvSpPr>
            <p:cNvPr id="66577" name="Text Box 10"/>
            <p:cNvSpPr txBox="1">
              <a:spLocks noChangeArrowheads="1"/>
            </p:cNvSpPr>
            <p:nvPr/>
          </p:nvSpPr>
          <p:spPr bwMode="auto">
            <a:xfrm>
              <a:off x="3360" y="480"/>
              <a:ext cx="2544" cy="233"/>
            </a:xfrm>
            <a:prstGeom prst="rect">
              <a:avLst/>
            </a:prstGeom>
            <a:solidFill>
              <a:schemeClr val="bg2"/>
            </a:solidFill>
            <a:ln w="12700">
              <a:noFill/>
              <a:miter lim="800000"/>
              <a:headEnd/>
              <a:tailEnd/>
            </a:ln>
          </p:spPr>
          <p:txBody>
            <a:bodyPr>
              <a:spAutoFit/>
            </a:bodyPr>
            <a:lstStyle/>
            <a:p>
              <a:pPr algn="ctr">
                <a:spcBef>
                  <a:spcPct val="50000"/>
                </a:spcBef>
              </a:pPr>
              <a:r>
                <a:rPr lang="en-US">
                  <a:solidFill>
                    <a:schemeClr val="tx1"/>
                  </a:solidFill>
                </a:rPr>
                <a:t>Left hippocampus proper</a:t>
              </a:r>
            </a:p>
          </p:txBody>
        </p:sp>
      </p:grpSp>
      <p:sp>
        <p:nvSpPr>
          <p:cNvPr id="66566" name="Text Box 11"/>
          <p:cNvSpPr txBox="1">
            <a:spLocks noChangeArrowheads="1"/>
          </p:cNvSpPr>
          <p:nvPr/>
        </p:nvSpPr>
        <p:spPr bwMode="auto">
          <a:xfrm>
            <a:off x="101600" y="6384926"/>
            <a:ext cx="3928533" cy="396875"/>
          </a:xfrm>
          <a:prstGeom prst="rect">
            <a:avLst/>
          </a:prstGeom>
          <a:noFill/>
          <a:ln w="12700">
            <a:noFill/>
            <a:miter lim="800000"/>
            <a:headEnd/>
            <a:tailEnd/>
          </a:ln>
        </p:spPr>
        <p:txBody>
          <a:bodyPr>
            <a:spAutoFit/>
          </a:bodyPr>
          <a:lstStyle/>
          <a:p>
            <a:pPr>
              <a:spcBef>
                <a:spcPct val="50000"/>
              </a:spcBef>
            </a:pPr>
            <a:r>
              <a:rPr lang="en-US" sz="2000"/>
              <a:t>Photo by Paul Aravich</a:t>
            </a:r>
          </a:p>
        </p:txBody>
      </p:sp>
      <p:sp>
        <p:nvSpPr>
          <p:cNvPr id="66567" name="Text Box 12"/>
          <p:cNvSpPr txBox="1">
            <a:spLocks noChangeArrowheads="1"/>
          </p:cNvSpPr>
          <p:nvPr/>
        </p:nvSpPr>
        <p:spPr bwMode="auto">
          <a:xfrm>
            <a:off x="7145867" y="3086100"/>
            <a:ext cx="1422400" cy="369332"/>
          </a:xfrm>
          <a:prstGeom prst="rect">
            <a:avLst/>
          </a:prstGeom>
          <a:solidFill>
            <a:schemeClr val="bg2"/>
          </a:solidFill>
          <a:ln w="12700">
            <a:noFill/>
            <a:miter lim="800000"/>
            <a:headEnd/>
            <a:tailEnd/>
          </a:ln>
        </p:spPr>
        <p:txBody>
          <a:bodyPr>
            <a:spAutoFit/>
          </a:bodyPr>
          <a:lstStyle/>
          <a:p>
            <a:pPr algn="ctr">
              <a:spcBef>
                <a:spcPct val="50000"/>
              </a:spcBef>
            </a:pPr>
            <a:r>
              <a:rPr lang="en-US">
                <a:solidFill>
                  <a:schemeClr val="tx1"/>
                </a:solidFill>
              </a:rPr>
              <a:t>Anterior</a:t>
            </a:r>
          </a:p>
        </p:txBody>
      </p:sp>
      <p:sp>
        <p:nvSpPr>
          <p:cNvPr id="66568" name="Text Box 13"/>
          <p:cNvSpPr txBox="1">
            <a:spLocks noChangeArrowheads="1"/>
          </p:cNvSpPr>
          <p:nvPr/>
        </p:nvSpPr>
        <p:spPr bwMode="auto">
          <a:xfrm>
            <a:off x="1659467" y="2781300"/>
            <a:ext cx="1422400" cy="369332"/>
          </a:xfrm>
          <a:prstGeom prst="rect">
            <a:avLst/>
          </a:prstGeom>
          <a:solidFill>
            <a:schemeClr val="bg2"/>
          </a:solidFill>
          <a:ln w="12700">
            <a:noFill/>
            <a:miter lim="800000"/>
            <a:headEnd/>
            <a:tailEnd/>
          </a:ln>
        </p:spPr>
        <p:txBody>
          <a:bodyPr>
            <a:spAutoFit/>
          </a:bodyPr>
          <a:lstStyle/>
          <a:p>
            <a:pPr algn="ctr">
              <a:spcBef>
                <a:spcPct val="50000"/>
              </a:spcBef>
            </a:pPr>
            <a:r>
              <a:rPr lang="en-US">
                <a:solidFill>
                  <a:schemeClr val="tx1"/>
                </a:solidFill>
              </a:rPr>
              <a:t>Posterior</a:t>
            </a:r>
          </a:p>
        </p:txBody>
      </p:sp>
      <p:sp>
        <p:nvSpPr>
          <p:cNvPr id="66569" name="Line 14"/>
          <p:cNvSpPr>
            <a:spLocks noChangeShapeType="1"/>
          </p:cNvSpPr>
          <p:nvPr/>
        </p:nvSpPr>
        <p:spPr bwMode="auto">
          <a:xfrm flipH="1">
            <a:off x="6874933" y="2362200"/>
            <a:ext cx="948267" cy="0"/>
          </a:xfrm>
          <a:prstGeom prst="line">
            <a:avLst/>
          </a:prstGeom>
          <a:noFill/>
          <a:ln w="76200">
            <a:solidFill>
              <a:schemeClr val="bg2"/>
            </a:solidFill>
            <a:round/>
            <a:headEnd/>
            <a:tailEnd type="triangle" w="med" len="med"/>
          </a:ln>
        </p:spPr>
        <p:txBody>
          <a:bodyPr/>
          <a:lstStyle/>
          <a:p>
            <a:endParaRPr lang="en-US"/>
          </a:p>
        </p:txBody>
      </p:sp>
      <p:sp>
        <p:nvSpPr>
          <p:cNvPr id="66570" name="Line 15"/>
          <p:cNvSpPr>
            <a:spLocks noChangeShapeType="1"/>
          </p:cNvSpPr>
          <p:nvPr/>
        </p:nvSpPr>
        <p:spPr bwMode="auto">
          <a:xfrm flipH="1">
            <a:off x="6671733" y="4953000"/>
            <a:ext cx="948267" cy="0"/>
          </a:xfrm>
          <a:prstGeom prst="line">
            <a:avLst/>
          </a:prstGeom>
          <a:noFill/>
          <a:ln w="76200">
            <a:solidFill>
              <a:schemeClr val="bg2"/>
            </a:solidFill>
            <a:round/>
            <a:headEnd/>
            <a:tailEnd type="triangle" w="med" len="med"/>
          </a:ln>
        </p:spPr>
        <p:txBody>
          <a:bodyPr/>
          <a:lstStyle/>
          <a:p>
            <a:endParaRPr lang="en-US"/>
          </a:p>
        </p:txBody>
      </p:sp>
      <p:sp>
        <p:nvSpPr>
          <p:cNvPr id="66571" name="Text Box 16"/>
          <p:cNvSpPr txBox="1">
            <a:spLocks noChangeArrowheads="1"/>
          </p:cNvSpPr>
          <p:nvPr/>
        </p:nvSpPr>
        <p:spPr bwMode="auto">
          <a:xfrm>
            <a:off x="7349067" y="1905001"/>
            <a:ext cx="1490133" cy="646331"/>
          </a:xfrm>
          <a:prstGeom prst="rect">
            <a:avLst/>
          </a:prstGeom>
          <a:solidFill>
            <a:srgbClr val="FF0000"/>
          </a:solidFill>
          <a:ln w="12700">
            <a:noFill/>
            <a:miter lim="800000"/>
            <a:headEnd/>
            <a:tailEnd/>
          </a:ln>
        </p:spPr>
        <p:txBody>
          <a:bodyPr>
            <a:spAutoFit/>
          </a:bodyPr>
          <a:lstStyle/>
          <a:p>
            <a:pPr>
              <a:spcBef>
                <a:spcPct val="50000"/>
              </a:spcBef>
            </a:pPr>
            <a:r>
              <a:rPr lang="en-US">
                <a:solidFill>
                  <a:schemeClr val="tx1"/>
                </a:solidFill>
              </a:rPr>
              <a:t>Left amygdala</a:t>
            </a:r>
          </a:p>
        </p:txBody>
      </p:sp>
      <p:sp>
        <p:nvSpPr>
          <p:cNvPr id="66572" name="Text Box 17"/>
          <p:cNvSpPr txBox="1">
            <a:spLocks noChangeArrowheads="1"/>
          </p:cNvSpPr>
          <p:nvPr/>
        </p:nvSpPr>
        <p:spPr bwMode="auto">
          <a:xfrm>
            <a:off x="7349067" y="4511676"/>
            <a:ext cx="1490133" cy="646331"/>
          </a:xfrm>
          <a:prstGeom prst="rect">
            <a:avLst/>
          </a:prstGeom>
          <a:solidFill>
            <a:srgbClr val="FF0000"/>
          </a:solidFill>
          <a:ln w="12700">
            <a:noFill/>
            <a:miter lim="800000"/>
            <a:headEnd/>
            <a:tailEnd/>
          </a:ln>
        </p:spPr>
        <p:txBody>
          <a:bodyPr>
            <a:spAutoFit/>
          </a:bodyPr>
          <a:lstStyle/>
          <a:p>
            <a:pPr>
              <a:spcBef>
                <a:spcPct val="50000"/>
              </a:spcBef>
            </a:pPr>
            <a:r>
              <a:rPr lang="en-US">
                <a:solidFill>
                  <a:schemeClr val="tx1"/>
                </a:solidFill>
              </a:rPr>
              <a:t>Right amygdala</a:t>
            </a:r>
          </a:p>
        </p:txBody>
      </p:sp>
    </p:spTree>
    <p:extLst>
      <p:ext uri="{BB962C8B-B14F-4D97-AF65-F5344CB8AC3E}">
        <p14:creationId xmlns:p14="http://schemas.microsoft.com/office/powerpoint/2010/main" val="3691542190"/>
      </p:ext>
    </p:extLst>
  </p:cSld>
  <p:clrMapOvr>
    <a:masterClrMapping/>
  </p:clrMapOvr>
  <p:transition>
    <p:comb/>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rrowheads="1"/>
          </p:cNvSpPr>
          <p:nvPr>
            <p:ph type="title"/>
          </p:nvPr>
        </p:nvSpPr>
        <p:spPr/>
        <p:txBody>
          <a:bodyPr/>
          <a:lstStyle/>
          <a:p>
            <a:endParaRPr lang="en-US"/>
          </a:p>
        </p:txBody>
      </p:sp>
      <p:sp>
        <p:nvSpPr>
          <p:cNvPr id="79875" name="Rectangle 3"/>
          <p:cNvSpPr>
            <a:spLocks noGrp="1" noRot="1" noChangeArrowheads="1"/>
          </p:cNvSpPr>
          <p:nvPr>
            <p:ph type="body" idx="1"/>
          </p:nvPr>
        </p:nvSpPr>
        <p:spPr/>
        <p:txBody>
          <a:bodyPr/>
          <a:lstStyle/>
          <a:p>
            <a:endParaRPr lang="en-US"/>
          </a:p>
        </p:txBody>
      </p:sp>
      <p:pic>
        <p:nvPicPr>
          <p:cNvPr id="79876" name="Picture 4" descr="Amygdala_3D"/>
          <p:cNvPicPr>
            <a:picLocks noChangeAspect="1" noChangeArrowheads="1"/>
          </p:cNvPicPr>
          <p:nvPr/>
        </p:nvPicPr>
        <p:blipFill>
          <a:blip r:embed="rId2" cstate="print"/>
          <a:srcRect/>
          <a:stretch>
            <a:fillRect/>
          </a:stretch>
        </p:blipFill>
        <p:spPr bwMode="auto">
          <a:xfrm>
            <a:off x="685800" y="0"/>
            <a:ext cx="7723188" cy="9710738"/>
          </a:xfrm>
          <a:prstGeom prst="rect">
            <a:avLst/>
          </a:prstGeom>
          <a:noFill/>
        </p:spPr>
      </p:pic>
    </p:spTree>
  </p:cSld>
  <p:clrMapOvr>
    <a:masterClrMapping/>
  </p:clrMapOvr>
  <p:transition>
    <p:comb/>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634" name="Rectangle 2"/>
          <p:cNvSpPr>
            <a:spLocks noGrp="1" noChangeArrowheads="1"/>
          </p:cNvSpPr>
          <p:nvPr>
            <p:ph type="title"/>
          </p:nvPr>
        </p:nvSpPr>
        <p:spPr/>
        <p:txBody>
          <a:bodyPr/>
          <a:lstStyle/>
          <a:p>
            <a:pPr>
              <a:defRPr/>
            </a:pPr>
            <a:endParaRPr lang="en-US" smtClean="0"/>
          </a:p>
        </p:txBody>
      </p:sp>
      <p:sp>
        <p:nvSpPr>
          <p:cNvPr id="1093635" name="Rectangle 3"/>
          <p:cNvSpPr>
            <a:spLocks noGrp="1" noChangeArrowheads="1"/>
          </p:cNvSpPr>
          <p:nvPr>
            <p:ph type="body" idx="1"/>
          </p:nvPr>
        </p:nvSpPr>
        <p:spPr/>
        <p:txBody>
          <a:bodyPr/>
          <a:lstStyle/>
          <a:p>
            <a:pPr>
              <a:defRPr/>
            </a:pPr>
            <a:endParaRPr lang="en-US" smtClean="0"/>
          </a:p>
        </p:txBody>
      </p:sp>
      <p:pic>
        <p:nvPicPr>
          <p:cNvPr id="54276" name="Picture 4" descr="Picture 047a"/>
          <p:cNvPicPr>
            <a:picLocks noChangeAspect="1" noChangeArrowheads="1"/>
          </p:cNvPicPr>
          <p:nvPr/>
        </p:nvPicPr>
        <p:blipFill>
          <a:blip r:embed="rId2" cstate="print"/>
          <a:srcRect/>
          <a:stretch>
            <a:fillRect/>
          </a:stretch>
        </p:blipFill>
        <p:spPr bwMode="auto">
          <a:xfrm>
            <a:off x="1917701" y="1"/>
            <a:ext cx="6853766" cy="6811963"/>
          </a:xfrm>
          <a:prstGeom prst="rect">
            <a:avLst/>
          </a:prstGeom>
          <a:noFill/>
          <a:ln w="9525">
            <a:noFill/>
            <a:miter lim="800000"/>
            <a:headEnd/>
            <a:tailEnd/>
          </a:ln>
        </p:spPr>
      </p:pic>
      <p:sp>
        <p:nvSpPr>
          <p:cNvPr id="1093637" name="Oval 5"/>
          <p:cNvSpPr>
            <a:spLocks noChangeArrowheads="1"/>
          </p:cNvSpPr>
          <p:nvPr/>
        </p:nvSpPr>
        <p:spPr bwMode="auto">
          <a:xfrm rot="820803">
            <a:off x="3220156" y="1720850"/>
            <a:ext cx="4267200" cy="2514600"/>
          </a:xfrm>
          <a:prstGeom prst="ellipse">
            <a:avLst/>
          </a:prstGeom>
          <a:noFill/>
          <a:ln w="76200">
            <a:solidFill>
              <a:schemeClr val="hlink"/>
            </a:solidFill>
            <a:prstDash val="dash"/>
            <a:round/>
            <a:headEnd/>
            <a:tailEnd/>
          </a:ln>
        </p:spPr>
        <p:txBody>
          <a:bodyPr wrap="none" anchor="ctr"/>
          <a:lstStyle/>
          <a:p>
            <a:endParaRPr lang="en-US"/>
          </a:p>
        </p:txBody>
      </p:sp>
      <p:sp>
        <p:nvSpPr>
          <p:cNvPr id="54278" name="Text Box 6"/>
          <p:cNvSpPr txBox="1">
            <a:spLocks noChangeArrowheads="1"/>
          </p:cNvSpPr>
          <p:nvPr/>
        </p:nvSpPr>
        <p:spPr bwMode="auto">
          <a:xfrm rot="-5400000">
            <a:off x="6791678" y="2847945"/>
            <a:ext cx="4419600" cy="400110"/>
          </a:xfrm>
          <a:prstGeom prst="rect">
            <a:avLst/>
          </a:prstGeom>
          <a:noFill/>
          <a:ln w="12700">
            <a:noFill/>
            <a:miter lim="800000"/>
            <a:headEnd/>
            <a:tailEnd/>
          </a:ln>
        </p:spPr>
        <p:txBody>
          <a:bodyPr>
            <a:spAutoFit/>
          </a:bodyPr>
          <a:lstStyle/>
          <a:p>
            <a:pPr>
              <a:spcBef>
                <a:spcPct val="50000"/>
              </a:spcBef>
            </a:pPr>
            <a:r>
              <a:rPr lang="en-US" sz="2000"/>
              <a:t>Photo by Paul Aravich EVMS</a:t>
            </a:r>
          </a:p>
        </p:txBody>
      </p:sp>
      <p:grpSp>
        <p:nvGrpSpPr>
          <p:cNvPr id="2" name="Group 7"/>
          <p:cNvGrpSpPr>
            <a:grpSpLocks/>
          </p:cNvGrpSpPr>
          <p:nvPr/>
        </p:nvGrpSpPr>
        <p:grpSpPr bwMode="auto">
          <a:xfrm>
            <a:off x="1727200" y="2286003"/>
            <a:ext cx="6976533" cy="369888"/>
            <a:chOff x="1224" y="1440"/>
            <a:chExt cx="4944" cy="233"/>
          </a:xfrm>
        </p:grpSpPr>
        <p:sp>
          <p:nvSpPr>
            <p:cNvPr id="54285" name="Text Box 8"/>
            <p:cNvSpPr txBox="1">
              <a:spLocks noChangeArrowheads="1"/>
            </p:cNvSpPr>
            <p:nvPr/>
          </p:nvSpPr>
          <p:spPr bwMode="auto">
            <a:xfrm>
              <a:off x="5160" y="1440"/>
              <a:ext cx="1008" cy="233"/>
            </a:xfrm>
            <a:prstGeom prst="rect">
              <a:avLst/>
            </a:prstGeom>
            <a:solidFill>
              <a:schemeClr val="bg2"/>
            </a:solidFill>
            <a:ln w="12700">
              <a:noFill/>
              <a:miter lim="800000"/>
              <a:headEnd/>
              <a:tailEnd/>
            </a:ln>
          </p:spPr>
          <p:txBody>
            <a:bodyPr>
              <a:spAutoFit/>
            </a:bodyPr>
            <a:lstStyle/>
            <a:p>
              <a:pPr algn="ctr">
                <a:spcBef>
                  <a:spcPct val="50000"/>
                </a:spcBef>
              </a:pPr>
              <a:r>
                <a:rPr lang="en-US">
                  <a:solidFill>
                    <a:schemeClr val="tx1"/>
                  </a:solidFill>
                </a:rPr>
                <a:t>Anterior</a:t>
              </a:r>
            </a:p>
          </p:txBody>
        </p:sp>
        <p:sp>
          <p:nvSpPr>
            <p:cNvPr id="54286" name="Text Box 9"/>
            <p:cNvSpPr txBox="1">
              <a:spLocks noChangeArrowheads="1"/>
            </p:cNvSpPr>
            <p:nvPr/>
          </p:nvSpPr>
          <p:spPr bwMode="auto">
            <a:xfrm>
              <a:off x="1224" y="1440"/>
              <a:ext cx="1008" cy="233"/>
            </a:xfrm>
            <a:prstGeom prst="rect">
              <a:avLst/>
            </a:prstGeom>
            <a:solidFill>
              <a:schemeClr val="bg2"/>
            </a:solidFill>
            <a:ln w="12700">
              <a:noFill/>
              <a:miter lim="800000"/>
              <a:headEnd/>
              <a:tailEnd/>
            </a:ln>
          </p:spPr>
          <p:txBody>
            <a:bodyPr>
              <a:spAutoFit/>
            </a:bodyPr>
            <a:lstStyle/>
            <a:p>
              <a:pPr algn="ctr">
                <a:spcBef>
                  <a:spcPct val="50000"/>
                </a:spcBef>
              </a:pPr>
              <a:r>
                <a:rPr lang="en-US">
                  <a:solidFill>
                    <a:schemeClr val="tx1"/>
                  </a:solidFill>
                </a:rPr>
                <a:t>Posterior</a:t>
              </a:r>
            </a:p>
          </p:txBody>
        </p:sp>
      </p:grpSp>
      <p:sp>
        <p:nvSpPr>
          <p:cNvPr id="1093642" name="Text Box 10"/>
          <p:cNvSpPr txBox="1">
            <a:spLocks noChangeArrowheads="1"/>
          </p:cNvSpPr>
          <p:nvPr/>
        </p:nvSpPr>
        <p:spPr bwMode="auto">
          <a:xfrm rot="895300">
            <a:off x="3217333" y="4355198"/>
            <a:ext cx="3657600" cy="646331"/>
          </a:xfrm>
          <a:prstGeom prst="rect">
            <a:avLst/>
          </a:prstGeom>
          <a:solidFill>
            <a:schemeClr val="hlink"/>
          </a:solidFill>
          <a:ln w="12700">
            <a:noFill/>
            <a:miter lim="800000"/>
            <a:headEnd/>
            <a:tailEnd/>
          </a:ln>
        </p:spPr>
        <p:txBody>
          <a:bodyPr>
            <a:spAutoFit/>
          </a:bodyPr>
          <a:lstStyle/>
          <a:p>
            <a:pPr>
              <a:spcBef>
                <a:spcPct val="50000"/>
              </a:spcBef>
            </a:pPr>
            <a:r>
              <a:rPr lang="en-US">
                <a:solidFill>
                  <a:schemeClr val="tx1"/>
                </a:solidFill>
              </a:rPr>
              <a:t>Temporal lobe: “The thumb of the cortical boxing glove”</a:t>
            </a:r>
          </a:p>
        </p:txBody>
      </p:sp>
      <p:grpSp>
        <p:nvGrpSpPr>
          <p:cNvPr id="3" name="Group 11"/>
          <p:cNvGrpSpPr>
            <a:grpSpLocks/>
          </p:cNvGrpSpPr>
          <p:nvPr/>
        </p:nvGrpSpPr>
        <p:grpSpPr bwMode="auto">
          <a:xfrm>
            <a:off x="4301067" y="2854325"/>
            <a:ext cx="2099733" cy="708025"/>
            <a:chOff x="3048" y="1798"/>
            <a:chExt cx="1488" cy="446"/>
          </a:xfrm>
        </p:grpSpPr>
        <p:sp>
          <p:nvSpPr>
            <p:cNvPr id="54283" name="Oval 12"/>
            <p:cNvSpPr>
              <a:spLocks noChangeArrowheads="1"/>
            </p:cNvSpPr>
            <p:nvPr/>
          </p:nvSpPr>
          <p:spPr bwMode="auto">
            <a:xfrm rot="967991">
              <a:off x="3048" y="1920"/>
              <a:ext cx="1488" cy="240"/>
            </a:xfrm>
            <a:prstGeom prst="ellipse">
              <a:avLst/>
            </a:prstGeom>
            <a:solidFill>
              <a:schemeClr val="accent1"/>
            </a:solidFill>
            <a:ln w="12700">
              <a:solidFill>
                <a:schemeClr val="bg2"/>
              </a:solidFill>
              <a:round/>
              <a:headEnd/>
              <a:tailEnd/>
            </a:ln>
          </p:spPr>
          <p:txBody>
            <a:bodyPr wrap="none" anchor="ctr"/>
            <a:lstStyle/>
            <a:p>
              <a:endParaRPr lang="en-US"/>
            </a:p>
          </p:txBody>
        </p:sp>
        <p:sp>
          <p:nvSpPr>
            <p:cNvPr id="54284" name="Text Box 13"/>
            <p:cNvSpPr txBox="1">
              <a:spLocks noChangeArrowheads="1"/>
            </p:cNvSpPr>
            <p:nvPr/>
          </p:nvSpPr>
          <p:spPr bwMode="auto">
            <a:xfrm rot="1006125">
              <a:off x="3198" y="1798"/>
              <a:ext cx="1152" cy="446"/>
            </a:xfrm>
            <a:prstGeom prst="rect">
              <a:avLst/>
            </a:prstGeom>
            <a:noFill/>
            <a:ln w="12700">
              <a:noFill/>
              <a:miter lim="800000"/>
              <a:headEnd/>
              <a:tailEnd/>
            </a:ln>
          </p:spPr>
          <p:txBody>
            <a:bodyPr>
              <a:spAutoFit/>
            </a:bodyPr>
            <a:lstStyle/>
            <a:p>
              <a:pPr>
                <a:spcBef>
                  <a:spcPct val="50000"/>
                </a:spcBef>
              </a:pPr>
              <a:r>
                <a:rPr lang="en-US" sz="2000">
                  <a:solidFill>
                    <a:schemeClr val="tx1"/>
                  </a:solidFill>
                </a:rPr>
                <a:t>hippocampus</a:t>
              </a:r>
            </a:p>
          </p:txBody>
        </p:sp>
      </p:grpSp>
      <p:sp>
        <p:nvSpPr>
          <p:cNvPr id="54282" name="Text Box 14"/>
          <p:cNvSpPr txBox="1">
            <a:spLocks noChangeArrowheads="1"/>
          </p:cNvSpPr>
          <p:nvPr/>
        </p:nvSpPr>
        <p:spPr bwMode="auto">
          <a:xfrm>
            <a:off x="0" y="1"/>
            <a:ext cx="5249333" cy="1754326"/>
          </a:xfrm>
          <a:prstGeom prst="rect">
            <a:avLst/>
          </a:prstGeom>
          <a:solidFill>
            <a:schemeClr val="bg2"/>
          </a:solidFill>
          <a:ln w="12700">
            <a:noFill/>
            <a:miter lim="800000"/>
            <a:headEnd/>
            <a:tailEnd/>
          </a:ln>
        </p:spPr>
        <p:txBody>
          <a:bodyPr>
            <a:spAutoFit/>
          </a:bodyPr>
          <a:lstStyle/>
          <a:p>
            <a:pPr>
              <a:spcBef>
                <a:spcPct val="50000"/>
              </a:spcBef>
            </a:pPr>
            <a:r>
              <a:rPr lang="en-US" sz="3600"/>
              <a:t>Learning/memory problems:              Hippocampal formation</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93642"/>
                                        </p:tgtEl>
                                        <p:attrNameLst>
                                          <p:attrName>style.visibility</p:attrName>
                                        </p:attrNameLst>
                                      </p:cBhvr>
                                      <p:to>
                                        <p:strVal val="visible"/>
                                      </p:to>
                                    </p:set>
                                    <p:animEffect transition="in" filter="blinds(horizontal)">
                                      <p:cBhvr>
                                        <p:cTn id="7" dur="500"/>
                                        <p:tgtEl>
                                          <p:spTgt spid="109364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93637"/>
                                        </p:tgtEl>
                                        <p:attrNameLst>
                                          <p:attrName>style.visibility</p:attrName>
                                        </p:attrNameLst>
                                      </p:cBhvr>
                                      <p:to>
                                        <p:strVal val="visible"/>
                                      </p:to>
                                    </p:set>
                                    <p:animEffect transition="in" filter="blinds(horizontal)">
                                      <p:cBhvr>
                                        <p:cTn id="10" dur="500"/>
                                        <p:tgtEl>
                                          <p:spTgt spid="109363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3637" grpId="0" animBg="1"/>
      <p:bldP spid="109364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8" name="Rectangle 2"/>
          <p:cNvSpPr>
            <a:spLocks noGrp="1" noChangeArrowheads="1"/>
          </p:cNvSpPr>
          <p:nvPr>
            <p:ph type="title"/>
          </p:nvPr>
        </p:nvSpPr>
        <p:spPr>
          <a:xfrm>
            <a:off x="2269067" y="0"/>
            <a:ext cx="7078133" cy="1143000"/>
          </a:xfrm>
        </p:spPr>
        <p:txBody>
          <a:bodyPr/>
          <a:lstStyle/>
          <a:p>
            <a:pPr>
              <a:defRPr/>
            </a:pPr>
            <a:r>
              <a:rPr lang="en-US" sz="3600" smtClean="0"/>
              <a:t>Hippocampus </a:t>
            </a:r>
            <a:r>
              <a:rPr lang="en-US" sz="2400" i="1" smtClean="0">
                <a:solidFill>
                  <a:schemeClr val="tx1"/>
                </a:solidFill>
              </a:rPr>
              <a:t>most of brain removed</a:t>
            </a:r>
            <a:r>
              <a:rPr lang="en-US" sz="3600" smtClean="0"/>
              <a:t> </a:t>
            </a:r>
          </a:p>
        </p:txBody>
      </p:sp>
      <p:sp>
        <p:nvSpPr>
          <p:cNvPr id="1094659" name="Rectangle 3"/>
          <p:cNvSpPr>
            <a:spLocks noGrp="1" noChangeArrowheads="1"/>
          </p:cNvSpPr>
          <p:nvPr>
            <p:ph type="body" idx="1"/>
          </p:nvPr>
        </p:nvSpPr>
        <p:spPr/>
        <p:txBody>
          <a:bodyPr/>
          <a:lstStyle/>
          <a:p>
            <a:pPr>
              <a:defRPr/>
            </a:pPr>
            <a:endParaRPr lang="en-US" smtClean="0"/>
          </a:p>
        </p:txBody>
      </p:sp>
      <p:pic>
        <p:nvPicPr>
          <p:cNvPr id="55300" name="Picture 4" descr="Picture 039"/>
          <p:cNvPicPr>
            <a:picLocks noChangeAspect="1" noChangeArrowheads="1"/>
          </p:cNvPicPr>
          <p:nvPr/>
        </p:nvPicPr>
        <p:blipFill>
          <a:blip r:embed="rId2" cstate="print"/>
          <a:srcRect/>
          <a:stretch>
            <a:fillRect/>
          </a:stretch>
        </p:blipFill>
        <p:spPr bwMode="auto">
          <a:xfrm>
            <a:off x="215900" y="914401"/>
            <a:ext cx="8894233" cy="5965825"/>
          </a:xfrm>
          <a:prstGeom prst="rect">
            <a:avLst/>
          </a:prstGeom>
          <a:noFill/>
          <a:ln w="9525">
            <a:noFill/>
            <a:miter lim="800000"/>
            <a:headEnd/>
            <a:tailEnd/>
          </a:ln>
        </p:spPr>
      </p:pic>
      <p:grpSp>
        <p:nvGrpSpPr>
          <p:cNvPr id="2" name="Group 5"/>
          <p:cNvGrpSpPr>
            <a:grpSpLocks/>
          </p:cNvGrpSpPr>
          <p:nvPr/>
        </p:nvGrpSpPr>
        <p:grpSpPr bwMode="auto">
          <a:xfrm>
            <a:off x="237067" y="381001"/>
            <a:ext cx="1964267" cy="1782763"/>
            <a:chOff x="1359" y="0"/>
            <a:chExt cx="4857" cy="4291"/>
          </a:xfrm>
        </p:grpSpPr>
        <p:pic>
          <p:nvPicPr>
            <p:cNvPr id="55311" name="Picture 6" descr="Picture 047a"/>
            <p:cNvPicPr>
              <a:picLocks noChangeAspect="1" noChangeArrowheads="1"/>
            </p:cNvPicPr>
            <p:nvPr/>
          </p:nvPicPr>
          <p:blipFill>
            <a:blip r:embed="rId3" cstate="print"/>
            <a:srcRect/>
            <a:stretch>
              <a:fillRect/>
            </a:stretch>
          </p:blipFill>
          <p:spPr bwMode="auto">
            <a:xfrm>
              <a:off x="1359" y="0"/>
              <a:ext cx="4857" cy="4291"/>
            </a:xfrm>
            <a:prstGeom prst="rect">
              <a:avLst/>
            </a:prstGeom>
            <a:noFill/>
            <a:ln w="9525">
              <a:solidFill>
                <a:schemeClr val="bg2"/>
              </a:solidFill>
              <a:miter lim="800000"/>
              <a:headEnd/>
              <a:tailEnd/>
            </a:ln>
          </p:spPr>
        </p:pic>
        <p:sp>
          <p:nvSpPr>
            <p:cNvPr id="55312" name="Oval 7"/>
            <p:cNvSpPr>
              <a:spLocks noChangeArrowheads="1"/>
            </p:cNvSpPr>
            <p:nvPr/>
          </p:nvSpPr>
          <p:spPr bwMode="auto">
            <a:xfrm rot="820803">
              <a:off x="2282" y="1084"/>
              <a:ext cx="3024" cy="1584"/>
            </a:xfrm>
            <a:prstGeom prst="ellipse">
              <a:avLst/>
            </a:prstGeom>
            <a:noFill/>
            <a:ln w="76200">
              <a:solidFill>
                <a:schemeClr val="bg2"/>
              </a:solidFill>
              <a:prstDash val="dash"/>
              <a:round/>
              <a:headEnd/>
              <a:tailEnd/>
            </a:ln>
          </p:spPr>
          <p:txBody>
            <a:bodyPr wrap="none" anchor="ctr"/>
            <a:lstStyle/>
            <a:p>
              <a:endParaRPr lang="en-US"/>
            </a:p>
          </p:txBody>
        </p:sp>
        <p:sp>
          <p:nvSpPr>
            <p:cNvPr id="55313" name="Oval 8"/>
            <p:cNvSpPr>
              <a:spLocks noChangeArrowheads="1"/>
            </p:cNvSpPr>
            <p:nvPr/>
          </p:nvSpPr>
          <p:spPr bwMode="auto">
            <a:xfrm rot="1018521">
              <a:off x="3048" y="1920"/>
              <a:ext cx="1440" cy="288"/>
            </a:xfrm>
            <a:prstGeom prst="ellipse">
              <a:avLst/>
            </a:prstGeom>
            <a:solidFill>
              <a:schemeClr val="accent1"/>
            </a:solidFill>
            <a:ln w="12700">
              <a:solidFill>
                <a:schemeClr val="bg2"/>
              </a:solidFill>
              <a:round/>
              <a:headEnd/>
              <a:tailEnd/>
            </a:ln>
          </p:spPr>
          <p:txBody>
            <a:bodyPr wrap="none" anchor="ctr"/>
            <a:lstStyle/>
            <a:p>
              <a:endParaRPr lang="en-US"/>
            </a:p>
          </p:txBody>
        </p:sp>
      </p:grpSp>
      <p:sp>
        <p:nvSpPr>
          <p:cNvPr id="55302" name="Line 9"/>
          <p:cNvSpPr>
            <a:spLocks noChangeShapeType="1"/>
          </p:cNvSpPr>
          <p:nvPr/>
        </p:nvSpPr>
        <p:spPr bwMode="auto">
          <a:xfrm flipV="1">
            <a:off x="2853267" y="3810000"/>
            <a:ext cx="406400" cy="609600"/>
          </a:xfrm>
          <a:prstGeom prst="line">
            <a:avLst/>
          </a:prstGeom>
          <a:noFill/>
          <a:ln w="76200">
            <a:solidFill>
              <a:schemeClr val="tx1"/>
            </a:solidFill>
            <a:round/>
            <a:headEnd/>
            <a:tailEnd type="triangle" w="med" len="med"/>
          </a:ln>
        </p:spPr>
        <p:txBody>
          <a:bodyPr/>
          <a:lstStyle/>
          <a:p>
            <a:endParaRPr lang="en-US"/>
          </a:p>
        </p:txBody>
      </p:sp>
      <p:sp>
        <p:nvSpPr>
          <p:cNvPr id="55303" name="Line 10"/>
          <p:cNvSpPr>
            <a:spLocks noChangeShapeType="1"/>
          </p:cNvSpPr>
          <p:nvPr/>
        </p:nvSpPr>
        <p:spPr bwMode="auto">
          <a:xfrm flipV="1">
            <a:off x="4165600" y="4648200"/>
            <a:ext cx="406400" cy="609600"/>
          </a:xfrm>
          <a:prstGeom prst="line">
            <a:avLst/>
          </a:prstGeom>
          <a:noFill/>
          <a:ln w="76200">
            <a:solidFill>
              <a:schemeClr val="tx1"/>
            </a:solidFill>
            <a:round/>
            <a:headEnd/>
            <a:tailEnd type="triangle" w="med" len="med"/>
          </a:ln>
        </p:spPr>
        <p:txBody>
          <a:bodyPr/>
          <a:lstStyle/>
          <a:p>
            <a:endParaRPr lang="en-US"/>
          </a:p>
        </p:txBody>
      </p:sp>
      <p:sp>
        <p:nvSpPr>
          <p:cNvPr id="55304" name="Text Box 11"/>
          <p:cNvSpPr txBox="1">
            <a:spLocks noChangeArrowheads="1"/>
          </p:cNvSpPr>
          <p:nvPr/>
        </p:nvSpPr>
        <p:spPr bwMode="auto">
          <a:xfrm rot="1971216">
            <a:off x="1998134" y="4659998"/>
            <a:ext cx="2647244" cy="646331"/>
          </a:xfrm>
          <a:prstGeom prst="rect">
            <a:avLst/>
          </a:prstGeom>
          <a:solidFill>
            <a:schemeClr val="accent1"/>
          </a:solidFill>
          <a:ln w="12700">
            <a:noFill/>
            <a:miter lim="800000"/>
            <a:headEnd/>
            <a:tailEnd/>
          </a:ln>
        </p:spPr>
        <p:txBody>
          <a:bodyPr>
            <a:spAutoFit/>
          </a:bodyPr>
          <a:lstStyle/>
          <a:p>
            <a:pPr algn="ctr">
              <a:spcBef>
                <a:spcPct val="50000"/>
              </a:spcBef>
            </a:pPr>
            <a:r>
              <a:rPr lang="en-US">
                <a:solidFill>
                  <a:schemeClr val="tx1"/>
                </a:solidFill>
              </a:rPr>
              <a:t>Right Hippocampus proper</a:t>
            </a:r>
          </a:p>
        </p:txBody>
      </p:sp>
      <p:sp>
        <p:nvSpPr>
          <p:cNvPr id="55305" name="Text Box 12"/>
          <p:cNvSpPr txBox="1">
            <a:spLocks noChangeArrowheads="1"/>
          </p:cNvSpPr>
          <p:nvPr/>
        </p:nvSpPr>
        <p:spPr bwMode="auto">
          <a:xfrm rot="-5400000">
            <a:off x="-2098322" y="3476595"/>
            <a:ext cx="4419600" cy="400110"/>
          </a:xfrm>
          <a:prstGeom prst="rect">
            <a:avLst/>
          </a:prstGeom>
          <a:noFill/>
          <a:ln w="12700">
            <a:noFill/>
            <a:miter lim="800000"/>
            <a:headEnd/>
            <a:tailEnd/>
          </a:ln>
        </p:spPr>
        <p:txBody>
          <a:bodyPr>
            <a:spAutoFit/>
          </a:bodyPr>
          <a:lstStyle/>
          <a:p>
            <a:pPr>
              <a:spcBef>
                <a:spcPct val="50000"/>
              </a:spcBef>
            </a:pPr>
            <a:r>
              <a:rPr lang="en-US" sz="2000"/>
              <a:t>Photo by Paul Aravich EVMS</a:t>
            </a:r>
          </a:p>
        </p:txBody>
      </p:sp>
      <p:sp>
        <p:nvSpPr>
          <p:cNvPr id="55306" name="Text Box 13"/>
          <p:cNvSpPr txBox="1">
            <a:spLocks noChangeArrowheads="1"/>
          </p:cNvSpPr>
          <p:nvPr/>
        </p:nvSpPr>
        <p:spPr bwMode="auto">
          <a:xfrm>
            <a:off x="7416800" y="3733800"/>
            <a:ext cx="1422400" cy="369332"/>
          </a:xfrm>
          <a:prstGeom prst="rect">
            <a:avLst/>
          </a:prstGeom>
          <a:solidFill>
            <a:schemeClr val="bg2"/>
          </a:solidFill>
          <a:ln w="12700">
            <a:noFill/>
            <a:miter lim="800000"/>
            <a:headEnd/>
            <a:tailEnd/>
          </a:ln>
        </p:spPr>
        <p:txBody>
          <a:bodyPr>
            <a:spAutoFit/>
          </a:bodyPr>
          <a:lstStyle/>
          <a:p>
            <a:pPr algn="ctr">
              <a:spcBef>
                <a:spcPct val="50000"/>
              </a:spcBef>
            </a:pPr>
            <a:r>
              <a:rPr lang="en-US">
                <a:solidFill>
                  <a:schemeClr val="tx1"/>
                </a:solidFill>
              </a:rPr>
              <a:t>Anterior</a:t>
            </a:r>
          </a:p>
        </p:txBody>
      </p:sp>
      <p:sp>
        <p:nvSpPr>
          <p:cNvPr id="55307" name="Text Box 14"/>
          <p:cNvSpPr txBox="1">
            <a:spLocks noChangeArrowheads="1"/>
          </p:cNvSpPr>
          <p:nvPr/>
        </p:nvSpPr>
        <p:spPr bwMode="auto">
          <a:xfrm>
            <a:off x="508000" y="3733800"/>
            <a:ext cx="1422400" cy="369332"/>
          </a:xfrm>
          <a:prstGeom prst="rect">
            <a:avLst/>
          </a:prstGeom>
          <a:solidFill>
            <a:schemeClr val="bg2"/>
          </a:solidFill>
          <a:ln w="12700">
            <a:noFill/>
            <a:miter lim="800000"/>
            <a:headEnd/>
            <a:tailEnd/>
          </a:ln>
        </p:spPr>
        <p:txBody>
          <a:bodyPr>
            <a:spAutoFit/>
          </a:bodyPr>
          <a:lstStyle/>
          <a:p>
            <a:pPr algn="ctr">
              <a:spcBef>
                <a:spcPct val="50000"/>
              </a:spcBef>
            </a:pPr>
            <a:r>
              <a:rPr lang="en-US">
                <a:solidFill>
                  <a:schemeClr val="tx1"/>
                </a:solidFill>
              </a:rPr>
              <a:t>Posterior</a:t>
            </a:r>
          </a:p>
        </p:txBody>
      </p:sp>
      <p:sp>
        <p:nvSpPr>
          <p:cNvPr id="55308" name="Line 15"/>
          <p:cNvSpPr>
            <a:spLocks noChangeShapeType="1"/>
          </p:cNvSpPr>
          <p:nvPr/>
        </p:nvSpPr>
        <p:spPr bwMode="auto">
          <a:xfrm flipH="1">
            <a:off x="5113867" y="4591050"/>
            <a:ext cx="677333" cy="0"/>
          </a:xfrm>
          <a:prstGeom prst="line">
            <a:avLst/>
          </a:prstGeom>
          <a:noFill/>
          <a:ln w="76200">
            <a:solidFill>
              <a:schemeClr val="tx1"/>
            </a:solidFill>
            <a:round/>
            <a:headEnd/>
            <a:tailEnd type="triangle" w="med" len="med"/>
          </a:ln>
        </p:spPr>
        <p:txBody>
          <a:bodyPr/>
          <a:lstStyle/>
          <a:p>
            <a:endParaRPr lang="en-US"/>
          </a:p>
        </p:txBody>
      </p:sp>
      <p:sp>
        <p:nvSpPr>
          <p:cNvPr id="55309" name="Text Box 16"/>
          <p:cNvSpPr txBox="1">
            <a:spLocks noChangeArrowheads="1"/>
          </p:cNvSpPr>
          <p:nvPr/>
        </p:nvSpPr>
        <p:spPr bwMode="auto">
          <a:xfrm>
            <a:off x="5588000" y="4191001"/>
            <a:ext cx="1422400" cy="646331"/>
          </a:xfrm>
          <a:prstGeom prst="rect">
            <a:avLst/>
          </a:prstGeom>
          <a:solidFill>
            <a:schemeClr val="bg2"/>
          </a:solidFill>
          <a:ln w="12700">
            <a:noFill/>
            <a:miter lim="800000"/>
            <a:headEnd/>
            <a:tailEnd/>
          </a:ln>
        </p:spPr>
        <p:txBody>
          <a:bodyPr>
            <a:spAutoFit/>
          </a:bodyPr>
          <a:lstStyle/>
          <a:p>
            <a:pPr algn="ctr">
              <a:spcBef>
                <a:spcPct val="50000"/>
              </a:spcBef>
            </a:pPr>
            <a:r>
              <a:rPr lang="en-US">
                <a:solidFill>
                  <a:schemeClr val="tx1"/>
                </a:solidFill>
              </a:rPr>
              <a:t>Right amygdala</a:t>
            </a:r>
          </a:p>
        </p:txBody>
      </p:sp>
      <p:sp>
        <p:nvSpPr>
          <p:cNvPr id="55310" name="Text Box 17"/>
          <p:cNvSpPr txBox="1">
            <a:spLocks noChangeArrowheads="1"/>
          </p:cNvSpPr>
          <p:nvPr/>
        </p:nvSpPr>
        <p:spPr bwMode="auto">
          <a:xfrm>
            <a:off x="4030133" y="6400800"/>
            <a:ext cx="1964267" cy="369332"/>
          </a:xfrm>
          <a:prstGeom prst="rect">
            <a:avLst/>
          </a:prstGeom>
          <a:solidFill>
            <a:schemeClr val="bg2"/>
          </a:solidFill>
          <a:ln w="12700">
            <a:noFill/>
            <a:miter lim="800000"/>
            <a:headEnd/>
            <a:tailEnd/>
          </a:ln>
        </p:spPr>
        <p:txBody>
          <a:bodyPr>
            <a:spAutoFit/>
          </a:bodyPr>
          <a:lstStyle/>
          <a:p>
            <a:pPr algn="ctr">
              <a:spcBef>
                <a:spcPct val="50000"/>
              </a:spcBef>
            </a:pPr>
            <a:r>
              <a:rPr lang="en-US"/>
              <a:t>Lateral view</a:t>
            </a:r>
          </a:p>
        </p:txBody>
      </p:sp>
    </p:spTree>
  </p:cSld>
  <p:clrMapOvr>
    <a:masterClrMapping/>
  </p:clrMapOvr>
  <p:transition>
    <p:comb/>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2009-2010: </a:t>
            </a:r>
            <a:br>
              <a:rPr lang="en-US" dirty="0" smtClean="0"/>
            </a:br>
            <a:r>
              <a:rPr lang="en-US" dirty="0" smtClean="0"/>
              <a:t>Left / Right Brain Dominance</a:t>
            </a:r>
            <a:endParaRPr lang="en-US" dirty="0"/>
          </a:p>
        </p:txBody>
      </p:sp>
      <p:graphicFrame>
        <p:nvGraphicFramePr>
          <p:cNvPr id="4" name="Content Placeholder 3"/>
          <p:cNvGraphicFramePr>
            <a:graphicFrameLocks noGrp="1"/>
          </p:cNvGraphicFramePr>
          <p:nvPr>
            <p:ph idx="1"/>
          </p:nvPr>
        </p:nvGraphicFramePr>
        <p:xfrm>
          <a:off x="301625" y="1676400"/>
          <a:ext cx="8540752" cy="2225040"/>
        </p:xfrm>
        <a:graphic>
          <a:graphicData uri="http://schemas.openxmlformats.org/drawingml/2006/table">
            <a:tbl>
              <a:tblPr firstRow="1" bandRow="1">
                <a:tableStyleId>{5C22544A-7EE6-4342-B048-85BDC9FD1C3A}</a:tableStyleId>
              </a:tblPr>
              <a:tblGrid>
                <a:gridCol w="2135188"/>
                <a:gridCol w="2135188"/>
                <a:gridCol w="2135188"/>
                <a:gridCol w="2135188"/>
              </a:tblGrid>
              <a:tr h="370840">
                <a:tc>
                  <a:txBody>
                    <a:bodyPr/>
                    <a:lstStyle/>
                    <a:p>
                      <a:endParaRPr lang="en-US" dirty="0"/>
                    </a:p>
                  </a:txBody>
                  <a:tcPr/>
                </a:tc>
                <a:tc>
                  <a:txBody>
                    <a:bodyPr/>
                    <a:lstStyle/>
                    <a:p>
                      <a:r>
                        <a:rPr lang="en-US" dirty="0" smtClean="0"/>
                        <a:t>L</a:t>
                      </a:r>
                      <a:endParaRPr lang="en-US" dirty="0"/>
                    </a:p>
                  </a:txBody>
                  <a:tcPr/>
                </a:tc>
                <a:tc>
                  <a:txBody>
                    <a:bodyPr/>
                    <a:lstStyle/>
                    <a:p>
                      <a:r>
                        <a:rPr lang="en-US" dirty="0" smtClean="0"/>
                        <a:t>R</a:t>
                      </a:r>
                      <a:endParaRPr lang="en-US" dirty="0"/>
                    </a:p>
                  </a:txBody>
                  <a:tcPr/>
                </a:tc>
                <a:tc>
                  <a:txBody>
                    <a:bodyPr/>
                    <a:lstStyle/>
                    <a:p>
                      <a:r>
                        <a:rPr lang="en-US" dirty="0" smtClean="0"/>
                        <a:t>Split</a:t>
                      </a:r>
                      <a:endParaRPr lang="en-US" dirty="0"/>
                    </a:p>
                  </a:txBody>
                  <a:tcPr/>
                </a:tc>
              </a:tr>
              <a:tr h="370840">
                <a:tc>
                  <a:txBody>
                    <a:bodyPr/>
                    <a:lstStyle/>
                    <a:p>
                      <a:r>
                        <a:rPr lang="en-US" dirty="0" smtClean="0"/>
                        <a:t>2A</a:t>
                      </a:r>
                      <a:endParaRPr lang="en-US" dirty="0"/>
                    </a:p>
                  </a:txBody>
                  <a:tcPr/>
                </a:tc>
                <a:tc>
                  <a:txBody>
                    <a:bodyPr/>
                    <a:lstStyle/>
                    <a:p>
                      <a:r>
                        <a:rPr lang="en-US" dirty="0" smtClean="0"/>
                        <a:t>4</a:t>
                      </a:r>
                      <a:endParaRPr lang="en-US" dirty="0"/>
                    </a:p>
                  </a:txBody>
                  <a:tcPr/>
                </a:tc>
                <a:tc>
                  <a:txBody>
                    <a:bodyPr/>
                    <a:lstStyle/>
                    <a:p>
                      <a:r>
                        <a:rPr lang="en-US" dirty="0" smtClean="0"/>
                        <a:t>5</a:t>
                      </a:r>
                      <a:endParaRPr lang="en-US" dirty="0"/>
                    </a:p>
                  </a:txBody>
                  <a:tcPr/>
                </a:tc>
                <a:tc>
                  <a:txBody>
                    <a:bodyPr/>
                    <a:lstStyle/>
                    <a:p>
                      <a:r>
                        <a:rPr lang="en-US" dirty="0" smtClean="0"/>
                        <a:t>3</a:t>
                      </a:r>
                      <a:endParaRPr lang="en-US" dirty="0"/>
                    </a:p>
                  </a:txBody>
                  <a:tcPr/>
                </a:tc>
              </a:tr>
              <a:tr h="370840">
                <a:tc>
                  <a:txBody>
                    <a:bodyPr/>
                    <a:lstStyle/>
                    <a:p>
                      <a:r>
                        <a:rPr lang="en-US" dirty="0" smtClean="0"/>
                        <a:t>3A</a:t>
                      </a:r>
                      <a:endParaRPr lang="en-US" dirty="0"/>
                    </a:p>
                  </a:txBody>
                  <a:tcPr/>
                </a:tc>
                <a:tc>
                  <a:txBody>
                    <a:bodyPr/>
                    <a:lstStyle/>
                    <a:p>
                      <a:r>
                        <a:rPr lang="en-US" dirty="0" smtClean="0"/>
                        <a:t>3</a:t>
                      </a:r>
                      <a:endParaRPr lang="en-US" dirty="0"/>
                    </a:p>
                  </a:txBody>
                  <a:tcPr/>
                </a:tc>
                <a:tc>
                  <a:txBody>
                    <a:bodyPr/>
                    <a:lstStyle/>
                    <a:p>
                      <a:r>
                        <a:rPr lang="en-US" dirty="0" smtClean="0"/>
                        <a:t>13</a:t>
                      </a:r>
                      <a:endParaRPr lang="en-US" dirty="0"/>
                    </a:p>
                  </a:txBody>
                  <a:tcPr/>
                </a:tc>
                <a:tc>
                  <a:txBody>
                    <a:bodyPr/>
                    <a:lstStyle/>
                    <a:p>
                      <a:r>
                        <a:rPr lang="en-US" dirty="0" smtClean="0"/>
                        <a:t>9</a:t>
                      </a:r>
                      <a:endParaRPr lang="en-US" dirty="0"/>
                    </a:p>
                  </a:txBody>
                  <a:tcPr/>
                </a:tc>
              </a:tr>
              <a:tr h="370840">
                <a:tc>
                  <a:txBody>
                    <a:bodyPr/>
                    <a:lstStyle/>
                    <a:p>
                      <a:r>
                        <a:rPr lang="en-US" dirty="0" smtClean="0"/>
                        <a:t>1B</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t>2B</a:t>
                      </a:r>
                      <a:endParaRPr lang="en-US" dirty="0"/>
                    </a:p>
                  </a:txBody>
                  <a:tcPr/>
                </a:tc>
                <a:tc>
                  <a:txBody>
                    <a:bodyPr/>
                    <a:lstStyle/>
                    <a:p>
                      <a:r>
                        <a:rPr lang="en-US" dirty="0" smtClean="0"/>
                        <a:t>6</a:t>
                      </a:r>
                      <a:endParaRPr lang="en-US" dirty="0"/>
                    </a:p>
                  </a:txBody>
                  <a:tcPr/>
                </a:tc>
                <a:tc>
                  <a:txBody>
                    <a:bodyPr/>
                    <a:lstStyle/>
                    <a:p>
                      <a:r>
                        <a:rPr lang="en-US" dirty="0" smtClean="0"/>
                        <a:t>11</a:t>
                      </a:r>
                      <a:endParaRPr lang="en-US" dirty="0"/>
                    </a:p>
                  </a:txBody>
                  <a:tcPr/>
                </a:tc>
                <a:tc>
                  <a:txBody>
                    <a:bodyPr/>
                    <a:lstStyle/>
                    <a:p>
                      <a:r>
                        <a:rPr lang="en-US" dirty="0" smtClean="0"/>
                        <a:t>7</a:t>
                      </a:r>
                      <a:endParaRPr lang="en-US" dirty="0"/>
                    </a:p>
                  </a:txBody>
                  <a:tcPr/>
                </a:tc>
              </a:tr>
              <a:tr h="370840">
                <a:tc>
                  <a:txBody>
                    <a:bodyPr/>
                    <a:lstStyle/>
                    <a:p>
                      <a:r>
                        <a:rPr lang="en-US" dirty="0" smtClean="0"/>
                        <a:t>4B</a:t>
                      </a:r>
                      <a:endParaRPr lang="en-US" dirty="0"/>
                    </a:p>
                  </a:txBody>
                  <a:tcPr/>
                </a:tc>
                <a:tc>
                  <a:txBody>
                    <a:bodyPr/>
                    <a:lstStyle/>
                    <a:p>
                      <a:r>
                        <a:rPr lang="en-US" dirty="0" smtClean="0"/>
                        <a:t>0</a:t>
                      </a:r>
                      <a:endParaRPr lang="en-US" dirty="0"/>
                    </a:p>
                  </a:txBody>
                  <a:tcPr/>
                </a:tc>
                <a:tc>
                  <a:txBody>
                    <a:bodyPr/>
                    <a:lstStyle/>
                    <a:p>
                      <a:r>
                        <a:rPr lang="en-US" dirty="0" smtClean="0"/>
                        <a:t>6</a:t>
                      </a:r>
                      <a:endParaRPr lang="en-US" dirty="0"/>
                    </a:p>
                  </a:txBody>
                  <a:tcPr/>
                </a:tc>
                <a:tc>
                  <a:txBody>
                    <a:bodyPr/>
                    <a:lstStyle/>
                    <a:p>
                      <a:r>
                        <a:rPr lang="en-US" dirty="0" smtClean="0"/>
                        <a:t>4</a:t>
                      </a:r>
                      <a:endParaRPr lang="en-US" dirty="0"/>
                    </a:p>
                  </a:txBody>
                  <a:tcPr/>
                </a:tc>
              </a:tr>
            </a:tbl>
          </a:graphicData>
        </a:graphic>
      </p:graphicFrame>
    </p:spTree>
  </p:cSld>
  <p:clrMapOvr>
    <a:masterClrMapping/>
  </p:clrMapOvr>
  <p:transition>
    <p:comb/>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82" name="Rectangle 2"/>
          <p:cNvSpPr>
            <a:spLocks noGrp="1" noChangeArrowheads="1"/>
          </p:cNvSpPr>
          <p:nvPr>
            <p:ph type="title"/>
          </p:nvPr>
        </p:nvSpPr>
        <p:spPr/>
        <p:txBody>
          <a:bodyPr/>
          <a:lstStyle/>
          <a:p>
            <a:pPr>
              <a:defRPr/>
            </a:pPr>
            <a:r>
              <a:rPr lang="en-US" smtClean="0"/>
              <a:t>+</a:t>
            </a:r>
          </a:p>
        </p:txBody>
      </p:sp>
      <p:sp>
        <p:nvSpPr>
          <p:cNvPr id="1095683" name="Rectangle 3"/>
          <p:cNvSpPr>
            <a:spLocks noGrp="1" noChangeArrowheads="1"/>
          </p:cNvSpPr>
          <p:nvPr>
            <p:ph type="body" idx="1"/>
          </p:nvPr>
        </p:nvSpPr>
        <p:spPr/>
        <p:txBody>
          <a:bodyPr/>
          <a:lstStyle/>
          <a:p>
            <a:pPr>
              <a:defRPr/>
            </a:pPr>
            <a:endParaRPr lang="en-US" smtClean="0"/>
          </a:p>
        </p:txBody>
      </p:sp>
      <p:pic>
        <p:nvPicPr>
          <p:cNvPr id="56324" name="Picture 4" descr="Picture 046"/>
          <p:cNvPicPr>
            <a:picLocks noChangeAspect="1" noChangeArrowheads="1"/>
          </p:cNvPicPr>
          <p:nvPr/>
        </p:nvPicPr>
        <p:blipFill>
          <a:blip r:embed="rId2" cstate="print"/>
          <a:srcRect/>
          <a:stretch>
            <a:fillRect/>
          </a:stretch>
        </p:blipFill>
        <p:spPr bwMode="auto">
          <a:xfrm>
            <a:off x="33867" y="152400"/>
            <a:ext cx="8771467" cy="6472238"/>
          </a:xfrm>
          <a:prstGeom prst="rect">
            <a:avLst/>
          </a:prstGeom>
          <a:noFill/>
          <a:ln w="9525">
            <a:noFill/>
            <a:miter lim="800000"/>
            <a:headEnd/>
            <a:tailEnd/>
          </a:ln>
        </p:spPr>
      </p:pic>
      <p:grpSp>
        <p:nvGrpSpPr>
          <p:cNvPr id="2" name="Group 5"/>
          <p:cNvGrpSpPr>
            <a:grpSpLocks/>
          </p:cNvGrpSpPr>
          <p:nvPr/>
        </p:nvGrpSpPr>
        <p:grpSpPr bwMode="auto">
          <a:xfrm>
            <a:off x="237067" y="4160838"/>
            <a:ext cx="1964267" cy="1782762"/>
            <a:chOff x="1359" y="0"/>
            <a:chExt cx="4857" cy="4291"/>
          </a:xfrm>
        </p:grpSpPr>
        <p:pic>
          <p:nvPicPr>
            <p:cNvPr id="56335" name="Picture 6" descr="Picture 047a"/>
            <p:cNvPicPr>
              <a:picLocks noChangeAspect="1" noChangeArrowheads="1"/>
            </p:cNvPicPr>
            <p:nvPr/>
          </p:nvPicPr>
          <p:blipFill>
            <a:blip r:embed="rId3" cstate="print"/>
            <a:srcRect/>
            <a:stretch>
              <a:fillRect/>
            </a:stretch>
          </p:blipFill>
          <p:spPr bwMode="auto">
            <a:xfrm>
              <a:off x="1359" y="0"/>
              <a:ext cx="4857" cy="4291"/>
            </a:xfrm>
            <a:prstGeom prst="rect">
              <a:avLst/>
            </a:prstGeom>
            <a:noFill/>
            <a:ln w="9525">
              <a:solidFill>
                <a:schemeClr val="bg2"/>
              </a:solidFill>
              <a:miter lim="800000"/>
              <a:headEnd/>
              <a:tailEnd/>
            </a:ln>
          </p:spPr>
        </p:pic>
        <p:sp>
          <p:nvSpPr>
            <p:cNvPr id="56336" name="Oval 7"/>
            <p:cNvSpPr>
              <a:spLocks noChangeArrowheads="1"/>
            </p:cNvSpPr>
            <p:nvPr/>
          </p:nvSpPr>
          <p:spPr bwMode="auto">
            <a:xfrm rot="820803">
              <a:off x="2282" y="1084"/>
              <a:ext cx="3024" cy="1584"/>
            </a:xfrm>
            <a:prstGeom prst="ellipse">
              <a:avLst/>
            </a:prstGeom>
            <a:noFill/>
            <a:ln w="76200">
              <a:solidFill>
                <a:schemeClr val="bg2"/>
              </a:solidFill>
              <a:prstDash val="dash"/>
              <a:round/>
              <a:headEnd/>
              <a:tailEnd/>
            </a:ln>
          </p:spPr>
          <p:txBody>
            <a:bodyPr wrap="none" anchor="ctr"/>
            <a:lstStyle/>
            <a:p>
              <a:endParaRPr lang="en-US"/>
            </a:p>
          </p:txBody>
        </p:sp>
        <p:sp>
          <p:nvSpPr>
            <p:cNvPr id="56337" name="Oval 8"/>
            <p:cNvSpPr>
              <a:spLocks noChangeArrowheads="1"/>
            </p:cNvSpPr>
            <p:nvPr/>
          </p:nvSpPr>
          <p:spPr bwMode="auto">
            <a:xfrm rot="1018521">
              <a:off x="3048" y="1920"/>
              <a:ext cx="1440" cy="288"/>
            </a:xfrm>
            <a:prstGeom prst="ellipse">
              <a:avLst/>
            </a:prstGeom>
            <a:solidFill>
              <a:schemeClr val="accent1"/>
            </a:solidFill>
            <a:ln w="12700">
              <a:solidFill>
                <a:schemeClr val="bg2"/>
              </a:solidFill>
              <a:round/>
              <a:headEnd/>
              <a:tailEnd/>
            </a:ln>
          </p:spPr>
          <p:txBody>
            <a:bodyPr wrap="none" anchor="ctr"/>
            <a:lstStyle/>
            <a:p>
              <a:endParaRPr lang="en-US"/>
            </a:p>
          </p:txBody>
        </p:sp>
      </p:grpSp>
      <p:sp>
        <p:nvSpPr>
          <p:cNvPr id="56326" name="Text Box 9"/>
          <p:cNvSpPr txBox="1">
            <a:spLocks noChangeArrowheads="1"/>
          </p:cNvSpPr>
          <p:nvPr/>
        </p:nvSpPr>
        <p:spPr bwMode="auto">
          <a:xfrm rot="-5400000">
            <a:off x="6805789" y="2847945"/>
            <a:ext cx="4419600" cy="400110"/>
          </a:xfrm>
          <a:prstGeom prst="rect">
            <a:avLst/>
          </a:prstGeom>
          <a:noFill/>
          <a:ln w="12700">
            <a:noFill/>
            <a:miter lim="800000"/>
            <a:headEnd/>
            <a:tailEnd/>
          </a:ln>
        </p:spPr>
        <p:txBody>
          <a:bodyPr>
            <a:spAutoFit/>
          </a:bodyPr>
          <a:lstStyle/>
          <a:p>
            <a:pPr>
              <a:spcBef>
                <a:spcPct val="50000"/>
              </a:spcBef>
            </a:pPr>
            <a:r>
              <a:rPr lang="en-US" sz="2000"/>
              <a:t>Photo by Paul Aravich EVMS</a:t>
            </a:r>
          </a:p>
        </p:txBody>
      </p:sp>
      <p:grpSp>
        <p:nvGrpSpPr>
          <p:cNvPr id="3" name="Group 10"/>
          <p:cNvGrpSpPr>
            <a:grpSpLocks/>
          </p:cNvGrpSpPr>
          <p:nvPr/>
        </p:nvGrpSpPr>
        <p:grpSpPr bwMode="auto">
          <a:xfrm>
            <a:off x="372534" y="381003"/>
            <a:ext cx="6976533" cy="369888"/>
            <a:chOff x="1224" y="1440"/>
            <a:chExt cx="4944" cy="233"/>
          </a:xfrm>
        </p:grpSpPr>
        <p:sp>
          <p:nvSpPr>
            <p:cNvPr id="56333" name="Text Box 11"/>
            <p:cNvSpPr txBox="1">
              <a:spLocks noChangeArrowheads="1"/>
            </p:cNvSpPr>
            <p:nvPr/>
          </p:nvSpPr>
          <p:spPr bwMode="auto">
            <a:xfrm>
              <a:off x="5160" y="1440"/>
              <a:ext cx="1008" cy="233"/>
            </a:xfrm>
            <a:prstGeom prst="rect">
              <a:avLst/>
            </a:prstGeom>
            <a:solidFill>
              <a:schemeClr val="tx1"/>
            </a:solidFill>
            <a:ln w="12700">
              <a:noFill/>
              <a:miter lim="800000"/>
              <a:headEnd/>
              <a:tailEnd/>
            </a:ln>
          </p:spPr>
          <p:txBody>
            <a:bodyPr>
              <a:spAutoFit/>
            </a:bodyPr>
            <a:lstStyle/>
            <a:p>
              <a:pPr algn="ctr">
                <a:spcBef>
                  <a:spcPct val="50000"/>
                </a:spcBef>
              </a:pPr>
              <a:r>
                <a:rPr lang="en-US">
                  <a:solidFill>
                    <a:schemeClr val="bg2"/>
                  </a:solidFill>
                </a:rPr>
                <a:t>Anterior</a:t>
              </a:r>
            </a:p>
          </p:txBody>
        </p:sp>
        <p:sp>
          <p:nvSpPr>
            <p:cNvPr id="56334" name="Text Box 12"/>
            <p:cNvSpPr txBox="1">
              <a:spLocks noChangeArrowheads="1"/>
            </p:cNvSpPr>
            <p:nvPr/>
          </p:nvSpPr>
          <p:spPr bwMode="auto">
            <a:xfrm>
              <a:off x="1224" y="1440"/>
              <a:ext cx="1008" cy="233"/>
            </a:xfrm>
            <a:prstGeom prst="rect">
              <a:avLst/>
            </a:prstGeom>
            <a:solidFill>
              <a:schemeClr val="tx1"/>
            </a:solidFill>
            <a:ln w="12700">
              <a:noFill/>
              <a:miter lim="800000"/>
              <a:headEnd/>
              <a:tailEnd/>
            </a:ln>
          </p:spPr>
          <p:txBody>
            <a:bodyPr>
              <a:spAutoFit/>
            </a:bodyPr>
            <a:lstStyle/>
            <a:p>
              <a:pPr algn="ctr">
                <a:spcBef>
                  <a:spcPct val="50000"/>
                </a:spcBef>
              </a:pPr>
              <a:r>
                <a:rPr lang="en-US">
                  <a:solidFill>
                    <a:schemeClr val="bg2"/>
                  </a:solidFill>
                </a:rPr>
                <a:t>Posterior</a:t>
              </a:r>
            </a:p>
          </p:txBody>
        </p:sp>
      </p:grpSp>
      <p:sp>
        <p:nvSpPr>
          <p:cNvPr id="56328" name="Line 13"/>
          <p:cNvSpPr>
            <a:spLocks noChangeShapeType="1"/>
          </p:cNvSpPr>
          <p:nvPr/>
        </p:nvSpPr>
        <p:spPr bwMode="auto">
          <a:xfrm flipH="1" flipV="1">
            <a:off x="3217334" y="2209800"/>
            <a:ext cx="67733" cy="2286000"/>
          </a:xfrm>
          <a:prstGeom prst="line">
            <a:avLst/>
          </a:prstGeom>
          <a:noFill/>
          <a:ln w="76200">
            <a:solidFill>
              <a:schemeClr val="accent1"/>
            </a:solidFill>
            <a:round/>
            <a:headEnd/>
            <a:tailEnd type="triangle" w="med" len="med"/>
          </a:ln>
        </p:spPr>
        <p:txBody>
          <a:bodyPr/>
          <a:lstStyle/>
          <a:p>
            <a:endParaRPr lang="en-US"/>
          </a:p>
        </p:txBody>
      </p:sp>
      <p:sp>
        <p:nvSpPr>
          <p:cNvPr id="56329" name="Line 14"/>
          <p:cNvSpPr>
            <a:spLocks noChangeShapeType="1"/>
          </p:cNvSpPr>
          <p:nvPr/>
        </p:nvSpPr>
        <p:spPr bwMode="auto">
          <a:xfrm flipV="1">
            <a:off x="4978400" y="3429000"/>
            <a:ext cx="0" cy="1066800"/>
          </a:xfrm>
          <a:prstGeom prst="line">
            <a:avLst/>
          </a:prstGeom>
          <a:noFill/>
          <a:ln w="76200">
            <a:solidFill>
              <a:schemeClr val="accent1"/>
            </a:solidFill>
            <a:round/>
            <a:headEnd/>
            <a:tailEnd type="triangle" w="med" len="med"/>
          </a:ln>
        </p:spPr>
        <p:txBody>
          <a:bodyPr/>
          <a:lstStyle/>
          <a:p>
            <a:endParaRPr lang="en-US"/>
          </a:p>
        </p:txBody>
      </p:sp>
      <p:sp>
        <p:nvSpPr>
          <p:cNvPr id="56330" name="Line 15"/>
          <p:cNvSpPr>
            <a:spLocks noChangeShapeType="1"/>
          </p:cNvSpPr>
          <p:nvPr/>
        </p:nvSpPr>
        <p:spPr bwMode="auto">
          <a:xfrm flipV="1">
            <a:off x="4097867" y="3429000"/>
            <a:ext cx="0" cy="1143000"/>
          </a:xfrm>
          <a:prstGeom prst="line">
            <a:avLst/>
          </a:prstGeom>
          <a:noFill/>
          <a:ln w="76200">
            <a:solidFill>
              <a:schemeClr val="accent1"/>
            </a:solidFill>
            <a:round/>
            <a:headEnd/>
            <a:tailEnd type="triangle" w="med" len="med"/>
          </a:ln>
        </p:spPr>
        <p:txBody>
          <a:bodyPr/>
          <a:lstStyle/>
          <a:p>
            <a:endParaRPr lang="en-US"/>
          </a:p>
        </p:txBody>
      </p:sp>
      <p:sp>
        <p:nvSpPr>
          <p:cNvPr id="56331" name="Text Box 16"/>
          <p:cNvSpPr txBox="1">
            <a:spLocks noChangeArrowheads="1"/>
          </p:cNvSpPr>
          <p:nvPr/>
        </p:nvSpPr>
        <p:spPr bwMode="auto">
          <a:xfrm>
            <a:off x="2404533" y="4419600"/>
            <a:ext cx="3589867" cy="369332"/>
          </a:xfrm>
          <a:prstGeom prst="rect">
            <a:avLst/>
          </a:prstGeom>
          <a:solidFill>
            <a:schemeClr val="accent1"/>
          </a:solidFill>
          <a:ln w="12700">
            <a:noFill/>
            <a:miter lim="800000"/>
            <a:headEnd/>
            <a:tailEnd/>
          </a:ln>
        </p:spPr>
        <p:txBody>
          <a:bodyPr>
            <a:spAutoFit/>
          </a:bodyPr>
          <a:lstStyle/>
          <a:p>
            <a:pPr algn="ctr">
              <a:spcBef>
                <a:spcPct val="50000"/>
              </a:spcBef>
            </a:pPr>
            <a:r>
              <a:rPr lang="en-US">
                <a:solidFill>
                  <a:schemeClr val="tx1"/>
                </a:solidFill>
              </a:rPr>
              <a:t>Right hippocampus proper</a:t>
            </a:r>
          </a:p>
        </p:txBody>
      </p:sp>
      <p:sp>
        <p:nvSpPr>
          <p:cNvPr id="56332" name="Text Box 17"/>
          <p:cNvSpPr txBox="1">
            <a:spLocks noChangeArrowheads="1"/>
          </p:cNvSpPr>
          <p:nvPr/>
        </p:nvSpPr>
        <p:spPr bwMode="auto">
          <a:xfrm>
            <a:off x="4030133" y="6172200"/>
            <a:ext cx="1964267" cy="369332"/>
          </a:xfrm>
          <a:prstGeom prst="rect">
            <a:avLst/>
          </a:prstGeom>
          <a:solidFill>
            <a:schemeClr val="bg2"/>
          </a:solidFill>
          <a:ln w="12700">
            <a:noFill/>
            <a:miter lim="800000"/>
            <a:headEnd/>
            <a:tailEnd/>
          </a:ln>
        </p:spPr>
        <p:txBody>
          <a:bodyPr>
            <a:spAutoFit/>
          </a:bodyPr>
          <a:lstStyle/>
          <a:p>
            <a:pPr algn="ctr">
              <a:spcBef>
                <a:spcPct val="50000"/>
              </a:spcBef>
            </a:pPr>
            <a:r>
              <a:rPr lang="en-US"/>
              <a:t>Lateral view</a:t>
            </a:r>
          </a:p>
        </p:txBody>
      </p:sp>
    </p:spTree>
  </p:cSld>
  <p:clrMapOvr>
    <a:masterClrMapping/>
  </p:clrMapOvr>
  <p:transition>
    <p:comb/>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6" name="Rectangle 2"/>
          <p:cNvSpPr>
            <a:spLocks noGrp="1" noChangeArrowheads="1"/>
          </p:cNvSpPr>
          <p:nvPr>
            <p:ph type="title"/>
          </p:nvPr>
        </p:nvSpPr>
        <p:spPr>
          <a:xfrm>
            <a:off x="33867" y="609600"/>
            <a:ext cx="3177822" cy="1143000"/>
          </a:xfrm>
        </p:spPr>
        <p:txBody>
          <a:bodyPr/>
          <a:lstStyle/>
          <a:p>
            <a:pPr>
              <a:defRPr/>
            </a:pPr>
            <a:r>
              <a:rPr lang="en-US" sz="4000" smtClean="0"/>
              <a:t>Hippocampus </a:t>
            </a:r>
          </a:p>
        </p:txBody>
      </p:sp>
      <p:sp>
        <p:nvSpPr>
          <p:cNvPr id="1096707" name="Rectangle 3"/>
          <p:cNvSpPr>
            <a:spLocks noGrp="1" noChangeArrowheads="1"/>
          </p:cNvSpPr>
          <p:nvPr>
            <p:ph type="body" idx="1"/>
          </p:nvPr>
        </p:nvSpPr>
        <p:spPr/>
        <p:txBody>
          <a:bodyPr/>
          <a:lstStyle/>
          <a:p>
            <a:pPr>
              <a:defRPr/>
            </a:pPr>
            <a:endParaRPr lang="en-US" smtClean="0"/>
          </a:p>
        </p:txBody>
      </p:sp>
      <p:sp>
        <p:nvSpPr>
          <p:cNvPr id="57348" name="Text Box 4"/>
          <p:cNvSpPr txBox="1">
            <a:spLocks noChangeArrowheads="1"/>
          </p:cNvSpPr>
          <p:nvPr/>
        </p:nvSpPr>
        <p:spPr bwMode="auto">
          <a:xfrm>
            <a:off x="-33867" y="3810001"/>
            <a:ext cx="2912533" cy="646331"/>
          </a:xfrm>
          <a:prstGeom prst="rect">
            <a:avLst/>
          </a:prstGeom>
          <a:solidFill>
            <a:schemeClr val="bg2"/>
          </a:solidFill>
          <a:ln w="12700">
            <a:noFill/>
            <a:miter lim="800000"/>
            <a:headEnd/>
            <a:tailEnd/>
          </a:ln>
        </p:spPr>
        <p:txBody>
          <a:bodyPr>
            <a:spAutoFit/>
          </a:bodyPr>
          <a:lstStyle/>
          <a:p>
            <a:pPr>
              <a:spcBef>
                <a:spcPct val="50000"/>
              </a:spcBef>
            </a:pPr>
            <a:r>
              <a:rPr lang="en-US"/>
              <a:t>Superior view w/ most of brain removed</a:t>
            </a:r>
          </a:p>
        </p:txBody>
      </p:sp>
      <p:grpSp>
        <p:nvGrpSpPr>
          <p:cNvPr id="2" name="Group 5"/>
          <p:cNvGrpSpPr>
            <a:grpSpLocks/>
          </p:cNvGrpSpPr>
          <p:nvPr/>
        </p:nvGrpSpPr>
        <p:grpSpPr bwMode="auto">
          <a:xfrm>
            <a:off x="2971801" y="228600"/>
            <a:ext cx="5731933" cy="6629400"/>
            <a:chOff x="2202" y="144"/>
            <a:chExt cx="4062" cy="4176"/>
          </a:xfrm>
        </p:grpSpPr>
        <p:pic>
          <p:nvPicPr>
            <p:cNvPr id="57353" name="Picture 6" descr="Picture 037"/>
            <p:cNvPicPr>
              <a:picLocks noChangeAspect="1" noChangeArrowheads="1"/>
            </p:cNvPicPr>
            <p:nvPr/>
          </p:nvPicPr>
          <p:blipFill>
            <a:blip r:embed="rId2" cstate="print"/>
            <a:srcRect/>
            <a:stretch>
              <a:fillRect/>
            </a:stretch>
          </p:blipFill>
          <p:spPr bwMode="auto">
            <a:xfrm>
              <a:off x="2202" y="144"/>
              <a:ext cx="4062" cy="4176"/>
            </a:xfrm>
            <a:prstGeom prst="rect">
              <a:avLst/>
            </a:prstGeom>
            <a:noFill/>
            <a:ln w="9525">
              <a:noFill/>
              <a:miter lim="800000"/>
              <a:headEnd/>
              <a:tailEnd/>
            </a:ln>
          </p:spPr>
        </p:pic>
        <p:sp>
          <p:nvSpPr>
            <p:cNvPr id="57354" name="Line 7"/>
            <p:cNvSpPr>
              <a:spLocks noChangeShapeType="1"/>
            </p:cNvSpPr>
            <p:nvPr/>
          </p:nvSpPr>
          <p:spPr bwMode="auto">
            <a:xfrm flipV="1">
              <a:off x="4392" y="3168"/>
              <a:ext cx="0" cy="528"/>
            </a:xfrm>
            <a:prstGeom prst="line">
              <a:avLst/>
            </a:prstGeom>
            <a:noFill/>
            <a:ln w="76200">
              <a:solidFill>
                <a:schemeClr val="tx1"/>
              </a:solidFill>
              <a:round/>
              <a:headEnd/>
              <a:tailEnd type="triangle" w="med" len="med"/>
            </a:ln>
          </p:spPr>
          <p:txBody>
            <a:bodyPr/>
            <a:lstStyle/>
            <a:p>
              <a:endParaRPr lang="en-US"/>
            </a:p>
          </p:txBody>
        </p:sp>
        <p:sp>
          <p:nvSpPr>
            <p:cNvPr id="57355" name="Text Box 8"/>
            <p:cNvSpPr txBox="1">
              <a:spLocks noChangeArrowheads="1"/>
            </p:cNvSpPr>
            <p:nvPr/>
          </p:nvSpPr>
          <p:spPr bwMode="auto">
            <a:xfrm>
              <a:off x="3120" y="3504"/>
              <a:ext cx="2544" cy="233"/>
            </a:xfrm>
            <a:prstGeom prst="rect">
              <a:avLst/>
            </a:prstGeom>
            <a:solidFill>
              <a:schemeClr val="accent1"/>
            </a:solidFill>
            <a:ln w="12700">
              <a:noFill/>
              <a:miter lim="800000"/>
              <a:headEnd/>
              <a:tailEnd/>
            </a:ln>
          </p:spPr>
          <p:txBody>
            <a:bodyPr>
              <a:spAutoFit/>
            </a:bodyPr>
            <a:lstStyle/>
            <a:p>
              <a:pPr algn="ctr">
                <a:spcBef>
                  <a:spcPct val="50000"/>
                </a:spcBef>
              </a:pPr>
              <a:r>
                <a:rPr lang="en-US">
                  <a:solidFill>
                    <a:schemeClr val="tx1"/>
                  </a:solidFill>
                </a:rPr>
                <a:t>Right hippocampus proper</a:t>
              </a:r>
            </a:p>
          </p:txBody>
        </p:sp>
        <p:sp>
          <p:nvSpPr>
            <p:cNvPr id="57356" name="Line 9"/>
            <p:cNvSpPr>
              <a:spLocks noChangeShapeType="1"/>
            </p:cNvSpPr>
            <p:nvPr/>
          </p:nvSpPr>
          <p:spPr bwMode="auto">
            <a:xfrm>
              <a:off x="4632" y="768"/>
              <a:ext cx="0" cy="480"/>
            </a:xfrm>
            <a:prstGeom prst="line">
              <a:avLst/>
            </a:prstGeom>
            <a:noFill/>
            <a:ln w="76200">
              <a:solidFill>
                <a:schemeClr val="tx1"/>
              </a:solidFill>
              <a:round/>
              <a:headEnd/>
              <a:tailEnd type="triangle" w="med" len="med"/>
            </a:ln>
          </p:spPr>
          <p:txBody>
            <a:bodyPr/>
            <a:lstStyle/>
            <a:p>
              <a:endParaRPr lang="en-US"/>
            </a:p>
          </p:txBody>
        </p:sp>
        <p:sp>
          <p:nvSpPr>
            <p:cNvPr id="57357" name="Text Box 10"/>
            <p:cNvSpPr txBox="1">
              <a:spLocks noChangeArrowheads="1"/>
            </p:cNvSpPr>
            <p:nvPr/>
          </p:nvSpPr>
          <p:spPr bwMode="auto">
            <a:xfrm>
              <a:off x="3360" y="480"/>
              <a:ext cx="2544" cy="233"/>
            </a:xfrm>
            <a:prstGeom prst="rect">
              <a:avLst/>
            </a:prstGeom>
            <a:solidFill>
              <a:schemeClr val="accent1"/>
            </a:solidFill>
            <a:ln w="12700">
              <a:noFill/>
              <a:miter lim="800000"/>
              <a:headEnd/>
              <a:tailEnd/>
            </a:ln>
          </p:spPr>
          <p:txBody>
            <a:bodyPr>
              <a:spAutoFit/>
            </a:bodyPr>
            <a:lstStyle/>
            <a:p>
              <a:pPr algn="ctr">
                <a:spcBef>
                  <a:spcPct val="50000"/>
                </a:spcBef>
              </a:pPr>
              <a:r>
                <a:rPr lang="en-US">
                  <a:solidFill>
                    <a:schemeClr val="tx1"/>
                  </a:solidFill>
                </a:rPr>
                <a:t>Left hippocampus proper</a:t>
              </a:r>
            </a:p>
          </p:txBody>
        </p:sp>
      </p:grpSp>
      <p:sp>
        <p:nvSpPr>
          <p:cNvPr id="57350" name="Text Box 11"/>
          <p:cNvSpPr txBox="1">
            <a:spLocks noChangeArrowheads="1"/>
          </p:cNvSpPr>
          <p:nvPr/>
        </p:nvSpPr>
        <p:spPr bwMode="auto">
          <a:xfrm>
            <a:off x="101600" y="6384926"/>
            <a:ext cx="3928533" cy="396875"/>
          </a:xfrm>
          <a:prstGeom prst="rect">
            <a:avLst/>
          </a:prstGeom>
          <a:noFill/>
          <a:ln w="12700">
            <a:noFill/>
            <a:miter lim="800000"/>
            <a:headEnd/>
            <a:tailEnd/>
          </a:ln>
        </p:spPr>
        <p:txBody>
          <a:bodyPr>
            <a:spAutoFit/>
          </a:bodyPr>
          <a:lstStyle/>
          <a:p>
            <a:pPr>
              <a:spcBef>
                <a:spcPct val="50000"/>
              </a:spcBef>
            </a:pPr>
            <a:r>
              <a:rPr lang="en-US" sz="2000"/>
              <a:t>Photo by Paul Aravich</a:t>
            </a:r>
          </a:p>
        </p:txBody>
      </p:sp>
      <p:sp>
        <p:nvSpPr>
          <p:cNvPr id="57351" name="Text Box 12"/>
          <p:cNvSpPr txBox="1">
            <a:spLocks noChangeArrowheads="1"/>
          </p:cNvSpPr>
          <p:nvPr/>
        </p:nvSpPr>
        <p:spPr bwMode="auto">
          <a:xfrm>
            <a:off x="7145867" y="3086100"/>
            <a:ext cx="1422400" cy="369332"/>
          </a:xfrm>
          <a:prstGeom prst="rect">
            <a:avLst/>
          </a:prstGeom>
          <a:solidFill>
            <a:schemeClr val="bg2"/>
          </a:solidFill>
          <a:ln w="12700">
            <a:noFill/>
            <a:miter lim="800000"/>
            <a:headEnd/>
            <a:tailEnd/>
          </a:ln>
        </p:spPr>
        <p:txBody>
          <a:bodyPr>
            <a:spAutoFit/>
          </a:bodyPr>
          <a:lstStyle/>
          <a:p>
            <a:pPr algn="ctr">
              <a:spcBef>
                <a:spcPct val="50000"/>
              </a:spcBef>
            </a:pPr>
            <a:r>
              <a:rPr lang="en-US">
                <a:solidFill>
                  <a:schemeClr val="tx1"/>
                </a:solidFill>
              </a:rPr>
              <a:t>Anterior</a:t>
            </a:r>
          </a:p>
        </p:txBody>
      </p:sp>
      <p:sp>
        <p:nvSpPr>
          <p:cNvPr id="57352" name="Text Box 13"/>
          <p:cNvSpPr txBox="1">
            <a:spLocks noChangeArrowheads="1"/>
          </p:cNvSpPr>
          <p:nvPr/>
        </p:nvSpPr>
        <p:spPr bwMode="auto">
          <a:xfrm>
            <a:off x="3081867" y="2781300"/>
            <a:ext cx="1422400" cy="369332"/>
          </a:xfrm>
          <a:prstGeom prst="rect">
            <a:avLst/>
          </a:prstGeom>
          <a:solidFill>
            <a:schemeClr val="bg2"/>
          </a:solidFill>
          <a:ln w="12700">
            <a:noFill/>
            <a:miter lim="800000"/>
            <a:headEnd/>
            <a:tailEnd/>
          </a:ln>
        </p:spPr>
        <p:txBody>
          <a:bodyPr>
            <a:spAutoFit/>
          </a:bodyPr>
          <a:lstStyle/>
          <a:p>
            <a:pPr algn="ctr">
              <a:spcBef>
                <a:spcPct val="50000"/>
              </a:spcBef>
            </a:pPr>
            <a:r>
              <a:rPr lang="en-US">
                <a:solidFill>
                  <a:schemeClr val="tx1"/>
                </a:solidFill>
              </a:rPr>
              <a:t>Posterior</a:t>
            </a:r>
          </a:p>
        </p:txBody>
      </p:sp>
    </p:spTree>
  </p:cSld>
  <p:clrMapOvr>
    <a:masterClrMapping/>
  </p:clrMapOvr>
  <p:transition>
    <p:comb/>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rrowheads="1"/>
          </p:cNvSpPr>
          <p:nvPr>
            <p:ph type="title"/>
          </p:nvPr>
        </p:nvSpPr>
        <p:spPr/>
        <p:txBody>
          <a:bodyPr/>
          <a:lstStyle/>
          <a:p>
            <a:endParaRPr lang="en-US"/>
          </a:p>
        </p:txBody>
      </p:sp>
      <p:sp>
        <p:nvSpPr>
          <p:cNvPr id="78851" name="Rectangle 3"/>
          <p:cNvSpPr>
            <a:spLocks noGrp="1" noRot="1" noChangeArrowheads="1"/>
          </p:cNvSpPr>
          <p:nvPr>
            <p:ph type="body" idx="1"/>
          </p:nvPr>
        </p:nvSpPr>
        <p:spPr>
          <a:xfrm>
            <a:off x="301625" y="5638800"/>
            <a:ext cx="8540750" cy="1219200"/>
          </a:xfrm>
        </p:spPr>
        <p:txBody>
          <a:bodyPr/>
          <a:lstStyle/>
          <a:p>
            <a:r>
              <a:rPr lang="en-US"/>
              <a:t>The case of “Clive Wearing” – video (you tube or Mind 10,11) or HM</a:t>
            </a:r>
          </a:p>
        </p:txBody>
      </p:sp>
      <p:pic>
        <p:nvPicPr>
          <p:cNvPr id="78852" name="Picture 4" descr="Limbic System_Diagram"/>
          <p:cNvPicPr>
            <a:picLocks noChangeAspect="1" noChangeArrowheads="1"/>
          </p:cNvPicPr>
          <p:nvPr/>
        </p:nvPicPr>
        <p:blipFill>
          <a:blip r:embed="rId2" cstate="print"/>
          <a:srcRect/>
          <a:stretch>
            <a:fillRect/>
          </a:stretch>
        </p:blipFill>
        <p:spPr bwMode="auto">
          <a:xfrm>
            <a:off x="0" y="0"/>
            <a:ext cx="9144000" cy="5510213"/>
          </a:xfrm>
          <a:prstGeom prst="rect">
            <a:avLst/>
          </a:prstGeom>
          <a:noFill/>
        </p:spPr>
      </p:pic>
    </p:spTree>
  </p:cSld>
  <p:clrMapOvr>
    <a:masterClrMapping/>
  </p:clrMapOvr>
  <p:transition>
    <p:comb/>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ctrTitle"/>
          </p:nvPr>
        </p:nvSpPr>
        <p:spPr/>
        <p:txBody>
          <a:bodyPr/>
          <a:lstStyle/>
          <a:p>
            <a:r>
              <a:rPr lang="en-US"/>
              <a:t>The Lobes of the Brain</a:t>
            </a:r>
          </a:p>
        </p:txBody>
      </p:sp>
      <p:sp>
        <p:nvSpPr>
          <p:cNvPr id="56326" name="Rectangle 6"/>
          <p:cNvSpPr>
            <a:spLocks noGrp="1" noRot="1" noChangeArrowheads="1"/>
          </p:cNvSpPr>
          <p:nvPr>
            <p:ph type="subTitle" idx="1"/>
          </p:nvPr>
        </p:nvSpPr>
        <p:spPr/>
        <p:txBody>
          <a:bodyPr/>
          <a:lstStyle/>
          <a:p>
            <a:endParaRPr lang="en-US"/>
          </a:p>
        </p:txBody>
      </p:sp>
      <p:pic>
        <p:nvPicPr>
          <p:cNvPr id="56325" name="Picture 5" descr="lobesum"/>
          <p:cNvPicPr>
            <a:picLocks noChangeAspect="1" noChangeArrowheads="1"/>
          </p:cNvPicPr>
          <p:nvPr/>
        </p:nvPicPr>
        <p:blipFill>
          <a:blip r:embed="rId2" cstate="print"/>
          <a:srcRect/>
          <a:stretch>
            <a:fillRect/>
          </a:stretch>
        </p:blipFill>
        <p:spPr bwMode="auto">
          <a:xfrm>
            <a:off x="-76200" y="0"/>
            <a:ext cx="9220200" cy="2295525"/>
          </a:xfrm>
          <a:prstGeom prst="rect">
            <a:avLst/>
          </a:prstGeom>
          <a:noFill/>
        </p:spPr>
      </p:pic>
    </p:spTree>
  </p:cSld>
  <p:clrMapOvr>
    <a:masterClrMapping/>
  </p:clrMapOvr>
  <p:transition>
    <p:comb/>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rrowheads="1"/>
          </p:cNvSpPr>
          <p:nvPr>
            <p:ph type="title"/>
          </p:nvPr>
        </p:nvSpPr>
        <p:spPr/>
        <p:txBody>
          <a:bodyPr/>
          <a:lstStyle/>
          <a:p>
            <a:endParaRPr lang="en-US"/>
          </a:p>
        </p:txBody>
      </p:sp>
      <p:sp>
        <p:nvSpPr>
          <p:cNvPr id="84995" name="Rectangle 3"/>
          <p:cNvSpPr>
            <a:spLocks noGrp="1" noRot="1" noChangeArrowheads="1"/>
          </p:cNvSpPr>
          <p:nvPr>
            <p:ph type="body" idx="1"/>
          </p:nvPr>
        </p:nvSpPr>
        <p:spPr/>
        <p:txBody>
          <a:bodyPr/>
          <a:lstStyle/>
          <a:p>
            <a:endParaRPr lang="en-US"/>
          </a:p>
        </p:txBody>
      </p:sp>
      <p:pic>
        <p:nvPicPr>
          <p:cNvPr id="84997" name="Picture 5" descr="Cerebrum Lobes"/>
          <p:cNvPicPr>
            <a:picLocks noChangeAspect="1" noChangeArrowheads="1"/>
          </p:cNvPicPr>
          <p:nvPr/>
        </p:nvPicPr>
        <p:blipFill>
          <a:blip r:embed="rId2" cstate="print"/>
          <a:srcRect/>
          <a:stretch>
            <a:fillRect/>
          </a:stretch>
        </p:blipFill>
        <p:spPr bwMode="auto">
          <a:xfrm>
            <a:off x="1219200" y="0"/>
            <a:ext cx="6934200" cy="6605588"/>
          </a:xfrm>
          <a:prstGeom prst="rect">
            <a:avLst/>
          </a:prstGeom>
          <a:noFill/>
        </p:spPr>
      </p:pic>
    </p:spTree>
  </p:cSld>
  <p:clrMapOvr>
    <a:masterClrMapping/>
  </p:clrMapOvr>
  <p:transition>
    <p:comb/>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rrowheads="1"/>
          </p:cNvSpPr>
          <p:nvPr>
            <p:ph type="title"/>
          </p:nvPr>
        </p:nvSpPr>
        <p:spPr/>
        <p:txBody>
          <a:bodyPr/>
          <a:lstStyle/>
          <a:p>
            <a:endParaRPr lang="en-US"/>
          </a:p>
        </p:txBody>
      </p:sp>
      <p:sp>
        <p:nvSpPr>
          <p:cNvPr id="112643" name="Rectangle 3"/>
          <p:cNvSpPr>
            <a:spLocks noGrp="1" noRot="1" noChangeArrowheads="1"/>
          </p:cNvSpPr>
          <p:nvPr>
            <p:ph type="body" idx="1"/>
          </p:nvPr>
        </p:nvSpPr>
        <p:spPr/>
        <p:txBody>
          <a:bodyPr/>
          <a:lstStyle/>
          <a:p>
            <a:endParaRPr lang="en-US"/>
          </a:p>
        </p:txBody>
      </p:sp>
      <p:pic>
        <p:nvPicPr>
          <p:cNvPr id="112645" name="Picture 5" descr="02brainlobes"/>
          <p:cNvPicPr>
            <a:picLocks noChangeAspect="1" noChangeArrowheads="1"/>
          </p:cNvPicPr>
          <p:nvPr/>
        </p:nvPicPr>
        <p:blipFill>
          <a:blip r:embed="rId2" cstate="print"/>
          <a:srcRect/>
          <a:stretch>
            <a:fillRect/>
          </a:stretch>
        </p:blipFill>
        <p:spPr bwMode="auto">
          <a:xfrm>
            <a:off x="0" y="-171450"/>
            <a:ext cx="9144000" cy="7029450"/>
          </a:xfrm>
          <a:prstGeom prst="rect">
            <a:avLst/>
          </a:prstGeom>
          <a:noFill/>
        </p:spPr>
      </p:pic>
      <p:sp>
        <p:nvSpPr>
          <p:cNvPr id="5" name="TextBox 4"/>
          <p:cNvSpPr txBox="1"/>
          <p:nvPr/>
        </p:nvSpPr>
        <p:spPr>
          <a:xfrm>
            <a:off x="3429000" y="1676400"/>
            <a:ext cx="1447800" cy="646331"/>
          </a:xfrm>
          <a:prstGeom prst="rect">
            <a:avLst/>
          </a:prstGeom>
          <a:noFill/>
        </p:spPr>
        <p:txBody>
          <a:bodyPr wrap="square" rtlCol="0">
            <a:spAutoFit/>
          </a:bodyPr>
          <a:lstStyle/>
          <a:p>
            <a:pPr algn="r"/>
            <a:r>
              <a:rPr lang="en-US" b="1" dirty="0" smtClean="0">
                <a:solidFill>
                  <a:srgbClr val="FF0000"/>
                </a:solidFill>
              </a:rPr>
              <a:t>Sensory </a:t>
            </a:r>
            <a:r>
              <a:rPr lang="en-US" b="1" dirty="0" smtClean="0">
                <a:solidFill>
                  <a:srgbClr val="FF0000"/>
                </a:solidFill>
                <a:sym typeface="Wingdings" pitchFamily="2" charset="2"/>
              </a:rPr>
              <a:t></a:t>
            </a:r>
            <a:r>
              <a:rPr lang="en-US" b="1" dirty="0" smtClean="0">
                <a:solidFill>
                  <a:srgbClr val="FF0000"/>
                </a:solidFill>
              </a:rPr>
              <a:t>Cortex</a:t>
            </a:r>
            <a:endParaRPr lang="en-US" b="1" dirty="0">
              <a:solidFill>
                <a:srgbClr val="FF0000"/>
              </a:solidFill>
            </a:endParaRPr>
          </a:p>
        </p:txBody>
      </p:sp>
    </p:spTree>
  </p:cSld>
  <p:clrMapOvr>
    <a:masterClrMapping/>
  </p:clrMapOvr>
  <p:transition>
    <p:comb/>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rrowheads="1"/>
          </p:cNvSpPr>
          <p:nvPr>
            <p:ph type="title"/>
          </p:nvPr>
        </p:nvSpPr>
        <p:spPr/>
        <p:txBody>
          <a:bodyPr/>
          <a:lstStyle/>
          <a:p>
            <a:endParaRPr lang="en-US"/>
          </a:p>
        </p:txBody>
      </p:sp>
      <p:sp>
        <p:nvSpPr>
          <p:cNvPr id="83971" name="Rectangle 3"/>
          <p:cNvSpPr>
            <a:spLocks noGrp="1" noRot="1" noChangeArrowheads="1"/>
          </p:cNvSpPr>
          <p:nvPr>
            <p:ph type="body" idx="1"/>
          </p:nvPr>
        </p:nvSpPr>
        <p:spPr/>
        <p:txBody>
          <a:bodyPr/>
          <a:lstStyle/>
          <a:p>
            <a:r>
              <a:rPr lang="en-US" dirty="0"/>
              <a:t>FRONTAL = higher order thinking</a:t>
            </a:r>
          </a:p>
          <a:p>
            <a:pPr lvl="1"/>
            <a:r>
              <a:rPr lang="en-US" dirty="0"/>
              <a:t>Includes motor cortex</a:t>
            </a:r>
          </a:p>
          <a:p>
            <a:r>
              <a:rPr lang="en-US" dirty="0"/>
              <a:t>PARIETAL = includes sensory cortex</a:t>
            </a:r>
          </a:p>
          <a:p>
            <a:r>
              <a:rPr lang="en-US" dirty="0"/>
              <a:t>TEMPORAL = auditory (from opposite ear)</a:t>
            </a:r>
          </a:p>
          <a:p>
            <a:r>
              <a:rPr lang="en-US" dirty="0"/>
              <a:t>OCCIPITAL = visual (from opposite visual field)</a:t>
            </a:r>
          </a:p>
        </p:txBody>
      </p:sp>
    </p:spTree>
  </p:cSld>
  <p:clrMapOvr>
    <a:masterClrMapping/>
  </p:clrMapOvr>
  <p:transition>
    <p:comb/>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rrowheads="1"/>
          </p:cNvSpPr>
          <p:nvPr>
            <p:ph type="title"/>
          </p:nvPr>
        </p:nvSpPr>
        <p:spPr/>
        <p:txBody>
          <a:bodyPr/>
          <a:lstStyle/>
          <a:p>
            <a:endParaRPr lang="en-US"/>
          </a:p>
        </p:txBody>
      </p:sp>
      <p:sp>
        <p:nvSpPr>
          <p:cNvPr id="43011" name="Rectangle 3"/>
          <p:cNvSpPr>
            <a:spLocks noGrp="1" noRot="1" noChangeArrowheads="1"/>
          </p:cNvSpPr>
          <p:nvPr>
            <p:ph type="body" idx="1"/>
          </p:nvPr>
        </p:nvSpPr>
        <p:spPr/>
        <p:txBody>
          <a:bodyPr/>
          <a:lstStyle/>
          <a:p>
            <a:endParaRPr lang="en-US"/>
          </a:p>
        </p:txBody>
      </p:sp>
      <p:pic>
        <p:nvPicPr>
          <p:cNvPr id="43012" name="Picture 4" descr="major parts_diagram"/>
          <p:cNvPicPr>
            <a:picLocks noChangeAspect="1" noChangeArrowheads="1"/>
          </p:cNvPicPr>
          <p:nvPr/>
        </p:nvPicPr>
        <p:blipFill>
          <a:blip r:embed="rId2" cstate="print"/>
          <a:srcRect/>
          <a:stretch>
            <a:fillRect/>
          </a:stretch>
        </p:blipFill>
        <p:spPr bwMode="auto">
          <a:xfrm>
            <a:off x="914400" y="0"/>
            <a:ext cx="7527925" cy="7467600"/>
          </a:xfrm>
          <a:prstGeom prst="rect">
            <a:avLst/>
          </a:prstGeom>
          <a:noFill/>
        </p:spPr>
      </p:pic>
    </p:spTree>
  </p:cSld>
  <p:clrMapOvr>
    <a:masterClrMapping/>
  </p:clrMapOvr>
  <p:transition>
    <p:comb/>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2" name="Rectangle 2"/>
          <p:cNvSpPr>
            <a:spLocks noGrp="1" noChangeArrowheads="1"/>
          </p:cNvSpPr>
          <p:nvPr>
            <p:ph type="title"/>
          </p:nvPr>
        </p:nvSpPr>
        <p:spPr>
          <a:xfrm>
            <a:off x="1190978" y="228600"/>
            <a:ext cx="7953022" cy="1143000"/>
          </a:xfrm>
        </p:spPr>
        <p:txBody>
          <a:bodyPr/>
          <a:lstStyle/>
          <a:p>
            <a:pPr>
              <a:defRPr/>
            </a:pPr>
            <a:r>
              <a:rPr lang="en-US" sz="4000" b="1" smtClean="0"/>
              <a:t>Challenging behaviors: </a:t>
            </a:r>
            <a:br>
              <a:rPr lang="en-US" sz="4000" b="1" smtClean="0"/>
            </a:br>
            <a:r>
              <a:rPr lang="en-US" sz="4000" b="1" smtClean="0"/>
              <a:t>damage to </a:t>
            </a:r>
            <a:r>
              <a:rPr lang="en-US" sz="4000" b="1" u="sng" smtClean="0"/>
              <a:t>Prefrontal cortex</a:t>
            </a:r>
            <a:r>
              <a:rPr lang="en-US" sz="3600" b="1" smtClean="0"/>
              <a:t/>
            </a:r>
            <a:br>
              <a:rPr lang="en-US" sz="3600" b="1" smtClean="0"/>
            </a:br>
            <a:r>
              <a:rPr lang="en-US" sz="2400" b="1" i="1" smtClean="0"/>
              <a:t>separates us from the animals</a:t>
            </a:r>
          </a:p>
        </p:txBody>
      </p:sp>
      <p:pic>
        <p:nvPicPr>
          <p:cNvPr id="52227" name="Picture 3" descr="dorsolatctx"/>
          <p:cNvPicPr>
            <a:picLocks noChangeAspect="1" noChangeArrowheads="1"/>
          </p:cNvPicPr>
          <p:nvPr/>
        </p:nvPicPr>
        <p:blipFill>
          <a:blip r:embed="rId2" cstate="print"/>
          <a:srcRect/>
          <a:stretch>
            <a:fillRect/>
          </a:stretch>
        </p:blipFill>
        <p:spPr bwMode="auto">
          <a:xfrm>
            <a:off x="1286933" y="1595438"/>
            <a:ext cx="7112000" cy="5230812"/>
          </a:xfrm>
          <a:prstGeom prst="rect">
            <a:avLst/>
          </a:prstGeom>
          <a:noFill/>
          <a:ln w="9525">
            <a:noFill/>
            <a:miter lim="800000"/>
            <a:headEnd/>
            <a:tailEnd/>
          </a:ln>
        </p:spPr>
      </p:pic>
      <p:sp>
        <p:nvSpPr>
          <p:cNvPr id="52228" name="Text Box 4"/>
          <p:cNvSpPr txBox="1">
            <a:spLocks noChangeArrowheads="1"/>
          </p:cNvSpPr>
          <p:nvPr/>
        </p:nvSpPr>
        <p:spPr bwMode="auto">
          <a:xfrm rot="-5400000">
            <a:off x="4962172" y="2442648"/>
            <a:ext cx="7848601" cy="369332"/>
          </a:xfrm>
          <a:prstGeom prst="rect">
            <a:avLst/>
          </a:prstGeom>
          <a:noFill/>
          <a:ln w="12700">
            <a:noFill/>
            <a:miter lim="800000"/>
            <a:headEnd/>
            <a:tailEnd/>
          </a:ln>
        </p:spPr>
        <p:txBody>
          <a:bodyPr>
            <a:spAutoFit/>
          </a:bodyPr>
          <a:lstStyle/>
          <a:p>
            <a:pPr>
              <a:spcBef>
                <a:spcPct val="50000"/>
              </a:spcBef>
            </a:pPr>
            <a:r>
              <a:rPr lang="en-US" sz="1800" i="1">
                <a:solidFill>
                  <a:srgbClr val="FBFCFF"/>
                </a:solidFill>
              </a:rPr>
              <a:t>Beardsley </a:t>
            </a:r>
            <a:r>
              <a:rPr lang="en-US" sz="1800" i="1" u="sng">
                <a:solidFill>
                  <a:srgbClr val="FBFCFF"/>
                </a:solidFill>
              </a:rPr>
              <a:t>Scientific American</a:t>
            </a:r>
            <a:r>
              <a:rPr lang="en-US" sz="1800" i="1">
                <a:solidFill>
                  <a:srgbClr val="FBFCFF"/>
                </a:solidFill>
              </a:rPr>
              <a:t> 1997 </a:t>
            </a:r>
            <a:r>
              <a:rPr lang="en-US" sz="1800" i="1" u="sng">
                <a:solidFill>
                  <a:srgbClr val="FBFCFF"/>
                </a:solidFill>
              </a:rPr>
              <a:t>August</a:t>
            </a:r>
            <a:r>
              <a:rPr lang="en-US" sz="1800" i="1">
                <a:solidFill>
                  <a:srgbClr val="FBFCFF"/>
                </a:solidFill>
              </a:rPr>
              <a:t>, p. 80</a:t>
            </a:r>
          </a:p>
        </p:txBody>
      </p:sp>
      <p:sp>
        <p:nvSpPr>
          <p:cNvPr id="52229" name="Text Box 5"/>
          <p:cNvSpPr txBox="1">
            <a:spLocks noChangeArrowheads="1"/>
          </p:cNvSpPr>
          <p:nvPr/>
        </p:nvSpPr>
        <p:spPr bwMode="auto">
          <a:xfrm rot="3362639">
            <a:off x="3455812" y="2877234"/>
            <a:ext cx="1676400" cy="646331"/>
          </a:xfrm>
          <a:prstGeom prst="rect">
            <a:avLst/>
          </a:prstGeom>
          <a:solidFill>
            <a:schemeClr val="hlink"/>
          </a:solidFill>
          <a:ln w="12700">
            <a:noFill/>
            <a:miter lim="800000"/>
            <a:headEnd/>
            <a:tailEnd/>
          </a:ln>
        </p:spPr>
        <p:txBody>
          <a:bodyPr>
            <a:spAutoFit/>
          </a:bodyPr>
          <a:lstStyle/>
          <a:p>
            <a:pPr>
              <a:spcBef>
                <a:spcPct val="50000"/>
              </a:spcBef>
            </a:pPr>
            <a:r>
              <a:rPr lang="en-US" b="1">
                <a:solidFill>
                  <a:schemeClr val="tx1"/>
                </a:solidFill>
              </a:rPr>
              <a:t>Executive functions</a:t>
            </a:r>
          </a:p>
        </p:txBody>
      </p:sp>
      <p:sp>
        <p:nvSpPr>
          <p:cNvPr id="52230" name="Text Box 6"/>
          <p:cNvSpPr txBox="1">
            <a:spLocks noChangeArrowheads="1"/>
          </p:cNvSpPr>
          <p:nvPr/>
        </p:nvSpPr>
        <p:spPr bwMode="auto">
          <a:xfrm rot="-2432762">
            <a:off x="1964267" y="4692134"/>
            <a:ext cx="2235200" cy="369332"/>
          </a:xfrm>
          <a:prstGeom prst="rect">
            <a:avLst/>
          </a:prstGeom>
          <a:solidFill>
            <a:srgbClr val="FF0000"/>
          </a:solidFill>
          <a:ln w="12700">
            <a:noFill/>
            <a:miter lim="800000"/>
            <a:headEnd/>
            <a:tailEnd/>
          </a:ln>
        </p:spPr>
        <p:txBody>
          <a:bodyPr>
            <a:spAutoFit/>
          </a:bodyPr>
          <a:lstStyle/>
          <a:p>
            <a:pPr>
              <a:spcBef>
                <a:spcPct val="50000"/>
              </a:spcBef>
            </a:pPr>
            <a:r>
              <a:rPr lang="en-US" b="1">
                <a:solidFill>
                  <a:schemeClr val="tx1"/>
                </a:solidFill>
              </a:rPr>
              <a:t>Impulse control</a:t>
            </a:r>
          </a:p>
        </p:txBody>
      </p:sp>
      <p:sp>
        <p:nvSpPr>
          <p:cNvPr id="52231" name="Text Box 8"/>
          <p:cNvSpPr txBox="1">
            <a:spLocks noChangeArrowheads="1"/>
          </p:cNvSpPr>
          <p:nvPr/>
        </p:nvSpPr>
        <p:spPr bwMode="auto">
          <a:xfrm>
            <a:off x="2133600" y="6019800"/>
            <a:ext cx="2641600" cy="369332"/>
          </a:xfrm>
          <a:prstGeom prst="rect">
            <a:avLst/>
          </a:prstGeom>
          <a:solidFill>
            <a:srgbClr val="3E1403"/>
          </a:solidFill>
          <a:ln w="12700">
            <a:noFill/>
            <a:miter lim="800000"/>
            <a:headEnd/>
            <a:tailEnd/>
          </a:ln>
        </p:spPr>
        <p:txBody>
          <a:bodyPr>
            <a:spAutoFit/>
          </a:bodyPr>
          <a:lstStyle/>
          <a:p>
            <a:pPr algn="ctr">
              <a:spcBef>
                <a:spcPct val="50000"/>
              </a:spcBef>
            </a:pPr>
            <a:r>
              <a:rPr lang="en-US"/>
              <a:t>Social withdrawal</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4930" name="Picture 2"/>
          <p:cNvPicPr>
            <a:picLocks noChangeAspect="1" noChangeArrowheads="1"/>
          </p:cNvPicPr>
          <p:nvPr/>
        </p:nvPicPr>
        <p:blipFill>
          <a:blip r:embed="rId2" cstate="print"/>
          <a:srcRect/>
          <a:stretch>
            <a:fillRect/>
          </a:stretch>
        </p:blipFill>
        <p:spPr bwMode="auto">
          <a:xfrm>
            <a:off x="0" y="-1"/>
            <a:ext cx="9144000" cy="7656219"/>
          </a:xfrm>
          <a:prstGeom prst="rect">
            <a:avLst/>
          </a:prstGeom>
          <a:noFill/>
          <a:ln w="9525">
            <a:noFill/>
            <a:miter lim="800000"/>
            <a:headEnd/>
            <a:tailEnd/>
          </a:ln>
        </p:spPr>
      </p:pic>
    </p:spTree>
  </p:cSld>
  <p:clrMapOvr>
    <a:masterClrMapping/>
  </p:clrMapOvr>
  <p:transition>
    <p:comb/>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rrowheads="1"/>
          </p:cNvSpPr>
          <p:nvPr>
            <p:ph type="title"/>
          </p:nvPr>
        </p:nvSpPr>
        <p:spPr/>
        <p:txBody>
          <a:bodyPr/>
          <a:lstStyle/>
          <a:p>
            <a:r>
              <a:rPr lang="en-US"/>
              <a:t>Movie Questions: Please Copy!</a:t>
            </a:r>
          </a:p>
        </p:txBody>
      </p:sp>
      <p:sp>
        <p:nvSpPr>
          <p:cNvPr id="32771" name="Rectangle 3"/>
          <p:cNvSpPr>
            <a:spLocks noGrp="1" noRot="1" noChangeArrowheads="1"/>
          </p:cNvSpPr>
          <p:nvPr>
            <p:ph type="body" idx="1"/>
          </p:nvPr>
        </p:nvSpPr>
        <p:spPr/>
        <p:txBody>
          <a:bodyPr/>
          <a:lstStyle/>
          <a:p>
            <a:r>
              <a:rPr lang="en-US"/>
              <a:t>How does Jody demonstrate the “plasticity” of the brain?</a:t>
            </a:r>
          </a:p>
          <a:p>
            <a:r>
              <a:rPr lang="en-US"/>
              <a:t>How does the phrase “use it or lose it” apply to Liz’s case?</a:t>
            </a:r>
          </a:p>
          <a:p>
            <a:r>
              <a:rPr lang="en-US"/>
              <a:t>In what areas of the brain was Michael advanced for his age?  Deficiencies?</a:t>
            </a:r>
          </a:p>
          <a:p>
            <a:endParaRPr lang="en-US"/>
          </a:p>
        </p:txBody>
      </p:sp>
    </p:spTree>
  </p:cSld>
  <p:clrMapOvr>
    <a:masterClrMapping/>
  </p:clrMapOvr>
  <p:transition>
    <p:comb/>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rrowheads="1"/>
          </p:cNvSpPr>
          <p:nvPr>
            <p:ph type="title"/>
          </p:nvPr>
        </p:nvSpPr>
        <p:spPr/>
        <p:txBody>
          <a:bodyPr/>
          <a:lstStyle/>
          <a:p>
            <a:endParaRPr lang="en-US"/>
          </a:p>
        </p:txBody>
      </p:sp>
      <p:sp>
        <p:nvSpPr>
          <p:cNvPr id="86019" name="Rectangle 3"/>
          <p:cNvSpPr>
            <a:spLocks noGrp="1" noRot="1" noChangeArrowheads="1"/>
          </p:cNvSpPr>
          <p:nvPr>
            <p:ph type="body" idx="1"/>
          </p:nvPr>
        </p:nvSpPr>
        <p:spPr/>
        <p:txBody>
          <a:bodyPr/>
          <a:lstStyle/>
          <a:p>
            <a:r>
              <a:rPr lang="en-US"/>
              <a:t>http://www.woodrow.org/teachers/bi/1991/homunculus.html</a:t>
            </a:r>
          </a:p>
        </p:txBody>
      </p:sp>
      <p:pic>
        <p:nvPicPr>
          <p:cNvPr id="86020" name="Picture 4" descr="Sensory_Motor_Cortexes"/>
          <p:cNvPicPr>
            <a:picLocks noChangeAspect="1" noChangeArrowheads="1"/>
          </p:cNvPicPr>
          <p:nvPr/>
        </p:nvPicPr>
        <p:blipFill>
          <a:blip r:embed="rId2" cstate="print"/>
          <a:srcRect/>
          <a:stretch>
            <a:fillRect/>
          </a:stretch>
        </p:blipFill>
        <p:spPr bwMode="auto">
          <a:xfrm>
            <a:off x="0" y="0"/>
            <a:ext cx="9144000" cy="5203825"/>
          </a:xfrm>
          <a:prstGeom prst="rect">
            <a:avLst/>
          </a:prstGeom>
          <a:noFill/>
        </p:spPr>
      </p:pic>
      <p:sp>
        <p:nvSpPr>
          <p:cNvPr id="86021" name="Rectangle 5"/>
          <p:cNvSpPr>
            <a:spLocks noChangeArrowheads="1"/>
          </p:cNvSpPr>
          <p:nvPr/>
        </p:nvSpPr>
        <p:spPr bwMode="auto">
          <a:xfrm>
            <a:off x="0" y="5562600"/>
            <a:ext cx="8743950" cy="366713"/>
          </a:xfrm>
          <a:prstGeom prst="rect">
            <a:avLst/>
          </a:prstGeom>
          <a:noFill/>
          <a:ln w="9525">
            <a:noFill/>
            <a:miter lim="800000"/>
            <a:headEnd/>
            <a:tailEnd/>
          </a:ln>
          <a:effectLst/>
        </p:spPr>
        <p:txBody>
          <a:bodyPr wrap="none">
            <a:spAutoFit/>
          </a:bodyPr>
          <a:lstStyle/>
          <a:p>
            <a:r>
              <a:rPr lang="en-US"/>
              <a:t>If you want: Experiment: </a:t>
            </a:r>
            <a:r>
              <a:rPr lang="en-US">
                <a:hlinkClick r:id="rId3"/>
              </a:rPr>
              <a:t>http://www.woodrow.org/teachers/bi/1991/homunculus.html</a:t>
            </a:r>
            <a:r>
              <a:rPr lang="en-US"/>
              <a:t> </a:t>
            </a:r>
          </a:p>
        </p:txBody>
      </p:sp>
    </p:spTree>
  </p:cSld>
  <p:clrMapOvr>
    <a:masterClrMapping/>
  </p:clrMapOvr>
  <p:transition>
    <p:comb/>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p:txBody>
          <a:bodyPr/>
          <a:lstStyle/>
          <a:p>
            <a:r>
              <a:rPr lang="en-US"/>
              <a:t>Motor Cortex</a:t>
            </a:r>
          </a:p>
        </p:txBody>
      </p:sp>
      <p:sp>
        <p:nvSpPr>
          <p:cNvPr id="3075" name="Rectangle 3"/>
          <p:cNvSpPr>
            <a:spLocks noGrp="1" noRot="1" noChangeArrowheads="1"/>
          </p:cNvSpPr>
          <p:nvPr>
            <p:ph type="body" idx="1"/>
          </p:nvPr>
        </p:nvSpPr>
        <p:spPr>
          <a:xfrm>
            <a:off x="0" y="0"/>
            <a:ext cx="8540750" cy="4422775"/>
          </a:xfrm>
        </p:spPr>
        <p:txBody>
          <a:bodyPr/>
          <a:lstStyle/>
          <a:p>
            <a:r>
              <a:rPr lang="en-US">
                <a:hlinkClick r:id="rId2"/>
              </a:rPr>
              <a:t>Probe the Motor Cortex</a:t>
            </a:r>
            <a:endParaRPr lang="en-US"/>
          </a:p>
        </p:txBody>
      </p:sp>
      <p:pic>
        <p:nvPicPr>
          <p:cNvPr id="3076" name="Picture 4"/>
          <p:cNvPicPr>
            <a:picLocks noChangeAspect="1" noChangeArrowheads="1"/>
          </p:cNvPicPr>
          <p:nvPr/>
        </p:nvPicPr>
        <p:blipFill>
          <a:blip r:embed="rId3" cstate="print"/>
          <a:srcRect/>
          <a:stretch>
            <a:fillRect/>
          </a:stretch>
        </p:blipFill>
        <p:spPr bwMode="auto">
          <a:xfrm>
            <a:off x="762000" y="1143000"/>
            <a:ext cx="7620000" cy="5715000"/>
          </a:xfrm>
          <a:prstGeom prst="rect">
            <a:avLst/>
          </a:prstGeom>
          <a:noFill/>
          <a:ln w="9525">
            <a:noFill/>
            <a:miter lim="800000"/>
            <a:headEnd/>
            <a:tailEnd/>
          </a:ln>
          <a:effectLst/>
        </p:spPr>
      </p:pic>
    </p:spTree>
  </p:cSld>
  <p:clrMapOvr>
    <a:masterClrMapping/>
  </p:clrMapOvr>
  <p:transition>
    <p:comb/>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rrowheads="1"/>
          </p:cNvSpPr>
          <p:nvPr>
            <p:ph type="title"/>
          </p:nvPr>
        </p:nvSpPr>
        <p:spPr/>
        <p:txBody>
          <a:bodyPr/>
          <a:lstStyle/>
          <a:p>
            <a:endParaRPr lang="en-US"/>
          </a:p>
        </p:txBody>
      </p:sp>
      <p:sp>
        <p:nvSpPr>
          <p:cNvPr id="89091" name="Rectangle 3"/>
          <p:cNvSpPr>
            <a:spLocks noGrp="1" noRot="1" noChangeArrowheads="1"/>
          </p:cNvSpPr>
          <p:nvPr>
            <p:ph type="body" idx="1"/>
          </p:nvPr>
        </p:nvSpPr>
        <p:spPr/>
        <p:txBody>
          <a:bodyPr/>
          <a:lstStyle/>
          <a:p>
            <a:endParaRPr lang="en-US"/>
          </a:p>
        </p:txBody>
      </p:sp>
      <p:pic>
        <p:nvPicPr>
          <p:cNvPr id="89092" name="Picture 4" descr="screen grab from Probe the Brain"/>
          <p:cNvPicPr>
            <a:picLocks noChangeAspect="1" noChangeArrowheads="1"/>
          </p:cNvPicPr>
          <p:nvPr/>
        </p:nvPicPr>
        <p:blipFill>
          <a:blip r:embed="rId2" cstate="print"/>
          <a:srcRect/>
          <a:stretch>
            <a:fillRect/>
          </a:stretch>
        </p:blipFill>
        <p:spPr bwMode="auto">
          <a:xfrm>
            <a:off x="0" y="0"/>
            <a:ext cx="9144000" cy="5581650"/>
          </a:xfrm>
          <a:prstGeom prst="rect">
            <a:avLst/>
          </a:prstGeom>
          <a:noFill/>
        </p:spPr>
      </p:pic>
    </p:spTree>
  </p:cSld>
  <p:clrMapOvr>
    <a:masterClrMapping/>
  </p:clrMapOvr>
  <p:transition>
    <p:comb/>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1714" name="Rectangle 2"/>
          <p:cNvSpPr>
            <a:spLocks noGrp="1" noChangeArrowheads="1"/>
          </p:cNvSpPr>
          <p:nvPr>
            <p:ph type="title"/>
          </p:nvPr>
        </p:nvSpPr>
        <p:spPr>
          <a:xfrm>
            <a:off x="304800" y="-304800"/>
            <a:ext cx="7951612" cy="1143000"/>
          </a:xfrm>
        </p:spPr>
        <p:txBody>
          <a:bodyPr/>
          <a:lstStyle/>
          <a:p>
            <a:pPr>
              <a:defRPr/>
            </a:pPr>
            <a:r>
              <a:rPr lang="en-US" sz="4000" dirty="0" smtClean="0"/>
              <a:t>Forgotten cells: </a:t>
            </a:r>
            <a:r>
              <a:rPr lang="en-US" sz="4000" u="sng" dirty="0" err="1" smtClean="0"/>
              <a:t>glial</a:t>
            </a:r>
            <a:r>
              <a:rPr lang="en-US" sz="4000" u="sng" dirty="0" smtClean="0"/>
              <a:t> cells = GLUE</a:t>
            </a:r>
            <a:endParaRPr lang="en-US" u="sng" dirty="0" smtClean="0"/>
          </a:p>
        </p:txBody>
      </p:sp>
      <p:sp>
        <p:nvSpPr>
          <p:cNvPr id="1011715" name="Rectangle 3"/>
          <p:cNvSpPr>
            <a:spLocks noGrp="1" noChangeArrowheads="1"/>
          </p:cNvSpPr>
          <p:nvPr>
            <p:ph type="body" idx="1"/>
          </p:nvPr>
        </p:nvSpPr>
        <p:spPr>
          <a:xfrm>
            <a:off x="-33867" y="533400"/>
            <a:ext cx="10295467" cy="6019800"/>
          </a:xfrm>
        </p:spPr>
        <p:txBody>
          <a:bodyPr/>
          <a:lstStyle/>
          <a:p>
            <a:pPr>
              <a:lnSpc>
                <a:spcPct val="90000"/>
              </a:lnSpc>
              <a:defRPr/>
            </a:pPr>
            <a:r>
              <a:rPr lang="en-US" dirty="0" smtClean="0"/>
              <a:t>Many more </a:t>
            </a:r>
            <a:r>
              <a:rPr lang="en-US" dirty="0" err="1" smtClean="0"/>
              <a:t>glia</a:t>
            </a:r>
            <a:r>
              <a:rPr lang="en-US" dirty="0" smtClean="0"/>
              <a:t> than neurons</a:t>
            </a:r>
          </a:p>
          <a:p>
            <a:pPr>
              <a:lnSpc>
                <a:spcPct val="90000"/>
              </a:lnSpc>
              <a:defRPr/>
            </a:pPr>
            <a:r>
              <a:rPr lang="en-US" u="sng" dirty="0" err="1" smtClean="0"/>
              <a:t>Myelinating</a:t>
            </a:r>
            <a:r>
              <a:rPr lang="en-US" u="sng" dirty="0" smtClean="0"/>
              <a:t> cells</a:t>
            </a:r>
            <a:r>
              <a:rPr lang="en-US" dirty="0" smtClean="0"/>
              <a:t> (make white matter)</a:t>
            </a:r>
            <a:endParaRPr lang="en-US" u="sng" dirty="0" smtClean="0"/>
          </a:p>
          <a:p>
            <a:pPr lvl="1">
              <a:lnSpc>
                <a:spcPct val="90000"/>
              </a:lnSpc>
              <a:defRPr/>
            </a:pPr>
            <a:r>
              <a:rPr lang="en-US" dirty="0" smtClean="0"/>
              <a:t>CNS: </a:t>
            </a:r>
            <a:r>
              <a:rPr lang="en-US" u="sng" dirty="0" err="1" smtClean="0"/>
              <a:t>Oligodendroglia</a:t>
            </a:r>
            <a:r>
              <a:rPr lang="en-US" u="sng" dirty="0" smtClean="0"/>
              <a:t> cells </a:t>
            </a:r>
          </a:p>
          <a:p>
            <a:pPr lvl="1">
              <a:lnSpc>
                <a:spcPct val="90000"/>
              </a:lnSpc>
              <a:defRPr/>
            </a:pPr>
            <a:r>
              <a:rPr lang="en-US" dirty="0" smtClean="0"/>
              <a:t>Peripheral nervous system: </a:t>
            </a:r>
            <a:r>
              <a:rPr lang="en-US" u="sng" dirty="0" smtClean="0"/>
              <a:t>Schwann cells</a:t>
            </a:r>
          </a:p>
          <a:p>
            <a:pPr>
              <a:lnSpc>
                <a:spcPct val="90000"/>
              </a:lnSpc>
              <a:defRPr/>
            </a:pPr>
            <a:r>
              <a:rPr lang="en-US" u="sng" dirty="0" smtClean="0"/>
              <a:t>Microglia</a:t>
            </a:r>
            <a:r>
              <a:rPr lang="en-US" dirty="0" smtClean="0"/>
              <a:t> </a:t>
            </a:r>
          </a:p>
          <a:p>
            <a:pPr lvl="1">
              <a:lnSpc>
                <a:spcPct val="90000"/>
              </a:lnSpc>
              <a:defRPr/>
            </a:pPr>
            <a:r>
              <a:rPr lang="en-US" sz="2000" i="1" dirty="0" smtClean="0"/>
              <a:t>technically not </a:t>
            </a:r>
            <a:r>
              <a:rPr lang="en-US" sz="2000" i="1" dirty="0" err="1" smtClean="0"/>
              <a:t>glia</a:t>
            </a:r>
            <a:r>
              <a:rPr lang="en-US" sz="2000" i="1" dirty="0" smtClean="0"/>
              <a:t>; more similar to macrophages, developmentally</a:t>
            </a:r>
            <a:endParaRPr lang="en-US" sz="2000" i="1" u="sng" dirty="0" smtClean="0"/>
          </a:p>
          <a:p>
            <a:pPr lvl="1">
              <a:lnSpc>
                <a:spcPct val="90000"/>
              </a:lnSpc>
              <a:defRPr/>
            </a:pPr>
            <a:r>
              <a:rPr lang="en-US" u="sng" dirty="0" smtClean="0"/>
              <a:t>respond to injury; can make original insult worse</a:t>
            </a:r>
          </a:p>
          <a:p>
            <a:pPr>
              <a:lnSpc>
                <a:spcPct val="90000"/>
              </a:lnSpc>
              <a:defRPr/>
            </a:pPr>
            <a:r>
              <a:rPr lang="en-US" u="sng" dirty="0" err="1" smtClean="0"/>
              <a:t>Astrocytes</a:t>
            </a:r>
            <a:r>
              <a:rPr lang="en-US" dirty="0" smtClean="0"/>
              <a:t>: </a:t>
            </a:r>
            <a:r>
              <a:rPr lang="en-US" sz="2000" i="1" dirty="0" smtClean="0"/>
              <a:t>protoplasmic in gray matter; fibrous in white matter</a:t>
            </a:r>
          </a:p>
          <a:p>
            <a:pPr lvl="1">
              <a:lnSpc>
                <a:spcPct val="90000"/>
              </a:lnSpc>
              <a:defRPr/>
            </a:pPr>
            <a:r>
              <a:rPr lang="en-US" u="sng" dirty="0" smtClean="0"/>
              <a:t>also respond to injury; can make original insult worse</a:t>
            </a:r>
            <a:r>
              <a:rPr lang="en-US" dirty="0" smtClean="0"/>
              <a:t> </a:t>
            </a:r>
          </a:p>
          <a:p>
            <a:pPr lvl="1">
              <a:lnSpc>
                <a:spcPct val="90000"/>
              </a:lnSpc>
              <a:defRPr/>
            </a:pPr>
            <a:r>
              <a:rPr lang="en-US" dirty="0" smtClean="0"/>
              <a:t>Various other functions</a:t>
            </a:r>
          </a:p>
          <a:p>
            <a:pPr>
              <a:lnSpc>
                <a:spcPct val="90000"/>
              </a:lnSpc>
              <a:defRPr/>
            </a:pPr>
            <a:r>
              <a:rPr lang="en-US" u="sng" dirty="0" err="1" smtClean="0"/>
              <a:t>Ependymal</a:t>
            </a:r>
            <a:r>
              <a:rPr lang="en-US" u="sng" dirty="0" smtClean="0"/>
              <a:t> cells</a:t>
            </a:r>
            <a:r>
              <a:rPr lang="en-US" dirty="0" smtClean="0"/>
              <a:t> (help make CSF): adult stem cells?</a:t>
            </a:r>
          </a:p>
          <a:p>
            <a:pPr>
              <a:lnSpc>
                <a:spcPct val="90000"/>
              </a:lnSpc>
              <a:defRPr/>
            </a:pPr>
            <a:r>
              <a:rPr lang="en-US" u="sng" dirty="0" smtClean="0"/>
              <a:t>Radial </a:t>
            </a:r>
            <a:r>
              <a:rPr lang="en-US" u="sng" dirty="0" err="1" smtClean="0"/>
              <a:t>glia</a:t>
            </a:r>
            <a:r>
              <a:rPr lang="en-US" dirty="0" smtClean="0"/>
              <a:t> developmental guidance factors</a:t>
            </a:r>
            <a:endParaRPr lang="en-US" u="sng" dirty="0" smtClean="0"/>
          </a:p>
          <a:p>
            <a:pPr>
              <a:lnSpc>
                <a:spcPct val="90000"/>
              </a:lnSpc>
              <a:defRPr/>
            </a:pPr>
            <a:endParaRPr lang="en-US" dirty="0" smtClean="0"/>
          </a:p>
        </p:txBody>
      </p:sp>
    </p:spTree>
  </p:cSld>
  <p:clrMapOvr>
    <a:masterClrMapping/>
  </p:clrMapOvr>
  <p:transition>
    <p:random/>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11715">
                                            <p:txEl>
                                              <p:pRg st="0" end="0"/>
                                            </p:txEl>
                                          </p:spTgt>
                                        </p:tgtEl>
                                        <p:attrNameLst>
                                          <p:attrName>style.visibility</p:attrName>
                                        </p:attrNameLst>
                                      </p:cBhvr>
                                      <p:to>
                                        <p:strVal val="visible"/>
                                      </p:to>
                                    </p:set>
                                    <p:animEffect transition="in" filter="blinds(horizontal)">
                                      <p:cBhvr>
                                        <p:cTn id="7" dur="500"/>
                                        <p:tgtEl>
                                          <p:spTgt spid="10117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11715">
                                            <p:txEl>
                                              <p:pRg st="1" end="1"/>
                                            </p:txEl>
                                          </p:spTgt>
                                        </p:tgtEl>
                                        <p:attrNameLst>
                                          <p:attrName>style.visibility</p:attrName>
                                        </p:attrNameLst>
                                      </p:cBhvr>
                                      <p:to>
                                        <p:strVal val="visible"/>
                                      </p:to>
                                    </p:set>
                                    <p:animEffect transition="in" filter="blinds(horizontal)">
                                      <p:cBhvr>
                                        <p:cTn id="12" dur="500"/>
                                        <p:tgtEl>
                                          <p:spTgt spid="1011715">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011715">
                                            <p:txEl>
                                              <p:pRg st="2" end="2"/>
                                            </p:txEl>
                                          </p:spTgt>
                                        </p:tgtEl>
                                        <p:attrNameLst>
                                          <p:attrName>style.visibility</p:attrName>
                                        </p:attrNameLst>
                                      </p:cBhvr>
                                      <p:to>
                                        <p:strVal val="visible"/>
                                      </p:to>
                                    </p:set>
                                    <p:animEffect transition="in" filter="blinds(horizontal)">
                                      <p:cBhvr>
                                        <p:cTn id="15" dur="500"/>
                                        <p:tgtEl>
                                          <p:spTgt spid="1011715">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011715">
                                            <p:txEl>
                                              <p:pRg st="3" end="3"/>
                                            </p:txEl>
                                          </p:spTgt>
                                        </p:tgtEl>
                                        <p:attrNameLst>
                                          <p:attrName>style.visibility</p:attrName>
                                        </p:attrNameLst>
                                      </p:cBhvr>
                                      <p:to>
                                        <p:strVal val="visible"/>
                                      </p:to>
                                    </p:set>
                                    <p:animEffect transition="in" filter="blinds(horizontal)">
                                      <p:cBhvr>
                                        <p:cTn id="18" dur="500"/>
                                        <p:tgtEl>
                                          <p:spTgt spid="101171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011715">
                                            <p:txEl>
                                              <p:pRg st="4" end="4"/>
                                            </p:txEl>
                                          </p:spTgt>
                                        </p:tgtEl>
                                        <p:attrNameLst>
                                          <p:attrName>style.visibility</p:attrName>
                                        </p:attrNameLst>
                                      </p:cBhvr>
                                      <p:to>
                                        <p:strVal val="visible"/>
                                      </p:to>
                                    </p:set>
                                    <p:animEffect transition="in" filter="blinds(horizontal)">
                                      <p:cBhvr>
                                        <p:cTn id="23" dur="500"/>
                                        <p:tgtEl>
                                          <p:spTgt spid="1011715">
                                            <p:txEl>
                                              <p:pRg st="4" end="4"/>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1011715">
                                            <p:txEl>
                                              <p:pRg st="5" end="5"/>
                                            </p:txEl>
                                          </p:spTgt>
                                        </p:tgtEl>
                                        <p:attrNameLst>
                                          <p:attrName>style.visibility</p:attrName>
                                        </p:attrNameLst>
                                      </p:cBhvr>
                                      <p:to>
                                        <p:strVal val="visible"/>
                                      </p:to>
                                    </p:set>
                                    <p:animEffect transition="in" filter="blinds(horizontal)">
                                      <p:cBhvr>
                                        <p:cTn id="26" dur="500"/>
                                        <p:tgtEl>
                                          <p:spTgt spid="1011715">
                                            <p:txEl>
                                              <p:pRg st="5" end="5"/>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1011715">
                                            <p:txEl>
                                              <p:pRg st="6" end="6"/>
                                            </p:txEl>
                                          </p:spTgt>
                                        </p:tgtEl>
                                        <p:attrNameLst>
                                          <p:attrName>style.visibility</p:attrName>
                                        </p:attrNameLst>
                                      </p:cBhvr>
                                      <p:to>
                                        <p:strVal val="visible"/>
                                      </p:to>
                                    </p:set>
                                    <p:animEffect transition="in" filter="blinds(horizontal)">
                                      <p:cBhvr>
                                        <p:cTn id="29" dur="500"/>
                                        <p:tgtEl>
                                          <p:spTgt spid="1011715">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1011715">
                                            <p:txEl>
                                              <p:pRg st="7" end="7"/>
                                            </p:txEl>
                                          </p:spTgt>
                                        </p:tgtEl>
                                        <p:attrNameLst>
                                          <p:attrName>style.visibility</p:attrName>
                                        </p:attrNameLst>
                                      </p:cBhvr>
                                      <p:to>
                                        <p:strVal val="visible"/>
                                      </p:to>
                                    </p:set>
                                    <p:animEffect transition="in" filter="blinds(horizontal)">
                                      <p:cBhvr>
                                        <p:cTn id="34" dur="500"/>
                                        <p:tgtEl>
                                          <p:spTgt spid="1011715">
                                            <p:txEl>
                                              <p:pRg st="7" end="7"/>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1011715">
                                            <p:txEl>
                                              <p:pRg st="8" end="8"/>
                                            </p:txEl>
                                          </p:spTgt>
                                        </p:tgtEl>
                                        <p:attrNameLst>
                                          <p:attrName>style.visibility</p:attrName>
                                        </p:attrNameLst>
                                      </p:cBhvr>
                                      <p:to>
                                        <p:strVal val="visible"/>
                                      </p:to>
                                    </p:set>
                                    <p:animEffect transition="in" filter="blinds(horizontal)">
                                      <p:cBhvr>
                                        <p:cTn id="37" dur="500"/>
                                        <p:tgtEl>
                                          <p:spTgt spid="1011715">
                                            <p:txEl>
                                              <p:pRg st="8" end="8"/>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1011715">
                                            <p:txEl>
                                              <p:pRg st="9" end="9"/>
                                            </p:txEl>
                                          </p:spTgt>
                                        </p:tgtEl>
                                        <p:attrNameLst>
                                          <p:attrName>style.visibility</p:attrName>
                                        </p:attrNameLst>
                                      </p:cBhvr>
                                      <p:to>
                                        <p:strVal val="visible"/>
                                      </p:to>
                                    </p:set>
                                    <p:animEffect transition="in" filter="blinds(horizontal)">
                                      <p:cBhvr>
                                        <p:cTn id="40" dur="500"/>
                                        <p:tgtEl>
                                          <p:spTgt spid="1011715">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1011715">
                                            <p:txEl>
                                              <p:pRg st="10" end="10"/>
                                            </p:txEl>
                                          </p:spTgt>
                                        </p:tgtEl>
                                        <p:attrNameLst>
                                          <p:attrName>style.visibility</p:attrName>
                                        </p:attrNameLst>
                                      </p:cBhvr>
                                      <p:to>
                                        <p:strVal val="visible"/>
                                      </p:to>
                                    </p:set>
                                    <p:animEffect transition="in" filter="blinds(horizontal)">
                                      <p:cBhvr>
                                        <p:cTn id="45" dur="500"/>
                                        <p:tgtEl>
                                          <p:spTgt spid="1011715">
                                            <p:txEl>
                                              <p:pRg st="10" end="1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1011715">
                                            <p:txEl>
                                              <p:pRg st="11" end="11"/>
                                            </p:txEl>
                                          </p:spTgt>
                                        </p:tgtEl>
                                        <p:attrNameLst>
                                          <p:attrName>style.visibility</p:attrName>
                                        </p:attrNameLst>
                                      </p:cBhvr>
                                      <p:to>
                                        <p:strVal val="visible"/>
                                      </p:to>
                                    </p:set>
                                    <p:animEffect transition="in" filter="blinds(horizontal)">
                                      <p:cBhvr>
                                        <p:cTn id="50" dur="500"/>
                                        <p:tgtEl>
                                          <p:spTgt spid="101171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810" name="Rectangle 2"/>
          <p:cNvSpPr>
            <a:spLocks noGrp="1" noChangeArrowheads="1"/>
          </p:cNvSpPr>
          <p:nvPr>
            <p:ph type="title"/>
          </p:nvPr>
        </p:nvSpPr>
        <p:spPr>
          <a:xfrm>
            <a:off x="169333" y="-152400"/>
            <a:ext cx="8974667" cy="1143000"/>
          </a:xfrm>
        </p:spPr>
        <p:txBody>
          <a:bodyPr/>
          <a:lstStyle/>
          <a:p>
            <a:pPr>
              <a:defRPr/>
            </a:pPr>
            <a:r>
              <a:rPr lang="en-US" u="sng" smtClean="0"/>
              <a:t>Brain cancer</a:t>
            </a:r>
            <a:r>
              <a:rPr lang="en-US" smtClean="0"/>
              <a:t>: </a:t>
            </a:r>
            <a:r>
              <a:rPr lang="en-US" u="sng" smtClean="0"/>
              <a:t>Gliomas</a:t>
            </a:r>
            <a:r>
              <a:rPr lang="en-US" smtClean="0"/>
              <a:t> </a:t>
            </a:r>
          </a:p>
        </p:txBody>
      </p:sp>
      <p:sp>
        <p:nvSpPr>
          <p:cNvPr id="1015811" name="Rectangle 3"/>
          <p:cNvSpPr>
            <a:spLocks noGrp="1" noChangeArrowheads="1"/>
          </p:cNvSpPr>
          <p:nvPr>
            <p:ph type="body" idx="1"/>
          </p:nvPr>
        </p:nvSpPr>
        <p:spPr>
          <a:xfrm>
            <a:off x="0" y="838200"/>
            <a:ext cx="9144000" cy="5867400"/>
          </a:xfrm>
        </p:spPr>
        <p:txBody>
          <a:bodyPr/>
          <a:lstStyle/>
          <a:p>
            <a:pPr>
              <a:defRPr/>
            </a:pPr>
            <a:r>
              <a:rPr lang="en-US" smtClean="0"/>
              <a:t>Account for about </a:t>
            </a:r>
          </a:p>
          <a:p>
            <a:pPr lvl="1">
              <a:defRPr/>
            </a:pPr>
            <a:r>
              <a:rPr lang="en-US" smtClean="0"/>
              <a:t>40% of all brain tumors and</a:t>
            </a:r>
          </a:p>
          <a:p>
            <a:pPr lvl="1">
              <a:defRPr/>
            </a:pPr>
            <a:r>
              <a:rPr lang="en-US" smtClean="0"/>
              <a:t>77% of all malignant brain tumors</a:t>
            </a:r>
          </a:p>
          <a:p>
            <a:pPr>
              <a:defRPr/>
            </a:pPr>
            <a:r>
              <a:rPr lang="en-US" smtClean="0"/>
              <a:t>Types, e.g.</a:t>
            </a:r>
          </a:p>
          <a:p>
            <a:pPr lvl="1">
              <a:defRPr/>
            </a:pPr>
            <a:r>
              <a:rPr lang="en-US" u="sng" smtClean="0"/>
              <a:t>Astrocytoma</a:t>
            </a:r>
            <a:r>
              <a:rPr lang="en-US" smtClean="0"/>
              <a:t> </a:t>
            </a:r>
            <a:r>
              <a:rPr lang="en-US" sz="2000" i="1" smtClean="0"/>
              <a:t>35% of brain tumors</a:t>
            </a:r>
          </a:p>
          <a:p>
            <a:pPr lvl="1">
              <a:buFont typeface="Monotype Sorts" pitchFamily="2" charset="2"/>
              <a:buNone/>
              <a:defRPr/>
            </a:pPr>
            <a:r>
              <a:rPr lang="en-US" smtClean="0"/>
              <a:t>	-most common glioma	</a:t>
            </a:r>
          </a:p>
          <a:p>
            <a:pPr lvl="1">
              <a:buFont typeface="Monotype Sorts" pitchFamily="2" charset="2"/>
              <a:buNone/>
              <a:defRPr/>
            </a:pPr>
            <a:r>
              <a:rPr lang="en-US" smtClean="0"/>
              <a:t>	-high grade astrocytoma: </a:t>
            </a:r>
            <a:r>
              <a:rPr lang="en-US" u="sng" smtClean="0"/>
              <a:t>Glioblastoma</a:t>
            </a:r>
            <a:r>
              <a:rPr lang="en-US" smtClean="0"/>
              <a:t> multiforme</a:t>
            </a:r>
          </a:p>
          <a:p>
            <a:pPr lvl="1">
              <a:buFont typeface="Monotype Sorts" pitchFamily="2" charset="2"/>
              <a:buNone/>
              <a:defRPr/>
            </a:pPr>
            <a:r>
              <a:rPr lang="en-US" smtClean="0"/>
              <a:t>	-</a:t>
            </a:r>
            <a:r>
              <a:rPr lang="en-US" u="sng" smtClean="0"/>
              <a:t>Glioblastoma</a:t>
            </a:r>
            <a:r>
              <a:rPr lang="en-US" smtClean="0"/>
              <a:t>: </a:t>
            </a:r>
            <a:r>
              <a:rPr lang="en-US" u="sng" smtClean="0"/>
              <a:t>most common adult malignant brain tumor</a:t>
            </a:r>
          </a:p>
          <a:p>
            <a:pPr lvl="1">
              <a:defRPr/>
            </a:pPr>
            <a:r>
              <a:rPr lang="en-US" u="sng" smtClean="0"/>
              <a:t>Oligodendroglioma</a:t>
            </a:r>
            <a:r>
              <a:rPr lang="en-US" smtClean="0"/>
              <a:t> </a:t>
            </a:r>
            <a:r>
              <a:rPr lang="en-US" sz="2000" i="1" smtClean="0"/>
              <a:t>4% of all brain tumors</a:t>
            </a:r>
          </a:p>
          <a:p>
            <a:pPr lvl="1">
              <a:defRPr/>
            </a:pPr>
            <a:r>
              <a:rPr lang="en-US" u="sng" smtClean="0"/>
              <a:t>Ependymoma</a:t>
            </a:r>
            <a:r>
              <a:rPr lang="en-US" smtClean="0"/>
              <a:t> </a:t>
            </a:r>
            <a:r>
              <a:rPr lang="en-US" sz="2000" i="1" smtClean="0"/>
              <a:t>2% of all brain tumors</a:t>
            </a:r>
          </a:p>
          <a:p>
            <a:pPr lvl="1">
              <a:buFont typeface="Monotype Sorts" pitchFamily="2" charset="2"/>
              <a:buNone/>
              <a:defRPr/>
            </a:pPr>
            <a:r>
              <a:rPr lang="en-US" sz="2000" i="1" smtClean="0">
                <a:hlinkClick r:id="rId2"/>
              </a:rPr>
              <a:t>http://www.cancer.org</a:t>
            </a:r>
            <a:r>
              <a:rPr lang="en-US" sz="2000" i="1" smtClean="0"/>
              <a:t>  Am Cancer Soc. What are brain and spinal cord tumors</a:t>
            </a:r>
          </a:p>
          <a:p>
            <a:pPr>
              <a:defRPr/>
            </a:pPr>
            <a:endParaRPr lang="en-US" smtClean="0"/>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15811">
                                            <p:txEl>
                                              <p:pRg st="0" end="0"/>
                                            </p:txEl>
                                          </p:spTgt>
                                        </p:tgtEl>
                                        <p:attrNameLst>
                                          <p:attrName>style.visibility</p:attrName>
                                        </p:attrNameLst>
                                      </p:cBhvr>
                                      <p:to>
                                        <p:strVal val="visible"/>
                                      </p:to>
                                    </p:set>
                                    <p:animEffect transition="in" filter="blinds(horizontal)">
                                      <p:cBhvr>
                                        <p:cTn id="7" dur="500"/>
                                        <p:tgtEl>
                                          <p:spTgt spid="1015811">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15811">
                                            <p:txEl>
                                              <p:pRg st="1" end="1"/>
                                            </p:txEl>
                                          </p:spTgt>
                                        </p:tgtEl>
                                        <p:attrNameLst>
                                          <p:attrName>style.visibility</p:attrName>
                                        </p:attrNameLst>
                                      </p:cBhvr>
                                      <p:to>
                                        <p:strVal val="visible"/>
                                      </p:to>
                                    </p:set>
                                    <p:animEffect transition="in" filter="blinds(horizontal)">
                                      <p:cBhvr>
                                        <p:cTn id="10" dur="500"/>
                                        <p:tgtEl>
                                          <p:spTgt spid="1015811">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015811">
                                            <p:txEl>
                                              <p:pRg st="2" end="2"/>
                                            </p:txEl>
                                          </p:spTgt>
                                        </p:tgtEl>
                                        <p:attrNameLst>
                                          <p:attrName>style.visibility</p:attrName>
                                        </p:attrNameLst>
                                      </p:cBhvr>
                                      <p:to>
                                        <p:strVal val="visible"/>
                                      </p:to>
                                    </p:set>
                                    <p:animEffect transition="in" filter="blinds(horizontal)">
                                      <p:cBhvr>
                                        <p:cTn id="13" dur="500"/>
                                        <p:tgtEl>
                                          <p:spTgt spid="101581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015811">
                                            <p:txEl>
                                              <p:pRg st="3" end="3"/>
                                            </p:txEl>
                                          </p:spTgt>
                                        </p:tgtEl>
                                        <p:attrNameLst>
                                          <p:attrName>style.visibility</p:attrName>
                                        </p:attrNameLst>
                                      </p:cBhvr>
                                      <p:to>
                                        <p:strVal val="visible"/>
                                      </p:to>
                                    </p:set>
                                    <p:animEffect transition="in" filter="blinds(horizontal)">
                                      <p:cBhvr>
                                        <p:cTn id="18" dur="500"/>
                                        <p:tgtEl>
                                          <p:spTgt spid="1015811">
                                            <p:txEl>
                                              <p:pRg st="3" end="3"/>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1015811">
                                            <p:txEl>
                                              <p:pRg st="4" end="4"/>
                                            </p:txEl>
                                          </p:spTgt>
                                        </p:tgtEl>
                                        <p:attrNameLst>
                                          <p:attrName>style.visibility</p:attrName>
                                        </p:attrNameLst>
                                      </p:cBhvr>
                                      <p:to>
                                        <p:strVal val="visible"/>
                                      </p:to>
                                    </p:set>
                                    <p:animEffect transition="in" filter="blinds(horizontal)">
                                      <p:cBhvr>
                                        <p:cTn id="21" dur="500"/>
                                        <p:tgtEl>
                                          <p:spTgt spid="1015811">
                                            <p:txEl>
                                              <p:pRg st="4" end="4"/>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1015811">
                                            <p:txEl>
                                              <p:pRg st="5" end="5"/>
                                            </p:txEl>
                                          </p:spTgt>
                                        </p:tgtEl>
                                        <p:attrNameLst>
                                          <p:attrName>style.visibility</p:attrName>
                                        </p:attrNameLst>
                                      </p:cBhvr>
                                      <p:to>
                                        <p:strVal val="visible"/>
                                      </p:to>
                                    </p:set>
                                    <p:animEffect transition="in" filter="blinds(horizontal)">
                                      <p:cBhvr>
                                        <p:cTn id="24" dur="500"/>
                                        <p:tgtEl>
                                          <p:spTgt spid="1015811">
                                            <p:txEl>
                                              <p:pRg st="5" end="5"/>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1015811">
                                            <p:txEl>
                                              <p:pRg st="6" end="6"/>
                                            </p:txEl>
                                          </p:spTgt>
                                        </p:tgtEl>
                                        <p:attrNameLst>
                                          <p:attrName>style.visibility</p:attrName>
                                        </p:attrNameLst>
                                      </p:cBhvr>
                                      <p:to>
                                        <p:strVal val="visible"/>
                                      </p:to>
                                    </p:set>
                                    <p:animEffect transition="in" filter="blinds(horizontal)">
                                      <p:cBhvr>
                                        <p:cTn id="27" dur="500"/>
                                        <p:tgtEl>
                                          <p:spTgt spid="1015811">
                                            <p:txEl>
                                              <p:pRg st="6" end="6"/>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1015811">
                                            <p:txEl>
                                              <p:pRg st="7" end="7"/>
                                            </p:txEl>
                                          </p:spTgt>
                                        </p:tgtEl>
                                        <p:attrNameLst>
                                          <p:attrName>style.visibility</p:attrName>
                                        </p:attrNameLst>
                                      </p:cBhvr>
                                      <p:to>
                                        <p:strVal val="visible"/>
                                      </p:to>
                                    </p:set>
                                    <p:animEffect transition="in" filter="blinds(horizontal)">
                                      <p:cBhvr>
                                        <p:cTn id="30" dur="500"/>
                                        <p:tgtEl>
                                          <p:spTgt spid="1015811">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1015811">
                                            <p:txEl>
                                              <p:pRg st="8" end="8"/>
                                            </p:txEl>
                                          </p:spTgt>
                                        </p:tgtEl>
                                        <p:attrNameLst>
                                          <p:attrName>style.visibility</p:attrName>
                                        </p:attrNameLst>
                                      </p:cBhvr>
                                      <p:to>
                                        <p:strVal val="visible"/>
                                      </p:to>
                                    </p:set>
                                    <p:animEffect transition="in" filter="blinds(horizontal)">
                                      <p:cBhvr>
                                        <p:cTn id="35" dur="500"/>
                                        <p:tgtEl>
                                          <p:spTgt spid="1015811">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1015811">
                                            <p:txEl>
                                              <p:pRg st="9" end="9"/>
                                            </p:txEl>
                                          </p:spTgt>
                                        </p:tgtEl>
                                        <p:attrNameLst>
                                          <p:attrName>style.visibility</p:attrName>
                                        </p:attrNameLst>
                                      </p:cBhvr>
                                      <p:to>
                                        <p:strVal val="visible"/>
                                      </p:to>
                                    </p:set>
                                    <p:animEffect transition="in" filter="blinds(horizontal)">
                                      <p:cBhvr>
                                        <p:cTn id="40" dur="500"/>
                                        <p:tgtEl>
                                          <p:spTgt spid="101581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Language in the Brain</a:t>
            </a:r>
            <a:endParaRPr lang="en-US" dirty="0"/>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557728524"/>
      </p:ext>
    </p:extLst>
  </p:cSld>
  <p:clrMapOvr>
    <a:masterClrMapping/>
  </p:clrMapOvr>
  <p:transition>
    <p:comb/>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rrowheads="1"/>
          </p:cNvSpPr>
          <p:nvPr>
            <p:ph type="title"/>
          </p:nvPr>
        </p:nvSpPr>
        <p:spPr>
          <a:xfrm>
            <a:off x="685800" y="457200"/>
            <a:ext cx="6632575" cy="457200"/>
          </a:xfrm>
        </p:spPr>
        <p:txBody>
          <a:bodyPr/>
          <a:lstStyle/>
          <a:p>
            <a:r>
              <a:rPr lang="en-US" sz="3500" dirty="0">
                <a:latin typeface="Agency FB" pitchFamily="34" charset="0"/>
              </a:rPr>
              <a:t>Language – </a:t>
            </a:r>
            <a:r>
              <a:rPr lang="en-US" sz="3500" dirty="0" err="1">
                <a:latin typeface="Agency FB" pitchFamily="34" charset="0"/>
              </a:rPr>
              <a:t>Broca’s</a:t>
            </a:r>
            <a:r>
              <a:rPr lang="en-US" sz="3500" dirty="0">
                <a:latin typeface="Agency FB" pitchFamily="34" charset="0"/>
              </a:rPr>
              <a:t> &amp; </a:t>
            </a:r>
            <a:r>
              <a:rPr lang="en-US" sz="3500" dirty="0" err="1">
                <a:latin typeface="Agency FB" pitchFamily="34" charset="0"/>
              </a:rPr>
              <a:t>Wernicke’s</a:t>
            </a:r>
            <a:r>
              <a:rPr lang="en-US" sz="3500" dirty="0">
                <a:latin typeface="Agency FB" pitchFamily="34" charset="0"/>
              </a:rPr>
              <a:t> </a:t>
            </a:r>
            <a:r>
              <a:rPr lang="en-US" sz="3500" dirty="0" smtClean="0">
                <a:latin typeface="Agency FB" pitchFamily="34" charset="0"/>
              </a:rPr>
              <a:t>Areas</a:t>
            </a:r>
            <a:endParaRPr lang="en-US" sz="3500" dirty="0">
              <a:latin typeface="Agency FB" pitchFamily="34" charset="0"/>
            </a:endParaRPr>
          </a:p>
        </p:txBody>
      </p:sp>
      <p:sp>
        <p:nvSpPr>
          <p:cNvPr id="8" name="Content Placeholder 7"/>
          <p:cNvSpPr>
            <a:spLocks noGrp="1"/>
          </p:cNvSpPr>
          <p:nvPr>
            <p:ph sz="half" idx="2"/>
          </p:nvPr>
        </p:nvSpPr>
        <p:spPr>
          <a:xfrm>
            <a:off x="228600" y="1143000"/>
            <a:ext cx="5181600" cy="5334000"/>
          </a:xfrm>
        </p:spPr>
        <p:txBody>
          <a:bodyPr/>
          <a:lstStyle/>
          <a:p>
            <a:r>
              <a:rPr lang="en-US" sz="2000" u="sng" dirty="0" smtClean="0">
                <a:latin typeface="Bernard MT Condensed" pitchFamily="18" charset="0"/>
              </a:rPr>
              <a:t>Pronounced after Hearing it</a:t>
            </a:r>
          </a:p>
          <a:p>
            <a:pPr marL="914400" lvl="1" indent="-457200">
              <a:buAutoNum type="arabicParenR"/>
            </a:pPr>
            <a:r>
              <a:rPr lang="en-US" sz="1500" dirty="0" smtClean="0">
                <a:latin typeface="Bernard MT Condensed" pitchFamily="18" charset="0"/>
              </a:rPr>
              <a:t>Auditory cortex</a:t>
            </a:r>
          </a:p>
          <a:p>
            <a:pPr marL="914400" lvl="1" indent="-457200">
              <a:buAutoNum type="arabicParenR"/>
            </a:pPr>
            <a:r>
              <a:rPr lang="en-US" sz="1500" dirty="0" err="1" smtClean="0">
                <a:latin typeface="Bernard MT Condensed" pitchFamily="18" charset="0"/>
              </a:rPr>
              <a:t>Wernicke’s</a:t>
            </a:r>
            <a:endParaRPr lang="en-US" sz="1500" dirty="0" smtClean="0">
              <a:latin typeface="Bernard MT Condensed" pitchFamily="18" charset="0"/>
            </a:endParaRPr>
          </a:p>
          <a:p>
            <a:pPr marL="1314450" lvl="2" indent="-457200"/>
            <a:r>
              <a:rPr lang="en-US" sz="1500" dirty="0" smtClean="0">
                <a:latin typeface="Bernard MT Condensed" pitchFamily="18" charset="0"/>
              </a:rPr>
              <a:t>Recognized as a word associated with its corresponding auditory form</a:t>
            </a:r>
          </a:p>
          <a:p>
            <a:pPr marL="914400" lvl="1" indent="-457200">
              <a:buAutoNum type="arabicParenR"/>
            </a:pPr>
            <a:r>
              <a:rPr lang="en-US" sz="1500" dirty="0" err="1" smtClean="0">
                <a:latin typeface="Bernard MT Condensed" pitchFamily="18" charset="0"/>
              </a:rPr>
              <a:t>Broca’s</a:t>
            </a:r>
            <a:endParaRPr lang="en-US" sz="1500" dirty="0" smtClean="0">
              <a:latin typeface="Bernard MT Condensed" pitchFamily="18" charset="0"/>
            </a:endParaRPr>
          </a:p>
          <a:p>
            <a:pPr marL="1314450" lvl="2" indent="-457200"/>
            <a:r>
              <a:rPr lang="en-US" sz="1500" dirty="0" err="1" smtClean="0">
                <a:latin typeface="Bernard MT Condensed" pitchFamily="18" charset="0"/>
              </a:rPr>
              <a:t>Syntatic</a:t>
            </a:r>
            <a:r>
              <a:rPr lang="en-US" sz="1500" dirty="0" smtClean="0">
                <a:latin typeface="Bernard MT Condensed" pitchFamily="18" charset="0"/>
              </a:rPr>
              <a:t> structure / articulation plan</a:t>
            </a:r>
          </a:p>
          <a:p>
            <a:pPr marL="914400" lvl="1" indent="-457200">
              <a:buAutoNum type="arabicParenR"/>
            </a:pPr>
            <a:r>
              <a:rPr lang="en-US" sz="1500" dirty="0" smtClean="0">
                <a:latin typeface="Bernard MT Condensed" pitchFamily="18" charset="0"/>
              </a:rPr>
              <a:t>Motor Cortex</a:t>
            </a:r>
          </a:p>
          <a:p>
            <a:pPr marL="1314450" lvl="2" indent="-457200"/>
            <a:r>
              <a:rPr lang="en-US" sz="1500" dirty="0" smtClean="0">
                <a:latin typeface="Bernard MT Condensed" pitchFamily="18" charset="0"/>
              </a:rPr>
              <a:t>Makes muscles of mouth / larynx produce spoken word</a:t>
            </a:r>
          </a:p>
          <a:p>
            <a:pPr marL="514350" indent="-457200"/>
            <a:r>
              <a:rPr lang="en-US" sz="2000" u="sng" dirty="0" smtClean="0">
                <a:latin typeface="Britannic Bold" pitchFamily="34" charset="0"/>
              </a:rPr>
              <a:t>Pronounced after Reading it</a:t>
            </a:r>
          </a:p>
          <a:p>
            <a:pPr marL="914400" lvl="1" indent="-457200">
              <a:buAutoNum type="arabicParenR"/>
            </a:pPr>
            <a:r>
              <a:rPr lang="en-US" sz="1500" dirty="0" smtClean="0">
                <a:latin typeface="Britannic Bold" pitchFamily="34" charset="0"/>
              </a:rPr>
              <a:t>Primary Visual Cortex</a:t>
            </a:r>
          </a:p>
          <a:p>
            <a:pPr marL="914400" lvl="1" indent="-457200">
              <a:buAutoNum type="arabicParenR"/>
            </a:pPr>
            <a:r>
              <a:rPr lang="en-US" sz="1500" dirty="0" smtClean="0">
                <a:latin typeface="Britannic Bold" pitchFamily="34" charset="0"/>
              </a:rPr>
              <a:t>Angular </a:t>
            </a:r>
            <a:r>
              <a:rPr lang="en-US" sz="1500" dirty="0" err="1" smtClean="0">
                <a:latin typeface="Britannic Bold" pitchFamily="34" charset="0"/>
              </a:rPr>
              <a:t>Gyrus</a:t>
            </a:r>
            <a:endParaRPr lang="en-US" sz="1500" dirty="0" smtClean="0">
              <a:latin typeface="Britannic Bold" pitchFamily="34" charset="0"/>
            </a:endParaRPr>
          </a:p>
          <a:p>
            <a:pPr marL="1314450" lvl="2" indent="-457200"/>
            <a:r>
              <a:rPr lang="en-US" sz="1500" dirty="0" smtClean="0">
                <a:latin typeface="Britannic Bold" pitchFamily="34" charset="0"/>
              </a:rPr>
              <a:t>Categorize, conceptualize, draw connections among various characteristics of object</a:t>
            </a:r>
          </a:p>
          <a:p>
            <a:pPr marL="1314450" lvl="2" indent="-457200"/>
            <a:r>
              <a:rPr lang="en-US" sz="1500" dirty="0" smtClean="0">
                <a:latin typeface="Britannic Bold" pitchFamily="34" charset="0"/>
              </a:rPr>
              <a:t>It names an object / reads it name / retrieves meaning of word</a:t>
            </a:r>
          </a:p>
          <a:p>
            <a:pPr marL="914400" lvl="1" indent="-457200">
              <a:buAutoNum type="arabicParenR"/>
            </a:pPr>
            <a:r>
              <a:rPr lang="en-US" sz="1500" dirty="0" err="1" smtClean="0">
                <a:latin typeface="Britannic Bold" pitchFamily="34" charset="0"/>
              </a:rPr>
              <a:t>Wernicke’s</a:t>
            </a:r>
            <a:endParaRPr lang="en-US" sz="1500" dirty="0" smtClean="0">
              <a:latin typeface="Britannic Bold" pitchFamily="34" charset="0"/>
            </a:endParaRPr>
          </a:p>
          <a:p>
            <a:pPr marL="914400" lvl="1" indent="-457200">
              <a:buAutoNum type="arabicParenR"/>
            </a:pPr>
            <a:r>
              <a:rPr lang="en-US" sz="1500" dirty="0" err="1" smtClean="0">
                <a:latin typeface="Britannic Bold" pitchFamily="34" charset="0"/>
              </a:rPr>
              <a:t>Broca’s</a:t>
            </a:r>
            <a:endParaRPr lang="en-US" sz="1500" dirty="0" smtClean="0">
              <a:latin typeface="Britannic Bold" pitchFamily="34" charset="0"/>
            </a:endParaRPr>
          </a:p>
          <a:p>
            <a:pPr marL="914400" lvl="1" indent="-457200">
              <a:buAutoNum type="arabicParenR"/>
            </a:pPr>
            <a:r>
              <a:rPr lang="en-US" sz="1500" dirty="0" smtClean="0">
                <a:latin typeface="Britannic Bold" pitchFamily="34" charset="0"/>
              </a:rPr>
              <a:t>Motor Cortex</a:t>
            </a:r>
          </a:p>
          <a:p>
            <a:pPr marL="1314450" lvl="2" indent="-457200"/>
            <a:endParaRPr lang="en-US" sz="2000" dirty="0" smtClean="0"/>
          </a:p>
          <a:p>
            <a:pPr marL="914400" lvl="1" indent="-457200">
              <a:buNone/>
            </a:pPr>
            <a:endParaRPr lang="en-US" sz="1900" dirty="0" smtClean="0"/>
          </a:p>
          <a:p>
            <a:pPr marL="914400" lvl="1" indent="-457200"/>
            <a:endParaRPr lang="en-US" dirty="0" smtClean="0"/>
          </a:p>
          <a:p>
            <a:pPr marL="514350" indent="-457200">
              <a:buNone/>
            </a:pPr>
            <a:endParaRPr lang="en-US" dirty="0" smtClean="0"/>
          </a:p>
          <a:p>
            <a:pPr marL="514350" indent="-457200"/>
            <a:endParaRPr lang="en-US" dirty="0"/>
          </a:p>
        </p:txBody>
      </p:sp>
      <p:sp>
        <p:nvSpPr>
          <p:cNvPr id="82950" name="Rectangle 6"/>
          <p:cNvSpPr>
            <a:spLocks noChangeArrowheads="1"/>
          </p:cNvSpPr>
          <p:nvPr/>
        </p:nvSpPr>
        <p:spPr bwMode="auto">
          <a:xfrm>
            <a:off x="0" y="0"/>
            <a:ext cx="5568950" cy="366713"/>
          </a:xfrm>
          <a:prstGeom prst="rect">
            <a:avLst/>
          </a:prstGeom>
          <a:noFill/>
          <a:ln w="9525">
            <a:noFill/>
            <a:miter lim="800000"/>
            <a:headEnd/>
            <a:tailEnd/>
          </a:ln>
          <a:effectLst/>
        </p:spPr>
        <p:txBody>
          <a:bodyPr wrap="none">
            <a:spAutoFit/>
          </a:bodyPr>
          <a:lstStyle/>
          <a:p>
            <a:r>
              <a:rPr lang="en-US">
                <a:hlinkClick r:id="rId2"/>
              </a:rPr>
              <a:t>AWESOME website explaining language in the brain</a:t>
            </a:r>
            <a:r>
              <a:rPr lang="en-US"/>
              <a:t> </a:t>
            </a:r>
          </a:p>
        </p:txBody>
      </p:sp>
      <p:pic>
        <p:nvPicPr>
          <p:cNvPr id="29698" name="Picture 2" descr="http://thebrain.mcgill.ca/flash/i/i_10/i_10_cr/i_10_cr_lan/i_10_cr_lan_2a.jpg"/>
          <p:cNvPicPr>
            <a:picLocks noChangeAspect="1" noChangeArrowheads="1"/>
          </p:cNvPicPr>
          <p:nvPr/>
        </p:nvPicPr>
        <p:blipFill>
          <a:blip r:embed="rId3" cstate="print"/>
          <a:srcRect/>
          <a:stretch>
            <a:fillRect/>
          </a:stretch>
        </p:blipFill>
        <p:spPr bwMode="auto">
          <a:xfrm>
            <a:off x="5410200" y="914400"/>
            <a:ext cx="3733800" cy="5365183"/>
          </a:xfrm>
          <a:prstGeom prst="rect">
            <a:avLst/>
          </a:prstGeom>
          <a:noFill/>
        </p:spPr>
      </p:pic>
    </p:spTree>
  </p:cSld>
  <p:clrMapOvr>
    <a:masterClrMapping/>
  </p:clrMapOvr>
  <p:transition>
    <p:comb/>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4800" y="0"/>
            <a:ext cx="3505200" cy="596900"/>
          </a:xfrm>
        </p:spPr>
        <p:txBody>
          <a:bodyPr/>
          <a:lstStyle/>
          <a:p>
            <a:r>
              <a:rPr lang="en-US" sz="3000" dirty="0" err="1" smtClean="0"/>
              <a:t>Broca’s</a:t>
            </a:r>
            <a:r>
              <a:rPr lang="en-US" sz="3000" dirty="0" smtClean="0"/>
              <a:t> Aphasia</a:t>
            </a:r>
            <a:endParaRPr lang="en-US" sz="3000" dirty="0"/>
          </a:p>
        </p:txBody>
      </p:sp>
      <p:pic>
        <p:nvPicPr>
          <p:cNvPr id="141316" name="Broca's Aphasia.WMV">
            <a:hlinkClick r:id="" action="ppaction://media"/>
          </p:cNvPr>
          <p:cNvPicPr>
            <a:picLocks noGrp="1" noRot="1" noChangeAspect="1" noChangeArrowheads="1"/>
          </p:cNvPicPr>
          <p:nvPr>
            <p:ph idx="1"/>
            <a:videoFile r:link="rId1"/>
          </p:nvPr>
        </p:nvPicPr>
        <p:blipFill>
          <a:blip r:embed="rId4" cstate="print"/>
          <a:stretch>
            <a:fillRect/>
          </a:stretch>
        </p:blipFill>
        <p:spPr>
          <a:xfrm>
            <a:off x="4343400" y="0"/>
            <a:ext cx="4800600" cy="3600450"/>
          </a:xfrm>
          <a:ln/>
        </p:spPr>
      </p:pic>
      <p:sp>
        <p:nvSpPr>
          <p:cNvPr id="7" name="Text Placeholder 6"/>
          <p:cNvSpPr>
            <a:spLocks noGrp="1"/>
          </p:cNvSpPr>
          <p:nvPr>
            <p:ph type="body" sz="half" idx="2"/>
          </p:nvPr>
        </p:nvSpPr>
        <p:spPr>
          <a:xfrm>
            <a:off x="457200" y="533400"/>
            <a:ext cx="3008313" cy="4691063"/>
          </a:xfrm>
        </p:spPr>
        <p:txBody>
          <a:bodyPr/>
          <a:lstStyle/>
          <a:p>
            <a:pPr>
              <a:buFont typeface="Arial" pitchFamily="34" charset="0"/>
              <a:buChar char="•"/>
            </a:pPr>
            <a:r>
              <a:rPr lang="en-US" sz="1600" dirty="0" smtClean="0"/>
              <a:t>Biggest thing: Trouble producing language, both reading / pronouncing, but can understand it.</a:t>
            </a:r>
          </a:p>
          <a:p>
            <a:pPr>
              <a:buFont typeface="Arial" pitchFamily="34" charset="0"/>
              <a:buChar char="•"/>
            </a:pPr>
            <a:r>
              <a:rPr lang="en-US" sz="1600" dirty="0" smtClean="0"/>
              <a:t>Trouble distinguishing object from the subject</a:t>
            </a:r>
          </a:p>
          <a:p>
            <a:pPr lvl="1">
              <a:buFont typeface="Arial" pitchFamily="34" charset="0"/>
              <a:buChar char="•"/>
            </a:pPr>
            <a:r>
              <a:rPr lang="en-US" sz="1600" dirty="0" smtClean="0"/>
              <a:t>The student is congratulated by the teacher.</a:t>
            </a:r>
          </a:p>
          <a:p>
            <a:pPr>
              <a:buFont typeface="Arial" pitchFamily="34" charset="0"/>
              <a:buChar char="•"/>
            </a:pPr>
            <a:r>
              <a:rPr lang="en-US" sz="1600" dirty="0" smtClean="0"/>
              <a:t>Nonetheless, understanding of language is generally good.</a:t>
            </a:r>
          </a:p>
          <a:p>
            <a:pPr>
              <a:buFont typeface="Arial" pitchFamily="34" charset="0"/>
              <a:buChar char="•"/>
            </a:pPr>
            <a:endParaRPr lang="en-US" dirty="0" smtClean="0"/>
          </a:p>
          <a:p>
            <a:pPr lvl="1">
              <a:buFont typeface="Arial" pitchFamily="34" charset="0"/>
              <a:buChar char="•"/>
            </a:pPr>
            <a:endParaRPr lang="en-US" dirty="0"/>
          </a:p>
        </p:txBody>
      </p:sp>
      <p:pic>
        <p:nvPicPr>
          <p:cNvPr id="141319" name="Wernicke's Aphasia.WMV">
            <a:hlinkClick r:id="" action="ppaction://media"/>
          </p:cNvPr>
          <p:cNvPicPr>
            <a:picLocks noGrp="1" noRot="1" noChangeAspect="1" noChangeArrowheads="1"/>
          </p:cNvPicPr>
          <p:nvPr>
            <p:ph sz="half" idx="4294967295"/>
            <a:videoFile r:link="rId2"/>
          </p:nvPr>
        </p:nvPicPr>
        <p:blipFill>
          <a:blip r:embed="rId5" cstate="print"/>
          <a:srcRect/>
          <a:stretch>
            <a:fillRect/>
          </a:stretch>
        </p:blipFill>
        <p:spPr>
          <a:xfrm>
            <a:off x="4343400" y="3257550"/>
            <a:ext cx="4800600" cy="3600450"/>
          </a:xfrm>
          <a:ln/>
        </p:spPr>
      </p:pic>
      <p:sp>
        <p:nvSpPr>
          <p:cNvPr id="8" name="Rectangle 3"/>
          <p:cNvSpPr txBox="1">
            <a:spLocks noRot="1" noChangeArrowheads="1"/>
          </p:cNvSpPr>
          <p:nvPr/>
        </p:nvSpPr>
        <p:spPr bwMode="auto">
          <a:xfrm>
            <a:off x="533400" y="5791200"/>
            <a:ext cx="3051175" cy="106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
                <a:schemeClr val="hlink"/>
              </a:buClr>
              <a:buSzTx/>
              <a:buFont typeface="Wingdings" pitchFamily="2" charset="2"/>
              <a:buChar char="§"/>
              <a:tabLst/>
              <a:defRPr/>
            </a:pPr>
            <a:r>
              <a:rPr kumimoji="0" lang="en-US" sz="16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hlinkClick r:id="rId6"/>
              </a:rPr>
              <a:t>Broca's</a:t>
            </a:r>
            <a:r>
              <a:rPr kumimoji="0" lang="en-US" sz="16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hlinkClick r:id="rId6"/>
              </a:rPr>
              <a:t> Aphasia</a:t>
            </a:r>
            <a:endParaRPr kumimoji="0" lang="en-US" sz="16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
                <a:schemeClr val="hlink"/>
              </a:buClr>
              <a:buSzTx/>
              <a:buFont typeface="Wingdings" pitchFamily="2" charset="2"/>
              <a:buChar char="§"/>
              <a:tabLst/>
              <a:defRPr/>
            </a:pPr>
            <a:r>
              <a:rPr kumimoji="0" lang="en-US" sz="16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hlinkClick r:id="rId7"/>
              </a:rPr>
              <a:t>Wernicke‘s</a:t>
            </a:r>
            <a:endParaRPr kumimoji="0" lang="en-US" sz="16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
                <a:schemeClr val="hlink"/>
              </a:buClr>
              <a:buSzTx/>
              <a:buFont typeface="Wingdings" pitchFamily="2" charset="2"/>
              <a:buChar char="§"/>
              <a:tabLst/>
              <a:defRPr/>
            </a:pPr>
            <a:r>
              <a:rPr kumimoji="0" lang="en-US" sz="16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hlinkClick r:id="rId8"/>
              </a:rPr>
              <a:t>Gray's Anatomy -- </a:t>
            </a:r>
            <a:r>
              <a:rPr kumimoji="0" lang="en-US" sz="16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hlinkClick r:id="rId8"/>
              </a:rPr>
              <a:t>Broca's</a:t>
            </a:r>
            <a:endParaRPr kumimoji="0" lang="en-US" sz="16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
                <a:schemeClr val="hlink"/>
              </a:buClr>
              <a:buSzTx/>
              <a:buFont typeface="Wingdings" pitchFamily="2" charset="2"/>
              <a:buChar char="§"/>
              <a:tabLst/>
              <a:defRPr/>
            </a:pPr>
            <a:r>
              <a:rPr kumimoji="0" lang="en-US" sz="16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hlinkClick r:id="rId9"/>
              </a:rPr>
              <a:t>CBS Story -- </a:t>
            </a:r>
            <a:r>
              <a:rPr kumimoji="0" lang="en-US" sz="16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hlinkClick r:id="rId9"/>
              </a:rPr>
              <a:t>Broca's</a:t>
            </a:r>
            <a:endParaRPr kumimoji="0" lang="en-US" sz="16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endParaRPr>
          </a:p>
        </p:txBody>
      </p:sp>
      <p:sp>
        <p:nvSpPr>
          <p:cNvPr id="9" name="Title 5"/>
          <p:cNvSpPr txBox="1">
            <a:spLocks/>
          </p:cNvSpPr>
          <p:nvPr/>
        </p:nvSpPr>
        <p:spPr bwMode="auto">
          <a:xfrm>
            <a:off x="381000" y="3352800"/>
            <a:ext cx="3886200" cy="596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err="1" smtClean="0">
                <a:ln>
                  <a:noFill/>
                </a:ln>
                <a:solidFill>
                  <a:schemeClr val="tx2"/>
                </a:solidFill>
                <a:effectLst>
                  <a:outerShdw blurRad="38100" dist="38100" dir="2700000" algn="tl">
                    <a:srgbClr val="000000"/>
                  </a:outerShdw>
                </a:effectLst>
                <a:uLnTx/>
                <a:uFillTx/>
                <a:latin typeface="+mj-lt"/>
                <a:ea typeface="+mj-ea"/>
                <a:cs typeface="+mj-cs"/>
              </a:rPr>
              <a:t>Wernicke’s</a:t>
            </a:r>
            <a:r>
              <a:rPr kumimoji="0" lang="en-US" sz="3000" b="1"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 Aphasia</a:t>
            </a:r>
            <a:endParaRPr kumimoji="0" lang="en-US" sz="3000" b="1"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endParaRPr>
          </a:p>
        </p:txBody>
      </p:sp>
      <p:sp>
        <p:nvSpPr>
          <p:cNvPr id="10" name="Text Placeholder 6"/>
          <p:cNvSpPr txBox="1">
            <a:spLocks/>
          </p:cNvSpPr>
          <p:nvPr/>
        </p:nvSpPr>
        <p:spPr bwMode="auto">
          <a:xfrm>
            <a:off x="457200" y="3886200"/>
            <a:ext cx="3048000" cy="2405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chemeClr val="hlink"/>
              </a:buClr>
              <a:buSzTx/>
              <a:buFont typeface="Arial" pitchFamily="34" charset="0"/>
              <a:buChar char="•"/>
              <a:tabLst/>
              <a:defRPr/>
            </a:pPr>
            <a:r>
              <a:rPr kumimoji="0" lang="en-US" sz="16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Biggest thing: Reduces</a:t>
            </a:r>
            <a:r>
              <a:rPr kumimoji="0" lang="en-US" sz="1600" b="0" i="0" u="none" strike="noStrike" kern="0" cap="none" spc="0" normalizeH="0" noProof="0" dirty="0" smtClean="0">
                <a:ln>
                  <a:noFill/>
                </a:ln>
                <a:solidFill>
                  <a:schemeClr val="tx1"/>
                </a:solidFill>
                <a:effectLst>
                  <a:outerShdw blurRad="38100" dist="38100" dir="2700000" algn="tl">
                    <a:srgbClr val="000000"/>
                  </a:outerShdw>
                </a:effectLst>
                <a:uLnTx/>
                <a:uFillTx/>
                <a:latin typeface="+mn-lt"/>
                <a:ea typeface="+mn-ea"/>
                <a:cs typeface="+mn-cs"/>
              </a:rPr>
              <a:t> understanding of language, both written and spoken</a:t>
            </a:r>
          </a:p>
          <a:p>
            <a:pPr marL="0" marR="0" lvl="0" indent="0" algn="l" defTabSz="914400" rtl="0" eaLnBrk="1" fontAlgn="base" latinLnBrk="0" hangingPunct="1">
              <a:lnSpc>
                <a:spcPct val="100000"/>
              </a:lnSpc>
              <a:spcBef>
                <a:spcPct val="20000"/>
              </a:spcBef>
              <a:spcAft>
                <a:spcPct val="0"/>
              </a:spcAft>
              <a:buClr>
                <a:schemeClr val="hlink"/>
              </a:buClr>
              <a:buSzTx/>
              <a:buFont typeface="Arial" pitchFamily="34" charset="0"/>
              <a:buChar char="•"/>
              <a:tabLst/>
              <a:defRPr/>
            </a:pPr>
            <a:r>
              <a:rPr lang="en-US" sz="1600" kern="0" baseline="0" dirty="0" smtClean="0">
                <a:effectLst>
                  <a:outerShdw blurRad="38100" dist="38100" dir="2700000" algn="tl">
                    <a:srgbClr val="000000"/>
                  </a:outerShdw>
                </a:effectLst>
                <a:latin typeface="+mn-lt"/>
              </a:rPr>
              <a:t>Can</a:t>
            </a:r>
            <a:r>
              <a:rPr lang="en-US" sz="1600" kern="0" dirty="0" smtClean="0">
                <a:effectLst>
                  <a:outerShdw blurRad="38100" dist="38100" dir="2700000" algn="tl">
                    <a:srgbClr val="000000"/>
                  </a:outerShdw>
                </a:effectLst>
                <a:latin typeface="+mn-lt"/>
              </a:rPr>
              <a:t> read smoothly “Place object A on top of object B” just fine, but don’t understand what is being asked of them.</a:t>
            </a:r>
            <a:endParaRPr kumimoji="0" lang="en-US" sz="16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
                <a:schemeClr val="hlink"/>
              </a:buClr>
              <a:buSzTx/>
              <a:buFont typeface="Arial" pitchFamily="34" charset="0"/>
              <a:buChar char="•"/>
              <a:tabLst/>
              <a:defRPr/>
            </a:pPr>
            <a:endParaRPr kumimoji="0" lang="en-US" sz="14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457200" marR="0" lvl="1" indent="0" algn="l" defTabSz="914400" rtl="0" eaLnBrk="1" fontAlgn="base" latinLnBrk="0" hangingPunct="1">
              <a:lnSpc>
                <a:spcPct val="100000"/>
              </a:lnSpc>
              <a:spcBef>
                <a:spcPct val="20000"/>
              </a:spcBef>
              <a:spcAft>
                <a:spcPct val="0"/>
              </a:spcAft>
              <a:buClrTx/>
              <a:buSzTx/>
              <a:buFont typeface="Arial" pitchFamily="34" charset="0"/>
              <a:buChar char="•"/>
              <a:tabLst/>
              <a:defRPr/>
            </a:pPr>
            <a:endParaRPr kumimoji="0" lang="en-US" sz="12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ndParaRPr>
          </a:p>
        </p:txBody>
      </p:sp>
    </p:spTree>
  </p:cSld>
  <p:clrMapOvr>
    <a:masterClrMapping/>
  </p:clrMapOvr>
  <p:transition>
    <p:comb/>
  </p:transition>
  <p:timing>
    <p:tnLst>
      <p:par>
        <p:cTn id="1" dur="indefinite" restart="never" nodeType="tmRoot">
          <p:childTnLst>
            <p:seq concurrent="1" nextAc="seek">
              <p:cTn id="2" restart="whenNotActive" fill="hold" evtFilter="cancelBubble" nodeType="interactiveSeq">
                <p:stCondLst>
                  <p:cond evt="onClick" delay="0">
                    <p:tgtEl>
                      <p:spTgt spid="14131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1316"/>
                                        </p:tgtEl>
                                      </p:cBhvr>
                                    </p:cmd>
                                  </p:childTnLst>
                                </p:cTn>
                              </p:par>
                            </p:childTnLst>
                          </p:cTn>
                        </p:par>
                      </p:childTnLst>
                    </p:cTn>
                  </p:par>
                </p:childTnLst>
              </p:cTn>
              <p:nextCondLst>
                <p:cond evt="onClick" delay="0">
                  <p:tgtEl>
                    <p:spTgt spid="141316"/>
                  </p:tgtEl>
                </p:cond>
              </p:nextCondLst>
            </p:seq>
            <p:video>
              <p:cMediaNode>
                <p:cTn id="7" fill="hold" display="0">
                  <p:stCondLst>
                    <p:cond delay="indefinite"/>
                  </p:stCondLst>
                  <p:endCondLst>
                    <p:cond evt="onNext" delay="0">
                      <p:tgtEl>
                        <p:sldTgt/>
                      </p:tgtEl>
                    </p:cond>
                    <p:cond evt="onPrev" delay="0">
                      <p:tgtEl>
                        <p:sldTgt/>
                      </p:tgtEl>
                    </p:cond>
                  </p:endCondLst>
                </p:cTn>
                <p:tgtEl>
                  <p:spTgt spid="141316"/>
                </p:tgtEl>
              </p:cMediaNode>
            </p:video>
            <p:seq concurrent="1" nextAc="seek">
              <p:cTn id="8" restart="whenNotActive" fill="hold" evtFilter="cancelBubble" nodeType="interactiveSeq">
                <p:stCondLst>
                  <p:cond evt="onClick" delay="0">
                    <p:tgtEl>
                      <p:spTgt spid="1413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1319"/>
                                        </p:tgtEl>
                                      </p:cBhvr>
                                    </p:cmd>
                                  </p:childTnLst>
                                </p:cTn>
                              </p:par>
                            </p:childTnLst>
                          </p:cTn>
                        </p:par>
                      </p:childTnLst>
                    </p:cTn>
                  </p:par>
                </p:childTnLst>
              </p:cTn>
              <p:nextCondLst>
                <p:cond evt="onClick" delay="0">
                  <p:tgtEl>
                    <p:spTgt spid="141319"/>
                  </p:tgtEl>
                </p:cond>
              </p:nextCondLst>
            </p:seq>
            <p:video>
              <p:cMediaNode>
                <p:cTn id="13" fill="hold" display="0">
                  <p:stCondLst>
                    <p:cond delay="indefinite"/>
                  </p:stCondLst>
                  <p:endCondLst>
                    <p:cond evt="onNext" delay="0">
                      <p:tgtEl>
                        <p:sldTgt/>
                      </p:tgtEl>
                    </p:cond>
                    <p:cond evt="onPrev" delay="0">
                      <p:tgtEl>
                        <p:sldTgt/>
                      </p:tgtEl>
                    </p:cond>
                  </p:endCondLst>
                </p:cTn>
                <p:tgtEl>
                  <p:spTgt spid="141319"/>
                </p:tgtEl>
              </p:cMediaNode>
            </p:vide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82" name="Rectangle 2"/>
          <p:cNvSpPr>
            <a:spLocks noGrp="1" noChangeArrowheads="1"/>
          </p:cNvSpPr>
          <p:nvPr>
            <p:ph type="title"/>
          </p:nvPr>
        </p:nvSpPr>
        <p:spPr>
          <a:xfrm>
            <a:off x="643467" y="-228600"/>
            <a:ext cx="8500533" cy="1143000"/>
          </a:xfrm>
        </p:spPr>
        <p:txBody>
          <a:bodyPr/>
          <a:lstStyle/>
          <a:p>
            <a:pPr>
              <a:defRPr/>
            </a:pPr>
            <a:r>
              <a:rPr lang="en-US" sz="4000" smtClean="0"/>
              <a:t>Classic cortical language areas: </a:t>
            </a:r>
            <a:r>
              <a:rPr lang="en-US" sz="4000" u="sng" smtClean="0"/>
              <a:t>aphasias</a:t>
            </a:r>
          </a:p>
        </p:txBody>
      </p:sp>
      <p:pic>
        <p:nvPicPr>
          <p:cNvPr id="70659" name="Picture 3" descr="broca"/>
          <p:cNvPicPr>
            <a:picLocks noChangeAspect="1" noChangeArrowheads="1"/>
          </p:cNvPicPr>
          <p:nvPr/>
        </p:nvPicPr>
        <p:blipFill>
          <a:blip r:embed="rId2" cstate="print"/>
          <a:srcRect/>
          <a:stretch>
            <a:fillRect/>
          </a:stretch>
        </p:blipFill>
        <p:spPr bwMode="auto">
          <a:xfrm>
            <a:off x="2075745" y="895350"/>
            <a:ext cx="6492522" cy="5657850"/>
          </a:xfrm>
          <a:prstGeom prst="rect">
            <a:avLst/>
          </a:prstGeom>
          <a:noFill/>
          <a:ln w="9525">
            <a:noFill/>
            <a:miter lim="800000"/>
            <a:headEnd/>
            <a:tailEnd/>
          </a:ln>
        </p:spPr>
      </p:pic>
      <p:sp>
        <p:nvSpPr>
          <p:cNvPr id="70660" name="Text Box 4"/>
          <p:cNvSpPr txBox="1">
            <a:spLocks noChangeArrowheads="1"/>
          </p:cNvSpPr>
          <p:nvPr/>
        </p:nvSpPr>
        <p:spPr bwMode="auto">
          <a:xfrm rot="-5400000">
            <a:off x="-3184789" y="3359429"/>
            <a:ext cx="6627812" cy="369332"/>
          </a:xfrm>
          <a:prstGeom prst="rect">
            <a:avLst/>
          </a:prstGeom>
          <a:noFill/>
          <a:ln w="12700">
            <a:noFill/>
            <a:miter lim="800000"/>
            <a:headEnd/>
            <a:tailEnd/>
          </a:ln>
        </p:spPr>
        <p:txBody>
          <a:bodyPr>
            <a:spAutoFit/>
          </a:bodyPr>
          <a:lstStyle/>
          <a:p>
            <a:pPr>
              <a:spcBef>
                <a:spcPct val="50000"/>
              </a:spcBef>
            </a:pPr>
            <a:r>
              <a:rPr lang="en-US" sz="1800" i="1">
                <a:solidFill>
                  <a:srgbClr val="FBFCFF"/>
                </a:solidFill>
              </a:rPr>
              <a:t>Burt. </a:t>
            </a:r>
            <a:r>
              <a:rPr lang="en-US" sz="1800" i="1" u="sng">
                <a:solidFill>
                  <a:srgbClr val="FBFCFF"/>
                </a:solidFill>
              </a:rPr>
              <a:t>Textbook of Neuroanatomy</a:t>
            </a:r>
            <a:r>
              <a:rPr lang="en-US" sz="1800" i="1">
                <a:solidFill>
                  <a:srgbClr val="FBFCFF"/>
                </a:solidFill>
              </a:rPr>
              <a:t>. Saunders, 1993, p. 469</a:t>
            </a:r>
          </a:p>
        </p:txBody>
      </p:sp>
      <p:grpSp>
        <p:nvGrpSpPr>
          <p:cNvPr id="2" name="Group 19"/>
          <p:cNvGrpSpPr>
            <a:grpSpLocks/>
          </p:cNvGrpSpPr>
          <p:nvPr/>
        </p:nvGrpSpPr>
        <p:grpSpPr bwMode="auto">
          <a:xfrm>
            <a:off x="5554134" y="2425701"/>
            <a:ext cx="3623733" cy="2154238"/>
            <a:chOff x="3432" y="1528"/>
            <a:chExt cx="2568" cy="1357"/>
          </a:xfrm>
        </p:grpSpPr>
        <p:sp>
          <p:nvSpPr>
            <p:cNvPr id="70668" name="Line 17"/>
            <p:cNvSpPr>
              <a:spLocks noChangeShapeType="1"/>
            </p:cNvSpPr>
            <p:nvPr/>
          </p:nvSpPr>
          <p:spPr bwMode="auto">
            <a:xfrm flipH="1">
              <a:off x="3432" y="2016"/>
              <a:ext cx="960" cy="0"/>
            </a:xfrm>
            <a:prstGeom prst="line">
              <a:avLst/>
            </a:prstGeom>
            <a:noFill/>
            <a:ln w="76200">
              <a:solidFill>
                <a:schemeClr val="bg2"/>
              </a:solidFill>
              <a:round/>
              <a:headEnd/>
              <a:tailEnd type="triangle" w="med" len="med"/>
            </a:ln>
          </p:spPr>
          <p:txBody>
            <a:bodyPr/>
            <a:lstStyle/>
            <a:p>
              <a:endParaRPr lang="en-US"/>
            </a:p>
          </p:txBody>
        </p:sp>
        <p:sp>
          <p:nvSpPr>
            <p:cNvPr id="70669" name="Text Box 18"/>
            <p:cNvSpPr txBox="1">
              <a:spLocks noChangeArrowheads="1"/>
            </p:cNvSpPr>
            <p:nvPr/>
          </p:nvSpPr>
          <p:spPr bwMode="auto">
            <a:xfrm>
              <a:off x="4128" y="1528"/>
              <a:ext cx="1872" cy="1357"/>
            </a:xfrm>
            <a:prstGeom prst="rect">
              <a:avLst/>
            </a:prstGeom>
            <a:solidFill>
              <a:schemeClr val="hlink"/>
            </a:solidFill>
            <a:ln w="12700">
              <a:noFill/>
              <a:miter lim="800000"/>
              <a:headEnd/>
              <a:tailEnd/>
            </a:ln>
          </p:spPr>
          <p:txBody>
            <a:bodyPr>
              <a:spAutoFit/>
            </a:bodyPr>
            <a:lstStyle/>
            <a:p>
              <a:pPr>
                <a:spcBef>
                  <a:spcPct val="50000"/>
                </a:spcBef>
              </a:pPr>
              <a:r>
                <a:rPr lang="en-US" u="sng">
                  <a:solidFill>
                    <a:schemeClr val="tx1"/>
                  </a:solidFill>
                </a:rPr>
                <a:t>Wernicke’s area</a:t>
              </a:r>
              <a:r>
                <a:rPr lang="en-US">
                  <a:solidFill>
                    <a:schemeClr val="tx1"/>
                  </a:solidFill>
                </a:rPr>
                <a:t>: </a:t>
              </a:r>
              <a:r>
                <a:rPr lang="en-US" u="sng"/>
                <a:t>left</a:t>
              </a:r>
              <a:r>
                <a:rPr lang="en-US"/>
                <a:t> </a:t>
              </a:r>
              <a:r>
                <a:rPr lang="en-US" u="sng">
                  <a:solidFill>
                    <a:schemeClr val="tx1"/>
                  </a:solidFill>
                </a:rPr>
                <a:t>planum temporale</a:t>
              </a:r>
              <a:r>
                <a:rPr lang="en-US">
                  <a:solidFill>
                    <a:schemeClr val="tx1"/>
                  </a:solidFill>
                </a:rPr>
                <a:t> on the posterior superior temporal gyrus.  </a:t>
              </a:r>
              <a:r>
                <a:rPr lang="en-US" sz="2000" i="1">
                  <a:solidFill>
                    <a:schemeClr val="tx1"/>
                  </a:solidFill>
                </a:rPr>
                <a:t>Some authors include supramarginal gyrus as shown here</a:t>
              </a:r>
            </a:p>
          </p:txBody>
        </p:sp>
      </p:grpSp>
      <p:grpSp>
        <p:nvGrpSpPr>
          <p:cNvPr id="3" name="Group 21"/>
          <p:cNvGrpSpPr>
            <a:grpSpLocks/>
          </p:cNvGrpSpPr>
          <p:nvPr/>
        </p:nvGrpSpPr>
        <p:grpSpPr bwMode="auto">
          <a:xfrm>
            <a:off x="711200" y="2927350"/>
            <a:ext cx="2709333" cy="923925"/>
            <a:chOff x="504" y="1844"/>
            <a:chExt cx="1920" cy="582"/>
          </a:xfrm>
        </p:grpSpPr>
        <p:sp>
          <p:nvSpPr>
            <p:cNvPr id="70666" name="Line 6"/>
            <p:cNvSpPr>
              <a:spLocks noChangeShapeType="1"/>
            </p:cNvSpPr>
            <p:nvPr/>
          </p:nvSpPr>
          <p:spPr bwMode="auto">
            <a:xfrm rot="-5400000">
              <a:off x="1848" y="1680"/>
              <a:ext cx="0" cy="1152"/>
            </a:xfrm>
            <a:prstGeom prst="line">
              <a:avLst/>
            </a:prstGeom>
            <a:noFill/>
            <a:ln w="76200">
              <a:solidFill>
                <a:schemeClr val="bg2"/>
              </a:solidFill>
              <a:round/>
              <a:headEnd/>
              <a:tailEnd type="triangle" w="med" len="med"/>
            </a:ln>
          </p:spPr>
          <p:txBody>
            <a:bodyPr/>
            <a:lstStyle/>
            <a:p>
              <a:endParaRPr lang="en-US"/>
            </a:p>
          </p:txBody>
        </p:sp>
        <p:sp>
          <p:nvSpPr>
            <p:cNvPr id="70667" name="Text Box 20"/>
            <p:cNvSpPr txBox="1">
              <a:spLocks noChangeArrowheads="1"/>
            </p:cNvSpPr>
            <p:nvPr/>
          </p:nvSpPr>
          <p:spPr bwMode="auto">
            <a:xfrm>
              <a:off x="504" y="1844"/>
              <a:ext cx="1296" cy="582"/>
            </a:xfrm>
            <a:prstGeom prst="rect">
              <a:avLst/>
            </a:prstGeom>
            <a:solidFill>
              <a:schemeClr val="hlink"/>
            </a:solidFill>
            <a:ln w="12700">
              <a:noFill/>
              <a:miter lim="800000"/>
              <a:headEnd/>
              <a:tailEnd/>
            </a:ln>
          </p:spPr>
          <p:txBody>
            <a:bodyPr>
              <a:spAutoFit/>
            </a:bodyPr>
            <a:lstStyle/>
            <a:p>
              <a:pPr>
                <a:spcBef>
                  <a:spcPct val="50000"/>
                </a:spcBef>
              </a:pPr>
              <a:r>
                <a:rPr lang="en-US" u="sng">
                  <a:solidFill>
                    <a:schemeClr val="tx1"/>
                  </a:solidFill>
                </a:rPr>
                <a:t>Broca's area</a:t>
              </a:r>
              <a:r>
                <a:rPr lang="en-US">
                  <a:solidFill>
                    <a:schemeClr val="tx1"/>
                  </a:solidFill>
                </a:rPr>
                <a:t>: </a:t>
              </a:r>
              <a:r>
                <a:rPr lang="en-US" u="sng"/>
                <a:t>left</a:t>
              </a:r>
              <a:r>
                <a:rPr lang="en-US">
                  <a:solidFill>
                    <a:schemeClr val="tx1"/>
                  </a:solidFill>
                </a:rPr>
                <a:t> inferior frontal lobe</a:t>
              </a:r>
            </a:p>
          </p:txBody>
        </p:sp>
      </p:grpSp>
      <p:grpSp>
        <p:nvGrpSpPr>
          <p:cNvPr id="4" name="Group 26"/>
          <p:cNvGrpSpPr>
            <a:grpSpLocks/>
          </p:cNvGrpSpPr>
          <p:nvPr/>
        </p:nvGrpSpPr>
        <p:grpSpPr bwMode="auto">
          <a:xfrm>
            <a:off x="3556001" y="914400"/>
            <a:ext cx="2531533" cy="2038350"/>
            <a:chOff x="2520" y="576"/>
            <a:chExt cx="1794" cy="1284"/>
          </a:xfrm>
        </p:grpSpPr>
        <p:sp>
          <p:nvSpPr>
            <p:cNvPr id="70664" name="Line 23"/>
            <p:cNvSpPr>
              <a:spLocks noChangeShapeType="1"/>
            </p:cNvSpPr>
            <p:nvPr/>
          </p:nvSpPr>
          <p:spPr bwMode="auto">
            <a:xfrm>
              <a:off x="3480" y="1200"/>
              <a:ext cx="0" cy="660"/>
            </a:xfrm>
            <a:prstGeom prst="line">
              <a:avLst/>
            </a:prstGeom>
            <a:noFill/>
            <a:ln w="76200">
              <a:solidFill>
                <a:schemeClr val="bg2"/>
              </a:solidFill>
              <a:round/>
              <a:headEnd/>
              <a:tailEnd type="triangle" w="med" len="med"/>
            </a:ln>
          </p:spPr>
          <p:txBody>
            <a:bodyPr/>
            <a:lstStyle/>
            <a:p>
              <a:endParaRPr lang="en-US"/>
            </a:p>
          </p:txBody>
        </p:sp>
        <p:sp>
          <p:nvSpPr>
            <p:cNvPr id="70665" name="Text Box 24"/>
            <p:cNvSpPr txBox="1">
              <a:spLocks noChangeArrowheads="1"/>
            </p:cNvSpPr>
            <p:nvPr/>
          </p:nvSpPr>
          <p:spPr bwMode="auto">
            <a:xfrm>
              <a:off x="2520" y="576"/>
              <a:ext cx="1794" cy="582"/>
            </a:xfrm>
            <a:prstGeom prst="rect">
              <a:avLst/>
            </a:prstGeom>
            <a:solidFill>
              <a:schemeClr val="hlink"/>
            </a:solidFill>
            <a:ln w="12700">
              <a:noFill/>
              <a:miter lim="800000"/>
              <a:headEnd/>
              <a:tailEnd/>
            </a:ln>
          </p:spPr>
          <p:txBody>
            <a:bodyPr>
              <a:spAutoFit/>
            </a:bodyPr>
            <a:lstStyle/>
            <a:p>
              <a:pPr>
                <a:spcBef>
                  <a:spcPct val="50000"/>
                </a:spcBef>
              </a:pPr>
              <a:r>
                <a:rPr lang="en-US">
                  <a:solidFill>
                    <a:schemeClr val="tx1"/>
                  </a:solidFill>
                </a:rPr>
                <a:t>Arcuate fasciculus: connects Broca’s &amp; Wernicke’s </a:t>
              </a:r>
            </a:p>
          </p:txBody>
        </p:sp>
      </p:gr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450" name="Rectangle 2"/>
          <p:cNvSpPr>
            <a:spLocks noGrp="1" noChangeArrowheads="1"/>
          </p:cNvSpPr>
          <p:nvPr>
            <p:ph type="title"/>
          </p:nvPr>
        </p:nvSpPr>
        <p:spPr/>
        <p:txBody>
          <a:bodyPr/>
          <a:lstStyle/>
          <a:p>
            <a:pPr>
              <a:defRPr/>
            </a:pPr>
            <a:endParaRPr lang="en-US" smtClean="0"/>
          </a:p>
        </p:txBody>
      </p:sp>
      <p:sp>
        <p:nvSpPr>
          <p:cNvPr id="1128451" name="Rectangle 3"/>
          <p:cNvSpPr>
            <a:spLocks noGrp="1" noChangeArrowheads="1"/>
          </p:cNvSpPr>
          <p:nvPr>
            <p:ph type="body" idx="1"/>
          </p:nvPr>
        </p:nvSpPr>
        <p:spPr/>
        <p:txBody>
          <a:bodyPr/>
          <a:lstStyle/>
          <a:p>
            <a:pPr>
              <a:defRPr/>
            </a:pPr>
            <a:endParaRPr lang="en-US" smtClean="0"/>
          </a:p>
        </p:txBody>
      </p:sp>
      <p:sp>
        <p:nvSpPr>
          <p:cNvPr id="71684" name="Text Box 4"/>
          <p:cNvSpPr txBox="1">
            <a:spLocks noChangeArrowheads="1"/>
          </p:cNvSpPr>
          <p:nvPr/>
        </p:nvSpPr>
        <p:spPr bwMode="auto">
          <a:xfrm rot="-5400000">
            <a:off x="-2067277" y="2847945"/>
            <a:ext cx="4419600" cy="400110"/>
          </a:xfrm>
          <a:prstGeom prst="rect">
            <a:avLst/>
          </a:prstGeom>
          <a:noFill/>
          <a:ln w="12700">
            <a:noFill/>
            <a:miter lim="800000"/>
            <a:headEnd/>
            <a:tailEnd/>
          </a:ln>
        </p:spPr>
        <p:txBody>
          <a:bodyPr>
            <a:spAutoFit/>
          </a:bodyPr>
          <a:lstStyle/>
          <a:p>
            <a:pPr>
              <a:spcBef>
                <a:spcPct val="50000"/>
              </a:spcBef>
            </a:pPr>
            <a:r>
              <a:rPr lang="en-US" sz="2000"/>
              <a:t>Photo by Paul Aravich EVMS</a:t>
            </a:r>
          </a:p>
        </p:txBody>
      </p:sp>
      <p:pic>
        <p:nvPicPr>
          <p:cNvPr id="71685" name="Picture 5" descr="Picture 049"/>
          <p:cNvPicPr>
            <a:picLocks noChangeAspect="1" noChangeArrowheads="1"/>
          </p:cNvPicPr>
          <p:nvPr/>
        </p:nvPicPr>
        <p:blipFill>
          <a:blip r:embed="rId2" cstate="print"/>
          <a:srcRect/>
          <a:stretch>
            <a:fillRect/>
          </a:stretch>
        </p:blipFill>
        <p:spPr bwMode="auto">
          <a:xfrm>
            <a:off x="2743200" y="44451"/>
            <a:ext cx="6434667" cy="6748463"/>
          </a:xfrm>
          <a:prstGeom prst="rect">
            <a:avLst/>
          </a:prstGeom>
          <a:noFill/>
          <a:ln w="9525">
            <a:noFill/>
            <a:miter lim="800000"/>
            <a:headEnd/>
            <a:tailEnd/>
          </a:ln>
        </p:spPr>
      </p:pic>
      <p:sp>
        <p:nvSpPr>
          <p:cNvPr id="71686" name="Text Box 11"/>
          <p:cNvSpPr txBox="1">
            <a:spLocks noChangeArrowheads="1"/>
          </p:cNvSpPr>
          <p:nvPr/>
        </p:nvSpPr>
        <p:spPr bwMode="auto">
          <a:xfrm>
            <a:off x="-33867" y="1"/>
            <a:ext cx="5825067" cy="1190625"/>
          </a:xfrm>
          <a:prstGeom prst="rect">
            <a:avLst/>
          </a:prstGeom>
          <a:solidFill>
            <a:schemeClr val="bg2"/>
          </a:solidFill>
          <a:ln w="12700">
            <a:noFill/>
            <a:miter lim="800000"/>
            <a:headEnd/>
            <a:tailEnd/>
          </a:ln>
        </p:spPr>
        <p:txBody>
          <a:bodyPr>
            <a:spAutoFit/>
          </a:bodyPr>
          <a:lstStyle/>
          <a:p>
            <a:pPr>
              <a:spcBef>
                <a:spcPct val="50000"/>
              </a:spcBef>
            </a:pPr>
            <a:r>
              <a:rPr lang="en-US" sz="3600"/>
              <a:t>Language: regardless of handedness on Left side</a:t>
            </a:r>
          </a:p>
        </p:txBody>
      </p:sp>
      <p:sp>
        <p:nvSpPr>
          <p:cNvPr id="71687" name="Text Box 12"/>
          <p:cNvSpPr txBox="1">
            <a:spLocks noChangeArrowheads="1"/>
          </p:cNvSpPr>
          <p:nvPr/>
        </p:nvSpPr>
        <p:spPr bwMode="auto">
          <a:xfrm>
            <a:off x="1456267" y="1828800"/>
            <a:ext cx="1422400" cy="369332"/>
          </a:xfrm>
          <a:prstGeom prst="rect">
            <a:avLst/>
          </a:prstGeom>
          <a:solidFill>
            <a:schemeClr val="tx1"/>
          </a:solidFill>
          <a:ln w="12700">
            <a:noFill/>
            <a:miter lim="800000"/>
            <a:headEnd/>
            <a:tailEnd/>
          </a:ln>
        </p:spPr>
        <p:txBody>
          <a:bodyPr>
            <a:spAutoFit/>
          </a:bodyPr>
          <a:lstStyle/>
          <a:p>
            <a:pPr algn="ctr">
              <a:spcBef>
                <a:spcPct val="50000"/>
              </a:spcBef>
            </a:pPr>
            <a:r>
              <a:rPr lang="en-US">
                <a:solidFill>
                  <a:schemeClr val="bg2"/>
                </a:solidFill>
              </a:rPr>
              <a:t>Anterior</a:t>
            </a:r>
          </a:p>
        </p:txBody>
      </p:sp>
      <p:sp>
        <p:nvSpPr>
          <p:cNvPr id="71688" name="Text Box 13"/>
          <p:cNvSpPr txBox="1">
            <a:spLocks noChangeArrowheads="1"/>
          </p:cNvSpPr>
          <p:nvPr/>
        </p:nvSpPr>
        <p:spPr bwMode="auto">
          <a:xfrm>
            <a:off x="7755467" y="1828800"/>
            <a:ext cx="1422400" cy="369332"/>
          </a:xfrm>
          <a:prstGeom prst="rect">
            <a:avLst/>
          </a:prstGeom>
          <a:solidFill>
            <a:schemeClr val="tx1"/>
          </a:solidFill>
          <a:ln w="12700">
            <a:noFill/>
            <a:miter lim="800000"/>
            <a:headEnd/>
            <a:tailEnd/>
          </a:ln>
        </p:spPr>
        <p:txBody>
          <a:bodyPr>
            <a:spAutoFit/>
          </a:bodyPr>
          <a:lstStyle/>
          <a:p>
            <a:pPr algn="ctr">
              <a:spcBef>
                <a:spcPct val="50000"/>
              </a:spcBef>
            </a:pPr>
            <a:r>
              <a:rPr lang="en-US">
                <a:solidFill>
                  <a:schemeClr val="bg2"/>
                </a:solidFill>
              </a:rPr>
              <a:t>Posterior</a:t>
            </a:r>
          </a:p>
        </p:txBody>
      </p:sp>
      <p:sp>
        <p:nvSpPr>
          <p:cNvPr id="1128464" name="Text Box 16"/>
          <p:cNvSpPr txBox="1">
            <a:spLocks noChangeArrowheads="1"/>
          </p:cNvSpPr>
          <p:nvPr/>
        </p:nvSpPr>
        <p:spPr bwMode="auto">
          <a:xfrm>
            <a:off x="1727200" y="5670550"/>
            <a:ext cx="2641600" cy="923330"/>
          </a:xfrm>
          <a:prstGeom prst="rect">
            <a:avLst/>
          </a:prstGeom>
          <a:solidFill>
            <a:schemeClr val="accent1"/>
          </a:solidFill>
          <a:ln w="76200" algn="ctr">
            <a:noFill/>
            <a:miter lim="800000"/>
            <a:headEnd/>
            <a:tailEnd/>
          </a:ln>
        </p:spPr>
        <p:txBody>
          <a:bodyPr>
            <a:spAutoFit/>
          </a:bodyPr>
          <a:lstStyle/>
          <a:p>
            <a:pPr>
              <a:spcBef>
                <a:spcPct val="50000"/>
              </a:spcBef>
            </a:pPr>
            <a:r>
              <a:rPr lang="en-US">
                <a:solidFill>
                  <a:schemeClr val="tx1"/>
                </a:solidFill>
              </a:rPr>
              <a:t>Note Right side: puts emotional tone in language</a:t>
            </a:r>
          </a:p>
        </p:txBody>
      </p:sp>
      <p:sp>
        <p:nvSpPr>
          <p:cNvPr id="1128465" name="Text Box 17"/>
          <p:cNvSpPr txBox="1">
            <a:spLocks noChangeArrowheads="1"/>
          </p:cNvSpPr>
          <p:nvPr/>
        </p:nvSpPr>
        <p:spPr bwMode="auto">
          <a:xfrm>
            <a:off x="6138334" y="5670550"/>
            <a:ext cx="3039533" cy="646331"/>
          </a:xfrm>
          <a:prstGeom prst="rect">
            <a:avLst/>
          </a:prstGeom>
          <a:solidFill>
            <a:schemeClr val="accent1"/>
          </a:solidFill>
          <a:ln w="76200" algn="ctr">
            <a:noFill/>
            <a:miter lim="800000"/>
            <a:headEnd/>
            <a:tailEnd/>
          </a:ln>
        </p:spPr>
        <p:txBody>
          <a:bodyPr>
            <a:spAutoFit/>
          </a:bodyPr>
          <a:lstStyle/>
          <a:p>
            <a:pPr>
              <a:spcBef>
                <a:spcPct val="50000"/>
              </a:spcBef>
            </a:pPr>
            <a:r>
              <a:rPr lang="en-US">
                <a:solidFill>
                  <a:schemeClr val="tx1"/>
                </a:solidFill>
              </a:rPr>
              <a:t>Note Right side:  perceives emotional tone in language</a:t>
            </a:r>
          </a:p>
        </p:txBody>
      </p:sp>
      <p:grpSp>
        <p:nvGrpSpPr>
          <p:cNvPr id="2" name="Group 23"/>
          <p:cNvGrpSpPr>
            <a:grpSpLocks/>
          </p:cNvGrpSpPr>
          <p:nvPr/>
        </p:nvGrpSpPr>
        <p:grpSpPr bwMode="auto">
          <a:xfrm>
            <a:off x="1727200" y="1824039"/>
            <a:ext cx="2816578" cy="3290887"/>
            <a:chOff x="1224" y="1149"/>
            <a:chExt cx="1996" cy="2073"/>
          </a:xfrm>
        </p:grpSpPr>
        <p:sp>
          <p:nvSpPr>
            <p:cNvPr id="71696" name="Oval 6"/>
            <p:cNvSpPr>
              <a:spLocks noChangeArrowheads="1"/>
            </p:cNvSpPr>
            <p:nvPr/>
          </p:nvSpPr>
          <p:spPr bwMode="auto">
            <a:xfrm rot="-186625">
              <a:off x="2661" y="1149"/>
              <a:ext cx="559" cy="579"/>
            </a:xfrm>
            <a:prstGeom prst="ellipse">
              <a:avLst/>
            </a:prstGeom>
            <a:noFill/>
            <a:ln w="76200">
              <a:solidFill>
                <a:schemeClr val="hlink"/>
              </a:solidFill>
              <a:prstDash val="sysDot"/>
              <a:round/>
              <a:headEnd/>
              <a:tailEnd/>
            </a:ln>
          </p:spPr>
          <p:txBody>
            <a:bodyPr wrap="none" anchor="ctr"/>
            <a:lstStyle/>
            <a:p>
              <a:pPr algn="ctr"/>
              <a:r>
                <a:rPr lang="en-US"/>
                <a:t>`</a:t>
              </a:r>
            </a:p>
          </p:txBody>
        </p:sp>
        <p:sp>
          <p:nvSpPr>
            <p:cNvPr id="71697" name="Line 19"/>
            <p:cNvSpPr>
              <a:spLocks noChangeShapeType="1"/>
            </p:cNvSpPr>
            <p:nvPr/>
          </p:nvSpPr>
          <p:spPr bwMode="auto">
            <a:xfrm flipV="1">
              <a:off x="2904" y="1728"/>
              <a:ext cx="0" cy="1104"/>
            </a:xfrm>
            <a:prstGeom prst="line">
              <a:avLst/>
            </a:prstGeom>
            <a:noFill/>
            <a:ln w="76200">
              <a:solidFill>
                <a:schemeClr val="hlink"/>
              </a:solidFill>
              <a:round/>
              <a:headEnd/>
              <a:tailEnd type="triangle" w="med" len="med"/>
            </a:ln>
          </p:spPr>
          <p:txBody>
            <a:bodyPr/>
            <a:lstStyle/>
            <a:p>
              <a:endParaRPr lang="en-US"/>
            </a:p>
          </p:txBody>
        </p:sp>
        <p:sp>
          <p:nvSpPr>
            <p:cNvPr id="71698" name="Text Box 20"/>
            <p:cNvSpPr txBox="1">
              <a:spLocks noChangeArrowheads="1"/>
            </p:cNvSpPr>
            <p:nvPr/>
          </p:nvSpPr>
          <p:spPr bwMode="auto">
            <a:xfrm>
              <a:off x="1224" y="2640"/>
              <a:ext cx="1872" cy="582"/>
            </a:xfrm>
            <a:prstGeom prst="rect">
              <a:avLst/>
            </a:prstGeom>
            <a:solidFill>
              <a:schemeClr val="hlink"/>
            </a:solidFill>
            <a:ln w="12700">
              <a:noFill/>
              <a:miter lim="800000"/>
              <a:headEnd/>
              <a:tailEnd/>
            </a:ln>
          </p:spPr>
          <p:txBody>
            <a:bodyPr>
              <a:spAutoFit/>
            </a:bodyPr>
            <a:lstStyle/>
            <a:p>
              <a:pPr>
                <a:spcBef>
                  <a:spcPct val="50000"/>
                </a:spcBef>
              </a:pPr>
              <a:r>
                <a:rPr lang="en-US">
                  <a:solidFill>
                    <a:schemeClr val="tx1"/>
                  </a:solidFill>
                </a:rPr>
                <a:t>Injure: </a:t>
              </a:r>
              <a:r>
                <a:rPr lang="en-US" u="sng">
                  <a:solidFill>
                    <a:schemeClr val="tx1"/>
                  </a:solidFill>
                </a:rPr>
                <a:t>cannot speak but understand</a:t>
              </a:r>
              <a:r>
                <a:rPr lang="en-US">
                  <a:solidFill>
                    <a:schemeClr val="tx1"/>
                  </a:solidFill>
                </a:rPr>
                <a:t> (Broca or expressive aphasia)</a:t>
              </a:r>
            </a:p>
          </p:txBody>
        </p:sp>
      </p:grpSp>
      <p:grpSp>
        <p:nvGrpSpPr>
          <p:cNvPr id="3" name="Group 24"/>
          <p:cNvGrpSpPr>
            <a:grpSpLocks/>
          </p:cNvGrpSpPr>
          <p:nvPr/>
        </p:nvGrpSpPr>
        <p:grpSpPr bwMode="auto">
          <a:xfrm>
            <a:off x="5994400" y="2057400"/>
            <a:ext cx="3183467" cy="3028950"/>
            <a:chOff x="4248" y="1296"/>
            <a:chExt cx="2256" cy="1908"/>
          </a:xfrm>
        </p:grpSpPr>
        <p:sp>
          <p:nvSpPr>
            <p:cNvPr id="71693" name="Oval 7"/>
            <p:cNvSpPr>
              <a:spLocks noChangeArrowheads="1"/>
            </p:cNvSpPr>
            <p:nvPr/>
          </p:nvSpPr>
          <p:spPr bwMode="auto">
            <a:xfrm rot="-1500346">
              <a:off x="4248" y="1296"/>
              <a:ext cx="672" cy="384"/>
            </a:xfrm>
            <a:prstGeom prst="ellipse">
              <a:avLst/>
            </a:prstGeom>
            <a:noFill/>
            <a:ln w="76200">
              <a:solidFill>
                <a:schemeClr val="bg2"/>
              </a:solidFill>
              <a:prstDash val="sysDot"/>
              <a:round/>
              <a:headEnd/>
              <a:tailEnd/>
            </a:ln>
          </p:spPr>
          <p:txBody>
            <a:bodyPr wrap="none" anchor="ctr"/>
            <a:lstStyle/>
            <a:p>
              <a:endParaRPr lang="en-US"/>
            </a:p>
          </p:txBody>
        </p:sp>
        <p:sp>
          <p:nvSpPr>
            <p:cNvPr id="71694" name="Line 21"/>
            <p:cNvSpPr>
              <a:spLocks noChangeShapeType="1"/>
            </p:cNvSpPr>
            <p:nvPr/>
          </p:nvSpPr>
          <p:spPr bwMode="auto">
            <a:xfrm flipV="1">
              <a:off x="4584" y="1728"/>
              <a:ext cx="0" cy="1104"/>
            </a:xfrm>
            <a:prstGeom prst="line">
              <a:avLst/>
            </a:prstGeom>
            <a:noFill/>
            <a:ln w="76200">
              <a:solidFill>
                <a:schemeClr val="bg2"/>
              </a:solidFill>
              <a:round/>
              <a:headEnd/>
              <a:tailEnd type="triangle" w="med" len="med"/>
            </a:ln>
          </p:spPr>
          <p:txBody>
            <a:bodyPr/>
            <a:lstStyle/>
            <a:p>
              <a:endParaRPr lang="en-US"/>
            </a:p>
          </p:txBody>
        </p:sp>
        <p:sp>
          <p:nvSpPr>
            <p:cNvPr id="71695" name="Text Box 22"/>
            <p:cNvSpPr txBox="1">
              <a:spLocks noChangeArrowheads="1"/>
            </p:cNvSpPr>
            <p:nvPr/>
          </p:nvSpPr>
          <p:spPr bwMode="auto">
            <a:xfrm>
              <a:off x="4344" y="2622"/>
              <a:ext cx="2160" cy="582"/>
            </a:xfrm>
            <a:prstGeom prst="rect">
              <a:avLst/>
            </a:prstGeom>
            <a:solidFill>
              <a:schemeClr val="bg2"/>
            </a:solidFill>
            <a:ln w="12700">
              <a:noFill/>
              <a:miter lim="800000"/>
              <a:headEnd/>
              <a:tailEnd/>
            </a:ln>
          </p:spPr>
          <p:txBody>
            <a:bodyPr>
              <a:spAutoFit/>
            </a:bodyPr>
            <a:lstStyle/>
            <a:p>
              <a:pPr>
                <a:spcBef>
                  <a:spcPct val="50000"/>
                </a:spcBef>
              </a:pPr>
              <a:r>
                <a:rPr lang="en-US"/>
                <a:t>Injure: </a:t>
              </a:r>
              <a:r>
                <a:rPr lang="en-US" u="sng"/>
                <a:t>cannot understand but can “speak</a:t>
              </a:r>
              <a:r>
                <a:rPr lang="en-US"/>
                <a:t>” (Wernicke/ receptive aphasia)</a:t>
              </a:r>
            </a:p>
          </p:txBody>
        </p:sp>
      </p:gr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28464"/>
                                        </p:tgtEl>
                                        <p:attrNameLst>
                                          <p:attrName>style.visibility</p:attrName>
                                        </p:attrNameLst>
                                      </p:cBhvr>
                                      <p:to>
                                        <p:strVal val="visible"/>
                                      </p:to>
                                    </p:set>
                                    <p:animEffect transition="in" filter="blinds(horizontal)">
                                      <p:cBhvr>
                                        <p:cTn id="12" dur="500"/>
                                        <p:tgtEl>
                                          <p:spTgt spid="112846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28465"/>
                                        </p:tgtEl>
                                        <p:attrNameLst>
                                          <p:attrName>style.visibility</p:attrName>
                                        </p:attrNameLst>
                                      </p:cBhvr>
                                      <p:to>
                                        <p:strVal val="visible"/>
                                      </p:to>
                                    </p:set>
                                    <p:animEffect transition="in" filter="blinds(horizontal)">
                                      <p:cBhvr>
                                        <p:cTn id="22" dur="500"/>
                                        <p:tgtEl>
                                          <p:spTgt spid="1128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464" grpId="0" animBg="1"/>
      <p:bldP spid="112846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Rot="1" noChangeArrowheads="1"/>
          </p:cNvSpPr>
          <p:nvPr>
            <p:ph type="ctrTitle"/>
          </p:nvPr>
        </p:nvSpPr>
        <p:spPr/>
        <p:txBody>
          <a:bodyPr/>
          <a:lstStyle/>
          <a:p>
            <a:r>
              <a:rPr lang="en-US"/>
              <a:t>Biological Basis of Behavior</a:t>
            </a:r>
          </a:p>
        </p:txBody>
      </p:sp>
      <p:sp>
        <p:nvSpPr>
          <p:cNvPr id="2051" name="Rectangle 3"/>
          <p:cNvSpPr>
            <a:spLocks noGrp="1" noRot="1" noChangeArrowheads="1"/>
          </p:cNvSpPr>
          <p:nvPr>
            <p:ph type="subTitle" idx="1"/>
          </p:nvPr>
        </p:nvSpPr>
        <p:spPr>
          <a:xfrm>
            <a:off x="685800" y="3276600"/>
            <a:ext cx="7848600" cy="2895600"/>
          </a:xfrm>
        </p:spPr>
        <p:txBody>
          <a:bodyPr/>
          <a:lstStyle/>
          <a:p>
            <a:pPr>
              <a:lnSpc>
                <a:spcPct val="80000"/>
              </a:lnSpc>
            </a:pPr>
            <a:r>
              <a:rPr lang="en-US" dirty="0"/>
              <a:t>Chapter 2 of Myers </a:t>
            </a:r>
            <a:r>
              <a:rPr lang="en-US" dirty="0" smtClean="0"/>
              <a:t>9</a:t>
            </a:r>
            <a:r>
              <a:rPr lang="en-US" baseline="30000" dirty="0" smtClean="0"/>
              <a:t>th</a:t>
            </a:r>
            <a:r>
              <a:rPr lang="en-US" dirty="0" smtClean="0"/>
              <a:t> </a:t>
            </a:r>
            <a:r>
              <a:rPr lang="en-US" dirty="0"/>
              <a:t>edition</a:t>
            </a:r>
          </a:p>
          <a:p>
            <a:pPr>
              <a:lnSpc>
                <a:spcPct val="80000"/>
              </a:lnSpc>
            </a:pPr>
            <a:r>
              <a:rPr lang="en-US" dirty="0"/>
              <a:t>Andy </a:t>
            </a:r>
            <a:r>
              <a:rPr lang="en-US" dirty="0" err="1"/>
              <a:t>Filipowicz</a:t>
            </a:r>
            <a:endParaRPr lang="en-US" dirty="0"/>
          </a:p>
          <a:p>
            <a:pPr>
              <a:lnSpc>
                <a:spcPct val="80000"/>
              </a:lnSpc>
            </a:pPr>
            <a:r>
              <a:rPr lang="en-US" dirty="0"/>
              <a:t>Ocean Lakes High School</a:t>
            </a:r>
          </a:p>
          <a:p>
            <a:pPr>
              <a:lnSpc>
                <a:spcPct val="80000"/>
              </a:lnSpc>
            </a:pPr>
            <a:r>
              <a:rPr lang="en-US" dirty="0"/>
              <a:t>Virginia Beach, VA</a:t>
            </a:r>
          </a:p>
          <a:p>
            <a:pPr>
              <a:lnSpc>
                <a:spcPct val="80000"/>
              </a:lnSpc>
            </a:pPr>
            <a:endParaRPr lang="en-US" dirty="0"/>
          </a:p>
          <a:p>
            <a:pPr>
              <a:lnSpc>
                <a:spcPct val="80000"/>
              </a:lnSpc>
            </a:pPr>
            <a:r>
              <a:rPr lang="en-US" sz="1000" dirty="0">
                <a:hlinkClick r:id="rId2"/>
              </a:rPr>
              <a:t>AWESOME WEBSITE FOR BRAIN STUFF</a:t>
            </a:r>
            <a:r>
              <a:rPr lang="en-US" sz="1000" dirty="0" smtClean="0">
                <a:hlinkClick r:id="rId2"/>
              </a:rPr>
              <a:t>!!!!</a:t>
            </a:r>
            <a:endParaRPr lang="en-US" sz="1000" dirty="0" smtClean="0"/>
          </a:p>
          <a:p>
            <a:pPr>
              <a:lnSpc>
                <a:spcPct val="80000"/>
              </a:lnSpc>
            </a:pPr>
            <a:r>
              <a:rPr lang="en-US" sz="1000" dirty="0" smtClean="0"/>
              <a:t>And </a:t>
            </a:r>
          </a:p>
          <a:p>
            <a:pPr>
              <a:lnSpc>
                <a:spcPct val="80000"/>
              </a:lnSpc>
            </a:pPr>
            <a:r>
              <a:rPr lang="en-US" sz="1000" dirty="0" smtClean="0">
                <a:hlinkClick r:id="rId3"/>
              </a:rPr>
              <a:t>Another One</a:t>
            </a:r>
            <a:endParaRPr lang="en-US" sz="1000" dirty="0"/>
          </a:p>
        </p:txBody>
      </p:sp>
    </p:spTree>
  </p:cSld>
  <p:clrMapOvr>
    <a:masterClrMapping/>
  </p:clrMapOvr>
  <p:transition>
    <p:comb/>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rrowheads="1"/>
          </p:cNvSpPr>
          <p:nvPr>
            <p:ph type="title"/>
          </p:nvPr>
        </p:nvSpPr>
        <p:spPr/>
        <p:txBody>
          <a:bodyPr/>
          <a:lstStyle/>
          <a:p>
            <a:r>
              <a:rPr lang="en-US"/>
              <a:t>More Videos</a:t>
            </a:r>
          </a:p>
        </p:txBody>
      </p:sp>
      <p:sp>
        <p:nvSpPr>
          <p:cNvPr id="133123" name="Rectangle 3"/>
          <p:cNvSpPr>
            <a:spLocks noGrp="1" noRot="1" noChangeArrowheads="1"/>
          </p:cNvSpPr>
          <p:nvPr>
            <p:ph type="body" sz="half" idx="1"/>
          </p:nvPr>
        </p:nvSpPr>
        <p:spPr>
          <a:xfrm>
            <a:off x="301625" y="1676400"/>
            <a:ext cx="2517775" cy="4953000"/>
          </a:xfrm>
        </p:spPr>
        <p:txBody>
          <a:bodyPr/>
          <a:lstStyle/>
          <a:p>
            <a:r>
              <a:rPr lang="en-US" sz="2800" dirty="0">
                <a:hlinkClick r:id="rId3"/>
              </a:rPr>
              <a:t>Brain Rap</a:t>
            </a:r>
            <a:r>
              <a:rPr lang="en-US" sz="2800" dirty="0"/>
              <a:t> (mute on reticular </a:t>
            </a:r>
            <a:r>
              <a:rPr lang="en-US" sz="2800" b="1" dirty="0"/>
              <a:t>formation)</a:t>
            </a:r>
            <a:endParaRPr lang="en-US" sz="2800" dirty="0"/>
          </a:p>
          <a:p>
            <a:endParaRPr lang="en-US" sz="2800" b="1" dirty="0"/>
          </a:p>
        </p:txBody>
      </p:sp>
      <p:pic>
        <p:nvPicPr>
          <p:cNvPr id="133124" name="Hilarious Rap.WMV">
            <a:hlinkClick r:id="" action="ppaction://media"/>
          </p:cNvPr>
          <p:cNvPicPr>
            <a:picLocks noGrp="1" noRot="1" noChangeAspect="1" noChangeArrowheads="1"/>
          </p:cNvPicPr>
          <p:nvPr>
            <p:ph sz="half" idx="2"/>
            <a:videoFile r:link="rId1"/>
          </p:nvPr>
        </p:nvPicPr>
        <p:blipFill>
          <a:blip r:embed="rId4" cstate="print"/>
          <a:srcRect/>
          <a:stretch>
            <a:fillRect/>
          </a:stretch>
        </p:blipFill>
        <p:spPr>
          <a:xfrm>
            <a:off x="2590800" y="1295400"/>
            <a:ext cx="6553200" cy="4914900"/>
          </a:xfrm>
          <a:ln/>
        </p:spPr>
      </p:pic>
    </p:spTree>
  </p:cSld>
  <p:clrMapOvr>
    <a:masterClrMapping/>
  </p:clrMapOvr>
  <p:transition>
    <p:comb/>
  </p:transition>
  <p:timing>
    <p:tnLst>
      <p:par>
        <p:cTn id="1" dur="indefinite" restart="never" nodeType="tmRoot">
          <p:childTnLst>
            <p:seq concurrent="1" nextAc="seek">
              <p:cTn id="2" restart="whenNotActive" fill="hold" evtFilter="cancelBubble" nodeType="interactiveSeq">
                <p:stCondLst>
                  <p:cond evt="onClick" delay="0">
                    <p:tgtEl>
                      <p:spTgt spid="13312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3124"/>
                                        </p:tgtEl>
                                      </p:cBhvr>
                                    </p:cmd>
                                  </p:childTnLst>
                                </p:cTn>
                              </p:par>
                            </p:childTnLst>
                          </p:cTn>
                        </p:par>
                      </p:childTnLst>
                    </p:cTn>
                  </p:par>
                </p:childTnLst>
              </p:cTn>
              <p:nextCondLst>
                <p:cond evt="onClick" delay="0">
                  <p:tgtEl>
                    <p:spTgt spid="133124"/>
                  </p:tgtEl>
                </p:cond>
              </p:nextCondLst>
            </p:seq>
            <p:video>
              <p:cMediaNode>
                <p:cTn id="7" fill="hold" display="0">
                  <p:stCondLst>
                    <p:cond delay="indefinite"/>
                  </p:stCondLst>
                  <p:endCondLst>
                    <p:cond evt="onNext" delay="0">
                      <p:tgtEl>
                        <p:sldTgt/>
                      </p:tgtEl>
                    </p:cond>
                    <p:cond evt="onPrev" delay="0">
                      <p:tgtEl>
                        <p:sldTgt/>
                      </p:tgtEl>
                    </p:cond>
                  </p:endCondLst>
                </p:cTn>
                <p:tgtEl>
                  <p:spTgt spid="133124"/>
                </p:tgtEl>
              </p:cMediaNode>
            </p:vide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rrowheads="1"/>
          </p:cNvSpPr>
          <p:nvPr>
            <p:ph type="title"/>
          </p:nvPr>
        </p:nvSpPr>
        <p:spPr/>
        <p:txBody>
          <a:bodyPr/>
          <a:lstStyle/>
          <a:p>
            <a:r>
              <a:rPr lang="en-US"/>
              <a:t>By Function</a:t>
            </a:r>
          </a:p>
        </p:txBody>
      </p:sp>
      <p:sp>
        <p:nvSpPr>
          <p:cNvPr id="73731" name="Rectangle 3"/>
          <p:cNvSpPr>
            <a:spLocks noGrp="1" noRot="1" noChangeArrowheads="1"/>
          </p:cNvSpPr>
          <p:nvPr>
            <p:ph type="body" idx="1"/>
          </p:nvPr>
        </p:nvSpPr>
        <p:spPr/>
        <p:txBody>
          <a:bodyPr/>
          <a:lstStyle/>
          <a:p>
            <a:pPr>
              <a:lnSpc>
                <a:spcPct val="80000"/>
              </a:lnSpc>
            </a:pPr>
            <a:r>
              <a:rPr lang="en-US" sz="2800" dirty="0"/>
              <a:t>Survival</a:t>
            </a:r>
          </a:p>
          <a:p>
            <a:pPr lvl="1">
              <a:lnSpc>
                <a:spcPct val="80000"/>
              </a:lnSpc>
            </a:pPr>
            <a:r>
              <a:rPr lang="en-US" sz="2400" dirty="0"/>
              <a:t>Medulla, reticular formation, </a:t>
            </a:r>
            <a:r>
              <a:rPr lang="en-US" sz="2400" dirty="0" err="1"/>
              <a:t>pons</a:t>
            </a:r>
            <a:endParaRPr lang="en-US" sz="2400" dirty="0"/>
          </a:p>
          <a:p>
            <a:pPr>
              <a:lnSpc>
                <a:spcPct val="80000"/>
              </a:lnSpc>
            </a:pPr>
            <a:r>
              <a:rPr lang="en-US" sz="2800" dirty="0"/>
              <a:t>Emotions</a:t>
            </a:r>
          </a:p>
          <a:p>
            <a:pPr lvl="1">
              <a:lnSpc>
                <a:spcPct val="80000"/>
              </a:lnSpc>
            </a:pPr>
            <a:r>
              <a:rPr lang="en-US" sz="2400" dirty="0"/>
              <a:t>Limbic system including </a:t>
            </a:r>
            <a:r>
              <a:rPr lang="en-US" sz="2400" dirty="0" err="1"/>
              <a:t>amygdala</a:t>
            </a:r>
            <a:r>
              <a:rPr lang="en-US" sz="2400" dirty="0"/>
              <a:t>, hypothalamus</a:t>
            </a:r>
          </a:p>
          <a:p>
            <a:pPr>
              <a:lnSpc>
                <a:spcPct val="80000"/>
              </a:lnSpc>
            </a:pPr>
            <a:r>
              <a:rPr lang="en-US" sz="2800" dirty="0"/>
              <a:t>Sensation</a:t>
            </a:r>
          </a:p>
          <a:p>
            <a:pPr lvl="1">
              <a:lnSpc>
                <a:spcPct val="80000"/>
              </a:lnSpc>
            </a:pPr>
            <a:r>
              <a:rPr lang="en-US" sz="2400" dirty="0"/>
              <a:t>Thalamus, occipital lobe, temporal lobe, parietal lobe, sensory cortex, motor cortex, cerebellum</a:t>
            </a:r>
          </a:p>
          <a:p>
            <a:pPr>
              <a:lnSpc>
                <a:spcPct val="80000"/>
              </a:lnSpc>
            </a:pPr>
            <a:r>
              <a:rPr lang="en-US" sz="2800" dirty="0"/>
              <a:t>Cognition</a:t>
            </a:r>
          </a:p>
          <a:p>
            <a:pPr lvl="1">
              <a:lnSpc>
                <a:spcPct val="80000"/>
              </a:lnSpc>
            </a:pPr>
            <a:r>
              <a:rPr lang="en-US" sz="2400" dirty="0"/>
              <a:t>Front lobe, association areas, hippocampus</a:t>
            </a:r>
          </a:p>
          <a:p>
            <a:pPr>
              <a:lnSpc>
                <a:spcPct val="80000"/>
              </a:lnSpc>
            </a:pPr>
            <a:r>
              <a:rPr lang="en-US" sz="2800" dirty="0"/>
              <a:t>Language</a:t>
            </a:r>
          </a:p>
          <a:p>
            <a:pPr lvl="1">
              <a:lnSpc>
                <a:spcPct val="80000"/>
              </a:lnSpc>
            </a:pPr>
            <a:r>
              <a:rPr lang="en-US" sz="2400" dirty="0" err="1"/>
              <a:t>Broca’s</a:t>
            </a:r>
            <a:r>
              <a:rPr lang="en-US" sz="2400" dirty="0"/>
              <a:t> Area, </a:t>
            </a:r>
            <a:r>
              <a:rPr lang="en-US" sz="2400" dirty="0" err="1"/>
              <a:t>Wernicke’s</a:t>
            </a:r>
            <a:r>
              <a:rPr lang="en-US" sz="2400" dirty="0"/>
              <a:t> area, angular </a:t>
            </a:r>
            <a:r>
              <a:rPr lang="en-US" sz="2400" dirty="0" err="1"/>
              <a:t>gyrus</a:t>
            </a:r>
            <a:endParaRPr lang="en-US" sz="2400" dirty="0"/>
          </a:p>
          <a:p>
            <a:pPr>
              <a:lnSpc>
                <a:spcPct val="80000"/>
              </a:lnSpc>
            </a:pPr>
            <a:endParaRPr lang="en-US" sz="2800" dirty="0"/>
          </a:p>
        </p:txBody>
      </p:sp>
    </p:spTree>
  </p:cSld>
  <p:clrMapOvr>
    <a:masterClrMapping/>
  </p:clrMapOvr>
  <p:transition>
    <p:comb/>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914400" y="1066800"/>
            <a:ext cx="8229600" cy="228600"/>
          </a:xfrm>
          <a:prstGeom prst="rect">
            <a:avLst/>
          </a:prstGeom>
          <a:gradFill rotWithShape="0">
            <a:gsLst>
              <a:gs pos="0">
                <a:srgbClr val="660033">
                  <a:gamma/>
                  <a:shade val="26275"/>
                  <a:invGamma/>
                </a:srgbClr>
              </a:gs>
              <a:gs pos="100000">
                <a:srgbClr val="660033"/>
              </a:gs>
            </a:gsLst>
            <a:lin ang="5400000" scaled="1"/>
          </a:gradFill>
          <a:ln w="9525">
            <a:noFill/>
            <a:miter lim="800000"/>
            <a:headEnd/>
            <a:tailEnd/>
          </a:ln>
          <a:effectLst/>
        </p:spPr>
        <p:txBody>
          <a:bodyPr wrap="none" anchor="ctr"/>
          <a:lstStyle/>
          <a:p>
            <a:endParaRPr lang="en-US"/>
          </a:p>
        </p:txBody>
      </p:sp>
      <p:grpSp>
        <p:nvGrpSpPr>
          <p:cNvPr id="26627" name="Group 3"/>
          <p:cNvGrpSpPr>
            <a:grpSpLocks/>
          </p:cNvGrpSpPr>
          <p:nvPr/>
        </p:nvGrpSpPr>
        <p:grpSpPr bwMode="auto">
          <a:xfrm>
            <a:off x="1981200" y="76200"/>
            <a:ext cx="6400800" cy="6781800"/>
            <a:chOff x="1248" y="48"/>
            <a:chExt cx="4032" cy="4272"/>
          </a:xfrm>
        </p:grpSpPr>
        <p:graphicFrame>
          <p:nvGraphicFramePr>
            <p:cNvPr id="26628" name="Object 4"/>
            <p:cNvGraphicFramePr>
              <a:graphicFrameLocks noChangeAspect="1"/>
            </p:cNvGraphicFramePr>
            <p:nvPr/>
          </p:nvGraphicFramePr>
          <p:xfrm>
            <a:off x="1623" y="288"/>
            <a:ext cx="3423" cy="4032"/>
          </p:xfrm>
          <a:graphic>
            <a:graphicData uri="http://schemas.openxmlformats.org/presentationml/2006/ole">
              <mc:AlternateContent xmlns:mc="http://schemas.openxmlformats.org/markup-compatibility/2006">
                <mc:Choice xmlns:v="urn:schemas-microsoft-com:vml" Requires="v">
                  <p:oleObj spid="_x0000_s26630" name="Microsoft ClipArt Gallery" r:id="rId4" imgW="3809524" imgH="4485714" progId="">
                    <p:embed/>
                  </p:oleObj>
                </mc:Choice>
                <mc:Fallback>
                  <p:oleObj name="Microsoft ClipArt Gallery" r:id="rId4" imgW="3809524" imgH="4485714" progId="">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3" y="288"/>
                          <a:ext cx="3423" cy="4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pic>
                  </p:oleObj>
                </mc:Fallback>
              </mc:AlternateContent>
            </a:graphicData>
          </a:graphic>
        </p:graphicFrame>
        <p:sp>
          <p:nvSpPr>
            <p:cNvPr id="26629" name="Rectangle 5"/>
            <p:cNvSpPr>
              <a:spLocks noChangeArrowheads="1"/>
            </p:cNvSpPr>
            <p:nvPr/>
          </p:nvSpPr>
          <p:spPr bwMode="auto">
            <a:xfrm>
              <a:off x="1536" y="48"/>
              <a:ext cx="3696" cy="432"/>
            </a:xfrm>
            <a:prstGeom prst="rect">
              <a:avLst/>
            </a:prstGeom>
            <a:solidFill>
              <a:schemeClr val="bg1"/>
            </a:solidFill>
            <a:ln w="9525">
              <a:noFill/>
              <a:miter lim="800000"/>
              <a:headEnd/>
              <a:tailEnd/>
            </a:ln>
            <a:effectLst/>
          </p:spPr>
          <p:txBody>
            <a:bodyPr wrap="none" anchor="ctr"/>
            <a:lstStyle/>
            <a:p>
              <a:endParaRPr lang="en-US"/>
            </a:p>
          </p:txBody>
        </p:sp>
        <p:sp>
          <p:nvSpPr>
            <p:cNvPr id="26630" name="Text Box 6"/>
            <p:cNvSpPr txBox="1">
              <a:spLocks noChangeArrowheads="1"/>
            </p:cNvSpPr>
            <p:nvPr/>
          </p:nvSpPr>
          <p:spPr bwMode="auto">
            <a:xfrm>
              <a:off x="1248" y="109"/>
              <a:ext cx="4032" cy="365"/>
            </a:xfrm>
            <a:prstGeom prst="rect">
              <a:avLst/>
            </a:prstGeom>
            <a:solidFill>
              <a:schemeClr val="bg1"/>
            </a:solidFill>
            <a:ln w="9525">
              <a:noFill/>
              <a:miter lim="800000"/>
              <a:headEnd/>
              <a:tailEnd/>
            </a:ln>
            <a:effectLst/>
          </p:spPr>
          <p:txBody>
            <a:bodyPr>
              <a:spAutoFit/>
            </a:bodyPr>
            <a:lstStyle/>
            <a:p>
              <a:pPr algn="ctr">
                <a:spcBef>
                  <a:spcPct val="50000"/>
                </a:spcBef>
              </a:pPr>
              <a:r>
                <a:rPr lang="en-US" altLang="en-US" sz="3200" b="1">
                  <a:solidFill>
                    <a:srgbClr val="FFFF00"/>
                  </a:solidFill>
                  <a:effectLst>
                    <a:outerShdw blurRad="38100" dist="38100" dir="2700000" algn="tl">
                      <a:srgbClr val="000000"/>
                    </a:outerShdw>
                  </a:effectLst>
                </a:rPr>
                <a:t>The Cerebral Hemisphere (Left)</a:t>
              </a:r>
              <a:endParaRPr lang="en-US" altLang="en-US" sz="3200" b="1">
                <a:solidFill>
                  <a:srgbClr val="000066"/>
                </a:solidFill>
                <a:effectLst>
                  <a:outerShdw blurRad="38100" dist="38100" dir="2700000" algn="tl">
                    <a:srgbClr val="000000"/>
                  </a:outerShdw>
                </a:effectLst>
              </a:endParaRPr>
            </a:p>
          </p:txBody>
        </p:sp>
      </p:grpSp>
      <p:sp>
        <p:nvSpPr>
          <p:cNvPr id="26631" name="Text Box 7"/>
          <p:cNvSpPr txBox="1">
            <a:spLocks noChangeArrowheads="1"/>
          </p:cNvSpPr>
          <p:nvPr/>
        </p:nvSpPr>
        <p:spPr bwMode="auto">
          <a:xfrm>
            <a:off x="762000" y="1447800"/>
            <a:ext cx="2057400" cy="1187450"/>
          </a:xfrm>
          <a:prstGeom prst="rect">
            <a:avLst/>
          </a:prstGeom>
          <a:noFill/>
          <a:ln w="9525">
            <a:noFill/>
            <a:miter lim="800000"/>
            <a:headEnd/>
            <a:tailEnd/>
          </a:ln>
          <a:effectLst/>
        </p:spPr>
        <p:txBody>
          <a:bodyPr>
            <a:spAutoFit/>
          </a:bodyPr>
          <a:lstStyle/>
          <a:p>
            <a:pPr algn="ctr">
              <a:spcBef>
                <a:spcPct val="50000"/>
              </a:spcBef>
            </a:pPr>
            <a:r>
              <a:rPr lang="en-US" altLang="en-US" sz="2400" b="1" i="1">
                <a:solidFill>
                  <a:srgbClr val="FFFF00"/>
                </a:solidFill>
                <a:effectLst>
                  <a:outerShdw blurRad="38100" dist="38100" dir="2700000" algn="tl">
                    <a:srgbClr val="000000"/>
                  </a:outerShdw>
                </a:effectLst>
              </a:rPr>
              <a:t>Cerebral Cortex</a:t>
            </a:r>
            <a:r>
              <a:rPr lang="en-US" altLang="en-US" sz="2400" b="1">
                <a:effectLst>
                  <a:outerShdw blurRad="38100" dist="38100" dir="2700000" algn="tl">
                    <a:srgbClr val="000000"/>
                  </a:outerShdw>
                </a:effectLst>
              </a:rPr>
              <a:t> (1-3 mm. thick)</a:t>
            </a:r>
          </a:p>
        </p:txBody>
      </p:sp>
      <p:sp>
        <p:nvSpPr>
          <p:cNvPr id="26632" name="Line 8"/>
          <p:cNvSpPr>
            <a:spLocks noChangeShapeType="1"/>
          </p:cNvSpPr>
          <p:nvPr/>
        </p:nvSpPr>
        <p:spPr bwMode="auto">
          <a:xfrm>
            <a:off x="2514600" y="1752600"/>
            <a:ext cx="1066800" cy="0"/>
          </a:xfrm>
          <a:prstGeom prst="line">
            <a:avLst/>
          </a:prstGeom>
          <a:noFill/>
          <a:ln w="38100">
            <a:solidFill>
              <a:srgbClr val="FFFF00"/>
            </a:solidFill>
            <a:round/>
            <a:headEnd/>
            <a:tailEnd type="triangle" w="med" len="med"/>
          </a:ln>
          <a:effectLst/>
        </p:spPr>
        <p:txBody>
          <a:bodyPr wrap="none" anchor="ctr"/>
          <a:lstStyle/>
          <a:p>
            <a:endParaRPr lang="en-US"/>
          </a:p>
        </p:txBody>
      </p:sp>
      <p:sp>
        <p:nvSpPr>
          <p:cNvPr id="26633" name="Text Box 9"/>
          <p:cNvSpPr txBox="1">
            <a:spLocks noChangeArrowheads="1"/>
          </p:cNvSpPr>
          <p:nvPr/>
        </p:nvSpPr>
        <p:spPr bwMode="auto">
          <a:xfrm>
            <a:off x="533400" y="3308350"/>
            <a:ext cx="2667000" cy="1187450"/>
          </a:xfrm>
          <a:prstGeom prst="rect">
            <a:avLst/>
          </a:prstGeom>
          <a:noFill/>
          <a:ln w="9525">
            <a:noFill/>
            <a:miter lim="800000"/>
            <a:headEnd/>
            <a:tailEnd/>
          </a:ln>
          <a:effectLst/>
        </p:spPr>
        <p:txBody>
          <a:bodyPr>
            <a:spAutoFit/>
          </a:bodyPr>
          <a:lstStyle/>
          <a:p>
            <a:pPr algn="ctr">
              <a:spcBef>
                <a:spcPct val="50000"/>
              </a:spcBef>
            </a:pPr>
            <a:r>
              <a:rPr lang="en-US" altLang="en-US" sz="2400" b="1">
                <a:effectLst>
                  <a:outerShdw blurRad="38100" dist="38100" dir="2700000" algn="tl">
                    <a:srgbClr val="000000"/>
                  </a:outerShdw>
                </a:effectLst>
              </a:rPr>
              <a:t>Events of outside world</a:t>
            </a:r>
            <a:r>
              <a:rPr lang="en-US" altLang="en-US" sz="2400" b="1">
                <a:solidFill>
                  <a:schemeClr val="bg1"/>
                </a:solidFill>
                <a:effectLst>
                  <a:outerShdw blurRad="38100" dist="38100" dir="2700000" algn="tl">
                    <a:srgbClr val="000000"/>
                  </a:outerShdw>
                </a:effectLst>
              </a:rPr>
              <a:t> </a:t>
            </a:r>
            <a:r>
              <a:rPr lang="en-US" altLang="en-US" sz="2400" b="1" i="1">
                <a:solidFill>
                  <a:srgbClr val="FFFF00"/>
                </a:solidFill>
                <a:effectLst>
                  <a:outerShdw blurRad="38100" dist="38100" dir="2700000" algn="tl">
                    <a:srgbClr val="000000"/>
                  </a:outerShdw>
                </a:effectLst>
              </a:rPr>
              <a:t>interpreted </a:t>
            </a:r>
            <a:r>
              <a:rPr lang="en-US" altLang="en-US" sz="2400" b="1">
                <a:effectLst>
                  <a:outerShdw blurRad="38100" dist="38100" dir="2700000" algn="tl">
                    <a:srgbClr val="000000"/>
                  </a:outerShdw>
                </a:effectLst>
              </a:rPr>
              <a:t>here.</a:t>
            </a:r>
            <a:endParaRPr lang="en-US" altLang="en-US" sz="2800" b="1">
              <a:effectLst>
                <a:outerShdw blurRad="38100" dist="38100" dir="2700000" algn="tl">
                  <a:srgbClr val="000000"/>
                </a:outerShdw>
              </a:effectLst>
            </a:endParaRPr>
          </a:p>
        </p:txBody>
      </p:sp>
      <p:sp>
        <p:nvSpPr>
          <p:cNvPr id="26634" name="Line 10"/>
          <p:cNvSpPr>
            <a:spLocks noChangeShapeType="1"/>
          </p:cNvSpPr>
          <p:nvPr/>
        </p:nvSpPr>
        <p:spPr bwMode="auto">
          <a:xfrm>
            <a:off x="1752600" y="2590800"/>
            <a:ext cx="0" cy="762000"/>
          </a:xfrm>
          <a:prstGeom prst="line">
            <a:avLst/>
          </a:prstGeom>
          <a:noFill/>
          <a:ln w="38100">
            <a:solidFill>
              <a:srgbClr val="FFFF00"/>
            </a:solidFill>
            <a:round/>
            <a:headEnd/>
            <a:tailEnd type="triangle" w="lg" len="lg"/>
          </a:ln>
          <a:effectLst/>
        </p:spPr>
        <p:txBody>
          <a:bodyPr wrap="none" anchor="ctr"/>
          <a:lstStyle/>
          <a:p>
            <a:endParaRPr lang="en-US"/>
          </a:p>
        </p:txBody>
      </p:sp>
      <p:sp>
        <p:nvSpPr>
          <p:cNvPr id="26635" name="Line 11"/>
          <p:cNvSpPr>
            <a:spLocks noChangeShapeType="1"/>
          </p:cNvSpPr>
          <p:nvPr/>
        </p:nvSpPr>
        <p:spPr bwMode="auto">
          <a:xfrm>
            <a:off x="1752600" y="4572000"/>
            <a:ext cx="0" cy="914400"/>
          </a:xfrm>
          <a:prstGeom prst="line">
            <a:avLst/>
          </a:prstGeom>
          <a:noFill/>
          <a:ln w="38100">
            <a:solidFill>
              <a:srgbClr val="FFFF00"/>
            </a:solidFill>
            <a:round/>
            <a:headEnd/>
            <a:tailEnd type="triangle" w="lg" len="lg"/>
          </a:ln>
          <a:effectLst/>
        </p:spPr>
        <p:txBody>
          <a:bodyPr wrap="none" anchor="ctr"/>
          <a:lstStyle/>
          <a:p>
            <a:endParaRPr lang="en-US"/>
          </a:p>
        </p:txBody>
      </p:sp>
      <p:sp>
        <p:nvSpPr>
          <p:cNvPr id="26636" name="Text Box 12"/>
          <p:cNvSpPr txBox="1">
            <a:spLocks noChangeArrowheads="1"/>
          </p:cNvSpPr>
          <p:nvPr/>
        </p:nvSpPr>
        <p:spPr bwMode="auto">
          <a:xfrm>
            <a:off x="381000" y="5518150"/>
            <a:ext cx="2895600" cy="1187450"/>
          </a:xfrm>
          <a:prstGeom prst="rect">
            <a:avLst/>
          </a:prstGeom>
          <a:noFill/>
          <a:ln w="9525">
            <a:noFill/>
            <a:miter lim="800000"/>
            <a:headEnd/>
            <a:tailEnd/>
          </a:ln>
          <a:effectLst/>
        </p:spPr>
        <p:txBody>
          <a:bodyPr>
            <a:spAutoFit/>
          </a:bodyPr>
          <a:lstStyle/>
          <a:p>
            <a:pPr algn="ctr">
              <a:spcBef>
                <a:spcPct val="50000"/>
              </a:spcBef>
            </a:pPr>
            <a:r>
              <a:rPr lang="en-US" altLang="en-US" sz="2400" b="1" i="1">
                <a:solidFill>
                  <a:srgbClr val="FFFF00"/>
                </a:solidFill>
                <a:effectLst>
                  <a:outerShdw blurRad="38100" dist="38100" dir="2700000" algn="tl">
                    <a:srgbClr val="000000"/>
                  </a:outerShdw>
                </a:effectLst>
              </a:rPr>
              <a:t>Behavioral and stress</a:t>
            </a:r>
            <a:r>
              <a:rPr lang="en-US" altLang="en-US" sz="2400" b="1">
                <a:solidFill>
                  <a:srgbClr val="FFFF00"/>
                </a:solidFill>
                <a:effectLst>
                  <a:outerShdw blurRad="38100" dist="38100" dir="2700000" algn="tl">
                    <a:srgbClr val="000000"/>
                  </a:outerShdw>
                </a:effectLst>
              </a:rPr>
              <a:t> </a:t>
            </a:r>
            <a:r>
              <a:rPr lang="en-US" altLang="en-US" sz="2400" b="1">
                <a:effectLst>
                  <a:outerShdw blurRad="38100" dist="38100" dir="2700000" algn="tl">
                    <a:srgbClr val="000000"/>
                  </a:outerShdw>
                </a:effectLst>
              </a:rPr>
              <a:t>responses begin at cortex.</a:t>
            </a:r>
            <a:endParaRPr lang="en-US" altLang="en-US" sz="2400" b="1">
              <a:solidFill>
                <a:schemeClr val="bg1"/>
              </a:solidFill>
              <a:effectLst>
                <a:outerShdw blurRad="38100" dist="38100" dir="2700000" algn="tl">
                  <a:srgbClr val="000000"/>
                </a:outerShdw>
              </a:effectLst>
            </a:endParaRPr>
          </a:p>
        </p:txBody>
      </p:sp>
      <p:sp>
        <p:nvSpPr>
          <p:cNvPr id="26637" name="Line 13"/>
          <p:cNvSpPr>
            <a:spLocks noChangeShapeType="1"/>
          </p:cNvSpPr>
          <p:nvPr/>
        </p:nvSpPr>
        <p:spPr bwMode="auto">
          <a:xfrm flipV="1">
            <a:off x="3429000" y="3048000"/>
            <a:ext cx="381000" cy="1371600"/>
          </a:xfrm>
          <a:prstGeom prst="line">
            <a:avLst/>
          </a:prstGeom>
          <a:noFill/>
          <a:ln w="28575">
            <a:solidFill>
              <a:srgbClr val="FFFF00"/>
            </a:solidFill>
            <a:round/>
            <a:headEnd/>
            <a:tailEnd type="triangle" w="lg" len="lg"/>
          </a:ln>
          <a:effectLst/>
        </p:spPr>
        <p:txBody>
          <a:bodyPr wrap="none" anchor="ctr"/>
          <a:lstStyle/>
          <a:p>
            <a:endParaRPr lang="en-US"/>
          </a:p>
        </p:txBody>
      </p:sp>
      <p:sp>
        <p:nvSpPr>
          <p:cNvPr id="26638" name="Line 14"/>
          <p:cNvSpPr>
            <a:spLocks noChangeShapeType="1"/>
          </p:cNvSpPr>
          <p:nvPr/>
        </p:nvSpPr>
        <p:spPr bwMode="auto">
          <a:xfrm flipH="1" flipV="1">
            <a:off x="7315200" y="3200400"/>
            <a:ext cx="838200" cy="609600"/>
          </a:xfrm>
          <a:prstGeom prst="line">
            <a:avLst/>
          </a:prstGeom>
          <a:noFill/>
          <a:ln w="28575">
            <a:solidFill>
              <a:srgbClr val="FFFF00"/>
            </a:solidFill>
            <a:round/>
            <a:headEnd/>
            <a:tailEnd type="triangle" w="lg" len="lg"/>
          </a:ln>
          <a:effectLst/>
        </p:spPr>
        <p:txBody>
          <a:bodyPr wrap="none" anchor="ctr"/>
          <a:lstStyle/>
          <a:p>
            <a:endParaRPr lang="en-US"/>
          </a:p>
        </p:txBody>
      </p:sp>
      <p:sp>
        <p:nvSpPr>
          <p:cNvPr id="26639" name="Line 15"/>
          <p:cNvSpPr>
            <a:spLocks noChangeShapeType="1"/>
          </p:cNvSpPr>
          <p:nvPr/>
        </p:nvSpPr>
        <p:spPr bwMode="auto">
          <a:xfrm flipH="1">
            <a:off x="7010400" y="1143000"/>
            <a:ext cx="838200" cy="381000"/>
          </a:xfrm>
          <a:prstGeom prst="line">
            <a:avLst/>
          </a:prstGeom>
          <a:noFill/>
          <a:ln w="28575">
            <a:solidFill>
              <a:srgbClr val="FFFF00"/>
            </a:solidFill>
            <a:round/>
            <a:headEnd/>
            <a:tailEnd type="triangle" w="lg" len="med"/>
          </a:ln>
          <a:effectLst/>
        </p:spPr>
        <p:txBody>
          <a:bodyPr wrap="none" anchor="ctr"/>
          <a:lstStyle/>
          <a:p>
            <a:endParaRPr lang="en-US"/>
          </a:p>
        </p:txBody>
      </p:sp>
      <p:sp>
        <p:nvSpPr>
          <p:cNvPr id="26640" name="Line 16"/>
          <p:cNvSpPr>
            <a:spLocks noChangeShapeType="1"/>
          </p:cNvSpPr>
          <p:nvPr/>
        </p:nvSpPr>
        <p:spPr bwMode="auto">
          <a:xfrm flipV="1">
            <a:off x="4495800" y="3581400"/>
            <a:ext cx="381000" cy="1371600"/>
          </a:xfrm>
          <a:prstGeom prst="line">
            <a:avLst/>
          </a:prstGeom>
          <a:noFill/>
          <a:ln w="28575">
            <a:solidFill>
              <a:srgbClr val="FFFF00"/>
            </a:solidFill>
            <a:round/>
            <a:headEnd/>
            <a:tailEnd type="triangle" w="lg" len="lg"/>
          </a:ln>
          <a:effectLst/>
        </p:spPr>
        <p:txBody>
          <a:bodyPr wrap="none" anchor="ctr"/>
          <a:lstStyle/>
          <a:p>
            <a:endParaRPr lang="en-US"/>
          </a:p>
        </p:txBody>
      </p:sp>
      <p:sp>
        <p:nvSpPr>
          <p:cNvPr id="26641" name="Line 17"/>
          <p:cNvSpPr>
            <a:spLocks noChangeShapeType="1"/>
          </p:cNvSpPr>
          <p:nvPr/>
        </p:nvSpPr>
        <p:spPr bwMode="auto">
          <a:xfrm flipH="1" flipV="1">
            <a:off x="5486400" y="1905000"/>
            <a:ext cx="1905000" cy="3124200"/>
          </a:xfrm>
          <a:prstGeom prst="line">
            <a:avLst/>
          </a:prstGeom>
          <a:noFill/>
          <a:ln w="28575">
            <a:solidFill>
              <a:srgbClr val="FFFF00"/>
            </a:solidFill>
            <a:round/>
            <a:headEnd/>
            <a:tailEnd type="triangle" w="lg" len="lg"/>
          </a:ln>
          <a:effectLst/>
        </p:spPr>
        <p:txBody>
          <a:bodyPr wrap="none" anchor="ctr"/>
          <a:lstStyle/>
          <a:p>
            <a:endParaRPr lang="en-US"/>
          </a:p>
        </p:txBody>
      </p:sp>
      <p:sp>
        <p:nvSpPr>
          <p:cNvPr id="26642" name="Text Box 18"/>
          <p:cNvSpPr txBox="1">
            <a:spLocks noChangeArrowheads="1"/>
          </p:cNvSpPr>
          <p:nvPr/>
        </p:nvSpPr>
        <p:spPr bwMode="auto">
          <a:xfrm>
            <a:off x="2362200" y="4419600"/>
            <a:ext cx="1600200" cy="1187450"/>
          </a:xfrm>
          <a:prstGeom prst="rect">
            <a:avLst/>
          </a:prstGeom>
          <a:noFill/>
          <a:ln w="9525">
            <a:noFill/>
            <a:miter lim="800000"/>
            <a:headEnd/>
            <a:tailEnd/>
          </a:ln>
          <a:effectLst/>
        </p:spPr>
        <p:txBody>
          <a:bodyPr>
            <a:spAutoFit/>
          </a:bodyPr>
          <a:lstStyle/>
          <a:p>
            <a:pPr algn="ctr">
              <a:spcBef>
                <a:spcPct val="50000"/>
              </a:spcBef>
            </a:pPr>
            <a:r>
              <a:rPr lang="en-US" altLang="en-US" sz="2400" b="1" i="1">
                <a:solidFill>
                  <a:srgbClr val="FFFF00"/>
                </a:solidFill>
                <a:effectLst>
                  <a:outerShdw blurRad="38100" dist="38100" dir="2700000" algn="tl">
                    <a:srgbClr val="000000"/>
                  </a:outerShdw>
                </a:effectLst>
              </a:rPr>
              <a:t>Frontal lobe (thought)</a:t>
            </a:r>
            <a:endParaRPr lang="en-US" altLang="en-US" sz="2400" b="1">
              <a:solidFill>
                <a:schemeClr val="bg1"/>
              </a:solidFill>
              <a:effectLst>
                <a:outerShdw blurRad="38100" dist="38100" dir="2700000" algn="tl">
                  <a:srgbClr val="000000"/>
                </a:outerShdw>
              </a:effectLst>
            </a:endParaRPr>
          </a:p>
        </p:txBody>
      </p:sp>
      <p:sp>
        <p:nvSpPr>
          <p:cNvPr id="26643" name="Text Box 19"/>
          <p:cNvSpPr txBox="1">
            <a:spLocks noChangeArrowheads="1"/>
          </p:cNvSpPr>
          <p:nvPr/>
        </p:nvSpPr>
        <p:spPr bwMode="auto">
          <a:xfrm>
            <a:off x="3810000" y="4953000"/>
            <a:ext cx="1600200" cy="1187450"/>
          </a:xfrm>
          <a:prstGeom prst="rect">
            <a:avLst/>
          </a:prstGeom>
          <a:noFill/>
          <a:ln w="9525">
            <a:noFill/>
            <a:miter lim="800000"/>
            <a:headEnd/>
            <a:tailEnd/>
          </a:ln>
          <a:effectLst/>
        </p:spPr>
        <p:txBody>
          <a:bodyPr>
            <a:spAutoFit/>
          </a:bodyPr>
          <a:lstStyle/>
          <a:p>
            <a:pPr algn="ctr">
              <a:spcBef>
                <a:spcPct val="50000"/>
              </a:spcBef>
            </a:pPr>
            <a:r>
              <a:rPr lang="en-US" altLang="en-US" sz="2400" b="1" i="1">
                <a:solidFill>
                  <a:srgbClr val="FFFF00"/>
                </a:solidFill>
                <a:effectLst>
                  <a:outerShdw blurRad="38100" dist="38100" dir="2700000" algn="tl">
                    <a:srgbClr val="000000"/>
                  </a:outerShdw>
                </a:effectLst>
              </a:rPr>
              <a:t>Temporallobe (audition)</a:t>
            </a:r>
            <a:endParaRPr lang="en-US" altLang="en-US" sz="2400" b="1">
              <a:solidFill>
                <a:schemeClr val="bg1"/>
              </a:solidFill>
              <a:effectLst>
                <a:outerShdw blurRad="38100" dist="38100" dir="2700000" algn="tl">
                  <a:srgbClr val="000000"/>
                </a:outerShdw>
              </a:effectLst>
            </a:endParaRPr>
          </a:p>
        </p:txBody>
      </p:sp>
      <p:sp>
        <p:nvSpPr>
          <p:cNvPr id="26644" name="Text Box 20"/>
          <p:cNvSpPr txBox="1">
            <a:spLocks noChangeArrowheads="1"/>
          </p:cNvSpPr>
          <p:nvPr/>
        </p:nvSpPr>
        <p:spPr bwMode="auto">
          <a:xfrm>
            <a:off x="5181600" y="5867400"/>
            <a:ext cx="3048000" cy="822325"/>
          </a:xfrm>
          <a:prstGeom prst="rect">
            <a:avLst/>
          </a:prstGeom>
          <a:noFill/>
          <a:ln w="9525">
            <a:noFill/>
            <a:miter lim="800000"/>
            <a:headEnd/>
            <a:tailEnd/>
          </a:ln>
          <a:effectLst/>
        </p:spPr>
        <p:txBody>
          <a:bodyPr>
            <a:spAutoFit/>
          </a:bodyPr>
          <a:lstStyle/>
          <a:p>
            <a:pPr algn="ctr">
              <a:spcBef>
                <a:spcPct val="50000"/>
              </a:spcBef>
            </a:pPr>
            <a:r>
              <a:rPr lang="en-US" altLang="en-US" sz="2400" b="1" i="1">
                <a:solidFill>
                  <a:srgbClr val="FFFF00"/>
                </a:solidFill>
                <a:effectLst>
                  <a:outerShdw blurRad="38100" dist="38100" dir="2700000" algn="tl">
                    <a:srgbClr val="000000"/>
                  </a:outerShdw>
                </a:effectLst>
              </a:rPr>
              <a:t>Motor and Sensory cortices</a:t>
            </a:r>
            <a:endParaRPr lang="en-US" altLang="en-US" sz="2400" b="1">
              <a:solidFill>
                <a:schemeClr val="bg1"/>
              </a:solidFill>
              <a:effectLst>
                <a:outerShdw blurRad="38100" dist="38100" dir="2700000" algn="tl">
                  <a:srgbClr val="000000"/>
                </a:outerShdw>
              </a:effectLst>
            </a:endParaRPr>
          </a:p>
        </p:txBody>
      </p:sp>
      <p:sp>
        <p:nvSpPr>
          <p:cNvPr id="26645" name="Text Box 21"/>
          <p:cNvSpPr txBox="1">
            <a:spLocks noChangeArrowheads="1"/>
          </p:cNvSpPr>
          <p:nvPr/>
        </p:nvSpPr>
        <p:spPr bwMode="auto">
          <a:xfrm>
            <a:off x="7315200" y="3810000"/>
            <a:ext cx="1676400" cy="1187450"/>
          </a:xfrm>
          <a:prstGeom prst="rect">
            <a:avLst/>
          </a:prstGeom>
          <a:noFill/>
          <a:ln w="9525">
            <a:noFill/>
            <a:miter lim="800000"/>
            <a:headEnd/>
            <a:tailEnd/>
          </a:ln>
          <a:effectLst/>
        </p:spPr>
        <p:txBody>
          <a:bodyPr>
            <a:spAutoFit/>
          </a:bodyPr>
          <a:lstStyle/>
          <a:p>
            <a:pPr algn="ctr">
              <a:spcBef>
                <a:spcPct val="50000"/>
              </a:spcBef>
            </a:pPr>
            <a:r>
              <a:rPr lang="en-US" altLang="en-US" sz="2400" b="1" i="1">
                <a:solidFill>
                  <a:srgbClr val="FFFF00"/>
                </a:solidFill>
                <a:effectLst>
                  <a:outerShdw blurRad="38100" dist="38100" dir="2700000" algn="tl">
                    <a:srgbClr val="000000"/>
                  </a:outerShdw>
                </a:effectLst>
              </a:rPr>
              <a:t>Occipital lobe (vision)</a:t>
            </a:r>
            <a:endParaRPr lang="en-US" altLang="en-US" sz="2400" b="1">
              <a:solidFill>
                <a:schemeClr val="bg1"/>
              </a:solidFill>
              <a:effectLst>
                <a:outerShdw blurRad="38100" dist="38100" dir="2700000" algn="tl">
                  <a:srgbClr val="000000"/>
                </a:outerShdw>
              </a:effectLst>
            </a:endParaRPr>
          </a:p>
        </p:txBody>
      </p:sp>
      <p:sp>
        <p:nvSpPr>
          <p:cNvPr id="26646" name="Text Box 22"/>
          <p:cNvSpPr txBox="1">
            <a:spLocks noChangeArrowheads="1"/>
          </p:cNvSpPr>
          <p:nvPr/>
        </p:nvSpPr>
        <p:spPr bwMode="auto">
          <a:xfrm>
            <a:off x="7848600" y="838200"/>
            <a:ext cx="1066800" cy="822325"/>
          </a:xfrm>
          <a:prstGeom prst="rect">
            <a:avLst/>
          </a:prstGeom>
          <a:noFill/>
          <a:ln w="9525">
            <a:noFill/>
            <a:miter lim="800000"/>
            <a:headEnd/>
            <a:tailEnd/>
          </a:ln>
          <a:effectLst/>
        </p:spPr>
        <p:txBody>
          <a:bodyPr>
            <a:spAutoFit/>
          </a:bodyPr>
          <a:lstStyle/>
          <a:p>
            <a:pPr algn="ctr">
              <a:spcBef>
                <a:spcPct val="50000"/>
              </a:spcBef>
            </a:pPr>
            <a:r>
              <a:rPr lang="en-US" altLang="en-US" sz="2400" b="1">
                <a:effectLst>
                  <a:outerShdw blurRad="38100" dist="38100" dir="2700000" algn="tl">
                    <a:srgbClr val="000000"/>
                  </a:outerShdw>
                </a:effectLst>
              </a:rPr>
              <a:t>Skull cap</a:t>
            </a:r>
            <a:endParaRPr lang="en-US" altLang="en-US" sz="2400" b="1">
              <a:solidFill>
                <a:schemeClr val="bg1"/>
              </a:solidFill>
              <a:effectLst>
                <a:outerShdw blurRad="38100" dist="38100" dir="2700000" algn="tl">
                  <a:srgbClr val="000000"/>
                </a:outerShdw>
              </a:effectLst>
            </a:endParaRPr>
          </a:p>
        </p:txBody>
      </p:sp>
      <p:grpSp>
        <p:nvGrpSpPr>
          <p:cNvPr id="26647" name="Group 23"/>
          <p:cNvGrpSpPr>
            <a:grpSpLocks/>
          </p:cNvGrpSpPr>
          <p:nvPr/>
        </p:nvGrpSpPr>
        <p:grpSpPr bwMode="auto">
          <a:xfrm>
            <a:off x="4724400" y="1143000"/>
            <a:ext cx="762000" cy="1828800"/>
            <a:chOff x="2976" y="720"/>
            <a:chExt cx="480" cy="1152"/>
          </a:xfrm>
        </p:grpSpPr>
        <p:sp>
          <p:nvSpPr>
            <p:cNvPr id="26648" name="Freeform 24"/>
            <p:cNvSpPr>
              <a:spLocks/>
            </p:cNvSpPr>
            <p:nvPr/>
          </p:nvSpPr>
          <p:spPr bwMode="auto">
            <a:xfrm>
              <a:off x="2976" y="747"/>
              <a:ext cx="192" cy="1125"/>
            </a:xfrm>
            <a:custGeom>
              <a:avLst/>
              <a:gdLst/>
              <a:ahLst/>
              <a:cxnLst>
                <a:cxn ang="0">
                  <a:pos x="147" y="0"/>
                </a:cxn>
                <a:cxn ang="0">
                  <a:pos x="95" y="169"/>
                </a:cxn>
                <a:cxn ang="0">
                  <a:pos x="52" y="495"/>
                </a:cxn>
                <a:cxn ang="0">
                  <a:pos x="0" y="695"/>
                </a:cxn>
              </a:cxnLst>
              <a:rect l="0" t="0" r="r" b="b"/>
              <a:pathLst>
                <a:path w="147" h="695">
                  <a:moveTo>
                    <a:pt x="147" y="0"/>
                  </a:moveTo>
                  <a:cubicBezTo>
                    <a:pt x="128" y="56"/>
                    <a:pt x="112" y="112"/>
                    <a:pt x="95" y="169"/>
                  </a:cubicBezTo>
                  <a:cubicBezTo>
                    <a:pt x="90" y="248"/>
                    <a:pt x="104" y="417"/>
                    <a:pt x="52" y="495"/>
                  </a:cubicBezTo>
                  <a:cubicBezTo>
                    <a:pt x="26" y="575"/>
                    <a:pt x="0" y="605"/>
                    <a:pt x="0" y="695"/>
                  </a:cubicBezTo>
                </a:path>
              </a:pathLst>
            </a:custGeom>
            <a:noFill/>
            <a:ln w="25400">
              <a:solidFill>
                <a:srgbClr val="FF00FF"/>
              </a:solidFill>
              <a:round/>
              <a:headEnd/>
              <a:tailEnd/>
            </a:ln>
            <a:effectLst/>
          </p:spPr>
          <p:txBody>
            <a:bodyPr wrap="none" anchor="ctr"/>
            <a:lstStyle/>
            <a:p>
              <a:endParaRPr lang="en-US"/>
            </a:p>
          </p:txBody>
        </p:sp>
        <p:sp>
          <p:nvSpPr>
            <p:cNvPr id="26649" name="Freeform 25"/>
            <p:cNvSpPr>
              <a:spLocks/>
            </p:cNvSpPr>
            <p:nvPr/>
          </p:nvSpPr>
          <p:spPr bwMode="auto">
            <a:xfrm>
              <a:off x="3120" y="720"/>
              <a:ext cx="192" cy="1125"/>
            </a:xfrm>
            <a:custGeom>
              <a:avLst/>
              <a:gdLst/>
              <a:ahLst/>
              <a:cxnLst>
                <a:cxn ang="0">
                  <a:pos x="147" y="0"/>
                </a:cxn>
                <a:cxn ang="0">
                  <a:pos x="95" y="169"/>
                </a:cxn>
                <a:cxn ang="0">
                  <a:pos x="52" y="495"/>
                </a:cxn>
                <a:cxn ang="0">
                  <a:pos x="0" y="695"/>
                </a:cxn>
              </a:cxnLst>
              <a:rect l="0" t="0" r="r" b="b"/>
              <a:pathLst>
                <a:path w="147" h="695">
                  <a:moveTo>
                    <a:pt x="147" y="0"/>
                  </a:moveTo>
                  <a:cubicBezTo>
                    <a:pt x="128" y="56"/>
                    <a:pt x="112" y="112"/>
                    <a:pt x="95" y="169"/>
                  </a:cubicBezTo>
                  <a:cubicBezTo>
                    <a:pt x="90" y="248"/>
                    <a:pt x="104" y="417"/>
                    <a:pt x="52" y="495"/>
                  </a:cubicBezTo>
                  <a:cubicBezTo>
                    <a:pt x="26" y="575"/>
                    <a:pt x="0" y="605"/>
                    <a:pt x="0" y="695"/>
                  </a:cubicBezTo>
                </a:path>
              </a:pathLst>
            </a:custGeom>
            <a:noFill/>
            <a:ln w="25400">
              <a:solidFill>
                <a:srgbClr val="FF00FF"/>
              </a:solidFill>
              <a:round/>
              <a:headEnd/>
              <a:tailEnd/>
            </a:ln>
            <a:effectLst/>
          </p:spPr>
          <p:txBody>
            <a:bodyPr wrap="none" anchor="ctr"/>
            <a:lstStyle/>
            <a:p>
              <a:endParaRPr lang="en-US"/>
            </a:p>
          </p:txBody>
        </p:sp>
        <p:sp>
          <p:nvSpPr>
            <p:cNvPr id="26650" name="Freeform 26"/>
            <p:cNvSpPr>
              <a:spLocks/>
            </p:cNvSpPr>
            <p:nvPr/>
          </p:nvSpPr>
          <p:spPr bwMode="auto">
            <a:xfrm>
              <a:off x="3264" y="720"/>
              <a:ext cx="192" cy="1125"/>
            </a:xfrm>
            <a:custGeom>
              <a:avLst/>
              <a:gdLst/>
              <a:ahLst/>
              <a:cxnLst>
                <a:cxn ang="0">
                  <a:pos x="147" y="0"/>
                </a:cxn>
                <a:cxn ang="0">
                  <a:pos x="95" y="169"/>
                </a:cxn>
                <a:cxn ang="0">
                  <a:pos x="52" y="495"/>
                </a:cxn>
                <a:cxn ang="0">
                  <a:pos x="0" y="695"/>
                </a:cxn>
              </a:cxnLst>
              <a:rect l="0" t="0" r="r" b="b"/>
              <a:pathLst>
                <a:path w="147" h="695">
                  <a:moveTo>
                    <a:pt x="147" y="0"/>
                  </a:moveTo>
                  <a:cubicBezTo>
                    <a:pt x="128" y="56"/>
                    <a:pt x="112" y="112"/>
                    <a:pt x="95" y="169"/>
                  </a:cubicBezTo>
                  <a:cubicBezTo>
                    <a:pt x="90" y="248"/>
                    <a:pt x="104" y="417"/>
                    <a:pt x="52" y="495"/>
                  </a:cubicBezTo>
                  <a:cubicBezTo>
                    <a:pt x="26" y="575"/>
                    <a:pt x="0" y="605"/>
                    <a:pt x="0" y="695"/>
                  </a:cubicBezTo>
                </a:path>
              </a:pathLst>
            </a:custGeom>
            <a:noFill/>
            <a:ln w="25400">
              <a:solidFill>
                <a:srgbClr val="FF00FF"/>
              </a:solidFill>
              <a:round/>
              <a:headEnd/>
              <a:tailEnd/>
            </a:ln>
            <a:effectLst/>
          </p:spPr>
          <p:txBody>
            <a:bodyPr wrap="none" anchor="ctr"/>
            <a:lstStyle/>
            <a:p>
              <a:endParaRPr lang="en-US"/>
            </a:p>
          </p:txBody>
        </p:sp>
      </p:grpSp>
      <p:sp>
        <p:nvSpPr>
          <p:cNvPr id="26651" name="Text Box 27"/>
          <p:cNvSpPr txBox="1">
            <a:spLocks noChangeArrowheads="1"/>
          </p:cNvSpPr>
          <p:nvPr/>
        </p:nvSpPr>
        <p:spPr bwMode="auto">
          <a:xfrm>
            <a:off x="6324600" y="5029200"/>
            <a:ext cx="2362200" cy="822325"/>
          </a:xfrm>
          <a:prstGeom prst="rect">
            <a:avLst/>
          </a:prstGeom>
          <a:noFill/>
          <a:ln w="9525">
            <a:noFill/>
            <a:miter lim="800000"/>
            <a:headEnd/>
            <a:tailEnd/>
          </a:ln>
          <a:effectLst/>
        </p:spPr>
        <p:txBody>
          <a:bodyPr>
            <a:spAutoFit/>
          </a:bodyPr>
          <a:lstStyle/>
          <a:p>
            <a:pPr algn="ctr">
              <a:spcBef>
                <a:spcPct val="50000"/>
              </a:spcBef>
            </a:pPr>
            <a:r>
              <a:rPr lang="en-US" altLang="en-US" sz="2400" b="1" i="1">
                <a:solidFill>
                  <a:srgbClr val="FFFF00"/>
                </a:solidFill>
                <a:effectLst>
                  <a:outerShdw blurRad="38100" dist="38100" dir="2700000" algn="tl">
                    <a:srgbClr val="000000"/>
                  </a:outerShdw>
                </a:effectLst>
              </a:rPr>
              <a:t>Parietal lobe (tactility)</a:t>
            </a:r>
            <a:endParaRPr lang="en-US" altLang="en-US" sz="2400" b="1">
              <a:solidFill>
                <a:schemeClr val="bg1"/>
              </a:solidFill>
              <a:effectLst>
                <a:outerShdw blurRad="38100" dist="38100" dir="2700000" algn="tl">
                  <a:srgbClr val="000000"/>
                </a:outerShdw>
              </a:effectLst>
            </a:endParaRPr>
          </a:p>
        </p:txBody>
      </p:sp>
      <p:grpSp>
        <p:nvGrpSpPr>
          <p:cNvPr id="26652" name="Group 28"/>
          <p:cNvGrpSpPr>
            <a:grpSpLocks/>
          </p:cNvGrpSpPr>
          <p:nvPr/>
        </p:nvGrpSpPr>
        <p:grpSpPr bwMode="auto">
          <a:xfrm>
            <a:off x="4800600" y="2514600"/>
            <a:ext cx="2133600" cy="3505200"/>
            <a:chOff x="3024" y="1584"/>
            <a:chExt cx="1344" cy="2208"/>
          </a:xfrm>
        </p:grpSpPr>
        <p:sp>
          <p:nvSpPr>
            <p:cNvPr id="26653" name="Line 29"/>
            <p:cNvSpPr>
              <a:spLocks noChangeShapeType="1"/>
            </p:cNvSpPr>
            <p:nvPr/>
          </p:nvSpPr>
          <p:spPr bwMode="auto">
            <a:xfrm flipH="1" flipV="1">
              <a:off x="3024" y="1632"/>
              <a:ext cx="672" cy="2112"/>
            </a:xfrm>
            <a:prstGeom prst="line">
              <a:avLst/>
            </a:prstGeom>
            <a:noFill/>
            <a:ln w="25400">
              <a:solidFill>
                <a:srgbClr val="FF00FF"/>
              </a:solidFill>
              <a:round/>
              <a:headEnd/>
              <a:tailEnd type="triangle" w="lg" len="lg"/>
            </a:ln>
            <a:effectLst/>
          </p:spPr>
          <p:txBody>
            <a:bodyPr wrap="none" anchor="ctr"/>
            <a:lstStyle/>
            <a:p>
              <a:endParaRPr lang="en-US"/>
            </a:p>
          </p:txBody>
        </p:sp>
        <p:sp>
          <p:nvSpPr>
            <p:cNvPr id="26654" name="Line 30"/>
            <p:cNvSpPr>
              <a:spLocks noChangeShapeType="1"/>
            </p:cNvSpPr>
            <p:nvPr/>
          </p:nvSpPr>
          <p:spPr bwMode="auto">
            <a:xfrm flipH="1" flipV="1">
              <a:off x="3216" y="1584"/>
              <a:ext cx="1152" cy="2208"/>
            </a:xfrm>
            <a:prstGeom prst="line">
              <a:avLst/>
            </a:prstGeom>
            <a:noFill/>
            <a:ln w="25400">
              <a:solidFill>
                <a:srgbClr val="FF00FF"/>
              </a:solidFill>
              <a:round/>
              <a:headEnd/>
              <a:tailEnd type="triangle" w="lg" len="lg"/>
            </a:ln>
            <a:effectLst/>
          </p:spPr>
          <p:txBody>
            <a:bodyPr wrap="none" anchor="ctr"/>
            <a:lstStyle/>
            <a:p>
              <a:endParaRPr lang="en-US"/>
            </a:p>
          </p:txBody>
        </p:sp>
      </p:gr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dissolve">
                                      <p:cBhvr>
                                        <p:cTn id="7" dur="500"/>
                                        <p:tgtEl>
                                          <p:spTgt spid="26627"/>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26646"/>
                                        </p:tgtEl>
                                        <p:attrNameLst>
                                          <p:attrName>style.visibility</p:attrName>
                                        </p:attrNameLst>
                                      </p:cBhvr>
                                      <p:to>
                                        <p:strVal val="visible"/>
                                      </p:to>
                                    </p:set>
                                    <p:animEffect transition="in" filter="box(out)">
                                      <p:cBhvr>
                                        <p:cTn id="11" dur="500"/>
                                        <p:tgtEl>
                                          <p:spTgt spid="26646"/>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6639"/>
                                        </p:tgtEl>
                                        <p:attrNameLst>
                                          <p:attrName>style.visibility</p:attrName>
                                        </p:attrNameLst>
                                      </p:cBhvr>
                                      <p:to>
                                        <p:strVal val="visible"/>
                                      </p:to>
                                    </p:set>
                                    <p:animEffect transition="in" filter="wipe(up)">
                                      <p:cBhvr>
                                        <p:cTn id="15" dur="500"/>
                                        <p:tgtEl>
                                          <p:spTgt spid="26639"/>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26631"/>
                                        </p:tgtEl>
                                        <p:attrNameLst>
                                          <p:attrName>style.visibility</p:attrName>
                                        </p:attrNameLst>
                                      </p:cBhvr>
                                      <p:to>
                                        <p:strVal val="visible"/>
                                      </p:to>
                                    </p:set>
                                    <p:animEffect transition="in" filter="box(out)">
                                      <p:cBhvr>
                                        <p:cTn id="20" dur="500"/>
                                        <p:tgtEl>
                                          <p:spTgt spid="26631"/>
                                        </p:tgtEl>
                                      </p:cBhvr>
                                    </p:animEffect>
                                  </p:childTnLst>
                                  <p:subTnLst>
                                    <p:audio>
                                      <p:cMediaNode>
                                        <p:cTn display="0" masterRel="sameClick">
                                          <p:stCondLst>
                                            <p:cond evt="begin" delay="0">
                                              <p:tn val="18"/>
                                            </p:cond>
                                          </p:stCondLst>
                                          <p:endCondLst>
                                            <p:cond evt="onStopAudio" delay="0">
                                              <p:tgtEl>
                                                <p:sldTgt/>
                                              </p:tgtEl>
                                            </p:cond>
                                          </p:endCondLst>
                                        </p:cTn>
                                        <p:tgtEl>
                                          <p:sndTgt r:embed="rId3" name="Embedded Sound 32"/>
                                        </p:tgtEl>
                                      </p:cMediaNode>
                                    </p:audio>
                                  </p:subTnLst>
                                </p:cTn>
                              </p:par>
                            </p:childTnLst>
                          </p:cTn>
                        </p:par>
                        <p:par>
                          <p:cTn id="21" fill="hold">
                            <p:stCondLst>
                              <p:cond delay="500"/>
                            </p:stCondLst>
                            <p:childTnLst>
                              <p:par>
                                <p:cTn id="22" presetID="5" presetClass="entr" presetSubtype="10" fill="hold" grpId="0" nodeType="afterEffect">
                                  <p:stCondLst>
                                    <p:cond delay="0"/>
                                  </p:stCondLst>
                                  <p:childTnLst>
                                    <p:set>
                                      <p:cBhvr>
                                        <p:cTn id="23" dur="1" fill="hold">
                                          <p:stCondLst>
                                            <p:cond delay="0"/>
                                          </p:stCondLst>
                                        </p:cTn>
                                        <p:tgtEl>
                                          <p:spTgt spid="26632"/>
                                        </p:tgtEl>
                                        <p:attrNameLst>
                                          <p:attrName>style.visibility</p:attrName>
                                        </p:attrNameLst>
                                      </p:cBhvr>
                                      <p:to>
                                        <p:strVal val="visible"/>
                                      </p:to>
                                    </p:set>
                                    <p:animEffect transition="in" filter="checkerboard(across)">
                                      <p:cBhvr>
                                        <p:cTn id="24" dur="500"/>
                                        <p:tgtEl>
                                          <p:spTgt spid="26632"/>
                                        </p:tgtEl>
                                      </p:cBhvr>
                                    </p:animEffec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499"/>
                                          </p:stCondLst>
                                        </p:cTn>
                                        <p:tgtEl>
                                          <p:spTgt spid="26634"/>
                                        </p:tgtEl>
                                        <p:attrNameLst>
                                          <p:attrName>style.visibility</p:attrName>
                                        </p:attrNameLst>
                                      </p:cBhvr>
                                      <p:to>
                                        <p:strVal val="visible"/>
                                      </p:to>
                                    </p:set>
                                  </p:childTnLst>
                                </p:cTn>
                              </p:par>
                            </p:childTnLst>
                          </p:cTn>
                        </p:par>
                        <p:par>
                          <p:cTn id="28" fill="hold">
                            <p:stCondLst>
                              <p:cond delay="1500"/>
                            </p:stCondLst>
                            <p:childTnLst>
                              <p:par>
                                <p:cTn id="29" presetID="4" presetClass="entr" presetSubtype="16" fill="hold" grpId="0" nodeType="afterEffect">
                                  <p:stCondLst>
                                    <p:cond delay="0"/>
                                  </p:stCondLst>
                                  <p:childTnLst>
                                    <p:set>
                                      <p:cBhvr>
                                        <p:cTn id="30" dur="1" fill="hold">
                                          <p:stCondLst>
                                            <p:cond delay="0"/>
                                          </p:stCondLst>
                                        </p:cTn>
                                        <p:tgtEl>
                                          <p:spTgt spid="26633"/>
                                        </p:tgtEl>
                                        <p:attrNameLst>
                                          <p:attrName>style.visibility</p:attrName>
                                        </p:attrNameLst>
                                      </p:cBhvr>
                                      <p:to>
                                        <p:strVal val="visible"/>
                                      </p:to>
                                    </p:set>
                                    <p:animEffect transition="in" filter="box(in)">
                                      <p:cBhvr>
                                        <p:cTn id="31" dur="500"/>
                                        <p:tgtEl>
                                          <p:spTgt spid="2663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499"/>
                                          </p:stCondLst>
                                        </p:cTn>
                                        <p:tgtEl>
                                          <p:spTgt spid="26635"/>
                                        </p:tgtEl>
                                        <p:attrNameLst>
                                          <p:attrName>style.visibility</p:attrName>
                                        </p:attrNameLst>
                                      </p:cBhvr>
                                      <p:to>
                                        <p:strVal val="visible"/>
                                      </p:to>
                                    </p:set>
                                  </p:childTnLst>
                                </p:cTn>
                              </p:par>
                            </p:childTnLst>
                          </p:cTn>
                        </p:par>
                        <p:par>
                          <p:cTn id="36" fill="hold">
                            <p:stCondLst>
                              <p:cond delay="500"/>
                            </p:stCondLst>
                            <p:childTnLst>
                              <p:par>
                                <p:cTn id="37" presetID="4" presetClass="entr" presetSubtype="32" fill="hold" grpId="0" nodeType="afterEffect">
                                  <p:stCondLst>
                                    <p:cond delay="0"/>
                                  </p:stCondLst>
                                  <p:childTnLst>
                                    <p:set>
                                      <p:cBhvr>
                                        <p:cTn id="38" dur="1" fill="hold">
                                          <p:stCondLst>
                                            <p:cond delay="0"/>
                                          </p:stCondLst>
                                        </p:cTn>
                                        <p:tgtEl>
                                          <p:spTgt spid="26636"/>
                                        </p:tgtEl>
                                        <p:attrNameLst>
                                          <p:attrName>style.visibility</p:attrName>
                                        </p:attrNameLst>
                                      </p:cBhvr>
                                      <p:to>
                                        <p:strVal val="visible"/>
                                      </p:to>
                                    </p:set>
                                    <p:animEffect transition="in" filter="box(out)">
                                      <p:cBhvr>
                                        <p:cTn id="39" dur="500"/>
                                        <p:tgtEl>
                                          <p:spTgt spid="26636"/>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32" fill="hold" grpId="0" nodeType="clickEffect">
                                  <p:stCondLst>
                                    <p:cond delay="0"/>
                                  </p:stCondLst>
                                  <p:childTnLst>
                                    <p:set>
                                      <p:cBhvr>
                                        <p:cTn id="43" dur="1" fill="hold">
                                          <p:stCondLst>
                                            <p:cond delay="0"/>
                                          </p:stCondLst>
                                        </p:cTn>
                                        <p:tgtEl>
                                          <p:spTgt spid="26642"/>
                                        </p:tgtEl>
                                        <p:attrNameLst>
                                          <p:attrName>style.visibility</p:attrName>
                                        </p:attrNameLst>
                                      </p:cBhvr>
                                      <p:to>
                                        <p:strVal val="visible"/>
                                      </p:to>
                                    </p:set>
                                    <p:animEffect transition="in" filter="box(out)">
                                      <p:cBhvr>
                                        <p:cTn id="44" dur="500"/>
                                        <p:tgtEl>
                                          <p:spTgt spid="26642"/>
                                        </p:tgtEl>
                                      </p:cBhvr>
                                    </p:animEffect>
                                  </p:childTnLst>
                                  <p:subTnLst>
                                    <p:audio>
                                      <p:cMediaNode>
                                        <p:cTn display="0" masterRel="sameClick">
                                          <p:stCondLst>
                                            <p:cond evt="begin" delay="0">
                                              <p:tn val="42"/>
                                            </p:cond>
                                          </p:stCondLst>
                                          <p:endCondLst>
                                            <p:cond evt="onStopAudio" delay="0">
                                              <p:tgtEl>
                                                <p:sldTgt/>
                                              </p:tgtEl>
                                            </p:cond>
                                          </p:endCondLst>
                                        </p:cTn>
                                        <p:tgtEl>
                                          <p:sndTgt r:embed="rId3" name="Embedded Sound 32"/>
                                        </p:tgtEl>
                                      </p:cMediaNode>
                                    </p:audio>
                                  </p:subTnLst>
                                </p:cTn>
                              </p:par>
                            </p:childTnLst>
                          </p:cTn>
                        </p:par>
                        <p:par>
                          <p:cTn id="45" fill="hold">
                            <p:stCondLst>
                              <p:cond delay="500"/>
                            </p:stCondLst>
                            <p:childTnLst>
                              <p:par>
                                <p:cTn id="46" presetID="22" presetClass="entr" presetSubtype="4" fill="hold" grpId="0" nodeType="afterEffect">
                                  <p:stCondLst>
                                    <p:cond delay="0"/>
                                  </p:stCondLst>
                                  <p:childTnLst>
                                    <p:set>
                                      <p:cBhvr>
                                        <p:cTn id="47" dur="1" fill="hold">
                                          <p:stCondLst>
                                            <p:cond delay="0"/>
                                          </p:stCondLst>
                                        </p:cTn>
                                        <p:tgtEl>
                                          <p:spTgt spid="26637"/>
                                        </p:tgtEl>
                                        <p:attrNameLst>
                                          <p:attrName>style.visibility</p:attrName>
                                        </p:attrNameLst>
                                      </p:cBhvr>
                                      <p:to>
                                        <p:strVal val="visible"/>
                                      </p:to>
                                    </p:set>
                                    <p:animEffect transition="in" filter="wipe(down)">
                                      <p:cBhvr>
                                        <p:cTn id="48" dur="500"/>
                                        <p:tgtEl>
                                          <p:spTgt spid="26637"/>
                                        </p:tgtEl>
                                      </p:cBhvr>
                                    </p:animEffect>
                                  </p:childTnLst>
                                </p:cTn>
                              </p:par>
                            </p:childTnLst>
                          </p:cTn>
                        </p:par>
                      </p:childTnLst>
                    </p:cTn>
                  </p:par>
                  <p:par>
                    <p:cTn id="49" fill="hold">
                      <p:stCondLst>
                        <p:cond delay="indefinite"/>
                      </p:stCondLst>
                      <p:childTnLst>
                        <p:par>
                          <p:cTn id="50" fill="hold">
                            <p:stCondLst>
                              <p:cond delay="0"/>
                            </p:stCondLst>
                            <p:childTnLst>
                              <p:par>
                                <p:cTn id="51" presetID="4" presetClass="entr" presetSubtype="32" fill="hold" grpId="0" nodeType="clickEffect">
                                  <p:stCondLst>
                                    <p:cond delay="0"/>
                                  </p:stCondLst>
                                  <p:childTnLst>
                                    <p:set>
                                      <p:cBhvr>
                                        <p:cTn id="52" dur="1" fill="hold">
                                          <p:stCondLst>
                                            <p:cond delay="0"/>
                                          </p:stCondLst>
                                        </p:cTn>
                                        <p:tgtEl>
                                          <p:spTgt spid="26643"/>
                                        </p:tgtEl>
                                        <p:attrNameLst>
                                          <p:attrName>style.visibility</p:attrName>
                                        </p:attrNameLst>
                                      </p:cBhvr>
                                      <p:to>
                                        <p:strVal val="visible"/>
                                      </p:to>
                                    </p:set>
                                    <p:animEffect transition="in" filter="box(out)">
                                      <p:cBhvr>
                                        <p:cTn id="53" dur="500"/>
                                        <p:tgtEl>
                                          <p:spTgt spid="26643"/>
                                        </p:tgtEl>
                                      </p:cBhvr>
                                    </p:animEffect>
                                  </p:childTnLst>
                                  <p:subTnLst>
                                    <p:audio>
                                      <p:cMediaNode>
                                        <p:cTn display="0" masterRel="sameClick">
                                          <p:stCondLst>
                                            <p:cond evt="begin" delay="0">
                                              <p:tn val="51"/>
                                            </p:cond>
                                          </p:stCondLst>
                                          <p:endCondLst>
                                            <p:cond evt="onStopAudio" delay="0">
                                              <p:tgtEl>
                                                <p:sldTgt/>
                                              </p:tgtEl>
                                            </p:cond>
                                          </p:endCondLst>
                                        </p:cTn>
                                        <p:tgtEl>
                                          <p:sndTgt r:embed="rId3" name="Embedded Sound 32"/>
                                        </p:tgtEl>
                                      </p:cMediaNode>
                                    </p:audio>
                                  </p:subTnLst>
                                </p:cTn>
                              </p:par>
                            </p:childTnLst>
                          </p:cTn>
                        </p:par>
                        <p:par>
                          <p:cTn id="54" fill="hold">
                            <p:stCondLst>
                              <p:cond delay="500"/>
                            </p:stCondLst>
                            <p:childTnLst>
                              <p:par>
                                <p:cTn id="55" presetID="22" presetClass="entr" presetSubtype="4" fill="hold" grpId="0" nodeType="afterEffect">
                                  <p:stCondLst>
                                    <p:cond delay="0"/>
                                  </p:stCondLst>
                                  <p:childTnLst>
                                    <p:set>
                                      <p:cBhvr>
                                        <p:cTn id="56" dur="1" fill="hold">
                                          <p:stCondLst>
                                            <p:cond delay="0"/>
                                          </p:stCondLst>
                                        </p:cTn>
                                        <p:tgtEl>
                                          <p:spTgt spid="26640"/>
                                        </p:tgtEl>
                                        <p:attrNameLst>
                                          <p:attrName>style.visibility</p:attrName>
                                        </p:attrNameLst>
                                      </p:cBhvr>
                                      <p:to>
                                        <p:strVal val="visible"/>
                                      </p:to>
                                    </p:set>
                                    <p:animEffect transition="in" filter="wipe(down)">
                                      <p:cBhvr>
                                        <p:cTn id="57" dur="500"/>
                                        <p:tgtEl>
                                          <p:spTgt spid="26640"/>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32" fill="hold" grpId="0" nodeType="clickEffect">
                                  <p:stCondLst>
                                    <p:cond delay="0"/>
                                  </p:stCondLst>
                                  <p:childTnLst>
                                    <p:set>
                                      <p:cBhvr>
                                        <p:cTn id="61" dur="1" fill="hold">
                                          <p:stCondLst>
                                            <p:cond delay="0"/>
                                          </p:stCondLst>
                                        </p:cTn>
                                        <p:tgtEl>
                                          <p:spTgt spid="26651"/>
                                        </p:tgtEl>
                                        <p:attrNameLst>
                                          <p:attrName>style.visibility</p:attrName>
                                        </p:attrNameLst>
                                      </p:cBhvr>
                                      <p:to>
                                        <p:strVal val="visible"/>
                                      </p:to>
                                    </p:set>
                                    <p:animEffect transition="in" filter="box(out)">
                                      <p:cBhvr>
                                        <p:cTn id="62" dur="500"/>
                                        <p:tgtEl>
                                          <p:spTgt spid="26651"/>
                                        </p:tgtEl>
                                      </p:cBhvr>
                                    </p:animEffect>
                                  </p:childTnLst>
                                  <p:subTnLst>
                                    <p:audio>
                                      <p:cMediaNode>
                                        <p:cTn display="0" masterRel="sameClick">
                                          <p:stCondLst>
                                            <p:cond evt="begin" delay="0">
                                              <p:tn val="60"/>
                                            </p:cond>
                                          </p:stCondLst>
                                          <p:endCondLst>
                                            <p:cond evt="onStopAudio" delay="0">
                                              <p:tgtEl>
                                                <p:sldTgt/>
                                              </p:tgtEl>
                                            </p:cond>
                                          </p:endCondLst>
                                        </p:cTn>
                                        <p:tgtEl>
                                          <p:sndTgt r:embed="rId3" name="Embedded Sound 32"/>
                                        </p:tgtEl>
                                      </p:cMediaNode>
                                    </p:audio>
                                  </p:subTnLst>
                                </p:cTn>
                              </p:par>
                            </p:childTnLst>
                          </p:cTn>
                        </p:par>
                        <p:par>
                          <p:cTn id="63" fill="hold">
                            <p:stCondLst>
                              <p:cond delay="500"/>
                            </p:stCondLst>
                            <p:childTnLst>
                              <p:par>
                                <p:cTn id="64" presetID="22" presetClass="entr" presetSubtype="4" fill="hold" grpId="0" nodeType="afterEffect">
                                  <p:stCondLst>
                                    <p:cond delay="0"/>
                                  </p:stCondLst>
                                  <p:childTnLst>
                                    <p:set>
                                      <p:cBhvr>
                                        <p:cTn id="65" dur="1" fill="hold">
                                          <p:stCondLst>
                                            <p:cond delay="0"/>
                                          </p:stCondLst>
                                        </p:cTn>
                                        <p:tgtEl>
                                          <p:spTgt spid="26641"/>
                                        </p:tgtEl>
                                        <p:attrNameLst>
                                          <p:attrName>style.visibility</p:attrName>
                                        </p:attrNameLst>
                                      </p:cBhvr>
                                      <p:to>
                                        <p:strVal val="visible"/>
                                      </p:to>
                                    </p:set>
                                    <p:animEffect transition="in" filter="wipe(down)">
                                      <p:cBhvr>
                                        <p:cTn id="66" dur="500"/>
                                        <p:tgtEl>
                                          <p:spTgt spid="26641"/>
                                        </p:tgtEl>
                                      </p:cBhvr>
                                    </p:animEffect>
                                  </p:childTnLst>
                                </p:cTn>
                              </p:par>
                            </p:childTnLst>
                          </p:cTn>
                        </p:par>
                      </p:childTnLst>
                    </p:cTn>
                  </p:par>
                  <p:par>
                    <p:cTn id="67" fill="hold">
                      <p:stCondLst>
                        <p:cond delay="indefinite"/>
                      </p:stCondLst>
                      <p:childTnLst>
                        <p:par>
                          <p:cTn id="68" fill="hold">
                            <p:stCondLst>
                              <p:cond delay="0"/>
                            </p:stCondLst>
                            <p:childTnLst>
                              <p:par>
                                <p:cTn id="69" presetID="4" presetClass="entr" presetSubtype="32" fill="hold" grpId="0" nodeType="clickEffect">
                                  <p:stCondLst>
                                    <p:cond delay="0"/>
                                  </p:stCondLst>
                                  <p:childTnLst>
                                    <p:set>
                                      <p:cBhvr>
                                        <p:cTn id="70" dur="1" fill="hold">
                                          <p:stCondLst>
                                            <p:cond delay="0"/>
                                          </p:stCondLst>
                                        </p:cTn>
                                        <p:tgtEl>
                                          <p:spTgt spid="26645"/>
                                        </p:tgtEl>
                                        <p:attrNameLst>
                                          <p:attrName>style.visibility</p:attrName>
                                        </p:attrNameLst>
                                      </p:cBhvr>
                                      <p:to>
                                        <p:strVal val="visible"/>
                                      </p:to>
                                    </p:set>
                                    <p:animEffect transition="in" filter="box(out)">
                                      <p:cBhvr>
                                        <p:cTn id="71" dur="500"/>
                                        <p:tgtEl>
                                          <p:spTgt spid="26645"/>
                                        </p:tgtEl>
                                      </p:cBhvr>
                                    </p:animEffect>
                                  </p:childTnLst>
                                  <p:subTnLst>
                                    <p:audio>
                                      <p:cMediaNode>
                                        <p:cTn display="0" masterRel="sameClick">
                                          <p:stCondLst>
                                            <p:cond evt="begin" delay="0">
                                              <p:tn val="69"/>
                                            </p:cond>
                                          </p:stCondLst>
                                          <p:endCondLst>
                                            <p:cond evt="onStopAudio" delay="0">
                                              <p:tgtEl>
                                                <p:sldTgt/>
                                              </p:tgtEl>
                                            </p:cond>
                                          </p:endCondLst>
                                        </p:cTn>
                                        <p:tgtEl>
                                          <p:sndTgt r:embed="rId3" name="Embedded Sound 32"/>
                                        </p:tgtEl>
                                      </p:cMediaNode>
                                    </p:audio>
                                  </p:subTnLst>
                                </p:cTn>
                              </p:par>
                            </p:childTnLst>
                          </p:cTn>
                        </p:par>
                        <p:par>
                          <p:cTn id="72" fill="hold">
                            <p:stCondLst>
                              <p:cond delay="500"/>
                            </p:stCondLst>
                            <p:childTnLst>
                              <p:par>
                                <p:cTn id="73" presetID="22" presetClass="entr" presetSubtype="4" fill="hold" grpId="0" nodeType="afterEffect">
                                  <p:stCondLst>
                                    <p:cond delay="0"/>
                                  </p:stCondLst>
                                  <p:childTnLst>
                                    <p:set>
                                      <p:cBhvr>
                                        <p:cTn id="74" dur="1" fill="hold">
                                          <p:stCondLst>
                                            <p:cond delay="0"/>
                                          </p:stCondLst>
                                        </p:cTn>
                                        <p:tgtEl>
                                          <p:spTgt spid="26638"/>
                                        </p:tgtEl>
                                        <p:attrNameLst>
                                          <p:attrName>style.visibility</p:attrName>
                                        </p:attrNameLst>
                                      </p:cBhvr>
                                      <p:to>
                                        <p:strVal val="visible"/>
                                      </p:to>
                                    </p:set>
                                    <p:animEffect transition="in" filter="wipe(down)">
                                      <p:cBhvr>
                                        <p:cTn id="75" dur="500"/>
                                        <p:tgtEl>
                                          <p:spTgt spid="26638"/>
                                        </p:tgtEl>
                                      </p:cBhvr>
                                    </p:animEffect>
                                  </p:childTnLst>
                                </p:cTn>
                              </p:par>
                            </p:childTnLst>
                          </p:cTn>
                        </p:par>
                      </p:childTnLst>
                    </p:cTn>
                  </p:par>
                  <p:par>
                    <p:cTn id="76" fill="hold">
                      <p:stCondLst>
                        <p:cond delay="indefinite"/>
                      </p:stCondLst>
                      <p:childTnLst>
                        <p:par>
                          <p:cTn id="77" fill="hold">
                            <p:stCondLst>
                              <p:cond delay="0"/>
                            </p:stCondLst>
                            <p:childTnLst>
                              <p:par>
                                <p:cTn id="78" presetID="4" presetClass="entr" presetSubtype="32" fill="hold" grpId="0" nodeType="clickEffect">
                                  <p:stCondLst>
                                    <p:cond delay="0"/>
                                  </p:stCondLst>
                                  <p:childTnLst>
                                    <p:set>
                                      <p:cBhvr>
                                        <p:cTn id="79" dur="1" fill="hold">
                                          <p:stCondLst>
                                            <p:cond delay="0"/>
                                          </p:stCondLst>
                                        </p:cTn>
                                        <p:tgtEl>
                                          <p:spTgt spid="26644"/>
                                        </p:tgtEl>
                                        <p:attrNameLst>
                                          <p:attrName>style.visibility</p:attrName>
                                        </p:attrNameLst>
                                      </p:cBhvr>
                                      <p:to>
                                        <p:strVal val="visible"/>
                                      </p:to>
                                    </p:set>
                                    <p:animEffect transition="in" filter="box(out)">
                                      <p:cBhvr>
                                        <p:cTn id="80" dur="500"/>
                                        <p:tgtEl>
                                          <p:spTgt spid="26644"/>
                                        </p:tgtEl>
                                      </p:cBhvr>
                                    </p:animEffect>
                                  </p:childTnLst>
                                </p:cTn>
                              </p:par>
                            </p:childTnLst>
                          </p:cTn>
                        </p:par>
                        <p:par>
                          <p:cTn id="81" fill="hold">
                            <p:stCondLst>
                              <p:cond delay="500"/>
                            </p:stCondLst>
                            <p:childTnLst>
                              <p:par>
                                <p:cTn id="82" presetID="22" presetClass="entr" presetSubtype="4" fill="hold" nodeType="afterEffect">
                                  <p:stCondLst>
                                    <p:cond delay="0"/>
                                  </p:stCondLst>
                                  <p:childTnLst>
                                    <p:set>
                                      <p:cBhvr>
                                        <p:cTn id="83" dur="1" fill="hold">
                                          <p:stCondLst>
                                            <p:cond delay="0"/>
                                          </p:stCondLst>
                                        </p:cTn>
                                        <p:tgtEl>
                                          <p:spTgt spid="26652"/>
                                        </p:tgtEl>
                                        <p:attrNameLst>
                                          <p:attrName>style.visibility</p:attrName>
                                        </p:attrNameLst>
                                      </p:cBhvr>
                                      <p:to>
                                        <p:strVal val="visible"/>
                                      </p:to>
                                    </p:set>
                                    <p:animEffect transition="in" filter="wipe(down)">
                                      <p:cBhvr>
                                        <p:cTn id="84" dur="500"/>
                                        <p:tgtEl>
                                          <p:spTgt spid="26652"/>
                                        </p:tgtEl>
                                      </p:cBhvr>
                                    </p:animEffect>
                                  </p:childTnLst>
                                </p:cTn>
                              </p:par>
                            </p:childTnLst>
                          </p:cTn>
                        </p:par>
                        <p:par>
                          <p:cTn id="85" fill="hold">
                            <p:stCondLst>
                              <p:cond delay="1000"/>
                            </p:stCondLst>
                            <p:childTnLst>
                              <p:par>
                                <p:cTn id="86" presetID="22" presetClass="entr" presetSubtype="1" fill="hold" nodeType="afterEffect">
                                  <p:stCondLst>
                                    <p:cond delay="0"/>
                                  </p:stCondLst>
                                  <p:childTnLst>
                                    <p:set>
                                      <p:cBhvr>
                                        <p:cTn id="87" dur="1" fill="hold">
                                          <p:stCondLst>
                                            <p:cond delay="0"/>
                                          </p:stCondLst>
                                        </p:cTn>
                                        <p:tgtEl>
                                          <p:spTgt spid="26647"/>
                                        </p:tgtEl>
                                        <p:attrNameLst>
                                          <p:attrName>style.visibility</p:attrName>
                                        </p:attrNameLst>
                                      </p:cBhvr>
                                      <p:to>
                                        <p:strVal val="visible"/>
                                      </p:to>
                                    </p:set>
                                    <p:animEffect transition="in" filter="wipe(up)">
                                      <p:cBhvr>
                                        <p:cTn id="88" dur="500"/>
                                        <p:tgtEl>
                                          <p:spTgt spid="266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1" grpId="0" autoUpdateAnimBg="0"/>
      <p:bldP spid="26632" grpId="0" animBg="1"/>
      <p:bldP spid="26633" grpId="0" autoUpdateAnimBg="0"/>
      <p:bldP spid="26634" grpId="0" animBg="1"/>
      <p:bldP spid="26635" grpId="0" animBg="1"/>
      <p:bldP spid="26636" grpId="0" autoUpdateAnimBg="0"/>
      <p:bldP spid="26637" grpId="0" animBg="1"/>
      <p:bldP spid="26638" grpId="0" animBg="1"/>
      <p:bldP spid="26639" grpId="0" animBg="1"/>
      <p:bldP spid="26640" grpId="0" animBg="1"/>
      <p:bldP spid="26641" grpId="0" animBg="1"/>
      <p:bldP spid="26642" grpId="0" autoUpdateAnimBg="0"/>
      <p:bldP spid="26643" grpId="0" autoUpdateAnimBg="0"/>
      <p:bldP spid="26644" grpId="0" autoUpdateAnimBg="0"/>
      <p:bldP spid="26645" grpId="0" autoUpdateAnimBg="0"/>
      <p:bldP spid="26646" grpId="0" autoUpdateAnimBg="0"/>
      <p:bldP spid="26651"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a:xfrm>
            <a:off x="0" y="0"/>
            <a:ext cx="6781800" cy="838200"/>
          </a:xfrm>
        </p:spPr>
        <p:txBody>
          <a:bodyPr/>
          <a:lstStyle/>
          <a:p>
            <a:r>
              <a:rPr lang="en-US" altLang="en-US" sz="3000" dirty="0"/>
              <a:t>Left and Right Cerebral Hemispheres</a:t>
            </a:r>
          </a:p>
        </p:txBody>
      </p:sp>
      <p:sp>
        <p:nvSpPr>
          <p:cNvPr id="25603" name="Rectangle 3"/>
          <p:cNvSpPr>
            <a:spLocks noGrp="1" noRot="1" noChangeArrowheads="1"/>
          </p:cNvSpPr>
          <p:nvPr>
            <p:ph type="body" idx="1"/>
          </p:nvPr>
        </p:nvSpPr>
        <p:spPr>
          <a:xfrm>
            <a:off x="0" y="762000"/>
            <a:ext cx="9067800" cy="5791200"/>
          </a:xfrm>
        </p:spPr>
        <p:txBody>
          <a:bodyPr/>
          <a:lstStyle/>
          <a:p>
            <a:r>
              <a:rPr lang="en-US" altLang="en-US" sz="2100" i="1" dirty="0" smtClean="0">
                <a:solidFill>
                  <a:srgbClr val="FFFF00"/>
                </a:solidFill>
              </a:rPr>
              <a:t>Left </a:t>
            </a:r>
            <a:r>
              <a:rPr lang="en-US" altLang="en-US" sz="2100" i="1" dirty="0">
                <a:solidFill>
                  <a:srgbClr val="FFFF00"/>
                </a:solidFill>
              </a:rPr>
              <a:t>hemisphere</a:t>
            </a:r>
            <a:r>
              <a:rPr lang="en-US" altLang="en-US" sz="2100" dirty="0"/>
              <a:t> appears to regulate:</a:t>
            </a:r>
          </a:p>
          <a:p>
            <a:pPr lvl="1"/>
            <a:r>
              <a:rPr lang="en-US" altLang="en-US" sz="2100" dirty="0"/>
              <a:t> </a:t>
            </a:r>
            <a:r>
              <a:rPr lang="en-US" altLang="en-US" sz="2100" i="1" dirty="0">
                <a:solidFill>
                  <a:srgbClr val="FFFF00"/>
                </a:solidFill>
              </a:rPr>
              <a:t>verbal skills</a:t>
            </a:r>
            <a:r>
              <a:rPr lang="en-US" altLang="en-US" sz="2100" dirty="0"/>
              <a:t>, including:</a:t>
            </a:r>
          </a:p>
          <a:p>
            <a:pPr lvl="2">
              <a:buFont typeface="Wingdings" pitchFamily="2" charset="2"/>
              <a:buChar char="ü"/>
            </a:pPr>
            <a:r>
              <a:rPr lang="en-US" altLang="en-US" sz="2100" dirty="0"/>
              <a:t> language, reading, writing, speech, mathematical ability, logic (</a:t>
            </a:r>
            <a:r>
              <a:rPr lang="en-US" altLang="en-US" sz="2100" i="1" dirty="0">
                <a:solidFill>
                  <a:srgbClr val="FFFF00"/>
                </a:solidFill>
                <a:sym typeface="Symbol" pitchFamily="18" charset="2"/>
              </a:rPr>
              <a:t></a:t>
            </a:r>
            <a:r>
              <a:rPr lang="en-US" altLang="en-US" sz="2100" i="1" dirty="0">
                <a:solidFill>
                  <a:srgbClr val="FFFF00"/>
                </a:solidFill>
              </a:rPr>
              <a:t> in women</a:t>
            </a:r>
            <a:r>
              <a:rPr lang="en-US" altLang="en-US" sz="2100" dirty="0"/>
              <a:t>).</a:t>
            </a:r>
          </a:p>
          <a:p>
            <a:pPr lvl="2">
              <a:buFont typeface="Wingdings" pitchFamily="2" charset="2"/>
              <a:buNone/>
            </a:pPr>
            <a:endParaRPr lang="en-US" altLang="en-US" sz="2100" dirty="0" smtClean="0"/>
          </a:p>
          <a:p>
            <a:pPr lvl="2">
              <a:buFont typeface="Wingdings" pitchFamily="2" charset="2"/>
              <a:buNone/>
            </a:pPr>
            <a:endParaRPr lang="en-US" altLang="en-US" sz="2100" dirty="0" smtClean="0"/>
          </a:p>
          <a:p>
            <a:pPr lvl="2">
              <a:buFont typeface="Wingdings" pitchFamily="2" charset="2"/>
              <a:buNone/>
            </a:pPr>
            <a:endParaRPr lang="en-US" altLang="en-US" sz="2100" dirty="0" smtClean="0"/>
          </a:p>
          <a:p>
            <a:pPr lvl="2">
              <a:buFont typeface="Wingdings" pitchFamily="2" charset="2"/>
              <a:buNone/>
            </a:pPr>
            <a:endParaRPr lang="en-US" altLang="en-US" sz="2100" dirty="0" smtClean="0"/>
          </a:p>
          <a:p>
            <a:pPr lvl="2">
              <a:buFont typeface="Wingdings" pitchFamily="2" charset="2"/>
              <a:buNone/>
            </a:pPr>
            <a:endParaRPr lang="en-US" altLang="en-US" sz="2100" dirty="0" smtClean="0"/>
          </a:p>
          <a:p>
            <a:pPr lvl="2">
              <a:buFont typeface="Wingdings" pitchFamily="2" charset="2"/>
              <a:buNone/>
            </a:pPr>
            <a:endParaRPr lang="en-US" altLang="en-US" sz="2100" dirty="0" smtClean="0"/>
          </a:p>
          <a:p>
            <a:pPr lvl="2">
              <a:buFont typeface="Wingdings" pitchFamily="2" charset="2"/>
              <a:buNone/>
            </a:pPr>
            <a:endParaRPr lang="en-US" altLang="en-US" sz="2100" dirty="0"/>
          </a:p>
          <a:p>
            <a:r>
              <a:rPr lang="en-US" altLang="en-US" sz="2100" dirty="0"/>
              <a:t> </a:t>
            </a:r>
            <a:r>
              <a:rPr lang="en-US" altLang="en-US" sz="2100" i="1" dirty="0">
                <a:solidFill>
                  <a:srgbClr val="FFFF00"/>
                </a:solidFill>
              </a:rPr>
              <a:t>Right hemisphere</a:t>
            </a:r>
            <a:r>
              <a:rPr lang="en-US" altLang="en-US" sz="2100" dirty="0"/>
              <a:t> appears to regulate:</a:t>
            </a:r>
          </a:p>
          <a:p>
            <a:pPr lvl="1"/>
            <a:r>
              <a:rPr lang="en-US" altLang="en-US" sz="2100" dirty="0"/>
              <a:t> </a:t>
            </a:r>
            <a:r>
              <a:rPr lang="en-US" altLang="en-US" sz="2100" i="1" dirty="0">
                <a:solidFill>
                  <a:srgbClr val="FFFF00"/>
                </a:solidFill>
              </a:rPr>
              <a:t>non-verbal</a:t>
            </a:r>
            <a:r>
              <a:rPr lang="en-US" altLang="en-US" sz="2100" i="1" dirty="0"/>
              <a:t> </a:t>
            </a:r>
            <a:r>
              <a:rPr lang="en-US" altLang="en-US" sz="2100" i="1" dirty="0">
                <a:solidFill>
                  <a:srgbClr val="FFFF00"/>
                </a:solidFill>
              </a:rPr>
              <a:t>skills</a:t>
            </a:r>
            <a:r>
              <a:rPr lang="en-US" altLang="en-US" sz="2100" dirty="0"/>
              <a:t>, including:</a:t>
            </a:r>
          </a:p>
          <a:p>
            <a:pPr lvl="2">
              <a:buFont typeface="Wingdings" pitchFamily="2" charset="2"/>
              <a:buChar char="ü"/>
            </a:pPr>
            <a:r>
              <a:rPr lang="en-US" altLang="en-US" sz="2100" dirty="0"/>
              <a:t> visual-spatial (3-dimensional) abilities, musical and artistic abilities, &amp; visual recognition tasks (</a:t>
            </a:r>
            <a:r>
              <a:rPr lang="en-US" altLang="en-US" sz="2100" i="1" dirty="0">
                <a:solidFill>
                  <a:srgbClr val="FFFF00"/>
                </a:solidFill>
                <a:sym typeface="Symbol" pitchFamily="18" charset="2"/>
              </a:rPr>
              <a:t> in men</a:t>
            </a:r>
            <a:r>
              <a:rPr lang="en-US" altLang="en-US" sz="2100" dirty="0">
                <a:sym typeface="Symbol" pitchFamily="18" charset="2"/>
              </a:rPr>
              <a:t>)</a:t>
            </a:r>
            <a:r>
              <a:rPr lang="en-US" altLang="en-US" sz="2100" dirty="0"/>
              <a:t>.</a:t>
            </a:r>
          </a:p>
          <a:p>
            <a:pPr lvl="2">
              <a:buFont typeface="Wingdings" pitchFamily="2" charset="2"/>
              <a:buNone/>
            </a:pPr>
            <a:endParaRPr lang="en-US" altLang="en-US" sz="2100" dirty="0" smtClean="0"/>
          </a:p>
        </p:txBody>
      </p:sp>
      <p:pic>
        <p:nvPicPr>
          <p:cNvPr id="141314" name="Picture 2" descr="http://www.sfgov.org/site/uploadedimages/elections/Voting/Select_Language.jpg"/>
          <p:cNvPicPr>
            <a:picLocks noChangeAspect="1" noChangeArrowheads="1"/>
          </p:cNvPicPr>
          <p:nvPr/>
        </p:nvPicPr>
        <p:blipFill>
          <a:blip r:embed="rId3" cstate="print"/>
          <a:srcRect/>
          <a:stretch>
            <a:fillRect/>
          </a:stretch>
        </p:blipFill>
        <p:spPr bwMode="auto">
          <a:xfrm>
            <a:off x="6781800" y="0"/>
            <a:ext cx="2362200" cy="1632543"/>
          </a:xfrm>
          <a:prstGeom prst="rect">
            <a:avLst/>
          </a:prstGeom>
          <a:noFill/>
        </p:spPr>
      </p:pic>
      <p:pic>
        <p:nvPicPr>
          <p:cNvPr id="141316" name="Picture 4" descr="See full size image"/>
          <p:cNvPicPr>
            <a:picLocks noChangeAspect="1" noChangeArrowheads="1"/>
          </p:cNvPicPr>
          <p:nvPr/>
        </p:nvPicPr>
        <p:blipFill>
          <a:blip r:embed="rId4" cstate="print"/>
          <a:srcRect/>
          <a:stretch>
            <a:fillRect/>
          </a:stretch>
        </p:blipFill>
        <p:spPr bwMode="auto">
          <a:xfrm>
            <a:off x="5410200" y="609600"/>
            <a:ext cx="1162050" cy="914401"/>
          </a:xfrm>
          <a:prstGeom prst="rect">
            <a:avLst/>
          </a:prstGeom>
          <a:noFill/>
        </p:spPr>
      </p:pic>
      <p:pic>
        <p:nvPicPr>
          <p:cNvPr id="146434" name="Picture 2" descr="http://www.dr-pepper.de/images/xp_boot/MusicPirate.jpg"/>
          <p:cNvPicPr>
            <a:picLocks noChangeAspect="1" noChangeArrowheads="1"/>
          </p:cNvPicPr>
          <p:nvPr/>
        </p:nvPicPr>
        <p:blipFill>
          <a:blip r:embed="rId5" cstate="print"/>
          <a:srcRect/>
          <a:stretch>
            <a:fillRect/>
          </a:stretch>
        </p:blipFill>
        <p:spPr bwMode="auto">
          <a:xfrm>
            <a:off x="3200400" y="3581400"/>
            <a:ext cx="1765301" cy="1323976"/>
          </a:xfrm>
          <a:prstGeom prst="rect">
            <a:avLst/>
          </a:prstGeom>
          <a:noFill/>
        </p:spPr>
      </p:pic>
      <p:pic>
        <p:nvPicPr>
          <p:cNvPr id="146436" name="Picture 4" descr="http://www.bloorstreet.com/300block/vvgstrnt.gif"/>
          <p:cNvPicPr>
            <a:picLocks noChangeAspect="1" noChangeArrowheads="1"/>
          </p:cNvPicPr>
          <p:nvPr/>
        </p:nvPicPr>
        <p:blipFill>
          <a:blip r:embed="rId6" cstate="print"/>
          <a:srcRect/>
          <a:stretch>
            <a:fillRect/>
          </a:stretch>
        </p:blipFill>
        <p:spPr bwMode="auto">
          <a:xfrm>
            <a:off x="838200" y="3733800"/>
            <a:ext cx="1524000" cy="1143000"/>
          </a:xfrm>
          <a:prstGeom prst="rect">
            <a:avLst/>
          </a:prstGeom>
          <a:noFill/>
        </p:spPr>
      </p:pic>
      <p:pic>
        <p:nvPicPr>
          <p:cNvPr id="146438" name="Picture 6" descr="http://www.cartoonstock.com/lowres/ear0733l.jpg"/>
          <p:cNvPicPr>
            <a:picLocks noChangeAspect="1" noChangeArrowheads="1"/>
          </p:cNvPicPr>
          <p:nvPr/>
        </p:nvPicPr>
        <p:blipFill>
          <a:blip r:embed="rId7" cstate="print"/>
          <a:srcRect/>
          <a:stretch>
            <a:fillRect/>
          </a:stretch>
        </p:blipFill>
        <p:spPr bwMode="auto">
          <a:xfrm>
            <a:off x="5922538" y="2743200"/>
            <a:ext cx="3221462" cy="2971800"/>
          </a:xfrm>
          <a:prstGeom prst="rect">
            <a:avLst/>
          </a:prstGeom>
          <a:noFill/>
        </p:spPr>
      </p:pic>
    </p:spTree>
  </p:cSld>
  <p:clrMapOvr>
    <a:masterClrMapping/>
  </p:clrMapOvr>
  <p:transition>
    <p:comb/>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Left / Right Functioning</a:t>
            </a:r>
            <a:endParaRPr lang="en-US" dirty="0"/>
          </a:p>
        </p:txBody>
      </p:sp>
      <p:sp>
        <p:nvSpPr>
          <p:cNvPr id="3" name="Content Placeholder 2"/>
          <p:cNvSpPr>
            <a:spLocks noGrp="1"/>
          </p:cNvSpPr>
          <p:nvPr>
            <p:ph idx="1"/>
          </p:nvPr>
        </p:nvSpPr>
        <p:spPr>
          <a:xfrm>
            <a:off x="301624" y="1295400"/>
            <a:ext cx="8613775" cy="4803775"/>
          </a:xfrm>
        </p:spPr>
        <p:txBody>
          <a:bodyPr/>
          <a:lstStyle/>
          <a:p>
            <a:r>
              <a:rPr lang="en-US" dirty="0" smtClean="0"/>
              <a:t>Partners!</a:t>
            </a:r>
          </a:p>
          <a:p>
            <a:r>
              <a:rPr lang="en-US" dirty="0" smtClean="0"/>
              <a:t>Whomever is more outgoing, choose A</a:t>
            </a:r>
          </a:p>
          <a:p>
            <a:r>
              <a:rPr lang="en-US" dirty="0" smtClean="0"/>
              <a:t>A = singer!</a:t>
            </a:r>
          </a:p>
          <a:p>
            <a:r>
              <a:rPr lang="en-US" dirty="0" smtClean="0"/>
              <a:t>B = observer &amp; timer!</a:t>
            </a:r>
          </a:p>
          <a:p>
            <a:r>
              <a:rPr lang="en-US" dirty="0" smtClean="0"/>
              <a:t>Directions for A…</a:t>
            </a:r>
          </a:p>
          <a:p>
            <a:r>
              <a:rPr lang="en-US" dirty="0" smtClean="0"/>
              <a:t>Write the Pledge of Allegiance while singing “Row, row”</a:t>
            </a:r>
          </a:p>
          <a:p>
            <a:r>
              <a:rPr lang="en-US" dirty="0" smtClean="0"/>
              <a:t>Directions for B…</a:t>
            </a:r>
          </a:p>
          <a:p>
            <a:r>
              <a:rPr lang="en-US" dirty="0" smtClean="0"/>
              <a:t>Write out your B day schedule while singing “Old MacDonald”</a:t>
            </a:r>
          </a:p>
        </p:txBody>
      </p:sp>
    </p:spTree>
  </p:cSld>
  <p:clrMapOvr>
    <a:masterClrMapping/>
  </p:clrMapOvr>
  <p:transition>
    <p:comb/>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781799" y="1676400"/>
            <a:ext cx="2362201" cy="5181600"/>
          </a:xfrm>
        </p:spPr>
        <p:txBody>
          <a:bodyPr/>
          <a:lstStyle/>
          <a:p>
            <a:pPr>
              <a:buFont typeface="Wingdings" pitchFamily="2" charset="2"/>
              <a:buChar char="ü"/>
            </a:pPr>
            <a:r>
              <a:rPr lang="en-US" altLang="en-US" sz="2100" dirty="0" smtClean="0"/>
              <a:t>Separated by the corpus </a:t>
            </a:r>
            <a:r>
              <a:rPr lang="en-US" altLang="en-US" sz="2100" dirty="0" err="1" smtClean="0"/>
              <a:t>callosum</a:t>
            </a:r>
            <a:endParaRPr lang="en-US" altLang="en-US" sz="2100" dirty="0" smtClean="0"/>
          </a:p>
          <a:p>
            <a:pPr>
              <a:buFont typeface="Wingdings" pitchFamily="2" charset="2"/>
              <a:buChar char="ü"/>
            </a:pPr>
            <a:r>
              <a:rPr lang="en-US" altLang="en-US" sz="2100" dirty="0" smtClean="0"/>
              <a:t>You Tube </a:t>
            </a:r>
          </a:p>
          <a:p>
            <a:pPr lvl="1">
              <a:buFont typeface="Wingdings" pitchFamily="2" charset="2"/>
              <a:buChar char="ü"/>
            </a:pPr>
            <a:r>
              <a:rPr lang="en-US" altLang="en-US" sz="2100" dirty="0" smtClean="0">
                <a:hlinkClick r:id="rId2"/>
              </a:rPr>
              <a:t>Split Brain!</a:t>
            </a:r>
            <a:endParaRPr lang="en-US" altLang="en-US" sz="2100" dirty="0" smtClean="0"/>
          </a:p>
          <a:p>
            <a:pPr lvl="1">
              <a:buFont typeface="Wingdings" pitchFamily="2" charset="2"/>
              <a:buChar char="ü"/>
            </a:pPr>
            <a:r>
              <a:rPr lang="en-US" altLang="en-US" sz="2100" dirty="0" smtClean="0">
                <a:hlinkClick r:id="rId3"/>
              </a:rPr>
              <a:t>Early Split Brain Research </a:t>
            </a:r>
            <a:r>
              <a:rPr lang="en-US" altLang="en-US" sz="2100" dirty="0" err="1" smtClean="0">
                <a:hlinkClick r:id="rId3"/>
              </a:rPr>
              <a:t>Gazzaniga</a:t>
            </a:r>
            <a:r>
              <a:rPr lang="en-US" altLang="en-US" sz="2100" dirty="0" smtClean="0">
                <a:hlinkClick r:id="rId3"/>
              </a:rPr>
              <a:t> </a:t>
            </a:r>
            <a:endParaRPr lang="en-US" altLang="en-US" sz="2100" dirty="0" smtClean="0"/>
          </a:p>
          <a:p>
            <a:pPr lvl="1">
              <a:buFont typeface="Wingdings" pitchFamily="2" charset="2"/>
              <a:buChar char="ü"/>
            </a:pPr>
            <a:r>
              <a:rPr lang="en-US" altLang="en-US" sz="2100" dirty="0" smtClean="0">
                <a:hlinkClick r:id="rId4"/>
              </a:rPr>
              <a:t>Split brain behavioral experiments </a:t>
            </a:r>
            <a:r>
              <a:rPr lang="en-US" altLang="en-US" sz="2100" dirty="0" smtClean="0"/>
              <a:t>(this one is the best)</a:t>
            </a:r>
          </a:p>
        </p:txBody>
      </p:sp>
      <p:pic>
        <p:nvPicPr>
          <p:cNvPr id="148484" name="Picture 4" descr="http://thebrain.mcgill.ca/flash/a/a_02/a_02_cr/a_02_cr_vis/a_02_cr_vis_2c.jpg"/>
          <p:cNvPicPr>
            <a:picLocks noChangeAspect="1" noChangeArrowheads="1"/>
          </p:cNvPicPr>
          <p:nvPr/>
        </p:nvPicPr>
        <p:blipFill>
          <a:blip r:embed="rId5" cstate="print"/>
          <a:srcRect/>
          <a:stretch>
            <a:fillRect/>
          </a:stretch>
        </p:blipFill>
        <p:spPr bwMode="auto">
          <a:xfrm>
            <a:off x="0" y="0"/>
            <a:ext cx="4876800" cy="4876800"/>
          </a:xfrm>
          <a:prstGeom prst="rect">
            <a:avLst/>
          </a:prstGeom>
          <a:noFill/>
        </p:spPr>
      </p:pic>
      <p:pic>
        <p:nvPicPr>
          <p:cNvPr id="148486" name="Picture 6" descr="http://thebrain.mcgill.ca/flash/d/d_02/d_02_cr/d_02_cr_vis/d_02_cr_vis_2a.jpg"/>
          <p:cNvPicPr>
            <a:picLocks noChangeAspect="1" noChangeArrowheads="1"/>
          </p:cNvPicPr>
          <p:nvPr/>
        </p:nvPicPr>
        <p:blipFill>
          <a:blip r:embed="rId6" cstate="print"/>
          <a:srcRect/>
          <a:stretch>
            <a:fillRect/>
          </a:stretch>
        </p:blipFill>
        <p:spPr bwMode="auto">
          <a:xfrm>
            <a:off x="4190999" y="0"/>
            <a:ext cx="2987385" cy="3505200"/>
          </a:xfrm>
          <a:prstGeom prst="rect">
            <a:avLst/>
          </a:prstGeom>
          <a:noFill/>
        </p:spPr>
      </p:pic>
      <p:sp>
        <p:nvSpPr>
          <p:cNvPr id="7" name="TextBox 6"/>
          <p:cNvSpPr txBox="1"/>
          <p:nvPr/>
        </p:nvSpPr>
        <p:spPr>
          <a:xfrm>
            <a:off x="0" y="4826675"/>
            <a:ext cx="7315200" cy="2123658"/>
          </a:xfrm>
          <a:prstGeom prst="rect">
            <a:avLst/>
          </a:prstGeom>
          <a:noFill/>
        </p:spPr>
        <p:txBody>
          <a:bodyPr wrap="square" rtlCol="0">
            <a:spAutoFit/>
          </a:bodyPr>
          <a:lstStyle/>
          <a:p>
            <a:r>
              <a:rPr lang="en-US" sz="2200" dirty="0" smtClean="0">
                <a:solidFill>
                  <a:srgbClr val="000000"/>
                </a:solidFill>
              </a:rPr>
              <a:t>Eyes </a:t>
            </a:r>
            <a:r>
              <a:rPr lang="en-US" sz="2200" dirty="0" smtClean="0">
                <a:solidFill>
                  <a:srgbClr val="000000"/>
                </a:solidFill>
                <a:sym typeface="Wingdings" pitchFamily="2" charset="2"/>
              </a:rPr>
              <a:t> LGN (Lateral </a:t>
            </a:r>
            <a:r>
              <a:rPr lang="en-US" sz="2200" dirty="0" err="1" smtClean="0">
                <a:solidFill>
                  <a:srgbClr val="000000"/>
                </a:solidFill>
                <a:sym typeface="Wingdings" pitchFamily="2" charset="2"/>
              </a:rPr>
              <a:t>Geniculate</a:t>
            </a:r>
            <a:r>
              <a:rPr lang="en-US" sz="2200" dirty="0" smtClean="0">
                <a:solidFill>
                  <a:srgbClr val="000000"/>
                </a:solidFill>
                <a:sym typeface="Wingdings" pitchFamily="2" charset="2"/>
              </a:rPr>
              <a:t> Nucleus)  Primary Visual Cortex in the Occipital Lobe</a:t>
            </a:r>
          </a:p>
          <a:p>
            <a:endParaRPr lang="en-US" sz="2200" dirty="0" smtClean="0">
              <a:sym typeface="Wingdings" pitchFamily="2" charset="2"/>
            </a:endParaRPr>
          </a:p>
          <a:p>
            <a:r>
              <a:rPr lang="en-US" sz="2200" dirty="0" smtClean="0">
                <a:sym typeface="Wingdings" pitchFamily="2" charset="2"/>
              </a:rPr>
              <a:t>From LGN to Primary is called Optic Radiation…damage at any point along this = blindness, so we believe this is where conscious visual perception must take place</a:t>
            </a:r>
            <a:endParaRPr lang="en-US" sz="2200" dirty="0"/>
          </a:p>
        </p:txBody>
      </p:sp>
    </p:spTree>
  </p:cSld>
  <p:clrMapOvr>
    <a:masterClrMapping/>
  </p:clrMapOvr>
  <p:transition>
    <p:comb/>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Demonstration of Split Brain</a:t>
            </a:r>
            <a:endParaRPr lang="en-US" dirty="0"/>
          </a:p>
        </p:txBody>
      </p:sp>
      <p:sp>
        <p:nvSpPr>
          <p:cNvPr id="3" name="Content Placeholder 2"/>
          <p:cNvSpPr>
            <a:spLocks noGrp="1"/>
          </p:cNvSpPr>
          <p:nvPr>
            <p:ph idx="1"/>
          </p:nvPr>
        </p:nvSpPr>
        <p:spPr/>
        <p:txBody>
          <a:bodyPr/>
          <a:lstStyle/>
          <a:p>
            <a:r>
              <a:rPr lang="en-US" dirty="0" smtClean="0"/>
              <a:t>2 Volunteers</a:t>
            </a:r>
          </a:p>
          <a:p>
            <a:r>
              <a:rPr lang="en-US" dirty="0" smtClean="0"/>
              <a:t>Left Brain / Right Brain</a:t>
            </a:r>
          </a:p>
          <a:p>
            <a:r>
              <a:rPr lang="en-US" dirty="0" err="1" smtClean="0"/>
              <a:t>Criss</a:t>
            </a:r>
            <a:r>
              <a:rPr lang="en-US" dirty="0" smtClean="0"/>
              <a:t>-Cross inside arms</a:t>
            </a:r>
          </a:p>
          <a:p>
            <a:r>
              <a:rPr lang="en-US" dirty="0" smtClean="0"/>
              <a:t>Which should be allowed to talk?</a:t>
            </a:r>
          </a:p>
          <a:p>
            <a:r>
              <a:rPr lang="en-US" dirty="0" smtClean="0"/>
              <a:t>Goal: Tie Shoes</a:t>
            </a:r>
          </a:p>
          <a:p>
            <a:r>
              <a:rPr lang="en-US" dirty="0" smtClean="0"/>
              <a:t>Let’s sever the connection a bit...</a:t>
            </a:r>
          </a:p>
          <a:p>
            <a:r>
              <a:rPr lang="en-US" dirty="0" smtClean="0"/>
              <a:t>Blindfold!</a:t>
            </a:r>
          </a:p>
          <a:p>
            <a:r>
              <a:rPr lang="en-US" dirty="0" smtClean="0"/>
              <a:t>Now, let’s sever it entirely…</a:t>
            </a:r>
          </a:p>
          <a:p>
            <a:r>
              <a:rPr lang="en-US" dirty="0" smtClean="0"/>
              <a:t>Now, no talking</a:t>
            </a:r>
          </a:p>
          <a:p>
            <a:endParaRPr lang="en-US" dirty="0" smtClean="0"/>
          </a:p>
          <a:p>
            <a:endParaRPr lang="en-US" dirty="0"/>
          </a:p>
        </p:txBody>
      </p:sp>
    </p:spTree>
  </p:cSld>
  <p:clrMapOvr>
    <a:masterClrMapping/>
  </p:clrMapOvr>
  <p:transition>
    <p:comb/>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rrowheads="1"/>
          </p:cNvSpPr>
          <p:nvPr>
            <p:ph type="title"/>
          </p:nvPr>
        </p:nvSpPr>
        <p:spPr>
          <a:xfrm>
            <a:off x="0" y="228600"/>
            <a:ext cx="9144000" cy="1325563"/>
          </a:xfrm>
        </p:spPr>
        <p:txBody>
          <a:bodyPr/>
          <a:lstStyle/>
          <a:p>
            <a:r>
              <a:rPr lang="en-US" sz="4000" dirty="0">
                <a:hlinkClick r:id="rId2"/>
              </a:rPr>
              <a:t>Some Facts &amp; Theories </a:t>
            </a:r>
            <a:r>
              <a:rPr lang="en-US" sz="4000" dirty="0" smtClean="0">
                <a:hlinkClick r:id="rId2"/>
              </a:rPr>
              <a:t/>
            </a:r>
            <a:br>
              <a:rPr lang="en-US" sz="4000" dirty="0" smtClean="0">
                <a:hlinkClick r:id="rId2"/>
              </a:rPr>
            </a:br>
            <a:r>
              <a:rPr lang="en-US" sz="4000" dirty="0" smtClean="0">
                <a:hlinkClick r:id="rId2"/>
              </a:rPr>
              <a:t>about </a:t>
            </a:r>
            <a:r>
              <a:rPr lang="en-US" sz="4000" dirty="0">
                <a:hlinkClick r:id="rId2"/>
              </a:rPr>
              <a:t>Handedness...</a:t>
            </a:r>
            <a:endParaRPr lang="en-US" sz="4000" dirty="0"/>
          </a:p>
        </p:txBody>
      </p:sp>
      <p:sp>
        <p:nvSpPr>
          <p:cNvPr id="88067" name="Rectangle 3"/>
          <p:cNvSpPr>
            <a:spLocks noGrp="1" noRot="1" noChangeArrowheads="1"/>
          </p:cNvSpPr>
          <p:nvPr>
            <p:ph type="body" idx="1"/>
          </p:nvPr>
        </p:nvSpPr>
        <p:spPr>
          <a:xfrm>
            <a:off x="301625" y="1676400"/>
            <a:ext cx="8613775" cy="5181600"/>
          </a:xfrm>
        </p:spPr>
        <p:txBody>
          <a:bodyPr/>
          <a:lstStyle/>
          <a:p>
            <a:r>
              <a:rPr lang="en-US"/>
              <a:t>10% of pop is left-handed (slightly more among males)</a:t>
            </a:r>
          </a:p>
          <a:p>
            <a:r>
              <a:rPr lang="en-US"/>
              <a:t>9 of 10 fetuses (ultrasound) suck their right hand thumb</a:t>
            </a:r>
          </a:p>
          <a:p>
            <a:r>
              <a:rPr lang="en-US"/>
              <a:t>2/3 babies lie to with their heads turned to the right</a:t>
            </a:r>
          </a:p>
          <a:p>
            <a:pPr lvl="1"/>
            <a:r>
              <a:rPr lang="en-US"/>
              <a:t>Of these head right babies, after 5 months, almost all will reach for things with their right hand</a:t>
            </a:r>
          </a:p>
        </p:txBody>
      </p:sp>
    </p:spTree>
  </p:cSld>
  <p:clrMapOvr>
    <a:masterClrMapping/>
  </p:clrMapOvr>
  <p:transition>
    <p:comb/>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rrowheads="1"/>
          </p:cNvSpPr>
          <p:nvPr>
            <p:ph type="title"/>
          </p:nvPr>
        </p:nvSpPr>
        <p:spPr/>
        <p:txBody>
          <a:bodyPr/>
          <a:lstStyle/>
          <a:p>
            <a:r>
              <a:rPr lang="en-US" sz="4000" dirty="0" smtClean="0"/>
              <a:t>The Most Current Findings:</a:t>
            </a:r>
            <a:endParaRPr lang="en-US" sz="4000" dirty="0"/>
          </a:p>
        </p:txBody>
      </p:sp>
      <p:sp>
        <p:nvSpPr>
          <p:cNvPr id="123907" name="Rectangle 3"/>
          <p:cNvSpPr>
            <a:spLocks noGrp="1" noRot="1" noChangeArrowheads="1"/>
          </p:cNvSpPr>
          <p:nvPr>
            <p:ph type="body" idx="1"/>
          </p:nvPr>
        </p:nvSpPr>
        <p:spPr>
          <a:xfrm>
            <a:off x="301625" y="1295400"/>
            <a:ext cx="4575175" cy="5562600"/>
          </a:xfrm>
        </p:spPr>
        <p:txBody>
          <a:bodyPr/>
          <a:lstStyle/>
          <a:p>
            <a:pPr>
              <a:lnSpc>
                <a:spcPct val="90000"/>
              </a:lnSpc>
            </a:pPr>
            <a:r>
              <a:rPr lang="en-US" sz="2400" dirty="0"/>
              <a:t>Parents’ handedness</a:t>
            </a:r>
          </a:p>
          <a:p>
            <a:pPr lvl="1">
              <a:lnSpc>
                <a:spcPct val="90000"/>
              </a:lnSpc>
            </a:pPr>
            <a:r>
              <a:rPr lang="en-US" sz="2000" dirty="0"/>
              <a:t>Right handed parents = 92-96% of their children are right-handed</a:t>
            </a:r>
          </a:p>
          <a:p>
            <a:pPr lvl="1">
              <a:lnSpc>
                <a:spcPct val="90000"/>
              </a:lnSpc>
            </a:pPr>
            <a:r>
              <a:rPr lang="en-US" sz="2000" dirty="0"/>
              <a:t>Left handed parents = 45-50% of their children are left-handed</a:t>
            </a:r>
          </a:p>
          <a:p>
            <a:pPr lvl="1">
              <a:lnSpc>
                <a:spcPct val="90000"/>
              </a:lnSpc>
            </a:pPr>
            <a:r>
              <a:rPr lang="en-US" sz="2000" dirty="0"/>
              <a:t>1 left, 1 right = 80% of children right </a:t>
            </a:r>
            <a:r>
              <a:rPr lang="en-US" sz="2000" dirty="0" smtClean="0"/>
              <a:t>handed</a:t>
            </a:r>
          </a:p>
          <a:p>
            <a:pPr lvl="1">
              <a:lnSpc>
                <a:spcPct val="90000"/>
              </a:lnSpc>
              <a:buNone/>
            </a:pPr>
            <a:endParaRPr lang="en-US" sz="2000" dirty="0"/>
          </a:p>
          <a:p>
            <a:pPr>
              <a:lnSpc>
                <a:spcPct val="90000"/>
              </a:lnSpc>
            </a:pPr>
            <a:r>
              <a:rPr lang="en-US" sz="2400" dirty="0"/>
              <a:t>What about our class…</a:t>
            </a:r>
          </a:p>
          <a:p>
            <a:pPr lvl="1">
              <a:lnSpc>
                <a:spcPct val="90000"/>
              </a:lnSpc>
            </a:pPr>
            <a:r>
              <a:rPr lang="en-US" sz="2000" dirty="0"/>
              <a:t>How many lefties?</a:t>
            </a:r>
          </a:p>
          <a:p>
            <a:pPr lvl="1">
              <a:lnSpc>
                <a:spcPct val="90000"/>
              </a:lnSpc>
            </a:pPr>
            <a:r>
              <a:rPr lang="en-US" sz="2000" dirty="0"/>
              <a:t>How many of your parents were lefties?</a:t>
            </a:r>
          </a:p>
          <a:p>
            <a:pPr>
              <a:lnSpc>
                <a:spcPct val="90000"/>
              </a:lnSpc>
            </a:pPr>
            <a:r>
              <a:rPr lang="en-US" sz="2400" dirty="0"/>
              <a:t>Parents DO NOT = genes, though! Observational learning could cause these </a:t>
            </a:r>
            <a:r>
              <a:rPr lang="en-US" sz="2400" dirty="0" smtClean="0"/>
              <a:t>figures</a:t>
            </a:r>
            <a:endParaRPr lang="en-US" sz="2400" dirty="0"/>
          </a:p>
        </p:txBody>
      </p:sp>
      <p:pic>
        <p:nvPicPr>
          <p:cNvPr id="6" name="Picture 2" descr="http://www.twinsplussing.com/links/janes%20twins.jpg"/>
          <p:cNvPicPr>
            <a:picLocks noChangeAspect="1" noChangeArrowheads="1"/>
          </p:cNvPicPr>
          <p:nvPr/>
        </p:nvPicPr>
        <p:blipFill>
          <a:blip r:embed="rId2" cstate="print"/>
          <a:srcRect/>
          <a:stretch>
            <a:fillRect/>
          </a:stretch>
        </p:blipFill>
        <p:spPr bwMode="auto">
          <a:xfrm>
            <a:off x="4800600" y="1371600"/>
            <a:ext cx="3829050" cy="5105401"/>
          </a:xfrm>
          <a:prstGeom prst="rect">
            <a:avLst/>
          </a:prstGeom>
          <a:noFill/>
        </p:spPr>
      </p:pic>
    </p:spTree>
  </p:cSld>
  <p:clrMapOvr>
    <a:masterClrMapping/>
  </p:clrMapOvr>
  <p:transition>
    <p:comb/>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rrowheads="1"/>
          </p:cNvSpPr>
          <p:nvPr>
            <p:ph type="title"/>
          </p:nvPr>
        </p:nvSpPr>
        <p:spPr/>
        <p:txBody>
          <a:bodyPr/>
          <a:lstStyle/>
          <a:p>
            <a:r>
              <a:rPr lang="en-US" sz="4000"/>
              <a:t>Summarizing the Article’s Findings</a:t>
            </a:r>
          </a:p>
        </p:txBody>
      </p:sp>
      <p:sp>
        <p:nvSpPr>
          <p:cNvPr id="123907" name="Rectangle 3"/>
          <p:cNvSpPr>
            <a:spLocks noGrp="1" noRot="1" noChangeArrowheads="1"/>
          </p:cNvSpPr>
          <p:nvPr>
            <p:ph type="body" idx="1"/>
          </p:nvPr>
        </p:nvSpPr>
        <p:spPr>
          <a:xfrm>
            <a:off x="301625" y="1295400"/>
            <a:ext cx="4270375" cy="5257800"/>
          </a:xfrm>
        </p:spPr>
        <p:txBody>
          <a:bodyPr/>
          <a:lstStyle/>
          <a:p>
            <a:pPr>
              <a:lnSpc>
                <a:spcPct val="90000"/>
              </a:lnSpc>
            </a:pPr>
            <a:endParaRPr lang="en-US" sz="2400" dirty="0" smtClean="0"/>
          </a:p>
          <a:p>
            <a:pPr>
              <a:lnSpc>
                <a:spcPct val="90000"/>
              </a:lnSpc>
            </a:pPr>
            <a:r>
              <a:rPr lang="en-US" sz="2400" dirty="0" smtClean="0"/>
              <a:t>BUT</a:t>
            </a:r>
            <a:r>
              <a:rPr lang="en-US" sz="2400" dirty="0"/>
              <a:t>, adopted children are more similar to biological </a:t>
            </a:r>
            <a:r>
              <a:rPr lang="en-US" sz="2400" dirty="0" smtClean="0"/>
              <a:t>parents</a:t>
            </a:r>
          </a:p>
          <a:p>
            <a:pPr>
              <a:lnSpc>
                <a:spcPct val="90000"/>
              </a:lnSpc>
              <a:buNone/>
            </a:pPr>
            <a:endParaRPr lang="en-US" sz="2400" dirty="0"/>
          </a:p>
          <a:p>
            <a:pPr>
              <a:lnSpc>
                <a:spcPct val="90000"/>
              </a:lnSpc>
            </a:pPr>
            <a:r>
              <a:rPr lang="en-US" sz="2400" dirty="0"/>
              <a:t>ID TWINS vs. Fraternal TWINS…uh-oh, no differences…20-30% of twins have 1 left, 1 </a:t>
            </a:r>
            <a:r>
              <a:rPr lang="en-US" sz="2400" dirty="0" smtClean="0"/>
              <a:t>right…</a:t>
            </a:r>
          </a:p>
          <a:p>
            <a:pPr>
              <a:lnSpc>
                <a:spcPct val="90000"/>
              </a:lnSpc>
            </a:pPr>
            <a:r>
              <a:rPr lang="en-US" sz="2400" dirty="0" smtClean="0"/>
              <a:t>What do you think????</a:t>
            </a:r>
          </a:p>
          <a:p>
            <a:pPr>
              <a:lnSpc>
                <a:spcPct val="90000"/>
              </a:lnSpc>
              <a:buNone/>
            </a:pPr>
            <a:endParaRPr lang="en-US" sz="2400" dirty="0"/>
          </a:p>
          <a:p>
            <a:pPr>
              <a:lnSpc>
                <a:spcPct val="90000"/>
              </a:lnSpc>
            </a:pPr>
            <a:r>
              <a:rPr lang="en-US" sz="2400" dirty="0"/>
              <a:t>Perhaps twinning itself then contributes to handedness?!!!</a:t>
            </a:r>
          </a:p>
        </p:txBody>
      </p:sp>
      <p:pic>
        <p:nvPicPr>
          <p:cNvPr id="147458" name="Picture 2" descr="http://2.bp.blogspot.com/_IKAx782HQ9g/SOJLYVvcfvI/AAAAAAAAClw/gFMq_bj_2-Y/s400/coors_twins2.jpg"/>
          <p:cNvPicPr>
            <a:picLocks noChangeAspect="1" noChangeArrowheads="1"/>
          </p:cNvPicPr>
          <p:nvPr/>
        </p:nvPicPr>
        <p:blipFill>
          <a:blip r:embed="rId2" cstate="print"/>
          <a:srcRect/>
          <a:stretch>
            <a:fillRect/>
          </a:stretch>
        </p:blipFill>
        <p:spPr bwMode="auto">
          <a:xfrm>
            <a:off x="4648200" y="1905000"/>
            <a:ext cx="4038600" cy="3916955"/>
          </a:xfrm>
          <a:prstGeom prst="rect">
            <a:avLst/>
          </a:prstGeom>
          <a:noFill/>
        </p:spPr>
      </p:pic>
    </p:spTree>
  </p:cSld>
  <p:clrMapOvr>
    <a:masterClrMapping/>
  </p:clrMapOvr>
  <p:transition>
    <p:comb/>
  </p:transition>
  <p:timing>
    <p:tnLst>
      <p:par>
        <p:cTn id="1" dur="indefinite" restart="never" nodeType="tmRoot"/>
      </p:par>
    </p:tnLst>
  </p:timing>
</p:sld>
</file>

<file path=ppt/theme/theme1.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Clouds</Template>
  <TotalTime>8297</TotalTime>
  <Words>3837</Words>
  <Application>Microsoft Office PowerPoint</Application>
  <PresentationFormat>On-screen Show (4:3)</PresentationFormat>
  <Paragraphs>720</Paragraphs>
  <Slides>117</Slides>
  <Notes>9</Notes>
  <HiddenSlides>0</HiddenSlides>
  <MMClips>5</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117</vt:i4>
      </vt:variant>
    </vt:vector>
  </HeadingPairs>
  <TitlesOfParts>
    <vt:vector size="119" baseType="lpstr">
      <vt:lpstr>Clouds</vt:lpstr>
      <vt:lpstr>Microsoft ClipArt Gallery</vt:lpstr>
      <vt:lpstr>Journal</vt:lpstr>
      <vt:lpstr>Journal: </vt:lpstr>
      <vt:lpstr>Journal Day 17:</vt:lpstr>
      <vt:lpstr>Day 18: Practice questions</vt:lpstr>
      <vt:lpstr>Journal:</vt:lpstr>
      <vt:lpstr>Results</vt:lpstr>
      <vt:lpstr>2009-2010:  Left / Right Brain Dominance</vt:lpstr>
      <vt:lpstr>Movie Questions: Please Copy!</vt:lpstr>
      <vt:lpstr>Biological Basis of Behavior</vt:lpstr>
      <vt:lpstr>WebQuest</vt:lpstr>
      <vt:lpstr>WOW!</vt:lpstr>
      <vt:lpstr>Neurological possibilities</vt:lpstr>
      <vt:lpstr>Neural Communication</vt:lpstr>
      <vt:lpstr>PowerPoint Presentation</vt:lpstr>
      <vt:lpstr>PowerPoint Presentation</vt:lpstr>
      <vt:lpstr>PowerPoint Presentation</vt:lpstr>
      <vt:lpstr>PowerPoint Presentation</vt:lpstr>
      <vt:lpstr>Neurotransmission: focus of medications (e.g., dopamine)</vt:lpstr>
      <vt:lpstr>PowerPoint Presentation</vt:lpstr>
      <vt:lpstr>The Neural Impulse – A Demonstration with Hershey’s</vt:lpstr>
      <vt:lpstr>PowerPoint Presentation</vt:lpstr>
      <vt:lpstr>Research Methods</vt:lpstr>
      <vt:lpstr>Research Methods for the Brain</vt:lpstr>
      <vt:lpstr>PowerPoint Presentation</vt:lpstr>
      <vt:lpstr>PowerPoint Presentation</vt:lpstr>
      <vt:lpstr>PowerPoint Presentation</vt:lpstr>
      <vt:lpstr>PowerPoint Presentation</vt:lpstr>
      <vt:lpstr>Magnetic Resonance Imaging</vt:lpstr>
      <vt:lpstr>ACCIDENTS!</vt:lpstr>
      <vt:lpstr>PowerPoint Presentation</vt:lpstr>
      <vt:lpstr>PowerPoint Presentation</vt:lpstr>
      <vt:lpstr>PowerPoint Presentation</vt:lpstr>
      <vt:lpstr>Neurotransmitters</vt:lpstr>
      <vt:lpstr>Discovery of NT’s</vt:lpstr>
      <vt:lpstr>Types of Neurotransmitters &amp; Their Effects on the N.S. (handout)</vt:lpstr>
      <vt:lpstr>Chemical Weapons:  Nerve Agents</vt:lpstr>
      <vt:lpstr>Dopamine! (Excitatory)</vt:lpstr>
      <vt:lpstr>Chemical dependency: injures reward circuitry</vt:lpstr>
      <vt:lpstr>Parkinson’s</vt:lpstr>
      <vt:lpstr>PowerPoint Presentation</vt:lpstr>
      <vt:lpstr>Types of Neurotransmitters &amp; Their Effects on the N.S. (cont’d.)</vt:lpstr>
      <vt:lpstr>PowerPoint Presentation</vt:lpstr>
      <vt:lpstr>Types of Neurotransmitters &amp; Their Effects on the N.S. (cont’d.)</vt:lpstr>
      <vt:lpstr>PowerPoint Presentation</vt:lpstr>
      <vt:lpstr>PowerPoint Presentation</vt:lpstr>
      <vt:lpstr>PowerPoint Presentation</vt:lpstr>
      <vt:lpstr>Neuromodulators</vt:lpstr>
      <vt:lpstr>The Nervous System</vt:lpstr>
      <vt:lpstr>PowerPoint Presentation</vt:lpstr>
      <vt:lpstr>Afferent vs. Efferent Neurons</vt:lpstr>
      <vt:lpstr>PowerPoint Presentation</vt:lpstr>
      <vt:lpstr>PowerPoint Presentation</vt:lpstr>
      <vt:lpstr>Cranial &amp; Spinal nerves</vt:lpstr>
      <vt:lpstr>PowerPoint Presentation</vt:lpstr>
      <vt:lpstr>PowerPoint Presentation</vt:lpstr>
      <vt:lpstr>PowerPoint Presentation</vt:lpstr>
      <vt:lpstr>The Brain</vt:lpstr>
      <vt:lpstr>Brainstem – Biologically Old</vt:lpstr>
      <vt:lpstr>Pons</vt:lpstr>
      <vt:lpstr>Pinky &amp; THE BRAIN!!!</vt:lpstr>
      <vt:lpstr>Cerebellum</vt:lpstr>
      <vt:lpstr>Parts of the Brain</vt:lpstr>
      <vt:lpstr>Limbic System</vt:lpstr>
      <vt:lpstr>Amygdala: attaches emotional significance to events: PTSD</vt:lpstr>
      <vt:lpstr>+</vt:lpstr>
      <vt:lpstr>Amygdala</vt:lpstr>
      <vt:lpstr>PowerPoint Presentation</vt:lpstr>
      <vt:lpstr>PowerPoint Presentation</vt:lpstr>
      <vt:lpstr>Hippocampus most of brain removed </vt:lpstr>
      <vt:lpstr>+</vt:lpstr>
      <vt:lpstr>Hippocampus </vt:lpstr>
      <vt:lpstr>PowerPoint Presentation</vt:lpstr>
      <vt:lpstr>The Lobes of the Brain</vt:lpstr>
      <vt:lpstr>PowerPoint Presentation</vt:lpstr>
      <vt:lpstr>PowerPoint Presentation</vt:lpstr>
      <vt:lpstr>PowerPoint Presentation</vt:lpstr>
      <vt:lpstr>PowerPoint Presentation</vt:lpstr>
      <vt:lpstr>Challenging behaviors:  damage to Prefrontal cortex separates us from the animals</vt:lpstr>
      <vt:lpstr>PowerPoint Presentation</vt:lpstr>
      <vt:lpstr>PowerPoint Presentation</vt:lpstr>
      <vt:lpstr>Motor Cortex</vt:lpstr>
      <vt:lpstr>PowerPoint Presentation</vt:lpstr>
      <vt:lpstr>Forgotten cells: glial cells = GLUE</vt:lpstr>
      <vt:lpstr>Brain cancer: Gliomas </vt:lpstr>
      <vt:lpstr>Language in the Brain</vt:lpstr>
      <vt:lpstr>Language – Broca’s &amp; Wernicke’s Areas</vt:lpstr>
      <vt:lpstr>Broca’s Aphasia</vt:lpstr>
      <vt:lpstr>Classic cortical language areas: aphasias</vt:lpstr>
      <vt:lpstr>PowerPoint Presentation</vt:lpstr>
      <vt:lpstr>More Videos</vt:lpstr>
      <vt:lpstr>By Function</vt:lpstr>
      <vt:lpstr>PowerPoint Presentation</vt:lpstr>
      <vt:lpstr>Left and Right Cerebral Hemispheres</vt:lpstr>
      <vt:lpstr>Left / Right Functioning</vt:lpstr>
      <vt:lpstr>PowerPoint Presentation</vt:lpstr>
      <vt:lpstr>A Demonstration of Split Brain</vt:lpstr>
      <vt:lpstr>Some Facts &amp; Theories  about Handedness...</vt:lpstr>
      <vt:lpstr>The Most Current Findings:</vt:lpstr>
      <vt:lpstr>Summarizing the Article’s Findings</vt:lpstr>
      <vt:lpstr>More Left Handednes</vt:lpstr>
      <vt:lpstr>Stuttering</vt:lpstr>
      <vt:lpstr>PowerPoint Presentation</vt:lpstr>
      <vt:lpstr>The Endocrine System</vt:lpstr>
      <vt:lpstr>The Parts…</vt:lpstr>
      <vt:lpstr>Hypothalamus</vt:lpstr>
      <vt:lpstr>Pituitary Gland</vt:lpstr>
      <vt:lpstr>Thyroid / Parathyroid Glands</vt:lpstr>
      <vt:lpstr>Adrenal Glands</vt:lpstr>
      <vt:lpstr>Pancreas – Diabetes</vt:lpstr>
      <vt:lpstr>Gonads</vt:lpstr>
      <vt:lpstr>Pineal Gland</vt:lpstr>
      <vt:lpstr>PowerPoint Presentation</vt:lpstr>
      <vt:lpstr>Can we grow more brain cells and become smarter?</vt:lpstr>
      <vt:lpstr>Key Point: Plasticity</vt:lpstr>
      <vt:lpstr>Subdural bleed: most common intracranial bleed</vt:lpstr>
      <vt:lpstr>Causes of TBI</vt:lpstr>
      <vt:lpstr>Review Activities</vt:lpstr>
    </vt:vector>
  </TitlesOfParts>
  <Company>Virginia Beach Public Schools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Virginia Beach Public Schools</dc:creator>
  <cp:lastModifiedBy>Andy Filipowicz</cp:lastModifiedBy>
  <cp:revision>208</cp:revision>
  <dcterms:created xsi:type="dcterms:W3CDTF">2007-09-11T16:58:52Z</dcterms:created>
  <dcterms:modified xsi:type="dcterms:W3CDTF">2010-10-11T02:24:07Z</dcterms:modified>
</cp:coreProperties>
</file>