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8"/>
  </p:notesMasterIdLst>
  <p:handoutMasterIdLst>
    <p:handoutMasterId r:id="rId59"/>
  </p:handoutMasterIdLst>
  <p:sldIdLst>
    <p:sldId id="307" r:id="rId2"/>
    <p:sldId id="326" r:id="rId3"/>
    <p:sldId id="319" r:id="rId4"/>
    <p:sldId id="320" r:id="rId5"/>
    <p:sldId id="305" r:id="rId6"/>
    <p:sldId id="308" r:id="rId7"/>
    <p:sldId id="309" r:id="rId8"/>
    <p:sldId id="310" r:id="rId9"/>
    <p:sldId id="293" r:id="rId10"/>
    <p:sldId id="256" r:id="rId11"/>
    <p:sldId id="257" r:id="rId12"/>
    <p:sldId id="298" r:id="rId13"/>
    <p:sldId id="259" r:id="rId14"/>
    <p:sldId id="327" r:id="rId15"/>
    <p:sldId id="312" r:id="rId16"/>
    <p:sldId id="260" r:id="rId17"/>
    <p:sldId id="261" r:id="rId18"/>
    <p:sldId id="262" r:id="rId19"/>
    <p:sldId id="275" r:id="rId20"/>
    <p:sldId id="274" r:id="rId21"/>
    <p:sldId id="329" r:id="rId22"/>
    <p:sldId id="313" r:id="rId23"/>
    <p:sldId id="264" r:id="rId24"/>
    <p:sldId id="292" r:id="rId25"/>
    <p:sldId id="290" r:id="rId26"/>
    <p:sldId id="299" r:id="rId27"/>
    <p:sldId id="300" r:id="rId28"/>
    <p:sldId id="266" r:id="rId29"/>
    <p:sldId id="268" r:id="rId30"/>
    <p:sldId id="302" r:id="rId31"/>
    <p:sldId id="317" r:id="rId32"/>
    <p:sldId id="318" r:id="rId33"/>
    <p:sldId id="316" r:id="rId34"/>
    <p:sldId id="301" r:id="rId35"/>
    <p:sldId id="273" r:id="rId36"/>
    <p:sldId id="277" r:id="rId37"/>
    <p:sldId id="291" r:id="rId38"/>
    <p:sldId id="269" r:id="rId39"/>
    <p:sldId id="289" r:id="rId40"/>
    <p:sldId id="276" r:id="rId41"/>
    <p:sldId id="278" r:id="rId42"/>
    <p:sldId id="284" r:id="rId43"/>
    <p:sldId id="322" r:id="rId44"/>
    <p:sldId id="285" r:id="rId45"/>
    <p:sldId id="323" r:id="rId46"/>
    <p:sldId id="324" r:id="rId47"/>
    <p:sldId id="325" r:id="rId48"/>
    <p:sldId id="271" r:id="rId49"/>
    <p:sldId id="286" r:id="rId50"/>
    <p:sldId id="279" r:id="rId51"/>
    <p:sldId id="303" r:id="rId52"/>
    <p:sldId id="280" r:id="rId53"/>
    <p:sldId id="306" r:id="rId54"/>
    <p:sldId id="288" r:id="rId55"/>
    <p:sldId id="281" r:id="rId56"/>
    <p:sldId id="282"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79" autoAdjust="0"/>
  </p:normalViewPr>
  <p:slideViewPr>
    <p:cSldViewPr>
      <p:cViewPr varScale="1">
        <p:scale>
          <a:sx n="61" d="100"/>
          <a:sy n="61" d="100"/>
        </p:scale>
        <p:origin x="-7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0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80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5921D25-6BF4-46B2-A704-35C619D8E85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4FDE8C-3FD9-46B7-90A0-9B3962CD92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ienceblogs.com/neurophilosophy/2008/10/first_case_study_of_developmental_phonagnosia.ph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7AC2B67-5501-49F1-A3E3-628D74B8C960}" type="slidenum">
              <a:rPr lang="en-US" smtClean="0"/>
              <a:pPr/>
              <a:t>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Our expectation of the earth’s atmosphere is that of a dome (longer at the ends)…therefore when the same retinal image is cast upon our eyes (staright above and on the horizon), we perceive the horizon moon as larger than it actually is because we are adjusting for the perceived increased distance.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966AD8C-7A3A-405C-A716-822DA37E3BB2}" type="slidenum">
              <a:rPr lang="en-US" smtClean="0"/>
              <a:pPr/>
              <a:t>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hlinkClick r:id="rId3"/>
              </a:rPr>
              <a:t>http://scienceblogs.com/neurophilosophy/2008/10/first_case_study_of_developmental_phonagnosia.php</a:t>
            </a:r>
            <a:endParaRPr lang="en-US" smtClean="0"/>
          </a:p>
          <a:p>
            <a:endParaRPr lang="en-US"/>
          </a:p>
        </p:txBody>
      </p:sp>
      <p:sp>
        <p:nvSpPr>
          <p:cNvPr id="4" name="Slide Number Placeholder 3"/>
          <p:cNvSpPr>
            <a:spLocks noGrp="1"/>
          </p:cNvSpPr>
          <p:nvPr>
            <p:ph type="sldNum" sz="quarter" idx="10"/>
          </p:nvPr>
        </p:nvSpPr>
        <p:spPr/>
        <p:txBody>
          <a:bodyPr/>
          <a:lstStyle/>
          <a:p>
            <a:pPr>
              <a:defRPr/>
            </a:pPr>
            <a:fld id="{134FDE8C-3FD9-46B7-90A0-9B3962CD92E4}" type="slidenum">
              <a:rPr lang="en-US" smtClean="0"/>
              <a:pPr>
                <a:defRPr/>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Size Constancy</a:t>
            </a:r>
            <a:r>
              <a:rPr lang="en-US" baseline="0" dirty="0" smtClean="0"/>
              <a:t> – despite our distance varying from an object, we perceive it as unchanging in size</a:t>
            </a:r>
            <a:endParaRPr lang="en-US" dirty="0" smtClean="0"/>
          </a:p>
          <a:p>
            <a:r>
              <a:rPr lang="en-US" dirty="0" smtClean="0"/>
              <a:t>Relative Size – if we know that 2</a:t>
            </a:r>
            <a:r>
              <a:rPr lang="en-US" baseline="0" dirty="0" smtClean="0"/>
              <a:t> objects are of the same size, we perceive the one that casts the smaller image as being further away…Ames Room tricks us and overrides this info by using our schema for rooms as 2 sets of parallel walls</a:t>
            </a:r>
          </a:p>
          <a:p>
            <a:endParaRPr lang="en-US" dirty="0"/>
          </a:p>
        </p:txBody>
      </p:sp>
      <p:sp>
        <p:nvSpPr>
          <p:cNvPr id="4" name="Slide Number Placeholder 3"/>
          <p:cNvSpPr>
            <a:spLocks noGrp="1"/>
          </p:cNvSpPr>
          <p:nvPr>
            <p:ph type="sldNum" sz="quarter" idx="10"/>
          </p:nvPr>
        </p:nvSpPr>
        <p:spPr/>
        <p:txBody>
          <a:bodyPr/>
          <a:lstStyle/>
          <a:p>
            <a:pPr>
              <a:defRPr/>
            </a:pPr>
            <a:fld id="{134FDE8C-3FD9-46B7-90A0-9B3962CD92E4}" type="slidenum">
              <a:rPr lang="en-US" smtClean="0"/>
              <a:pPr>
                <a:defRPr/>
              </a:pPr>
              <a:t>32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41BAF9A-6C46-40FD-A9A0-46E80A0B853B}" type="slidenum">
              <a:rPr lang="en-US" smtClean="0"/>
              <a:pPr/>
              <a:t>33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http://www.questacon.edu.au/illusions/muller-lyer_explain.html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4690C9C-25CC-43E9-ABC1-D664142415CF}" type="slidenum">
              <a:rPr lang="en-US" smtClean="0"/>
              <a:pPr/>
              <a:t>42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Mac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95F317-DD2E-4C5F-AC29-6C44559F7427}"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A30EBA-B304-440C-B15D-021FBF33413C}"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B801EE-EADB-4052-A6E1-944B3D3CD6A7}"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23CBFC-DD99-4D44-98C1-A1B16046BCCE}"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F408A1-C861-4F3D-BF59-B98E8F6A03A8}"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E40BC5-07EA-486D-BC06-31B2F5439ECE}"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097DF6E-9CA0-4B99-8B1C-4FFDE0D62795}"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66DD9E6-BF59-4879-BFBA-28177E455ADA}"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1F895A1-15A7-40C6-8914-116E4BB5100A}"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7F96B5-F5D3-4EC0-B591-D3345BD1170E}"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45DDDA-1C37-4070-AD4D-7B9A8A9A19E9}"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EF50659-1E90-43AE-8527-2C371E13203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michaelbach.de/ot/ang_cafewall/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toyama-cmt.ac.jp/~kanagawa/essay/GESTALT.JP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www.dailymail.co.uk/health/article-1081766/Spoken-heard-The-woman-distinguish-voices--Bond-star-Sean-Connery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dragon.uml.edu/psych/stair.html" TargetMode="External"/><Relationship Id="rId2" Type="http://schemas.openxmlformats.org/officeDocument/2006/relationships/hyperlink" Target="http://dragon.uml.edu/psych/rubin.html" TargetMode="Externa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hyperlink" Target="http://dragon.uml.edu/psych/woman.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ichaelbach.de/ot/cog_letters-ink/index.html" TargetMode="External"/><Relationship Id="rId2" Type="http://schemas.openxmlformats.org/officeDocument/2006/relationships/hyperlink" Target="http://dragon.uml.edu/psych/kaniza.html" TargetMode="Externa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www.michaelbach.de/ot/sze_Frankfurter/inde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ifesci.sussex.ac.uk/home/George_Mather/Motion/KDE.HTML" TargetMode="External"/><Relationship Id="rId2" Type="http://schemas.openxmlformats.org/officeDocument/2006/relationships/hyperlink" Target="http://www.lifesci.sussex.ac.uk/home/George_Mather/Motion/BM.HTML" TargetMode="External"/><Relationship Id="rId1" Type="http://schemas.openxmlformats.org/officeDocument/2006/relationships/slideLayout" Target="../slideLayouts/slideLayout2.xml"/><Relationship Id="rId5" Type="http://schemas.openxmlformats.org/officeDocument/2006/relationships/hyperlink" Target="http://www.lifesci.sussex.ac.uk/home/George_Mather/Motion/MAE.HTML" TargetMode="External"/><Relationship Id="rId4" Type="http://schemas.openxmlformats.org/officeDocument/2006/relationships/hyperlink" Target="http://www.exploratorium.edu/seeing/exhibits/disappearing.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ragon.uml.edu/psych/priya_ponzo.html" TargetMode="External"/><Relationship Id="rId2" Type="http://schemas.openxmlformats.org/officeDocument/2006/relationships/hyperlink" Target="http://www.michaelbach.de/ot/sze_shepardTerrors/index.html"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dragon.uml.edu/psych/overthemountain.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psych.hanover.edu/Krantz/sen_tu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5ic7QGjGEX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youtube.com/watch?v=Ttd0YjXF0no"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michaelbach.de/ot/sze_muelue/index.html" TargetMode="External"/><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dragon.uml.edu/psych/illusion.html" TargetMode="External"/><Relationship Id="rId4" Type="http://schemas.openxmlformats.org/officeDocument/2006/relationships/hyperlink" Target="http://www.michaelbach.de/ot/sze_t-illusion/index.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michaelbach.de/ot/ang_poggendorff/index.html" TargetMode="External"/><Relationship Id="rId2" Type="http://schemas.openxmlformats.org/officeDocument/2006/relationships/hyperlink" Target="http://dragon.uml.edu/psych/poggendo.html" TargetMode="External"/><Relationship Id="rId1" Type="http://schemas.openxmlformats.org/officeDocument/2006/relationships/slideLayout" Target="../slideLayouts/slideLayout2.xml"/><Relationship Id="rId4" Type="http://schemas.openxmlformats.org/officeDocument/2006/relationships/hyperlink" Target="http://www.psychologie.tu-dresden.de/i1/kaw/diverses%20Material/www.illusionworks.com/html/poggendorf.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michaelbach.de/ot/lum_dynsimcontrast/index.html" TargetMode="External"/><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hyperlink" Target="http://www.michaelbach.de/ot/mot_feet_lin/index.html" TargetMode="External"/><Relationship Id="rId4" Type="http://schemas.openxmlformats.org/officeDocument/2006/relationships/hyperlink" Target="http://www.michaelbach.de/ot/lum_white/index.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bp2.blogger.com/_N_Ek0g2Uumg/R0x_ix5JUhI/AAAAAAAAADE/bZbmEtCRodM/s320/babies.gi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lhup.edu/~dsimanek/3d/moonillu.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michaelbach.de/ot/sze_moon/index.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youtube.com/watch?v=YuPadpaTwKY&amp;feature=related" TargetMode="External"/><Relationship Id="rId2" Type="http://schemas.openxmlformats.org/officeDocument/2006/relationships/hyperlink" Target="http://www.youtube.com/watch?v=hRc4LkBRjIc&amp;feature=related"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dragon.uml.edu/psych/necker.html" TargetMode="External"/><Relationship Id="rId3" Type="http://schemas.openxmlformats.org/officeDocument/2006/relationships/hyperlink" Target="http://www.exploratorium.edu/seeing/exhibits/changing.html" TargetMode="External"/><Relationship Id="rId7" Type="http://schemas.openxmlformats.org/officeDocument/2006/relationships/hyperlink" Target="http://dragon.uml.edu/psych/box_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michaelbach.de/ot/cog_hiddenBird/index.html" TargetMode="External"/><Relationship Id="rId5" Type="http://schemas.openxmlformats.org/officeDocument/2006/relationships/hyperlink" Target="http://www.michaelbach.de/ot/mot_feet_lin/index.html" TargetMode="External"/><Relationship Id="rId10" Type="http://schemas.openxmlformats.org/officeDocument/2006/relationships/hyperlink" Target="http://www.grand-illusions.com/opticalillusions/face/" TargetMode="External"/><Relationship Id="rId4" Type="http://schemas.openxmlformats.org/officeDocument/2006/relationships/hyperlink" Target="http://www.michaelbach.de/ot/mot_strob/index.html" TargetMode="External"/><Relationship Id="rId9" Type="http://schemas.openxmlformats.org/officeDocument/2006/relationships/hyperlink" Target="http://www.scientificpsychic.com/graph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838200"/>
          </a:xfrm>
        </p:spPr>
        <p:txBody>
          <a:bodyPr/>
          <a:lstStyle/>
          <a:p>
            <a:pPr eaLnBrk="1" hangingPunct="1">
              <a:defRPr/>
            </a:pPr>
            <a:r>
              <a:rPr lang="en-US" dirty="0" smtClean="0"/>
              <a:t>Journal Day</a:t>
            </a:r>
          </a:p>
        </p:txBody>
      </p:sp>
      <p:sp>
        <p:nvSpPr>
          <p:cNvPr id="98307" name="Rectangle 3"/>
          <p:cNvSpPr>
            <a:spLocks noGrp="1" noChangeArrowheads="1"/>
          </p:cNvSpPr>
          <p:nvPr>
            <p:ph idx="1"/>
          </p:nvPr>
        </p:nvSpPr>
        <p:spPr>
          <a:xfrm>
            <a:off x="0" y="914400"/>
            <a:ext cx="9144000" cy="5943600"/>
          </a:xfrm>
        </p:spPr>
        <p:txBody>
          <a:bodyPr/>
          <a:lstStyle/>
          <a:p>
            <a:pPr eaLnBrk="1" hangingPunct="1">
              <a:lnSpc>
                <a:spcPct val="90000"/>
              </a:lnSpc>
              <a:defRPr/>
            </a:pPr>
            <a:r>
              <a:rPr lang="en-US" sz="2400" smtClean="0">
                <a:effectLst/>
              </a:rPr>
              <a:t>Imagine that you are outside on a clear night in which there are no clouds, and there is a bright FULL MOON. Pretend that on a table in front of you are objects that range in size from a BB to a beach ball as follows:</a:t>
            </a:r>
          </a:p>
          <a:p>
            <a:pPr eaLnBrk="1" hangingPunct="1">
              <a:lnSpc>
                <a:spcPct val="90000"/>
              </a:lnSpc>
              <a:defRPr/>
            </a:pPr>
            <a:r>
              <a:rPr lang="en-US" sz="2400" smtClean="0">
                <a:effectLst/>
              </a:rPr>
              <a:t>1. BB			2. Pea			3. Dime</a:t>
            </a:r>
          </a:p>
          <a:p>
            <a:pPr eaLnBrk="1" hangingPunct="1">
              <a:lnSpc>
                <a:spcPct val="90000"/>
              </a:lnSpc>
              <a:defRPr/>
            </a:pPr>
            <a:r>
              <a:rPr lang="en-US" sz="2400" smtClean="0">
                <a:effectLst/>
              </a:rPr>
              <a:t>4. Penny			5. Nickel		6. Quarter</a:t>
            </a:r>
          </a:p>
          <a:p>
            <a:pPr eaLnBrk="1" hangingPunct="1">
              <a:lnSpc>
                <a:spcPct val="90000"/>
              </a:lnSpc>
              <a:defRPr/>
            </a:pPr>
            <a:r>
              <a:rPr lang="en-US" sz="2400" smtClean="0">
                <a:effectLst/>
              </a:rPr>
              <a:t>7. Golf ball			8. Baseball		9. Softball</a:t>
            </a:r>
          </a:p>
          <a:p>
            <a:pPr eaLnBrk="1" hangingPunct="1">
              <a:lnSpc>
                <a:spcPct val="90000"/>
              </a:lnSpc>
              <a:defRPr/>
            </a:pPr>
            <a:r>
              <a:rPr lang="en-US" sz="2400" smtClean="0">
                <a:effectLst/>
              </a:rPr>
              <a:t>10. Small salad plate	11. Large dinner plate	12. Frisbee</a:t>
            </a:r>
          </a:p>
          <a:p>
            <a:pPr eaLnBrk="1" hangingPunct="1">
              <a:lnSpc>
                <a:spcPct val="90000"/>
              </a:lnSpc>
              <a:defRPr/>
            </a:pPr>
            <a:r>
              <a:rPr lang="en-US" sz="2400" smtClean="0">
                <a:effectLst/>
              </a:rPr>
              <a:t>13. Basketball		14. Beach ball</a:t>
            </a:r>
          </a:p>
          <a:p>
            <a:pPr eaLnBrk="1" hangingPunct="1">
              <a:lnSpc>
                <a:spcPct val="90000"/>
              </a:lnSpc>
              <a:defRPr/>
            </a:pPr>
            <a:r>
              <a:rPr lang="en-US" sz="2400" smtClean="0">
                <a:effectLst/>
              </a:rPr>
              <a:t>Please pretend that you are going to pick one of these things that WHEN HELD AT ARM’S LENGTH JUST COVERS UP THE MOON. Imagine that you are picking one that when you hold it in your hand will JUST BARELY COVER UP THE MOON so that you can no longer see it.</a:t>
            </a:r>
          </a:p>
          <a:p>
            <a:pPr eaLnBrk="1" hangingPunct="1">
              <a:lnSpc>
                <a:spcPct val="90000"/>
              </a:lnSpc>
              <a:defRPr/>
            </a:pPr>
            <a:r>
              <a:rPr lang="en-US" sz="2400" smtClean="0">
                <a:effectLst/>
              </a:rPr>
              <a:t>_____ Put the number of the object you chose here.</a:t>
            </a:r>
          </a:p>
          <a:p>
            <a:pPr eaLnBrk="1" hangingPunct="1">
              <a:lnSpc>
                <a:spcPct val="90000"/>
              </a:lnSpc>
              <a:defRPr/>
            </a:pPr>
            <a:endParaRPr lang="en-US" sz="2400" smtClean="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724400"/>
            <a:ext cx="7772400" cy="1470025"/>
          </a:xfrm>
        </p:spPr>
        <p:txBody>
          <a:bodyPr/>
          <a:lstStyle/>
          <a:p>
            <a:pPr eaLnBrk="1" hangingPunct="1">
              <a:defRPr/>
            </a:pPr>
            <a:r>
              <a:rPr lang="en-US" dirty="0" smtClean="0"/>
              <a:t>Perception &amp; Interpretation</a:t>
            </a:r>
          </a:p>
        </p:txBody>
      </p:sp>
      <p:pic>
        <p:nvPicPr>
          <p:cNvPr id="4" name="Picture 2" descr="http://s3.amazonaws.com/lre-pr/Other/Perception.jpg"/>
          <p:cNvPicPr>
            <a:picLocks noChangeAspect="1" noChangeArrowheads="1"/>
          </p:cNvPicPr>
          <p:nvPr/>
        </p:nvPicPr>
        <p:blipFill>
          <a:blip r:embed="rId2" cstate="print"/>
          <a:srcRect/>
          <a:stretch>
            <a:fillRect/>
          </a:stretch>
        </p:blipFill>
        <p:spPr bwMode="auto">
          <a:xfrm>
            <a:off x="2667000" y="-1"/>
            <a:ext cx="3733800" cy="5184237"/>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Selective Attention</a:t>
            </a:r>
          </a:p>
        </p:txBody>
      </p:sp>
      <p:sp>
        <p:nvSpPr>
          <p:cNvPr id="18435" name="Rectangle 3"/>
          <p:cNvSpPr>
            <a:spLocks noGrp="1" noChangeArrowheads="1"/>
          </p:cNvSpPr>
          <p:nvPr>
            <p:ph idx="1"/>
          </p:nvPr>
        </p:nvSpPr>
        <p:spPr/>
        <p:txBody>
          <a:bodyPr/>
          <a:lstStyle/>
          <a:p>
            <a:pPr eaLnBrk="1" hangingPunct="1">
              <a:lnSpc>
                <a:spcPct val="90000"/>
              </a:lnSpc>
              <a:defRPr/>
            </a:pPr>
            <a:r>
              <a:rPr lang="en-US" sz="2400" dirty="0" smtClean="0"/>
              <a:t>We sense 11,000,000 bits of info / s</a:t>
            </a:r>
          </a:p>
          <a:p>
            <a:pPr eaLnBrk="1" hangingPunct="1">
              <a:lnSpc>
                <a:spcPct val="90000"/>
              </a:lnSpc>
              <a:defRPr/>
            </a:pPr>
            <a:r>
              <a:rPr lang="en-US" sz="2400" dirty="0" smtClean="0"/>
              <a:t>We are consciously aware of about 40/s</a:t>
            </a:r>
          </a:p>
          <a:p>
            <a:pPr eaLnBrk="1" hangingPunct="1">
              <a:lnSpc>
                <a:spcPct val="90000"/>
              </a:lnSpc>
              <a:defRPr/>
            </a:pPr>
            <a:r>
              <a:rPr lang="en-US" sz="2400" dirty="0" smtClean="0"/>
              <a:t>1 cool effect</a:t>
            </a:r>
          </a:p>
          <a:p>
            <a:pPr lvl="1" eaLnBrk="1" hangingPunct="1">
              <a:lnSpc>
                <a:spcPct val="90000"/>
              </a:lnSpc>
              <a:defRPr/>
            </a:pPr>
            <a:r>
              <a:rPr lang="en-US" sz="2000" dirty="0" smtClean="0"/>
              <a:t>Cocktail Party Effect – DEMONSTRATE (below)– we can selectively listen to only one voice among many; or we can listen in to 1 ear</a:t>
            </a:r>
          </a:p>
          <a:p>
            <a:pPr eaLnBrk="1" hangingPunct="1">
              <a:lnSpc>
                <a:spcPct val="90000"/>
              </a:lnSpc>
              <a:defRPr/>
            </a:pPr>
            <a:r>
              <a:rPr lang="en-US" sz="2400" dirty="0" smtClean="0"/>
              <a:t>3 chairs, 3 volunteers, 2 books</a:t>
            </a:r>
          </a:p>
          <a:p>
            <a:pPr eaLnBrk="1" hangingPunct="1">
              <a:lnSpc>
                <a:spcPct val="90000"/>
              </a:lnSpc>
              <a:defRPr/>
            </a:pPr>
            <a:r>
              <a:rPr lang="en-US" sz="2400" dirty="0" smtClean="0"/>
              <a:t>Earphones, selective attention!</a:t>
            </a:r>
          </a:p>
          <a:p>
            <a:pPr eaLnBrk="1" hangingPunct="1">
              <a:lnSpc>
                <a:spcPct val="90000"/>
              </a:lnSpc>
              <a:defRPr/>
            </a:pPr>
            <a:r>
              <a:rPr lang="en-US" sz="2400" dirty="0" smtClean="0"/>
              <a:t>Read some passages from the book</a:t>
            </a:r>
          </a:p>
          <a:p>
            <a:pPr eaLnBrk="1" hangingPunct="1">
              <a:lnSpc>
                <a:spcPct val="90000"/>
              </a:lnSpc>
              <a:defRPr/>
            </a:pPr>
            <a:r>
              <a:rPr lang="en-US" sz="2400" dirty="0" smtClean="0"/>
              <a:t>Pay attention to info coming into the right ear please.</a:t>
            </a:r>
          </a:p>
          <a:p>
            <a:pPr lvl="1" eaLnBrk="1" hangingPunct="1">
              <a:lnSpc>
                <a:spcPct val="90000"/>
              </a:lnSpc>
              <a:defRPr/>
            </a:pPr>
            <a:endParaRPr lang="en-US" sz="2000" dirty="0" smtClean="0"/>
          </a:p>
          <a:p>
            <a:pPr lvl="1" eaLnBrk="1" hangingPunct="1">
              <a:lnSpc>
                <a:spcPct val="90000"/>
              </a:lnSpc>
              <a:defRPr/>
            </a:pPr>
            <a:endParaRPr lang="en-US" sz="2000" dirty="0" smtClean="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t>Perceptual Illusions</a:t>
            </a:r>
          </a:p>
        </p:txBody>
      </p:sp>
      <p:sp>
        <p:nvSpPr>
          <p:cNvPr id="67587" name="Rectangle 3"/>
          <p:cNvSpPr>
            <a:spLocks noGrp="1" noChangeArrowheads="1"/>
          </p:cNvSpPr>
          <p:nvPr>
            <p:ph idx="1"/>
          </p:nvPr>
        </p:nvSpPr>
        <p:spPr/>
        <p:txBody>
          <a:bodyPr/>
          <a:lstStyle/>
          <a:p>
            <a:pPr eaLnBrk="1" hangingPunct="1">
              <a:defRPr/>
            </a:pPr>
            <a:r>
              <a:rPr lang="en-US" dirty="0" smtClean="0">
                <a:hlinkClick r:id="rId2"/>
              </a:rPr>
              <a:t>Café Wall Illusion</a:t>
            </a:r>
            <a:endParaRPr lang="en-US" dirty="0" smtClean="0"/>
          </a:p>
          <a:p>
            <a:pPr eaLnBrk="1" hangingPunct="1">
              <a:defRPr/>
            </a:pPr>
            <a:r>
              <a:rPr lang="en-US" dirty="0" smtClean="0"/>
              <a:t>Muller-</a:t>
            </a:r>
            <a:r>
              <a:rPr lang="en-US" dirty="0" err="1" smtClean="0"/>
              <a:t>Lyer</a:t>
            </a:r>
            <a:r>
              <a:rPr lang="en-US" dirty="0" smtClean="0"/>
              <a:t> (below)</a:t>
            </a:r>
          </a:p>
          <a:p>
            <a:pPr eaLnBrk="1" hangingPunct="1">
              <a:defRPr/>
            </a:pPr>
            <a:endParaRPr lang="en-US" dirty="0" smtClean="0"/>
          </a:p>
          <a:p>
            <a:pPr eaLnBrk="1" hangingPunct="1">
              <a:defRPr/>
            </a:pPr>
            <a:endParaRPr lang="en-US" dirty="0" smtClean="0"/>
          </a:p>
          <a:p>
            <a:pPr eaLnBrk="1" hangingPunct="1">
              <a:defRPr/>
            </a:pPr>
            <a:endParaRPr lang="en-US" dirty="0" smtClean="0"/>
          </a:p>
        </p:txBody>
      </p:sp>
      <p:pic>
        <p:nvPicPr>
          <p:cNvPr id="17412" name="Picture 4"/>
          <p:cNvPicPr>
            <a:picLocks noChangeAspect="1" noChangeArrowheads="1"/>
          </p:cNvPicPr>
          <p:nvPr/>
        </p:nvPicPr>
        <p:blipFill>
          <a:blip r:embed="rId3" cstate="print"/>
          <a:srcRect/>
          <a:stretch>
            <a:fillRect/>
          </a:stretch>
        </p:blipFill>
        <p:spPr bwMode="auto">
          <a:xfrm>
            <a:off x="609600" y="3352800"/>
            <a:ext cx="8153400" cy="29718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28600"/>
            <a:ext cx="7239000" cy="1143000"/>
          </a:xfrm>
        </p:spPr>
        <p:txBody>
          <a:bodyPr/>
          <a:lstStyle/>
          <a:p>
            <a:pPr eaLnBrk="1" hangingPunct="1">
              <a:defRPr/>
            </a:pPr>
            <a:r>
              <a:rPr lang="en-US" smtClean="0"/>
              <a:t>Perceptual Organization</a:t>
            </a:r>
          </a:p>
        </p:txBody>
      </p:sp>
      <p:sp>
        <p:nvSpPr>
          <p:cNvPr id="20483" name="Rectangle 3"/>
          <p:cNvSpPr>
            <a:spLocks noGrp="1" noChangeArrowheads="1"/>
          </p:cNvSpPr>
          <p:nvPr>
            <p:ph idx="1"/>
          </p:nvPr>
        </p:nvSpPr>
        <p:spPr>
          <a:xfrm>
            <a:off x="0" y="1219200"/>
            <a:ext cx="6629400" cy="5638800"/>
          </a:xfrm>
        </p:spPr>
        <p:txBody>
          <a:bodyPr/>
          <a:lstStyle/>
          <a:p>
            <a:pPr eaLnBrk="1" hangingPunct="1">
              <a:lnSpc>
                <a:spcPct val="90000"/>
              </a:lnSpc>
              <a:defRPr/>
            </a:pPr>
            <a:r>
              <a:rPr lang="en-US" sz="2400" b="1" dirty="0" smtClean="0"/>
              <a:t>Visual capture</a:t>
            </a:r>
            <a:r>
              <a:rPr lang="en-US" sz="2400" dirty="0" smtClean="0"/>
              <a:t> – the tendency for vision to dominate other senses</a:t>
            </a:r>
          </a:p>
          <a:p>
            <a:pPr eaLnBrk="1" hangingPunct="1">
              <a:lnSpc>
                <a:spcPct val="90000"/>
              </a:lnSpc>
              <a:defRPr/>
            </a:pPr>
            <a:r>
              <a:rPr lang="en-US" sz="2400" dirty="0" smtClean="0"/>
              <a:t>Can other senses “capture” our attention? YES!</a:t>
            </a:r>
          </a:p>
          <a:p>
            <a:pPr eaLnBrk="1" hangingPunct="1">
              <a:lnSpc>
                <a:spcPct val="90000"/>
              </a:lnSpc>
              <a:defRPr/>
            </a:pPr>
            <a:r>
              <a:rPr lang="en-US" sz="2400" i="1" dirty="0" smtClean="0"/>
              <a:t>Handout/Visual: Kinesthetic Capture</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b="1" dirty="0" smtClean="0"/>
              <a:t>Visual </a:t>
            </a:r>
            <a:r>
              <a:rPr lang="en-US" sz="2400" b="1" dirty="0" err="1" smtClean="0"/>
              <a:t>agnosia</a:t>
            </a:r>
            <a:r>
              <a:rPr lang="en-US" sz="2400" b="1" dirty="0" smtClean="0"/>
              <a:t> </a:t>
            </a:r>
            <a:r>
              <a:rPr lang="en-US" sz="2400" dirty="0" smtClean="0"/>
              <a:t>– complete sensation of the visual field, but objects seen without meaning” – </a:t>
            </a:r>
            <a:r>
              <a:rPr lang="en-US" sz="2400" i="1" dirty="0" smtClean="0"/>
              <a:t>The Man Who Mistook his Wife for a Hat </a:t>
            </a:r>
            <a:r>
              <a:rPr lang="en-US" sz="2400" dirty="0" smtClean="0"/>
              <a:t>(Oliver Sacks) (pg. 10)</a:t>
            </a:r>
          </a:p>
          <a:p>
            <a:pPr eaLnBrk="1" hangingPunct="1">
              <a:lnSpc>
                <a:spcPct val="90000"/>
              </a:lnSpc>
              <a:buFont typeface="Wingdings" pitchFamily="2" charset="2"/>
              <a:buNone/>
              <a:defRPr/>
            </a:pPr>
            <a:endParaRPr lang="en-US" sz="2400" dirty="0" smtClean="0"/>
          </a:p>
        </p:txBody>
      </p:sp>
      <p:pic>
        <p:nvPicPr>
          <p:cNvPr id="18436" name="Picture 5" descr="GESTALT">
            <a:hlinkClick r:id="rId2"/>
          </p:cNvPr>
          <p:cNvPicPr>
            <a:picLocks noChangeAspect="1" noChangeArrowheads="1"/>
          </p:cNvPicPr>
          <p:nvPr/>
        </p:nvPicPr>
        <p:blipFill>
          <a:blip r:embed="rId3" cstate="print"/>
          <a:srcRect/>
          <a:stretch>
            <a:fillRect/>
          </a:stretch>
        </p:blipFill>
        <p:spPr bwMode="auto">
          <a:xfrm>
            <a:off x="6350000" y="3048000"/>
            <a:ext cx="2794000" cy="3810000"/>
          </a:xfrm>
          <a:prstGeom prst="rect">
            <a:avLst/>
          </a:prstGeom>
          <a:noFill/>
          <a:ln w="9525">
            <a:noFill/>
            <a:miter lim="800000"/>
            <a:headEnd/>
            <a:tailEnd/>
          </a:ln>
        </p:spPr>
      </p:pic>
      <p:pic>
        <p:nvPicPr>
          <p:cNvPr id="18437" name="Picture 7" descr="13TheEye2008"/>
          <p:cNvPicPr>
            <a:picLocks noChangeAspect="1" noChangeArrowheads="1"/>
          </p:cNvPicPr>
          <p:nvPr/>
        </p:nvPicPr>
        <p:blipFill>
          <a:blip r:embed="rId4" cstate="print"/>
          <a:srcRect/>
          <a:stretch>
            <a:fillRect/>
          </a:stretch>
        </p:blipFill>
        <p:spPr bwMode="auto">
          <a:xfrm>
            <a:off x="7038058" y="0"/>
            <a:ext cx="2105942" cy="3124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dirty="0" err="1" smtClean="0"/>
              <a:t>Phonagnosia</a:t>
            </a:r>
            <a:endParaRPr lang="en-US" dirty="0" smtClean="0"/>
          </a:p>
        </p:txBody>
      </p:sp>
      <p:sp>
        <p:nvSpPr>
          <p:cNvPr id="117763" name="Rectangle 3"/>
          <p:cNvSpPr>
            <a:spLocks noGrp="1" noChangeArrowheads="1"/>
          </p:cNvSpPr>
          <p:nvPr>
            <p:ph idx="1"/>
          </p:nvPr>
        </p:nvSpPr>
        <p:spPr/>
        <p:txBody>
          <a:bodyPr/>
          <a:lstStyle/>
          <a:p>
            <a:pPr eaLnBrk="1" hangingPunct="1">
              <a:defRPr/>
            </a:pPr>
            <a:r>
              <a:rPr lang="en-US" dirty="0" smtClean="0">
                <a:hlinkClick r:id="rId3"/>
              </a:rPr>
              <a:t>Sean Connery</a:t>
            </a:r>
            <a:r>
              <a:rPr lang="en-US" dirty="0" smtClean="0"/>
              <a:t> </a:t>
            </a:r>
          </a:p>
        </p:txBody>
      </p:sp>
      <p:pic>
        <p:nvPicPr>
          <p:cNvPr id="15364" name="Picture 5" descr="SEAN CONNERY"/>
          <p:cNvPicPr>
            <a:picLocks noChangeAspect="1" noChangeArrowheads="1"/>
          </p:cNvPicPr>
          <p:nvPr/>
        </p:nvPicPr>
        <p:blipFill>
          <a:blip r:embed="rId4" cstate="print"/>
          <a:srcRect/>
          <a:stretch>
            <a:fillRect/>
          </a:stretch>
        </p:blipFill>
        <p:spPr bwMode="auto">
          <a:xfrm>
            <a:off x="3733800" y="1600200"/>
            <a:ext cx="2219325" cy="40290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ctrTitle"/>
          </p:nvPr>
        </p:nvSpPr>
        <p:spPr/>
        <p:txBody>
          <a:bodyPr/>
          <a:lstStyle/>
          <a:p>
            <a:pPr eaLnBrk="1" hangingPunct="1">
              <a:defRPr/>
            </a:pPr>
            <a:r>
              <a:rPr lang="en-US" smtClean="0"/>
              <a:t>Form Perception</a:t>
            </a:r>
          </a:p>
        </p:txBody>
      </p:sp>
      <p:sp>
        <p:nvSpPr>
          <p:cNvPr id="103429" name="Rectangle 5"/>
          <p:cNvSpPr>
            <a:spLocks noGrp="1" noChangeArrowheads="1"/>
          </p:cNvSpPr>
          <p:nvPr>
            <p:ph type="subTitle" idx="1"/>
          </p:nvPr>
        </p:nvSpPr>
        <p:spPr/>
        <p:txBody>
          <a:bodyPr/>
          <a:lstStyle/>
          <a:p>
            <a:pPr eaLnBrk="1" hangingPunct="1">
              <a:lnSpc>
                <a:spcPct val="80000"/>
              </a:lnSpc>
              <a:defRPr/>
            </a:pPr>
            <a:r>
              <a:rPr lang="en-US" sz="2800" smtClean="0"/>
              <a:t>Form Perception</a:t>
            </a:r>
          </a:p>
          <a:p>
            <a:pPr eaLnBrk="1" hangingPunct="1">
              <a:lnSpc>
                <a:spcPct val="80000"/>
              </a:lnSpc>
              <a:defRPr/>
            </a:pPr>
            <a:r>
              <a:rPr lang="en-US" sz="2800" smtClean="0"/>
              <a:t>Depth Perception</a:t>
            </a:r>
          </a:p>
          <a:p>
            <a:pPr eaLnBrk="1" hangingPunct="1">
              <a:lnSpc>
                <a:spcPct val="80000"/>
              </a:lnSpc>
              <a:defRPr/>
            </a:pPr>
            <a:r>
              <a:rPr lang="en-US" sz="2800" smtClean="0"/>
              <a:t>Motion Perception</a:t>
            </a:r>
          </a:p>
          <a:p>
            <a:pPr eaLnBrk="1" hangingPunct="1">
              <a:lnSpc>
                <a:spcPct val="80000"/>
              </a:lnSpc>
              <a:defRPr/>
            </a:pPr>
            <a:r>
              <a:rPr lang="en-US" sz="2800" smtClean="0"/>
              <a:t>Perceptual Constancies</a:t>
            </a: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smtClean="0"/>
              <a:t>Figure &amp; Ground Relationships</a:t>
            </a:r>
          </a:p>
        </p:txBody>
      </p:sp>
      <p:sp>
        <p:nvSpPr>
          <p:cNvPr id="21507" name="Rectangle 3"/>
          <p:cNvSpPr>
            <a:spLocks noGrp="1" noChangeArrowheads="1"/>
          </p:cNvSpPr>
          <p:nvPr>
            <p:ph idx="1"/>
          </p:nvPr>
        </p:nvSpPr>
        <p:spPr>
          <a:xfrm>
            <a:off x="0" y="1905000"/>
            <a:ext cx="3730625" cy="4497388"/>
          </a:xfrm>
        </p:spPr>
        <p:txBody>
          <a:bodyPr/>
          <a:lstStyle/>
          <a:p>
            <a:pPr eaLnBrk="1" hangingPunct="1">
              <a:lnSpc>
                <a:spcPct val="90000"/>
              </a:lnSpc>
              <a:defRPr/>
            </a:pPr>
            <a:r>
              <a:rPr lang="en-US" sz="2800" dirty="0" smtClean="0"/>
              <a:t>Figure and Ground Relationship Illusion</a:t>
            </a:r>
          </a:p>
          <a:p>
            <a:pPr lvl="1" eaLnBrk="1" hangingPunct="1">
              <a:lnSpc>
                <a:spcPct val="90000"/>
              </a:lnSpc>
              <a:defRPr/>
            </a:pPr>
            <a:r>
              <a:rPr lang="en-US" sz="2400" dirty="0" smtClean="0"/>
              <a:t>Figure – any object</a:t>
            </a:r>
          </a:p>
          <a:p>
            <a:pPr lvl="1" eaLnBrk="1" hangingPunct="1">
              <a:lnSpc>
                <a:spcPct val="90000"/>
              </a:lnSpc>
              <a:defRPr/>
            </a:pPr>
            <a:r>
              <a:rPr lang="en-US" sz="2400" dirty="0" smtClean="0"/>
              <a:t>Ground – its surroundings</a:t>
            </a:r>
          </a:p>
          <a:p>
            <a:pPr lvl="1" eaLnBrk="1" hangingPunct="1">
              <a:lnSpc>
                <a:spcPct val="90000"/>
              </a:lnSpc>
              <a:defRPr/>
            </a:pPr>
            <a:r>
              <a:rPr lang="en-US" sz="2400" dirty="0" smtClean="0"/>
              <a:t>Illusion – it reverses back and forth (237)</a:t>
            </a:r>
          </a:p>
          <a:p>
            <a:pPr eaLnBrk="1" hangingPunct="1">
              <a:lnSpc>
                <a:spcPct val="90000"/>
              </a:lnSpc>
              <a:defRPr/>
            </a:pPr>
            <a:r>
              <a:rPr lang="en-US" sz="2800" dirty="0" smtClean="0">
                <a:hlinkClick r:id="rId2"/>
              </a:rPr>
              <a:t>Face or Vase?</a:t>
            </a:r>
            <a:endParaRPr lang="en-US" sz="2800" dirty="0" smtClean="0"/>
          </a:p>
          <a:p>
            <a:pPr eaLnBrk="1" hangingPunct="1">
              <a:lnSpc>
                <a:spcPct val="90000"/>
              </a:lnSpc>
              <a:defRPr/>
            </a:pPr>
            <a:r>
              <a:rPr lang="en-US" sz="2800" dirty="0" smtClean="0">
                <a:hlinkClick r:id="rId3"/>
              </a:rPr>
              <a:t>Paper or Staircase?</a:t>
            </a:r>
            <a:endParaRPr lang="en-US" sz="2800" dirty="0" smtClean="0"/>
          </a:p>
          <a:p>
            <a:pPr eaLnBrk="1" hangingPunct="1">
              <a:lnSpc>
                <a:spcPct val="90000"/>
              </a:lnSpc>
              <a:defRPr/>
            </a:pPr>
            <a:r>
              <a:rPr lang="en-US" sz="2800" dirty="0" smtClean="0">
                <a:hlinkClick r:id="rId4"/>
              </a:rPr>
              <a:t>Woman?</a:t>
            </a:r>
            <a:endParaRPr lang="en-US" sz="2800" dirty="0" smtClean="0"/>
          </a:p>
          <a:p>
            <a:pPr lvl="1" eaLnBrk="1" hangingPunct="1">
              <a:lnSpc>
                <a:spcPct val="90000"/>
              </a:lnSpc>
              <a:defRPr/>
            </a:pPr>
            <a:endParaRPr lang="en-US" sz="2400" dirty="0" smtClean="0"/>
          </a:p>
          <a:p>
            <a:pPr eaLnBrk="1" hangingPunct="1">
              <a:lnSpc>
                <a:spcPct val="90000"/>
              </a:lnSpc>
              <a:defRPr/>
            </a:pPr>
            <a:endParaRPr lang="en-US" sz="2800" dirty="0" smtClean="0"/>
          </a:p>
        </p:txBody>
      </p:sp>
      <p:pic>
        <p:nvPicPr>
          <p:cNvPr id="20484" name="Picture 4"/>
          <p:cNvPicPr>
            <a:picLocks noChangeAspect="1" noChangeArrowheads="1"/>
          </p:cNvPicPr>
          <p:nvPr/>
        </p:nvPicPr>
        <p:blipFill>
          <a:blip r:embed="rId5" cstate="print"/>
          <a:srcRect/>
          <a:stretch>
            <a:fillRect/>
          </a:stretch>
        </p:blipFill>
        <p:spPr bwMode="auto">
          <a:xfrm>
            <a:off x="3505200" y="1752600"/>
            <a:ext cx="5334000" cy="447833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smtClean="0"/>
              <a:t>Gestalt – Grouping</a:t>
            </a:r>
          </a:p>
        </p:txBody>
      </p:sp>
      <p:sp>
        <p:nvSpPr>
          <p:cNvPr id="22531" name="Rectangle 3"/>
          <p:cNvSpPr>
            <a:spLocks noGrp="1" noChangeArrowheads="1"/>
          </p:cNvSpPr>
          <p:nvPr>
            <p:ph idx="1"/>
          </p:nvPr>
        </p:nvSpPr>
        <p:spPr>
          <a:xfrm>
            <a:off x="5562600" y="1371600"/>
            <a:ext cx="3581400" cy="5105400"/>
          </a:xfrm>
        </p:spPr>
        <p:txBody>
          <a:bodyPr>
            <a:normAutofit fontScale="92500" lnSpcReduction="10000"/>
          </a:bodyPr>
          <a:lstStyle/>
          <a:p>
            <a:pPr>
              <a:lnSpc>
                <a:spcPct val="90000"/>
              </a:lnSpc>
              <a:defRPr/>
            </a:pPr>
            <a:r>
              <a:rPr lang="en-US" sz="2400" b="1" dirty="0" smtClean="0"/>
              <a:t>Gestalt</a:t>
            </a:r>
            <a:r>
              <a:rPr lang="en-US" sz="2400" dirty="0" smtClean="0"/>
              <a:t> – German word for form or whole</a:t>
            </a:r>
          </a:p>
          <a:p>
            <a:pPr>
              <a:lnSpc>
                <a:spcPct val="90000"/>
              </a:lnSpc>
              <a:defRPr/>
            </a:pPr>
            <a:r>
              <a:rPr lang="en-US" sz="2400" dirty="0" smtClean="0"/>
              <a:t>The whole is &gt; the sum of its parts</a:t>
            </a:r>
          </a:p>
          <a:p>
            <a:pPr eaLnBrk="1" hangingPunct="1">
              <a:lnSpc>
                <a:spcPct val="90000"/>
              </a:lnSpc>
              <a:defRPr/>
            </a:pPr>
            <a:endParaRPr lang="en-US" sz="2400" dirty="0" smtClean="0"/>
          </a:p>
          <a:p>
            <a:pPr eaLnBrk="1" hangingPunct="1">
              <a:lnSpc>
                <a:spcPct val="90000"/>
              </a:lnSpc>
              <a:defRPr/>
            </a:pPr>
            <a:r>
              <a:rPr lang="en-US" sz="2400" dirty="0" smtClean="0"/>
              <a:t>Rules for how we bring order to our vision are applied by even 6-month old infants</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5</a:t>
            </a:r>
            <a:r>
              <a:rPr lang="en-US" sz="2400" baseline="30000" dirty="0" smtClean="0"/>
              <a:t>th</a:t>
            </a:r>
            <a:r>
              <a:rPr lang="en-US" sz="2400" dirty="0" smtClean="0"/>
              <a:t> = Closure – we fill in gaps to create a complete, whole object</a:t>
            </a:r>
          </a:p>
          <a:p>
            <a:pPr lvl="1" eaLnBrk="1" hangingPunct="1">
              <a:lnSpc>
                <a:spcPct val="90000"/>
              </a:lnSpc>
              <a:defRPr/>
            </a:pPr>
            <a:r>
              <a:rPr lang="en-US" sz="2000" dirty="0" smtClean="0">
                <a:hlinkClick r:id="rId2"/>
              </a:rPr>
              <a:t>Closure Shapes</a:t>
            </a:r>
            <a:endParaRPr lang="en-US" sz="2000" dirty="0" smtClean="0"/>
          </a:p>
          <a:p>
            <a:pPr lvl="1" eaLnBrk="1" hangingPunct="1">
              <a:lnSpc>
                <a:spcPct val="90000"/>
              </a:lnSpc>
              <a:defRPr/>
            </a:pPr>
            <a:r>
              <a:rPr lang="en-US" sz="2400" dirty="0" smtClean="0">
                <a:hlinkClick r:id="rId3"/>
              </a:rPr>
              <a:t>What is it?</a:t>
            </a:r>
            <a:r>
              <a:rPr lang="en-US" sz="2400" dirty="0" smtClean="0"/>
              <a:t> </a:t>
            </a:r>
          </a:p>
          <a:p>
            <a:pPr>
              <a:lnSpc>
                <a:spcPct val="90000"/>
              </a:lnSpc>
              <a:defRPr/>
            </a:pPr>
            <a:r>
              <a:rPr lang="en-US" sz="2400" dirty="0" smtClean="0"/>
              <a:t>CLASS ACTIVITY ! </a:t>
            </a:r>
            <a:r>
              <a:rPr lang="en-US" sz="2400" dirty="0" smtClean="0">
                <a:sym typeface="Wingdings" pitchFamily="2" charset="2"/>
              </a:rPr>
              <a:t></a:t>
            </a:r>
            <a:endParaRPr lang="en-US" sz="2400" dirty="0" smtClean="0"/>
          </a:p>
        </p:txBody>
      </p:sp>
      <p:pic>
        <p:nvPicPr>
          <p:cNvPr id="21508" name="Picture 4"/>
          <p:cNvPicPr>
            <a:picLocks noChangeAspect="1" noChangeArrowheads="1"/>
          </p:cNvPicPr>
          <p:nvPr/>
        </p:nvPicPr>
        <p:blipFill>
          <a:blip r:embed="rId4" cstate="print"/>
          <a:srcRect/>
          <a:stretch>
            <a:fillRect/>
          </a:stretch>
        </p:blipFill>
        <p:spPr bwMode="auto">
          <a:xfrm>
            <a:off x="0" y="1295400"/>
            <a:ext cx="5486400" cy="5562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Depth Perception</a:t>
            </a:r>
          </a:p>
        </p:txBody>
      </p:sp>
      <p:sp>
        <p:nvSpPr>
          <p:cNvPr id="23555" name="Rectangle 3"/>
          <p:cNvSpPr>
            <a:spLocks noGrp="1" noChangeArrowheads="1"/>
          </p:cNvSpPr>
          <p:nvPr>
            <p:ph idx="1"/>
          </p:nvPr>
        </p:nvSpPr>
        <p:spPr>
          <a:xfrm>
            <a:off x="455613" y="1598613"/>
            <a:ext cx="4116387" cy="4649787"/>
          </a:xfrm>
        </p:spPr>
        <p:txBody>
          <a:bodyPr/>
          <a:lstStyle/>
          <a:p>
            <a:pPr eaLnBrk="1" hangingPunct="1">
              <a:lnSpc>
                <a:spcPct val="90000"/>
              </a:lnSpc>
              <a:defRPr/>
            </a:pPr>
            <a:r>
              <a:rPr lang="en-US" sz="2400" b="1" smtClean="0"/>
              <a:t>Depth Perception</a:t>
            </a:r>
            <a:r>
              <a:rPr lang="en-US" sz="2400" smtClean="0"/>
              <a:t> – perceiving objects as 3-D when our eyes really only receive and send 2-D image</a:t>
            </a:r>
          </a:p>
          <a:p>
            <a:pPr eaLnBrk="1" hangingPunct="1">
              <a:lnSpc>
                <a:spcPct val="90000"/>
              </a:lnSpc>
              <a:defRPr/>
            </a:pPr>
            <a:r>
              <a:rPr lang="en-US" sz="2400" b="1" smtClean="0"/>
              <a:t>Visual cliff</a:t>
            </a:r>
            <a:r>
              <a:rPr lang="en-US" sz="2400" smtClean="0"/>
              <a:t> – had mothers coax infants onto the edge of a safe canyon…most refused to do so…probably instinctual b/c even very young animals (goats, chicks) do this too page 238</a:t>
            </a:r>
          </a:p>
        </p:txBody>
      </p:sp>
      <p:pic>
        <p:nvPicPr>
          <p:cNvPr id="22532" name="Picture 4" descr="visual cliff"/>
          <p:cNvPicPr>
            <a:picLocks noChangeAspect="1" noChangeArrowheads="1"/>
          </p:cNvPicPr>
          <p:nvPr/>
        </p:nvPicPr>
        <p:blipFill>
          <a:blip r:embed="rId2" cstate="print"/>
          <a:srcRect/>
          <a:stretch>
            <a:fillRect/>
          </a:stretch>
        </p:blipFill>
        <p:spPr bwMode="auto">
          <a:xfrm>
            <a:off x="4495800" y="1219200"/>
            <a:ext cx="4648200" cy="5410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endParaRPr lang="en-US" smtClean="0"/>
          </a:p>
        </p:txBody>
      </p:sp>
      <p:pic>
        <p:nvPicPr>
          <p:cNvPr id="23556" name="Picture 5"/>
          <p:cNvPicPr>
            <a:picLocks noGrp="1" noChangeAspect="1" noChangeArrowheads="1"/>
          </p:cNvPicPr>
          <p:nvPr>
            <p:ph idx="1"/>
          </p:nvPr>
        </p:nvPicPr>
        <p:blipFill>
          <a:blip r:embed="rId2" cstate="print"/>
          <a:srcRect/>
          <a:stretch>
            <a:fillRect/>
          </a:stretch>
        </p:blipFill>
        <p:spPr>
          <a:xfrm>
            <a:off x="0" y="0"/>
            <a:ext cx="4495800" cy="3182938"/>
          </a:xfrm>
          <a:noFill/>
        </p:spPr>
      </p:pic>
      <p:pic>
        <p:nvPicPr>
          <p:cNvPr id="23555" name="Picture 4" descr="visual cliff 2"/>
          <p:cNvPicPr>
            <a:picLocks noChangeAspect="1" noChangeArrowheads="1"/>
          </p:cNvPicPr>
          <p:nvPr/>
        </p:nvPicPr>
        <p:blipFill>
          <a:blip r:embed="rId3" cstate="print"/>
          <a:srcRect/>
          <a:stretch>
            <a:fillRect/>
          </a:stretch>
        </p:blipFill>
        <p:spPr bwMode="auto">
          <a:xfrm>
            <a:off x="4424363" y="0"/>
            <a:ext cx="4719637" cy="7086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5" descr="http://www.cartoonstock.com/lowres/smi0017l.jpg"/>
          <p:cNvPicPr>
            <a:picLocks noChangeAspect="1" noChangeArrowheads="1"/>
          </p:cNvPicPr>
          <p:nvPr/>
        </p:nvPicPr>
        <p:blipFill>
          <a:blip r:embed="rId2" cstate="print"/>
          <a:srcRect/>
          <a:stretch>
            <a:fillRect/>
          </a:stretch>
        </p:blipFill>
        <p:spPr bwMode="auto">
          <a:xfrm>
            <a:off x="1905000" y="2743200"/>
            <a:ext cx="3228975" cy="3810000"/>
          </a:xfrm>
          <a:prstGeom prst="rect">
            <a:avLst/>
          </a:prstGeom>
          <a:noFill/>
        </p:spPr>
      </p:pic>
      <p:pic>
        <p:nvPicPr>
          <p:cNvPr id="95236" name="Picture 4" descr="http://www.ithaca.edu/hs/psych/psych4/perimg/distperc.jpg"/>
          <p:cNvPicPr>
            <a:picLocks noChangeAspect="1" noChangeArrowheads="1"/>
          </p:cNvPicPr>
          <p:nvPr/>
        </p:nvPicPr>
        <p:blipFill>
          <a:blip r:embed="rId3" cstate="print"/>
          <a:srcRect/>
          <a:stretch>
            <a:fillRect/>
          </a:stretch>
        </p:blipFill>
        <p:spPr bwMode="auto">
          <a:xfrm>
            <a:off x="63499" y="-136526"/>
            <a:ext cx="2658349" cy="2955925"/>
          </a:xfrm>
          <a:prstGeom prst="rect">
            <a:avLst/>
          </a:prstGeom>
          <a:noFill/>
        </p:spPr>
      </p:pic>
      <p:pic>
        <p:nvPicPr>
          <p:cNvPr id="95238" name="Picture 6" descr="http://www.cg.tuwien.ac.at/research/publications/2007/bruckner-2007-EDF/image-orig.jpg"/>
          <p:cNvPicPr>
            <a:picLocks noChangeAspect="1" noChangeArrowheads="1"/>
          </p:cNvPicPr>
          <p:nvPr/>
        </p:nvPicPr>
        <p:blipFill>
          <a:blip r:embed="rId4" cstate="print"/>
          <a:srcRect/>
          <a:stretch>
            <a:fillRect/>
          </a:stretch>
        </p:blipFill>
        <p:spPr bwMode="auto">
          <a:xfrm>
            <a:off x="6019800" y="0"/>
            <a:ext cx="2819400" cy="2819400"/>
          </a:xfrm>
          <a:prstGeom prst="rect">
            <a:avLst/>
          </a:prstGeom>
          <a:noFill/>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defRPr/>
            </a:pPr>
            <a:r>
              <a:rPr lang="en-US" sz="4000" smtClean="0"/>
              <a:t>Depth Perception: Binocular cues – DEMONSTRATION</a:t>
            </a:r>
            <a:br>
              <a:rPr lang="en-US" sz="4000" smtClean="0"/>
            </a:br>
            <a:endParaRPr lang="en-US" sz="4000" smtClean="0"/>
          </a:p>
        </p:txBody>
      </p:sp>
      <p:sp>
        <p:nvSpPr>
          <p:cNvPr id="36867" name="Rectangle 3"/>
          <p:cNvSpPr>
            <a:spLocks noGrp="1" noChangeArrowheads="1"/>
          </p:cNvSpPr>
          <p:nvPr>
            <p:ph idx="1"/>
          </p:nvPr>
        </p:nvSpPr>
        <p:spPr/>
        <p:txBody>
          <a:bodyPr/>
          <a:lstStyle/>
          <a:p>
            <a:pPr eaLnBrk="1" hangingPunct="1">
              <a:lnSpc>
                <a:spcPct val="80000"/>
              </a:lnSpc>
              <a:defRPr/>
            </a:pPr>
            <a:r>
              <a:rPr lang="en-US" sz="2400" dirty="0" smtClean="0"/>
              <a:t>Hold two pencils with two hands out in front of you</a:t>
            </a:r>
          </a:p>
          <a:p>
            <a:pPr eaLnBrk="1" hangingPunct="1">
              <a:lnSpc>
                <a:spcPct val="80000"/>
              </a:lnSpc>
              <a:defRPr/>
            </a:pPr>
            <a:r>
              <a:rPr lang="en-US" sz="2400" dirty="0" smtClean="0"/>
              <a:t>Touch them together</a:t>
            </a:r>
          </a:p>
          <a:p>
            <a:pPr eaLnBrk="1" hangingPunct="1">
              <a:lnSpc>
                <a:spcPct val="80000"/>
              </a:lnSpc>
              <a:defRPr/>
            </a:pPr>
            <a:r>
              <a:rPr lang="en-US" sz="2400" dirty="0" smtClean="0"/>
              <a:t>Now, do it with one eye closed</a:t>
            </a:r>
          </a:p>
          <a:p>
            <a:pPr eaLnBrk="1" hangingPunct="1">
              <a:lnSpc>
                <a:spcPct val="80000"/>
              </a:lnSpc>
              <a:defRPr/>
            </a:pPr>
            <a:r>
              <a:rPr lang="en-US" sz="2400" b="1" dirty="0" smtClean="0"/>
              <a:t>WHY</a:t>
            </a:r>
            <a:r>
              <a:rPr lang="en-US" sz="2400" dirty="0" smtClean="0"/>
              <a:t> is it easier with 2 eyes?? </a:t>
            </a:r>
          </a:p>
          <a:p>
            <a:pPr eaLnBrk="1" hangingPunct="1">
              <a:lnSpc>
                <a:spcPct val="80000"/>
              </a:lnSpc>
              <a:defRPr/>
            </a:pPr>
            <a:r>
              <a:rPr lang="en-US" sz="2400" dirty="0" smtClean="0"/>
              <a:t>1) </a:t>
            </a:r>
            <a:r>
              <a:rPr lang="en-US" sz="2400" b="1" dirty="0" smtClean="0"/>
              <a:t>Retinal disparity</a:t>
            </a:r>
            <a:r>
              <a:rPr lang="en-US" sz="2400" dirty="0" smtClean="0"/>
              <a:t> – the difference between the two images your eyes project to the brain (Another Demonstration: </a:t>
            </a:r>
            <a:r>
              <a:rPr lang="en-US" sz="2400" dirty="0" smtClean="0">
                <a:hlinkClick r:id="rId2"/>
              </a:rPr>
              <a:t>finger sausage</a:t>
            </a:r>
            <a:r>
              <a:rPr lang="en-US" sz="2400" dirty="0" smtClean="0"/>
              <a:t>) </a:t>
            </a:r>
          </a:p>
          <a:p>
            <a:pPr eaLnBrk="1" hangingPunct="1">
              <a:lnSpc>
                <a:spcPct val="80000"/>
              </a:lnSpc>
              <a:defRPr/>
            </a:pPr>
            <a:r>
              <a:rPr lang="en-US" sz="2400" dirty="0" smtClean="0"/>
              <a:t>2) </a:t>
            </a:r>
            <a:r>
              <a:rPr lang="en-US" sz="2400" b="1" dirty="0" smtClean="0"/>
              <a:t>Convergence</a:t>
            </a:r>
            <a:r>
              <a:rPr lang="en-US" sz="2400" dirty="0" smtClean="0"/>
              <a:t> – Kinesthetic cue; </a:t>
            </a:r>
          </a:p>
          <a:p>
            <a:pPr lvl="1">
              <a:lnSpc>
                <a:spcPct val="80000"/>
              </a:lnSpc>
              <a:defRPr/>
            </a:pPr>
            <a:r>
              <a:rPr lang="en-US" sz="2000" dirty="0" smtClean="0"/>
              <a:t>muscles causing eyes to turn inward is interpreted as “closer”</a:t>
            </a:r>
          </a:p>
          <a:p>
            <a:pPr eaLnBrk="1" hangingPunct="1">
              <a:lnSpc>
                <a:spcPct val="80000"/>
              </a:lnSpc>
              <a:defRPr/>
            </a:pPr>
            <a:endParaRPr lang="en-US" sz="2400" dirty="0" smtClean="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Pulfrich</a:t>
            </a:r>
            <a:r>
              <a:rPr lang="en-US" dirty="0" smtClean="0"/>
              <a:t> Pendulum Effect </a:t>
            </a:r>
            <a:br>
              <a:rPr lang="en-US" dirty="0" smtClean="0"/>
            </a:br>
            <a:r>
              <a:rPr lang="en-US" dirty="0" smtClean="0"/>
              <a:t>(skip in 10-10)</a:t>
            </a:r>
            <a:endParaRPr lang="en-US" dirty="0"/>
          </a:p>
        </p:txBody>
      </p:sp>
      <p:pic>
        <p:nvPicPr>
          <p:cNvPr id="1026" name="Picture 2" descr="http://webpages.scu.edu/ftp/akumasaka/images/google-pendulum.jpg"/>
          <p:cNvPicPr>
            <a:picLocks noChangeAspect="1" noChangeArrowheads="1"/>
          </p:cNvPicPr>
          <p:nvPr/>
        </p:nvPicPr>
        <p:blipFill>
          <a:blip r:embed="rId2" cstate="print"/>
          <a:srcRect/>
          <a:stretch>
            <a:fillRect/>
          </a:stretch>
        </p:blipFill>
        <p:spPr bwMode="auto">
          <a:xfrm>
            <a:off x="5029200" y="1981200"/>
            <a:ext cx="3503517" cy="4038600"/>
          </a:xfrm>
          <a:prstGeom prst="rect">
            <a:avLst/>
          </a:prstGeom>
          <a:noFill/>
        </p:spPr>
      </p:pic>
      <p:pic>
        <p:nvPicPr>
          <p:cNvPr id="1028" name="Picture 4" descr="http://blogs.reuters.com/wp-content/uploads/2006/01/Sunglasses.jpg"/>
          <p:cNvPicPr>
            <a:picLocks noChangeAspect="1" noChangeArrowheads="1"/>
          </p:cNvPicPr>
          <p:nvPr/>
        </p:nvPicPr>
        <p:blipFill>
          <a:blip r:embed="rId3" cstate="print"/>
          <a:srcRect/>
          <a:stretch>
            <a:fillRect/>
          </a:stretch>
        </p:blipFill>
        <p:spPr bwMode="auto">
          <a:xfrm>
            <a:off x="533400" y="2438400"/>
            <a:ext cx="3985341" cy="2895600"/>
          </a:xfrm>
          <a:prstGeom prst="rect">
            <a:avLst/>
          </a:prstGeom>
          <a:noFill/>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mtClean="0"/>
              <a:t>Depth Perception</a:t>
            </a:r>
          </a:p>
        </p:txBody>
      </p:sp>
      <p:sp>
        <p:nvSpPr>
          <p:cNvPr id="105475" name="Rectangle 3"/>
          <p:cNvSpPr>
            <a:spLocks noGrp="1" noChangeArrowheads="1"/>
          </p:cNvSpPr>
          <p:nvPr>
            <p:ph idx="1"/>
          </p:nvPr>
        </p:nvSpPr>
        <p:spPr/>
        <p:txBody>
          <a:bodyPr/>
          <a:lstStyle/>
          <a:p>
            <a:pPr eaLnBrk="1" hangingPunct="1">
              <a:defRPr/>
            </a:pPr>
            <a:r>
              <a:rPr lang="en-US" dirty="0" smtClean="0"/>
              <a:t>Biological Motion: </a:t>
            </a:r>
            <a:r>
              <a:rPr lang="en-US" dirty="0" smtClean="0">
                <a:hlinkClick r:id="rId2"/>
              </a:rPr>
              <a:t>Biological Motion?</a:t>
            </a:r>
            <a:endParaRPr lang="en-US" dirty="0" smtClean="0"/>
          </a:p>
          <a:p>
            <a:pPr eaLnBrk="1" hangingPunct="1">
              <a:defRPr/>
            </a:pPr>
            <a:r>
              <a:rPr lang="en-US" dirty="0" smtClean="0"/>
              <a:t>Kinetic Depth: </a:t>
            </a:r>
            <a:r>
              <a:rPr lang="en-US" dirty="0" smtClean="0">
                <a:hlinkClick r:id="rId3"/>
              </a:rPr>
              <a:t>Globe or Circle? </a:t>
            </a:r>
            <a:endParaRPr lang="en-US" dirty="0" smtClean="0"/>
          </a:p>
          <a:p>
            <a:pPr eaLnBrk="1" hangingPunct="1">
              <a:defRPr/>
            </a:pPr>
            <a:r>
              <a:rPr lang="en-US" dirty="0" smtClean="0">
                <a:hlinkClick r:id="rId4"/>
              </a:rPr>
              <a:t>Disappearing Act</a:t>
            </a:r>
            <a:endParaRPr lang="en-US" dirty="0" smtClean="0"/>
          </a:p>
          <a:p>
            <a:pPr eaLnBrk="1" hangingPunct="1">
              <a:defRPr/>
            </a:pPr>
            <a:endParaRPr lang="en-US" dirty="0" smtClean="0"/>
          </a:p>
          <a:p>
            <a:pPr eaLnBrk="1" hangingPunct="1">
              <a:defRPr/>
            </a:pPr>
            <a:endParaRPr lang="en-US" dirty="0" smtClean="0"/>
          </a:p>
          <a:p>
            <a:pPr eaLnBrk="1" hangingPunct="1">
              <a:defRPr/>
            </a:pPr>
            <a:r>
              <a:rPr lang="en-US" dirty="0" smtClean="0"/>
              <a:t>1 More Motion After Effect: </a:t>
            </a:r>
            <a:r>
              <a:rPr lang="en-US" dirty="0" smtClean="0">
                <a:hlinkClick r:id="rId5"/>
              </a:rPr>
              <a:t>The Rising Waterfall</a:t>
            </a:r>
            <a:endParaRPr lang="en-US" dirty="0" smtClean="0"/>
          </a:p>
          <a:p>
            <a:pPr eaLnBrk="1" hangingPunct="1">
              <a:defRPr/>
            </a:pPr>
            <a:endParaRPr lang="en-US" dirty="0" smtClean="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6425" cy="1143000"/>
          </a:xfrm>
        </p:spPr>
        <p:txBody>
          <a:bodyPr/>
          <a:lstStyle/>
          <a:p>
            <a:pPr eaLnBrk="1" hangingPunct="1">
              <a:defRPr/>
            </a:pPr>
            <a:r>
              <a:rPr lang="en-US" smtClean="0"/>
              <a:t>Monocular Cues</a:t>
            </a:r>
          </a:p>
        </p:txBody>
      </p:sp>
      <p:pic>
        <p:nvPicPr>
          <p:cNvPr id="26628" name="Picture 4"/>
          <p:cNvPicPr>
            <a:picLocks noChangeAspect="1" noChangeArrowheads="1"/>
          </p:cNvPicPr>
          <p:nvPr/>
        </p:nvPicPr>
        <p:blipFill>
          <a:blip r:embed="rId2" cstate="print"/>
          <a:srcRect/>
          <a:stretch>
            <a:fillRect/>
          </a:stretch>
        </p:blipFill>
        <p:spPr bwMode="auto">
          <a:xfrm>
            <a:off x="5410201" y="2252503"/>
            <a:ext cx="3733800" cy="4605497"/>
          </a:xfrm>
          <a:prstGeom prst="rect">
            <a:avLst/>
          </a:prstGeom>
          <a:noFill/>
          <a:ln w="9525">
            <a:noFill/>
            <a:miter lim="800000"/>
            <a:headEnd/>
            <a:tailEnd/>
          </a:ln>
        </p:spPr>
      </p:pic>
      <p:pic>
        <p:nvPicPr>
          <p:cNvPr id="26629" name="Picture 5"/>
          <p:cNvPicPr>
            <a:picLocks noChangeAspect="1" noChangeArrowheads="1"/>
          </p:cNvPicPr>
          <p:nvPr/>
        </p:nvPicPr>
        <p:blipFill>
          <a:blip r:embed="rId3" cstate="print"/>
          <a:srcRect/>
          <a:stretch>
            <a:fillRect/>
          </a:stretch>
        </p:blipFill>
        <p:spPr bwMode="auto">
          <a:xfrm>
            <a:off x="990600" y="914400"/>
            <a:ext cx="6858000" cy="1366838"/>
          </a:xfrm>
          <a:prstGeom prst="rect">
            <a:avLst/>
          </a:prstGeom>
          <a:noFill/>
          <a:ln w="9525">
            <a:noFill/>
            <a:miter lim="800000"/>
            <a:headEnd/>
            <a:tailEnd/>
          </a:ln>
        </p:spPr>
      </p:pic>
      <p:pic>
        <p:nvPicPr>
          <p:cNvPr id="26630" name="Picture 7" descr="constancy"/>
          <p:cNvPicPr>
            <a:picLocks noChangeAspect="1" noChangeArrowheads="1"/>
          </p:cNvPicPr>
          <p:nvPr/>
        </p:nvPicPr>
        <p:blipFill>
          <a:blip r:embed="rId4" cstate="print"/>
          <a:srcRect/>
          <a:stretch>
            <a:fillRect/>
          </a:stretch>
        </p:blipFill>
        <p:spPr bwMode="auto">
          <a:xfrm>
            <a:off x="0" y="2284915"/>
            <a:ext cx="4724400" cy="457308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endParaRPr lang="en-US" smtClean="0"/>
          </a:p>
        </p:txBody>
      </p:sp>
      <p:sp>
        <p:nvSpPr>
          <p:cNvPr id="58371" name="Rectangle 3"/>
          <p:cNvSpPr>
            <a:spLocks noGrp="1" noChangeArrowheads="1"/>
          </p:cNvSpPr>
          <p:nvPr>
            <p:ph idx="1"/>
          </p:nvPr>
        </p:nvSpPr>
        <p:spPr/>
        <p:txBody>
          <a:bodyPr/>
          <a:lstStyle/>
          <a:p>
            <a:pPr eaLnBrk="1" hangingPunct="1">
              <a:defRPr/>
            </a:pPr>
            <a:endParaRPr lang="en-US" smtClean="0"/>
          </a:p>
        </p:txBody>
      </p:sp>
      <p:pic>
        <p:nvPicPr>
          <p:cNvPr id="27652" name="Picture 4" descr="funny movies"/>
          <p:cNvPicPr>
            <a:picLocks noChangeAspect="1" noChangeArrowheads="1"/>
          </p:cNvPicPr>
          <p:nvPr/>
        </p:nvPicPr>
        <p:blipFill>
          <a:blip r:embed="rId2" cstate="print"/>
          <a:srcRect/>
          <a:stretch>
            <a:fillRect/>
          </a:stretch>
        </p:blipFill>
        <p:spPr bwMode="auto">
          <a:xfrm>
            <a:off x="1282700" y="0"/>
            <a:ext cx="65786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838200"/>
          </a:xfrm>
        </p:spPr>
        <p:txBody>
          <a:bodyPr/>
          <a:lstStyle/>
          <a:p>
            <a:pPr eaLnBrk="1" hangingPunct="1">
              <a:defRPr/>
            </a:pPr>
            <a:r>
              <a:rPr lang="en-US" dirty="0" smtClean="0"/>
              <a:t>No One Gets Why on This…</a:t>
            </a:r>
          </a:p>
        </p:txBody>
      </p:sp>
      <p:sp>
        <p:nvSpPr>
          <p:cNvPr id="56323" name="Rectangle 3"/>
          <p:cNvSpPr>
            <a:spLocks noGrp="1" noChangeArrowheads="1"/>
          </p:cNvSpPr>
          <p:nvPr>
            <p:ph idx="1"/>
          </p:nvPr>
        </p:nvSpPr>
        <p:spPr/>
        <p:txBody>
          <a:bodyPr/>
          <a:lstStyle/>
          <a:p>
            <a:pPr eaLnBrk="1" hangingPunct="1">
              <a:defRPr/>
            </a:pPr>
            <a:endParaRPr lang="en-US" smtClean="0"/>
          </a:p>
        </p:txBody>
      </p:sp>
      <p:pic>
        <p:nvPicPr>
          <p:cNvPr id="33796" name="Picture 4" descr="trippyredballs"/>
          <p:cNvPicPr>
            <a:picLocks noChangeAspect="1" noChangeArrowheads="1" noCrop="1"/>
          </p:cNvPicPr>
          <p:nvPr/>
        </p:nvPicPr>
        <p:blipFill>
          <a:blip r:embed="rId2" cstate="print"/>
          <a:srcRect/>
          <a:stretch>
            <a:fillRect/>
          </a:stretch>
        </p:blipFill>
        <p:spPr bwMode="auto">
          <a:xfrm>
            <a:off x="1524000" y="881062"/>
            <a:ext cx="5976937" cy="597693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5613" y="273050"/>
            <a:ext cx="3354387" cy="1143000"/>
          </a:xfrm>
        </p:spPr>
        <p:txBody>
          <a:bodyPr>
            <a:normAutofit fontScale="90000"/>
          </a:bodyPr>
          <a:lstStyle/>
          <a:p>
            <a:pPr eaLnBrk="1" hangingPunct="1">
              <a:defRPr/>
            </a:pPr>
            <a:r>
              <a:rPr lang="en-US" sz="4000" dirty="0" smtClean="0"/>
              <a:t>Monocular Cues</a:t>
            </a:r>
          </a:p>
        </p:txBody>
      </p:sp>
      <p:sp>
        <p:nvSpPr>
          <p:cNvPr id="68611" name="Rectangle 3"/>
          <p:cNvSpPr>
            <a:spLocks noGrp="1" noChangeArrowheads="1"/>
          </p:cNvSpPr>
          <p:nvPr>
            <p:ph idx="1"/>
          </p:nvPr>
        </p:nvSpPr>
        <p:spPr>
          <a:xfrm>
            <a:off x="228600" y="1524000"/>
            <a:ext cx="3506788" cy="5030788"/>
          </a:xfrm>
        </p:spPr>
        <p:txBody>
          <a:bodyPr/>
          <a:lstStyle/>
          <a:p>
            <a:pPr eaLnBrk="1" hangingPunct="1">
              <a:defRPr/>
            </a:pPr>
            <a:r>
              <a:rPr lang="en-US" dirty="0" smtClean="0"/>
              <a:t>Linear perspective – parallel lines converge</a:t>
            </a:r>
          </a:p>
          <a:p>
            <a:pPr eaLnBrk="1" hangingPunct="1">
              <a:defRPr/>
            </a:pPr>
            <a:r>
              <a:rPr lang="en-US" b="1" dirty="0" err="1" smtClean="0">
                <a:hlinkClick r:id="rId2"/>
              </a:rPr>
              <a:t>Ponzo</a:t>
            </a:r>
            <a:r>
              <a:rPr lang="en-US" b="1" dirty="0" smtClean="0">
                <a:hlinkClick r:id="rId2"/>
              </a:rPr>
              <a:t> Illusion</a:t>
            </a:r>
            <a:r>
              <a:rPr lang="en-US" b="1" dirty="0" smtClean="0"/>
              <a:t> </a:t>
            </a:r>
          </a:p>
          <a:p>
            <a:pPr eaLnBrk="1" hangingPunct="1">
              <a:defRPr/>
            </a:pPr>
            <a:r>
              <a:rPr lang="en-US" b="1" dirty="0" err="1" smtClean="0">
                <a:hlinkClick r:id="rId3"/>
              </a:rPr>
              <a:t>Ponzo</a:t>
            </a:r>
            <a:r>
              <a:rPr lang="en-US" b="1" dirty="0" smtClean="0">
                <a:hlinkClick r:id="rId3"/>
              </a:rPr>
              <a:t> </a:t>
            </a:r>
            <a:r>
              <a:rPr lang="en-US" dirty="0" smtClean="0">
                <a:hlinkClick r:id="rId3"/>
              </a:rPr>
              <a:t>Illusion (playground)</a:t>
            </a:r>
            <a:endParaRPr lang="en-US" dirty="0" smtClean="0"/>
          </a:p>
          <a:p>
            <a:pPr eaLnBrk="1" hangingPunct="1">
              <a:defRPr/>
            </a:pPr>
            <a:endParaRPr lang="en-US" dirty="0" smtClean="0"/>
          </a:p>
        </p:txBody>
      </p:sp>
      <p:pic>
        <p:nvPicPr>
          <p:cNvPr id="34820" name="Picture 4"/>
          <p:cNvPicPr>
            <a:picLocks noChangeAspect="1" noChangeArrowheads="1"/>
          </p:cNvPicPr>
          <p:nvPr/>
        </p:nvPicPr>
        <p:blipFill>
          <a:blip r:embed="rId4" cstate="print"/>
          <a:srcRect/>
          <a:stretch>
            <a:fillRect/>
          </a:stretch>
        </p:blipFill>
        <p:spPr bwMode="auto">
          <a:xfrm>
            <a:off x="3886200" y="0"/>
            <a:ext cx="5257800" cy="3670300"/>
          </a:xfrm>
          <a:prstGeom prst="rect">
            <a:avLst/>
          </a:prstGeom>
          <a:noFill/>
          <a:ln w="9525">
            <a:noFill/>
            <a:miter lim="800000"/>
            <a:headEnd/>
            <a:tailEnd/>
          </a:ln>
        </p:spPr>
      </p:pic>
      <p:pic>
        <p:nvPicPr>
          <p:cNvPr id="34821" name="Picture 6" descr="Ponzo with columns"/>
          <p:cNvPicPr>
            <a:picLocks noChangeAspect="1" noChangeArrowheads="1"/>
          </p:cNvPicPr>
          <p:nvPr/>
        </p:nvPicPr>
        <p:blipFill>
          <a:blip r:embed="rId5" cstate="print"/>
          <a:srcRect/>
          <a:stretch>
            <a:fillRect/>
          </a:stretch>
        </p:blipFill>
        <p:spPr bwMode="auto">
          <a:xfrm>
            <a:off x="4114800" y="1295400"/>
            <a:ext cx="4764087" cy="5562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dirty="0" smtClean="0"/>
              <a:t>Light &amp; Shadow</a:t>
            </a:r>
          </a:p>
        </p:txBody>
      </p:sp>
      <p:sp>
        <p:nvSpPr>
          <p:cNvPr id="69635" name="Rectangle 3"/>
          <p:cNvSpPr>
            <a:spLocks noGrp="1" noChangeArrowheads="1"/>
          </p:cNvSpPr>
          <p:nvPr>
            <p:ph idx="1"/>
          </p:nvPr>
        </p:nvSpPr>
        <p:spPr>
          <a:xfrm>
            <a:off x="1" y="2057400"/>
            <a:ext cx="4953000" cy="4800600"/>
          </a:xfrm>
        </p:spPr>
        <p:txBody>
          <a:bodyPr/>
          <a:lstStyle/>
          <a:p>
            <a:pPr eaLnBrk="1" hangingPunct="1">
              <a:lnSpc>
                <a:spcPct val="90000"/>
              </a:lnSpc>
              <a:defRPr/>
            </a:pPr>
            <a:r>
              <a:rPr lang="en-US" dirty="0" smtClean="0"/>
              <a:t>Nearby objects reflect more light to our eyes.  Thus, two identical objects, if one appears dimmer, it seems farther away</a:t>
            </a:r>
          </a:p>
          <a:p>
            <a:pPr eaLnBrk="1" hangingPunct="1">
              <a:lnSpc>
                <a:spcPct val="90000"/>
              </a:lnSpc>
              <a:buNone/>
              <a:defRPr/>
            </a:pPr>
            <a:endParaRPr lang="en-US" dirty="0" smtClean="0"/>
          </a:p>
        </p:txBody>
      </p:sp>
      <p:pic>
        <p:nvPicPr>
          <p:cNvPr id="35844" name="Picture 4"/>
          <p:cNvPicPr>
            <a:picLocks noChangeAspect="1" noChangeArrowheads="1"/>
          </p:cNvPicPr>
          <p:nvPr/>
        </p:nvPicPr>
        <p:blipFill>
          <a:blip r:embed="rId2" cstate="print"/>
          <a:srcRect/>
          <a:stretch>
            <a:fillRect/>
          </a:stretch>
        </p:blipFill>
        <p:spPr bwMode="auto">
          <a:xfrm>
            <a:off x="0" y="0"/>
            <a:ext cx="2057400" cy="2168458"/>
          </a:xfrm>
          <a:prstGeom prst="rect">
            <a:avLst/>
          </a:prstGeom>
          <a:noFill/>
          <a:ln w="9525">
            <a:noFill/>
            <a:miter lim="800000"/>
            <a:headEnd/>
            <a:tailEnd/>
          </a:ln>
        </p:spPr>
      </p:pic>
      <p:pic>
        <p:nvPicPr>
          <p:cNvPr id="5" name="Picture 6" descr="Elephant illusion"/>
          <p:cNvPicPr>
            <a:picLocks noChangeAspect="1" noChangeArrowheads="1"/>
          </p:cNvPicPr>
          <p:nvPr/>
        </p:nvPicPr>
        <p:blipFill>
          <a:blip r:embed="rId3" cstate="print"/>
          <a:srcRect/>
          <a:stretch>
            <a:fillRect/>
          </a:stretch>
        </p:blipFill>
        <p:spPr bwMode="auto">
          <a:xfrm>
            <a:off x="4572000" y="1981200"/>
            <a:ext cx="4343400" cy="402101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Motion Perception</a:t>
            </a:r>
          </a:p>
        </p:txBody>
      </p:sp>
      <p:sp>
        <p:nvSpPr>
          <p:cNvPr id="27651" name="Rectangle 3"/>
          <p:cNvSpPr>
            <a:spLocks noGrp="1" noChangeArrowheads="1"/>
          </p:cNvSpPr>
          <p:nvPr>
            <p:ph idx="1"/>
          </p:nvPr>
        </p:nvSpPr>
        <p:spPr>
          <a:xfrm>
            <a:off x="457200" y="1143000"/>
            <a:ext cx="8226425" cy="4497388"/>
          </a:xfrm>
        </p:spPr>
        <p:txBody>
          <a:bodyPr/>
          <a:lstStyle/>
          <a:p>
            <a:pPr eaLnBrk="1" hangingPunct="1">
              <a:defRPr/>
            </a:pPr>
            <a:r>
              <a:rPr lang="en-US" smtClean="0"/>
              <a:t>Phi Phenomenon – an illusion of movement when two or more adjacent lights blink on and off in succession</a:t>
            </a:r>
          </a:p>
          <a:p>
            <a:pPr eaLnBrk="1" hangingPunct="1">
              <a:defRPr/>
            </a:pPr>
            <a:r>
              <a:rPr lang="en-US" smtClean="0">
                <a:hlinkClick r:id="rId2"/>
              </a:rPr>
              <a:t>Over the Mountain</a:t>
            </a:r>
            <a:endParaRPr lang="en-US" smtClean="0"/>
          </a:p>
          <a:p>
            <a:pPr eaLnBrk="1" hangingPunct="1">
              <a:defRPr/>
            </a:pPr>
            <a:endParaRPr lang="en-US" smtClean="0"/>
          </a:p>
          <a:p>
            <a:pPr lvl="1" eaLnBrk="1" hangingPunct="1">
              <a:buFont typeface="Wingdings" pitchFamily="2" charset="2"/>
              <a:buNone/>
              <a:defRPr/>
            </a:pPr>
            <a:endParaRPr lang="en-US" smtClean="0"/>
          </a:p>
          <a:p>
            <a:pPr eaLnBrk="1" hangingPunct="1">
              <a:defRPr/>
            </a:pPr>
            <a:endParaRPr lang="en-US" smtClean="0"/>
          </a:p>
        </p:txBody>
      </p:sp>
      <p:pic>
        <p:nvPicPr>
          <p:cNvPr id="36868" name="Picture 4" descr="Phi_Phenomenon"/>
          <p:cNvPicPr>
            <a:picLocks noChangeAspect="1" noChangeArrowheads="1" noCrop="1"/>
          </p:cNvPicPr>
          <p:nvPr/>
        </p:nvPicPr>
        <p:blipFill>
          <a:blip r:embed="rId3" cstate="print"/>
          <a:srcRect/>
          <a:stretch>
            <a:fillRect/>
          </a:stretch>
        </p:blipFill>
        <p:spPr bwMode="auto">
          <a:xfrm>
            <a:off x="914400" y="3352800"/>
            <a:ext cx="6705600" cy="2012950"/>
          </a:xfrm>
          <a:prstGeom prst="rect">
            <a:avLst/>
          </a:prstGeom>
          <a:noFill/>
          <a:ln w="9525">
            <a:noFill/>
            <a:miter lim="800000"/>
            <a:headEnd/>
            <a:tailEnd/>
          </a:ln>
        </p:spPr>
      </p:pic>
      <p:sp>
        <p:nvSpPr>
          <p:cNvPr id="27653" name="Text Box 5"/>
          <p:cNvSpPr txBox="1">
            <a:spLocks noChangeArrowheads="1"/>
          </p:cNvSpPr>
          <p:nvPr/>
        </p:nvSpPr>
        <p:spPr bwMode="auto">
          <a:xfrm>
            <a:off x="838200" y="5334000"/>
            <a:ext cx="7924800" cy="2286000"/>
          </a:xfrm>
          <a:prstGeom prst="rect">
            <a:avLst/>
          </a:prstGeom>
          <a:noFill/>
          <a:ln w="9525">
            <a:noFill/>
            <a:miter lim="800000"/>
            <a:headEnd/>
            <a:tailEnd/>
          </a:ln>
          <a:effectLst/>
        </p:spPr>
        <p:txBody>
          <a:bodyPr>
            <a:spAutoFit/>
          </a:bodyPr>
          <a:lstStyle/>
          <a:p>
            <a:pPr eaLnBrk="1" hangingPunct="1">
              <a:spcBef>
                <a:spcPct val="20000"/>
              </a:spcBef>
              <a:buClr>
                <a:schemeClr val="tx2"/>
              </a:buClr>
              <a:buSzPct val="115000"/>
              <a:buFont typeface="Wingdings" pitchFamily="2" charset="2"/>
              <a:buChar char="§"/>
              <a:defRPr/>
            </a:pPr>
            <a:r>
              <a:rPr lang="en-US" sz="3200">
                <a:effectLst>
                  <a:outerShdw blurRad="38100" dist="38100" dir="2700000" algn="tl">
                    <a:srgbClr val="000000"/>
                  </a:outerShdw>
                </a:effectLst>
              </a:rPr>
              <a:t>Stroboscopic movement – Movies, cartoons, etc. are just a fast succession of slides</a:t>
            </a:r>
          </a:p>
          <a:p>
            <a:pPr>
              <a:spcBef>
                <a:spcPct val="50000"/>
              </a:spcBef>
              <a:defRPr/>
            </a:pPr>
            <a:endParaRPr lang="en-US" sz="320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Perceptual Constancy</a:t>
            </a:r>
          </a:p>
        </p:txBody>
      </p:sp>
      <p:sp>
        <p:nvSpPr>
          <p:cNvPr id="29699" name="Rectangle 3"/>
          <p:cNvSpPr>
            <a:spLocks noGrp="1" noChangeArrowheads="1"/>
          </p:cNvSpPr>
          <p:nvPr>
            <p:ph idx="1"/>
          </p:nvPr>
        </p:nvSpPr>
        <p:spPr>
          <a:xfrm>
            <a:off x="457200" y="1143000"/>
            <a:ext cx="8229600" cy="5486400"/>
          </a:xfrm>
        </p:spPr>
        <p:txBody>
          <a:bodyPr>
            <a:normAutofit/>
          </a:bodyPr>
          <a:lstStyle/>
          <a:p>
            <a:pPr eaLnBrk="1" hangingPunct="1">
              <a:lnSpc>
                <a:spcPct val="80000"/>
              </a:lnSpc>
              <a:defRPr/>
            </a:pPr>
            <a:r>
              <a:rPr lang="en-US" sz="2800" dirty="0" smtClean="0"/>
              <a:t>Perceiving objects as unchanging even as illumination and retinal images change</a:t>
            </a:r>
          </a:p>
          <a:p>
            <a:pPr eaLnBrk="1" hangingPunct="1">
              <a:lnSpc>
                <a:spcPct val="80000"/>
              </a:lnSpc>
              <a:defRPr/>
            </a:pPr>
            <a:r>
              <a:rPr lang="en-US" sz="2800" dirty="0" smtClean="0"/>
              <a:t>Shape and Size Constancies</a:t>
            </a:r>
          </a:p>
          <a:p>
            <a:pPr lvl="1" eaLnBrk="1" hangingPunct="1">
              <a:lnSpc>
                <a:spcPct val="80000"/>
              </a:lnSpc>
              <a:defRPr/>
            </a:pPr>
            <a:r>
              <a:rPr lang="en-US" sz="2400" dirty="0" smtClean="0">
                <a:hlinkClick r:id="rId2"/>
              </a:rPr>
              <a:t>Size Constancy</a:t>
            </a:r>
            <a:r>
              <a:rPr lang="en-US" sz="2400" dirty="0" smtClean="0"/>
              <a:t> – we perceive objects as having a constant size, despite that our distance from them varies</a:t>
            </a:r>
          </a:p>
          <a:p>
            <a:pPr eaLnBrk="1" hangingPunct="1">
              <a:lnSpc>
                <a:spcPct val="80000"/>
              </a:lnSpc>
              <a:defRPr/>
            </a:pPr>
            <a:endParaRPr lang="en-US" sz="2800" dirty="0" smtClean="0"/>
          </a:p>
          <a:p>
            <a:pPr eaLnBrk="1" hangingPunct="1">
              <a:lnSpc>
                <a:spcPct val="80000"/>
              </a:lnSpc>
              <a:defRPr/>
            </a:pPr>
            <a:r>
              <a:rPr lang="en-US" sz="2800" dirty="0" smtClean="0"/>
              <a:t>Variation in Retinal Size – even though the retinal image/size changes, our perception of the size usually doesn’t…this is size constancy</a:t>
            </a:r>
          </a:p>
          <a:p>
            <a:pPr eaLnBrk="1" hangingPunct="1">
              <a:lnSpc>
                <a:spcPct val="80000"/>
              </a:lnSpc>
              <a:defRPr/>
            </a:pPr>
            <a:r>
              <a:rPr lang="en-US" sz="2800" dirty="0" smtClean="0"/>
              <a:t>Demonstrations:</a:t>
            </a:r>
          </a:p>
          <a:p>
            <a:pPr lvl="1" eaLnBrk="1" hangingPunct="1">
              <a:lnSpc>
                <a:spcPct val="80000"/>
              </a:lnSpc>
              <a:defRPr/>
            </a:pPr>
            <a:r>
              <a:rPr lang="en-US" sz="2400" dirty="0" smtClean="0"/>
              <a:t>1) Enlarging finger</a:t>
            </a:r>
          </a:p>
          <a:p>
            <a:pPr lvl="1" eaLnBrk="1" hangingPunct="1">
              <a:lnSpc>
                <a:spcPct val="80000"/>
              </a:lnSpc>
              <a:defRPr/>
            </a:pPr>
            <a:r>
              <a:rPr lang="en-US" sz="2400" dirty="0" smtClean="0"/>
              <a:t>2) The floating X (thanks to afterimages)</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381000"/>
            <a:ext cx="8226425" cy="1143000"/>
          </a:xfrm>
        </p:spPr>
        <p:txBody>
          <a:bodyPr/>
          <a:lstStyle/>
          <a:p>
            <a:pPr eaLnBrk="1" hangingPunct="1">
              <a:defRPr/>
            </a:pPr>
            <a:r>
              <a:rPr lang="en-US" smtClean="0"/>
              <a:t>Moon Illusion…</a:t>
            </a:r>
          </a:p>
        </p:txBody>
      </p:sp>
      <p:sp>
        <p:nvSpPr>
          <p:cNvPr id="114691" name="Rectangle 3"/>
          <p:cNvSpPr>
            <a:spLocks noGrp="1" noChangeArrowheads="1"/>
          </p:cNvSpPr>
          <p:nvPr>
            <p:ph idx="1"/>
          </p:nvPr>
        </p:nvSpPr>
        <p:spPr>
          <a:xfrm>
            <a:off x="0" y="2743200"/>
            <a:ext cx="9144000" cy="4114800"/>
          </a:xfrm>
        </p:spPr>
        <p:txBody>
          <a:bodyPr/>
          <a:lstStyle/>
          <a:p>
            <a:pPr eaLnBrk="1" hangingPunct="1">
              <a:defRPr/>
            </a:pPr>
            <a:r>
              <a:rPr lang="en-US" dirty="0" smtClean="0"/>
              <a:t>The moon is often judged to be 50-75% larger when on the horizon compared to the high sky</a:t>
            </a:r>
          </a:p>
          <a:p>
            <a:pPr eaLnBrk="1" hangingPunct="1">
              <a:defRPr/>
            </a:pPr>
            <a:r>
              <a:rPr lang="en-US" dirty="0" smtClean="0"/>
              <a:t>There are no definite answers as to why…we only can say it isn’t the </a:t>
            </a:r>
            <a:r>
              <a:rPr lang="en-US" dirty="0" err="1" smtClean="0"/>
              <a:t>Ponzo</a:t>
            </a:r>
            <a:r>
              <a:rPr lang="en-US" dirty="0" smtClean="0"/>
              <a:t> illusion</a:t>
            </a:r>
          </a:p>
          <a:p>
            <a:pPr eaLnBrk="1" hangingPunct="1">
              <a:defRPr/>
            </a:pPr>
            <a:r>
              <a:rPr lang="en-US" dirty="0" smtClean="0"/>
              <a:t>Why not?  Airplane pilots report similar effects with no horizontal cues </a:t>
            </a:r>
          </a:p>
        </p:txBody>
      </p:sp>
      <p:pic>
        <p:nvPicPr>
          <p:cNvPr id="5124" name="Picture 4" descr="MoonIllusion"/>
          <p:cNvPicPr>
            <a:picLocks noChangeAspect="1" noChangeArrowheads="1"/>
          </p:cNvPicPr>
          <p:nvPr/>
        </p:nvPicPr>
        <p:blipFill>
          <a:blip r:embed="rId2" cstate="print"/>
          <a:srcRect/>
          <a:stretch>
            <a:fillRect/>
          </a:stretch>
        </p:blipFill>
        <p:spPr bwMode="auto">
          <a:xfrm>
            <a:off x="5638800" y="0"/>
            <a:ext cx="3505200" cy="2768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n-US" smtClean="0"/>
          </a:p>
        </p:txBody>
      </p:sp>
      <p:pic>
        <p:nvPicPr>
          <p:cNvPr id="39940" name="Picture 4"/>
          <p:cNvPicPr>
            <a:picLocks noChangeAspect="1" noChangeArrowheads="1"/>
          </p:cNvPicPr>
          <p:nvPr/>
        </p:nvPicPr>
        <p:blipFill>
          <a:blip r:embed="rId2" cstate="print"/>
          <a:srcRect/>
          <a:stretch>
            <a:fillRect/>
          </a:stretch>
        </p:blipFill>
        <p:spPr bwMode="auto">
          <a:xfrm>
            <a:off x="0" y="0"/>
            <a:ext cx="9144000" cy="67627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endParaRPr lang="en-US" smtClean="0"/>
          </a:p>
        </p:txBody>
      </p:sp>
      <p:sp>
        <p:nvSpPr>
          <p:cNvPr id="111619" name="Rectangle 3"/>
          <p:cNvSpPr>
            <a:spLocks noGrp="1" noChangeArrowheads="1"/>
          </p:cNvSpPr>
          <p:nvPr>
            <p:ph idx="1"/>
          </p:nvPr>
        </p:nvSpPr>
        <p:spPr/>
        <p:txBody>
          <a:bodyPr/>
          <a:lstStyle/>
          <a:p>
            <a:pPr eaLnBrk="1" hangingPunct="1">
              <a:defRPr/>
            </a:pPr>
            <a:endParaRPr lang="en-US" smtClean="0"/>
          </a:p>
        </p:txBody>
      </p:sp>
      <p:pic>
        <p:nvPicPr>
          <p:cNvPr id="38916" name="Picture 4" descr="[70sillusion.jpg]"/>
          <p:cNvPicPr>
            <a:picLocks noChangeAspect="1" noChangeArrowheads="1"/>
          </p:cNvPicPr>
          <p:nvPr/>
        </p:nvPicPr>
        <p:blipFill>
          <a:blip r:embed="rId2" cstate="print"/>
          <a:srcRect/>
          <a:stretch>
            <a:fillRect/>
          </a:stretch>
        </p:blipFill>
        <p:spPr bwMode="auto">
          <a:xfrm>
            <a:off x="0" y="-228600"/>
            <a:ext cx="9144000" cy="68802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dirty="0" smtClean="0"/>
              <a:t>The Ames Room</a:t>
            </a:r>
          </a:p>
        </p:txBody>
      </p:sp>
      <p:sp>
        <p:nvSpPr>
          <p:cNvPr id="113667" name="Rectangle 3"/>
          <p:cNvSpPr>
            <a:spLocks noGrp="1" noChangeArrowheads="1"/>
          </p:cNvSpPr>
          <p:nvPr>
            <p:ph idx="1"/>
          </p:nvPr>
        </p:nvSpPr>
        <p:spPr/>
        <p:txBody>
          <a:bodyPr/>
          <a:lstStyle/>
          <a:p>
            <a:pPr eaLnBrk="1" hangingPunct="1">
              <a:lnSpc>
                <a:spcPct val="90000"/>
              </a:lnSpc>
              <a:defRPr/>
            </a:pPr>
            <a:r>
              <a:rPr lang="en-US" dirty="0" smtClean="0">
                <a:hlinkClick r:id="rId3"/>
              </a:rPr>
              <a:t>http://www.youtube.com/watch?v=5ic7QGjGEX8</a:t>
            </a:r>
            <a:r>
              <a:rPr lang="en-US" dirty="0" smtClean="0"/>
              <a:t> (2 dudes walking corner to corner)</a:t>
            </a:r>
          </a:p>
          <a:p>
            <a:pPr eaLnBrk="1" hangingPunct="1">
              <a:lnSpc>
                <a:spcPct val="90000"/>
              </a:lnSpc>
              <a:defRPr/>
            </a:pPr>
            <a:r>
              <a:rPr lang="en-US" dirty="0" smtClean="0">
                <a:hlinkClick r:id="rId4"/>
              </a:rPr>
              <a:t>http://www.youtube.com/watch?v=Ttd0YjXF0no</a:t>
            </a:r>
            <a:r>
              <a:rPr lang="en-US" dirty="0" smtClean="0"/>
              <a:t> (</a:t>
            </a:r>
            <a:r>
              <a:rPr lang="en-US" dirty="0" err="1" smtClean="0"/>
              <a:t>Ramachandran</a:t>
            </a:r>
            <a:r>
              <a:rPr lang="en-US" dirty="0" smtClean="0"/>
              <a:t> explains it)</a:t>
            </a:r>
          </a:p>
          <a:p>
            <a:pPr eaLnBrk="1" hangingPunct="1">
              <a:lnSpc>
                <a:spcPct val="90000"/>
              </a:lnSpc>
              <a:defRPr/>
            </a:pPr>
            <a:r>
              <a:rPr lang="en-US" dirty="0" smtClean="0"/>
              <a:t>How do these terms relate?</a:t>
            </a:r>
          </a:p>
          <a:p>
            <a:pPr lvl="1" eaLnBrk="1" hangingPunct="1">
              <a:lnSpc>
                <a:spcPct val="90000"/>
              </a:lnSpc>
              <a:defRPr/>
            </a:pPr>
            <a:r>
              <a:rPr lang="en-US" dirty="0" smtClean="0"/>
              <a:t>Relative size</a:t>
            </a:r>
          </a:p>
          <a:p>
            <a:pPr lvl="1" eaLnBrk="1" hangingPunct="1">
              <a:lnSpc>
                <a:spcPct val="90000"/>
              </a:lnSpc>
              <a:defRPr/>
            </a:pPr>
            <a:r>
              <a:rPr lang="en-US" dirty="0" smtClean="0"/>
              <a:t>Monocular cues</a:t>
            </a:r>
          </a:p>
          <a:p>
            <a:pPr lvl="1" eaLnBrk="1" hangingPunct="1">
              <a:lnSpc>
                <a:spcPct val="90000"/>
              </a:lnSpc>
              <a:defRPr/>
            </a:pPr>
            <a:r>
              <a:rPr lang="en-US" dirty="0" smtClean="0"/>
              <a:t>Retinal size</a:t>
            </a:r>
          </a:p>
          <a:p>
            <a:pPr lvl="1" eaLnBrk="1" hangingPunct="1">
              <a:lnSpc>
                <a:spcPct val="90000"/>
              </a:lnSpc>
              <a:defRPr/>
            </a:pPr>
            <a:r>
              <a:rPr lang="en-US" dirty="0" smtClean="0"/>
              <a:t>Size constancy</a:t>
            </a:r>
          </a:p>
        </p:txBody>
      </p:sp>
      <p:pic>
        <p:nvPicPr>
          <p:cNvPr id="4" name="Picture 5"/>
          <p:cNvPicPr>
            <a:picLocks noChangeAspect="1" noChangeArrowheads="1"/>
          </p:cNvPicPr>
          <p:nvPr/>
        </p:nvPicPr>
        <p:blipFill>
          <a:blip r:embed="rId5" cstate="print"/>
          <a:stretch>
            <a:fillRect/>
          </a:stretch>
        </p:blipFill>
        <p:spPr>
          <a:xfrm>
            <a:off x="5579674" y="3657599"/>
            <a:ext cx="3564326" cy="3200401"/>
          </a:xfrm>
          <a:prstGeom prst="rect">
            <a:avLst/>
          </a:prstGeom>
          <a:noFill/>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dirty="0" smtClean="0"/>
              <a:t>Muller-</a:t>
            </a:r>
            <a:r>
              <a:rPr lang="en-US" dirty="0" err="1" smtClean="0"/>
              <a:t>Lyer</a:t>
            </a:r>
            <a:r>
              <a:rPr lang="en-US" dirty="0" smtClean="0"/>
              <a:t> Explained</a:t>
            </a:r>
          </a:p>
        </p:txBody>
      </p:sp>
      <p:sp>
        <p:nvSpPr>
          <p:cNvPr id="110595" name="Rectangle 3"/>
          <p:cNvSpPr>
            <a:spLocks noGrp="1" noChangeArrowheads="1"/>
          </p:cNvSpPr>
          <p:nvPr>
            <p:ph idx="1"/>
          </p:nvPr>
        </p:nvSpPr>
        <p:spPr>
          <a:xfrm>
            <a:off x="0" y="1219200"/>
            <a:ext cx="4191000" cy="5638800"/>
          </a:xfrm>
        </p:spPr>
        <p:txBody>
          <a:bodyPr/>
          <a:lstStyle/>
          <a:p>
            <a:pPr eaLnBrk="1" hangingPunct="1">
              <a:lnSpc>
                <a:spcPct val="90000"/>
              </a:lnSpc>
              <a:defRPr/>
            </a:pPr>
            <a:r>
              <a:rPr lang="en-US" sz="2400" dirty="0" smtClean="0"/>
              <a:t>Relative Depth mistakes</a:t>
            </a:r>
          </a:p>
          <a:p>
            <a:pPr eaLnBrk="1" hangingPunct="1">
              <a:lnSpc>
                <a:spcPct val="90000"/>
              </a:lnSpc>
              <a:defRPr/>
            </a:pPr>
            <a:r>
              <a:rPr lang="en-US" sz="2400" dirty="0" smtClean="0"/>
              <a:t>City buildings vs. Inside corners…</a:t>
            </a:r>
          </a:p>
          <a:p>
            <a:pPr lvl="1" eaLnBrk="1" hangingPunct="1">
              <a:lnSpc>
                <a:spcPct val="90000"/>
              </a:lnSpc>
              <a:defRPr/>
            </a:pPr>
            <a:r>
              <a:rPr lang="en-US" sz="2000" dirty="0" smtClean="0"/>
              <a:t>Line running down the outside corner is the closest</a:t>
            </a:r>
          </a:p>
          <a:p>
            <a:pPr lvl="1" eaLnBrk="1" hangingPunct="1">
              <a:lnSpc>
                <a:spcPct val="90000"/>
              </a:lnSpc>
              <a:defRPr/>
            </a:pPr>
            <a:r>
              <a:rPr lang="en-US" sz="2000" dirty="0" smtClean="0"/>
              <a:t>Line running up the back corner is further away</a:t>
            </a:r>
          </a:p>
          <a:p>
            <a:pPr lvl="1" eaLnBrk="1" hangingPunct="1">
              <a:lnSpc>
                <a:spcPct val="90000"/>
              </a:lnSpc>
              <a:defRPr/>
            </a:pPr>
            <a:r>
              <a:rPr lang="en-US" sz="2000" dirty="0" smtClean="0"/>
              <a:t>Same image, brain adjusts</a:t>
            </a:r>
          </a:p>
          <a:p>
            <a:pPr eaLnBrk="1" hangingPunct="1">
              <a:lnSpc>
                <a:spcPct val="90000"/>
              </a:lnSpc>
              <a:defRPr/>
            </a:pPr>
            <a:r>
              <a:rPr lang="en-US" sz="2400" dirty="0" smtClean="0"/>
              <a:t>The brain realizes that this line is really shorter than it appears when compared to the rest of the building. </a:t>
            </a:r>
          </a:p>
          <a:p>
            <a:pPr eaLnBrk="1" hangingPunct="1">
              <a:lnSpc>
                <a:spcPct val="90000"/>
              </a:lnSpc>
              <a:defRPr/>
            </a:pPr>
            <a:r>
              <a:rPr lang="en-US" sz="2400" dirty="0" smtClean="0">
                <a:hlinkClick r:id="rId3"/>
              </a:rPr>
              <a:t>Muller-</a:t>
            </a:r>
            <a:r>
              <a:rPr lang="en-US" sz="2400" dirty="0" err="1" smtClean="0">
                <a:hlinkClick r:id="rId3"/>
              </a:rPr>
              <a:t>Lyer</a:t>
            </a:r>
            <a:r>
              <a:rPr lang="en-US" sz="2400" dirty="0" smtClean="0">
                <a:hlinkClick r:id="rId3"/>
              </a:rPr>
              <a:t> Illusion</a:t>
            </a:r>
            <a:endParaRPr lang="en-US" sz="2400" dirty="0" smtClean="0"/>
          </a:p>
          <a:p>
            <a:pPr eaLnBrk="1" hangingPunct="1">
              <a:lnSpc>
                <a:spcPct val="90000"/>
              </a:lnSpc>
              <a:defRPr/>
            </a:pPr>
            <a:r>
              <a:rPr lang="en-US" sz="2400" dirty="0" smtClean="0">
                <a:hlinkClick r:id="rId4"/>
              </a:rPr>
              <a:t>The T Illusion</a:t>
            </a:r>
            <a:r>
              <a:rPr lang="en-US" sz="2400" dirty="0" smtClean="0"/>
              <a:t> or </a:t>
            </a:r>
            <a:r>
              <a:rPr lang="en-US" sz="2400" dirty="0" smtClean="0">
                <a:hlinkClick r:id="rId5"/>
              </a:rPr>
              <a:t>Horizontal - Vertical Lines Illusions</a:t>
            </a:r>
            <a:endParaRPr lang="en-US" sz="2400" dirty="0" smtClean="0"/>
          </a:p>
          <a:p>
            <a:pPr eaLnBrk="1" hangingPunct="1">
              <a:lnSpc>
                <a:spcPct val="90000"/>
              </a:lnSpc>
              <a:defRPr/>
            </a:pPr>
            <a:endParaRPr lang="en-US" sz="2400" dirty="0" smtClean="0"/>
          </a:p>
        </p:txBody>
      </p:sp>
      <p:pic>
        <p:nvPicPr>
          <p:cNvPr id="41988" name="Picture 5" descr="A perspective explanation of the Muller-Lyer Illusion"/>
          <p:cNvPicPr>
            <a:picLocks noChangeAspect="1" noChangeArrowheads="1"/>
          </p:cNvPicPr>
          <p:nvPr/>
        </p:nvPicPr>
        <p:blipFill>
          <a:blip r:embed="rId6" cstate="print"/>
          <a:srcRect/>
          <a:stretch>
            <a:fillRect/>
          </a:stretch>
        </p:blipFill>
        <p:spPr bwMode="auto">
          <a:xfrm>
            <a:off x="4248150" y="2133600"/>
            <a:ext cx="4895850" cy="3379788"/>
          </a:xfrm>
          <a:prstGeom prst="rect">
            <a:avLst/>
          </a:prstGeom>
          <a:noFill/>
          <a:ln w="9525">
            <a:noFill/>
            <a:miter lim="800000"/>
            <a:headEnd/>
            <a:tailEnd/>
          </a:ln>
        </p:spPr>
      </p:pic>
      <p:pic>
        <p:nvPicPr>
          <p:cNvPr id="41989" name="Picture 7" descr="Muller Lyer Illusion"/>
          <p:cNvPicPr>
            <a:picLocks noChangeAspect="1" noChangeArrowheads="1"/>
          </p:cNvPicPr>
          <p:nvPr/>
        </p:nvPicPr>
        <p:blipFill>
          <a:blip r:embed="rId7" cstate="print"/>
          <a:srcRect/>
          <a:stretch>
            <a:fillRect/>
          </a:stretch>
        </p:blipFill>
        <p:spPr bwMode="auto">
          <a:xfrm>
            <a:off x="7504113" y="0"/>
            <a:ext cx="1639887" cy="1981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4000" smtClean="0"/>
              <a:t>Unexplainable Illusion? Poggendorf</a:t>
            </a:r>
          </a:p>
        </p:txBody>
      </p:sp>
      <p:sp>
        <p:nvSpPr>
          <p:cNvPr id="70659" name="Rectangle 3"/>
          <p:cNvSpPr>
            <a:spLocks noGrp="1" noChangeArrowheads="1"/>
          </p:cNvSpPr>
          <p:nvPr>
            <p:ph idx="1"/>
          </p:nvPr>
        </p:nvSpPr>
        <p:spPr>
          <a:xfrm>
            <a:off x="0" y="1143000"/>
            <a:ext cx="9144000" cy="5715000"/>
          </a:xfrm>
        </p:spPr>
        <p:txBody>
          <a:bodyPr/>
          <a:lstStyle/>
          <a:p>
            <a:pPr eaLnBrk="1" hangingPunct="1">
              <a:defRPr/>
            </a:pPr>
            <a:r>
              <a:rPr lang="en-US" smtClean="0"/>
              <a:t>Distance? Shape? Constancies???</a:t>
            </a:r>
          </a:p>
          <a:p>
            <a:pPr lvl="1" eaLnBrk="1" hangingPunct="1">
              <a:defRPr/>
            </a:pPr>
            <a:r>
              <a:rPr lang="en-US" smtClean="0">
                <a:hlinkClick r:id="rId2"/>
              </a:rPr>
              <a:t>Poggendorf</a:t>
            </a:r>
            <a:endParaRPr lang="en-US" smtClean="0"/>
          </a:p>
          <a:p>
            <a:pPr lvl="1" eaLnBrk="1" hangingPunct="1">
              <a:defRPr/>
            </a:pPr>
            <a:r>
              <a:rPr lang="en-US" smtClean="0">
                <a:hlinkClick r:id="rId3"/>
              </a:rPr>
              <a:t>Poggendorff Illusion</a:t>
            </a:r>
            <a:r>
              <a:rPr lang="en-US" smtClean="0"/>
              <a:t> </a:t>
            </a:r>
          </a:p>
          <a:p>
            <a:pPr lvl="1" eaLnBrk="1" hangingPunct="1">
              <a:defRPr/>
            </a:pPr>
            <a:r>
              <a:rPr lang="en-US" smtClean="0">
                <a:hlinkClick r:id="rId4"/>
              </a:rPr>
              <a:t>Poggendorf with Extravagant Explanations</a:t>
            </a:r>
            <a:r>
              <a:rPr lang="en-US" smtClean="0"/>
              <a:t>with explanation</a:t>
            </a:r>
          </a:p>
          <a:p>
            <a:pPr eaLnBrk="1" hangingPunct="1">
              <a:defRPr/>
            </a:pPr>
            <a:endParaRPr lang="en-US" smtClean="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olor Contrast"/>
          <p:cNvPicPr>
            <a:picLocks noChangeAspect="1" noChangeArrowheads="1"/>
          </p:cNvPicPr>
          <p:nvPr/>
        </p:nvPicPr>
        <p:blipFill>
          <a:blip r:embed="rId2" cstate="print"/>
          <a:srcRect/>
          <a:stretch>
            <a:fillRect/>
          </a:stretch>
        </p:blipFill>
        <p:spPr bwMode="auto">
          <a:xfrm>
            <a:off x="3733800" y="4797425"/>
            <a:ext cx="5410200" cy="2060575"/>
          </a:xfrm>
          <a:prstGeom prst="rect">
            <a:avLst/>
          </a:prstGeom>
          <a:noFill/>
          <a:ln w="9525">
            <a:noFill/>
            <a:miter lim="800000"/>
            <a:headEnd/>
            <a:tailEnd/>
          </a:ln>
        </p:spPr>
      </p:pic>
      <p:sp>
        <p:nvSpPr>
          <p:cNvPr id="35842" name="Rectangle 2"/>
          <p:cNvSpPr>
            <a:spLocks noGrp="1" noChangeArrowheads="1"/>
          </p:cNvSpPr>
          <p:nvPr>
            <p:ph type="title"/>
          </p:nvPr>
        </p:nvSpPr>
        <p:spPr/>
        <p:txBody>
          <a:bodyPr/>
          <a:lstStyle/>
          <a:p>
            <a:pPr eaLnBrk="1" hangingPunct="1">
              <a:defRPr/>
            </a:pPr>
            <a:r>
              <a:rPr lang="en-US" smtClean="0"/>
              <a:t>Perceptual Constancy – Light</a:t>
            </a:r>
          </a:p>
        </p:txBody>
      </p:sp>
      <p:sp>
        <p:nvSpPr>
          <p:cNvPr id="35843" name="Rectangle 3"/>
          <p:cNvSpPr>
            <a:spLocks noGrp="1" noChangeArrowheads="1"/>
          </p:cNvSpPr>
          <p:nvPr>
            <p:ph idx="1"/>
          </p:nvPr>
        </p:nvSpPr>
        <p:spPr>
          <a:xfrm>
            <a:off x="533400" y="1066800"/>
            <a:ext cx="8226425" cy="4497388"/>
          </a:xfrm>
        </p:spPr>
        <p:txBody>
          <a:bodyPr>
            <a:normAutofit fontScale="92500" lnSpcReduction="10000"/>
          </a:bodyPr>
          <a:lstStyle/>
          <a:p>
            <a:pPr eaLnBrk="1" hangingPunct="1">
              <a:lnSpc>
                <a:spcPct val="80000"/>
              </a:lnSpc>
              <a:defRPr/>
            </a:pPr>
            <a:r>
              <a:rPr lang="en-US" sz="2800" dirty="0" smtClean="0"/>
              <a:t>Perceived lightness = relative luminance (the amount of light an object reflects relative to its surroundings) (similar to color constancy)</a:t>
            </a:r>
          </a:p>
          <a:p>
            <a:pPr lvl="1" eaLnBrk="1" hangingPunct="1">
              <a:lnSpc>
                <a:spcPct val="80000"/>
              </a:lnSpc>
              <a:defRPr/>
            </a:pPr>
            <a:r>
              <a:rPr lang="en-US" sz="2400" dirty="0" smtClean="0"/>
              <a:t>White paper reflects 90% of light</a:t>
            </a:r>
          </a:p>
          <a:p>
            <a:pPr lvl="1" eaLnBrk="1" hangingPunct="1">
              <a:lnSpc>
                <a:spcPct val="80000"/>
              </a:lnSpc>
              <a:defRPr/>
            </a:pPr>
            <a:r>
              <a:rPr lang="en-US" sz="2400" dirty="0" smtClean="0"/>
              <a:t>Black paper reflects 10% of light</a:t>
            </a:r>
          </a:p>
          <a:p>
            <a:pPr eaLnBrk="1" hangingPunct="1">
              <a:lnSpc>
                <a:spcPct val="80000"/>
              </a:lnSpc>
              <a:defRPr/>
            </a:pPr>
            <a:r>
              <a:rPr lang="en-US" sz="2800" dirty="0" smtClean="0"/>
              <a:t>In sunlight, black paper actually may reflect 100x more light than white paper indoors, but black is still black, and white is still white…</a:t>
            </a:r>
          </a:p>
          <a:p>
            <a:pPr eaLnBrk="1" hangingPunct="1">
              <a:lnSpc>
                <a:spcPct val="80000"/>
              </a:lnSpc>
              <a:defRPr/>
            </a:pPr>
            <a:r>
              <a:rPr lang="en-US" sz="2800" dirty="0" smtClean="0">
                <a:hlinkClick r:id="rId3"/>
              </a:rPr>
              <a:t>Simultaneous Contrast</a:t>
            </a:r>
            <a:endParaRPr lang="en-US" sz="2800" dirty="0" smtClean="0"/>
          </a:p>
          <a:p>
            <a:pPr eaLnBrk="1" hangingPunct="1">
              <a:lnSpc>
                <a:spcPct val="80000"/>
              </a:lnSpc>
              <a:defRPr/>
            </a:pPr>
            <a:r>
              <a:rPr lang="en-US" sz="2800" dirty="0" err="1" smtClean="0">
                <a:hlinkClick r:id="rId4"/>
              </a:rPr>
              <a:t>Munker</a:t>
            </a:r>
            <a:r>
              <a:rPr lang="en-US" sz="2800" dirty="0" smtClean="0">
                <a:hlinkClick r:id="rId4"/>
              </a:rPr>
              <a:t>-White Illusion </a:t>
            </a:r>
            <a:r>
              <a:rPr lang="en-US" sz="2800" dirty="0" smtClean="0"/>
              <a:t> </a:t>
            </a:r>
          </a:p>
          <a:p>
            <a:pPr eaLnBrk="1" hangingPunct="1">
              <a:lnSpc>
                <a:spcPct val="80000"/>
              </a:lnSpc>
              <a:defRPr/>
            </a:pPr>
            <a:endParaRPr lang="en-US" sz="2800" b="1" dirty="0" smtClean="0"/>
          </a:p>
          <a:p>
            <a:pPr eaLnBrk="1" hangingPunct="1">
              <a:lnSpc>
                <a:spcPct val="80000"/>
              </a:lnSpc>
              <a:defRPr/>
            </a:pPr>
            <a:endParaRPr lang="en-US" dirty="0" smtClean="0"/>
          </a:p>
          <a:p>
            <a:pPr eaLnBrk="1" hangingPunct="1">
              <a:lnSpc>
                <a:spcPct val="80000"/>
              </a:lnSpc>
              <a:defRPr/>
            </a:pPr>
            <a:r>
              <a:rPr lang="en-US" dirty="0" smtClean="0">
                <a:hlinkClick r:id="rId5"/>
              </a:rPr>
              <a:t>Stepping Feet (kinesthetic color contrast)</a:t>
            </a:r>
            <a:endParaRPr lang="en-US" sz="2800" dirty="0" smtClean="0"/>
          </a:p>
          <a:p>
            <a:pPr lvl="2" eaLnBrk="1" hangingPunct="1">
              <a:lnSpc>
                <a:spcPct val="80000"/>
              </a:lnSpc>
              <a:defRPr/>
            </a:pPr>
            <a:endParaRPr lang="en-US" dirty="0" smtClean="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4800600"/>
            <a:ext cx="8226425" cy="1736725"/>
          </a:xfrm>
        </p:spPr>
        <p:txBody>
          <a:bodyPr/>
          <a:lstStyle/>
          <a:p>
            <a:pPr eaLnBrk="1" hangingPunct="1">
              <a:defRPr/>
            </a:pPr>
            <a:r>
              <a:rPr lang="en-US" smtClean="0"/>
              <a:t>Perceptual Interpretation</a:t>
            </a:r>
          </a:p>
        </p:txBody>
      </p:sp>
      <p:sp>
        <p:nvSpPr>
          <p:cNvPr id="39940" name="Rectangle 4"/>
          <p:cNvSpPr>
            <a:spLocks noGrp="1" noChangeArrowheads="1"/>
          </p:cNvSpPr>
          <p:nvPr>
            <p:ph type="subTitle" idx="1"/>
          </p:nvPr>
        </p:nvSpPr>
        <p:spPr/>
        <p:txBody>
          <a:bodyPr/>
          <a:lstStyle/>
          <a:p>
            <a:pPr eaLnBrk="1" hangingPunct="1">
              <a:defRPr/>
            </a:pPr>
            <a:endParaRPr lang="en-US" smtClean="0"/>
          </a:p>
        </p:txBody>
      </p:sp>
      <p:pic>
        <p:nvPicPr>
          <p:cNvPr id="45060" name="Picture 6" descr="face%20illusion"/>
          <p:cNvPicPr>
            <a:picLocks noChangeAspect="1" noChangeArrowheads="1"/>
          </p:cNvPicPr>
          <p:nvPr/>
        </p:nvPicPr>
        <p:blipFill>
          <a:blip r:embed="rId2" cstate="print"/>
          <a:srcRect/>
          <a:stretch>
            <a:fillRect/>
          </a:stretch>
        </p:blipFill>
        <p:spPr bwMode="auto">
          <a:xfrm>
            <a:off x="2667000" y="228600"/>
            <a:ext cx="3886200" cy="50768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endParaRPr lang="en-US" smtClean="0"/>
          </a:p>
        </p:txBody>
      </p:sp>
      <p:sp>
        <p:nvSpPr>
          <p:cNvPr id="57347" name="Rectangle 3"/>
          <p:cNvSpPr>
            <a:spLocks noGrp="1" noChangeArrowheads="1"/>
          </p:cNvSpPr>
          <p:nvPr>
            <p:ph idx="1"/>
          </p:nvPr>
        </p:nvSpPr>
        <p:spPr/>
        <p:txBody>
          <a:bodyPr/>
          <a:lstStyle/>
          <a:p>
            <a:pPr eaLnBrk="1" hangingPunct="1">
              <a:defRPr/>
            </a:pPr>
            <a:endParaRPr lang="en-US" smtClean="0"/>
          </a:p>
        </p:txBody>
      </p:sp>
      <p:pic>
        <p:nvPicPr>
          <p:cNvPr id="46084" name="Picture 4" descr="opticwave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defRPr/>
            </a:pPr>
            <a:r>
              <a:rPr lang="en-US" sz="4000" smtClean="0"/>
              <a:t>Sensory Deprivation</a:t>
            </a:r>
            <a:br>
              <a:rPr lang="en-US" sz="4000" smtClean="0"/>
            </a:br>
            <a:endParaRPr lang="en-US" sz="4000" smtClean="0"/>
          </a:p>
        </p:txBody>
      </p:sp>
      <p:sp>
        <p:nvSpPr>
          <p:cNvPr id="30723" name="Rectangle 3"/>
          <p:cNvSpPr>
            <a:spLocks noGrp="1" noChangeArrowheads="1"/>
          </p:cNvSpPr>
          <p:nvPr>
            <p:ph idx="1"/>
          </p:nvPr>
        </p:nvSpPr>
        <p:spPr>
          <a:xfrm>
            <a:off x="455613" y="1066800"/>
            <a:ext cx="8226425" cy="5029200"/>
          </a:xfrm>
        </p:spPr>
        <p:txBody>
          <a:bodyPr/>
          <a:lstStyle/>
          <a:p>
            <a:pPr eaLnBrk="1" hangingPunct="1">
              <a:defRPr/>
            </a:pPr>
            <a:r>
              <a:rPr lang="en-US" smtClean="0"/>
              <a:t>Ppl born with cataracts, then removed…could distinguish btwn figure and ground (innate) but could not recognize objects by sight that were familiar by touch</a:t>
            </a:r>
          </a:p>
        </p:txBody>
      </p:sp>
      <p:pic>
        <p:nvPicPr>
          <p:cNvPr id="47108" name="Picture 4" descr="Human_eyesight_two_children_and_ball_normal_vision"/>
          <p:cNvPicPr>
            <a:picLocks noChangeAspect="1" noChangeArrowheads="1"/>
          </p:cNvPicPr>
          <p:nvPr/>
        </p:nvPicPr>
        <p:blipFill>
          <a:blip r:embed="rId2" cstate="print"/>
          <a:srcRect/>
          <a:stretch>
            <a:fillRect/>
          </a:stretch>
        </p:blipFill>
        <p:spPr bwMode="auto">
          <a:xfrm>
            <a:off x="914400" y="3581400"/>
            <a:ext cx="3124200" cy="2605088"/>
          </a:xfrm>
          <a:prstGeom prst="rect">
            <a:avLst/>
          </a:prstGeom>
          <a:noFill/>
          <a:ln w="9525">
            <a:noFill/>
            <a:miter lim="800000"/>
            <a:headEnd/>
            <a:tailEnd/>
          </a:ln>
        </p:spPr>
      </p:pic>
      <p:pic>
        <p:nvPicPr>
          <p:cNvPr id="47109" name="Picture 5" descr="Human_eyesight_two_children_and_ball_with_cataract"/>
          <p:cNvPicPr>
            <a:picLocks noChangeAspect="1" noChangeArrowheads="1"/>
          </p:cNvPicPr>
          <p:nvPr/>
        </p:nvPicPr>
        <p:blipFill>
          <a:blip r:embed="rId3" cstate="print"/>
          <a:srcRect/>
          <a:stretch>
            <a:fillRect/>
          </a:stretch>
        </p:blipFill>
        <p:spPr bwMode="auto">
          <a:xfrm>
            <a:off x="5257800" y="3581400"/>
            <a:ext cx="2895600" cy="2895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funny-monkeys"/>
          <p:cNvPicPr>
            <a:picLocks noChangeAspect="1" noChangeArrowheads="1"/>
          </p:cNvPicPr>
          <p:nvPr/>
        </p:nvPicPr>
        <p:blipFill>
          <a:blip r:embed="rId2" cstate="print"/>
          <a:srcRect/>
          <a:stretch>
            <a:fillRect/>
          </a:stretch>
        </p:blipFill>
        <p:spPr bwMode="auto">
          <a:xfrm>
            <a:off x="0" y="0"/>
            <a:ext cx="4381500" cy="3276600"/>
          </a:xfrm>
          <a:prstGeom prst="rect">
            <a:avLst/>
          </a:prstGeom>
          <a:noFill/>
          <a:ln w="9525">
            <a:noFill/>
            <a:miter lim="800000"/>
            <a:headEnd/>
            <a:tailEnd/>
          </a:ln>
        </p:spPr>
      </p:pic>
      <p:pic>
        <p:nvPicPr>
          <p:cNvPr id="48131" name="Picture 9" descr="goggles"/>
          <p:cNvPicPr>
            <a:picLocks noChangeAspect="1" noChangeArrowheads="1"/>
          </p:cNvPicPr>
          <p:nvPr/>
        </p:nvPicPr>
        <p:blipFill>
          <a:blip r:embed="rId3" cstate="print"/>
          <a:srcRect/>
          <a:stretch>
            <a:fillRect/>
          </a:stretch>
        </p:blipFill>
        <p:spPr bwMode="auto">
          <a:xfrm>
            <a:off x="4267200" y="457200"/>
            <a:ext cx="2686050" cy="2617788"/>
          </a:xfrm>
          <a:prstGeom prst="rect">
            <a:avLst/>
          </a:prstGeom>
          <a:noFill/>
          <a:ln w="9525">
            <a:noFill/>
            <a:miter lim="800000"/>
            <a:headEnd/>
            <a:tailEnd/>
          </a:ln>
        </p:spPr>
      </p:pic>
      <p:sp>
        <p:nvSpPr>
          <p:cNvPr id="55298" name="Rectangle 2"/>
          <p:cNvSpPr>
            <a:spLocks noGrp="1" noChangeArrowheads="1"/>
          </p:cNvSpPr>
          <p:nvPr>
            <p:ph type="title"/>
          </p:nvPr>
        </p:nvSpPr>
        <p:spPr/>
        <p:txBody>
          <a:bodyPr/>
          <a:lstStyle/>
          <a:p>
            <a:pPr eaLnBrk="1" hangingPunct="1">
              <a:defRPr/>
            </a:pPr>
            <a:endParaRPr lang="en-US" dirty="0" smtClean="0"/>
          </a:p>
        </p:txBody>
      </p:sp>
      <p:sp>
        <p:nvSpPr>
          <p:cNvPr id="55299" name="Rectangle 3"/>
          <p:cNvSpPr>
            <a:spLocks noGrp="1" noChangeArrowheads="1"/>
          </p:cNvSpPr>
          <p:nvPr>
            <p:ph idx="1"/>
          </p:nvPr>
        </p:nvSpPr>
        <p:spPr>
          <a:xfrm>
            <a:off x="0" y="3200400"/>
            <a:ext cx="9144000" cy="3657600"/>
          </a:xfrm>
        </p:spPr>
        <p:txBody>
          <a:bodyPr/>
          <a:lstStyle/>
          <a:p>
            <a:pPr eaLnBrk="1" hangingPunct="1">
              <a:lnSpc>
                <a:spcPct val="80000"/>
              </a:lnSpc>
              <a:defRPr/>
            </a:pPr>
            <a:r>
              <a:rPr lang="en-US" sz="2200" dirty="0" smtClean="0"/>
              <a:t>Monkeys born and outfitted with goggles that allowed only diffuse, </a:t>
            </a:r>
            <a:r>
              <a:rPr lang="en-US" sz="2200" dirty="0" err="1" smtClean="0"/>
              <a:t>unpatterned</a:t>
            </a:r>
            <a:r>
              <a:rPr lang="en-US" sz="2200" dirty="0" smtClean="0"/>
              <a:t> light…following infancy, remove goggles, could distinguish color and brightness, but not form of a circle or square (cortex lacked the normal connections to recognize these)</a:t>
            </a:r>
          </a:p>
          <a:p>
            <a:pPr eaLnBrk="1" hangingPunct="1">
              <a:lnSpc>
                <a:spcPct val="80000"/>
              </a:lnSpc>
              <a:defRPr/>
            </a:pPr>
            <a:r>
              <a:rPr lang="en-US" sz="2200" dirty="0" smtClean="0"/>
              <a:t>Feature Detection: Kitten born in darkness, except for 5 hours when placed in a horizontally or vertically striped environment (249)…later, the kittens had trouble recognizing the other shape</a:t>
            </a:r>
          </a:p>
          <a:p>
            <a:pPr lvl="1" eaLnBrk="1" hangingPunct="1">
              <a:lnSpc>
                <a:spcPct val="80000"/>
              </a:lnSpc>
              <a:defRPr/>
            </a:pPr>
            <a:r>
              <a:rPr lang="en-US" sz="2200" dirty="0" smtClean="0"/>
              <a:t>Would only play with a rod when held upright if raised in the vertical environment and vice versa</a:t>
            </a:r>
          </a:p>
          <a:p>
            <a:pPr eaLnBrk="1" hangingPunct="1">
              <a:lnSpc>
                <a:spcPct val="80000"/>
              </a:lnSpc>
              <a:defRPr/>
            </a:pPr>
            <a:r>
              <a:rPr lang="en-US" sz="2200" dirty="0" smtClean="0"/>
              <a:t>All this suggests a CRITICAL PERIOD for normal sensory and perceptual development…more on this in Developmental. Psych. Chapter</a:t>
            </a:r>
          </a:p>
        </p:txBody>
      </p:sp>
      <p:pic>
        <p:nvPicPr>
          <p:cNvPr id="48134" name="Picture 5" descr="babies">
            <a:hlinkClick r:id="rId4"/>
          </p:cNvPr>
          <p:cNvPicPr>
            <a:picLocks noChangeAspect="1" noChangeArrowheads="1"/>
          </p:cNvPicPr>
          <p:nvPr/>
        </p:nvPicPr>
        <p:blipFill>
          <a:blip r:embed="rId5" cstate="print"/>
          <a:srcRect/>
          <a:stretch>
            <a:fillRect/>
          </a:stretch>
        </p:blipFill>
        <p:spPr bwMode="auto">
          <a:xfrm>
            <a:off x="6915150" y="609600"/>
            <a:ext cx="2228850" cy="21304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endParaRPr lang="en-US" smtClean="0"/>
          </a:p>
        </p:txBody>
      </p:sp>
      <p:sp>
        <p:nvSpPr>
          <p:cNvPr id="115715" name="Rectangle 3"/>
          <p:cNvSpPr>
            <a:spLocks noGrp="1" noChangeArrowheads="1"/>
          </p:cNvSpPr>
          <p:nvPr>
            <p:ph idx="1"/>
          </p:nvPr>
        </p:nvSpPr>
        <p:spPr>
          <a:xfrm>
            <a:off x="0" y="0"/>
            <a:ext cx="2057400" cy="5638800"/>
          </a:xfrm>
        </p:spPr>
        <p:txBody>
          <a:bodyPr/>
          <a:lstStyle/>
          <a:p>
            <a:pPr eaLnBrk="1" hangingPunct="1">
              <a:defRPr/>
            </a:pPr>
            <a:r>
              <a:rPr lang="en-US" sz="2800" smtClean="0"/>
              <a:t>1 worthy hypothesis: The mental-sky dome model: </a:t>
            </a:r>
            <a:r>
              <a:rPr lang="en-US" sz="2800" smtClean="0">
                <a:hlinkClick r:id="rId3"/>
              </a:rPr>
              <a:t>The Moon Illusion</a:t>
            </a:r>
            <a:endParaRPr lang="en-US" sz="2800" smtClean="0"/>
          </a:p>
          <a:p>
            <a:pPr eaLnBrk="1" hangingPunct="1">
              <a:defRPr/>
            </a:pPr>
            <a:r>
              <a:rPr lang="en-US" smtClean="0">
                <a:hlinkClick r:id="rId4"/>
              </a:rPr>
              <a:t>Moon Illusion</a:t>
            </a:r>
            <a:r>
              <a:rPr lang="en-US" smtClean="0"/>
              <a:t> </a:t>
            </a:r>
          </a:p>
          <a:p>
            <a:pPr eaLnBrk="1" hangingPunct="1">
              <a:defRPr/>
            </a:pPr>
            <a:endParaRPr lang="en-US" sz="2800" smtClean="0"/>
          </a:p>
        </p:txBody>
      </p:sp>
      <p:pic>
        <p:nvPicPr>
          <p:cNvPr id="6148" name="Picture 4" descr="MoonIllusionExpl"/>
          <p:cNvPicPr>
            <a:picLocks noChangeAspect="1" noChangeArrowheads="1"/>
          </p:cNvPicPr>
          <p:nvPr/>
        </p:nvPicPr>
        <p:blipFill>
          <a:blip r:embed="rId5" cstate="print"/>
          <a:srcRect/>
          <a:stretch>
            <a:fillRect/>
          </a:stretch>
        </p:blipFill>
        <p:spPr bwMode="auto">
          <a:xfrm>
            <a:off x="1981200" y="838200"/>
            <a:ext cx="7162800" cy="495776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amphibian-pic"/>
          <p:cNvPicPr>
            <a:picLocks noChangeAspect="1" noChangeArrowheads="1"/>
          </p:cNvPicPr>
          <p:nvPr/>
        </p:nvPicPr>
        <p:blipFill>
          <a:blip r:embed="rId2" cstate="print"/>
          <a:srcRect/>
          <a:stretch>
            <a:fillRect/>
          </a:stretch>
        </p:blipFill>
        <p:spPr bwMode="auto">
          <a:xfrm>
            <a:off x="0" y="4321175"/>
            <a:ext cx="3810000" cy="2536825"/>
          </a:xfrm>
          <a:prstGeom prst="rect">
            <a:avLst/>
          </a:prstGeom>
          <a:noFill/>
          <a:ln w="9525">
            <a:noFill/>
            <a:miter lim="800000"/>
            <a:headEnd/>
            <a:tailEnd/>
          </a:ln>
        </p:spPr>
      </p:pic>
      <p:pic>
        <p:nvPicPr>
          <p:cNvPr id="49155" name="Picture 5" descr="chicken"/>
          <p:cNvPicPr>
            <a:picLocks noChangeAspect="1" noChangeArrowheads="1"/>
          </p:cNvPicPr>
          <p:nvPr/>
        </p:nvPicPr>
        <p:blipFill>
          <a:blip r:embed="rId3" cstate="print"/>
          <a:srcRect/>
          <a:stretch>
            <a:fillRect/>
          </a:stretch>
        </p:blipFill>
        <p:spPr bwMode="auto">
          <a:xfrm>
            <a:off x="457200" y="1295400"/>
            <a:ext cx="2857500" cy="2676525"/>
          </a:xfrm>
          <a:prstGeom prst="rect">
            <a:avLst/>
          </a:prstGeom>
          <a:noFill/>
          <a:ln w="9525">
            <a:noFill/>
            <a:miter lim="800000"/>
            <a:headEnd/>
            <a:tailEnd/>
          </a:ln>
        </p:spPr>
      </p:pic>
      <p:sp>
        <p:nvSpPr>
          <p:cNvPr id="38914" name="Rectangle 2"/>
          <p:cNvSpPr>
            <a:spLocks noGrp="1" noChangeArrowheads="1"/>
          </p:cNvSpPr>
          <p:nvPr>
            <p:ph type="title"/>
          </p:nvPr>
        </p:nvSpPr>
        <p:spPr/>
        <p:txBody>
          <a:bodyPr/>
          <a:lstStyle/>
          <a:p>
            <a:pPr eaLnBrk="1" hangingPunct="1">
              <a:defRPr/>
            </a:pPr>
            <a:r>
              <a:rPr lang="en-US" smtClean="0"/>
              <a:t>Perceptual Adaptation</a:t>
            </a:r>
          </a:p>
        </p:txBody>
      </p:sp>
      <p:sp>
        <p:nvSpPr>
          <p:cNvPr id="38915" name="Rectangle 3"/>
          <p:cNvSpPr>
            <a:spLocks noGrp="1" noChangeArrowheads="1"/>
          </p:cNvSpPr>
          <p:nvPr>
            <p:ph idx="1"/>
          </p:nvPr>
        </p:nvSpPr>
        <p:spPr>
          <a:xfrm>
            <a:off x="3810000" y="1600200"/>
            <a:ext cx="5334000" cy="5257800"/>
          </a:xfrm>
        </p:spPr>
        <p:txBody>
          <a:bodyPr>
            <a:normAutofit fontScale="92500" lnSpcReduction="10000"/>
          </a:bodyPr>
          <a:lstStyle/>
          <a:p>
            <a:pPr eaLnBrk="1" hangingPunct="1">
              <a:lnSpc>
                <a:spcPct val="90000"/>
              </a:lnSpc>
              <a:defRPr/>
            </a:pPr>
            <a:r>
              <a:rPr lang="en-US" dirty="0" smtClean="0"/>
              <a:t>Chicks fitted with lenses that changes the location of objects 40 degrees to the left do not adapt…they continually peck at where the feed seems to be</a:t>
            </a:r>
          </a:p>
          <a:p>
            <a:pPr eaLnBrk="1" hangingPunct="1">
              <a:lnSpc>
                <a:spcPct val="90000"/>
              </a:lnSpc>
              <a:defRPr/>
            </a:pPr>
            <a:r>
              <a:rPr lang="en-US" dirty="0" smtClean="0"/>
              <a:t>Upside down lenses (Mind </a:t>
            </a:r>
            <a:r>
              <a:rPr lang="en-US" dirty="0" err="1" smtClean="0"/>
              <a:t>vid</a:t>
            </a:r>
            <a:r>
              <a:rPr lang="en-US" dirty="0" smtClean="0"/>
              <a:t>?)</a:t>
            </a:r>
          </a:p>
          <a:p>
            <a:pPr lvl="1" eaLnBrk="1" hangingPunct="1">
              <a:lnSpc>
                <a:spcPct val="90000"/>
              </a:lnSpc>
              <a:defRPr/>
            </a:pPr>
            <a:r>
              <a:rPr lang="en-US" dirty="0" smtClean="0"/>
              <a:t>Humans, kittens, monkeys can adapt</a:t>
            </a:r>
          </a:p>
          <a:p>
            <a:pPr lvl="2" eaLnBrk="1" hangingPunct="1">
              <a:lnSpc>
                <a:spcPct val="90000"/>
              </a:lnSpc>
              <a:defRPr/>
            </a:pPr>
            <a:r>
              <a:rPr lang="en-US" dirty="0" smtClean="0"/>
              <a:t>We do not turn in back to right side up, we just learn to do it upside down (upside down just seems normal then)</a:t>
            </a:r>
          </a:p>
          <a:p>
            <a:pPr lvl="1" eaLnBrk="1" hangingPunct="1">
              <a:lnSpc>
                <a:spcPct val="90000"/>
              </a:lnSpc>
              <a:defRPr/>
            </a:pPr>
            <a:r>
              <a:rPr lang="en-US" dirty="0" smtClean="0"/>
              <a:t>Fish, frogs, salamanders cannot</a:t>
            </a:r>
          </a:p>
          <a:p>
            <a:pPr lvl="1" eaLnBrk="1" hangingPunct="1">
              <a:lnSpc>
                <a:spcPct val="90000"/>
              </a:lnSpc>
              <a:defRPr/>
            </a:pPr>
            <a:endParaRPr lang="en-US" dirty="0" smtClean="0"/>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2000_06_52---Number-Six_web"/>
          <p:cNvPicPr>
            <a:picLocks noChangeAspect="1" noChangeArrowheads="1"/>
          </p:cNvPicPr>
          <p:nvPr/>
        </p:nvPicPr>
        <p:blipFill>
          <a:blip r:embed="rId2" cstate="print"/>
          <a:srcRect/>
          <a:stretch>
            <a:fillRect/>
          </a:stretch>
        </p:blipFill>
        <p:spPr bwMode="auto">
          <a:xfrm>
            <a:off x="5895975" y="1981200"/>
            <a:ext cx="3248025" cy="4876800"/>
          </a:xfrm>
          <a:prstGeom prst="rect">
            <a:avLst/>
          </a:prstGeom>
          <a:noFill/>
          <a:ln w="9525">
            <a:noFill/>
            <a:miter lim="800000"/>
            <a:headEnd/>
            <a:tailEnd/>
          </a:ln>
        </p:spPr>
      </p:pic>
      <p:sp>
        <p:nvSpPr>
          <p:cNvPr id="40962" name="Rectangle 2"/>
          <p:cNvSpPr>
            <a:spLocks noGrp="1" noChangeArrowheads="1"/>
          </p:cNvSpPr>
          <p:nvPr>
            <p:ph type="title"/>
          </p:nvPr>
        </p:nvSpPr>
        <p:spPr/>
        <p:txBody>
          <a:bodyPr/>
          <a:lstStyle/>
          <a:p>
            <a:pPr eaLnBrk="1" hangingPunct="1">
              <a:defRPr/>
            </a:pPr>
            <a:r>
              <a:rPr lang="en-US" smtClean="0"/>
              <a:t>Perceptual Set!!</a:t>
            </a:r>
          </a:p>
        </p:txBody>
      </p:sp>
      <p:sp>
        <p:nvSpPr>
          <p:cNvPr id="40963" name="Rectangle 3"/>
          <p:cNvSpPr>
            <a:spLocks noGrp="1" noChangeArrowheads="1"/>
          </p:cNvSpPr>
          <p:nvPr>
            <p:ph idx="1"/>
          </p:nvPr>
        </p:nvSpPr>
        <p:spPr>
          <a:xfrm>
            <a:off x="455613" y="1219200"/>
            <a:ext cx="8226425" cy="4876800"/>
          </a:xfrm>
        </p:spPr>
        <p:txBody>
          <a:bodyPr/>
          <a:lstStyle/>
          <a:p>
            <a:pPr eaLnBrk="1" hangingPunct="1">
              <a:lnSpc>
                <a:spcPct val="90000"/>
              </a:lnSpc>
              <a:defRPr/>
            </a:pPr>
            <a:r>
              <a:rPr lang="en-US" sz="2800" smtClean="0"/>
              <a:t>The true “Cognitive Expectations” part of perception</a:t>
            </a:r>
          </a:p>
          <a:p>
            <a:pPr eaLnBrk="1" hangingPunct="1">
              <a:lnSpc>
                <a:spcPct val="90000"/>
              </a:lnSpc>
              <a:defRPr/>
            </a:pPr>
            <a:r>
              <a:rPr lang="en-US" sz="2800" smtClean="0"/>
              <a:t>What number follows each of these (DON’T GO ON!! READ TO THEM!!)?</a:t>
            </a:r>
          </a:p>
          <a:p>
            <a:pPr eaLnBrk="1" hangingPunct="1">
              <a:lnSpc>
                <a:spcPct val="90000"/>
              </a:lnSpc>
              <a:defRPr/>
            </a:pPr>
            <a:r>
              <a:rPr lang="en-US" sz="2800" smtClean="0"/>
              <a:t>32</a:t>
            </a:r>
          </a:p>
          <a:p>
            <a:pPr eaLnBrk="1" hangingPunct="1">
              <a:lnSpc>
                <a:spcPct val="90000"/>
              </a:lnSpc>
              <a:defRPr/>
            </a:pPr>
            <a:r>
              <a:rPr lang="en-US" sz="2800" smtClean="0"/>
              <a:t>73</a:t>
            </a:r>
          </a:p>
          <a:p>
            <a:pPr eaLnBrk="1" hangingPunct="1">
              <a:lnSpc>
                <a:spcPct val="90000"/>
              </a:lnSpc>
              <a:defRPr/>
            </a:pPr>
            <a:r>
              <a:rPr lang="en-US" sz="2800" smtClean="0"/>
              <a:t>373</a:t>
            </a:r>
          </a:p>
          <a:p>
            <a:pPr eaLnBrk="1" hangingPunct="1">
              <a:lnSpc>
                <a:spcPct val="90000"/>
              </a:lnSpc>
              <a:defRPr/>
            </a:pPr>
            <a:r>
              <a:rPr lang="en-US" sz="2800" smtClean="0"/>
              <a:t>2624</a:t>
            </a:r>
          </a:p>
          <a:p>
            <a:pPr eaLnBrk="1" hangingPunct="1">
              <a:lnSpc>
                <a:spcPct val="90000"/>
              </a:lnSpc>
              <a:defRPr/>
            </a:pPr>
            <a:r>
              <a:rPr lang="en-US" sz="2800" smtClean="0"/>
              <a:t>4099</a:t>
            </a:r>
          </a:p>
          <a:p>
            <a:pPr eaLnBrk="1" hangingPunct="1">
              <a:lnSpc>
                <a:spcPct val="90000"/>
              </a:lnSpc>
              <a:defRPr/>
            </a:pPr>
            <a:r>
              <a:rPr lang="en-US" sz="2800" smtClean="0"/>
              <a:t>Why?</a:t>
            </a:r>
            <a:endParaRPr lang="en-US" sz="3100" smtClean="0"/>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Old-Macdonald"/>
          <p:cNvPicPr>
            <a:picLocks noChangeAspect="1" noChangeArrowheads="1"/>
          </p:cNvPicPr>
          <p:nvPr/>
        </p:nvPicPr>
        <p:blipFill>
          <a:blip r:embed="rId3" cstate="print"/>
          <a:srcRect/>
          <a:stretch>
            <a:fillRect/>
          </a:stretch>
        </p:blipFill>
        <p:spPr bwMode="auto">
          <a:xfrm>
            <a:off x="5334000" y="0"/>
            <a:ext cx="3810000" cy="5114925"/>
          </a:xfrm>
          <a:prstGeom prst="rect">
            <a:avLst/>
          </a:prstGeom>
          <a:noFill/>
          <a:ln w="9525">
            <a:noFill/>
            <a:miter lim="800000"/>
            <a:headEnd/>
            <a:tailEnd/>
          </a:ln>
        </p:spPr>
      </p:pic>
      <p:sp>
        <p:nvSpPr>
          <p:cNvPr id="47106" name="Rectangle 2"/>
          <p:cNvSpPr>
            <a:spLocks noGrp="1" noChangeArrowheads="1"/>
          </p:cNvSpPr>
          <p:nvPr>
            <p:ph type="title"/>
          </p:nvPr>
        </p:nvSpPr>
        <p:spPr/>
        <p:txBody>
          <a:bodyPr/>
          <a:lstStyle/>
          <a:p>
            <a:pPr eaLnBrk="1" hangingPunct="1">
              <a:defRPr/>
            </a:pPr>
            <a:r>
              <a:rPr lang="en-US" smtClean="0"/>
              <a:t>Perceptual Set!!</a:t>
            </a:r>
          </a:p>
        </p:txBody>
      </p:sp>
      <p:sp>
        <p:nvSpPr>
          <p:cNvPr id="47107" name="Rectangle 3"/>
          <p:cNvSpPr>
            <a:spLocks noGrp="1" noChangeArrowheads="1"/>
          </p:cNvSpPr>
          <p:nvPr>
            <p:ph idx="1"/>
          </p:nvPr>
        </p:nvSpPr>
        <p:spPr>
          <a:xfrm>
            <a:off x="0" y="1143000"/>
            <a:ext cx="9144000" cy="5334000"/>
          </a:xfrm>
        </p:spPr>
        <p:txBody>
          <a:bodyPr/>
          <a:lstStyle/>
          <a:p>
            <a:pPr eaLnBrk="1" hangingPunct="1">
              <a:lnSpc>
                <a:spcPct val="90000"/>
              </a:lnSpc>
              <a:defRPr/>
            </a:pPr>
            <a:r>
              <a:rPr lang="en-US" sz="2800" smtClean="0"/>
              <a:t>Pronounce these words aloud!</a:t>
            </a:r>
          </a:p>
          <a:p>
            <a:pPr eaLnBrk="1" hangingPunct="1">
              <a:lnSpc>
                <a:spcPct val="90000"/>
              </a:lnSpc>
              <a:defRPr/>
            </a:pPr>
            <a:r>
              <a:rPr lang="en-US" sz="2800" smtClean="0"/>
              <a:t>MAC DONALD</a:t>
            </a:r>
          </a:p>
          <a:p>
            <a:pPr eaLnBrk="1" hangingPunct="1">
              <a:lnSpc>
                <a:spcPct val="90000"/>
              </a:lnSpc>
              <a:defRPr/>
            </a:pPr>
            <a:r>
              <a:rPr lang="en-US" sz="2800" smtClean="0"/>
              <a:t>MAC HENRY</a:t>
            </a:r>
          </a:p>
          <a:p>
            <a:pPr eaLnBrk="1" hangingPunct="1">
              <a:lnSpc>
                <a:spcPct val="90000"/>
              </a:lnSpc>
              <a:defRPr/>
            </a:pPr>
            <a:r>
              <a:rPr lang="en-US" sz="2800" smtClean="0"/>
              <a:t>MAC MAHON</a:t>
            </a:r>
          </a:p>
          <a:p>
            <a:pPr eaLnBrk="1" hangingPunct="1">
              <a:lnSpc>
                <a:spcPct val="90000"/>
              </a:lnSpc>
              <a:defRPr/>
            </a:pPr>
            <a:r>
              <a:rPr lang="en-US" sz="2800" smtClean="0"/>
              <a:t>MAC HINERY</a:t>
            </a:r>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r>
              <a:rPr lang="en-US" sz="2800" smtClean="0"/>
              <a:t>“TIME FLIES I CANT THEYRE TOO FAST.”</a:t>
            </a:r>
          </a:p>
          <a:p>
            <a:pPr eaLnBrk="1" hangingPunct="1">
              <a:lnSpc>
                <a:spcPct val="90000"/>
              </a:lnSpc>
              <a:defRPr/>
            </a:pPr>
            <a:r>
              <a:rPr lang="en-US" sz="2800" smtClean="0"/>
              <a:t>MAKE SOME MEANING OUT OF THIS.</a:t>
            </a:r>
          </a:p>
          <a:p>
            <a:pPr eaLnBrk="1" hangingPunct="1">
              <a:lnSpc>
                <a:spcPct val="90000"/>
              </a:lnSpc>
              <a:defRPr/>
            </a:pPr>
            <a:r>
              <a:rPr lang="en-US" sz="2800" smtClean="0"/>
              <a:t>CANT? TRY TIME AS THE VERB AND FLIES AS THE NOUN.  </a:t>
            </a:r>
          </a:p>
          <a:p>
            <a:pPr eaLnBrk="1" hangingPunct="1">
              <a:lnSpc>
                <a:spcPct val="90000"/>
              </a:lnSpc>
              <a:defRPr/>
            </a:pPr>
            <a:r>
              <a:rPr lang="en-US" sz="2800" smtClean="0"/>
              <a:t>TIME THE FLIES! GET IT? </a:t>
            </a:r>
          </a:p>
        </p:txBody>
      </p:sp>
      <p:pic>
        <p:nvPicPr>
          <p:cNvPr id="51205" name="Picture 9" descr="p4227541reg"/>
          <p:cNvPicPr>
            <a:picLocks noChangeAspect="1" noChangeArrowheads="1"/>
          </p:cNvPicPr>
          <p:nvPr/>
        </p:nvPicPr>
        <p:blipFill>
          <a:blip r:embed="rId4" cstate="print"/>
          <a:srcRect/>
          <a:stretch>
            <a:fillRect/>
          </a:stretch>
        </p:blipFill>
        <p:spPr bwMode="auto">
          <a:xfrm>
            <a:off x="2971800" y="1828800"/>
            <a:ext cx="2095500" cy="20955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mtClean="0"/>
              <a:t>Perceptual Set</a:t>
            </a:r>
          </a:p>
        </p:txBody>
      </p:sp>
      <p:sp>
        <p:nvSpPr>
          <p:cNvPr id="118787" name="Rectangle 3"/>
          <p:cNvSpPr>
            <a:spLocks noGrp="1" noChangeArrowheads="1"/>
          </p:cNvSpPr>
          <p:nvPr>
            <p:ph idx="1"/>
          </p:nvPr>
        </p:nvSpPr>
        <p:spPr/>
        <p:txBody>
          <a:bodyPr/>
          <a:lstStyle/>
          <a:p>
            <a:pPr algn="ctr" eaLnBrk="1" hangingPunct="1">
              <a:lnSpc>
                <a:spcPct val="90000"/>
              </a:lnSpc>
              <a:buFont typeface="Wingdings" pitchFamily="2" charset="2"/>
              <a:buNone/>
              <a:defRPr/>
            </a:pPr>
            <a:r>
              <a:rPr lang="en-US" smtClean="0"/>
              <a:t>CHO</a:t>
            </a:r>
          </a:p>
          <a:p>
            <a:pPr algn="ct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r>
              <a:rPr lang="en-US" smtClean="0"/>
              <a:t>PHO</a:t>
            </a:r>
          </a:p>
          <a:p>
            <a:pPr algn="ct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endParaRPr lang="en-US" smtClean="0"/>
          </a:p>
          <a:p>
            <a:pPr algn="ctr" eaLnBrk="1" hangingPunct="1">
              <a:lnSpc>
                <a:spcPct val="90000"/>
              </a:lnSpc>
              <a:buFont typeface="Wingdings" pitchFamily="2" charset="2"/>
              <a:buNone/>
              <a:defRPr/>
            </a:pPr>
            <a:r>
              <a:rPr lang="en-US" smtClean="0"/>
              <a:t>USE</a:t>
            </a: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ecs"/>
          <p:cNvPicPr>
            <a:picLocks noChangeAspect="1" noChangeArrowheads="1"/>
          </p:cNvPicPr>
          <p:nvPr/>
        </p:nvPicPr>
        <p:blipFill>
          <a:blip r:embed="rId2" cstate="print"/>
          <a:srcRect/>
          <a:stretch>
            <a:fillRect/>
          </a:stretch>
        </p:blipFill>
        <p:spPr bwMode="auto">
          <a:xfrm>
            <a:off x="5410200" y="3124200"/>
            <a:ext cx="3733800" cy="3733800"/>
          </a:xfrm>
          <a:prstGeom prst="rect">
            <a:avLst/>
          </a:prstGeom>
          <a:noFill/>
          <a:ln w="9525">
            <a:noFill/>
            <a:miter lim="800000"/>
            <a:headEnd/>
            <a:tailEnd/>
          </a:ln>
        </p:spPr>
      </p:pic>
      <p:sp>
        <p:nvSpPr>
          <p:cNvPr id="51202" name="Rectangle 2"/>
          <p:cNvSpPr>
            <a:spLocks noGrp="1" noChangeArrowheads="1"/>
          </p:cNvSpPr>
          <p:nvPr>
            <p:ph type="title"/>
          </p:nvPr>
        </p:nvSpPr>
        <p:spPr/>
        <p:txBody>
          <a:bodyPr/>
          <a:lstStyle/>
          <a:p>
            <a:pPr eaLnBrk="1" hangingPunct="1">
              <a:defRPr/>
            </a:pPr>
            <a:r>
              <a:rPr lang="en-US" smtClean="0"/>
              <a:t>Perceptual Set</a:t>
            </a:r>
          </a:p>
        </p:txBody>
      </p:sp>
      <p:sp>
        <p:nvSpPr>
          <p:cNvPr id="51203" name="Rectangle 3"/>
          <p:cNvSpPr>
            <a:spLocks noGrp="1" noChangeArrowheads="1"/>
          </p:cNvSpPr>
          <p:nvPr>
            <p:ph idx="1"/>
          </p:nvPr>
        </p:nvSpPr>
        <p:spPr/>
        <p:txBody>
          <a:bodyPr/>
          <a:lstStyle/>
          <a:p>
            <a:pPr eaLnBrk="1" hangingPunct="1">
              <a:defRPr/>
            </a:pPr>
            <a:r>
              <a:rPr lang="en-US" smtClean="0"/>
              <a:t>Sally announces to her kindergarten classmates that today is the birthday of both her father and her grandfather. Both are exactly 50.  Her teacher says that’s impossible.  Is Sally right?</a:t>
            </a:r>
          </a:p>
          <a:p>
            <a:pPr eaLnBrk="1" hangingPunct="1">
              <a:defRPr/>
            </a:pPr>
            <a:endParaRPr lang="en-US" smtClean="0"/>
          </a:p>
          <a:p>
            <a:pPr eaLnBrk="1" hangingPunct="1">
              <a:defRPr/>
            </a:pPr>
            <a:r>
              <a:rPr lang="en-US" smtClean="0"/>
              <a:t>My page 20</a:t>
            </a:r>
          </a:p>
        </p:txBody>
      </p:sp>
      <p:pic>
        <p:nvPicPr>
          <p:cNvPr id="53253" name="Picture 7" descr="50th-birthday-cake-with-candles"/>
          <p:cNvPicPr>
            <a:picLocks noChangeAspect="1" noChangeArrowheads="1"/>
          </p:cNvPicPr>
          <p:nvPr/>
        </p:nvPicPr>
        <p:blipFill>
          <a:blip r:embed="rId3" cstate="print"/>
          <a:srcRect/>
          <a:stretch>
            <a:fillRect/>
          </a:stretch>
        </p:blipFill>
        <p:spPr bwMode="auto">
          <a:xfrm>
            <a:off x="0" y="4171950"/>
            <a:ext cx="4048125" cy="26860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9" descr="storytime"/>
          <p:cNvPicPr>
            <a:picLocks noChangeAspect="1" noChangeArrowheads="1"/>
          </p:cNvPicPr>
          <p:nvPr/>
        </p:nvPicPr>
        <p:blipFill>
          <a:blip r:embed="rId2" cstate="print"/>
          <a:srcRect/>
          <a:stretch>
            <a:fillRect/>
          </a:stretch>
        </p:blipFill>
        <p:spPr bwMode="auto">
          <a:xfrm>
            <a:off x="0" y="2743200"/>
            <a:ext cx="3152775" cy="4114800"/>
          </a:xfrm>
          <a:prstGeom prst="rect">
            <a:avLst/>
          </a:prstGeom>
          <a:noFill/>
          <a:ln w="9525">
            <a:noFill/>
            <a:miter lim="800000"/>
            <a:headEnd/>
            <a:tailEnd/>
          </a:ln>
        </p:spPr>
      </p:pic>
      <p:pic>
        <p:nvPicPr>
          <p:cNvPr id="54275" name="Picture 5" descr="in_greed_we_trust"/>
          <p:cNvPicPr>
            <a:picLocks noChangeAspect="1" noChangeArrowheads="1"/>
          </p:cNvPicPr>
          <p:nvPr/>
        </p:nvPicPr>
        <p:blipFill>
          <a:blip r:embed="rId3" cstate="print"/>
          <a:srcRect/>
          <a:stretch>
            <a:fillRect/>
          </a:stretch>
        </p:blipFill>
        <p:spPr bwMode="auto">
          <a:xfrm>
            <a:off x="5029200" y="533400"/>
            <a:ext cx="4114800" cy="2886075"/>
          </a:xfrm>
          <a:prstGeom prst="rect">
            <a:avLst/>
          </a:prstGeom>
          <a:noFill/>
          <a:ln w="9525">
            <a:noFill/>
            <a:miter lim="800000"/>
            <a:headEnd/>
            <a:tailEnd/>
          </a:ln>
        </p:spPr>
      </p:pic>
      <p:sp>
        <p:nvSpPr>
          <p:cNvPr id="119810" name="Rectangle 2"/>
          <p:cNvSpPr>
            <a:spLocks noGrp="1" noChangeArrowheads="1"/>
          </p:cNvSpPr>
          <p:nvPr>
            <p:ph type="title"/>
          </p:nvPr>
        </p:nvSpPr>
        <p:spPr>
          <a:xfrm>
            <a:off x="457200" y="0"/>
            <a:ext cx="8226425" cy="1143000"/>
          </a:xfrm>
        </p:spPr>
        <p:txBody>
          <a:bodyPr/>
          <a:lstStyle/>
          <a:p>
            <a:pPr eaLnBrk="1" hangingPunct="1">
              <a:defRPr/>
            </a:pPr>
            <a:r>
              <a:rPr lang="en-US" smtClean="0"/>
              <a:t>Perceptual Set</a:t>
            </a:r>
          </a:p>
        </p:txBody>
      </p:sp>
      <p:sp>
        <p:nvSpPr>
          <p:cNvPr id="119811" name="Rectangle 3"/>
          <p:cNvSpPr>
            <a:spLocks noGrp="1" noChangeArrowheads="1"/>
          </p:cNvSpPr>
          <p:nvPr>
            <p:ph idx="1"/>
          </p:nvPr>
        </p:nvSpPr>
        <p:spPr>
          <a:xfrm>
            <a:off x="457200" y="1524000"/>
            <a:ext cx="8226425" cy="4497388"/>
          </a:xfrm>
        </p:spPr>
        <p:txBody>
          <a:bodyPr/>
          <a:lstStyle/>
          <a:p>
            <a:pPr eaLnBrk="1" hangingPunct="1">
              <a:defRPr/>
            </a:pPr>
            <a:r>
              <a:rPr lang="en-US" dirty="0" smtClean="0"/>
              <a:t>STORY TIME!!!</a:t>
            </a:r>
          </a:p>
          <a:p>
            <a:pPr eaLnBrk="1" hangingPunct="1">
              <a:defRPr/>
            </a:pPr>
            <a:r>
              <a:rPr lang="en-US" dirty="0" smtClean="0"/>
              <a:t>End of year teacher gifts (20)</a:t>
            </a:r>
          </a:p>
          <a:p>
            <a:pPr eaLnBrk="1" hangingPunct="1">
              <a:defRPr/>
            </a:pPr>
            <a:endParaRPr lang="en-US" dirty="0" smtClean="0"/>
          </a:p>
          <a:p>
            <a:pPr eaLnBrk="1" hangingPunct="1">
              <a:defRPr/>
            </a:pPr>
            <a:r>
              <a:rPr lang="en-US" dirty="0" smtClean="0"/>
              <a:t>Another STORY!  6 volunteers</a:t>
            </a:r>
          </a:p>
          <a:p>
            <a:pPr eaLnBrk="1" hangingPunct="1">
              <a:defRPr/>
            </a:pPr>
            <a:r>
              <a:rPr lang="en-US" dirty="0" smtClean="0"/>
              <a:t>Did the stories change? (21) – show page</a:t>
            </a: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Telephone2"/>
          <p:cNvPicPr>
            <a:picLocks noChangeAspect="1" noChangeArrowheads="1"/>
          </p:cNvPicPr>
          <p:nvPr/>
        </p:nvPicPr>
        <p:blipFill>
          <a:blip r:embed="rId2" cstate="print"/>
          <a:srcRect/>
          <a:stretch>
            <a:fillRect/>
          </a:stretch>
        </p:blipFill>
        <p:spPr bwMode="auto">
          <a:xfrm>
            <a:off x="5562600" y="1905000"/>
            <a:ext cx="3581400" cy="3581400"/>
          </a:xfrm>
          <a:prstGeom prst="rect">
            <a:avLst/>
          </a:prstGeom>
          <a:noFill/>
          <a:ln w="9525">
            <a:noFill/>
            <a:miter lim="800000"/>
            <a:headEnd/>
            <a:tailEnd/>
          </a:ln>
        </p:spPr>
      </p:pic>
      <p:sp>
        <p:nvSpPr>
          <p:cNvPr id="120834" name="Rectangle 2"/>
          <p:cNvSpPr>
            <a:spLocks noGrp="1" noChangeArrowheads="1"/>
          </p:cNvSpPr>
          <p:nvPr>
            <p:ph type="title"/>
          </p:nvPr>
        </p:nvSpPr>
        <p:spPr/>
        <p:txBody>
          <a:bodyPr/>
          <a:lstStyle/>
          <a:p>
            <a:pPr eaLnBrk="1" hangingPunct="1">
              <a:defRPr/>
            </a:pPr>
            <a:r>
              <a:rPr lang="en-US" smtClean="0"/>
              <a:t>Perceptual Set</a:t>
            </a:r>
          </a:p>
        </p:txBody>
      </p:sp>
      <p:sp>
        <p:nvSpPr>
          <p:cNvPr id="120835" name="Rectangle 3"/>
          <p:cNvSpPr>
            <a:spLocks noGrp="1" noChangeArrowheads="1"/>
          </p:cNvSpPr>
          <p:nvPr>
            <p:ph idx="1"/>
          </p:nvPr>
        </p:nvSpPr>
        <p:spPr>
          <a:xfrm>
            <a:off x="0" y="1143000"/>
            <a:ext cx="5638800" cy="5715000"/>
          </a:xfrm>
        </p:spPr>
        <p:txBody>
          <a:bodyPr>
            <a:normAutofit lnSpcReduction="10000"/>
          </a:bodyPr>
          <a:lstStyle/>
          <a:p>
            <a:pPr eaLnBrk="1" hangingPunct="1">
              <a:lnSpc>
                <a:spcPct val="80000"/>
              </a:lnSpc>
              <a:defRPr/>
            </a:pPr>
            <a:r>
              <a:rPr lang="en-US" sz="2800" dirty="0" smtClean="0"/>
              <a:t>MORE STORY TIME!!!</a:t>
            </a:r>
          </a:p>
          <a:p>
            <a:pPr eaLnBrk="1" hangingPunct="1">
              <a:lnSpc>
                <a:spcPct val="80000"/>
              </a:lnSpc>
              <a:defRPr/>
            </a:pPr>
            <a:r>
              <a:rPr lang="en-US" sz="2800" dirty="0" smtClean="0"/>
              <a:t>TELEPHONE GAME AGAIN!!!  How stories can be changed by our expectations!</a:t>
            </a:r>
          </a:p>
          <a:p>
            <a:pPr eaLnBrk="1" hangingPunct="1">
              <a:lnSpc>
                <a:spcPct val="80000"/>
              </a:lnSpc>
              <a:defRPr/>
            </a:pPr>
            <a:r>
              <a:rPr lang="en-US" sz="2800" dirty="0" smtClean="0"/>
              <a:t>(STORY ON NEXT PAGE 4 after the game)</a:t>
            </a:r>
          </a:p>
          <a:p>
            <a:pPr eaLnBrk="1" hangingPunct="1">
              <a:lnSpc>
                <a:spcPct val="80000"/>
              </a:lnSpc>
              <a:defRPr/>
            </a:pPr>
            <a:r>
              <a:rPr lang="en-US" sz="2800" dirty="0" smtClean="0"/>
              <a:t>1) Leveling – perceiver drops details that do not fit the assumptions</a:t>
            </a:r>
          </a:p>
          <a:p>
            <a:pPr eaLnBrk="1" hangingPunct="1">
              <a:lnSpc>
                <a:spcPct val="80000"/>
              </a:lnSpc>
              <a:defRPr/>
            </a:pPr>
            <a:r>
              <a:rPr lang="en-US" sz="2800" dirty="0" smtClean="0"/>
              <a:t>2) Sharpening – details consistent with values and interests of perceiver are emphasized</a:t>
            </a:r>
          </a:p>
          <a:p>
            <a:pPr eaLnBrk="1" hangingPunct="1">
              <a:lnSpc>
                <a:spcPct val="80000"/>
              </a:lnSpc>
              <a:defRPr/>
            </a:pPr>
            <a:r>
              <a:rPr lang="en-US" sz="2800" dirty="0" smtClean="0"/>
              <a:t>3) Assimilation – padding and organization are used to make the central theme fit the subject’s expectations</a:t>
            </a:r>
          </a:p>
          <a:p>
            <a:pPr eaLnBrk="1" hangingPunct="1">
              <a:lnSpc>
                <a:spcPct val="80000"/>
              </a:lnSpc>
              <a:defRPr/>
            </a:pPr>
            <a:endParaRPr lang="en-US" sz="2800" dirty="0" smtClean="0"/>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bank-robbery"/>
          <p:cNvPicPr>
            <a:picLocks noChangeAspect="1" noChangeArrowheads="1"/>
          </p:cNvPicPr>
          <p:nvPr/>
        </p:nvPicPr>
        <p:blipFill>
          <a:blip r:embed="rId2" cstate="print"/>
          <a:srcRect/>
          <a:stretch>
            <a:fillRect/>
          </a:stretch>
        </p:blipFill>
        <p:spPr bwMode="auto">
          <a:xfrm>
            <a:off x="0" y="0"/>
            <a:ext cx="4286250" cy="2895600"/>
          </a:xfrm>
          <a:prstGeom prst="rect">
            <a:avLst/>
          </a:prstGeom>
          <a:noFill/>
          <a:ln w="9525">
            <a:noFill/>
            <a:miter lim="800000"/>
            <a:headEnd/>
            <a:tailEnd/>
          </a:ln>
        </p:spPr>
      </p:pic>
      <p:sp>
        <p:nvSpPr>
          <p:cNvPr id="121858" name="Rectangle 2"/>
          <p:cNvSpPr>
            <a:spLocks noGrp="1" noChangeArrowheads="1"/>
          </p:cNvSpPr>
          <p:nvPr>
            <p:ph type="title"/>
          </p:nvPr>
        </p:nvSpPr>
        <p:spPr/>
        <p:txBody>
          <a:bodyPr/>
          <a:lstStyle/>
          <a:p>
            <a:pPr eaLnBrk="1" hangingPunct="1">
              <a:defRPr/>
            </a:pPr>
            <a:endParaRPr lang="en-US" smtClean="0"/>
          </a:p>
        </p:txBody>
      </p:sp>
      <p:sp>
        <p:nvSpPr>
          <p:cNvPr id="121859" name="Rectangle 3"/>
          <p:cNvSpPr>
            <a:spLocks noGrp="1" noChangeArrowheads="1"/>
          </p:cNvSpPr>
          <p:nvPr>
            <p:ph idx="1"/>
          </p:nvPr>
        </p:nvSpPr>
        <p:spPr>
          <a:xfrm>
            <a:off x="457200" y="2743200"/>
            <a:ext cx="8226425" cy="4114800"/>
          </a:xfrm>
        </p:spPr>
        <p:txBody>
          <a:bodyPr/>
          <a:lstStyle/>
          <a:p>
            <a:pPr eaLnBrk="1" hangingPunct="1">
              <a:buFont typeface="Wingdings" pitchFamily="2" charset="2"/>
              <a:buNone/>
              <a:defRPr/>
            </a:pPr>
            <a:r>
              <a:rPr lang="en-US" i="1" smtClean="0">
                <a:effectLst/>
              </a:rPr>
              <a:t>Three men, masked and armed with pistols, robbed the Glenwood State Bank yesterday morning at 9:30 AM.They escaped in a Ford two-door bearing a 1971 Connecticut license plate, taking $647 in coins and $2,190 in five-dollar bills. A lieutenant in the Marines claims he saw the car going north at noon yesterday.</a:t>
            </a:r>
            <a:endParaRPr lang="en-US" smtClean="0">
              <a:effectLst/>
            </a:endParaRPr>
          </a:p>
          <a:p>
            <a:pPr eaLnBrk="1" hangingPunct="1">
              <a:defRPr/>
            </a:pPr>
            <a:endParaRPr lang="en-US" smtClean="0"/>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4000" smtClean="0"/>
              <a:t>Perceptual Set – Context Effects</a:t>
            </a:r>
          </a:p>
        </p:txBody>
      </p:sp>
      <p:sp>
        <p:nvSpPr>
          <p:cNvPr id="32771" name="Rectangle 3"/>
          <p:cNvSpPr>
            <a:spLocks noGrp="1" noChangeArrowheads="1"/>
          </p:cNvSpPr>
          <p:nvPr>
            <p:ph idx="1"/>
          </p:nvPr>
        </p:nvSpPr>
        <p:spPr>
          <a:xfrm>
            <a:off x="0" y="990600"/>
            <a:ext cx="9144000" cy="5867400"/>
          </a:xfrm>
        </p:spPr>
        <p:txBody>
          <a:bodyPr/>
          <a:lstStyle/>
          <a:p>
            <a:pPr eaLnBrk="1" hangingPunct="1">
              <a:defRPr/>
            </a:pPr>
            <a:r>
              <a:rPr lang="en-US" smtClean="0"/>
              <a:t>Dead or Asleep</a:t>
            </a:r>
          </a:p>
          <a:p>
            <a:pPr lvl="1" eaLnBrk="1" hangingPunct="1">
              <a:defRPr/>
            </a:pPr>
            <a:r>
              <a:rPr lang="en-US" smtClean="0"/>
              <a:t>Transporting dead patients through the hospital…just uncover their faces!</a:t>
            </a:r>
          </a:p>
          <a:p>
            <a:pPr lvl="2" eaLnBrk="1" hangingPunct="1">
              <a:defRPr/>
            </a:pPr>
            <a:endParaRPr lang="en-US" smtClean="0"/>
          </a:p>
          <a:p>
            <a:pPr lvl="1" eaLnBrk="1" hangingPunct="1">
              <a:defRPr/>
            </a:pPr>
            <a:endParaRPr lang="en-US" smtClean="0"/>
          </a:p>
          <a:p>
            <a:pPr lvl="1" eaLnBrk="1" hangingPunct="1">
              <a:defRPr/>
            </a:pPr>
            <a:endParaRPr lang="en-US" smtClean="0"/>
          </a:p>
        </p:txBody>
      </p:sp>
      <p:pic>
        <p:nvPicPr>
          <p:cNvPr id="57348" name="Picture 5" descr="42-15904653"/>
          <p:cNvPicPr>
            <a:picLocks noChangeAspect="1" noChangeArrowheads="1"/>
          </p:cNvPicPr>
          <p:nvPr/>
        </p:nvPicPr>
        <p:blipFill>
          <a:blip r:embed="rId2" cstate="print"/>
          <a:srcRect/>
          <a:stretch>
            <a:fillRect/>
          </a:stretch>
        </p:blipFill>
        <p:spPr bwMode="auto">
          <a:xfrm>
            <a:off x="1371600" y="2438400"/>
            <a:ext cx="6553200" cy="435692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Expectations</a:t>
            </a:r>
          </a:p>
        </p:txBody>
      </p:sp>
      <p:sp>
        <p:nvSpPr>
          <p:cNvPr id="52227" name="Rectangle 3"/>
          <p:cNvSpPr>
            <a:spLocks noGrp="1" noChangeArrowheads="1"/>
          </p:cNvSpPr>
          <p:nvPr>
            <p:ph idx="1"/>
          </p:nvPr>
        </p:nvSpPr>
        <p:spPr/>
        <p:txBody>
          <a:bodyPr/>
          <a:lstStyle/>
          <a:p>
            <a:pPr eaLnBrk="1" hangingPunct="1">
              <a:lnSpc>
                <a:spcPct val="90000"/>
              </a:lnSpc>
              <a:defRPr/>
            </a:pPr>
            <a:r>
              <a:rPr lang="en-US" sz="2800" smtClean="0"/>
              <a:t>What do these letters spell?</a:t>
            </a:r>
          </a:p>
          <a:p>
            <a:pPr eaLnBrk="1" hangingPunct="1">
              <a:lnSpc>
                <a:spcPct val="90000"/>
              </a:lnSpc>
              <a:defRPr/>
            </a:pPr>
            <a:r>
              <a:rPr lang="en-US" sz="2800" smtClean="0"/>
              <a:t>FOLK</a:t>
            </a:r>
          </a:p>
          <a:p>
            <a:pPr eaLnBrk="1" hangingPunct="1">
              <a:lnSpc>
                <a:spcPct val="90000"/>
              </a:lnSpc>
              <a:defRPr/>
            </a:pPr>
            <a:r>
              <a:rPr lang="en-US" sz="2800" smtClean="0"/>
              <a:t>How about these?</a:t>
            </a:r>
          </a:p>
          <a:p>
            <a:pPr eaLnBrk="1" hangingPunct="1">
              <a:lnSpc>
                <a:spcPct val="90000"/>
              </a:lnSpc>
              <a:defRPr/>
            </a:pPr>
            <a:r>
              <a:rPr lang="en-US" sz="2800" smtClean="0"/>
              <a:t>CROAK</a:t>
            </a:r>
          </a:p>
          <a:p>
            <a:pPr eaLnBrk="1" hangingPunct="1">
              <a:lnSpc>
                <a:spcPct val="90000"/>
              </a:lnSpc>
              <a:defRPr/>
            </a:pPr>
            <a:r>
              <a:rPr lang="en-US" sz="2800" smtClean="0"/>
              <a:t>And what do these letters spell?</a:t>
            </a:r>
          </a:p>
          <a:p>
            <a:pPr eaLnBrk="1" hangingPunct="1">
              <a:lnSpc>
                <a:spcPct val="90000"/>
              </a:lnSpc>
              <a:defRPr/>
            </a:pPr>
            <a:r>
              <a:rPr lang="en-US" sz="2800" smtClean="0"/>
              <a:t>SOAK</a:t>
            </a:r>
          </a:p>
          <a:p>
            <a:pPr eaLnBrk="1" hangingPunct="1">
              <a:lnSpc>
                <a:spcPct val="90000"/>
              </a:lnSpc>
              <a:defRPr/>
            </a:pPr>
            <a:r>
              <a:rPr lang="en-US" sz="2800" smtClean="0"/>
              <a:t>What do we call the white of an egg?</a:t>
            </a:r>
          </a:p>
          <a:p>
            <a:pPr eaLnBrk="1" hangingPunct="1">
              <a:lnSpc>
                <a:spcPct val="90000"/>
              </a:lnSpc>
              <a:defRPr/>
            </a:pPr>
            <a:r>
              <a:rPr lang="en-US" sz="2800" smtClean="0"/>
              <a:t>YOLK!</a:t>
            </a:r>
          </a:p>
          <a:p>
            <a:pPr eaLnBrk="1" hangingPunct="1">
              <a:lnSpc>
                <a:spcPct val="90000"/>
              </a:lnSpc>
              <a:defRPr/>
            </a:pPr>
            <a:r>
              <a:rPr lang="en-US" sz="2800" smtClean="0"/>
              <a:t>NOPE!</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dirty="0" smtClean="0"/>
              <a:t>Day</a:t>
            </a:r>
          </a:p>
        </p:txBody>
      </p:sp>
      <p:sp>
        <p:nvSpPr>
          <p:cNvPr id="77827" name="Rectangle 3"/>
          <p:cNvSpPr>
            <a:spLocks noGrp="1" noChangeArrowheads="1"/>
          </p:cNvSpPr>
          <p:nvPr>
            <p:ph idx="1"/>
          </p:nvPr>
        </p:nvSpPr>
        <p:spPr/>
        <p:txBody>
          <a:bodyPr/>
          <a:lstStyle/>
          <a:p>
            <a:pPr eaLnBrk="1" hangingPunct="1">
              <a:lnSpc>
                <a:spcPct val="80000"/>
              </a:lnSpc>
              <a:defRPr/>
            </a:pPr>
            <a:r>
              <a:rPr lang="en-US" sz="2800" smtClean="0"/>
              <a:t>Do you believe in any paranormal phenomena?</a:t>
            </a:r>
          </a:p>
          <a:p>
            <a:pPr lvl="1" eaLnBrk="1" hangingPunct="1">
              <a:lnSpc>
                <a:spcPct val="80000"/>
              </a:lnSpc>
              <a:defRPr/>
            </a:pPr>
            <a:r>
              <a:rPr lang="en-US" sz="2400" smtClean="0"/>
              <a:t>Ghosts</a:t>
            </a:r>
          </a:p>
          <a:p>
            <a:pPr lvl="1" eaLnBrk="1" hangingPunct="1">
              <a:lnSpc>
                <a:spcPct val="80000"/>
              </a:lnSpc>
              <a:defRPr/>
            </a:pPr>
            <a:r>
              <a:rPr lang="en-US" sz="2400" smtClean="0"/>
              <a:t>UFOs (aliens)</a:t>
            </a:r>
          </a:p>
          <a:p>
            <a:pPr lvl="1" eaLnBrk="1" hangingPunct="1">
              <a:lnSpc>
                <a:spcPct val="80000"/>
              </a:lnSpc>
              <a:defRPr/>
            </a:pPr>
            <a:r>
              <a:rPr lang="en-US" sz="2400" smtClean="0"/>
              <a:t>Reading people’s minds</a:t>
            </a:r>
          </a:p>
          <a:p>
            <a:pPr lvl="1" eaLnBrk="1" hangingPunct="1">
              <a:lnSpc>
                <a:spcPct val="80000"/>
              </a:lnSpc>
              <a:defRPr/>
            </a:pPr>
            <a:r>
              <a:rPr lang="en-US" sz="2400" smtClean="0"/>
              <a:t>Predicting the future</a:t>
            </a:r>
          </a:p>
          <a:p>
            <a:pPr lvl="1" eaLnBrk="1" hangingPunct="1">
              <a:lnSpc>
                <a:spcPct val="80000"/>
              </a:lnSpc>
              <a:defRPr/>
            </a:pPr>
            <a:r>
              <a:rPr lang="en-US" sz="2400" smtClean="0"/>
              <a:t>Telepathic communication</a:t>
            </a:r>
          </a:p>
          <a:p>
            <a:pPr eaLnBrk="1" hangingPunct="1">
              <a:lnSpc>
                <a:spcPct val="80000"/>
              </a:lnSpc>
              <a:defRPr/>
            </a:pPr>
            <a:r>
              <a:rPr lang="en-US" sz="2800" smtClean="0"/>
              <a:t>WHY? </a:t>
            </a:r>
          </a:p>
          <a:p>
            <a:pPr eaLnBrk="1" hangingPunct="1">
              <a:lnSpc>
                <a:spcPct val="80000"/>
              </a:lnSpc>
              <a:defRPr/>
            </a:pPr>
            <a:r>
              <a:rPr lang="en-US" sz="2800" smtClean="0"/>
              <a:t>OR…Have you ever had personal experiences or know of others who have claimed to have had personal experiences with one of these paranormal phenomena?</a:t>
            </a: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Human Factors Psychology</a:t>
            </a:r>
          </a:p>
        </p:txBody>
      </p:sp>
      <p:sp>
        <p:nvSpPr>
          <p:cNvPr id="41987" name="Rectangle 3"/>
          <p:cNvSpPr>
            <a:spLocks noGrp="1" noChangeArrowheads="1"/>
          </p:cNvSpPr>
          <p:nvPr>
            <p:ph idx="1"/>
          </p:nvPr>
        </p:nvSpPr>
        <p:spPr/>
        <p:txBody>
          <a:bodyPr/>
          <a:lstStyle/>
          <a:p>
            <a:pPr eaLnBrk="1" hangingPunct="1">
              <a:defRPr/>
            </a:pPr>
            <a:r>
              <a:rPr lang="en-US" smtClean="0"/>
              <a:t>A branch of psychology that explores how people and machines interact and how machines and physical environment can be adapted to human behaviors</a:t>
            </a:r>
          </a:p>
          <a:p>
            <a:pPr lvl="1" eaLnBrk="1" hangingPunct="1">
              <a:defRPr/>
            </a:pPr>
            <a:r>
              <a:rPr lang="en-US" smtClean="0"/>
              <a:t>Mapping of the stove controls (255) </a:t>
            </a:r>
          </a:p>
          <a:p>
            <a:pPr lvl="1" eaLnBrk="1" hangingPunct="1">
              <a:defRPr/>
            </a:pPr>
            <a:r>
              <a:rPr lang="en-US" smtClean="0"/>
              <a:t>Examples of Bad Human Designs (23)</a:t>
            </a:r>
          </a:p>
          <a:p>
            <a:pPr lvl="1" eaLnBrk="1" hangingPunct="1">
              <a:defRPr/>
            </a:pPr>
            <a:endParaRPr lang="en-US" smtClean="0"/>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ctrTitle"/>
          </p:nvPr>
        </p:nvSpPr>
        <p:spPr/>
        <p:txBody>
          <a:bodyPr/>
          <a:lstStyle/>
          <a:p>
            <a:pPr eaLnBrk="1" hangingPunct="1">
              <a:defRPr/>
            </a:pPr>
            <a:r>
              <a:rPr lang="en-US" smtClean="0"/>
              <a:t>Parapsychology</a:t>
            </a:r>
          </a:p>
        </p:txBody>
      </p:sp>
      <p:sp>
        <p:nvSpPr>
          <p:cNvPr id="74757" name="Rectangle 5"/>
          <p:cNvSpPr>
            <a:spLocks noGrp="1" noChangeArrowheads="1"/>
          </p:cNvSpPr>
          <p:nvPr>
            <p:ph type="subTitle" idx="1"/>
          </p:nvPr>
        </p:nvSpPr>
        <p:spPr/>
        <p:txBody>
          <a:bodyPr/>
          <a:lstStyle/>
          <a:p>
            <a:pPr eaLnBrk="1" hangingPunct="1">
              <a:defRPr/>
            </a:pPr>
            <a:endParaRPr lang="en-US" smtClean="0"/>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defRPr/>
            </a:pPr>
            <a:r>
              <a:rPr lang="en-US" sz="4000" smtClean="0"/>
              <a:t>Extrasensory Perception -- Parapsychology</a:t>
            </a:r>
          </a:p>
        </p:txBody>
      </p:sp>
      <p:sp>
        <p:nvSpPr>
          <p:cNvPr id="43011" name="Rectangle 3"/>
          <p:cNvSpPr>
            <a:spLocks noGrp="1" noChangeArrowheads="1"/>
          </p:cNvSpPr>
          <p:nvPr>
            <p:ph idx="1"/>
          </p:nvPr>
        </p:nvSpPr>
        <p:spPr/>
        <p:txBody>
          <a:bodyPr/>
          <a:lstStyle/>
          <a:p>
            <a:pPr eaLnBrk="1" hangingPunct="1">
              <a:defRPr/>
            </a:pPr>
            <a:r>
              <a:rPr lang="en-US" sz="2800" smtClean="0"/>
              <a:t>Parapsychology – the study of paranormal phenomena or ESP (Extra Sensory Perception) such as:</a:t>
            </a:r>
          </a:p>
          <a:p>
            <a:pPr eaLnBrk="1" hangingPunct="1">
              <a:defRPr/>
            </a:pPr>
            <a:r>
              <a:rPr lang="en-US" sz="2800" smtClean="0"/>
              <a:t>Telekinesis or psycho kinesis – mind over matter (levitating a table or influencing the roll of dice)</a:t>
            </a:r>
          </a:p>
          <a:p>
            <a:pPr eaLnBrk="1" hangingPunct="1">
              <a:defRPr/>
            </a:pPr>
            <a:r>
              <a:rPr lang="en-US" sz="2800" smtClean="0"/>
              <a:t>Clairvoyance – perceiving remote events (a friend’s house is on fire)</a:t>
            </a:r>
          </a:p>
          <a:p>
            <a:pPr eaLnBrk="1" hangingPunct="1">
              <a:defRPr/>
            </a:pPr>
            <a:r>
              <a:rPr lang="en-US" sz="2800" smtClean="0"/>
              <a:t>Precognition – perceiving future events</a:t>
            </a:r>
          </a:p>
          <a:p>
            <a:pPr eaLnBrk="1" hangingPunct="1">
              <a:defRPr/>
            </a:pPr>
            <a:r>
              <a:rPr lang="en-US" sz="2800" smtClean="0"/>
              <a:t>Telepathy – reading another person’s mind</a:t>
            </a:r>
          </a:p>
          <a:p>
            <a:pPr lvl="1" eaLnBrk="1" hangingPunct="1">
              <a:defRPr/>
            </a:pPr>
            <a:endParaRPr lang="en-US" sz="2400" smtClean="0"/>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mtClean="0"/>
              <a:t>Precognition</a:t>
            </a:r>
          </a:p>
        </p:txBody>
      </p:sp>
      <p:sp>
        <p:nvSpPr>
          <p:cNvPr id="78851" name="Rectangle 3"/>
          <p:cNvSpPr>
            <a:spLocks noGrp="1" noChangeArrowheads="1"/>
          </p:cNvSpPr>
          <p:nvPr>
            <p:ph idx="1"/>
          </p:nvPr>
        </p:nvSpPr>
        <p:spPr/>
        <p:txBody>
          <a:bodyPr/>
          <a:lstStyle/>
          <a:p>
            <a:pPr eaLnBrk="1" hangingPunct="1">
              <a:defRPr/>
            </a:pPr>
            <a:r>
              <a:rPr lang="en-US" smtClean="0"/>
              <a:t>Me </a:t>
            </a:r>
            <a:r>
              <a:rPr lang="en-US" smtClean="0">
                <a:sym typeface="Wingdings" pitchFamily="2" charset="2"/>
              </a:rPr>
              <a:t> 25 #1</a:t>
            </a:r>
          </a:p>
          <a:p>
            <a:pPr eaLnBrk="1" hangingPunct="1">
              <a:defRPr/>
            </a:pPr>
            <a:r>
              <a:rPr lang="en-US" smtClean="0">
                <a:sym typeface="Wingdings" pitchFamily="2" charset="2"/>
              </a:rPr>
              <a:t>Tom Cruise’s movie…?</a:t>
            </a:r>
            <a:endParaRPr lang="en-US" smtClean="0"/>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Mr. Flip is Telepathic</a:t>
            </a:r>
          </a:p>
        </p:txBody>
      </p:sp>
      <p:sp>
        <p:nvSpPr>
          <p:cNvPr id="54275" name="Rectangle 3"/>
          <p:cNvSpPr>
            <a:spLocks noGrp="1" noChangeArrowheads="1"/>
          </p:cNvSpPr>
          <p:nvPr>
            <p:ph idx="1"/>
          </p:nvPr>
        </p:nvSpPr>
        <p:spPr>
          <a:xfrm>
            <a:off x="152400" y="1143000"/>
            <a:ext cx="8529638" cy="4953000"/>
          </a:xfrm>
        </p:spPr>
        <p:txBody>
          <a:bodyPr/>
          <a:lstStyle/>
          <a:p>
            <a:pPr eaLnBrk="1" hangingPunct="1">
              <a:defRPr/>
            </a:pPr>
            <a:r>
              <a:rPr lang="en-US" sz="2800" smtClean="0"/>
              <a:t>Please write one thing about yourself on this slip of paper and seal in it the envelope I provided.</a:t>
            </a:r>
          </a:p>
          <a:p>
            <a:pPr eaLnBrk="1" hangingPunct="1">
              <a:defRPr/>
            </a:pPr>
            <a:endParaRPr lang="en-US" sz="2800" smtClean="0"/>
          </a:p>
          <a:p>
            <a:pPr eaLnBrk="1" hangingPunct="1">
              <a:defRPr/>
            </a:pPr>
            <a:endParaRPr lang="en-US" sz="2800" smtClean="0"/>
          </a:p>
          <a:p>
            <a:pPr eaLnBrk="1" hangingPunct="1">
              <a:defRPr/>
            </a:pPr>
            <a:r>
              <a:rPr lang="en-US" sz="2800" smtClean="0"/>
              <a:t>3 students leave the room</a:t>
            </a:r>
          </a:p>
          <a:p>
            <a:pPr eaLnBrk="1" hangingPunct="1">
              <a:defRPr/>
            </a:pPr>
            <a:r>
              <a:rPr lang="en-US" sz="2800" smtClean="0"/>
              <a:t>Class now select a card randomly here</a:t>
            </a:r>
          </a:p>
          <a:p>
            <a:pPr eaLnBrk="1" hangingPunct="1">
              <a:defRPr/>
            </a:pPr>
            <a:r>
              <a:rPr lang="en-US" sz="2800" smtClean="0"/>
              <a:t>Call back students</a:t>
            </a:r>
          </a:p>
          <a:p>
            <a:pPr eaLnBrk="1" hangingPunct="1">
              <a:defRPr/>
            </a:pPr>
            <a:r>
              <a:rPr lang="en-US" sz="2800" smtClean="0"/>
              <a:t>Students out of the room…one of you call my telepathic friend…number is on the podium…dial 9 first!  </a:t>
            </a:r>
          </a:p>
          <a:p>
            <a:pPr eaLnBrk="1" hangingPunct="1">
              <a:defRPr/>
            </a:pPr>
            <a:endParaRPr lang="en-US" sz="2800" smtClean="0"/>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Premonitions or Pretensions?</a:t>
            </a:r>
          </a:p>
        </p:txBody>
      </p:sp>
      <p:sp>
        <p:nvSpPr>
          <p:cNvPr id="44035" name="Rectangle 3"/>
          <p:cNvSpPr>
            <a:spLocks noGrp="1" noChangeArrowheads="1"/>
          </p:cNvSpPr>
          <p:nvPr>
            <p:ph idx="1"/>
          </p:nvPr>
        </p:nvSpPr>
        <p:spPr>
          <a:xfrm>
            <a:off x="455613" y="1598613"/>
            <a:ext cx="8688387" cy="5259387"/>
          </a:xfrm>
        </p:spPr>
        <p:txBody>
          <a:bodyPr/>
          <a:lstStyle/>
          <a:p>
            <a:pPr eaLnBrk="1" hangingPunct="1">
              <a:lnSpc>
                <a:spcPct val="80000"/>
              </a:lnSpc>
              <a:defRPr/>
            </a:pPr>
            <a:r>
              <a:rPr lang="en-US" sz="2400" dirty="0" smtClean="0"/>
              <a:t>National Enquirer made 486 predictions between 1978 and 1985…only 2 came true</a:t>
            </a:r>
          </a:p>
          <a:p>
            <a:pPr eaLnBrk="1" hangingPunct="1">
              <a:lnSpc>
                <a:spcPct val="80000"/>
              </a:lnSpc>
              <a:defRPr/>
            </a:pPr>
            <a:r>
              <a:rPr lang="en-US" sz="2400" dirty="0" smtClean="0"/>
              <a:t>The Farmers Almanac once predicted that it would snow 3 times in July in Florida…and it did…</a:t>
            </a:r>
          </a:p>
          <a:p>
            <a:pPr eaLnBrk="1" hangingPunct="1">
              <a:lnSpc>
                <a:spcPct val="80000"/>
              </a:lnSpc>
              <a:defRPr/>
            </a:pPr>
            <a:r>
              <a:rPr lang="en-US" sz="2400" dirty="0" smtClean="0"/>
              <a:t>Police dept. psychics make no more accurate guesses than average individuals…or vague explanations can be refitted in hindsight</a:t>
            </a:r>
          </a:p>
          <a:p>
            <a:pPr eaLnBrk="1" hangingPunct="1">
              <a:lnSpc>
                <a:spcPct val="80000"/>
              </a:lnSpc>
              <a:defRPr/>
            </a:pPr>
            <a:r>
              <a:rPr lang="en-US" sz="2400" dirty="0" smtClean="0"/>
              <a:t>Given enough time, improbable becomes inevitable</a:t>
            </a:r>
          </a:p>
          <a:p>
            <a:pPr eaLnBrk="1" hangingPunct="1">
              <a:lnSpc>
                <a:spcPct val="80000"/>
              </a:lnSpc>
              <a:defRPr/>
            </a:pPr>
            <a:r>
              <a:rPr lang="en-US" sz="2400" dirty="0" smtClean="0"/>
              <a:t>Goldman, Sachs, and Comp. (investing banking firm) now offers $1 million to anyone who can prove they have a genuine psychic power…no takers yet (roughly 30 years now…used to be $10,000)…many tested, none for real</a:t>
            </a:r>
          </a:p>
          <a:p>
            <a:pPr eaLnBrk="1" hangingPunct="1">
              <a:lnSpc>
                <a:spcPct val="80000"/>
              </a:lnSpc>
              <a:defRPr/>
            </a:pPr>
            <a:r>
              <a:rPr lang="en-US" sz="2400" dirty="0" smtClean="0"/>
              <a:t>MONTEL: </a:t>
            </a:r>
            <a:r>
              <a:rPr lang="en-US" dirty="0" smtClean="0">
                <a:hlinkClick r:id="rId2"/>
              </a:rPr>
              <a:t>SYLVIA!</a:t>
            </a:r>
            <a:endParaRPr lang="en-US" dirty="0" smtClean="0"/>
          </a:p>
          <a:p>
            <a:pPr eaLnBrk="1" hangingPunct="1">
              <a:lnSpc>
                <a:spcPct val="80000"/>
              </a:lnSpc>
              <a:defRPr/>
            </a:pPr>
            <a:r>
              <a:rPr lang="en-US" sz="2400" dirty="0" smtClean="0">
                <a:hlinkClick r:id="rId3"/>
              </a:rPr>
              <a:t>Browne debunked</a:t>
            </a:r>
            <a:endParaRPr lang="en-US" sz="2400" dirty="0" smtClean="0"/>
          </a:p>
          <a:p>
            <a:pPr eaLnBrk="1" hangingPunct="1">
              <a:lnSpc>
                <a:spcPct val="80000"/>
              </a:lnSpc>
              <a:defRPr/>
            </a:pPr>
            <a:endParaRPr lang="en-US" sz="2400" dirty="0" smtClean="0"/>
          </a:p>
          <a:p>
            <a:pPr lvl="1" eaLnBrk="1" hangingPunct="1">
              <a:lnSpc>
                <a:spcPct val="80000"/>
              </a:lnSpc>
              <a:defRPr/>
            </a:pPr>
            <a:endParaRPr lang="en-US" sz="2000" dirty="0" smtClean="0"/>
          </a:p>
          <a:p>
            <a:pPr lvl="1" eaLnBrk="1" hangingPunct="1">
              <a:lnSpc>
                <a:spcPct val="80000"/>
              </a:lnSpc>
              <a:defRPr/>
            </a:pPr>
            <a:endParaRPr lang="en-US" sz="2000" dirty="0" smtClean="0"/>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ESP Tested</a:t>
            </a:r>
          </a:p>
        </p:txBody>
      </p:sp>
      <p:sp>
        <p:nvSpPr>
          <p:cNvPr id="45059" name="Rectangle 3"/>
          <p:cNvSpPr>
            <a:spLocks noGrp="1" noChangeArrowheads="1"/>
          </p:cNvSpPr>
          <p:nvPr>
            <p:ph idx="1"/>
          </p:nvPr>
        </p:nvSpPr>
        <p:spPr>
          <a:xfrm>
            <a:off x="457200" y="1598613"/>
            <a:ext cx="8224838" cy="4192587"/>
          </a:xfrm>
        </p:spPr>
        <p:txBody>
          <a:bodyPr/>
          <a:lstStyle/>
          <a:p>
            <a:pPr eaLnBrk="1" hangingPunct="1">
              <a:lnSpc>
                <a:spcPct val="90000"/>
              </a:lnSpc>
              <a:defRPr/>
            </a:pPr>
            <a:r>
              <a:rPr lang="en-US" sz="2400" dirty="0" smtClean="0"/>
              <a:t>“A reproducible ESP phenomenon has never been discovered, nor has anyone produced any individual who can convincingly demonstrate psychic ability” – (Myers, 2004, 2010)</a:t>
            </a:r>
          </a:p>
          <a:p>
            <a:pPr eaLnBrk="1" hangingPunct="1">
              <a:lnSpc>
                <a:spcPct val="90000"/>
              </a:lnSpc>
              <a:defRPr/>
            </a:pPr>
            <a:r>
              <a:rPr lang="en-US" sz="2400" dirty="0" smtClean="0"/>
              <a:t>Psychology is not closed minded about ESP</a:t>
            </a:r>
          </a:p>
          <a:p>
            <a:pPr lvl="1" eaLnBrk="1" hangingPunct="1">
              <a:lnSpc>
                <a:spcPct val="90000"/>
              </a:lnSpc>
              <a:defRPr/>
            </a:pPr>
            <a:r>
              <a:rPr lang="en-US" sz="2000" dirty="0" smtClean="0"/>
              <a:t>ESP should be testable and provable, so the fact that we haven’t found it out there means we cannot accept it as a truth…will this hold forever?  Who knows?</a:t>
            </a:r>
          </a:p>
          <a:p>
            <a:pPr eaLnBrk="1" hangingPunct="1">
              <a:lnSpc>
                <a:spcPct val="90000"/>
              </a:lnSpc>
              <a:defRPr/>
            </a:pPr>
            <a:r>
              <a:rPr lang="en-US" sz="2400" dirty="0" smtClean="0"/>
              <a:t>Page 263…ESP-N</a:t>
            </a:r>
          </a:p>
          <a:p>
            <a:pPr eaLnBrk="1" hangingPunct="1">
              <a:lnSpc>
                <a:spcPct val="90000"/>
              </a:lnSpc>
              <a:defRPr/>
            </a:pPr>
            <a:r>
              <a:rPr lang="en-US" sz="2400" dirty="0" smtClean="0"/>
              <a:t>Let’s find out if anyone is capable of precognition, clairvoyance, or telepathy			</a:t>
            </a:r>
          </a:p>
          <a:p>
            <a:pPr lvl="1" eaLnBrk="1" hangingPunct="1">
              <a:lnSpc>
                <a:spcPct val="90000"/>
              </a:lnSpc>
              <a:defRPr/>
            </a:pPr>
            <a:endParaRPr lang="en-US" sz="2000" dirty="0" smtClean="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dirty="0" smtClean="0"/>
              <a:t>HW Quiz: </a:t>
            </a:r>
          </a:p>
        </p:txBody>
      </p:sp>
      <p:sp>
        <p:nvSpPr>
          <p:cNvPr id="99331" name="Rectangle 3"/>
          <p:cNvSpPr>
            <a:spLocks noGrp="1" noChangeArrowheads="1"/>
          </p:cNvSpPr>
          <p:nvPr>
            <p:ph idx="1"/>
          </p:nvPr>
        </p:nvSpPr>
        <p:spPr>
          <a:xfrm>
            <a:off x="457200" y="1600200"/>
            <a:ext cx="6096000" cy="4525963"/>
          </a:xfrm>
        </p:spPr>
        <p:txBody>
          <a:bodyPr/>
          <a:lstStyle/>
          <a:p>
            <a:pPr marL="514350" indent="-514350" eaLnBrk="1" hangingPunct="1">
              <a:buFont typeface="Wingdings" pitchFamily="2" charset="2"/>
              <a:buAutoNum type="arabicParenR"/>
              <a:defRPr/>
            </a:pPr>
            <a:r>
              <a:rPr lang="en-US" dirty="0" smtClean="0"/>
              <a:t>Is it a face or a vase? Which term best applies to this “dual” image?</a:t>
            </a:r>
          </a:p>
          <a:p>
            <a:pPr marL="514350" indent="-514350" eaLnBrk="1" hangingPunct="1">
              <a:buFont typeface="Wingdings" pitchFamily="2" charset="2"/>
              <a:buAutoNum type="arabicParenR"/>
              <a:defRPr/>
            </a:pPr>
            <a:endParaRPr lang="en-US" dirty="0" smtClean="0"/>
          </a:p>
          <a:p>
            <a:pPr marL="514350" indent="-514350" eaLnBrk="1" hangingPunct="1">
              <a:buFont typeface="Wingdings" pitchFamily="2" charset="2"/>
              <a:buAutoNum type="arabicParenR"/>
              <a:defRPr/>
            </a:pPr>
            <a:r>
              <a:rPr lang="en-US" dirty="0" smtClean="0"/>
              <a:t>What is this apparatus called? </a:t>
            </a:r>
            <a:r>
              <a:rPr lang="en-US" dirty="0" smtClean="0">
                <a:sym typeface="Wingdings" pitchFamily="2" charset="2"/>
              </a:rPr>
              <a:t></a:t>
            </a:r>
            <a:endParaRPr lang="en-US" dirty="0" smtClean="0"/>
          </a:p>
          <a:p>
            <a:pPr marL="514350" indent="-514350" eaLnBrk="1" hangingPunct="1">
              <a:buFont typeface="Wingdings" pitchFamily="2" charset="2"/>
              <a:buAutoNum type="arabicParenR"/>
              <a:defRPr/>
            </a:pPr>
            <a:endParaRPr lang="en-US" dirty="0" smtClean="0"/>
          </a:p>
          <a:p>
            <a:pPr marL="514350" indent="-514350" eaLnBrk="1" hangingPunct="1">
              <a:buFont typeface="Wingdings" pitchFamily="2" charset="2"/>
              <a:buAutoNum type="arabicParenR"/>
              <a:defRPr/>
            </a:pPr>
            <a:endParaRPr lang="en-US" dirty="0" smtClean="0"/>
          </a:p>
        </p:txBody>
      </p:sp>
      <p:pic>
        <p:nvPicPr>
          <p:cNvPr id="5" name="Picture 4" descr="visual cliff 2"/>
          <p:cNvPicPr>
            <a:picLocks noChangeAspect="1" noChangeArrowheads="1"/>
          </p:cNvPicPr>
          <p:nvPr/>
        </p:nvPicPr>
        <p:blipFill>
          <a:blip r:embed="rId2" cstate="print"/>
          <a:srcRect/>
          <a:stretch>
            <a:fillRect/>
          </a:stretch>
        </p:blipFill>
        <p:spPr bwMode="auto">
          <a:xfrm>
            <a:off x="6629400" y="3200400"/>
            <a:ext cx="2334444" cy="3505200"/>
          </a:xfrm>
          <a:prstGeom prst="rect">
            <a:avLst/>
          </a:prstGeom>
          <a:noFill/>
          <a:ln w="9525">
            <a:noFill/>
            <a:miter lim="800000"/>
            <a:headEnd/>
            <a:tailEnd/>
          </a:ln>
        </p:spPr>
      </p:pic>
      <p:pic>
        <p:nvPicPr>
          <p:cNvPr id="60418" name="Picture 2" descr="rubin_1.gif is here"/>
          <p:cNvPicPr>
            <a:picLocks noChangeAspect="1" noChangeArrowheads="1"/>
          </p:cNvPicPr>
          <p:nvPr/>
        </p:nvPicPr>
        <p:blipFill>
          <a:blip r:embed="rId3" cstate="print"/>
          <a:srcRect/>
          <a:stretch>
            <a:fillRect/>
          </a:stretch>
        </p:blipFill>
        <p:spPr bwMode="auto">
          <a:xfrm>
            <a:off x="6858000" y="0"/>
            <a:ext cx="2286000" cy="2827022"/>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endParaRPr lang="en-US" smtClean="0"/>
          </a:p>
        </p:txBody>
      </p:sp>
      <p:sp>
        <p:nvSpPr>
          <p:cNvPr id="100355" name="Rectangle 3"/>
          <p:cNvSpPr>
            <a:spLocks noGrp="1" noChangeArrowheads="1"/>
          </p:cNvSpPr>
          <p:nvPr>
            <p:ph idx="1"/>
          </p:nvPr>
        </p:nvSpPr>
        <p:spPr/>
        <p:txBody>
          <a:bodyPr/>
          <a:lstStyle/>
          <a:p>
            <a:pPr eaLnBrk="1" hangingPunct="1">
              <a:buFont typeface="Wingdings" pitchFamily="2" charset="2"/>
              <a:buNone/>
              <a:defRPr/>
            </a:pPr>
            <a:r>
              <a:rPr lang="en-US" dirty="0" smtClean="0"/>
              <a:t>3) If you are in a car staring out the side window (hopefully not while actually driving), what depth perception cue tells allows you to interpret the difference in speed seen in your lower visual field vs. the higher visual field as a sign of depth?</a:t>
            </a:r>
          </a:p>
          <a:p>
            <a:pPr eaLnBrk="1" hangingPunct="1">
              <a:buFont typeface="Wingdings" pitchFamily="2" charset="2"/>
              <a:buNone/>
              <a:defRPr/>
            </a:pPr>
            <a:r>
              <a:rPr lang="en-US" dirty="0" smtClean="0"/>
              <a:t>4)</a:t>
            </a:r>
          </a:p>
        </p:txBody>
      </p:sp>
      <p:pic>
        <p:nvPicPr>
          <p:cNvPr id="9220" name="Picture 4" descr="Phi_Phenomenon"/>
          <p:cNvPicPr>
            <a:picLocks noChangeAspect="1" noChangeArrowheads="1" noCrop="1"/>
          </p:cNvPicPr>
          <p:nvPr/>
        </p:nvPicPr>
        <p:blipFill>
          <a:blip r:embed="rId2" cstate="print"/>
          <a:srcRect/>
          <a:stretch>
            <a:fillRect/>
          </a:stretch>
        </p:blipFill>
        <p:spPr bwMode="auto">
          <a:xfrm>
            <a:off x="914400" y="4845050"/>
            <a:ext cx="6705600" cy="20129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endParaRPr lang="en-US" smtClean="0"/>
          </a:p>
        </p:txBody>
      </p:sp>
      <p:sp>
        <p:nvSpPr>
          <p:cNvPr id="101379" name="Rectangle 3"/>
          <p:cNvSpPr>
            <a:spLocks noGrp="1" noChangeArrowheads="1"/>
          </p:cNvSpPr>
          <p:nvPr>
            <p:ph idx="1"/>
          </p:nvPr>
        </p:nvSpPr>
        <p:spPr/>
        <p:txBody>
          <a:bodyPr/>
          <a:lstStyle/>
          <a:p>
            <a:pPr eaLnBrk="1" hangingPunct="1">
              <a:buFont typeface="Wingdings" pitchFamily="2" charset="2"/>
              <a:buNone/>
              <a:defRPr/>
            </a:pPr>
            <a:r>
              <a:rPr lang="en-US" dirty="0" smtClean="0"/>
              <a:t>5) In this picture similar to a Necker Cube, what Gestalt principle explains your tendency to see a triangle within this picture? </a:t>
            </a:r>
          </a:p>
        </p:txBody>
      </p:sp>
      <p:pic>
        <p:nvPicPr>
          <p:cNvPr id="10244" name="Picture 6" descr="illusion4"/>
          <p:cNvPicPr>
            <a:picLocks noChangeAspect="1" noChangeArrowheads="1"/>
          </p:cNvPicPr>
          <p:nvPr/>
        </p:nvPicPr>
        <p:blipFill>
          <a:blip r:embed="rId2" cstate="print"/>
          <a:srcRect/>
          <a:stretch>
            <a:fillRect/>
          </a:stretch>
        </p:blipFill>
        <p:spPr bwMode="auto">
          <a:xfrm>
            <a:off x="4876800" y="3067050"/>
            <a:ext cx="3771900" cy="37909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Some Fun…</a:t>
            </a:r>
          </a:p>
        </p:txBody>
      </p:sp>
      <p:sp>
        <p:nvSpPr>
          <p:cNvPr id="59395" name="Rectangle 3"/>
          <p:cNvSpPr>
            <a:spLocks noGrp="1" noChangeArrowheads="1"/>
          </p:cNvSpPr>
          <p:nvPr>
            <p:ph idx="1"/>
          </p:nvPr>
        </p:nvSpPr>
        <p:spPr>
          <a:xfrm>
            <a:off x="457200" y="1066800"/>
            <a:ext cx="8226425" cy="4497387"/>
          </a:xfrm>
        </p:spPr>
        <p:txBody>
          <a:bodyPr>
            <a:normAutofit lnSpcReduction="10000"/>
          </a:bodyPr>
          <a:lstStyle/>
          <a:p>
            <a:pPr eaLnBrk="1" hangingPunct="1">
              <a:defRPr/>
            </a:pPr>
            <a:r>
              <a:rPr lang="en-US" dirty="0" smtClean="0">
                <a:hlinkClick r:id="rId3"/>
              </a:rPr>
              <a:t>Changing Illusions...VOLUNTEERS!!!!</a:t>
            </a:r>
            <a:endParaRPr lang="en-US" dirty="0" smtClean="0"/>
          </a:p>
          <a:p>
            <a:pPr eaLnBrk="1" hangingPunct="1">
              <a:defRPr/>
            </a:pPr>
            <a:endParaRPr lang="en-US" dirty="0" smtClean="0"/>
          </a:p>
          <a:p>
            <a:pPr eaLnBrk="1" hangingPunct="1">
              <a:defRPr/>
            </a:pPr>
            <a:r>
              <a:rPr lang="en-US" dirty="0" smtClean="0">
                <a:hlinkClick r:id="rId4"/>
              </a:rPr>
              <a:t>3 Spinning Colors...The Phi Phenomenon</a:t>
            </a:r>
            <a:r>
              <a:rPr lang="en-US" dirty="0" smtClean="0"/>
              <a:t> with links to all kinds of cool perceptual illusions!</a:t>
            </a:r>
          </a:p>
          <a:p>
            <a:pPr eaLnBrk="1" hangingPunct="1">
              <a:defRPr/>
            </a:pPr>
            <a:r>
              <a:rPr lang="en-US" dirty="0" smtClean="0">
                <a:hlinkClick r:id="rId5"/>
              </a:rPr>
              <a:t>Stepping Feet</a:t>
            </a:r>
            <a:endParaRPr lang="en-US" dirty="0" smtClean="0"/>
          </a:p>
          <a:p>
            <a:pPr eaLnBrk="1" hangingPunct="1">
              <a:defRPr/>
            </a:pPr>
            <a:r>
              <a:rPr lang="en-US" dirty="0" smtClean="0">
                <a:hlinkClick r:id="rId6"/>
              </a:rPr>
              <a:t>Hidden Bird </a:t>
            </a:r>
            <a:r>
              <a:rPr lang="en-US" dirty="0" smtClean="0"/>
              <a:t> </a:t>
            </a:r>
          </a:p>
          <a:p>
            <a:pPr marL="342900" lvl="1" indent="-342900">
              <a:buFont typeface="Arial" pitchFamily="34" charset="0"/>
              <a:buChar char="•"/>
              <a:defRPr/>
            </a:pPr>
            <a:r>
              <a:rPr lang="en-US" sz="2000" dirty="0" smtClean="0">
                <a:hlinkClick r:id="rId7"/>
              </a:rPr>
              <a:t>Necker Cube Illusion</a:t>
            </a:r>
            <a:r>
              <a:rPr lang="en-US" sz="2000" dirty="0" smtClean="0"/>
              <a:t>; </a:t>
            </a:r>
            <a:r>
              <a:rPr lang="en-US" sz="2000" dirty="0" smtClean="0">
                <a:hlinkClick r:id="rId8"/>
              </a:rPr>
              <a:t>Necker 2</a:t>
            </a:r>
            <a:endParaRPr lang="en-US" sz="2000" dirty="0" smtClean="0"/>
          </a:p>
          <a:p>
            <a:pPr marL="342900" lvl="1" indent="-342900">
              <a:buFont typeface="Arial" pitchFamily="34" charset="0"/>
              <a:buChar char="•"/>
              <a:defRPr/>
            </a:pPr>
            <a:endParaRPr lang="en-US" sz="2000" dirty="0" smtClean="0"/>
          </a:p>
          <a:p>
            <a:pPr marL="342900" lvl="1" indent="-342900">
              <a:buFont typeface="Arial" pitchFamily="34" charset="0"/>
              <a:buChar char="•"/>
              <a:defRPr/>
            </a:pPr>
            <a:r>
              <a:rPr lang="en-US" sz="2000" dirty="0" smtClean="0">
                <a:hlinkClick r:id="rId9"/>
              </a:rPr>
              <a:t>Why is this?</a:t>
            </a:r>
            <a:endParaRPr lang="en-US" sz="2000" dirty="0" smtClean="0"/>
          </a:p>
          <a:p>
            <a:pPr marL="342900" lvl="1" indent="-342900">
              <a:buFont typeface="Arial" pitchFamily="34" charset="0"/>
              <a:buChar char="•"/>
              <a:defRPr/>
            </a:pPr>
            <a:endParaRPr lang="en-US" dirty="0" smtClean="0"/>
          </a:p>
          <a:p>
            <a:pPr eaLnBrk="1" hangingPunct="1">
              <a:defRPr/>
            </a:pPr>
            <a:endParaRPr lang="en-US" dirty="0" smtClean="0"/>
          </a:p>
        </p:txBody>
      </p:sp>
      <p:sp>
        <p:nvSpPr>
          <p:cNvPr id="4" name="Rectangle 2"/>
          <p:cNvSpPr txBox="1">
            <a:spLocks noChangeArrowheads="1"/>
          </p:cNvSpPr>
          <p:nvPr/>
        </p:nvSpPr>
        <p:spPr bwMode="auto">
          <a:xfrm>
            <a:off x="304800" y="495300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One last afterimage</a:t>
            </a:r>
          </a:p>
        </p:txBody>
      </p:sp>
      <p:sp>
        <p:nvSpPr>
          <p:cNvPr id="5" name="Rectangle 3"/>
          <p:cNvSpPr txBox="1">
            <a:spLocks noChangeArrowheads="1"/>
          </p:cNvSpPr>
          <p:nvPr/>
        </p:nvSpPr>
        <p:spPr bwMode="auto">
          <a:xfrm>
            <a:off x="609600" y="6019800"/>
            <a:ext cx="8226425"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115000"/>
              <a:buFont typeface="Wingdings" pitchFamily="2" charset="2"/>
              <a:buChar char="§"/>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0"/>
              </a:rPr>
              <a:t>After Image</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 Whom do you see?</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3792</TotalTime>
  <Words>2193</Words>
  <Application>Microsoft Office PowerPoint</Application>
  <PresentationFormat>On-screen Show (4:3)</PresentationFormat>
  <Paragraphs>284</Paragraphs>
  <Slides>56</Slides>
  <Notes>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Journal Day</vt:lpstr>
      <vt:lpstr>Slide 2</vt:lpstr>
      <vt:lpstr>Moon Illusion…</vt:lpstr>
      <vt:lpstr>Slide 4</vt:lpstr>
      <vt:lpstr>Day</vt:lpstr>
      <vt:lpstr>HW Quiz: </vt:lpstr>
      <vt:lpstr>Slide 7</vt:lpstr>
      <vt:lpstr>Slide 8</vt:lpstr>
      <vt:lpstr>Some Fun…</vt:lpstr>
      <vt:lpstr>Perception &amp; Interpretation</vt:lpstr>
      <vt:lpstr>Selective Attention</vt:lpstr>
      <vt:lpstr>Perceptual Illusions</vt:lpstr>
      <vt:lpstr>Perceptual Organization</vt:lpstr>
      <vt:lpstr>Phonagnosia</vt:lpstr>
      <vt:lpstr>Form Perception</vt:lpstr>
      <vt:lpstr>Figure &amp; Ground Relationships</vt:lpstr>
      <vt:lpstr>Gestalt – Grouping</vt:lpstr>
      <vt:lpstr>Depth Perception</vt:lpstr>
      <vt:lpstr>Slide 19</vt:lpstr>
      <vt:lpstr>Depth Perception: Binocular cues – DEMONSTRATION </vt:lpstr>
      <vt:lpstr>The Pulfrich Pendulum Effect  (skip in 10-10)</vt:lpstr>
      <vt:lpstr>Depth Perception</vt:lpstr>
      <vt:lpstr>Monocular Cues</vt:lpstr>
      <vt:lpstr>Slide 24</vt:lpstr>
      <vt:lpstr>No One Gets Why on This…</vt:lpstr>
      <vt:lpstr>Monocular Cues</vt:lpstr>
      <vt:lpstr>Light &amp; Shadow</vt:lpstr>
      <vt:lpstr>Motion Perception</vt:lpstr>
      <vt:lpstr>Perceptual Constancy</vt:lpstr>
      <vt:lpstr>Slide 30</vt:lpstr>
      <vt:lpstr>Slide 31</vt:lpstr>
      <vt:lpstr>The Ames Room</vt:lpstr>
      <vt:lpstr>Muller-Lyer Explained</vt:lpstr>
      <vt:lpstr>Unexplainable Illusion? Poggendorf</vt:lpstr>
      <vt:lpstr>Perceptual Constancy – Light</vt:lpstr>
      <vt:lpstr>Perceptual Interpretation</vt:lpstr>
      <vt:lpstr>Slide 37</vt:lpstr>
      <vt:lpstr>Sensory Deprivation </vt:lpstr>
      <vt:lpstr>Slide 39</vt:lpstr>
      <vt:lpstr>Perceptual Adaptation</vt:lpstr>
      <vt:lpstr>Perceptual Set!!</vt:lpstr>
      <vt:lpstr>Perceptual Set!!</vt:lpstr>
      <vt:lpstr>Perceptual Set</vt:lpstr>
      <vt:lpstr>Perceptual Set</vt:lpstr>
      <vt:lpstr>Perceptual Set</vt:lpstr>
      <vt:lpstr>Perceptual Set</vt:lpstr>
      <vt:lpstr>Slide 47</vt:lpstr>
      <vt:lpstr>Perceptual Set – Context Effects</vt:lpstr>
      <vt:lpstr>Expectations</vt:lpstr>
      <vt:lpstr>Human Factors Psychology</vt:lpstr>
      <vt:lpstr>Parapsychology</vt:lpstr>
      <vt:lpstr>Extrasensory Perception -- Parapsychology</vt:lpstr>
      <vt:lpstr>Precognition</vt:lpstr>
      <vt:lpstr>Mr. Flip is Telepathic</vt:lpstr>
      <vt:lpstr>Premonitions or Pretensions?</vt:lpstr>
      <vt:lpstr>ESP Tested</vt:lpstr>
    </vt:vector>
  </TitlesOfParts>
  <Company>Virginia Beach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dc:title>
  <dc:creator>Virginia Beach City Public Schools</dc:creator>
  <cp:lastModifiedBy>Andy Filipowicz</cp:lastModifiedBy>
  <cp:revision>99</cp:revision>
  <dcterms:created xsi:type="dcterms:W3CDTF">2006-10-17T17:32:18Z</dcterms:created>
  <dcterms:modified xsi:type="dcterms:W3CDTF">2010-11-10T17:15:25Z</dcterms:modified>
</cp:coreProperties>
</file>