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1"/>
  </p:notesMasterIdLst>
  <p:sldIdLst>
    <p:sldId id="256" r:id="rId2"/>
    <p:sldId id="340" r:id="rId3"/>
    <p:sldId id="257" r:id="rId4"/>
    <p:sldId id="317" r:id="rId5"/>
    <p:sldId id="318" r:id="rId6"/>
    <p:sldId id="259" r:id="rId7"/>
    <p:sldId id="285" r:id="rId8"/>
    <p:sldId id="345" r:id="rId9"/>
    <p:sldId id="320" r:id="rId10"/>
    <p:sldId id="319" r:id="rId11"/>
    <p:sldId id="342" r:id="rId12"/>
    <p:sldId id="322" r:id="rId13"/>
    <p:sldId id="324" r:id="rId14"/>
    <p:sldId id="341" r:id="rId15"/>
    <p:sldId id="325" r:id="rId16"/>
    <p:sldId id="289" r:id="rId17"/>
    <p:sldId id="326" r:id="rId18"/>
    <p:sldId id="347" r:id="rId19"/>
    <p:sldId id="343" r:id="rId20"/>
    <p:sldId id="349" r:id="rId21"/>
    <p:sldId id="288" r:id="rId22"/>
    <p:sldId id="335" r:id="rId23"/>
    <p:sldId id="336" r:id="rId24"/>
    <p:sldId id="328" r:id="rId25"/>
    <p:sldId id="329" r:id="rId26"/>
    <p:sldId id="330" r:id="rId27"/>
    <p:sldId id="348" r:id="rId28"/>
    <p:sldId id="327" r:id="rId29"/>
    <p:sldId id="332"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620"/>
    <p:restoredTop sz="94660"/>
  </p:normalViewPr>
  <p:slideViewPr>
    <p:cSldViewPr>
      <p:cViewPr varScale="1">
        <p:scale>
          <a:sx n="74" d="100"/>
          <a:sy n="74" d="100"/>
        </p:scale>
        <p:origin x="-690"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6048"/>
    </p:cViewPr>
  </p:sorterViewPr>
  <p:notesViewPr>
    <p:cSldViewPr>
      <p:cViewPr varScale="1">
        <p:scale>
          <a:sx n="55" d="100"/>
          <a:sy n="55" d="100"/>
        </p:scale>
        <p:origin x="-42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endParaRPr lang="en-US"/>
          </a:p>
        </p:txBody>
      </p:sp>
      <p:sp>
        <p:nvSpPr>
          <p:cNvPr id="1187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endParaRPr lang="en-US"/>
          </a:p>
        </p:txBody>
      </p:sp>
      <p:sp>
        <p:nvSpPr>
          <p:cNvPr id="1187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87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87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endParaRPr lang="en-US"/>
          </a:p>
        </p:txBody>
      </p:sp>
      <p:sp>
        <p:nvSpPr>
          <p:cNvPr id="1187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fld id="{13095289-AB32-473F-8B2B-11BBC3846B4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5560DD-F854-480E-9E78-CB16A5431F14}" type="slidenum">
              <a:rPr lang="en-US"/>
              <a:pPr/>
              <a:t>1</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348C69-4E11-48F4-A1F7-FB89806497CB}" type="slidenum">
              <a:rPr lang="en-US"/>
              <a:pPr/>
              <a:t>10</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128BEB-AD27-4BE6-8BD4-F588ED11B7C5}" type="slidenum">
              <a:rPr lang="en-US"/>
              <a:pPr/>
              <a:t>11</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8BC00A-5D4A-448F-9358-E33B2D2E7E1D}" type="slidenum">
              <a:rPr lang="en-US"/>
              <a:pPr/>
              <a:t>12</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D210DA-4043-4799-B718-9A096C7EE313}" type="slidenum">
              <a:rPr lang="en-US"/>
              <a:pPr/>
              <a:t>13</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85AF59-3237-496F-B18C-AD18BA37DBBF}" type="slidenum">
              <a:rPr lang="en-US"/>
              <a:pPr/>
              <a:t>14</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D9853F-284F-4C5F-B8DA-BC60B34F4C77}" type="slidenum">
              <a:rPr lang="en-US"/>
              <a:pPr/>
              <a:t>15</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128C9-80C1-4C89-9DC8-40258EF9582D}" type="slidenum">
              <a:rPr lang="en-US"/>
              <a:pPr/>
              <a:t>16</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9AC376-1470-401D-831D-3DF2C32708FA}" type="slidenum">
              <a:rPr lang="en-US"/>
              <a:pPr/>
              <a:t>17</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7AE899-C86F-4461-B203-8CD2E4D53DDB}" type="slidenum">
              <a:rPr lang="en-US"/>
              <a:pPr/>
              <a:t>18</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27F5B-C112-4774-9ACA-CD6491292156}" type="slidenum">
              <a:rPr lang="en-US"/>
              <a:pPr/>
              <a:t>19</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29E503-E10D-4A1E-9180-6B5AD7C74D37}" type="slidenum">
              <a:rPr lang="en-US"/>
              <a:pPr/>
              <a:t>2</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B9556-3216-4677-A4BD-9F428B29EF7C}" type="slidenum">
              <a:rPr lang="en-US"/>
              <a:pPr/>
              <a:t>21</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58BD11-DB96-4E87-A7FC-D252A596ADD9}" type="slidenum">
              <a:rPr lang="en-US"/>
              <a:pPr/>
              <a:t>22</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6DF2AE-4988-49D9-9789-78796B8D23DA}" type="slidenum">
              <a:rPr lang="en-US"/>
              <a:pPr/>
              <a:t>23</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6FC9F8-91C2-4D56-AD0D-7C7F60927F11}" type="slidenum">
              <a:rPr lang="en-US"/>
              <a:pPr/>
              <a:t>24</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EF140C-DDED-4A63-8F47-854D0FBD52EC}" type="slidenum">
              <a:rPr lang="en-US"/>
              <a:pPr/>
              <a:t>25</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87973-DDC5-47EE-858A-E15471557900}" type="slidenum">
              <a:rPr lang="en-US"/>
              <a:pPr/>
              <a:t>26</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E8C7AF-03C7-4EBC-9B6E-D92F31804DC3}" type="slidenum">
              <a:rPr lang="en-US"/>
              <a:pPr/>
              <a:t>27</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F78DC3-A901-41D4-912C-8F3039084AEC}" type="slidenum">
              <a:rPr lang="en-US"/>
              <a:pPr/>
              <a:t>28</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875C15-4D64-4E21-9FDE-5F7C156C6E71}" type="slidenum">
              <a:rPr lang="en-US"/>
              <a:pPr/>
              <a:t>29</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06205E-8213-4B6D-8405-926FA6718CEA}" type="slidenum">
              <a:rPr lang="en-US"/>
              <a:pPr/>
              <a:t>3</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2CB0EB-8481-4F59-B0C8-F2D74FA1A460}" type="slidenum">
              <a:rPr lang="en-US"/>
              <a:pPr/>
              <a:t>4</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0E599E-E4F3-4789-8D21-EBE6D3054D8F}" type="slidenum">
              <a:rPr lang="en-US"/>
              <a:pPr/>
              <a:t>5</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B227F5-AB60-403E-8F24-42EE22CEB9DD}" type="slidenum">
              <a:rPr lang="en-US"/>
              <a:pPr/>
              <a:t>6</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7E5F45-C3E7-4745-B00C-10151B5AA936}" type="slidenum">
              <a:rPr lang="en-US"/>
              <a:pPr/>
              <a:t>7</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32F627-2781-4A51-89AD-62FC60DBC2D9}" type="slidenum">
              <a:rPr lang="en-US"/>
              <a:pPr/>
              <a:t>8</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0EED82-B81D-4403-8827-91932AC85793}" type="slidenum">
              <a:rPr lang="en-US"/>
              <a:pPr/>
              <a:t>9</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1631795-EE41-4668-8056-47BF7A4D3B35}"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stCondLst>
                                            <p:cond delay="0"/>
                                          </p:stCondLst>
                                        </p:cTn>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31EDD-B07D-4D31-A091-B0A3A75266D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07BF818D-4B78-4D37-B98A-97E57AB0D20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DF4FBF9-5107-4BB3-9F03-7C489C77015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78C21C2-EE63-4C1F-93F1-9C1823EC36AC}"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AEEF4BD8-1CC8-410E-AFDB-A1F5260844E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3691CFE7-B8DD-4A3A-84A5-DED9B3208BC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402C23D-8413-479D-8908-57ACED0E34C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BBCE609-9C08-4F33-A854-9137C54CD3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B541D02-BB09-40A0-AA7A-03E07B61A732}"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C913B72-4F91-4DF3-8AFF-0AC3E7FBC125}"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2000"/>
            <a:lum/>
          </a:blip>
          <a:srcRect/>
          <a:stretch>
            <a:fillRect t="-3000" b="-15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392066B-424C-4EEA-8997-B65116FFE7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Effect transition="in" filter="fade">
                                      <p:cBhvr>
                                        <p:cTn id="7" dur="1000">
                                          <p:stCondLst>
                                            <p:cond delay="0"/>
                                          </p:stCondLst>
                                        </p:cTn>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stCondLst>
                                            <p:cond delay="0"/>
                                          </p:stCondLst>
                                        </p:cTn>
                                        <p:tgtEl>
                                          <p:spTgt spid="13">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stCondLst>
                                            <p:cond delay="0"/>
                                          </p:stCondLst>
                                        </p:cTn>
                                        <p:tgtEl>
                                          <p:spTgt spid="13">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fade">
                                      <p:cBhvr>
                                        <p:cTn id="18" dur="500">
                                          <p:stCondLst>
                                            <p:cond delay="0"/>
                                          </p:stCondLst>
                                        </p:cTn>
                                        <p:tgtEl>
                                          <p:spTgt spid="13">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fade">
                                      <p:cBhvr>
                                        <p:cTn id="21" dur="500">
                                          <p:stCondLst>
                                            <p:cond delay="0"/>
                                          </p:stCondLst>
                                        </p:cTn>
                                        <p:tgtEl>
                                          <p:spTgt spid="13">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fade">
                                      <p:cBhvr>
                                        <p:cTn id="24" dur="500">
                                          <p:stCondLst>
                                            <p:cond delay="0"/>
                                          </p:stCondLst>
                                        </p:cTn>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audio4.wav"/><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Eo7jcI8fAuI&amp;feature=relate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youtube.com/watch?v=lvOV7g3osfM&amp;feature=related"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5.wav"/><Relationship Id="rId7"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audio" Target="../media/audio2.wav"/><Relationship Id="rId10" Type="http://schemas.openxmlformats.org/officeDocument/2006/relationships/image" Target="../media/image9.png"/><Relationship Id="rId4" Type="http://schemas.openxmlformats.org/officeDocument/2006/relationships/audio" Target="../media/audio6.wav"/><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5.wav"/><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audio" Target="../media/audio7.wav"/><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6.wav"/><Relationship Id="rId9" Type="http://schemas.openxmlformats.org/officeDocument/2006/relationships/image" Target="../media/image15.gif"/></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gQmHgBZhlwc"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youtube.com/watch?v=WfZfMIHwSkU&amp;feature=related" TargetMode="External"/></Relationships>
</file>

<file path=ppt/slides/_rels/slide15.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5.wav"/><Relationship Id="rId7" Type="http://schemas.openxmlformats.org/officeDocument/2006/relationships/audio" Target="../media/audio10.wav"/><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audio" Target="../media/audio9.wav"/><Relationship Id="rId11" Type="http://schemas.openxmlformats.org/officeDocument/2006/relationships/image" Target="../media/image10.png"/><Relationship Id="rId5" Type="http://schemas.openxmlformats.org/officeDocument/2006/relationships/audio" Target="../media/audio2.wav"/><Relationship Id="rId10" Type="http://schemas.openxmlformats.org/officeDocument/2006/relationships/image" Target="../media/image9.png"/><Relationship Id="rId4" Type="http://schemas.openxmlformats.org/officeDocument/2006/relationships/audio" Target="../media/audio8.wav"/><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5.wav"/><Relationship Id="rId7" Type="http://schemas.openxmlformats.org/officeDocument/2006/relationships/audio" Target="../media/audio13.wav"/><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audio" Target="../media/audio12.wav"/><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8.wav"/><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usd.edu/trio/tut/ts/stylest.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609600" y="0"/>
            <a:ext cx="7772400" cy="1295400"/>
          </a:xfrm>
        </p:spPr>
        <p:txBody>
          <a:bodyPr/>
          <a:lstStyle/>
          <a:p>
            <a:r>
              <a:rPr lang="en-US" dirty="0">
                <a:solidFill>
                  <a:schemeClr val="tx1"/>
                </a:solidFill>
              </a:rPr>
              <a:t>Chapter 8 – Learning</a:t>
            </a:r>
          </a:p>
        </p:txBody>
      </p:sp>
      <p:sp>
        <p:nvSpPr>
          <p:cNvPr id="2053" name="Rectangle 5"/>
          <p:cNvSpPr>
            <a:spLocks noGrp="1" noChangeArrowheads="1"/>
          </p:cNvSpPr>
          <p:nvPr>
            <p:ph type="subTitle" idx="1"/>
          </p:nvPr>
        </p:nvSpPr>
        <p:spPr/>
        <p:txBody>
          <a:bodyPr/>
          <a:lstStyle/>
          <a:p>
            <a:r>
              <a:rPr lang="en-US" dirty="0">
                <a:solidFill>
                  <a:schemeClr val="tx1"/>
                </a:solidFill>
              </a:rPr>
              <a:t>Andy Filipowicz</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828675" y="292100"/>
            <a:ext cx="7515225" cy="955675"/>
          </a:xfrm>
        </p:spPr>
        <p:txBody>
          <a:bodyPr/>
          <a:lstStyle/>
          <a:p>
            <a:r>
              <a:rPr lang="en-US" dirty="0"/>
              <a:t>A Simple Example</a:t>
            </a:r>
            <a:endParaRPr lang="en-US" altLang="en-US" dirty="0"/>
          </a:p>
        </p:txBody>
      </p:sp>
      <p:pic>
        <p:nvPicPr>
          <p:cNvPr id="124931" name="Picture 3"/>
          <p:cNvPicPr>
            <a:picLocks noGrp="1" noChangeAspect="1" noChangeArrowheads="1"/>
          </p:cNvPicPr>
          <p:nvPr>
            <p:ph sz="quarter" idx="1"/>
          </p:nvPr>
        </p:nvPicPr>
        <p:blipFill>
          <a:blip r:embed="rId4" cstate="print"/>
          <a:stretch>
            <a:fillRect/>
          </a:stretch>
        </p:blipFill>
        <p:spPr>
          <a:xfrm>
            <a:off x="755650" y="1600200"/>
            <a:ext cx="7867650" cy="4495800"/>
          </a:xfrm>
          <a:noFill/>
          <a:ln/>
        </p:spPr>
      </p:pic>
      <p:pic>
        <p:nvPicPr>
          <p:cNvPr id="6" name="soundfx-scream.wav">
            <a:hlinkClick r:id="" action="ppaction://media"/>
          </p:cNvPr>
          <p:cNvPicPr>
            <a:picLocks noRot="1" noChangeAspect="1"/>
          </p:cNvPicPr>
          <p:nvPr>
            <a:wavAudioFile r:embed="rId1" name="soundfx-scream.wav"/>
          </p:nvPr>
        </p:nvPicPr>
        <p:blipFill>
          <a:blip r:embed="rId5" cstate="print"/>
          <a:stretch>
            <a:fillRect/>
          </a:stretch>
        </p:blipFill>
        <p:spPr>
          <a:xfrm>
            <a:off x="9296400" y="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6000"/>
                                  </p:stCondLst>
                                  <p:childTnLst>
                                    <p:cmd type="call" cmd="playFrom(0.0)">
                                      <p:cBhvr>
                                        <p:cTn id="6" dur="134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endParaRPr lang="en-US"/>
          </a:p>
        </p:txBody>
      </p:sp>
      <p:sp>
        <p:nvSpPr>
          <p:cNvPr id="161795" name="Rectangle 3"/>
          <p:cNvSpPr>
            <a:spLocks noGrp="1" noChangeArrowheads="1"/>
          </p:cNvSpPr>
          <p:nvPr>
            <p:ph sz="quarter" idx="1"/>
          </p:nvPr>
        </p:nvSpPr>
        <p:spPr/>
        <p:txBody>
          <a:bodyPr/>
          <a:lstStyle/>
          <a:p>
            <a:r>
              <a:rPr lang="en-US" dirty="0">
                <a:hlinkClick r:id="rId3"/>
              </a:rPr>
              <a:t>What You Can Do In College...</a:t>
            </a:r>
            <a:endParaRPr lang="en-US" dirty="0"/>
          </a:p>
          <a:p>
            <a:r>
              <a:rPr lang="en-US" dirty="0">
                <a:hlinkClick r:id="rId4"/>
              </a:rPr>
              <a:t>What You Can Do In College, Part II</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2209800" y="0"/>
            <a:ext cx="6934200" cy="2057400"/>
          </a:xfrm>
        </p:spPr>
        <p:txBody>
          <a:bodyPr>
            <a:normAutofit fontScale="90000"/>
          </a:bodyPr>
          <a:lstStyle/>
          <a:p>
            <a:r>
              <a:rPr lang="en-US" b="1" dirty="0"/>
              <a:t>Classical Conditioning:</a:t>
            </a:r>
            <a:br>
              <a:rPr lang="en-US" b="1" dirty="0"/>
            </a:br>
            <a:r>
              <a:rPr lang="en-US" b="1" dirty="0"/>
              <a:t>The Elements of Associative Learning</a:t>
            </a:r>
          </a:p>
        </p:txBody>
      </p:sp>
      <p:pic>
        <p:nvPicPr>
          <p:cNvPr id="129027" name="Picture 3" descr="pavlov1"/>
          <p:cNvPicPr>
            <a:picLocks noChangeAspect="1" noChangeArrowheads="1"/>
          </p:cNvPicPr>
          <p:nvPr/>
        </p:nvPicPr>
        <p:blipFill>
          <a:blip r:embed="rId6" cstate="print"/>
          <a:srcRect/>
          <a:stretch>
            <a:fillRect/>
          </a:stretch>
        </p:blipFill>
        <p:spPr bwMode="auto">
          <a:xfrm>
            <a:off x="304800" y="0"/>
            <a:ext cx="1600200" cy="2263775"/>
          </a:xfrm>
          <a:prstGeom prst="rect">
            <a:avLst/>
          </a:prstGeom>
          <a:noFill/>
        </p:spPr>
      </p:pic>
      <p:sp>
        <p:nvSpPr>
          <p:cNvPr id="129028" name="Text Box 4"/>
          <p:cNvSpPr txBox="1">
            <a:spLocks noChangeArrowheads="1"/>
          </p:cNvSpPr>
          <p:nvPr/>
        </p:nvSpPr>
        <p:spPr bwMode="auto">
          <a:xfrm>
            <a:off x="228600" y="2362200"/>
            <a:ext cx="1981200" cy="457200"/>
          </a:xfrm>
          <a:prstGeom prst="rect">
            <a:avLst/>
          </a:prstGeom>
          <a:noFill/>
          <a:ln w="9525">
            <a:noFill/>
            <a:miter lim="800000"/>
            <a:headEnd/>
            <a:tailEnd/>
          </a:ln>
          <a:effectLst/>
        </p:spPr>
        <p:txBody>
          <a:bodyPr>
            <a:spAutoFit/>
          </a:bodyPr>
          <a:lstStyle/>
          <a:p>
            <a:pPr eaLnBrk="1" hangingPunct="1">
              <a:spcBef>
                <a:spcPct val="50000"/>
              </a:spcBef>
            </a:pPr>
            <a:r>
              <a:rPr lang="en-US" sz="2400">
                <a:latin typeface="Lucida Sans Unicode" pitchFamily="34" charset="0"/>
              </a:rPr>
              <a:t>Ivan Pavlov</a:t>
            </a:r>
          </a:p>
        </p:txBody>
      </p:sp>
      <p:sp>
        <p:nvSpPr>
          <p:cNvPr id="129029" name="AutoShape 5"/>
          <p:cNvSpPr>
            <a:spLocks noChangeArrowheads="1"/>
          </p:cNvSpPr>
          <p:nvPr/>
        </p:nvSpPr>
        <p:spPr bwMode="auto">
          <a:xfrm>
            <a:off x="2590800" y="4724400"/>
            <a:ext cx="914400" cy="381000"/>
          </a:xfrm>
          <a:prstGeom prst="rightArrow">
            <a:avLst>
              <a:gd name="adj1" fmla="val 50000"/>
              <a:gd name="adj2" fmla="val 60000"/>
            </a:avLst>
          </a:prstGeom>
          <a:solidFill>
            <a:srgbClr val="CCFFFF"/>
          </a:solidFill>
          <a:ln w="9525">
            <a:solidFill>
              <a:schemeClr val="tx1"/>
            </a:solidFill>
            <a:miter lim="800000"/>
            <a:headEnd/>
            <a:tailEnd/>
          </a:ln>
          <a:effectLst/>
        </p:spPr>
        <p:txBody>
          <a:bodyPr wrap="none" anchor="ctr"/>
          <a:lstStyle/>
          <a:p>
            <a:endParaRPr lang="en-US"/>
          </a:p>
        </p:txBody>
      </p:sp>
      <p:pic>
        <p:nvPicPr>
          <p:cNvPr id="129030" name="Picture 6" descr="bellring"/>
          <p:cNvPicPr>
            <a:picLocks noChangeAspect="1" noChangeArrowheads="1" noCrop="1"/>
          </p:cNvPicPr>
          <p:nvPr/>
        </p:nvPicPr>
        <p:blipFill>
          <a:blip r:embed="rId7" cstate="print"/>
          <a:srcRect/>
          <a:stretch>
            <a:fillRect/>
          </a:stretch>
        </p:blipFill>
        <p:spPr bwMode="auto">
          <a:xfrm>
            <a:off x="1066800" y="4495800"/>
            <a:ext cx="877888" cy="877888"/>
          </a:xfrm>
          <a:prstGeom prst="rect">
            <a:avLst/>
          </a:prstGeom>
          <a:noFill/>
        </p:spPr>
      </p:pic>
      <p:pic>
        <p:nvPicPr>
          <p:cNvPr id="129031" name="Picture 7" descr="steak"/>
          <p:cNvPicPr>
            <a:picLocks noChangeAspect="1" noChangeArrowheads="1"/>
          </p:cNvPicPr>
          <p:nvPr/>
        </p:nvPicPr>
        <p:blipFill>
          <a:blip r:embed="rId8" cstate="print"/>
          <a:srcRect/>
          <a:stretch>
            <a:fillRect/>
          </a:stretch>
        </p:blipFill>
        <p:spPr bwMode="auto">
          <a:xfrm>
            <a:off x="4114800" y="4572000"/>
            <a:ext cx="731838" cy="731838"/>
          </a:xfrm>
          <a:prstGeom prst="rect">
            <a:avLst/>
          </a:prstGeom>
          <a:noFill/>
        </p:spPr>
      </p:pic>
      <p:sp>
        <p:nvSpPr>
          <p:cNvPr id="129032" name="AutoShape 8"/>
          <p:cNvSpPr>
            <a:spLocks noChangeArrowheads="1"/>
          </p:cNvSpPr>
          <p:nvPr/>
        </p:nvSpPr>
        <p:spPr bwMode="auto">
          <a:xfrm>
            <a:off x="5410200" y="4724400"/>
            <a:ext cx="914400" cy="381000"/>
          </a:xfrm>
          <a:prstGeom prst="rightArrow">
            <a:avLst>
              <a:gd name="adj1" fmla="val 50000"/>
              <a:gd name="adj2" fmla="val 60000"/>
            </a:avLst>
          </a:prstGeom>
          <a:solidFill>
            <a:srgbClr val="CCFFFF"/>
          </a:solidFill>
          <a:ln w="9525">
            <a:solidFill>
              <a:schemeClr val="tx1"/>
            </a:solidFill>
            <a:miter lim="800000"/>
            <a:headEnd/>
            <a:tailEnd/>
          </a:ln>
          <a:effectLst/>
        </p:spPr>
        <p:txBody>
          <a:bodyPr wrap="none" anchor="ctr"/>
          <a:lstStyle/>
          <a:p>
            <a:endParaRPr lang="en-US"/>
          </a:p>
        </p:txBody>
      </p:sp>
      <p:pic>
        <p:nvPicPr>
          <p:cNvPr id="129033" name="Picture 9" descr="pdog"/>
          <p:cNvPicPr>
            <a:picLocks noChangeAspect="1" noChangeArrowheads="1"/>
          </p:cNvPicPr>
          <p:nvPr/>
        </p:nvPicPr>
        <p:blipFill>
          <a:blip r:embed="rId9" cstate="print"/>
          <a:srcRect/>
          <a:stretch>
            <a:fillRect/>
          </a:stretch>
        </p:blipFill>
        <p:spPr bwMode="auto">
          <a:xfrm>
            <a:off x="2895600" y="2133600"/>
            <a:ext cx="4525963" cy="2308225"/>
          </a:xfrm>
          <a:prstGeom prst="rect">
            <a:avLst/>
          </a:prstGeom>
          <a:noFill/>
        </p:spPr>
      </p:pic>
      <p:sp>
        <p:nvSpPr>
          <p:cNvPr id="129034" name="Text Box 10"/>
          <p:cNvSpPr txBox="1">
            <a:spLocks noChangeArrowheads="1"/>
          </p:cNvSpPr>
          <p:nvPr/>
        </p:nvSpPr>
        <p:spPr bwMode="auto">
          <a:xfrm>
            <a:off x="6629400" y="4724400"/>
            <a:ext cx="1905000" cy="457200"/>
          </a:xfrm>
          <a:prstGeom prst="rect">
            <a:avLst/>
          </a:prstGeom>
          <a:noFill/>
          <a:ln w="9525">
            <a:noFill/>
            <a:miter lim="800000"/>
            <a:headEnd/>
            <a:tailEnd/>
          </a:ln>
          <a:effectLst/>
        </p:spPr>
        <p:txBody>
          <a:bodyPr>
            <a:spAutoFit/>
          </a:bodyPr>
          <a:lstStyle/>
          <a:p>
            <a:pPr eaLnBrk="1" hangingPunct="1">
              <a:spcBef>
                <a:spcPct val="50000"/>
              </a:spcBef>
            </a:pPr>
            <a:r>
              <a:rPr lang="en-US" sz="2400" dirty="0">
                <a:latin typeface="Lucida Sans Unicode" pitchFamily="34" charset="0"/>
              </a:rPr>
              <a:t>Salivation</a:t>
            </a:r>
          </a:p>
        </p:txBody>
      </p:sp>
      <p:sp>
        <p:nvSpPr>
          <p:cNvPr id="129035" name="Text Box 11"/>
          <p:cNvSpPr txBox="1">
            <a:spLocks noChangeArrowheads="1"/>
          </p:cNvSpPr>
          <p:nvPr/>
        </p:nvSpPr>
        <p:spPr bwMode="auto">
          <a:xfrm>
            <a:off x="381000" y="3581400"/>
            <a:ext cx="2362200" cy="822325"/>
          </a:xfrm>
          <a:prstGeom prst="rect">
            <a:avLst/>
          </a:prstGeom>
          <a:noFill/>
          <a:ln w="9525">
            <a:noFill/>
            <a:miter lim="800000"/>
            <a:headEnd/>
            <a:tailEnd/>
          </a:ln>
          <a:effectLst/>
        </p:spPr>
        <p:txBody>
          <a:bodyPr>
            <a:spAutoFit/>
          </a:bodyPr>
          <a:lstStyle/>
          <a:p>
            <a:pPr eaLnBrk="1" hangingPunct="1">
              <a:spcBef>
                <a:spcPct val="50000"/>
              </a:spcBef>
            </a:pPr>
            <a:r>
              <a:rPr lang="en-US" sz="2400">
                <a:latin typeface="Lucida Sans Unicode" pitchFamily="34" charset="0"/>
              </a:rPr>
              <a:t>Conditioning Trial:</a:t>
            </a:r>
          </a:p>
        </p:txBody>
      </p:sp>
      <p:sp>
        <p:nvSpPr>
          <p:cNvPr id="129036" name="Text Box 12"/>
          <p:cNvSpPr txBox="1">
            <a:spLocks noChangeArrowheads="1"/>
          </p:cNvSpPr>
          <p:nvPr/>
        </p:nvSpPr>
        <p:spPr bwMode="auto">
          <a:xfrm>
            <a:off x="457200" y="5715000"/>
            <a:ext cx="1828800" cy="457200"/>
          </a:xfrm>
          <a:prstGeom prst="rect">
            <a:avLst/>
          </a:prstGeom>
          <a:noFill/>
          <a:ln w="9525">
            <a:noFill/>
            <a:miter lim="800000"/>
            <a:headEnd/>
            <a:tailEnd/>
          </a:ln>
          <a:effectLst/>
        </p:spPr>
        <p:txBody>
          <a:bodyPr>
            <a:spAutoFit/>
          </a:bodyPr>
          <a:lstStyle/>
          <a:p>
            <a:pPr eaLnBrk="1" hangingPunct="1">
              <a:spcBef>
                <a:spcPct val="50000"/>
              </a:spcBef>
            </a:pPr>
            <a:r>
              <a:rPr lang="en-US" sz="2400">
                <a:latin typeface="Lucida Sans Unicode" pitchFamily="34" charset="0"/>
              </a:rPr>
              <a:t>Test Trial:</a:t>
            </a:r>
          </a:p>
        </p:txBody>
      </p:sp>
      <p:pic>
        <p:nvPicPr>
          <p:cNvPr id="129037" name="Picture 13" descr="bellring"/>
          <p:cNvPicPr>
            <a:picLocks noChangeAspect="1" noChangeArrowheads="1" noCrop="1"/>
          </p:cNvPicPr>
          <p:nvPr/>
        </p:nvPicPr>
        <p:blipFill>
          <a:blip r:embed="rId7" cstate="print"/>
          <a:srcRect/>
          <a:stretch>
            <a:fillRect/>
          </a:stretch>
        </p:blipFill>
        <p:spPr bwMode="auto">
          <a:xfrm>
            <a:off x="2895600" y="5486400"/>
            <a:ext cx="877888" cy="877888"/>
          </a:xfrm>
          <a:prstGeom prst="rect">
            <a:avLst/>
          </a:prstGeom>
          <a:noFill/>
        </p:spPr>
      </p:pic>
      <p:sp>
        <p:nvSpPr>
          <p:cNvPr id="129038" name="AutoShape 14"/>
          <p:cNvSpPr>
            <a:spLocks noChangeArrowheads="1"/>
          </p:cNvSpPr>
          <p:nvPr/>
        </p:nvSpPr>
        <p:spPr bwMode="auto">
          <a:xfrm>
            <a:off x="4267200" y="5715000"/>
            <a:ext cx="914400" cy="381000"/>
          </a:xfrm>
          <a:prstGeom prst="rightArrow">
            <a:avLst>
              <a:gd name="adj1" fmla="val 50000"/>
              <a:gd name="adj2" fmla="val 60000"/>
            </a:avLst>
          </a:prstGeom>
          <a:solidFill>
            <a:srgbClr val="CCFFFF"/>
          </a:solidFill>
          <a:ln w="9525">
            <a:solidFill>
              <a:schemeClr val="tx1"/>
            </a:solidFill>
            <a:miter lim="800000"/>
            <a:headEnd/>
            <a:tailEnd/>
          </a:ln>
          <a:effectLst/>
        </p:spPr>
        <p:txBody>
          <a:bodyPr wrap="none" anchor="ctr"/>
          <a:lstStyle/>
          <a:p>
            <a:endParaRPr lang="en-US"/>
          </a:p>
        </p:txBody>
      </p:sp>
      <p:sp>
        <p:nvSpPr>
          <p:cNvPr id="129039" name="Text Box 15"/>
          <p:cNvSpPr txBox="1">
            <a:spLocks noChangeArrowheads="1"/>
          </p:cNvSpPr>
          <p:nvPr/>
        </p:nvSpPr>
        <p:spPr bwMode="auto">
          <a:xfrm>
            <a:off x="5486400" y="5715000"/>
            <a:ext cx="2133600" cy="457200"/>
          </a:xfrm>
          <a:prstGeom prst="rect">
            <a:avLst/>
          </a:prstGeom>
          <a:noFill/>
          <a:ln w="9525">
            <a:noFill/>
            <a:miter lim="800000"/>
            <a:headEnd/>
            <a:tailEnd/>
          </a:ln>
          <a:effectLst/>
        </p:spPr>
        <p:txBody>
          <a:bodyPr>
            <a:spAutoFit/>
          </a:bodyPr>
          <a:lstStyle/>
          <a:p>
            <a:pPr eaLnBrk="1" hangingPunct="1">
              <a:spcBef>
                <a:spcPct val="50000"/>
              </a:spcBef>
            </a:pPr>
            <a:r>
              <a:rPr lang="en-US" sz="2400">
                <a:latin typeface="Lucida Sans Unicode" pitchFamily="34" charset="0"/>
              </a:rPr>
              <a:t>Salivation</a:t>
            </a:r>
          </a:p>
        </p:txBody>
      </p:sp>
      <p:pic>
        <p:nvPicPr>
          <p:cNvPr id="129040" name="Picture 16" descr="dog2"/>
          <p:cNvPicPr>
            <a:picLocks noChangeAspect="1" noChangeArrowheads="1"/>
          </p:cNvPicPr>
          <p:nvPr/>
        </p:nvPicPr>
        <p:blipFill>
          <a:blip r:embed="rId10" cstate="print"/>
          <a:srcRect/>
          <a:stretch>
            <a:fillRect/>
          </a:stretch>
        </p:blipFill>
        <p:spPr bwMode="auto">
          <a:xfrm>
            <a:off x="8153400" y="4495800"/>
            <a:ext cx="731838" cy="731838"/>
          </a:xfrm>
          <a:prstGeom prst="rect">
            <a:avLst/>
          </a:prstGeom>
          <a:noFill/>
        </p:spPr>
      </p:pic>
      <p:pic>
        <p:nvPicPr>
          <p:cNvPr id="129041" name="Picture 17" descr="dog2"/>
          <p:cNvPicPr>
            <a:picLocks noChangeAspect="1" noChangeArrowheads="1"/>
          </p:cNvPicPr>
          <p:nvPr/>
        </p:nvPicPr>
        <p:blipFill>
          <a:blip r:embed="rId10" cstate="print"/>
          <a:srcRect/>
          <a:stretch>
            <a:fillRect/>
          </a:stretch>
        </p:blipFill>
        <p:spPr bwMode="auto">
          <a:xfrm>
            <a:off x="7010400" y="5486400"/>
            <a:ext cx="731838" cy="7318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9033"/>
                                        </p:tgtEl>
                                        <p:attrNameLst>
                                          <p:attrName>style.visibility</p:attrName>
                                        </p:attrNameLst>
                                      </p:cBhvr>
                                      <p:to>
                                        <p:strVal val="visible"/>
                                      </p:to>
                                    </p:set>
                                    <p:animEffect transition="in" filter="dissolve">
                                      <p:cBhvr>
                                        <p:cTn id="7" dur="500"/>
                                        <p:tgtEl>
                                          <p:spTgt spid="1290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9035"/>
                                        </p:tgtEl>
                                        <p:attrNameLst>
                                          <p:attrName>style.visibility</p:attrName>
                                        </p:attrNameLst>
                                      </p:cBhvr>
                                      <p:to>
                                        <p:strVal val="visible"/>
                                      </p:to>
                                    </p:set>
                                    <p:anim calcmode="lin" valueType="num">
                                      <p:cBhvr additive="base">
                                        <p:cTn id="12" dur="500" fill="hold"/>
                                        <p:tgtEl>
                                          <p:spTgt spid="129035"/>
                                        </p:tgtEl>
                                        <p:attrNameLst>
                                          <p:attrName>ppt_x</p:attrName>
                                        </p:attrNameLst>
                                      </p:cBhvr>
                                      <p:tavLst>
                                        <p:tav tm="0">
                                          <p:val>
                                            <p:strVal val="0-#ppt_w/2"/>
                                          </p:val>
                                        </p:tav>
                                        <p:tav tm="100000">
                                          <p:val>
                                            <p:strVal val="#ppt_x"/>
                                          </p:val>
                                        </p:tav>
                                      </p:tavLst>
                                    </p:anim>
                                    <p:anim calcmode="lin" valueType="num">
                                      <p:cBhvr additive="base">
                                        <p:cTn id="13" dur="500" fill="hold"/>
                                        <p:tgtEl>
                                          <p:spTgt spid="12903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29030"/>
                                        </p:tgtEl>
                                        <p:attrNameLst>
                                          <p:attrName>style.visibility</p:attrName>
                                        </p:attrNameLst>
                                      </p:cBhvr>
                                      <p:to>
                                        <p:strVal val="visible"/>
                                      </p:to>
                                    </p:set>
                                    <p:anim calcmode="lin" valueType="num">
                                      <p:cBhvr>
                                        <p:cTn id="18" dur="500" fill="hold"/>
                                        <p:tgtEl>
                                          <p:spTgt spid="129030"/>
                                        </p:tgtEl>
                                        <p:attrNameLst>
                                          <p:attrName>ppt_w</p:attrName>
                                        </p:attrNameLst>
                                      </p:cBhvr>
                                      <p:tavLst>
                                        <p:tav tm="0">
                                          <p:val>
                                            <p:fltVal val="0"/>
                                          </p:val>
                                        </p:tav>
                                        <p:tav tm="100000">
                                          <p:val>
                                            <p:strVal val="#ppt_w"/>
                                          </p:val>
                                        </p:tav>
                                      </p:tavLst>
                                    </p:anim>
                                    <p:anim calcmode="lin" valueType="num">
                                      <p:cBhvr>
                                        <p:cTn id="19" dur="500" fill="hold"/>
                                        <p:tgtEl>
                                          <p:spTgt spid="12903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3" name="boxing_bell.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9029"/>
                                        </p:tgtEl>
                                        <p:attrNameLst>
                                          <p:attrName>style.visibility</p:attrName>
                                        </p:attrNameLst>
                                      </p:cBhvr>
                                      <p:to>
                                        <p:strVal val="visible"/>
                                      </p:to>
                                    </p:set>
                                    <p:animEffect transition="in" filter="wipe(left)">
                                      <p:cBhvr>
                                        <p:cTn id="24" dur="500"/>
                                        <p:tgtEl>
                                          <p:spTgt spid="129029"/>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129031"/>
                                        </p:tgtEl>
                                        <p:attrNameLst>
                                          <p:attrName>style.visibility</p:attrName>
                                        </p:attrNameLst>
                                      </p:cBhvr>
                                      <p:to>
                                        <p:strVal val="visible"/>
                                      </p:to>
                                    </p:set>
                                    <p:anim calcmode="lin" valueType="num">
                                      <p:cBhvr>
                                        <p:cTn id="29" dur="500" fill="hold"/>
                                        <p:tgtEl>
                                          <p:spTgt spid="129031"/>
                                        </p:tgtEl>
                                        <p:attrNameLst>
                                          <p:attrName>ppt_w</p:attrName>
                                        </p:attrNameLst>
                                      </p:cBhvr>
                                      <p:tavLst>
                                        <p:tav tm="0">
                                          <p:val>
                                            <p:fltVal val="0"/>
                                          </p:val>
                                        </p:tav>
                                        <p:tav tm="100000">
                                          <p:val>
                                            <p:strVal val="#ppt_w"/>
                                          </p:val>
                                        </p:tav>
                                      </p:tavLst>
                                    </p:anim>
                                    <p:anim calcmode="lin" valueType="num">
                                      <p:cBhvr>
                                        <p:cTn id="30" dur="500" fill="hold"/>
                                        <p:tgtEl>
                                          <p:spTgt spid="12903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4" name="drumroll.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9032"/>
                                        </p:tgtEl>
                                        <p:attrNameLst>
                                          <p:attrName>style.visibility</p:attrName>
                                        </p:attrNameLst>
                                      </p:cBhvr>
                                      <p:to>
                                        <p:strVal val="visible"/>
                                      </p:to>
                                    </p:set>
                                    <p:animEffect transition="in" filter="wipe(left)">
                                      <p:cBhvr>
                                        <p:cTn id="35" dur="500"/>
                                        <p:tgtEl>
                                          <p:spTgt spid="12903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29034"/>
                                        </p:tgtEl>
                                        <p:attrNameLst>
                                          <p:attrName>style.visibility</p:attrName>
                                        </p:attrNameLst>
                                      </p:cBhvr>
                                      <p:to>
                                        <p:strVal val="visible"/>
                                      </p:to>
                                    </p:set>
                                    <p:animEffect transition="in" filter="wipe(right)">
                                      <p:cBhvr>
                                        <p:cTn id="40" dur="500"/>
                                        <p:tgtEl>
                                          <p:spTgt spid="12903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499"/>
                                          </p:stCondLst>
                                        </p:cTn>
                                        <p:tgtEl>
                                          <p:spTgt spid="129040"/>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5" name="dogpant.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29036"/>
                                        </p:tgtEl>
                                        <p:attrNameLst>
                                          <p:attrName>style.visibility</p:attrName>
                                        </p:attrNameLst>
                                      </p:cBhvr>
                                      <p:to>
                                        <p:strVal val="visible"/>
                                      </p:to>
                                    </p:set>
                                    <p:anim calcmode="lin" valueType="num">
                                      <p:cBhvr additive="base">
                                        <p:cTn id="49" dur="500" fill="hold"/>
                                        <p:tgtEl>
                                          <p:spTgt spid="129036"/>
                                        </p:tgtEl>
                                        <p:attrNameLst>
                                          <p:attrName>ppt_x</p:attrName>
                                        </p:attrNameLst>
                                      </p:cBhvr>
                                      <p:tavLst>
                                        <p:tav tm="0">
                                          <p:val>
                                            <p:strVal val="0-#ppt_w/2"/>
                                          </p:val>
                                        </p:tav>
                                        <p:tav tm="100000">
                                          <p:val>
                                            <p:strVal val="#ppt_x"/>
                                          </p:val>
                                        </p:tav>
                                      </p:tavLst>
                                    </p:anim>
                                    <p:anim calcmode="lin" valueType="num">
                                      <p:cBhvr additive="base">
                                        <p:cTn id="50" dur="500" fill="hold"/>
                                        <p:tgtEl>
                                          <p:spTgt spid="12903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129037"/>
                                        </p:tgtEl>
                                        <p:attrNameLst>
                                          <p:attrName>style.visibility</p:attrName>
                                        </p:attrNameLst>
                                      </p:cBhvr>
                                      <p:to>
                                        <p:strVal val="visible"/>
                                      </p:to>
                                    </p:set>
                                    <p:anim calcmode="lin" valueType="num">
                                      <p:cBhvr>
                                        <p:cTn id="55" dur="500" fill="hold"/>
                                        <p:tgtEl>
                                          <p:spTgt spid="129037"/>
                                        </p:tgtEl>
                                        <p:attrNameLst>
                                          <p:attrName>ppt_w</p:attrName>
                                        </p:attrNameLst>
                                      </p:cBhvr>
                                      <p:tavLst>
                                        <p:tav tm="0">
                                          <p:val>
                                            <p:fltVal val="0"/>
                                          </p:val>
                                        </p:tav>
                                        <p:tav tm="100000">
                                          <p:val>
                                            <p:strVal val="#ppt_w"/>
                                          </p:val>
                                        </p:tav>
                                      </p:tavLst>
                                    </p:anim>
                                    <p:anim calcmode="lin" valueType="num">
                                      <p:cBhvr>
                                        <p:cTn id="56" dur="500" fill="hold"/>
                                        <p:tgtEl>
                                          <p:spTgt spid="12903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3" name="boxing_bell.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29038"/>
                                        </p:tgtEl>
                                        <p:attrNameLst>
                                          <p:attrName>style.visibility</p:attrName>
                                        </p:attrNameLst>
                                      </p:cBhvr>
                                      <p:to>
                                        <p:strVal val="visible"/>
                                      </p:to>
                                    </p:set>
                                    <p:animEffect transition="in" filter="wipe(left)">
                                      <p:cBhvr>
                                        <p:cTn id="61" dur="500"/>
                                        <p:tgtEl>
                                          <p:spTgt spid="12903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129039"/>
                                        </p:tgtEl>
                                        <p:attrNameLst>
                                          <p:attrName>style.visibility</p:attrName>
                                        </p:attrNameLst>
                                      </p:cBhvr>
                                      <p:to>
                                        <p:strVal val="visible"/>
                                      </p:to>
                                    </p:set>
                                    <p:animEffect transition="in" filter="wipe(right)">
                                      <p:cBhvr>
                                        <p:cTn id="66" dur="500"/>
                                        <p:tgtEl>
                                          <p:spTgt spid="129039"/>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499"/>
                                          </p:stCondLst>
                                        </p:cTn>
                                        <p:tgtEl>
                                          <p:spTgt spid="129041"/>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dogpan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animBg="1"/>
      <p:bldP spid="129032" grpId="0" animBg="1"/>
      <p:bldP spid="129034" grpId="0" autoUpdateAnimBg="0"/>
      <p:bldP spid="129035" grpId="0" autoUpdateAnimBg="0"/>
      <p:bldP spid="129036" grpId="0" autoUpdateAnimBg="0"/>
      <p:bldP spid="129038" grpId="0" animBg="1"/>
      <p:bldP spid="12903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981200" y="0"/>
            <a:ext cx="6400800" cy="1828800"/>
          </a:xfrm>
        </p:spPr>
        <p:txBody>
          <a:bodyPr/>
          <a:lstStyle/>
          <a:p>
            <a:r>
              <a:rPr lang="en-US" b="1" dirty="0"/>
              <a:t>Classical Conditioning:</a:t>
            </a:r>
            <a:br>
              <a:rPr lang="en-US" b="1" dirty="0"/>
            </a:br>
            <a:r>
              <a:rPr lang="en-US" b="1" dirty="0"/>
              <a:t>Basic Principles</a:t>
            </a:r>
          </a:p>
        </p:txBody>
      </p:sp>
      <p:pic>
        <p:nvPicPr>
          <p:cNvPr id="131075" name="Picture 3" descr="pavlov1"/>
          <p:cNvPicPr>
            <a:picLocks noChangeAspect="1" noChangeArrowheads="1"/>
          </p:cNvPicPr>
          <p:nvPr/>
        </p:nvPicPr>
        <p:blipFill>
          <a:blip r:embed="rId7" cstate="print"/>
          <a:srcRect/>
          <a:stretch>
            <a:fillRect/>
          </a:stretch>
        </p:blipFill>
        <p:spPr bwMode="auto">
          <a:xfrm>
            <a:off x="304800" y="0"/>
            <a:ext cx="1600200" cy="2263775"/>
          </a:xfrm>
          <a:prstGeom prst="rect">
            <a:avLst/>
          </a:prstGeom>
          <a:noFill/>
        </p:spPr>
      </p:pic>
      <p:pic>
        <p:nvPicPr>
          <p:cNvPr id="131076" name="Picture 4" descr="dog2"/>
          <p:cNvPicPr>
            <a:picLocks noChangeAspect="1" noChangeArrowheads="1"/>
          </p:cNvPicPr>
          <p:nvPr/>
        </p:nvPicPr>
        <p:blipFill>
          <a:blip r:embed="rId8" cstate="print"/>
          <a:srcRect/>
          <a:stretch>
            <a:fillRect/>
          </a:stretch>
        </p:blipFill>
        <p:spPr bwMode="auto">
          <a:xfrm>
            <a:off x="8077200" y="762000"/>
            <a:ext cx="731838" cy="731838"/>
          </a:xfrm>
          <a:prstGeom prst="rect">
            <a:avLst/>
          </a:prstGeom>
          <a:noFill/>
        </p:spPr>
      </p:pic>
      <p:sp>
        <p:nvSpPr>
          <p:cNvPr id="131077" name="Text Box 5"/>
          <p:cNvSpPr txBox="1">
            <a:spLocks noChangeArrowheads="1"/>
          </p:cNvSpPr>
          <p:nvPr/>
        </p:nvSpPr>
        <p:spPr bwMode="auto">
          <a:xfrm>
            <a:off x="0" y="4572000"/>
            <a:ext cx="9144000" cy="1187450"/>
          </a:xfrm>
          <a:prstGeom prst="rect">
            <a:avLst/>
          </a:prstGeom>
          <a:noFill/>
          <a:ln w="9525">
            <a:noFill/>
            <a:miter lim="800000"/>
            <a:headEnd/>
            <a:tailEnd/>
          </a:ln>
          <a:effectLst/>
        </p:spPr>
        <p:txBody>
          <a:bodyPr>
            <a:spAutoFit/>
          </a:bodyPr>
          <a:lstStyle/>
          <a:p>
            <a:pPr eaLnBrk="1" hangingPunct="1">
              <a:spcBef>
                <a:spcPct val="50000"/>
              </a:spcBef>
            </a:pPr>
            <a:r>
              <a:rPr lang="en-US" sz="2400">
                <a:latin typeface="Lucida Sans Unicode" pitchFamily="34" charset="0"/>
              </a:rPr>
              <a:t>After conditioning has taken place, repeatedly presenting the CS without the US will make the CR weaker and eventually make it disappear.</a:t>
            </a:r>
          </a:p>
        </p:txBody>
      </p:sp>
      <p:sp>
        <p:nvSpPr>
          <p:cNvPr id="131078" name="Text Box 6"/>
          <p:cNvSpPr txBox="1">
            <a:spLocks noChangeArrowheads="1"/>
          </p:cNvSpPr>
          <p:nvPr/>
        </p:nvSpPr>
        <p:spPr bwMode="auto">
          <a:xfrm>
            <a:off x="3581400" y="1752600"/>
            <a:ext cx="2438400" cy="579438"/>
          </a:xfrm>
          <a:prstGeom prst="rect">
            <a:avLst/>
          </a:prstGeom>
          <a:noFill/>
          <a:ln w="9525">
            <a:noFill/>
            <a:miter lim="800000"/>
            <a:headEnd/>
            <a:tailEnd/>
          </a:ln>
          <a:effectLst/>
        </p:spPr>
        <p:txBody>
          <a:bodyPr>
            <a:spAutoFit/>
          </a:bodyPr>
          <a:lstStyle/>
          <a:p>
            <a:pPr eaLnBrk="1" hangingPunct="1">
              <a:spcBef>
                <a:spcPct val="50000"/>
              </a:spcBef>
            </a:pPr>
            <a:r>
              <a:rPr lang="en-US" sz="3200" b="1" u="sng">
                <a:latin typeface="Lucida Sans Unicode" pitchFamily="34" charset="0"/>
              </a:rPr>
              <a:t>Acquisition</a:t>
            </a:r>
          </a:p>
        </p:txBody>
      </p:sp>
      <p:sp>
        <p:nvSpPr>
          <p:cNvPr id="131079" name="Text Box 7"/>
          <p:cNvSpPr txBox="1">
            <a:spLocks noChangeArrowheads="1"/>
          </p:cNvSpPr>
          <p:nvPr/>
        </p:nvSpPr>
        <p:spPr bwMode="auto">
          <a:xfrm>
            <a:off x="0" y="2362200"/>
            <a:ext cx="9144000" cy="457200"/>
          </a:xfrm>
          <a:prstGeom prst="rect">
            <a:avLst/>
          </a:prstGeom>
          <a:noFill/>
          <a:ln w="9525">
            <a:noFill/>
            <a:miter lim="800000"/>
            <a:headEnd/>
            <a:tailEnd/>
          </a:ln>
          <a:effectLst/>
        </p:spPr>
        <p:txBody>
          <a:bodyPr>
            <a:spAutoFit/>
          </a:bodyPr>
          <a:lstStyle/>
          <a:p>
            <a:pPr eaLnBrk="1" hangingPunct="1">
              <a:spcBef>
                <a:spcPct val="50000"/>
              </a:spcBef>
            </a:pPr>
            <a:r>
              <a:rPr lang="en-US" sz="2400">
                <a:latin typeface="Lucida Sans Unicode" pitchFamily="34" charset="0"/>
              </a:rPr>
              <a:t>Repeatedly pairing a CS with a US will produce a CR.</a:t>
            </a:r>
          </a:p>
        </p:txBody>
      </p:sp>
      <p:sp>
        <p:nvSpPr>
          <p:cNvPr id="131080" name="Text Box 8"/>
          <p:cNvSpPr txBox="1">
            <a:spLocks noChangeArrowheads="1"/>
          </p:cNvSpPr>
          <p:nvPr/>
        </p:nvSpPr>
        <p:spPr bwMode="auto">
          <a:xfrm>
            <a:off x="0" y="2743200"/>
            <a:ext cx="9144000" cy="822325"/>
          </a:xfrm>
          <a:prstGeom prst="rect">
            <a:avLst/>
          </a:prstGeom>
          <a:noFill/>
          <a:ln w="9525">
            <a:noFill/>
            <a:miter lim="800000"/>
            <a:headEnd/>
            <a:tailEnd/>
          </a:ln>
          <a:effectLst/>
        </p:spPr>
        <p:txBody>
          <a:bodyPr>
            <a:spAutoFit/>
          </a:bodyPr>
          <a:lstStyle/>
          <a:p>
            <a:pPr eaLnBrk="1" hangingPunct="1">
              <a:spcBef>
                <a:spcPct val="50000"/>
              </a:spcBef>
            </a:pPr>
            <a:r>
              <a:rPr lang="en-US" sz="2400">
                <a:latin typeface="Lucida Sans Unicode" pitchFamily="34" charset="0"/>
              </a:rPr>
              <a:t>1 pairing = presenting the CS and then quickly presenting the US:</a:t>
            </a:r>
          </a:p>
        </p:txBody>
      </p:sp>
      <p:pic>
        <p:nvPicPr>
          <p:cNvPr id="131081" name="Picture 9" descr="bellring"/>
          <p:cNvPicPr>
            <a:picLocks noChangeAspect="1" noChangeArrowheads="1" noCrop="1"/>
          </p:cNvPicPr>
          <p:nvPr/>
        </p:nvPicPr>
        <p:blipFill>
          <a:blip r:embed="rId9" cstate="print"/>
          <a:srcRect/>
          <a:stretch>
            <a:fillRect/>
          </a:stretch>
        </p:blipFill>
        <p:spPr bwMode="auto">
          <a:xfrm>
            <a:off x="1752600" y="3200400"/>
            <a:ext cx="731838" cy="731838"/>
          </a:xfrm>
          <a:prstGeom prst="rect">
            <a:avLst/>
          </a:prstGeom>
          <a:noFill/>
        </p:spPr>
      </p:pic>
      <p:sp>
        <p:nvSpPr>
          <p:cNvPr id="131082" name="AutoShape 10"/>
          <p:cNvSpPr>
            <a:spLocks noChangeArrowheads="1"/>
          </p:cNvSpPr>
          <p:nvPr/>
        </p:nvSpPr>
        <p:spPr bwMode="auto">
          <a:xfrm>
            <a:off x="2743200" y="3276600"/>
            <a:ext cx="914400" cy="381000"/>
          </a:xfrm>
          <a:prstGeom prst="rightArrow">
            <a:avLst>
              <a:gd name="adj1" fmla="val 50000"/>
              <a:gd name="adj2" fmla="val 60000"/>
            </a:avLst>
          </a:prstGeom>
          <a:solidFill>
            <a:srgbClr val="CCFFFF"/>
          </a:solidFill>
          <a:ln w="9525">
            <a:solidFill>
              <a:schemeClr val="tx1"/>
            </a:solidFill>
            <a:miter lim="800000"/>
            <a:headEnd/>
            <a:tailEnd/>
          </a:ln>
          <a:effectLst/>
        </p:spPr>
        <p:txBody>
          <a:bodyPr wrap="none" anchor="ctr"/>
          <a:lstStyle/>
          <a:p>
            <a:endParaRPr lang="en-US"/>
          </a:p>
        </p:txBody>
      </p:sp>
      <p:pic>
        <p:nvPicPr>
          <p:cNvPr id="131083" name="Picture 11" descr="steak"/>
          <p:cNvPicPr>
            <a:picLocks noChangeAspect="1" noChangeArrowheads="1"/>
          </p:cNvPicPr>
          <p:nvPr/>
        </p:nvPicPr>
        <p:blipFill>
          <a:blip r:embed="rId10" cstate="print"/>
          <a:srcRect/>
          <a:stretch>
            <a:fillRect/>
          </a:stretch>
        </p:blipFill>
        <p:spPr bwMode="auto">
          <a:xfrm>
            <a:off x="3886200" y="3200400"/>
            <a:ext cx="731838" cy="731838"/>
          </a:xfrm>
          <a:prstGeom prst="rect">
            <a:avLst/>
          </a:prstGeom>
          <a:noFill/>
        </p:spPr>
      </p:pic>
      <p:sp>
        <p:nvSpPr>
          <p:cNvPr id="131084" name="Text Box 12"/>
          <p:cNvSpPr txBox="1">
            <a:spLocks noChangeArrowheads="1"/>
          </p:cNvSpPr>
          <p:nvPr/>
        </p:nvSpPr>
        <p:spPr bwMode="auto">
          <a:xfrm>
            <a:off x="3733800" y="3962400"/>
            <a:ext cx="2286000" cy="579438"/>
          </a:xfrm>
          <a:prstGeom prst="rect">
            <a:avLst/>
          </a:prstGeom>
          <a:noFill/>
          <a:ln w="9525">
            <a:noFill/>
            <a:miter lim="800000"/>
            <a:headEnd/>
            <a:tailEnd/>
          </a:ln>
          <a:effectLst/>
        </p:spPr>
        <p:txBody>
          <a:bodyPr>
            <a:spAutoFit/>
          </a:bodyPr>
          <a:lstStyle/>
          <a:p>
            <a:pPr eaLnBrk="1" hangingPunct="1">
              <a:spcBef>
                <a:spcPct val="50000"/>
              </a:spcBef>
            </a:pPr>
            <a:r>
              <a:rPr lang="en-US" sz="3200" b="1" u="sng">
                <a:latin typeface="Lucida Sans Unicode" pitchFamily="34" charset="0"/>
              </a:rPr>
              <a:t>Extinction</a:t>
            </a:r>
          </a:p>
        </p:txBody>
      </p:sp>
      <p:sp>
        <p:nvSpPr>
          <p:cNvPr id="131085" name="Text Box 13"/>
          <p:cNvSpPr txBox="1">
            <a:spLocks noChangeArrowheads="1"/>
          </p:cNvSpPr>
          <p:nvPr/>
        </p:nvSpPr>
        <p:spPr bwMode="auto">
          <a:xfrm>
            <a:off x="0" y="4343400"/>
            <a:ext cx="9144000" cy="457200"/>
          </a:xfrm>
          <a:prstGeom prst="rect">
            <a:avLst/>
          </a:prstGeom>
          <a:noFill/>
          <a:ln w="9525">
            <a:noFill/>
            <a:miter lim="800000"/>
            <a:headEnd/>
            <a:tailEnd/>
          </a:ln>
          <a:effectLst/>
        </p:spPr>
        <p:txBody>
          <a:bodyPr>
            <a:spAutoFit/>
          </a:bodyPr>
          <a:lstStyle/>
          <a:p>
            <a:pPr eaLnBrk="1" hangingPunct="1">
              <a:spcBef>
                <a:spcPct val="50000"/>
              </a:spcBef>
            </a:pPr>
            <a:endParaRPr lang="en-US" sz="2400" b="1">
              <a:latin typeface="Times New Roman" pitchFamily="18" charset="0"/>
            </a:endParaRPr>
          </a:p>
        </p:txBody>
      </p:sp>
      <p:pic>
        <p:nvPicPr>
          <p:cNvPr id="131086" name="Picture 14" descr="bellring"/>
          <p:cNvPicPr>
            <a:picLocks noChangeAspect="1" noChangeArrowheads="1" noCrop="1"/>
          </p:cNvPicPr>
          <p:nvPr/>
        </p:nvPicPr>
        <p:blipFill>
          <a:blip r:embed="rId9" cstate="print"/>
          <a:srcRect/>
          <a:stretch>
            <a:fillRect/>
          </a:stretch>
        </p:blipFill>
        <p:spPr bwMode="auto">
          <a:xfrm>
            <a:off x="3200400" y="5791200"/>
            <a:ext cx="731838" cy="731838"/>
          </a:xfrm>
          <a:prstGeom prst="rect">
            <a:avLst/>
          </a:prstGeom>
          <a:noFill/>
        </p:spPr>
      </p:pic>
      <p:sp>
        <p:nvSpPr>
          <p:cNvPr id="131087" name="AutoShape 15"/>
          <p:cNvSpPr>
            <a:spLocks noChangeArrowheads="1"/>
          </p:cNvSpPr>
          <p:nvPr/>
        </p:nvSpPr>
        <p:spPr bwMode="auto">
          <a:xfrm>
            <a:off x="4343400" y="5943600"/>
            <a:ext cx="914400" cy="381000"/>
          </a:xfrm>
          <a:prstGeom prst="rightArrow">
            <a:avLst>
              <a:gd name="adj1" fmla="val 50000"/>
              <a:gd name="adj2" fmla="val 60000"/>
            </a:avLst>
          </a:prstGeom>
          <a:solidFill>
            <a:srgbClr val="CCFFFF"/>
          </a:solidFill>
          <a:ln w="9525">
            <a:solidFill>
              <a:schemeClr val="tx1"/>
            </a:solidFill>
            <a:miter lim="800000"/>
            <a:headEnd/>
            <a:tailEnd/>
          </a:ln>
          <a:effectLst/>
        </p:spPr>
        <p:txBody>
          <a:bodyPr wrap="none" anchor="ctr"/>
          <a:lstStyle/>
          <a:p>
            <a:endParaRPr lang="en-US"/>
          </a:p>
        </p:txBody>
      </p:sp>
      <p:sp>
        <p:nvSpPr>
          <p:cNvPr id="131088" name="Text Box 16"/>
          <p:cNvSpPr txBox="1">
            <a:spLocks noChangeArrowheads="1"/>
          </p:cNvSpPr>
          <p:nvPr/>
        </p:nvSpPr>
        <p:spPr bwMode="auto">
          <a:xfrm>
            <a:off x="5486400" y="5867400"/>
            <a:ext cx="762000" cy="701675"/>
          </a:xfrm>
          <a:prstGeom prst="rect">
            <a:avLst/>
          </a:prstGeom>
          <a:noFill/>
          <a:ln w="9525">
            <a:noFill/>
            <a:miter lim="800000"/>
            <a:headEnd/>
            <a:tailEnd/>
          </a:ln>
          <a:effectLst/>
        </p:spPr>
        <p:txBody>
          <a:bodyPr>
            <a:spAutoFit/>
          </a:bodyPr>
          <a:lstStyle/>
          <a:p>
            <a:pPr eaLnBrk="1" hangingPunct="1">
              <a:spcBef>
                <a:spcPct val="50000"/>
              </a:spcBef>
            </a:pPr>
            <a:r>
              <a:rPr lang="en-US" sz="4000" dirty="0">
                <a:latin typeface="Lucida Sans Unicode" pitchFamily="34" charset="0"/>
              </a:rPr>
              <a:t>X</a:t>
            </a:r>
          </a:p>
        </p:txBody>
      </p:sp>
      <p:sp>
        <p:nvSpPr>
          <p:cNvPr id="19" name="AutoShape 8"/>
          <p:cNvSpPr>
            <a:spLocks noChangeArrowheads="1"/>
          </p:cNvSpPr>
          <p:nvPr/>
        </p:nvSpPr>
        <p:spPr bwMode="auto">
          <a:xfrm>
            <a:off x="4876800" y="3276600"/>
            <a:ext cx="914400" cy="381000"/>
          </a:xfrm>
          <a:prstGeom prst="rightArrow">
            <a:avLst>
              <a:gd name="adj1" fmla="val 50000"/>
              <a:gd name="adj2" fmla="val 60000"/>
            </a:avLst>
          </a:prstGeom>
          <a:solidFill>
            <a:srgbClr val="CCFFFF"/>
          </a:solidFill>
          <a:ln w="9525">
            <a:solidFill>
              <a:schemeClr val="tx1"/>
            </a:solidFill>
            <a:miter lim="800000"/>
            <a:headEnd/>
            <a:tailEnd/>
          </a:ln>
          <a:effectLst/>
        </p:spPr>
        <p:txBody>
          <a:bodyPr wrap="none" anchor="ctr"/>
          <a:lstStyle/>
          <a:p>
            <a:endParaRPr lang="en-US"/>
          </a:p>
        </p:txBody>
      </p:sp>
      <p:sp>
        <p:nvSpPr>
          <p:cNvPr id="21" name="Text Box 10"/>
          <p:cNvSpPr txBox="1">
            <a:spLocks noChangeArrowheads="1"/>
          </p:cNvSpPr>
          <p:nvPr/>
        </p:nvSpPr>
        <p:spPr bwMode="auto">
          <a:xfrm>
            <a:off x="5943600" y="3276600"/>
            <a:ext cx="1905000" cy="457200"/>
          </a:xfrm>
          <a:prstGeom prst="rect">
            <a:avLst/>
          </a:prstGeom>
          <a:noFill/>
          <a:ln w="9525">
            <a:noFill/>
            <a:miter lim="800000"/>
            <a:headEnd/>
            <a:tailEnd/>
          </a:ln>
          <a:effectLst/>
        </p:spPr>
        <p:txBody>
          <a:bodyPr>
            <a:spAutoFit/>
          </a:bodyPr>
          <a:lstStyle/>
          <a:p>
            <a:pPr eaLnBrk="1" hangingPunct="1">
              <a:spcBef>
                <a:spcPct val="50000"/>
              </a:spcBef>
            </a:pPr>
            <a:r>
              <a:rPr lang="en-US" sz="2400" dirty="0">
                <a:latin typeface="Lucida Sans Unicode" pitchFamily="34" charset="0"/>
              </a:rPr>
              <a:t>Salivation</a:t>
            </a:r>
          </a:p>
        </p:txBody>
      </p:sp>
      <p:pic>
        <p:nvPicPr>
          <p:cNvPr id="22" name="Picture 16" descr="dog2"/>
          <p:cNvPicPr>
            <a:picLocks noChangeAspect="1" noChangeArrowheads="1"/>
          </p:cNvPicPr>
          <p:nvPr/>
        </p:nvPicPr>
        <p:blipFill>
          <a:blip r:embed="rId8" cstate="print"/>
          <a:srcRect/>
          <a:stretch>
            <a:fillRect/>
          </a:stretch>
        </p:blipFill>
        <p:spPr bwMode="auto">
          <a:xfrm>
            <a:off x="7620000" y="3200400"/>
            <a:ext cx="731838" cy="7318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10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31079"/>
                                        </p:tgtEl>
                                        <p:attrNameLst>
                                          <p:attrName>style.visibility</p:attrName>
                                        </p:attrNameLst>
                                      </p:cBhvr>
                                      <p:to>
                                        <p:strVal val="visible"/>
                                      </p:to>
                                    </p:set>
                                    <p:animEffect transition="in" filter="wipe(up)">
                                      <p:cBhvr>
                                        <p:cTn id="11" dur="500"/>
                                        <p:tgtEl>
                                          <p:spTgt spid="13107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31080"/>
                                        </p:tgtEl>
                                        <p:attrNameLst>
                                          <p:attrName>style.visibility</p:attrName>
                                        </p:attrNameLst>
                                      </p:cBhvr>
                                      <p:to>
                                        <p:strVal val="visible"/>
                                      </p:to>
                                    </p:set>
                                    <p:animEffect transition="in" filter="wipe(up)">
                                      <p:cBhvr>
                                        <p:cTn id="16" dur="500"/>
                                        <p:tgtEl>
                                          <p:spTgt spid="131080"/>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31081"/>
                                        </p:tgtEl>
                                        <p:attrNameLst>
                                          <p:attrName>style.visibility</p:attrName>
                                        </p:attrNameLst>
                                      </p:cBhvr>
                                      <p:to>
                                        <p:strVal val="visible"/>
                                      </p:to>
                                    </p:set>
                                    <p:anim calcmode="lin" valueType="num">
                                      <p:cBhvr>
                                        <p:cTn id="21" dur="500" fill="hold"/>
                                        <p:tgtEl>
                                          <p:spTgt spid="131081"/>
                                        </p:tgtEl>
                                        <p:attrNameLst>
                                          <p:attrName>ppt_w</p:attrName>
                                        </p:attrNameLst>
                                      </p:cBhvr>
                                      <p:tavLst>
                                        <p:tav tm="0">
                                          <p:val>
                                            <p:fltVal val="0"/>
                                          </p:val>
                                        </p:tav>
                                        <p:tav tm="100000">
                                          <p:val>
                                            <p:strVal val="#ppt_w"/>
                                          </p:val>
                                        </p:tav>
                                      </p:tavLst>
                                    </p:anim>
                                    <p:anim calcmode="lin" valueType="num">
                                      <p:cBhvr>
                                        <p:cTn id="22" dur="500" fill="hold"/>
                                        <p:tgtEl>
                                          <p:spTgt spid="13108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boxing_bell.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1082"/>
                                        </p:tgtEl>
                                        <p:attrNameLst>
                                          <p:attrName>style.visibility</p:attrName>
                                        </p:attrNameLst>
                                      </p:cBhvr>
                                      <p:to>
                                        <p:strVal val="visible"/>
                                      </p:to>
                                    </p:set>
                                    <p:animEffect transition="in" filter="wipe(left)">
                                      <p:cBhvr>
                                        <p:cTn id="27" dur="500"/>
                                        <p:tgtEl>
                                          <p:spTgt spid="131082"/>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131083"/>
                                        </p:tgtEl>
                                        <p:attrNameLst>
                                          <p:attrName>style.visibility</p:attrName>
                                        </p:attrNameLst>
                                      </p:cBhvr>
                                      <p:to>
                                        <p:strVal val="visible"/>
                                      </p:to>
                                    </p:set>
                                    <p:anim calcmode="lin" valueType="num">
                                      <p:cBhvr>
                                        <p:cTn id="32" dur="500" fill="hold"/>
                                        <p:tgtEl>
                                          <p:spTgt spid="131083"/>
                                        </p:tgtEl>
                                        <p:attrNameLst>
                                          <p:attrName>ppt_w</p:attrName>
                                        </p:attrNameLst>
                                      </p:cBhvr>
                                      <p:tavLst>
                                        <p:tav tm="0">
                                          <p:val>
                                            <p:fltVal val="0"/>
                                          </p:val>
                                        </p:tav>
                                        <p:tav tm="100000">
                                          <p:val>
                                            <p:strVal val="#ppt_w"/>
                                          </p:val>
                                        </p:tav>
                                      </p:tavLst>
                                    </p:anim>
                                    <p:anim calcmode="lin" valueType="num">
                                      <p:cBhvr>
                                        <p:cTn id="33" dur="500" fill="hold"/>
                                        <p:tgtEl>
                                          <p:spTgt spid="13108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4" name="drumroll.wav"/>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499"/>
                                          </p:stCondLst>
                                        </p:cTn>
                                        <p:tgtEl>
                                          <p:spTgt spid="22"/>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5" name="dogpant.wav"/>
                                        </p:tgtEl>
                                      </p:cMediaNode>
                                    </p:audio>
                                  </p:sub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13108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131077"/>
                                        </p:tgtEl>
                                        <p:attrNameLst>
                                          <p:attrName>style.visibility</p:attrName>
                                        </p:attrNameLst>
                                      </p:cBhvr>
                                      <p:to>
                                        <p:strVal val="visible"/>
                                      </p:to>
                                    </p:set>
                                    <p:animEffect transition="in" filter="wipe(up)">
                                      <p:cBhvr>
                                        <p:cTn id="56" dur="500"/>
                                        <p:tgtEl>
                                          <p:spTgt spid="131077"/>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131086"/>
                                        </p:tgtEl>
                                        <p:attrNameLst>
                                          <p:attrName>style.visibility</p:attrName>
                                        </p:attrNameLst>
                                      </p:cBhvr>
                                      <p:to>
                                        <p:strVal val="visible"/>
                                      </p:to>
                                    </p:set>
                                    <p:anim calcmode="lin" valueType="num">
                                      <p:cBhvr>
                                        <p:cTn id="61" dur="500" fill="hold"/>
                                        <p:tgtEl>
                                          <p:spTgt spid="131086"/>
                                        </p:tgtEl>
                                        <p:attrNameLst>
                                          <p:attrName>ppt_w</p:attrName>
                                        </p:attrNameLst>
                                      </p:cBhvr>
                                      <p:tavLst>
                                        <p:tav tm="0">
                                          <p:val>
                                            <p:fltVal val="0"/>
                                          </p:val>
                                        </p:tav>
                                        <p:tav tm="100000">
                                          <p:val>
                                            <p:strVal val="#ppt_w"/>
                                          </p:val>
                                        </p:tav>
                                      </p:tavLst>
                                    </p:anim>
                                    <p:anim calcmode="lin" valueType="num">
                                      <p:cBhvr>
                                        <p:cTn id="62" dur="500" fill="hold"/>
                                        <p:tgtEl>
                                          <p:spTgt spid="13108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9"/>
                                            </p:cond>
                                          </p:stCondLst>
                                          <p:endCondLst>
                                            <p:cond evt="onStopAudio" delay="0">
                                              <p:tgtEl>
                                                <p:sldTgt/>
                                              </p:tgtEl>
                                            </p:cond>
                                          </p:endCondLst>
                                        </p:cTn>
                                        <p:tgtEl>
                                          <p:sndTgt r:embed="rId3" name="boxing_bell.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31087"/>
                                        </p:tgtEl>
                                        <p:attrNameLst>
                                          <p:attrName>style.visibility</p:attrName>
                                        </p:attrNameLst>
                                      </p:cBhvr>
                                      <p:to>
                                        <p:strVal val="visible"/>
                                      </p:to>
                                    </p:set>
                                    <p:animEffect transition="in" filter="wipe(left)">
                                      <p:cBhvr>
                                        <p:cTn id="67" dur="500"/>
                                        <p:tgtEl>
                                          <p:spTgt spid="131087"/>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499"/>
                                          </p:stCondLst>
                                        </p:cTn>
                                        <p:tgtEl>
                                          <p:spTgt spid="131088"/>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6" name="movtv-confuse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7" grpId="0" autoUpdateAnimBg="0"/>
      <p:bldP spid="131078" grpId="0" autoUpdateAnimBg="0"/>
      <p:bldP spid="131079" grpId="0" autoUpdateAnimBg="0"/>
      <p:bldP spid="131080" grpId="0" autoUpdateAnimBg="0"/>
      <p:bldP spid="131082" grpId="0" animBg="1"/>
      <p:bldP spid="131084" grpId="0" autoUpdateAnimBg="0"/>
      <p:bldP spid="131087" grpId="0" animBg="1"/>
      <p:bldP spid="131088" grpId="0" autoUpdateAnimBg="0"/>
      <p:bldP spid="19" grpId="0" animBg="1"/>
      <p:bldP spid="2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endParaRPr lang="en-US"/>
          </a:p>
        </p:txBody>
      </p:sp>
      <p:sp>
        <p:nvSpPr>
          <p:cNvPr id="160771" name="Rectangle 3"/>
          <p:cNvSpPr>
            <a:spLocks noGrp="1" noChangeArrowheads="1"/>
          </p:cNvSpPr>
          <p:nvPr>
            <p:ph sz="quarter" idx="1"/>
          </p:nvPr>
        </p:nvSpPr>
        <p:spPr/>
        <p:txBody>
          <a:bodyPr/>
          <a:lstStyle/>
          <a:p>
            <a:r>
              <a:rPr lang="en-US" dirty="0">
                <a:hlinkClick r:id="rId3"/>
              </a:rPr>
              <a:t>The </a:t>
            </a:r>
            <a:r>
              <a:rPr lang="en-US" dirty="0" smtClean="0">
                <a:hlinkClick r:id="rId3"/>
              </a:rPr>
              <a:t>Office</a:t>
            </a:r>
            <a:endParaRPr lang="en-US" dirty="0" smtClean="0"/>
          </a:p>
          <a:p>
            <a:r>
              <a:rPr lang="en-US" dirty="0" smtClean="0">
                <a:hlinkClick r:id="rId4"/>
              </a:rPr>
              <a:t>Better Sound Quality?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057400" y="0"/>
            <a:ext cx="6400800" cy="1600200"/>
          </a:xfrm>
        </p:spPr>
        <p:txBody>
          <a:bodyPr/>
          <a:lstStyle/>
          <a:p>
            <a:r>
              <a:rPr lang="en-US" b="1" dirty="0"/>
              <a:t>Classical Conditioning:</a:t>
            </a:r>
            <a:br>
              <a:rPr lang="en-US" b="1" dirty="0"/>
            </a:br>
            <a:r>
              <a:rPr lang="en-US" b="1" dirty="0"/>
              <a:t>Additional Principles</a:t>
            </a:r>
          </a:p>
        </p:txBody>
      </p:sp>
      <p:pic>
        <p:nvPicPr>
          <p:cNvPr id="132099" name="Picture 3" descr="pavlov1"/>
          <p:cNvPicPr>
            <a:picLocks noChangeAspect="1" noChangeArrowheads="1"/>
          </p:cNvPicPr>
          <p:nvPr/>
        </p:nvPicPr>
        <p:blipFill>
          <a:blip r:embed="rId9" cstate="print"/>
          <a:srcRect/>
          <a:stretch>
            <a:fillRect/>
          </a:stretch>
        </p:blipFill>
        <p:spPr bwMode="auto">
          <a:xfrm>
            <a:off x="304800" y="0"/>
            <a:ext cx="1600200" cy="2263775"/>
          </a:xfrm>
          <a:prstGeom prst="rect">
            <a:avLst/>
          </a:prstGeom>
          <a:noFill/>
        </p:spPr>
      </p:pic>
      <p:pic>
        <p:nvPicPr>
          <p:cNvPr id="132100" name="Picture 4" descr="dog2"/>
          <p:cNvPicPr>
            <a:picLocks noChangeAspect="1" noChangeArrowheads="1"/>
          </p:cNvPicPr>
          <p:nvPr/>
        </p:nvPicPr>
        <p:blipFill>
          <a:blip r:embed="rId10" cstate="print"/>
          <a:srcRect/>
          <a:stretch>
            <a:fillRect/>
          </a:stretch>
        </p:blipFill>
        <p:spPr bwMode="auto">
          <a:xfrm>
            <a:off x="6096000" y="5181600"/>
            <a:ext cx="731838" cy="731838"/>
          </a:xfrm>
          <a:prstGeom prst="rect">
            <a:avLst/>
          </a:prstGeom>
          <a:noFill/>
        </p:spPr>
      </p:pic>
      <p:sp>
        <p:nvSpPr>
          <p:cNvPr id="132101" name="Text Box 5"/>
          <p:cNvSpPr txBox="1">
            <a:spLocks noChangeArrowheads="1"/>
          </p:cNvSpPr>
          <p:nvPr/>
        </p:nvSpPr>
        <p:spPr bwMode="auto">
          <a:xfrm>
            <a:off x="2362200" y="1752600"/>
            <a:ext cx="5029200" cy="579438"/>
          </a:xfrm>
          <a:prstGeom prst="rect">
            <a:avLst/>
          </a:prstGeom>
          <a:noFill/>
          <a:ln w="9525">
            <a:noFill/>
            <a:miter lim="800000"/>
            <a:headEnd/>
            <a:tailEnd/>
          </a:ln>
          <a:effectLst/>
        </p:spPr>
        <p:txBody>
          <a:bodyPr>
            <a:spAutoFit/>
          </a:bodyPr>
          <a:lstStyle/>
          <a:p>
            <a:pPr eaLnBrk="1" hangingPunct="1">
              <a:spcBef>
                <a:spcPct val="50000"/>
              </a:spcBef>
            </a:pPr>
            <a:r>
              <a:rPr lang="en-US" sz="3200" b="1" u="sng">
                <a:latin typeface="Lucida Sans Unicode" pitchFamily="34" charset="0"/>
              </a:rPr>
              <a:t>Spontaneous Recovery</a:t>
            </a:r>
          </a:p>
        </p:txBody>
      </p:sp>
      <p:sp>
        <p:nvSpPr>
          <p:cNvPr id="132102" name="Text Box 6"/>
          <p:cNvSpPr txBox="1">
            <a:spLocks noChangeArrowheads="1"/>
          </p:cNvSpPr>
          <p:nvPr/>
        </p:nvSpPr>
        <p:spPr bwMode="auto">
          <a:xfrm>
            <a:off x="0" y="2362200"/>
            <a:ext cx="9144000" cy="822325"/>
          </a:xfrm>
          <a:prstGeom prst="rect">
            <a:avLst/>
          </a:prstGeom>
          <a:noFill/>
          <a:ln w="9525">
            <a:noFill/>
            <a:miter lim="800000"/>
            <a:headEnd/>
            <a:tailEnd/>
          </a:ln>
          <a:effectLst/>
        </p:spPr>
        <p:txBody>
          <a:bodyPr>
            <a:spAutoFit/>
          </a:bodyPr>
          <a:lstStyle/>
          <a:p>
            <a:pPr eaLnBrk="1" hangingPunct="1">
              <a:spcBef>
                <a:spcPct val="50000"/>
              </a:spcBef>
            </a:pPr>
            <a:r>
              <a:rPr lang="en-US" sz="2400">
                <a:latin typeface="Lucida Sans Unicode" pitchFamily="34" charset="0"/>
              </a:rPr>
              <a:t>Following extinction, the CR reappears at reduced strength if the CS is presented again after a rest period.</a:t>
            </a:r>
          </a:p>
        </p:txBody>
      </p:sp>
      <p:pic>
        <p:nvPicPr>
          <p:cNvPr id="132103" name="Picture 7" descr="steak"/>
          <p:cNvPicPr>
            <a:picLocks noChangeAspect="1" noChangeArrowheads="1"/>
          </p:cNvPicPr>
          <p:nvPr/>
        </p:nvPicPr>
        <p:blipFill>
          <a:blip r:embed="rId11" cstate="print"/>
          <a:srcRect/>
          <a:stretch>
            <a:fillRect/>
          </a:stretch>
        </p:blipFill>
        <p:spPr bwMode="auto">
          <a:xfrm>
            <a:off x="6096000" y="4648200"/>
            <a:ext cx="731838" cy="731838"/>
          </a:xfrm>
          <a:prstGeom prst="rect">
            <a:avLst/>
          </a:prstGeom>
          <a:noFill/>
        </p:spPr>
      </p:pic>
      <p:sp>
        <p:nvSpPr>
          <p:cNvPr id="132104" name="AutoShape 8"/>
          <p:cNvSpPr>
            <a:spLocks noChangeArrowheads="1"/>
          </p:cNvSpPr>
          <p:nvPr/>
        </p:nvSpPr>
        <p:spPr bwMode="auto">
          <a:xfrm>
            <a:off x="4419600" y="5257800"/>
            <a:ext cx="914400" cy="381000"/>
          </a:xfrm>
          <a:prstGeom prst="rightArrow">
            <a:avLst>
              <a:gd name="adj1" fmla="val 50000"/>
              <a:gd name="adj2" fmla="val 60000"/>
            </a:avLst>
          </a:prstGeom>
          <a:solidFill>
            <a:srgbClr val="CCFFFF"/>
          </a:solidFill>
          <a:ln w="9525">
            <a:solidFill>
              <a:schemeClr val="tx1"/>
            </a:solidFill>
            <a:miter lim="800000"/>
            <a:headEnd/>
            <a:tailEnd/>
          </a:ln>
          <a:effectLst/>
        </p:spPr>
        <p:txBody>
          <a:bodyPr wrap="none" anchor="ctr"/>
          <a:lstStyle/>
          <a:p>
            <a:endParaRPr lang="en-US"/>
          </a:p>
        </p:txBody>
      </p:sp>
      <p:sp>
        <p:nvSpPr>
          <p:cNvPr id="132105" name="Text Box 9"/>
          <p:cNvSpPr txBox="1">
            <a:spLocks noChangeArrowheads="1"/>
          </p:cNvSpPr>
          <p:nvPr/>
        </p:nvSpPr>
        <p:spPr bwMode="auto">
          <a:xfrm>
            <a:off x="2286000" y="3200400"/>
            <a:ext cx="5181600" cy="1127125"/>
          </a:xfrm>
          <a:prstGeom prst="rect">
            <a:avLst/>
          </a:prstGeom>
          <a:noFill/>
          <a:ln w="9525">
            <a:noFill/>
            <a:miter lim="800000"/>
            <a:headEnd/>
            <a:tailEnd/>
          </a:ln>
          <a:effectLst/>
        </p:spPr>
        <p:txBody>
          <a:bodyPr>
            <a:spAutoFit/>
          </a:bodyPr>
          <a:lstStyle/>
          <a:p>
            <a:pPr eaLnBrk="1" hangingPunct="1">
              <a:spcBef>
                <a:spcPct val="50000"/>
              </a:spcBef>
            </a:pPr>
            <a:r>
              <a:rPr lang="en-US" sz="3200" u="sng">
                <a:latin typeface="Lucida Sans Unicode" pitchFamily="34" charset="0"/>
              </a:rPr>
              <a:t>Stimulus </a:t>
            </a:r>
            <a:r>
              <a:rPr lang="en-US" sz="3200" b="1" u="sng">
                <a:latin typeface="Lucida Sans Unicode" pitchFamily="34" charset="0"/>
              </a:rPr>
              <a:t>Generalization</a:t>
            </a:r>
          </a:p>
          <a:p>
            <a:pPr eaLnBrk="1" hangingPunct="1">
              <a:spcBef>
                <a:spcPct val="50000"/>
              </a:spcBef>
            </a:pPr>
            <a:endParaRPr lang="en-US" sz="2400" b="1">
              <a:latin typeface="Times New Roman" pitchFamily="18" charset="0"/>
            </a:endParaRPr>
          </a:p>
        </p:txBody>
      </p:sp>
      <p:sp>
        <p:nvSpPr>
          <p:cNvPr id="132106" name="Text Box 10"/>
          <p:cNvSpPr txBox="1">
            <a:spLocks noChangeArrowheads="1"/>
          </p:cNvSpPr>
          <p:nvPr/>
        </p:nvSpPr>
        <p:spPr bwMode="auto">
          <a:xfrm>
            <a:off x="0" y="3733800"/>
            <a:ext cx="8763000" cy="822325"/>
          </a:xfrm>
          <a:prstGeom prst="rect">
            <a:avLst/>
          </a:prstGeom>
          <a:noFill/>
          <a:ln w="9525">
            <a:noFill/>
            <a:miter lim="800000"/>
            <a:headEnd/>
            <a:tailEnd/>
          </a:ln>
          <a:effectLst/>
        </p:spPr>
        <p:txBody>
          <a:bodyPr>
            <a:spAutoFit/>
          </a:bodyPr>
          <a:lstStyle/>
          <a:p>
            <a:pPr eaLnBrk="1" hangingPunct="1">
              <a:spcBef>
                <a:spcPct val="50000"/>
              </a:spcBef>
            </a:pPr>
            <a:r>
              <a:rPr lang="en-US" sz="2400">
                <a:latin typeface="Lucida Sans Unicode" pitchFamily="34" charset="0"/>
              </a:rPr>
              <a:t>After a CR has been trained to a CS, that same CR will tend to occur to similar stimuli without further training;</a:t>
            </a:r>
            <a:endParaRPr lang="en-US" sz="2400" b="1">
              <a:latin typeface="Times New Roman" pitchFamily="18" charset="0"/>
            </a:endParaRPr>
          </a:p>
        </p:txBody>
      </p:sp>
      <p:sp>
        <p:nvSpPr>
          <p:cNvPr id="132107" name="Text Box 11"/>
          <p:cNvSpPr txBox="1">
            <a:spLocks noChangeArrowheads="1"/>
          </p:cNvSpPr>
          <p:nvPr/>
        </p:nvSpPr>
        <p:spPr bwMode="auto">
          <a:xfrm>
            <a:off x="0" y="4495800"/>
            <a:ext cx="9144000" cy="457200"/>
          </a:xfrm>
          <a:prstGeom prst="rect">
            <a:avLst/>
          </a:prstGeom>
          <a:noFill/>
          <a:ln w="9525">
            <a:noFill/>
            <a:miter lim="800000"/>
            <a:headEnd/>
            <a:tailEnd/>
          </a:ln>
          <a:effectLst/>
        </p:spPr>
        <p:txBody>
          <a:bodyPr>
            <a:spAutoFit/>
          </a:bodyPr>
          <a:lstStyle/>
          <a:p>
            <a:pPr eaLnBrk="1" hangingPunct="1">
              <a:spcBef>
                <a:spcPct val="50000"/>
              </a:spcBef>
            </a:pPr>
            <a:r>
              <a:rPr lang="en-US" sz="2400">
                <a:latin typeface="Lucida Sans Unicode" pitchFamily="34" charset="0"/>
              </a:rPr>
              <a:t>The greater the similarity, the stronger the response will be.</a:t>
            </a:r>
          </a:p>
        </p:txBody>
      </p:sp>
      <p:sp>
        <p:nvSpPr>
          <p:cNvPr id="132108" name="Oval 12"/>
          <p:cNvSpPr>
            <a:spLocks noChangeArrowheads="1"/>
          </p:cNvSpPr>
          <p:nvPr/>
        </p:nvSpPr>
        <p:spPr bwMode="auto">
          <a:xfrm>
            <a:off x="3124200" y="5105400"/>
            <a:ext cx="762000" cy="685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2109" name="Text Box 13"/>
          <p:cNvSpPr txBox="1">
            <a:spLocks noChangeArrowheads="1"/>
          </p:cNvSpPr>
          <p:nvPr/>
        </p:nvSpPr>
        <p:spPr bwMode="auto">
          <a:xfrm>
            <a:off x="304800" y="5181600"/>
            <a:ext cx="2209800" cy="457200"/>
          </a:xfrm>
          <a:prstGeom prst="rect">
            <a:avLst/>
          </a:prstGeom>
          <a:noFill/>
          <a:ln w="9525">
            <a:noFill/>
            <a:miter lim="800000"/>
            <a:headEnd/>
            <a:tailEnd/>
          </a:ln>
          <a:effectLst/>
        </p:spPr>
        <p:txBody>
          <a:bodyPr>
            <a:spAutoFit/>
          </a:bodyPr>
          <a:lstStyle/>
          <a:p>
            <a:pPr eaLnBrk="1" hangingPunct="1">
              <a:spcBef>
                <a:spcPct val="50000"/>
              </a:spcBef>
            </a:pPr>
            <a:r>
              <a:rPr lang="en-US" sz="2400">
                <a:latin typeface="Lucida Sans Unicode" pitchFamily="34" charset="0"/>
              </a:rPr>
              <a:t>Conditioning:</a:t>
            </a:r>
          </a:p>
        </p:txBody>
      </p:sp>
      <p:sp>
        <p:nvSpPr>
          <p:cNvPr id="132110" name="Text Box 14"/>
          <p:cNvSpPr txBox="1">
            <a:spLocks noChangeArrowheads="1"/>
          </p:cNvSpPr>
          <p:nvPr/>
        </p:nvSpPr>
        <p:spPr bwMode="auto">
          <a:xfrm>
            <a:off x="304800" y="5715000"/>
            <a:ext cx="2590800" cy="822325"/>
          </a:xfrm>
          <a:prstGeom prst="rect">
            <a:avLst/>
          </a:prstGeom>
          <a:noFill/>
          <a:ln w="9525">
            <a:noFill/>
            <a:miter lim="800000"/>
            <a:headEnd/>
            <a:tailEnd/>
          </a:ln>
          <a:effectLst/>
        </p:spPr>
        <p:txBody>
          <a:bodyPr>
            <a:spAutoFit/>
          </a:bodyPr>
          <a:lstStyle/>
          <a:p>
            <a:pPr eaLnBrk="1" hangingPunct="1">
              <a:spcBef>
                <a:spcPct val="50000"/>
              </a:spcBef>
            </a:pPr>
            <a:r>
              <a:rPr lang="en-US" sz="2400">
                <a:latin typeface="Lucida Sans Unicode" pitchFamily="34" charset="0"/>
              </a:rPr>
              <a:t>Test for Generalization:</a:t>
            </a:r>
          </a:p>
        </p:txBody>
      </p:sp>
      <p:sp>
        <p:nvSpPr>
          <p:cNvPr id="132111" name="Oval 15"/>
          <p:cNvSpPr>
            <a:spLocks noChangeAspect="1" noChangeArrowheads="1"/>
          </p:cNvSpPr>
          <p:nvPr/>
        </p:nvSpPr>
        <p:spPr bwMode="auto">
          <a:xfrm>
            <a:off x="5410200" y="6019800"/>
            <a:ext cx="977900" cy="401638"/>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2112" name="Oval 16"/>
          <p:cNvSpPr>
            <a:spLocks noChangeAspect="1" noChangeArrowheads="1"/>
          </p:cNvSpPr>
          <p:nvPr/>
        </p:nvSpPr>
        <p:spPr bwMode="auto">
          <a:xfrm>
            <a:off x="7315200" y="6096000"/>
            <a:ext cx="1033463" cy="296863"/>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2113" name="Oval 17"/>
          <p:cNvSpPr>
            <a:spLocks noChangeAspect="1" noChangeArrowheads="1"/>
          </p:cNvSpPr>
          <p:nvPr/>
        </p:nvSpPr>
        <p:spPr bwMode="auto">
          <a:xfrm>
            <a:off x="3581400" y="5943600"/>
            <a:ext cx="795338" cy="560388"/>
          </a:xfrm>
          <a:prstGeom prst="ellipse">
            <a:avLst/>
          </a:prstGeom>
          <a:solidFill>
            <a:schemeClr val="accent1"/>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2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32102"/>
                                        </p:tgtEl>
                                        <p:attrNameLst>
                                          <p:attrName>style.visibility</p:attrName>
                                        </p:attrNameLst>
                                      </p:cBhvr>
                                      <p:to>
                                        <p:strVal val="visible"/>
                                      </p:to>
                                    </p:set>
                                    <p:animEffect transition="in" filter="wipe(up)">
                                      <p:cBhvr>
                                        <p:cTn id="11" dur="500"/>
                                        <p:tgtEl>
                                          <p:spTgt spid="13210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3210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32106"/>
                                        </p:tgtEl>
                                        <p:attrNameLst>
                                          <p:attrName>style.visibility</p:attrName>
                                        </p:attrNameLst>
                                      </p:cBhvr>
                                      <p:to>
                                        <p:strVal val="visible"/>
                                      </p:to>
                                    </p:set>
                                    <p:animEffect transition="in" filter="wipe(up)">
                                      <p:cBhvr>
                                        <p:cTn id="20" dur="500"/>
                                        <p:tgtEl>
                                          <p:spTgt spid="13210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32107"/>
                                        </p:tgtEl>
                                        <p:attrNameLst>
                                          <p:attrName>style.visibility</p:attrName>
                                        </p:attrNameLst>
                                      </p:cBhvr>
                                      <p:to>
                                        <p:strVal val="visible"/>
                                      </p:to>
                                    </p:set>
                                    <p:animEffect transition="in" filter="wipe(up)">
                                      <p:cBhvr>
                                        <p:cTn id="25" dur="500"/>
                                        <p:tgtEl>
                                          <p:spTgt spid="13210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32109"/>
                                        </p:tgtEl>
                                        <p:attrNameLst>
                                          <p:attrName>style.visibility</p:attrName>
                                        </p:attrNameLst>
                                      </p:cBhvr>
                                      <p:to>
                                        <p:strVal val="visible"/>
                                      </p:to>
                                    </p:set>
                                    <p:anim calcmode="lin" valueType="num">
                                      <p:cBhvr additive="base">
                                        <p:cTn id="30" dur="500" fill="hold"/>
                                        <p:tgtEl>
                                          <p:spTgt spid="132109"/>
                                        </p:tgtEl>
                                        <p:attrNameLst>
                                          <p:attrName>ppt_x</p:attrName>
                                        </p:attrNameLst>
                                      </p:cBhvr>
                                      <p:tavLst>
                                        <p:tav tm="0">
                                          <p:val>
                                            <p:strVal val="0-#ppt_w/2"/>
                                          </p:val>
                                        </p:tav>
                                        <p:tav tm="100000">
                                          <p:val>
                                            <p:strVal val="#ppt_x"/>
                                          </p:val>
                                        </p:tav>
                                      </p:tavLst>
                                    </p:anim>
                                    <p:anim calcmode="lin" valueType="num">
                                      <p:cBhvr additive="base">
                                        <p:cTn id="31" dur="500" fill="hold"/>
                                        <p:tgtEl>
                                          <p:spTgt spid="13210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32108"/>
                                        </p:tgtEl>
                                        <p:attrNameLst>
                                          <p:attrName>style.visibility</p:attrName>
                                        </p:attrNameLst>
                                      </p:cBhvr>
                                      <p:to>
                                        <p:strVal val="visible"/>
                                      </p:to>
                                    </p:set>
                                    <p:anim calcmode="lin" valueType="num">
                                      <p:cBhvr>
                                        <p:cTn id="36" dur="500" fill="hold"/>
                                        <p:tgtEl>
                                          <p:spTgt spid="132108"/>
                                        </p:tgtEl>
                                        <p:attrNameLst>
                                          <p:attrName>ppt_w</p:attrName>
                                        </p:attrNameLst>
                                      </p:cBhvr>
                                      <p:tavLst>
                                        <p:tav tm="0">
                                          <p:val>
                                            <p:fltVal val="0"/>
                                          </p:val>
                                        </p:tav>
                                        <p:tav tm="100000">
                                          <p:val>
                                            <p:strVal val="#ppt_w"/>
                                          </p:val>
                                        </p:tav>
                                      </p:tavLst>
                                    </p:anim>
                                    <p:anim calcmode="lin" valueType="num">
                                      <p:cBhvr>
                                        <p:cTn id="37" dur="500" fill="hold"/>
                                        <p:tgtEl>
                                          <p:spTgt spid="13210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boxing_bell.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2104"/>
                                        </p:tgtEl>
                                        <p:attrNameLst>
                                          <p:attrName>style.visibility</p:attrName>
                                        </p:attrNameLst>
                                      </p:cBhvr>
                                      <p:to>
                                        <p:strVal val="visible"/>
                                      </p:to>
                                    </p:set>
                                    <p:animEffect transition="in" filter="wipe(left)">
                                      <p:cBhvr>
                                        <p:cTn id="42" dur="500"/>
                                        <p:tgtEl>
                                          <p:spTgt spid="132104"/>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132103"/>
                                        </p:tgtEl>
                                        <p:attrNameLst>
                                          <p:attrName>style.visibility</p:attrName>
                                        </p:attrNameLst>
                                      </p:cBhvr>
                                      <p:to>
                                        <p:strVal val="visible"/>
                                      </p:to>
                                    </p:set>
                                    <p:anim calcmode="lin" valueType="num">
                                      <p:cBhvr>
                                        <p:cTn id="47" dur="500" fill="hold"/>
                                        <p:tgtEl>
                                          <p:spTgt spid="132103"/>
                                        </p:tgtEl>
                                        <p:attrNameLst>
                                          <p:attrName>ppt_w</p:attrName>
                                        </p:attrNameLst>
                                      </p:cBhvr>
                                      <p:tavLst>
                                        <p:tav tm="0">
                                          <p:val>
                                            <p:fltVal val="0"/>
                                          </p:val>
                                        </p:tav>
                                        <p:tav tm="100000">
                                          <p:val>
                                            <p:strVal val="#ppt_w"/>
                                          </p:val>
                                        </p:tav>
                                      </p:tavLst>
                                    </p:anim>
                                    <p:anim calcmode="lin" valueType="num">
                                      <p:cBhvr>
                                        <p:cTn id="48" dur="500" fill="hold"/>
                                        <p:tgtEl>
                                          <p:spTgt spid="13210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5"/>
                                            </p:cond>
                                          </p:stCondLst>
                                          <p:endCondLst>
                                            <p:cond evt="onStopAudio" delay="0">
                                              <p:tgtEl>
                                                <p:sldTgt/>
                                              </p:tgtEl>
                                            </p:cond>
                                          </p:endCondLst>
                                        </p:cTn>
                                        <p:tgtEl>
                                          <p:sndTgt r:embed="rId4" name="whoosh.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32110"/>
                                        </p:tgtEl>
                                        <p:attrNameLst>
                                          <p:attrName>style.visibility</p:attrName>
                                        </p:attrNameLst>
                                      </p:cBhvr>
                                      <p:to>
                                        <p:strVal val="visible"/>
                                      </p:to>
                                    </p:set>
                                    <p:anim calcmode="lin" valueType="num">
                                      <p:cBhvr additive="base">
                                        <p:cTn id="53" dur="500" fill="hold"/>
                                        <p:tgtEl>
                                          <p:spTgt spid="132110"/>
                                        </p:tgtEl>
                                        <p:attrNameLst>
                                          <p:attrName>ppt_x</p:attrName>
                                        </p:attrNameLst>
                                      </p:cBhvr>
                                      <p:tavLst>
                                        <p:tav tm="0">
                                          <p:val>
                                            <p:strVal val="0-#ppt_w/2"/>
                                          </p:val>
                                        </p:tav>
                                        <p:tav tm="100000">
                                          <p:val>
                                            <p:strVal val="#ppt_x"/>
                                          </p:val>
                                        </p:tav>
                                      </p:tavLst>
                                    </p:anim>
                                    <p:anim calcmode="lin" valueType="num">
                                      <p:cBhvr additive="base">
                                        <p:cTn id="54" dur="500" fill="hold"/>
                                        <p:tgtEl>
                                          <p:spTgt spid="132110"/>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32100"/>
                                        </p:tgtEl>
                                        <p:attrNameLst>
                                          <p:attrName>style.visibility</p:attrName>
                                        </p:attrNameLst>
                                      </p:cBhvr>
                                      <p:to>
                                        <p:strVal val="visible"/>
                                      </p:to>
                                    </p:set>
                                    <p:animEffect transition="in" filter="blinds(horizontal)">
                                      <p:cBhvr>
                                        <p:cTn id="59" dur="500"/>
                                        <p:tgtEl>
                                          <p:spTgt spid="132100"/>
                                        </p:tgtEl>
                                      </p:cBhvr>
                                    </p:animEffect>
                                  </p:childTnLst>
                                  <p:subTnLst>
                                    <p:audio>
                                      <p:cMediaNode>
                                        <p:cTn display="0" masterRel="sameClick">
                                          <p:stCondLst>
                                            <p:cond evt="begin" delay="0">
                                              <p:tn val="57"/>
                                            </p:cond>
                                          </p:stCondLst>
                                          <p:endCondLst>
                                            <p:cond evt="onStopAudio" delay="0">
                                              <p:tgtEl>
                                                <p:sldTgt/>
                                              </p:tgtEl>
                                            </p:cond>
                                          </p:endCondLst>
                                        </p:cTn>
                                        <p:tgtEl>
                                          <p:sndTgt r:embed="rId5" name="dogpant.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32113"/>
                                        </p:tgtEl>
                                        <p:attrNameLst>
                                          <p:attrName>style.visibility</p:attrName>
                                        </p:attrNameLst>
                                      </p:cBhvr>
                                      <p:to>
                                        <p:strVal val="visible"/>
                                      </p:to>
                                    </p:set>
                                    <p:anim calcmode="lin" valueType="num">
                                      <p:cBhvr additive="base">
                                        <p:cTn id="64" dur="500" fill="hold"/>
                                        <p:tgtEl>
                                          <p:spTgt spid="132113"/>
                                        </p:tgtEl>
                                        <p:attrNameLst>
                                          <p:attrName>ppt_x</p:attrName>
                                        </p:attrNameLst>
                                      </p:cBhvr>
                                      <p:tavLst>
                                        <p:tav tm="0">
                                          <p:val>
                                            <p:strVal val="#ppt_x"/>
                                          </p:val>
                                        </p:tav>
                                        <p:tav tm="100000">
                                          <p:val>
                                            <p:strVal val="#ppt_x"/>
                                          </p:val>
                                        </p:tav>
                                      </p:tavLst>
                                    </p:anim>
                                    <p:anim calcmode="lin" valueType="num">
                                      <p:cBhvr additive="base">
                                        <p:cTn id="65" dur="500" fill="hold"/>
                                        <p:tgtEl>
                                          <p:spTgt spid="1321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6" name="doorbell2.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32111"/>
                                        </p:tgtEl>
                                        <p:attrNameLst>
                                          <p:attrName>style.visibility</p:attrName>
                                        </p:attrNameLst>
                                      </p:cBhvr>
                                      <p:to>
                                        <p:strVal val="visible"/>
                                      </p:to>
                                    </p:set>
                                    <p:anim calcmode="lin" valueType="num">
                                      <p:cBhvr additive="base">
                                        <p:cTn id="70" dur="500" fill="hold"/>
                                        <p:tgtEl>
                                          <p:spTgt spid="132111"/>
                                        </p:tgtEl>
                                        <p:attrNameLst>
                                          <p:attrName>ppt_x</p:attrName>
                                        </p:attrNameLst>
                                      </p:cBhvr>
                                      <p:tavLst>
                                        <p:tav tm="0">
                                          <p:val>
                                            <p:strVal val="#ppt_x"/>
                                          </p:val>
                                        </p:tav>
                                        <p:tav tm="100000">
                                          <p:val>
                                            <p:strVal val="#ppt_x"/>
                                          </p:val>
                                        </p:tav>
                                      </p:tavLst>
                                    </p:anim>
                                    <p:anim calcmode="lin" valueType="num">
                                      <p:cBhvr additive="base">
                                        <p:cTn id="71" dur="500" fill="hold"/>
                                        <p:tgtEl>
                                          <p:spTgt spid="1321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7" name="alarmbell.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32112"/>
                                        </p:tgtEl>
                                        <p:attrNameLst>
                                          <p:attrName>style.visibility</p:attrName>
                                        </p:attrNameLst>
                                      </p:cBhvr>
                                      <p:to>
                                        <p:strVal val="visible"/>
                                      </p:to>
                                    </p:set>
                                    <p:anim calcmode="lin" valueType="num">
                                      <p:cBhvr additive="base">
                                        <p:cTn id="76" dur="500" fill="hold"/>
                                        <p:tgtEl>
                                          <p:spTgt spid="132112"/>
                                        </p:tgtEl>
                                        <p:attrNameLst>
                                          <p:attrName>ppt_x</p:attrName>
                                        </p:attrNameLst>
                                      </p:cBhvr>
                                      <p:tavLst>
                                        <p:tav tm="0">
                                          <p:val>
                                            <p:strVal val="#ppt_x"/>
                                          </p:val>
                                        </p:tav>
                                        <p:tav tm="100000">
                                          <p:val>
                                            <p:strVal val="#ppt_x"/>
                                          </p:val>
                                        </p:tav>
                                      </p:tavLst>
                                    </p:anim>
                                    <p:anim calcmode="lin" valueType="num">
                                      <p:cBhvr additive="base">
                                        <p:cTn id="77" dur="500" fill="hold"/>
                                        <p:tgtEl>
                                          <p:spTgt spid="1321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8" name="bikebell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1" grpId="0" autoUpdateAnimBg="0"/>
      <p:bldP spid="132102" grpId="0" autoUpdateAnimBg="0"/>
      <p:bldP spid="132104" grpId="0" animBg="1"/>
      <p:bldP spid="132105" grpId="0" autoUpdateAnimBg="0"/>
      <p:bldP spid="132106" grpId="0" autoUpdateAnimBg="0"/>
      <p:bldP spid="132107" grpId="0" autoUpdateAnimBg="0"/>
      <p:bldP spid="132108" grpId="0" animBg="1"/>
      <p:bldP spid="132109" grpId="0" autoUpdateAnimBg="0"/>
      <p:bldP spid="132110" grpId="0" autoUpdateAnimBg="0"/>
      <p:bldP spid="132111" grpId="0" animBg="1"/>
      <p:bldP spid="132112" grpId="0" animBg="1"/>
      <p:bldP spid="1321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idx="4294967295"/>
          </p:nvPr>
        </p:nvSpPr>
        <p:spPr>
          <a:xfrm>
            <a:off x="533400" y="5029200"/>
            <a:ext cx="8610600" cy="914400"/>
          </a:xfrm>
        </p:spPr>
        <p:txBody>
          <a:bodyPr/>
          <a:lstStyle/>
          <a:p>
            <a:r>
              <a:rPr lang="en-US" sz="1600" b="1">
                <a:solidFill>
                  <a:schemeClr val="hlink"/>
                </a:solidFill>
                <a:latin typeface="StoneSans-Semibold" charset="0"/>
                <a:cs typeface="Times New Roman" pitchFamily="18" charset="0"/>
              </a:rPr>
              <a:t>Fig. 8.6 </a:t>
            </a:r>
            <a:r>
              <a:rPr lang="en-US" sz="1600" i="1">
                <a:solidFill>
                  <a:schemeClr val="hlink"/>
                </a:solidFill>
                <a:latin typeface="StoneSans-Italic" charset="0"/>
                <a:cs typeface="Times New Roman" pitchFamily="18" charset="0"/>
              </a:rPr>
              <a:t>(a) </a:t>
            </a:r>
            <a:r>
              <a:rPr lang="en-US" sz="1600">
                <a:solidFill>
                  <a:schemeClr val="hlink"/>
                </a:solidFill>
                <a:latin typeface="StoneSans" charset="0"/>
                <a:cs typeface="Times New Roman" pitchFamily="18" charset="0"/>
              </a:rPr>
              <a:t>Stimulus generalization. Stimuli similar to the CS also elicit a response. </a:t>
            </a:r>
            <a:r>
              <a:rPr lang="en-US" sz="1600" i="1">
                <a:solidFill>
                  <a:schemeClr val="hlink"/>
                </a:solidFill>
                <a:latin typeface="StoneSans-Italic" charset="0"/>
                <a:cs typeface="Times New Roman" pitchFamily="18" charset="0"/>
              </a:rPr>
              <a:t>(b) </a:t>
            </a:r>
            <a:r>
              <a:rPr lang="en-US" sz="1600">
                <a:solidFill>
                  <a:schemeClr val="hlink"/>
                </a:solidFill>
                <a:latin typeface="StoneSans" charset="0"/>
                <a:cs typeface="Times New Roman" pitchFamily="18" charset="0"/>
              </a:rPr>
              <a:t>This cat has learned to salivate when it sees a cat food box. Because of stimulus generalization, it also salivates when shown a similar-looking detergent box.</a:t>
            </a:r>
            <a:r>
              <a:rPr lang="en-US" sz="1600"/>
              <a:t> </a:t>
            </a:r>
          </a:p>
        </p:txBody>
      </p:sp>
      <p:grpSp>
        <p:nvGrpSpPr>
          <p:cNvPr id="35848" name="Group 8"/>
          <p:cNvGrpSpPr>
            <a:grpSpLocks/>
          </p:cNvGrpSpPr>
          <p:nvPr/>
        </p:nvGrpSpPr>
        <p:grpSpPr bwMode="auto">
          <a:xfrm>
            <a:off x="228600" y="533400"/>
            <a:ext cx="8686800" cy="4343400"/>
            <a:chOff x="1344" y="1008"/>
            <a:chExt cx="3696" cy="1688"/>
          </a:xfrm>
        </p:grpSpPr>
        <p:pic>
          <p:nvPicPr>
            <p:cNvPr id="35846" name="Picture 6" descr="DC08-06A"/>
            <p:cNvPicPr>
              <a:picLocks noChangeAspect="1" noChangeArrowheads="1"/>
            </p:cNvPicPr>
            <p:nvPr/>
          </p:nvPicPr>
          <p:blipFill>
            <a:blip r:embed="rId3" cstate="print"/>
            <a:srcRect/>
            <a:stretch>
              <a:fillRect/>
            </a:stretch>
          </p:blipFill>
          <p:spPr bwMode="auto">
            <a:xfrm>
              <a:off x="1344" y="1008"/>
              <a:ext cx="1824" cy="1688"/>
            </a:xfrm>
            <a:prstGeom prst="rect">
              <a:avLst/>
            </a:prstGeom>
            <a:noFill/>
          </p:spPr>
        </p:pic>
        <p:pic>
          <p:nvPicPr>
            <p:cNvPr id="35847" name="Picture 7" descr="DC08-06B"/>
            <p:cNvPicPr>
              <a:picLocks noChangeAspect="1" noChangeArrowheads="1"/>
            </p:cNvPicPr>
            <p:nvPr/>
          </p:nvPicPr>
          <p:blipFill>
            <a:blip r:embed="rId4" cstate="print"/>
            <a:srcRect/>
            <a:stretch>
              <a:fillRect/>
            </a:stretch>
          </p:blipFill>
          <p:spPr bwMode="auto">
            <a:xfrm>
              <a:off x="3216" y="1008"/>
              <a:ext cx="1824" cy="1670"/>
            </a:xfrm>
            <a:prstGeom prst="rect">
              <a:avLst/>
            </a:prstGeom>
            <a:noFill/>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981200" y="838200"/>
            <a:ext cx="6400800" cy="1219200"/>
          </a:xfrm>
        </p:spPr>
        <p:txBody>
          <a:bodyPr>
            <a:normAutofit fontScale="90000"/>
          </a:bodyPr>
          <a:lstStyle/>
          <a:p>
            <a:r>
              <a:rPr lang="en-US" b="1"/>
              <a:t>Classical Conditioning</a:t>
            </a:r>
            <a:br>
              <a:rPr lang="en-US" b="1"/>
            </a:br>
            <a:endParaRPr lang="en-US" b="1"/>
          </a:p>
        </p:txBody>
      </p:sp>
      <p:pic>
        <p:nvPicPr>
          <p:cNvPr id="133123" name="Picture 3" descr="pavlov1"/>
          <p:cNvPicPr>
            <a:picLocks noChangeAspect="1" noChangeArrowheads="1"/>
          </p:cNvPicPr>
          <p:nvPr/>
        </p:nvPicPr>
        <p:blipFill>
          <a:blip r:embed="rId8" cstate="print"/>
          <a:srcRect/>
          <a:stretch>
            <a:fillRect/>
          </a:stretch>
        </p:blipFill>
        <p:spPr bwMode="auto">
          <a:xfrm>
            <a:off x="304800" y="0"/>
            <a:ext cx="1600200" cy="2263775"/>
          </a:xfrm>
          <a:prstGeom prst="rect">
            <a:avLst/>
          </a:prstGeom>
          <a:noFill/>
        </p:spPr>
      </p:pic>
      <p:pic>
        <p:nvPicPr>
          <p:cNvPr id="133124" name="Picture 4" descr="dog2"/>
          <p:cNvPicPr>
            <a:picLocks noChangeAspect="1" noChangeArrowheads="1"/>
          </p:cNvPicPr>
          <p:nvPr/>
        </p:nvPicPr>
        <p:blipFill>
          <a:blip r:embed="rId9" cstate="print"/>
          <a:srcRect/>
          <a:stretch>
            <a:fillRect/>
          </a:stretch>
        </p:blipFill>
        <p:spPr bwMode="auto">
          <a:xfrm>
            <a:off x="5562600" y="4572000"/>
            <a:ext cx="731838" cy="731838"/>
          </a:xfrm>
          <a:prstGeom prst="rect">
            <a:avLst/>
          </a:prstGeom>
          <a:noFill/>
        </p:spPr>
      </p:pic>
      <p:sp>
        <p:nvSpPr>
          <p:cNvPr id="133125" name="Text Box 5"/>
          <p:cNvSpPr txBox="1">
            <a:spLocks noChangeArrowheads="1"/>
          </p:cNvSpPr>
          <p:nvPr/>
        </p:nvSpPr>
        <p:spPr bwMode="auto">
          <a:xfrm>
            <a:off x="0" y="2819400"/>
            <a:ext cx="9144000" cy="1187450"/>
          </a:xfrm>
          <a:prstGeom prst="rect">
            <a:avLst/>
          </a:prstGeom>
          <a:noFill/>
          <a:ln w="9525">
            <a:noFill/>
            <a:miter lim="800000"/>
            <a:headEnd/>
            <a:tailEnd/>
          </a:ln>
          <a:effectLst/>
        </p:spPr>
        <p:txBody>
          <a:bodyPr>
            <a:spAutoFit/>
          </a:bodyPr>
          <a:lstStyle/>
          <a:p>
            <a:pPr eaLnBrk="1" hangingPunct="1">
              <a:spcBef>
                <a:spcPct val="50000"/>
              </a:spcBef>
            </a:pPr>
            <a:r>
              <a:rPr lang="en-US" sz="2400">
                <a:latin typeface="Lucida Sans Unicode" pitchFamily="34" charset="0"/>
              </a:rPr>
              <a:t>A subject responds to the CS but not to a similar stimulus because the CS was paired with a US but the similar stimulus was presented without the US.</a:t>
            </a:r>
          </a:p>
        </p:txBody>
      </p:sp>
      <p:pic>
        <p:nvPicPr>
          <p:cNvPr id="133126" name="Picture 6" descr="steak"/>
          <p:cNvPicPr>
            <a:picLocks noChangeAspect="1" noChangeArrowheads="1"/>
          </p:cNvPicPr>
          <p:nvPr/>
        </p:nvPicPr>
        <p:blipFill>
          <a:blip r:embed="rId10" cstate="print"/>
          <a:srcRect/>
          <a:stretch>
            <a:fillRect/>
          </a:stretch>
        </p:blipFill>
        <p:spPr bwMode="auto">
          <a:xfrm>
            <a:off x="5562600" y="4191000"/>
            <a:ext cx="731838" cy="731838"/>
          </a:xfrm>
          <a:prstGeom prst="rect">
            <a:avLst/>
          </a:prstGeom>
          <a:noFill/>
        </p:spPr>
      </p:pic>
      <p:sp>
        <p:nvSpPr>
          <p:cNvPr id="133127" name="AutoShape 7"/>
          <p:cNvSpPr>
            <a:spLocks noChangeArrowheads="1"/>
          </p:cNvSpPr>
          <p:nvPr/>
        </p:nvSpPr>
        <p:spPr bwMode="auto">
          <a:xfrm>
            <a:off x="3810000" y="4343400"/>
            <a:ext cx="914400" cy="381000"/>
          </a:xfrm>
          <a:prstGeom prst="rightArrow">
            <a:avLst>
              <a:gd name="adj1" fmla="val 50000"/>
              <a:gd name="adj2" fmla="val 60000"/>
            </a:avLst>
          </a:prstGeom>
          <a:solidFill>
            <a:srgbClr val="CCFFFF"/>
          </a:solidFill>
          <a:ln w="9525">
            <a:solidFill>
              <a:schemeClr val="tx1"/>
            </a:solidFill>
            <a:miter lim="800000"/>
            <a:headEnd/>
            <a:tailEnd/>
          </a:ln>
          <a:effectLst/>
        </p:spPr>
        <p:txBody>
          <a:bodyPr wrap="none" anchor="ctr"/>
          <a:lstStyle/>
          <a:p>
            <a:endParaRPr lang="en-US"/>
          </a:p>
        </p:txBody>
      </p:sp>
      <p:sp>
        <p:nvSpPr>
          <p:cNvPr id="133128" name="Oval 8"/>
          <p:cNvSpPr>
            <a:spLocks noChangeArrowheads="1"/>
          </p:cNvSpPr>
          <p:nvPr/>
        </p:nvSpPr>
        <p:spPr bwMode="auto">
          <a:xfrm>
            <a:off x="2209800" y="4191000"/>
            <a:ext cx="762000" cy="685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3129" name="Oval 9"/>
          <p:cNvSpPr>
            <a:spLocks noChangeAspect="1" noChangeArrowheads="1"/>
          </p:cNvSpPr>
          <p:nvPr/>
        </p:nvSpPr>
        <p:spPr bwMode="auto">
          <a:xfrm>
            <a:off x="2209800" y="5638800"/>
            <a:ext cx="977900" cy="401638"/>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3130" name="AutoShape 10"/>
          <p:cNvSpPr>
            <a:spLocks noChangeArrowheads="1"/>
          </p:cNvSpPr>
          <p:nvPr/>
        </p:nvSpPr>
        <p:spPr bwMode="auto">
          <a:xfrm>
            <a:off x="3886200" y="5638800"/>
            <a:ext cx="914400" cy="381000"/>
          </a:xfrm>
          <a:prstGeom prst="rightArrow">
            <a:avLst>
              <a:gd name="adj1" fmla="val 50000"/>
              <a:gd name="adj2" fmla="val 60000"/>
            </a:avLst>
          </a:prstGeom>
          <a:solidFill>
            <a:srgbClr val="CCFFFF"/>
          </a:solidFill>
          <a:ln w="9525">
            <a:solidFill>
              <a:schemeClr val="tx1"/>
            </a:solidFill>
            <a:miter lim="800000"/>
            <a:headEnd/>
            <a:tailEnd/>
          </a:ln>
          <a:effectLst/>
        </p:spPr>
        <p:txBody>
          <a:bodyPr wrap="none" anchor="ctr"/>
          <a:lstStyle/>
          <a:p>
            <a:endParaRPr lang="en-US"/>
          </a:p>
        </p:txBody>
      </p:sp>
      <p:sp>
        <p:nvSpPr>
          <p:cNvPr id="133131" name="Text Box 11"/>
          <p:cNvSpPr txBox="1">
            <a:spLocks noChangeArrowheads="1"/>
          </p:cNvSpPr>
          <p:nvPr/>
        </p:nvSpPr>
        <p:spPr bwMode="auto">
          <a:xfrm>
            <a:off x="5562600" y="5486400"/>
            <a:ext cx="914400" cy="701675"/>
          </a:xfrm>
          <a:prstGeom prst="rect">
            <a:avLst/>
          </a:prstGeom>
          <a:noFill/>
          <a:ln w="9525">
            <a:noFill/>
            <a:miter lim="800000"/>
            <a:headEnd/>
            <a:tailEnd/>
          </a:ln>
          <a:effectLst/>
        </p:spPr>
        <p:txBody>
          <a:bodyPr>
            <a:spAutoFit/>
          </a:bodyPr>
          <a:lstStyle/>
          <a:p>
            <a:pPr eaLnBrk="1" hangingPunct="1">
              <a:spcBef>
                <a:spcPct val="50000"/>
              </a:spcBef>
            </a:pPr>
            <a:r>
              <a:rPr lang="en-US" sz="4000" dirty="0">
                <a:latin typeface="Lucida Sans Unicode" pitchFamily="34" charset="0"/>
              </a:rPr>
              <a:t>X</a:t>
            </a:r>
          </a:p>
        </p:txBody>
      </p:sp>
      <p:sp>
        <p:nvSpPr>
          <p:cNvPr id="133132" name="Text Box 12"/>
          <p:cNvSpPr txBox="1">
            <a:spLocks noChangeArrowheads="1"/>
          </p:cNvSpPr>
          <p:nvPr/>
        </p:nvSpPr>
        <p:spPr bwMode="auto">
          <a:xfrm>
            <a:off x="2286000" y="2209800"/>
            <a:ext cx="5334000" cy="579438"/>
          </a:xfrm>
          <a:prstGeom prst="rect">
            <a:avLst/>
          </a:prstGeom>
          <a:noFill/>
          <a:ln w="9525">
            <a:noFill/>
            <a:miter lim="800000"/>
            <a:headEnd/>
            <a:tailEnd/>
          </a:ln>
          <a:effectLst/>
        </p:spPr>
        <p:txBody>
          <a:bodyPr>
            <a:spAutoFit/>
          </a:bodyPr>
          <a:lstStyle/>
          <a:p>
            <a:pPr eaLnBrk="1" hangingPunct="1">
              <a:spcBef>
                <a:spcPct val="50000"/>
              </a:spcBef>
            </a:pPr>
            <a:r>
              <a:rPr lang="en-US" sz="3200" u="sng">
                <a:latin typeface="Lucida Sans Unicode" pitchFamily="34" charset="0"/>
              </a:rPr>
              <a:t>Stimulus </a:t>
            </a:r>
            <a:r>
              <a:rPr lang="en-US" sz="3200" b="1" u="sng">
                <a:latin typeface="Lucida Sans Unicode" pitchFamily="34" charset="0"/>
              </a:rPr>
              <a:t>Discrimination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3125"/>
                                        </p:tgtEl>
                                        <p:attrNameLst>
                                          <p:attrName>style.visibility</p:attrName>
                                        </p:attrNameLst>
                                      </p:cBhvr>
                                      <p:to>
                                        <p:strVal val="visible"/>
                                      </p:to>
                                    </p:set>
                                    <p:animEffect transition="in" filter="wipe(up)">
                                      <p:cBhvr>
                                        <p:cTn id="7" dur="500"/>
                                        <p:tgtEl>
                                          <p:spTgt spid="13312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33128"/>
                                        </p:tgtEl>
                                        <p:attrNameLst>
                                          <p:attrName>style.visibility</p:attrName>
                                        </p:attrNameLst>
                                      </p:cBhvr>
                                      <p:to>
                                        <p:strVal val="visible"/>
                                      </p:to>
                                    </p:set>
                                    <p:anim calcmode="lin" valueType="num">
                                      <p:cBhvr>
                                        <p:cTn id="12" dur="500" fill="hold"/>
                                        <p:tgtEl>
                                          <p:spTgt spid="133128"/>
                                        </p:tgtEl>
                                        <p:attrNameLst>
                                          <p:attrName>ppt_w</p:attrName>
                                        </p:attrNameLst>
                                      </p:cBhvr>
                                      <p:tavLst>
                                        <p:tav tm="0">
                                          <p:val>
                                            <p:fltVal val="0"/>
                                          </p:val>
                                        </p:tav>
                                        <p:tav tm="100000">
                                          <p:val>
                                            <p:strVal val="#ppt_w"/>
                                          </p:val>
                                        </p:tav>
                                      </p:tavLst>
                                    </p:anim>
                                    <p:anim calcmode="lin" valueType="num">
                                      <p:cBhvr>
                                        <p:cTn id="13" dur="500" fill="hold"/>
                                        <p:tgtEl>
                                          <p:spTgt spid="13312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3" name="boxing_bell.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3127"/>
                                        </p:tgtEl>
                                        <p:attrNameLst>
                                          <p:attrName>style.visibility</p:attrName>
                                        </p:attrNameLst>
                                      </p:cBhvr>
                                      <p:to>
                                        <p:strVal val="visible"/>
                                      </p:to>
                                    </p:set>
                                    <p:animEffect transition="in" filter="wipe(left)">
                                      <p:cBhvr>
                                        <p:cTn id="18" dur="500"/>
                                        <p:tgtEl>
                                          <p:spTgt spid="133127"/>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33126"/>
                                        </p:tgtEl>
                                        <p:attrNameLst>
                                          <p:attrName>style.visibility</p:attrName>
                                        </p:attrNameLst>
                                      </p:cBhvr>
                                      <p:to>
                                        <p:strVal val="visible"/>
                                      </p:to>
                                    </p:set>
                                    <p:anim calcmode="lin" valueType="num">
                                      <p:cBhvr>
                                        <p:cTn id="23" dur="500" fill="hold"/>
                                        <p:tgtEl>
                                          <p:spTgt spid="133126"/>
                                        </p:tgtEl>
                                        <p:attrNameLst>
                                          <p:attrName>ppt_w</p:attrName>
                                        </p:attrNameLst>
                                      </p:cBhvr>
                                      <p:tavLst>
                                        <p:tav tm="0">
                                          <p:val>
                                            <p:fltVal val="0"/>
                                          </p:val>
                                        </p:tav>
                                        <p:tav tm="100000">
                                          <p:val>
                                            <p:strVal val="#ppt_w"/>
                                          </p:val>
                                        </p:tav>
                                      </p:tavLst>
                                    </p:anim>
                                    <p:anim calcmode="lin" valueType="num">
                                      <p:cBhvr>
                                        <p:cTn id="24" dur="500" fill="hold"/>
                                        <p:tgtEl>
                                          <p:spTgt spid="13312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4" name="whoosh.wav"/>
                                        </p:tgtEl>
                                      </p:cMediaNode>
                                    </p:audio>
                                  </p:sub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33124"/>
                                        </p:tgtEl>
                                        <p:attrNameLst>
                                          <p:attrName>style.visibility</p:attrName>
                                        </p:attrNameLst>
                                      </p:cBhvr>
                                      <p:to>
                                        <p:strVal val="visible"/>
                                      </p:to>
                                    </p:set>
                                    <p:animEffect transition="in" filter="blinds(horizontal)">
                                      <p:cBhvr>
                                        <p:cTn id="29" dur="500"/>
                                        <p:tgtEl>
                                          <p:spTgt spid="133124"/>
                                        </p:tgtEl>
                                      </p:cBhvr>
                                    </p:animEffect>
                                  </p:childTnLst>
                                  <p:subTnLst>
                                    <p:audio>
                                      <p:cMediaNode>
                                        <p:cTn display="0" masterRel="sameClick">
                                          <p:stCondLst>
                                            <p:cond evt="begin" delay="0">
                                              <p:tn val="27"/>
                                            </p:cond>
                                          </p:stCondLst>
                                          <p:endCondLst>
                                            <p:cond evt="onStopAudio" delay="0">
                                              <p:tgtEl>
                                                <p:sldTgt/>
                                              </p:tgtEl>
                                            </p:cond>
                                          </p:endCondLst>
                                        </p:cTn>
                                        <p:tgtEl>
                                          <p:sndTgt r:embed="rId5" name="dogpant.wav"/>
                                        </p:tgtEl>
                                      </p:cMediaNode>
                                    </p:audio>
                                  </p:sub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133129"/>
                                        </p:tgtEl>
                                        <p:attrNameLst>
                                          <p:attrName>style.visibility</p:attrName>
                                        </p:attrNameLst>
                                      </p:cBhvr>
                                      <p:to>
                                        <p:strVal val="visible"/>
                                      </p:to>
                                    </p:set>
                                    <p:anim calcmode="lin" valueType="num">
                                      <p:cBhvr>
                                        <p:cTn id="34" dur="500" fill="hold"/>
                                        <p:tgtEl>
                                          <p:spTgt spid="133129"/>
                                        </p:tgtEl>
                                        <p:attrNameLst>
                                          <p:attrName>ppt_w</p:attrName>
                                        </p:attrNameLst>
                                      </p:cBhvr>
                                      <p:tavLst>
                                        <p:tav tm="0">
                                          <p:val>
                                            <p:fltVal val="0"/>
                                          </p:val>
                                        </p:tav>
                                        <p:tav tm="100000">
                                          <p:val>
                                            <p:strVal val="#ppt_w"/>
                                          </p:val>
                                        </p:tav>
                                      </p:tavLst>
                                    </p:anim>
                                    <p:anim calcmode="lin" valueType="num">
                                      <p:cBhvr>
                                        <p:cTn id="35" dur="500" fill="hold"/>
                                        <p:tgtEl>
                                          <p:spTgt spid="13312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6" name="cashreg.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3130"/>
                                        </p:tgtEl>
                                        <p:attrNameLst>
                                          <p:attrName>style.visibility</p:attrName>
                                        </p:attrNameLst>
                                      </p:cBhvr>
                                      <p:to>
                                        <p:strVal val="visible"/>
                                      </p:to>
                                    </p:set>
                                    <p:animEffect transition="in" filter="wipe(left)">
                                      <p:cBhvr>
                                        <p:cTn id="40" dur="500"/>
                                        <p:tgtEl>
                                          <p:spTgt spid="13313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33131"/>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7" name="schultz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autoUpdateAnimBg="0"/>
      <p:bldP spid="133127" grpId="0" animBg="1"/>
      <p:bldP spid="133128" grpId="0" animBg="1"/>
      <p:bldP spid="133129" grpId="0" animBg="1"/>
      <p:bldP spid="133130" grpId="0" animBg="1"/>
      <p:bldP spid="13313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ltLang="en-US" sz="4000">
                <a:solidFill>
                  <a:schemeClr val="tx1"/>
                </a:solidFill>
              </a:rPr>
              <a:t>Extinction &amp; Spontaneous Recovery</a:t>
            </a:r>
            <a:endParaRPr lang="en-US" sz="4000">
              <a:solidFill>
                <a:schemeClr val="tx1"/>
              </a:solidFill>
            </a:endParaRPr>
          </a:p>
        </p:txBody>
      </p:sp>
      <p:sp>
        <p:nvSpPr>
          <p:cNvPr id="168963" name="Rectangle 3"/>
          <p:cNvSpPr>
            <a:spLocks noGrp="1" noChangeArrowheads="1"/>
          </p:cNvSpPr>
          <p:nvPr>
            <p:ph sz="quarter" idx="1"/>
          </p:nvPr>
        </p:nvSpPr>
        <p:spPr/>
        <p:txBody>
          <a:bodyPr/>
          <a:lstStyle/>
          <a:p>
            <a:endParaRPr lang="en-US"/>
          </a:p>
        </p:txBody>
      </p:sp>
      <p:pic>
        <p:nvPicPr>
          <p:cNvPr id="168964" name="Picture 4" descr="Picture36g"/>
          <p:cNvPicPr>
            <a:picLocks noChangeAspect="1" noChangeArrowheads="1"/>
          </p:cNvPicPr>
          <p:nvPr/>
        </p:nvPicPr>
        <p:blipFill>
          <a:blip r:embed="rId3" cstate="print"/>
          <a:srcRect/>
          <a:stretch>
            <a:fillRect/>
          </a:stretch>
        </p:blipFill>
        <p:spPr bwMode="auto">
          <a:xfrm>
            <a:off x="0" y="1828800"/>
            <a:ext cx="914400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t>And now a demonstration</a:t>
            </a:r>
          </a:p>
        </p:txBody>
      </p:sp>
      <p:sp>
        <p:nvSpPr>
          <p:cNvPr id="163843" name="Rectangle 3"/>
          <p:cNvSpPr>
            <a:spLocks noGrp="1" noChangeArrowheads="1"/>
          </p:cNvSpPr>
          <p:nvPr>
            <p:ph sz="quarter" idx="1"/>
          </p:nvPr>
        </p:nvSpPr>
        <p:spPr/>
        <p:txBody>
          <a:bodyPr/>
          <a:lstStyle/>
          <a:p>
            <a:pPr>
              <a:lnSpc>
                <a:spcPct val="80000"/>
              </a:lnSpc>
            </a:pPr>
            <a:r>
              <a:rPr lang="en-US" sz="2400" dirty="0"/>
              <a:t>Need a volunteer who doesn’t mind being sprayed in the face with water</a:t>
            </a:r>
          </a:p>
          <a:p>
            <a:pPr>
              <a:lnSpc>
                <a:spcPct val="80000"/>
              </a:lnSpc>
            </a:pPr>
            <a:r>
              <a:rPr lang="en-US" sz="2400" dirty="0"/>
              <a:t>(personal notes pg. 5)</a:t>
            </a:r>
          </a:p>
          <a:p>
            <a:pPr>
              <a:lnSpc>
                <a:spcPct val="80000"/>
              </a:lnSpc>
            </a:pPr>
            <a:r>
              <a:rPr lang="en-US" sz="2400" dirty="0"/>
              <a:t>What is the US, UR, CS, CR?</a:t>
            </a:r>
          </a:p>
          <a:p>
            <a:pPr>
              <a:lnSpc>
                <a:spcPct val="80000"/>
              </a:lnSpc>
            </a:pPr>
            <a:r>
              <a:rPr lang="en-US" sz="2400" dirty="0"/>
              <a:t>US = water in face</a:t>
            </a:r>
          </a:p>
          <a:p>
            <a:pPr>
              <a:lnSpc>
                <a:spcPct val="80000"/>
              </a:lnSpc>
            </a:pPr>
            <a:r>
              <a:rPr lang="en-US" sz="2400" dirty="0"/>
              <a:t>UR = flinch or squint</a:t>
            </a:r>
          </a:p>
          <a:p>
            <a:pPr>
              <a:lnSpc>
                <a:spcPct val="80000"/>
              </a:lnSpc>
            </a:pPr>
            <a:r>
              <a:rPr lang="en-US" sz="2400" dirty="0"/>
              <a:t>CS = sound of word “can”</a:t>
            </a:r>
          </a:p>
          <a:p>
            <a:pPr>
              <a:lnSpc>
                <a:spcPct val="80000"/>
              </a:lnSpc>
            </a:pPr>
            <a:r>
              <a:rPr lang="en-US" sz="2400" dirty="0"/>
              <a:t>CR = flinch or squint</a:t>
            </a:r>
          </a:p>
          <a:p>
            <a:pPr>
              <a:lnSpc>
                <a:spcPct val="80000"/>
              </a:lnSpc>
            </a:pPr>
            <a:r>
              <a:rPr lang="en-US" sz="2400" dirty="0"/>
              <a:t>Extinction…</a:t>
            </a:r>
          </a:p>
          <a:p>
            <a:pPr>
              <a:lnSpc>
                <a:spcPct val="80000"/>
              </a:lnSpc>
            </a:pPr>
            <a:r>
              <a:rPr lang="en-US" sz="2400" dirty="0"/>
              <a:t>Spontaneous Recovery…</a:t>
            </a:r>
          </a:p>
          <a:p>
            <a:pPr>
              <a:lnSpc>
                <a:spcPct val="80000"/>
              </a:lnSpc>
            </a:pPr>
            <a:r>
              <a:rPr lang="en-US" sz="2400" dirty="0"/>
              <a:t>Reconditioning…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dirty="0" smtClean="0"/>
              <a:t>If you want:</a:t>
            </a:r>
            <a:endParaRPr lang="en-US" dirty="0"/>
          </a:p>
        </p:txBody>
      </p:sp>
      <p:sp>
        <p:nvSpPr>
          <p:cNvPr id="151555" name="Rectangle 3"/>
          <p:cNvSpPr>
            <a:spLocks noGrp="1" noChangeArrowheads="1"/>
          </p:cNvSpPr>
          <p:nvPr>
            <p:ph sz="quarter" idx="1"/>
          </p:nvPr>
        </p:nvSpPr>
        <p:spPr/>
        <p:txBody>
          <a:bodyPr>
            <a:normAutofit/>
          </a:bodyPr>
          <a:lstStyle/>
          <a:p>
            <a:r>
              <a:rPr lang="en-US" dirty="0" smtClean="0">
                <a:hlinkClick r:id="rId3"/>
              </a:rPr>
              <a:t>Learning </a:t>
            </a:r>
            <a:r>
              <a:rPr lang="en-US" dirty="0">
                <a:hlinkClick r:id="rId3"/>
              </a:rPr>
              <a:t>Style Quiz</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Demonstration?</a:t>
            </a:r>
            <a:endParaRPr lang="en-US" dirty="0"/>
          </a:p>
        </p:txBody>
      </p:sp>
      <p:sp>
        <p:nvSpPr>
          <p:cNvPr id="3" name="Content Placeholder 2"/>
          <p:cNvSpPr>
            <a:spLocks noGrp="1"/>
          </p:cNvSpPr>
          <p:nvPr>
            <p:ph sz="quarter" idx="1"/>
          </p:nvPr>
        </p:nvSpPr>
        <p:spPr/>
        <p:txBody>
          <a:bodyPr/>
          <a:lstStyle/>
          <a:p>
            <a:r>
              <a:rPr lang="en-US" dirty="0" smtClean="0"/>
              <a:t>If time, Eye Blink Conditioning?</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idx="4294967295"/>
          </p:nvPr>
        </p:nvSpPr>
        <p:spPr>
          <a:xfrm>
            <a:off x="533400" y="5105400"/>
            <a:ext cx="8610600" cy="990600"/>
          </a:xfrm>
        </p:spPr>
        <p:txBody>
          <a:bodyPr>
            <a:normAutofit fontScale="90000"/>
          </a:bodyPr>
          <a:lstStyle/>
          <a:p>
            <a:r>
              <a:rPr lang="en-US" sz="1600" b="1" dirty="0">
                <a:solidFill>
                  <a:schemeClr val="tx1"/>
                </a:solidFill>
                <a:latin typeface="StoneSans-Semibold" charset="0"/>
                <a:cs typeface="Times New Roman" pitchFamily="18" charset="0"/>
              </a:rPr>
              <a:t>Fig. 8.5 </a:t>
            </a:r>
            <a:r>
              <a:rPr lang="en-US" sz="1600" b="1" dirty="0">
                <a:solidFill>
                  <a:schemeClr val="tx1"/>
                </a:solidFill>
                <a:latin typeface="StoneSans" charset="0"/>
                <a:cs typeface="Times New Roman" pitchFamily="18" charset="0"/>
              </a:rPr>
              <a:t>Higher Order conditioning</a:t>
            </a:r>
            <a:r>
              <a:rPr lang="en-US" sz="1600" dirty="0">
                <a:solidFill>
                  <a:schemeClr val="tx1"/>
                </a:solidFill>
                <a:latin typeface="StoneSans" charset="0"/>
                <a:cs typeface="Times New Roman" pitchFamily="18" charset="0"/>
              </a:rPr>
              <a:t> takes place when a well-learned conditioned stimulus is used as if it were an unconditioned stimulus. In this example, a child is first conditioned to salivate to the sound of a bell. In time, the bell will elicit salivation. At that point, you could clap your hands and then ring the bell. Soon, after repeating the procedure, the child would learn to salivate when you clapped your hands</a:t>
            </a:r>
            <a:r>
              <a:rPr lang="en-US" sz="1600" dirty="0">
                <a:solidFill>
                  <a:schemeClr val="tx1"/>
                </a:solidFill>
              </a:rPr>
              <a:t> </a:t>
            </a:r>
          </a:p>
        </p:txBody>
      </p:sp>
      <p:pic>
        <p:nvPicPr>
          <p:cNvPr id="34822" name="Picture 6" descr="DC08-05"/>
          <p:cNvPicPr>
            <a:picLocks noChangeAspect="1" noChangeArrowheads="1"/>
          </p:cNvPicPr>
          <p:nvPr/>
        </p:nvPicPr>
        <p:blipFill>
          <a:blip r:embed="rId3" cstate="print"/>
          <a:srcRect/>
          <a:stretch>
            <a:fillRect/>
          </a:stretch>
        </p:blipFill>
        <p:spPr bwMode="auto">
          <a:xfrm>
            <a:off x="609600" y="533400"/>
            <a:ext cx="3822700" cy="4419600"/>
          </a:xfrm>
          <a:prstGeom prst="rect">
            <a:avLst/>
          </a:prstGeom>
          <a:noFill/>
        </p:spPr>
      </p:pic>
      <p:pic>
        <p:nvPicPr>
          <p:cNvPr id="34835" name="Picture 19" descr="Baby%20Sour%20Puss%203_small1"/>
          <p:cNvPicPr>
            <a:picLocks noChangeAspect="1" noChangeArrowheads="1"/>
          </p:cNvPicPr>
          <p:nvPr/>
        </p:nvPicPr>
        <p:blipFill>
          <a:blip r:embed="rId4" cstate="print"/>
          <a:srcRect/>
          <a:stretch>
            <a:fillRect/>
          </a:stretch>
        </p:blipFill>
        <p:spPr bwMode="auto">
          <a:xfrm>
            <a:off x="5692775" y="533400"/>
            <a:ext cx="3451225" cy="4572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t>Applying Classical Conditioning</a:t>
            </a:r>
          </a:p>
        </p:txBody>
      </p:sp>
      <p:sp>
        <p:nvSpPr>
          <p:cNvPr id="146435" name="Rectangle 3"/>
          <p:cNvSpPr>
            <a:spLocks noGrp="1" noChangeArrowheads="1"/>
          </p:cNvSpPr>
          <p:nvPr>
            <p:ph sz="quarter" idx="1"/>
          </p:nvPr>
        </p:nvSpPr>
        <p:spPr/>
        <p:txBody>
          <a:bodyPr/>
          <a:lstStyle/>
          <a:p>
            <a:r>
              <a:rPr lang="en-US" sz="2800" dirty="0"/>
              <a:t>Desensitization: Exposing phobic people gradually to feared stimuli while they stay calm and relaxed</a:t>
            </a:r>
          </a:p>
          <a:p>
            <a:pPr lvl="1"/>
            <a:r>
              <a:rPr lang="en-US" sz="2400" dirty="0"/>
              <a:t>Moving Images??: Systematic Desensitization (Elevator lady)</a:t>
            </a:r>
          </a:p>
          <a:p>
            <a:endParaRPr lang="en-US" sz="2800" dirty="0"/>
          </a:p>
          <a:p>
            <a:r>
              <a:rPr lang="en-US" sz="2800" dirty="0"/>
              <a:t>Vicarious Classical Conditioning: </a:t>
            </a:r>
            <a:r>
              <a:rPr lang="en-US" sz="2800" dirty="0" smtClean="0"/>
              <a:t>learning </a:t>
            </a:r>
            <a:r>
              <a:rPr lang="en-US" sz="2800" dirty="0"/>
              <a:t>to respond emotionally to a stimulus by observing another’s emotional reactions</a:t>
            </a:r>
          </a:p>
          <a:p>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t>Taste Aversions</a:t>
            </a:r>
          </a:p>
        </p:txBody>
      </p:sp>
      <p:sp>
        <p:nvSpPr>
          <p:cNvPr id="147459" name="Rectangle 3"/>
          <p:cNvSpPr>
            <a:spLocks noGrp="1" noChangeArrowheads="1"/>
          </p:cNvSpPr>
          <p:nvPr>
            <p:ph sz="quarter" idx="1"/>
          </p:nvPr>
        </p:nvSpPr>
        <p:spPr/>
        <p:txBody>
          <a:bodyPr/>
          <a:lstStyle/>
          <a:p>
            <a:r>
              <a:rPr lang="en-US" dirty="0"/>
              <a:t>A single bad experience can stay with us…</a:t>
            </a:r>
          </a:p>
          <a:p>
            <a:r>
              <a:rPr lang="en-US" dirty="0"/>
              <a:t>Story time!!! “My frozen chicken dinner</a:t>
            </a:r>
            <a:r>
              <a:rPr lang="en-US" dirty="0" smtClean="0"/>
              <a:t>”</a:t>
            </a:r>
            <a:endParaRPr lang="en-US" dirty="0"/>
          </a:p>
          <a:p>
            <a:endParaRPr lang="en-US" dirty="0"/>
          </a:p>
          <a:p>
            <a:r>
              <a:rPr lang="en-US" dirty="0"/>
              <a:t>Imagine your favorite bowl of soup… (personal notes pg.6-7)</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123950" y="292100"/>
            <a:ext cx="7146925" cy="715963"/>
          </a:xfrm>
          <a:solidFill>
            <a:schemeClr val="bg1"/>
          </a:solidFill>
          <a:ln>
            <a:solidFill>
              <a:schemeClr val="tx1"/>
            </a:solidFill>
          </a:ln>
        </p:spPr>
        <p:txBody>
          <a:bodyPr/>
          <a:lstStyle/>
          <a:p>
            <a:r>
              <a:rPr lang="en-US" sz="3200"/>
              <a:t>Temporal Arrangements of CS and US</a:t>
            </a:r>
          </a:p>
        </p:txBody>
      </p:sp>
      <p:sp>
        <p:nvSpPr>
          <p:cNvPr id="137219" name="Rectangle 3"/>
          <p:cNvSpPr>
            <a:spLocks noChangeArrowheads="1"/>
          </p:cNvSpPr>
          <p:nvPr/>
        </p:nvSpPr>
        <p:spPr bwMode="auto">
          <a:xfrm>
            <a:off x="2743200" y="2362200"/>
            <a:ext cx="3124200" cy="914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37220" name="Line 4"/>
          <p:cNvSpPr>
            <a:spLocks noChangeShapeType="1"/>
          </p:cNvSpPr>
          <p:nvPr/>
        </p:nvSpPr>
        <p:spPr bwMode="auto">
          <a:xfrm flipH="1">
            <a:off x="1905000" y="3276600"/>
            <a:ext cx="838200" cy="0"/>
          </a:xfrm>
          <a:prstGeom prst="line">
            <a:avLst/>
          </a:prstGeom>
          <a:noFill/>
          <a:ln w="9525">
            <a:solidFill>
              <a:schemeClr val="tx1"/>
            </a:solidFill>
            <a:round/>
            <a:headEnd/>
            <a:tailEnd/>
          </a:ln>
          <a:effectLst/>
        </p:spPr>
        <p:txBody>
          <a:bodyPr/>
          <a:lstStyle/>
          <a:p>
            <a:endParaRPr lang="en-US"/>
          </a:p>
        </p:txBody>
      </p:sp>
      <p:sp>
        <p:nvSpPr>
          <p:cNvPr id="137221" name="Line 5"/>
          <p:cNvSpPr>
            <a:spLocks noChangeShapeType="1"/>
          </p:cNvSpPr>
          <p:nvPr/>
        </p:nvSpPr>
        <p:spPr bwMode="auto">
          <a:xfrm>
            <a:off x="5867400" y="3276600"/>
            <a:ext cx="2590800" cy="0"/>
          </a:xfrm>
          <a:prstGeom prst="line">
            <a:avLst/>
          </a:prstGeom>
          <a:noFill/>
          <a:ln w="9525">
            <a:solidFill>
              <a:schemeClr val="tx1"/>
            </a:solidFill>
            <a:round/>
            <a:headEnd/>
            <a:tailEnd/>
          </a:ln>
          <a:effectLst/>
        </p:spPr>
        <p:txBody>
          <a:bodyPr/>
          <a:lstStyle/>
          <a:p>
            <a:endParaRPr lang="en-US"/>
          </a:p>
        </p:txBody>
      </p:sp>
      <p:sp>
        <p:nvSpPr>
          <p:cNvPr id="137222" name="Rectangle 6"/>
          <p:cNvSpPr>
            <a:spLocks noChangeArrowheads="1"/>
          </p:cNvSpPr>
          <p:nvPr/>
        </p:nvSpPr>
        <p:spPr bwMode="auto">
          <a:xfrm>
            <a:off x="4114800" y="3886200"/>
            <a:ext cx="1752600" cy="914400"/>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137223" name="Line 7"/>
          <p:cNvSpPr>
            <a:spLocks noChangeShapeType="1"/>
          </p:cNvSpPr>
          <p:nvPr/>
        </p:nvSpPr>
        <p:spPr bwMode="auto">
          <a:xfrm flipH="1">
            <a:off x="1905000" y="4800600"/>
            <a:ext cx="2209800" cy="0"/>
          </a:xfrm>
          <a:prstGeom prst="line">
            <a:avLst/>
          </a:prstGeom>
          <a:noFill/>
          <a:ln w="9525">
            <a:solidFill>
              <a:schemeClr val="tx1"/>
            </a:solidFill>
            <a:round/>
            <a:headEnd/>
            <a:tailEnd/>
          </a:ln>
          <a:effectLst/>
        </p:spPr>
        <p:txBody>
          <a:bodyPr/>
          <a:lstStyle/>
          <a:p>
            <a:endParaRPr lang="en-US"/>
          </a:p>
        </p:txBody>
      </p:sp>
      <p:sp>
        <p:nvSpPr>
          <p:cNvPr id="137224" name="Line 8"/>
          <p:cNvSpPr>
            <a:spLocks noChangeShapeType="1"/>
          </p:cNvSpPr>
          <p:nvPr/>
        </p:nvSpPr>
        <p:spPr bwMode="auto">
          <a:xfrm>
            <a:off x="5867400" y="4800600"/>
            <a:ext cx="2590800" cy="0"/>
          </a:xfrm>
          <a:prstGeom prst="line">
            <a:avLst/>
          </a:prstGeom>
          <a:noFill/>
          <a:ln w="9525">
            <a:solidFill>
              <a:schemeClr val="tx1"/>
            </a:solidFill>
            <a:round/>
            <a:headEnd/>
            <a:tailEnd/>
          </a:ln>
          <a:effectLst/>
        </p:spPr>
        <p:txBody>
          <a:bodyPr/>
          <a:lstStyle/>
          <a:p>
            <a:endParaRPr lang="en-US"/>
          </a:p>
        </p:txBody>
      </p:sp>
      <p:sp>
        <p:nvSpPr>
          <p:cNvPr id="137225" name="Text Box 9"/>
          <p:cNvSpPr txBox="1">
            <a:spLocks noChangeArrowheads="1"/>
          </p:cNvSpPr>
          <p:nvPr/>
        </p:nvSpPr>
        <p:spPr bwMode="auto">
          <a:xfrm>
            <a:off x="1219200" y="2971800"/>
            <a:ext cx="838200" cy="519113"/>
          </a:xfrm>
          <a:prstGeom prst="rect">
            <a:avLst/>
          </a:prstGeom>
          <a:noFill/>
          <a:ln w="9525">
            <a:noFill/>
            <a:miter lim="800000"/>
            <a:headEnd/>
            <a:tailEnd/>
          </a:ln>
          <a:effectLst/>
        </p:spPr>
        <p:txBody>
          <a:bodyPr>
            <a:spAutoFit/>
          </a:bodyPr>
          <a:lstStyle/>
          <a:p>
            <a:pPr eaLnBrk="1" hangingPunct="1">
              <a:spcBef>
                <a:spcPct val="50000"/>
              </a:spcBef>
            </a:pPr>
            <a:r>
              <a:rPr lang="en-US" sz="2800">
                <a:latin typeface="Lucida Sans Unicode" pitchFamily="34" charset="0"/>
              </a:rPr>
              <a:t>CS</a:t>
            </a:r>
          </a:p>
        </p:txBody>
      </p:sp>
      <p:sp>
        <p:nvSpPr>
          <p:cNvPr id="137226" name="Text Box 10"/>
          <p:cNvSpPr txBox="1">
            <a:spLocks noChangeArrowheads="1"/>
          </p:cNvSpPr>
          <p:nvPr/>
        </p:nvSpPr>
        <p:spPr bwMode="auto">
          <a:xfrm>
            <a:off x="1219200" y="4419600"/>
            <a:ext cx="838200" cy="519113"/>
          </a:xfrm>
          <a:prstGeom prst="rect">
            <a:avLst/>
          </a:prstGeom>
          <a:noFill/>
          <a:ln w="9525">
            <a:noFill/>
            <a:miter lim="800000"/>
            <a:headEnd/>
            <a:tailEnd/>
          </a:ln>
          <a:effectLst/>
        </p:spPr>
        <p:txBody>
          <a:bodyPr>
            <a:spAutoFit/>
          </a:bodyPr>
          <a:lstStyle/>
          <a:p>
            <a:pPr eaLnBrk="1" hangingPunct="1">
              <a:spcBef>
                <a:spcPct val="50000"/>
              </a:spcBef>
            </a:pPr>
            <a:r>
              <a:rPr lang="en-US" sz="2800">
                <a:latin typeface="Lucida Sans Unicode" pitchFamily="34" charset="0"/>
              </a:rPr>
              <a:t>US</a:t>
            </a:r>
          </a:p>
        </p:txBody>
      </p:sp>
      <p:sp>
        <p:nvSpPr>
          <p:cNvPr id="137227" name="Text Box 11"/>
          <p:cNvSpPr txBox="1">
            <a:spLocks noChangeArrowheads="1"/>
          </p:cNvSpPr>
          <p:nvPr/>
        </p:nvSpPr>
        <p:spPr bwMode="auto">
          <a:xfrm>
            <a:off x="2133600" y="990600"/>
            <a:ext cx="4876800" cy="457200"/>
          </a:xfrm>
          <a:prstGeom prst="rect">
            <a:avLst/>
          </a:prstGeom>
          <a:noFill/>
          <a:ln w="9525">
            <a:noFill/>
            <a:miter lim="800000"/>
            <a:headEnd/>
            <a:tailEnd/>
          </a:ln>
          <a:effectLst/>
        </p:spPr>
        <p:txBody>
          <a:bodyPr>
            <a:spAutoFit/>
          </a:bodyPr>
          <a:lstStyle/>
          <a:p>
            <a:pPr eaLnBrk="1" hangingPunct="1">
              <a:spcBef>
                <a:spcPct val="50000"/>
              </a:spcBef>
            </a:pPr>
            <a:r>
              <a:rPr lang="en-US" sz="2400">
                <a:latin typeface="Times New Roman" pitchFamily="18" charset="0"/>
              </a:rPr>
              <a:t>           </a:t>
            </a:r>
            <a:r>
              <a:rPr lang="en-US" sz="2400" b="1">
                <a:latin typeface="Lucida Sans Unicode" pitchFamily="34" charset="0"/>
              </a:rPr>
              <a:t>Delay Conditioning:</a:t>
            </a:r>
            <a:endParaRPr lang="en-US" sz="2400" b="1">
              <a:latin typeface="Times New Roman" pitchFamily="18" charset="0"/>
            </a:endParaRPr>
          </a:p>
        </p:txBody>
      </p:sp>
      <p:sp>
        <p:nvSpPr>
          <p:cNvPr id="137228" name="Text Box 12"/>
          <p:cNvSpPr txBox="1">
            <a:spLocks noChangeArrowheads="1"/>
          </p:cNvSpPr>
          <p:nvPr/>
        </p:nvSpPr>
        <p:spPr bwMode="auto">
          <a:xfrm>
            <a:off x="1143000" y="1371600"/>
            <a:ext cx="7239000" cy="457200"/>
          </a:xfrm>
          <a:prstGeom prst="rect">
            <a:avLst/>
          </a:prstGeom>
          <a:noFill/>
          <a:ln w="9525">
            <a:noFill/>
            <a:miter lim="800000"/>
            <a:headEnd/>
            <a:tailEnd/>
          </a:ln>
          <a:effectLst/>
        </p:spPr>
        <p:txBody>
          <a:bodyPr>
            <a:spAutoFit/>
          </a:bodyPr>
          <a:lstStyle/>
          <a:p>
            <a:pPr eaLnBrk="1" hangingPunct="1">
              <a:spcBef>
                <a:spcPct val="50000"/>
              </a:spcBef>
            </a:pPr>
            <a:r>
              <a:rPr lang="en-US" sz="2400">
                <a:latin typeface="Lucida Sans Unicode" pitchFamily="34" charset="0"/>
              </a:rPr>
              <a:t>The CS begins before the US and overlaps it.</a:t>
            </a:r>
          </a:p>
        </p:txBody>
      </p:sp>
      <p:sp>
        <p:nvSpPr>
          <p:cNvPr id="137229" name="Text Box 13"/>
          <p:cNvSpPr txBox="1">
            <a:spLocks noChangeArrowheads="1"/>
          </p:cNvSpPr>
          <p:nvPr/>
        </p:nvSpPr>
        <p:spPr bwMode="auto">
          <a:xfrm>
            <a:off x="609600" y="5029200"/>
            <a:ext cx="8153400" cy="1044575"/>
          </a:xfrm>
          <a:prstGeom prst="rect">
            <a:avLst/>
          </a:prstGeom>
          <a:noFill/>
          <a:ln w="9525">
            <a:noFill/>
            <a:miter lim="800000"/>
            <a:headEnd/>
            <a:tailEnd/>
          </a:ln>
          <a:effectLst/>
        </p:spPr>
        <p:txBody>
          <a:bodyPr>
            <a:spAutoFit/>
          </a:bodyPr>
          <a:lstStyle/>
          <a:p>
            <a:pPr algn="ctr">
              <a:spcBef>
                <a:spcPct val="50000"/>
              </a:spcBef>
            </a:pPr>
            <a:r>
              <a:rPr lang="en-US" sz="2500">
                <a:latin typeface="Comic Sans MS" pitchFamily="66" charset="0"/>
              </a:rPr>
              <a:t>Rank: 1</a:t>
            </a:r>
            <a:r>
              <a:rPr lang="en-US" sz="2500" baseline="30000">
                <a:latin typeface="Comic Sans MS" pitchFamily="66" charset="0"/>
              </a:rPr>
              <a:t>st</a:t>
            </a:r>
            <a:r>
              <a:rPr lang="en-US" sz="2500">
                <a:latin typeface="Comic Sans MS" pitchFamily="66" charset="0"/>
              </a:rPr>
              <a:t>: Works the best!  </a:t>
            </a:r>
          </a:p>
          <a:p>
            <a:pPr algn="ctr">
              <a:spcBef>
                <a:spcPct val="50000"/>
              </a:spcBef>
            </a:pPr>
            <a:r>
              <a:rPr lang="en-US" sz="2500">
                <a:latin typeface="Comic Sans MS" pitchFamily="66" charset="0"/>
              </a:rPr>
              <a:t>EX: bell rings, continues to ring as food is presented</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7227"/>
                                        </p:tgtEl>
                                        <p:attrNameLst>
                                          <p:attrName>style.visibility</p:attrName>
                                        </p:attrNameLst>
                                      </p:cBhvr>
                                      <p:to>
                                        <p:strVal val="visible"/>
                                      </p:to>
                                    </p:set>
                                    <p:animEffect transition="in" filter="wipe(up)">
                                      <p:cBhvr>
                                        <p:cTn id="7" dur="500"/>
                                        <p:tgtEl>
                                          <p:spTgt spid="1372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7228"/>
                                        </p:tgtEl>
                                        <p:attrNameLst>
                                          <p:attrName>style.visibility</p:attrName>
                                        </p:attrNameLst>
                                      </p:cBhvr>
                                      <p:to>
                                        <p:strVal val="visible"/>
                                      </p:to>
                                    </p:set>
                                    <p:animEffect transition="in" filter="wipe(up)">
                                      <p:cBhvr>
                                        <p:cTn id="12" dur="500"/>
                                        <p:tgtEl>
                                          <p:spTgt spid="1372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7220"/>
                                        </p:tgtEl>
                                        <p:attrNameLst>
                                          <p:attrName>style.visibility</p:attrName>
                                        </p:attrNameLst>
                                      </p:cBhvr>
                                      <p:to>
                                        <p:strVal val="visible"/>
                                      </p:to>
                                    </p:set>
                                    <p:animEffect transition="in" filter="wipe(left)">
                                      <p:cBhvr>
                                        <p:cTn id="17" dur="500"/>
                                        <p:tgtEl>
                                          <p:spTgt spid="1372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7219"/>
                                        </p:tgtEl>
                                        <p:attrNameLst>
                                          <p:attrName>style.visibility</p:attrName>
                                        </p:attrNameLst>
                                      </p:cBhvr>
                                      <p:to>
                                        <p:strVal val="visible"/>
                                      </p:to>
                                    </p:set>
                                    <p:animEffect transition="in" filter="wipe(left)">
                                      <p:cBhvr>
                                        <p:cTn id="22" dur="500"/>
                                        <p:tgtEl>
                                          <p:spTgt spid="1372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7221"/>
                                        </p:tgtEl>
                                        <p:attrNameLst>
                                          <p:attrName>style.visibility</p:attrName>
                                        </p:attrNameLst>
                                      </p:cBhvr>
                                      <p:to>
                                        <p:strVal val="visible"/>
                                      </p:to>
                                    </p:set>
                                    <p:animEffect transition="in" filter="wipe(left)">
                                      <p:cBhvr>
                                        <p:cTn id="27" dur="500"/>
                                        <p:tgtEl>
                                          <p:spTgt spid="137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animBg="1"/>
      <p:bldP spid="137220" grpId="0" animBg="1"/>
      <p:bldP spid="137221" grpId="0" animBg="1"/>
      <p:bldP spid="137227" grpId="0" autoUpdateAnimBg="0"/>
      <p:bldP spid="13722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123950" y="292100"/>
            <a:ext cx="7146925" cy="715963"/>
          </a:xfrm>
          <a:solidFill>
            <a:schemeClr val="bg1"/>
          </a:solidFill>
          <a:ln>
            <a:solidFill>
              <a:schemeClr val="tx1"/>
            </a:solidFill>
          </a:ln>
        </p:spPr>
        <p:txBody>
          <a:bodyPr/>
          <a:lstStyle/>
          <a:p>
            <a:r>
              <a:rPr lang="en-US" sz="3200"/>
              <a:t>Temporal Arrangements of CS and US</a:t>
            </a:r>
          </a:p>
        </p:txBody>
      </p:sp>
      <p:sp>
        <p:nvSpPr>
          <p:cNvPr id="138243" name="Rectangle 3"/>
          <p:cNvSpPr>
            <a:spLocks noChangeArrowheads="1"/>
          </p:cNvSpPr>
          <p:nvPr/>
        </p:nvSpPr>
        <p:spPr bwMode="auto">
          <a:xfrm>
            <a:off x="2743200" y="2362200"/>
            <a:ext cx="685800" cy="914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38244" name="Line 4"/>
          <p:cNvSpPr>
            <a:spLocks noChangeShapeType="1"/>
          </p:cNvSpPr>
          <p:nvPr/>
        </p:nvSpPr>
        <p:spPr bwMode="auto">
          <a:xfrm flipH="1">
            <a:off x="1905000" y="3276600"/>
            <a:ext cx="838200" cy="0"/>
          </a:xfrm>
          <a:prstGeom prst="line">
            <a:avLst/>
          </a:prstGeom>
          <a:noFill/>
          <a:ln w="9525">
            <a:solidFill>
              <a:schemeClr val="tx1"/>
            </a:solidFill>
            <a:round/>
            <a:headEnd/>
            <a:tailEnd/>
          </a:ln>
          <a:effectLst/>
        </p:spPr>
        <p:txBody>
          <a:bodyPr/>
          <a:lstStyle/>
          <a:p>
            <a:endParaRPr lang="en-US"/>
          </a:p>
        </p:txBody>
      </p:sp>
      <p:sp>
        <p:nvSpPr>
          <p:cNvPr id="138245" name="Line 5"/>
          <p:cNvSpPr>
            <a:spLocks noChangeShapeType="1"/>
          </p:cNvSpPr>
          <p:nvPr/>
        </p:nvSpPr>
        <p:spPr bwMode="auto">
          <a:xfrm>
            <a:off x="3429000" y="3276600"/>
            <a:ext cx="5029200" cy="0"/>
          </a:xfrm>
          <a:prstGeom prst="line">
            <a:avLst/>
          </a:prstGeom>
          <a:noFill/>
          <a:ln w="9525">
            <a:solidFill>
              <a:schemeClr val="tx1"/>
            </a:solidFill>
            <a:round/>
            <a:headEnd/>
            <a:tailEnd/>
          </a:ln>
          <a:effectLst/>
        </p:spPr>
        <p:txBody>
          <a:bodyPr/>
          <a:lstStyle/>
          <a:p>
            <a:endParaRPr lang="en-US"/>
          </a:p>
        </p:txBody>
      </p:sp>
      <p:sp>
        <p:nvSpPr>
          <p:cNvPr id="138246" name="Rectangle 6"/>
          <p:cNvSpPr>
            <a:spLocks noChangeArrowheads="1"/>
          </p:cNvSpPr>
          <p:nvPr/>
        </p:nvSpPr>
        <p:spPr bwMode="auto">
          <a:xfrm>
            <a:off x="4114800" y="3886200"/>
            <a:ext cx="1752600" cy="914400"/>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138247" name="Line 7"/>
          <p:cNvSpPr>
            <a:spLocks noChangeShapeType="1"/>
          </p:cNvSpPr>
          <p:nvPr/>
        </p:nvSpPr>
        <p:spPr bwMode="auto">
          <a:xfrm flipH="1">
            <a:off x="1905000" y="4800600"/>
            <a:ext cx="2209800" cy="0"/>
          </a:xfrm>
          <a:prstGeom prst="line">
            <a:avLst/>
          </a:prstGeom>
          <a:noFill/>
          <a:ln w="9525">
            <a:solidFill>
              <a:schemeClr val="tx1"/>
            </a:solidFill>
            <a:round/>
            <a:headEnd/>
            <a:tailEnd/>
          </a:ln>
          <a:effectLst/>
        </p:spPr>
        <p:txBody>
          <a:bodyPr/>
          <a:lstStyle/>
          <a:p>
            <a:endParaRPr lang="en-US"/>
          </a:p>
        </p:txBody>
      </p:sp>
      <p:sp>
        <p:nvSpPr>
          <p:cNvPr id="138248" name="Line 8"/>
          <p:cNvSpPr>
            <a:spLocks noChangeShapeType="1"/>
          </p:cNvSpPr>
          <p:nvPr/>
        </p:nvSpPr>
        <p:spPr bwMode="auto">
          <a:xfrm>
            <a:off x="5867400" y="4800600"/>
            <a:ext cx="2590800" cy="0"/>
          </a:xfrm>
          <a:prstGeom prst="line">
            <a:avLst/>
          </a:prstGeom>
          <a:noFill/>
          <a:ln w="9525">
            <a:solidFill>
              <a:schemeClr val="tx1"/>
            </a:solidFill>
            <a:round/>
            <a:headEnd/>
            <a:tailEnd/>
          </a:ln>
          <a:effectLst/>
        </p:spPr>
        <p:txBody>
          <a:bodyPr/>
          <a:lstStyle/>
          <a:p>
            <a:endParaRPr lang="en-US"/>
          </a:p>
        </p:txBody>
      </p:sp>
      <p:sp>
        <p:nvSpPr>
          <p:cNvPr id="138249" name="Text Box 9"/>
          <p:cNvSpPr txBox="1">
            <a:spLocks noChangeArrowheads="1"/>
          </p:cNvSpPr>
          <p:nvPr/>
        </p:nvSpPr>
        <p:spPr bwMode="auto">
          <a:xfrm>
            <a:off x="1219200" y="2971800"/>
            <a:ext cx="838200" cy="519113"/>
          </a:xfrm>
          <a:prstGeom prst="rect">
            <a:avLst/>
          </a:prstGeom>
          <a:noFill/>
          <a:ln w="9525">
            <a:noFill/>
            <a:miter lim="800000"/>
            <a:headEnd/>
            <a:tailEnd/>
          </a:ln>
          <a:effectLst/>
        </p:spPr>
        <p:txBody>
          <a:bodyPr>
            <a:spAutoFit/>
          </a:bodyPr>
          <a:lstStyle/>
          <a:p>
            <a:pPr eaLnBrk="1" hangingPunct="1">
              <a:spcBef>
                <a:spcPct val="50000"/>
              </a:spcBef>
            </a:pPr>
            <a:r>
              <a:rPr lang="en-US" sz="2800">
                <a:latin typeface="Lucida Sans Unicode" pitchFamily="34" charset="0"/>
              </a:rPr>
              <a:t>CS</a:t>
            </a:r>
          </a:p>
        </p:txBody>
      </p:sp>
      <p:sp>
        <p:nvSpPr>
          <p:cNvPr id="138250" name="Text Box 10"/>
          <p:cNvSpPr txBox="1">
            <a:spLocks noChangeArrowheads="1"/>
          </p:cNvSpPr>
          <p:nvPr/>
        </p:nvSpPr>
        <p:spPr bwMode="auto">
          <a:xfrm>
            <a:off x="1219200" y="4419600"/>
            <a:ext cx="838200" cy="519113"/>
          </a:xfrm>
          <a:prstGeom prst="rect">
            <a:avLst/>
          </a:prstGeom>
          <a:noFill/>
          <a:ln w="9525">
            <a:noFill/>
            <a:miter lim="800000"/>
            <a:headEnd/>
            <a:tailEnd/>
          </a:ln>
          <a:effectLst/>
        </p:spPr>
        <p:txBody>
          <a:bodyPr>
            <a:spAutoFit/>
          </a:bodyPr>
          <a:lstStyle/>
          <a:p>
            <a:pPr eaLnBrk="1" hangingPunct="1">
              <a:spcBef>
                <a:spcPct val="50000"/>
              </a:spcBef>
            </a:pPr>
            <a:r>
              <a:rPr lang="en-US" sz="2800">
                <a:latin typeface="Lucida Sans Unicode" pitchFamily="34" charset="0"/>
              </a:rPr>
              <a:t>US</a:t>
            </a:r>
          </a:p>
        </p:txBody>
      </p:sp>
      <p:sp>
        <p:nvSpPr>
          <p:cNvPr id="138251" name="Text Box 11"/>
          <p:cNvSpPr txBox="1">
            <a:spLocks noChangeArrowheads="1"/>
          </p:cNvSpPr>
          <p:nvPr/>
        </p:nvSpPr>
        <p:spPr bwMode="auto">
          <a:xfrm>
            <a:off x="2286000" y="990600"/>
            <a:ext cx="4876800" cy="457200"/>
          </a:xfrm>
          <a:prstGeom prst="rect">
            <a:avLst/>
          </a:prstGeom>
          <a:noFill/>
          <a:ln w="9525">
            <a:noFill/>
            <a:miter lim="800000"/>
            <a:headEnd/>
            <a:tailEnd/>
          </a:ln>
          <a:effectLst/>
        </p:spPr>
        <p:txBody>
          <a:bodyPr>
            <a:spAutoFit/>
          </a:bodyPr>
          <a:lstStyle/>
          <a:p>
            <a:pPr eaLnBrk="1" hangingPunct="1">
              <a:spcBef>
                <a:spcPct val="50000"/>
              </a:spcBef>
            </a:pPr>
            <a:r>
              <a:rPr lang="en-US" sz="2400">
                <a:latin typeface="Times New Roman" pitchFamily="18" charset="0"/>
              </a:rPr>
              <a:t>           </a:t>
            </a:r>
            <a:r>
              <a:rPr lang="en-US" sz="2400" b="1">
                <a:latin typeface="Lucida Sans Unicode" pitchFamily="34" charset="0"/>
              </a:rPr>
              <a:t>Trace Conditioning:</a:t>
            </a:r>
            <a:endParaRPr lang="en-US" sz="2400" b="1">
              <a:latin typeface="Times New Roman" pitchFamily="18" charset="0"/>
            </a:endParaRPr>
          </a:p>
        </p:txBody>
      </p:sp>
      <p:sp>
        <p:nvSpPr>
          <p:cNvPr id="138252" name="Text Box 12"/>
          <p:cNvSpPr txBox="1">
            <a:spLocks noChangeArrowheads="1"/>
          </p:cNvSpPr>
          <p:nvPr/>
        </p:nvSpPr>
        <p:spPr bwMode="auto">
          <a:xfrm>
            <a:off x="1143000" y="1371600"/>
            <a:ext cx="7239000" cy="457200"/>
          </a:xfrm>
          <a:prstGeom prst="rect">
            <a:avLst/>
          </a:prstGeom>
          <a:noFill/>
          <a:ln w="9525">
            <a:noFill/>
            <a:miter lim="800000"/>
            <a:headEnd/>
            <a:tailEnd/>
          </a:ln>
          <a:effectLst/>
        </p:spPr>
        <p:txBody>
          <a:bodyPr>
            <a:spAutoFit/>
          </a:bodyPr>
          <a:lstStyle/>
          <a:p>
            <a:pPr eaLnBrk="1" hangingPunct="1">
              <a:spcBef>
                <a:spcPct val="50000"/>
              </a:spcBef>
            </a:pPr>
            <a:r>
              <a:rPr lang="en-US" sz="2400">
                <a:latin typeface="Lucida Sans Unicode" pitchFamily="34" charset="0"/>
              </a:rPr>
              <a:t>The CS begins and ends before the US begins.</a:t>
            </a:r>
          </a:p>
        </p:txBody>
      </p:sp>
      <p:sp>
        <p:nvSpPr>
          <p:cNvPr id="138253" name="Text Box 13"/>
          <p:cNvSpPr txBox="1">
            <a:spLocks noChangeArrowheads="1"/>
          </p:cNvSpPr>
          <p:nvPr/>
        </p:nvSpPr>
        <p:spPr bwMode="auto">
          <a:xfrm>
            <a:off x="1676400" y="5029200"/>
            <a:ext cx="5791200" cy="1838325"/>
          </a:xfrm>
          <a:prstGeom prst="rect">
            <a:avLst/>
          </a:prstGeom>
          <a:noFill/>
          <a:ln w="9525">
            <a:noFill/>
            <a:miter lim="800000"/>
            <a:headEnd/>
            <a:tailEnd/>
          </a:ln>
          <a:effectLst/>
        </p:spPr>
        <p:txBody>
          <a:bodyPr>
            <a:spAutoFit/>
          </a:bodyPr>
          <a:lstStyle/>
          <a:p>
            <a:pPr algn="ctr">
              <a:spcBef>
                <a:spcPct val="50000"/>
              </a:spcBef>
            </a:pPr>
            <a:r>
              <a:rPr lang="en-US" sz="2500"/>
              <a:t>Rank: 2</a:t>
            </a:r>
            <a:r>
              <a:rPr lang="en-US" sz="2500" baseline="30000"/>
              <a:t>nd</a:t>
            </a:r>
            <a:r>
              <a:rPr lang="en-US" sz="2500"/>
              <a:t>: Overall, not very good.</a:t>
            </a:r>
            <a:endParaRPr lang="en-US" sz="2500">
              <a:latin typeface="Comic Sans MS" pitchFamily="66" charset="0"/>
            </a:endParaRPr>
          </a:p>
          <a:p>
            <a:pPr algn="ctr">
              <a:spcBef>
                <a:spcPct val="50000"/>
              </a:spcBef>
            </a:pPr>
            <a:r>
              <a:rPr lang="en-US" sz="2500">
                <a:latin typeface="Comic Sans MS" pitchFamily="66" charset="0"/>
              </a:rPr>
              <a:t>EX: bell rings and ends just before food is presented</a:t>
            </a:r>
          </a:p>
          <a:p>
            <a:pPr algn="ct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8251"/>
                                        </p:tgtEl>
                                        <p:attrNameLst>
                                          <p:attrName>style.visibility</p:attrName>
                                        </p:attrNameLst>
                                      </p:cBhvr>
                                      <p:to>
                                        <p:strVal val="visible"/>
                                      </p:to>
                                    </p:set>
                                    <p:animEffect transition="in" filter="wipe(up)">
                                      <p:cBhvr>
                                        <p:cTn id="7" dur="500"/>
                                        <p:tgtEl>
                                          <p:spTgt spid="1382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8252"/>
                                        </p:tgtEl>
                                        <p:attrNameLst>
                                          <p:attrName>style.visibility</p:attrName>
                                        </p:attrNameLst>
                                      </p:cBhvr>
                                      <p:to>
                                        <p:strVal val="visible"/>
                                      </p:to>
                                    </p:set>
                                    <p:animEffect transition="in" filter="wipe(up)">
                                      <p:cBhvr>
                                        <p:cTn id="12" dur="500"/>
                                        <p:tgtEl>
                                          <p:spTgt spid="1382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8244"/>
                                        </p:tgtEl>
                                        <p:attrNameLst>
                                          <p:attrName>style.visibility</p:attrName>
                                        </p:attrNameLst>
                                      </p:cBhvr>
                                      <p:to>
                                        <p:strVal val="visible"/>
                                      </p:to>
                                    </p:set>
                                    <p:animEffect transition="in" filter="wipe(left)">
                                      <p:cBhvr>
                                        <p:cTn id="17" dur="500"/>
                                        <p:tgtEl>
                                          <p:spTgt spid="1382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8243"/>
                                        </p:tgtEl>
                                        <p:attrNameLst>
                                          <p:attrName>style.visibility</p:attrName>
                                        </p:attrNameLst>
                                      </p:cBhvr>
                                      <p:to>
                                        <p:strVal val="visible"/>
                                      </p:to>
                                    </p:set>
                                    <p:animEffect transition="in" filter="wipe(left)">
                                      <p:cBhvr>
                                        <p:cTn id="22" dur="500"/>
                                        <p:tgtEl>
                                          <p:spTgt spid="13824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8245"/>
                                        </p:tgtEl>
                                        <p:attrNameLst>
                                          <p:attrName>style.visibility</p:attrName>
                                        </p:attrNameLst>
                                      </p:cBhvr>
                                      <p:to>
                                        <p:strVal val="visible"/>
                                      </p:to>
                                    </p:set>
                                    <p:animEffect transition="in" filter="wipe(left)">
                                      <p:cBhvr>
                                        <p:cTn id="27" dur="500"/>
                                        <p:tgtEl>
                                          <p:spTgt spid="138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animBg="1"/>
      <p:bldP spid="138244" grpId="0" animBg="1"/>
      <p:bldP spid="138245" grpId="0" animBg="1"/>
      <p:bldP spid="138251" grpId="0" autoUpdateAnimBg="0"/>
      <p:bldP spid="13825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123950" y="292100"/>
            <a:ext cx="7146925" cy="715963"/>
          </a:xfrm>
          <a:solidFill>
            <a:schemeClr val="bg1"/>
          </a:solidFill>
          <a:ln>
            <a:solidFill>
              <a:schemeClr val="tx1"/>
            </a:solidFill>
          </a:ln>
        </p:spPr>
        <p:txBody>
          <a:bodyPr/>
          <a:lstStyle/>
          <a:p>
            <a:r>
              <a:rPr lang="en-US" sz="3200"/>
              <a:t>Temporal Arrangements of CS and US</a:t>
            </a:r>
          </a:p>
        </p:txBody>
      </p:sp>
      <p:sp>
        <p:nvSpPr>
          <p:cNvPr id="139267" name="Rectangle 3"/>
          <p:cNvSpPr>
            <a:spLocks noChangeArrowheads="1"/>
          </p:cNvSpPr>
          <p:nvPr/>
        </p:nvSpPr>
        <p:spPr bwMode="auto">
          <a:xfrm>
            <a:off x="2743200" y="2362200"/>
            <a:ext cx="685800" cy="914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39268" name="Line 4"/>
          <p:cNvSpPr>
            <a:spLocks noChangeShapeType="1"/>
          </p:cNvSpPr>
          <p:nvPr/>
        </p:nvSpPr>
        <p:spPr bwMode="auto">
          <a:xfrm flipH="1">
            <a:off x="1905000" y="3276600"/>
            <a:ext cx="838200" cy="0"/>
          </a:xfrm>
          <a:prstGeom prst="line">
            <a:avLst/>
          </a:prstGeom>
          <a:noFill/>
          <a:ln w="9525">
            <a:solidFill>
              <a:schemeClr val="tx1"/>
            </a:solidFill>
            <a:round/>
            <a:headEnd/>
            <a:tailEnd/>
          </a:ln>
          <a:effectLst/>
        </p:spPr>
        <p:txBody>
          <a:bodyPr/>
          <a:lstStyle/>
          <a:p>
            <a:endParaRPr lang="en-US"/>
          </a:p>
        </p:txBody>
      </p:sp>
      <p:sp>
        <p:nvSpPr>
          <p:cNvPr id="139269" name="Line 5"/>
          <p:cNvSpPr>
            <a:spLocks noChangeShapeType="1"/>
          </p:cNvSpPr>
          <p:nvPr/>
        </p:nvSpPr>
        <p:spPr bwMode="auto">
          <a:xfrm>
            <a:off x="3429000" y="3276600"/>
            <a:ext cx="5029200" cy="0"/>
          </a:xfrm>
          <a:prstGeom prst="line">
            <a:avLst/>
          </a:prstGeom>
          <a:noFill/>
          <a:ln w="9525">
            <a:solidFill>
              <a:schemeClr val="tx1"/>
            </a:solidFill>
            <a:round/>
            <a:headEnd/>
            <a:tailEnd/>
          </a:ln>
          <a:effectLst/>
        </p:spPr>
        <p:txBody>
          <a:bodyPr/>
          <a:lstStyle/>
          <a:p>
            <a:endParaRPr lang="en-US"/>
          </a:p>
        </p:txBody>
      </p:sp>
      <p:sp>
        <p:nvSpPr>
          <p:cNvPr id="139270" name="Rectangle 6"/>
          <p:cNvSpPr>
            <a:spLocks noChangeArrowheads="1"/>
          </p:cNvSpPr>
          <p:nvPr/>
        </p:nvSpPr>
        <p:spPr bwMode="auto">
          <a:xfrm>
            <a:off x="4114800" y="3886200"/>
            <a:ext cx="1752600" cy="914400"/>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139271" name="Line 7"/>
          <p:cNvSpPr>
            <a:spLocks noChangeShapeType="1"/>
          </p:cNvSpPr>
          <p:nvPr/>
        </p:nvSpPr>
        <p:spPr bwMode="auto">
          <a:xfrm flipH="1">
            <a:off x="1905000" y="4800600"/>
            <a:ext cx="2209800" cy="0"/>
          </a:xfrm>
          <a:prstGeom prst="line">
            <a:avLst/>
          </a:prstGeom>
          <a:noFill/>
          <a:ln w="9525">
            <a:solidFill>
              <a:schemeClr val="tx1"/>
            </a:solidFill>
            <a:round/>
            <a:headEnd/>
            <a:tailEnd/>
          </a:ln>
          <a:effectLst/>
        </p:spPr>
        <p:txBody>
          <a:bodyPr/>
          <a:lstStyle/>
          <a:p>
            <a:endParaRPr lang="en-US"/>
          </a:p>
        </p:txBody>
      </p:sp>
      <p:sp>
        <p:nvSpPr>
          <p:cNvPr id="139272" name="Line 8"/>
          <p:cNvSpPr>
            <a:spLocks noChangeShapeType="1"/>
          </p:cNvSpPr>
          <p:nvPr/>
        </p:nvSpPr>
        <p:spPr bwMode="auto">
          <a:xfrm>
            <a:off x="5867400" y="4800600"/>
            <a:ext cx="2590800" cy="0"/>
          </a:xfrm>
          <a:prstGeom prst="line">
            <a:avLst/>
          </a:prstGeom>
          <a:noFill/>
          <a:ln w="9525">
            <a:solidFill>
              <a:schemeClr val="tx1"/>
            </a:solidFill>
            <a:round/>
            <a:headEnd/>
            <a:tailEnd/>
          </a:ln>
          <a:effectLst/>
        </p:spPr>
        <p:txBody>
          <a:bodyPr/>
          <a:lstStyle/>
          <a:p>
            <a:endParaRPr lang="en-US"/>
          </a:p>
        </p:txBody>
      </p:sp>
      <p:sp>
        <p:nvSpPr>
          <p:cNvPr id="139273" name="Text Box 9"/>
          <p:cNvSpPr txBox="1">
            <a:spLocks noChangeArrowheads="1"/>
          </p:cNvSpPr>
          <p:nvPr/>
        </p:nvSpPr>
        <p:spPr bwMode="auto">
          <a:xfrm>
            <a:off x="1219200" y="2971800"/>
            <a:ext cx="838200" cy="519113"/>
          </a:xfrm>
          <a:prstGeom prst="rect">
            <a:avLst/>
          </a:prstGeom>
          <a:noFill/>
          <a:ln w="9525">
            <a:noFill/>
            <a:miter lim="800000"/>
            <a:headEnd/>
            <a:tailEnd/>
          </a:ln>
          <a:effectLst/>
        </p:spPr>
        <p:txBody>
          <a:bodyPr>
            <a:spAutoFit/>
          </a:bodyPr>
          <a:lstStyle/>
          <a:p>
            <a:pPr eaLnBrk="1" hangingPunct="1">
              <a:spcBef>
                <a:spcPct val="50000"/>
              </a:spcBef>
            </a:pPr>
            <a:r>
              <a:rPr lang="en-US" sz="2800">
                <a:latin typeface="Lucida Sans Unicode" pitchFamily="34" charset="0"/>
              </a:rPr>
              <a:t>CS</a:t>
            </a:r>
          </a:p>
        </p:txBody>
      </p:sp>
      <p:sp>
        <p:nvSpPr>
          <p:cNvPr id="139274" name="Text Box 10"/>
          <p:cNvSpPr txBox="1">
            <a:spLocks noChangeArrowheads="1"/>
          </p:cNvSpPr>
          <p:nvPr/>
        </p:nvSpPr>
        <p:spPr bwMode="auto">
          <a:xfrm>
            <a:off x="1219200" y="4419600"/>
            <a:ext cx="838200" cy="519113"/>
          </a:xfrm>
          <a:prstGeom prst="rect">
            <a:avLst/>
          </a:prstGeom>
          <a:noFill/>
          <a:ln w="9525">
            <a:noFill/>
            <a:miter lim="800000"/>
            <a:headEnd/>
            <a:tailEnd/>
          </a:ln>
          <a:effectLst/>
        </p:spPr>
        <p:txBody>
          <a:bodyPr>
            <a:spAutoFit/>
          </a:bodyPr>
          <a:lstStyle/>
          <a:p>
            <a:pPr eaLnBrk="1" hangingPunct="1">
              <a:spcBef>
                <a:spcPct val="50000"/>
              </a:spcBef>
            </a:pPr>
            <a:r>
              <a:rPr lang="en-US" sz="2800">
                <a:latin typeface="Lucida Sans Unicode" pitchFamily="34" charset="0"/>
              </a:rPr>
              <a:t>US</a:t>
            </a:r>
          </a:p>
        </p:txBody>
      </p:sp>
      <p:sp>
        <p:nvSpPr>
          <p:cNvPr id="139275" name="Text Box 11"/>
          <p:cNvSpPr txBox="1">
            <a:spLocks noChangeArrowheads="1"/>
          </p:cNvSpPr>
          <p:nvPr/>
        </p:nvSpPr>
        <p:spPr bwMode="auto">
          <a:xfrm>
            <a:off x="1295400" y="990600"/>
            <a:ext cx="6248400" cy="457200"/>
          </a:xfrm>
          <a:prstGeom prst="rect">
            <a:avLst/>
          </a:prstGeom>
          <a:noFill/>
          <a:ln w="9525">
            <a:noFill/>
            <a:miter lim="800000"/>
            <a:headEnd/>
            <a:tailEnd/>
          </a:ln>
          <a:effectLst/>
        </p:spPr>
        <p:txBody>
          <a:bodyPr>
            <a:spAutoFit/>
          </a:bodyPr>
          <a:lstStyle/>
          <a:p>
            <a:pPr eaLnBrk="1" hangingPunct="1">
              <a:spcBef>
                <a:spcPct val="50000"/>
              </a:spcBef>
            </a:pPr>
            <a:r>
              <a:rPr lang="en-US" sz="2400">
                <a:latin typeface="Times New Roman" pitchFamily="18" charset="0"/>
              </a:rPr>
              <a:t>           </a:t>
            </a:r>
            <a:r>
              <a:rPr lang="en-US" sz="2400" u="sng">
                <a:latin typeface="Lucida Sans Unicode" pitchFamily="34" charset="0"/>
              </a:rPr>
              <a:t>Key Variable: The CS-US Interval</a:t>
            </a:r>
            <a:endParaRPr lang="en-US" sz="2400" u="sng">
              <a:latin typeface="Times New Roman" pitchFamily="18" charset="0"/>
            </a:endParaRPr>
          </a:p>
        </p:txBody>
      </p:sp>
      <p:sp>
        <p:nvSpPr>
          <p:cNvPr id="139276" name="Text Box 12"/>
          <p:cNvSpPr txBox="1">
            <a:spLocks noChangeArrowheads="1"/>
          </p:cNvSpPr>
          <p:nvPr/>
        </p:nvSpPr>
        <p:spPr bwMode="auto">
          <a:xfrm>
            <a:off x="914400" y="1447800"/>
            <a:ext cx="7696200" cy="457200"/>
          </a:xfrm>
          <a:prstGeom prst="rect">
            <a:avLst/>
          </a:prstGeom>
          <a:noFill/>
          <a:ln w="9525">
            <a:noFill/>
            <a:miter lim="800000"/>
            <a:headEnd/>
            <a:tailEnd/>
          </a:ln>
          <a:effectLst/>
        </p:spPr>
        <p:txBody>
          <a:bodyPr>
            <a:spAutoFit/>
          </a:bodyPr>
          <a:lstStyle/>
          <a:p>
            <a:pPr eaLnBrk="1" hangingPunct="1">
              <a:spcBef>
                <a:spcPct val="50000"/>
              </a:spcBef>
            </a:pPr>
            <a:r>
              <a:rPr lang="en-US" sz="2400">
                <a:latin typeface="Lucida Sans Unicode" pitchFamily="34" charset="0"/>
              </a:rPr>
              <a:t>This is the time between CS onset and US onset.</a:t>
            </a:r>
          </a:p>
        </p:txBody>
      </p:sp>
      <p:sp>
        <p:nvSpPr>
          <p:cNvPr id="139277" name="Line 13"/>
          <p:cNvSpPr>
            <a:spLocks noChangeShapeType="1"/>
          </p:cNvSpPr>
          <p:nvPr/>
        </p:nvSpPr>
        <p:spPr bwMode="auto">
          <a:xfrm>
            <a:off x="2743200" y="1905000"/>
            <a:ext cx="0" cy="2895600"/>
          </a:xfrm>
          <a:prstGeom prst="line">
            <a:avLst/>
          </a:prstGeom>
          <a:noFill/>
          <a:ln w="9525">
            <a:solidFill>
              <a:schemeClr val="tx1"/>
            </a:solidFill>
            <a:prstDash val="sysDot"/>
            <a:round/>
            <a:headEnd/>
            <a:tailEnd/>
          </a:ln>
          <a:effectLst/>
        </p:spPr>
        <p:txBody>
          <a:bodyPr/>
          <a:lstStyle/>
          <a:p>
            <a:endParaRPr lang="en-US"/>
          </a:p>
        </p:txBody>
      </p:sp>
      <p:sp>
        <p:nvSpPr>
          <p:cNvPr id="139278" name="Line 14"/>
          <p:cNvSpPr>
            <a:spLocks noChangeShapeType="1"/>
          </p:cNvSpPr>
          <p:nvPr/>
        </p:nvSpPr>
        <p:spPr bwMode="auto">
          <a:xfrm>
            <a:off x="4114800" y="1905000"/>
            <a:ext cx="0" cy="2895600"/>
          </a:xfrm>
          <a:prstGeom prst="line">
            <a:avLst/>
          </a:prstGeom>
          <a:noFill/>
          <a:ln w="9525">
            <a:solidFill>
              <a:schemeClr val="tx1"/>
            </a:solidFill>
            <a:prstDash val="sysDot"/>
            <a:round/>
            <a:headEnd/>
            <a:tailEnd/>
          </a:ln>
          <a:effectLst/>
        </p:spPr>
        <p:txBody>
          <a:bodyPr/>
          <a:lstStyle/>
          <a:p>
            <a:endParaRPr lang="en-US"/>
          </a:p>
        </p:txBody>
      </p:sp>
      <p:sp>
        <p:nvSpPr>
          <p:cNvPr id="139279" name="AutoShape 15"/>
          <p:cNvSpPr>
            <a:spLocks noChangeArrowheads="1"/>
          </p:cNvSpPr>
          <p:nvPr/>
        </p:nvSpPr>
        <p:spPr bwMode="auto">
          <a:xfrm>
            <a:off x="2895600" y="1905000"/>
            <a:ext cx="1066800" cy="228600"/>
          </a:xfrm>
          <a:prstGeom prst="leftRightArrow">
            <a:avLst>
              <a:gd name="adj1" fmla="val 50000"/>
              <a:gd name="adj2" fmla="val 93333"/>
            </a:avLst>
          </a:prstGeom>
          <a:solidFill>
            <a:srgbClr val="000000"/>
          </a:solidFill>
          <a:ln w="9525">
            <a:solidFill>
              <a:schemeClr val="tx1"/>
            </a:solidFill>
            <a:miter lim="800000"/>
            <a:headEnd/>
            <a:tailEnd/>
          </a:ln>
          <a:effectLst/>
        </p:spPr>
        <p:txBody>
          <a:bodyPr wrap="none" anchor="ctr"/>
          <a:lstStyle/>
          <a:p>
            <a:endParaRPr lang="en-US"/>
          </a:p>
        </p:txBody>
      </p:sp>
      <p:sp>
        <p:nvSpPr>
          <p:cNvPr id="139280" name="Rectangle 16"/>
          <p:cNvSpPr>
            <a:spLocks noChangeArrowheads="1"/>
          </p:cNvSpPr>
          <p:nvPr/>
        </p:nvSpPr>
        <p:spPr bwMode="auto">
          <a:xfrm>
            <a:off x="609600" y="5670550"/>
            <a:ext cx="8323263" cy="1187450"/>
          </a:xfrm>
          <a:prstGeom prst="rect">
            <a:avLst/>
          </a:prstGeom>
          <a:noFill/>
          <a:ln w="9525">
            <a:noFill/>
            <a:miter lim="800000"/>
            <a:headEnd/>
            <a:tailEnd/>
          </a:ln>
          <a:effectLst/>
        </p:spPr>
        <p:txBody>
          <a:bodyPr wrap="none">
            <a:spAutoFit/>
          </a:bodyPr>
          <a:lstStyle/>
          <a:p>
            <a:pPr eaLnBrk="1" hangingPunct="1"/>
            <a:r>
              <a:rPr lang="en-US" sz="2400">
                <a:latin typeface="Lucida Sans Unicode" pitchFamily="34" charset="0"/>
              </a:rPr>
              <a:t>For every situation, there is an optimal CS-US interval. </a:t>
            </a:r>
          </a:p>
          <a:p>
            <a:pPr eaLnBrk="1" hangingPunct="1"/>
            <a:r>
              <a:rPr lang="en-US" sz="2400">
                <a:latin typeface="Lucida Sans Unicode" pitchFamily="34" charset="0"/>
              </a:rPr>
              <a:t>Intervals that are too short or too long give slower</a:t>
            </a:r>
          </a:p>
          <a:p>
            <a:pPr eaLnBrk="1" hangingPunct="1"/>
            <a:r>
              <a:rPr lang="en-US" sz="2400">
                <a:latin typeface="Lucida Sans Unicode" pitchFamily="34" charset="0"/>
              </a:rPr>
              <a:t>conditioning.</a:t>
            </a:r>
          </a:p>
        </p:txBody>
      </p:sp>
      <p:sp>
        <p:nvSpPr>
          <p:cNvPr id="139281" name="Text Box 17"/>
          <p:cNvSpPr txBox="1">
            <a:spLocks noChangeArrowheads="1"/>
          </p:cNvSpPr>
          <p:nvPr/>
        </p:nvSpPr>
        <p:spPr bwMode="auto">
          <a:xfrm>
            <a:off x="1752600" y="4800600"/>
            <a:ext cx="5791200" cy="473075"/>
          </a:xfrm>
          <a:prstGeom prst="rect">
            <a:avLst/>
          </a:prstGeom>
          <a:noFill/>
          <a:ln w="9525">
            <a:noFill/>
            <a:miter lim="800000"/>
            <a:headEnd/>
            <a:tailEnd/>
          </a:ln>
          <a:effectLst/>
        </p:spPr>
        <p:txBody>
          <a:bodyPr>
            <a:spAutoFit/>
          </a:bodyPr>
          <a:lstStyle/>
          <a:p>
            <a:pPr algn="ctr"/>
            <a:r>
              <a:rPr lang="en-US" sz="2500"/>
              <a:t>Obviously, longer trace = less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9275"/>
                                        </p:tgtEl>
                                        <p:attrNameLst>
                                          <p:attrName>style.visibility</p:attrName>
                                        </p:attrNameLst>
                                      </p:cBhvr>
                                      <p:to>
                                        <p:strVal val="visible"/>
                                      </p:to>
                                    </p:set>
                                    <p:animEffect transition="in" filter="wipe(up)">
                                      <p:cBhvr>
                                        <p:cTn id="7" dur="500"/>
                                        <p:tgtEl>
                                          <p:spTgt spid="1392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9276"/>
                                        </p:tgtEl>
                                        <p:attrNameLst>
                                          <p:attrName>style.visibility</p:attrName>
                                        </p:attrNameLst>
                                      </p:cBhvr>
                                      <p:to>
                                        <p:strVal val="visible"/>
                                      </p:to>
                                    </p:set>
                                    <p:animEffect transition="in" filter="wipe(up)">
                                      <p:cBhvr>
                                        <p:cTn id="12" dur="500"/>
                                        <p:tgtEl>
                                          <p:spTgt spid="1392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9277"/>
                                        </p:tgtEl>
                                        <p:attrNameLst>
                                          <p:attrName>style.visibility</p:attrName>
                                        </p:attrNameLst>
                                      </p:cBhvr>
                                      <p:to>
                                        <p:strVal val="visible"/>
                                      </p:to>
                                    </p:set>
                                    <p:animEffect transition="in" filter="wipe(up)">
                                      <p:cBhvr>
                                        <p:cTn id="17" dur="500"/>
                                        <p:tgtEl>
                                          <p:spTgt spid="1392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9278"/>
                                        </p:tgtEl>
                                        <p:attrNameLst>
                                          <p:attrName>style.visibility</p:attrName>
                                        </p:attrNameLst>
                                      </p:cBhvr>
                                      <p:to>
                                        <p:strVal val="visible"/>
                                      </p:to>
                                    </p:set>
                                    <p:animEffect transition="in" filter="wipe(up)">
                                      <p:cBhvr>
                                        <p:cTn id="22" dur="500"/>
                                        <p:tgtEl>
                                          <p:spTgt spid="139278"/>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39279"/>
                                        </p:tgtEl>
                                        <p:attrNameLst>
                                          <p:attrName>style.visibility</p:attrName>
                                        </p:attrNameLst>
                                      </p:cBhvr>
                                      <p:to>
                                        <p:strVal val="visible"/>
                                      </p:to>
                                    </p:set>
                                    <p:anim calcmode="lin" valueType="num">
                                      <p:cBhvr>
                                        <p:cTn id="27" dur="500" fill="hold"/>
                                        <p:tgtEl>
                                          <p:spTgt spid="139279"/>
                                        </p:tgtEl>
                                        <p:attrNameLst>
                                          <p:attrName>ppt_w</p:attrName>
                                        </p:attrNameLst>
                                      </p:cBhvr>
                                      <p:tavLst>
                                        <p:tav tm="0">
                                          <p:val>
                                            <p:fltVal val="0"/>
                                          </p:val>
                                        </p:tav>
                                        <p:tav tm="100000">
                                          <p:val>
                                            <p:strVal val="#ppt_w"/>
                                          </p:val>
                                        </p:tav>
                                      </p:tavLst>
                                    </p:anim>
                                    <p:anim calcmode="lin" valueType="num">
                                      <p:cBhvr>
                                        <p:cTn id="28" dur="500" fill="hold"/>
                                        <p:tgtEl>
                                          <p:spTgt spid="139279"/>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9280"/>
                                        </p:tgtEl>
                                        <p:attrNameLst>
                                          <p:attrName>style.visibility</p:attrName>
                                        </p:attrNameLst>
                                      </p:cBhvr>
                                      <p:to>
                                        <p:strVal val="visible"/>
                                      </p:to>
                                    </p:set>
                                    <p:animEffect transition="in" filter="wipe(left)">
                                      <p:cBhvr>
                                        <p:cTn id="33" dur="500"/>
                                        <p:tgtEl>
                                          <p:spTgt spid="139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5" grpId="0" autoUpdateAnimBg="0"/>
      <p:bldP spid="139276" grpId="0" autoUpdateAnimBg="0"/>
      <p:bldP spid="139277" grpId="0" animBg="1"/>
      <p:bldP spid="139278" grpId="0" animBg="1"/>
      <p:bldP spid="139279" grpId="0" animBg="1"/>
      <p:bldP spid="13928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1123950" y="292100"/>
            <a:ext cx="7146925" cy="715963"/>
          </a:xfrm>
          <a:solidFill>
            <a:schemeClr val="bg1"/>
          </a:solidFill>
          <a:ln>
            <a:solidFill>
              <a:schemeClr val="tx1"/>
            </a:solidFill>
          </a:ln>
        </p:spPr>
        <p:txBody>
          <a:bodyPr/>
          <a:lstStyle/>
          <a:p>
            <a:r>
              <a:rPr lang="en-US" sz="3200"/>
              <a:t>Temporal Arrangements of CS and US</a:t>
            </a:r>
          </a:p>
        </p:txBody>
      </p:sp>
      <p:sp>
        <p:nvSpPr>
          <p:cNvPr id="169987" name="Rectangle 3"/>
          <p:cNvSpPr>
            <a:spLocks noChangeArrowheads="1"/>
          </p:cNvSpPr>
          <p:nvPr/>
        </p:nvSpPr>
        <p:spPr bwMode="auto">
          <a:xfrm>
            <a:off x="5867400" y="2362200"/>
            <a:ext cx="1752600" cy="914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69988" name="Line 4"/>
          <p:cNvSpPr>
            <a:spLocks noChangeShapeType="1"/>
          </p:cNvSpPr>
          <p:nvPr/>
        </p:nvSpPr>
        <p:spPr bwMode="auto">
          <a:xfrm flipH="1">
            <a:off x="1905000" y="3276600"/>
            <a:ext cx="3962400" cy="0"/>
          </a:xfrm>
          <a:prstGeom prst="line">
            <a:avLst/>
          </a:prstGeom>
          <a:noFill/>
          <a:ln w="9525">
            <a:solidFill>
              <a:schemeClr val="tx1"/>
            </a:solidFill>
            <a:round/>
            <a:headEnd/>
            <a:tailEnd/>
          </a:ln>
          <a:effectLst/>
        </p:spPr>
        <p:txBody>
          <a:bodyPr/>
          <a:lstStyle/>
          <a:p>
            <a:endParaRPr lang="en-US"/>
          </a:p>
        </p:txBody>
      </p:sp>
      <p:sp>
        <p:nvSpPr>
          <p:cNvPr id="169989" name="Line 5"/>
          <p:cNvSpPr>
            <a:spLocks noChangeShapeType="1"/>
          </p:cNvSpPr>
          <p:nvPr/>
        </p:nvSpPr>
        <p:spPr bwMode="auto">
          <a:xfrm>
            <a:off x="7620000" y="3276600"/>
            <a:ext cx="838200" cy="0"/>
          </a:xfrm>
          <a:prstGeom prst="line">
            <a:avLst/>
          </a:prstGeom>
          <a:noFill/>
          <a:ln w="9525">
            <a:solidFill>
              <a:schemeClr val="tx1"/>
            </a:solidFill>
            <a:round/>
            <a:headEnd/>
            <a:tailEnd/>
          </a:ln>
          <a:effectLst/>
        </p:spPr>
        <p:txBody>
          <a:bodyPr/>
          <a:lstStyle/>
          <a:p>
            <a:endParaRPr lang="en-US"/>
          </a:p>
        </p:txBody>
      </p:sp>
      <p:sp>
        <p:nvSpPr>
          <p:cNvPr id="169990" name="Rectangle 6"/>
          <p:cNvSpPr>
            <a:spLocks noChangeArrowheads="1"/>
          </p:cNvSpPr>
          <p:nvPr/>
        </p:nvSpPr>
        <p:spPr bwMode="auto">
          <a:xfrm>
            <a:off x="4114800" y="3886200"/>
            <a:ext cx="1752600" cy="914400"/>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169991" name="Line 7"/>
          <p:cNvSpPr>
            <a:spLocks noChangeShapeType="1"/>
          </p:cNvSpPr>
          <p:nvPr/>
        </p:nvSpPr>
        <p:spPr bwMode="auto">
          <a:xfrm flipH="1">
            <a:off x="1905000" y="4800600"/>
            <a:ext cx="2209800" cy="0"/>
          </a:xfrm>
          <a:prstGeom prst="line">
            <a:avLst/>
          </a:prstGeom>
          <a:noFill/>
          <a:ln w="9525">
            <a:solidFill>
              <a:schemeClr val="tx1"/>
            </a:solidFill>
            <a:round/>
            <a:headEnd/>
            <a:tailEnd/>
          </a:ln>
          <a:effectLst/>
        </p:spPr>
        <p:txBody>
          <a:bodyPr/>
          <a:lstStyle/>
          <a:p>
            <a:endParaRPr lang="en-US"/>
          </a:p>
        </p:txBody>
      </p:sp>
      <p:sp>
        <p:nvSpPr>
          <p:cNvPr id="169992" name="Line 8"/>
          <p:cNvSpPr>
            <a:spLocks noChangeShapeType="1"/>
          </p:cNvSpPr>
          <p:nvPr/>
        </p:nvSpPr>
        <p:spPr bwMode="auto">
          <a:xfrm>
            <a:off x="5867400" y="4800600"/>
            <a:ext cx="2590800" cy="0"/>
          </a:xfrm>
          <a:prstGeom prst="line">
            <a:avLst/>
          </a:prstGeom>
          <a:noFill/>
          <a:ln w="9525">
            <a:solidFill>
              <a:schemeClr val="tx1"/>
            </a:solidFill>
            <a:round/>
            <a:headEnd/>
            <a:tailEnd/>
          </a:ln>
          <a:effectLst/>
        </p:spPr>
        <p:txBody>
          <a:bodyPr/>
          <a:lstStyle/>
          <a:p>
            <a:endParaRPr lang="en-US"/>
          </a:p>
        </p:txBody>
      </p:sp>
      <p:sp>
        <p:nvSpPr>
          <p:cNvPr id="169993" name="Text Box 9"/>
          <p:cNvSpPr txBox="1">
            <a:spLocks noChangeArrowheads="1"/>
          </p:cNvSpPr>
          <p:nvPr/>
        </p:nvSpPr>
        <p:spPr bwMode="auto">
          <a:xfrm>
            <a:off x="1219200" y="2971800"/>
            <a:ext cx="838200" cy="519113"/>
          </a:xfrm>
          <a:prstGeom prst="rect">
            <a:avLst/>
          </a:prstGeom>
          <a:noFill/>
          <a:ln w="9525">
            <a:noFill/>
            <a:miter lim="800000"/>
            <a:headEnd/>
            <a:tailEnd/>
          </a:ln>
          <a:effectLst/>
        </p:spPr>
        <p:txBody>
          <a:bodyPr>
            <a:spAutoFit/>
          </a:bodyPr>
          <a:lstStyle/>
          <a:p>
            <a:pPr eaLnBrk="1" hangingPunct="1">
              <a:spcBef>
                <a:spcPct val="50000"/>
              </a:spcBef>
            </a:pPr>
            <a:r>
              <a:rPr lang="en-US" sz="2800">
                <a:latin typeface="Lucida Sans Unicode" pitchFamily="34" charset="0"/>
              </a:rPr>
              <a:t>CS</a:t>
            </a:r>
          </a:p>
        </p:txBody>
      </p:sp>
      <p:sp>
        <p:nvSpPr>
          <p:cNvPr id="169994" name="Text Box 10"/>
          <p:cNvSpPr txBox="1">
            <a:spLocks noChangeArrowheads="1"/>
          </p:cNvSpPr>
          <p:nvPr/>
        </p:nvSpPr>
        <p:spPr bwMode="auto">
          <a:xfrm>
            <a:off x="1219200" y="4419600"/>
            <a:ext cx="838200" cy="519113"/>
          </a:xfrm>
          <a:prstGeom prst="rect">
            <a:avLst/>
          </a:prstGeom>
          <a:noFill/>
          <a:ln w="9525">
            <a:noFill/>
            <a:miter lim="800000"/>
            <a:headEnd/>
            <a:tailEnd/>
          </a:ln>
          <a:effectLst/>
        </p:spPr>
        <p:txBody>
          <a:bodyPr>
            <a:spAutoFit/>
          </a:bodyPr>
          <a:lstStyle/>
          <a:p>
            <a:pPr eaLnBrk="1" hangingPunct="1">
              <a:spcBef>
                <a:spcPct val="50000"/>
              </a:spcBef>
            </a:pPr>
            <a:r>
              <a:rPr lang="en-US" sz="2800">
                <a:latin typeface="Lucida Sans Unicode" pitchFamily="34" charset="0"/>
              </a:rPr>
              <a:t>US</a:t>
            </a:r>
          </a:p>
        </p:txBody>
      </p:sp>
      <p:sp>
        <p:nvSpPr>
          <p:cNvPr id="169995" name="Text Box 11"/>
          <p:cNvSpPr txBox="1">
            <a:spLocks noChangeArrowheads="1"/>
          </p:cNvSpPr>
          <p:nvPr/>
        </p:nvSpPr>
        <p:spPr bwMode="auto">
          <a:xfrm>
            <a:off x="1828800" y="990600"/>
            <a:ext cx="5410200" cy="457200"/>
          </a:xfrm>
          <a:prstGeom prst="rect">
            <a:avLst/>
          </a:prstGeom>
          <a:noFill/>
          <a:ln w="9525">
            <a:noFill/>
            <a:miter lim="800000"/>
            <a:headEnd/>
            <a:tailEnd/>
          </a:ln>
          <a:effectLst/>
        </p:spPr>
        <p:txBody>
          <a:bodyPr>
            <a:spAutoFit/>
          </a:bodyPr>
          <a:lstStyle/>
          <a:p>
            <a:pPr eaLnBrk="1" hangingPunct="1">
              <a:spcBef>
                <a:spcPct val="50000"/>
              </a:spcBef>
            </a:pPr>
            <a:r>
              <a:rPr lang="en-US" sz="2400">
                <a:latin typeface="Times New Roman" pitchFamily="18" charset="0"/>
              </a:rPr>
              <a:t>           </a:t>
            </a:r>
            <a:r>
              <a:rPr lang="en-US" sz="2400" b="1">
                <a:latin typeface="Lucida Sans Unicode" pitchFamily="34" charset="0"/>
              </a:rPr>
              <a:t>Backward Conditioning</a:t>
            </a:r>
            <a:r>
              <a:rPr lang="en-US" sz="2400">
                <a:latin typeface="Lucida Sans Unicode" pitchFamily="34" charset="0"/>
              </a:rPr>
              <a:t>:</a:t>
            </a:r>
            <a:endParaRPr lang="en-US" sz="2400">
              <a:latin typeface="Times New Roman" pitchFamily="18" charset="0"/>
            </a:endParaRPr>
          </a:p>
        </p:txBody>
      </p:sp>
      <p:sp>
        <p:nvSpPr>
          <p:cNvPr id="169996" name="Text Box 12"/>
          <p:cNvSpPr txBox="1">
            <a:spLocks noChangeArrowheads="1"/>
          </p:cNvSpPr>
          <p:nvPr/>
        </p:nvSpPr>
        <p:spPr bwMode="auto">
          <a:xfrm>
            <a:off x="1676400" y="1371600"/>
            <a:ext cx="6096000" cy="457200"/>
          </a:xfrm>
          <a:prstGeom prst="rect">
            <a:avLst/>
          </a:prstGeom>
          <a:noFill/>
          <a:ln w="9525">
            <a:noFill/>
            <a:miter lim="800000"/>
            <a:headEnd/>
            <a:tailEnd/>
          </a:ln>
          <a:effectLst/>
        </p:spPr>
        <p:txBody>
          <a:bodyPr>
            <a:spAutoFit/>
          </a:bodyPr>
          <a:lstStyle/>
          <a:p>
            <a:pPr eaLnBrk="1" hangingPunct="1">
              <a:spcBef>
                <a:spcPct val="50000"/>
              </a:spcBef>
            </a:pPr>
            <a:r>
              <a:rPr lang="en-US" sz="2400">
                <a:latin typeface="Lucida Sans Unicode" pitchFamily="34" charset="0"/>
              </a:rPr>
              <a:t>The CS begins after the US begins.</a:t>
            </a:r>
          </a:p>
        </p:txBody>
      </p:sp>
      <p:sp>
        <p:nvSpPr>
          <p:cNvPr id="169997" name="Text Box 13"/>
          <p:cNvSpPr txBox="1">
            <a:spLocks noChangeArrowheads="1"/>
          </p:cNvSpPr>
          <p:nvPr/>
        </p:nvSpPr>
        <p:spPr bwMode="auto">
          <a:xfrm>
            <a:off x="1066800" y="5029200"/>
            <a:ext cx="7010400" cy="1044575"/>
          </a:xfrm>
          <a:prstGeom prst="rect">
            <a:avLst/>
          </a:prstGeom>
          <a:noFill/>
          <a:ln w="9525">
            <a:noFill/>
            <a:miter lim="800000"/>
            <a:headEnd/>
            <a:tailEnd/>
          </a:ln>
          <a:effectLst/>
        </p:spPr>
        <p:txBody>
          <a:bodyPr>
            <a:spAutoFit/>
          </a:bodyPr>
          <a:lstStyle/>
          <a:p>
            <a:pPr algn="ctr">
              <a:spcBef>
                <a:spcPct val="50000"/>
              </a:spcBef>
            </a:pPr>
            <a:r>
              <a:rPr lang="en-US" sz="2500">
                <a:latin typeface="Comic Sans MS" pitchFamily="66" charset="0"/>
              </a:rPr>
              <a:t>Rank: 3</a:t>
            </a:r>
            <a:r>
              <a:rPr lang="en-US" sz="2500" baseline="30000">
                <a:latin typeface="Comic Sans MS" pitchFamily="66" charset="0"/>
              </a:rPr>
              <a:t>rd</a:t>
            </a:r>
            <a:r>
              <a:rPr lang="en-US" sz="2500">
                <a:latin typeface="Comic Sans MS" pitchFamily="66" charset="0"/>
              </a:rPr>
              <a:t>: Not really effective either.  </a:t>
            </a:r>
          </a:p>
          <a:p>
            <a:pPr algn="ctr">
              <a:spcBef>
                <a:spcPct val="50000"/>
              </a:spcBef>
            </a:pPr>
            <a:r>
              <a:rPr lang="en-US" sz="2500">
                <a:latin typeface="Comic Sans MS" pitchFamily="66" charset="0"/>
              </a:rPr>
              <a:t>EX: food is presented, then the bell rings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9995"/>
                                        </p:tgtEl>
                                        <p:attrNameLst>
                                          <p:attrName>style.visibility</p:attrName>
                                        </p:attrNameLst>
                                      </p:cBhvr>
                                      <p:to>
                                        <p:strVal val="visible"/>
                                      </p:to>
                                    </p:set>
                                    <p:animEffect transition="in" filter="wipe(up)">
                                      <p:cBhvr>
                                        <p:cTn id="7" dur="500"/>
                                        <p:tgtEl>
                                          <p:spTgt spid="1699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9996"/>
                                        </p:tgtEl>
                                        <p:attrNameLst>
                                          <p:attrName>style.visibility</p:attrName>
                                        </p:attrNameLst>
                                      </p:cBhvr>
                                      <p:to>
                                        <p:strVal val="visible"/>
                                      </p:to>
                                    </p:set>
                                    <p:animEffect transition="in" filter="wipe(up)">
                                      <p:cBhvr>
                                        <p:cTn id="12" dur="500"/>
                                        <p:tgtEl>
                                          <p:spTgt spid="16999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9988"/>
                                        </p:tgtEl>
                                        <p:attrNameLst>
                                          <p:attrName>style.visibility</p:attrName>
                                        </p:attrNameLst>
                                      </p:cBhvr>
                                      <p:to>
                                        <p:strVal val="visible"/>
                                      </p:to>
                                    </p:set>
                                    <p:animEffect transition="in" filter="wipe(left)">
                                      <p:cBhvr>
                                        <p:cTn id="17" dur="500"/>
                                        <p:tgtEl>
                                          <p:spTgt spid="1699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9987"/>
                                        </p:tgtEl>
                                        <p:attrNameLst>
                                          <p:attrName>style.visibility</p:attrName>
                                        </p:attrNameLst>
                                      </p:cBhvr>
                                      <p:to>
                                        <p:strVal val="visible"/>
                                      </p:to>
                                    </p:set>
                                    <p:animEffect transition="in" filter="wipe(left)">
                                      <p:cBhvr>
                                        <p:cTn id="22" dur="500"/>
                                        <p:tgtEl>
                                          <p:spTgt spid="16998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9989"/>
                                        </p:tgtEl>
                                        <p:attrNameLst>
                                          <p:attrName>style.visibility</p:attrName>
                                        </p:attrNameLst>
                                      </p:cBhvr>
                                      <p:to>
                                        <p:strVal val="visible"/>
                                      </p:to>
                                    </p:set>
                                    <p:animEffect transition="in" filter="wipe(left)">
                                      <p:cBhvr>
                                        <p:cTn id="27" dur="500"/>
                                        <p:tgtEl>
                                          <p:spTgt spid="169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animBg="1"/>
      <p:bldP spid="169988" grpId="0" animBg="1"/>
      <p:bldP spid="169989" grpId="0" animBg="1"/>
      <p:bldP spid="169995" grpId="0" autoUpdateAnimBg="0"/>
      <p:bldP spid="16999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123950" y="292100"/>
            <a:ext cx="7146925" cy="715963"/>
          </a:xfrm>
          <a:solidFill>
            <a:schemeClr val="bg1"/>
          </a:solidFill>
          <a:ln>
            <a:solidFill>
              <a:schemeClr val="tx1"/>
            </a:solidFill>
          </a:ln>
        </p:spPr>
        <p:txBody>
          <a:bodyPr/>
          <a:lstStyle/>
          <a:p>
            <a:r>
              <a:rPr lang="en-US" sz="3200"/>
              <a:t>Temporal Arrangements of CS and US</a:t>
            </a:r>
          </a:p>
        </p:txBody>
      </p:sp>
      <p:sp>
        <p:nvSpPr>
          <p:cNvPr id="136195" name="Rectangle 3"/>
          <p:cNvSpPr>
            <a:spLocks noChangeArrowheads="1"/>
          </p:cNvSpPr>
          <p:nvPr/>
        </p:nvSpPr>
        <p:spPr bwMode="auto">
          <a:xfrm>
            <a:off x="4114800" y="2362200"/>
            <a:ext cx="1752600" cy="914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36196" name="Line 4"/>
          <p:cNvSpPr>
            <a:spLocks noChangeShapeType="1"/>
          </p:cNvSpPr>
          <p:nvPr/>
        </p:nvSpPr>
        <p:spPr bwMode="auto">
          <a:xfrm flipH="1">
            <a:off x="1905000" y="3276600"/>
            <a:ext cx="2209800" cy="0"/>
          </a:xfrm>
          <a:prstGeom prst="line">
            <a:avLst/>
          </a:prstGeom>
          <a:noFill/>
          <a:ln w="9525">
            <a:solidFill>
              <a:schemeClr val="tx1"/>
            </a:solidFill>
            <a:round/>
            <a:headEnd/>
            <a:tailEnd/>
          </a:ln>
          <a:effectLst/>
        </p:spPr>
        <p:txBody>
          <a:bodyPr/>
          <a:lstStyle/>
          <a:p>
            <a:endParaRPr lang="en-US"/>
          </a:p>
        </p:txBody>
      </p:sp>
      <p:sp>
        <p:nvSpPr>
          <p:cNvPr id="136197" name="Line 5"/>
          <p:cNvSpPr>
            <a:spLocks noChangeShapeType="1"/>
          </p:cNvSpPr>
          <p:nvPr/>
        </p:nvSpPr>
        <p:spPr bwMode="auto">
          <a:xfrm>
            <a:off x="5867400" y="3276600"/>
            <a:ext cx="2590800" cy="0"/>
          </a:xfrm>
          <a:prstGeom prst="line">
            <a:avLst/>
          </a:prstGeom>
          <a:noFill/>
          <a:ln w="9525">
            <a:solidFill>
              <a:schemeClr val="tx1"/>
            </a:solidFill>
            <a:round/>
            <a:headEnd/>
            <a:tailEnd/>
          </a:ln>
          <a:effectLst/>
        </p:spPr>
        <p:txBody>
          <a:bodyPr/>
          <a:lstStyle/>
          <a:p>
            <a:endParaRPr lang="en-US"/>
          </a:p>
        </p:txBody>
      </p:sp>
      <p:sp>
        <p:nvSpPr>
          <p:cNvPr id="136198" name="Rectangle 6"/>
          <p:cNvSpPr>
            <a:spLocks noChangeArrowheads="1"/>
          </p:cNvSpPr>
          <p:nvPr/>
        </p:nvSpPr>
        <p:spPr bwMode="auto">
          <a:xfrm>
            <a:off x="4114800" y="3886200"/>
            <a:ext cx="1752600" cy="914400"/>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136199" name="Line 7"/>
          <p:cNvSpPr>
            <a:spLocks noChangeShapeType="1"/>
          </p:cNvSpPr>
          <p:nvPr/>
        </p:nvSpPr>
        <p:spPr bwMode="auto">
          <a:xfrm flipH="1">
            <a:off x="1905000" y="4800600"/>
            <a:ext cx="2209800" cy="0"/>
          </a:xfrm>
          <a:prstGeom prst="line">
            <a:avLst/>
          </a:prstGeom>
          <a:noFill/>
          <a:ln w="9525">
            <a:solidFill>
              <a:schemeClr val="tx1"/>
            </a:solidFill>
            <a:round/>
            <a:headEnd/>
            <a:tailEnd/>
          </a:ln>
          <a:effectLst/>
        </p:spPr>
        <p:txBody>
          <a:bodyPr/>
          <a:lstStyle/>
          <a:p>
            <a:endParaRPr lang="en-US"/>
          </a:p>
        </p:txBody>
      </p:sp>
      <p:sp>
        <p:nvSpPr>
          <p:cNvPr id="136200" name="Line 8"/>
          <p:cNvSpPr>
            <a:spLocks noChangeShapeType="1"/>
          </p:cNvSpPr>
          <p:nvPr/>
        </p:nvSpPr>
        <p:spPr bwMode="auto">
          <a:xfrm>
            <a:off x="5867400" y="4800600"/>
            <a:ext cx="2590800" cy="0"/>
          </a:xfrm>
          <a:prstGeom prst="line">
            <a:avLst/>
          </a:prstGeom>
          <a:noFill/>
          <a:ln w="9525">
            <a:solidFill>
              <a:schemeClr val="tx1"/>
            </a:solidFill>
            <a:round/>
            <a:headEnd/>
            <a:tailEnd/>
          </a:ln>
          <a:effectLst/>
        </p:spPr>
        <p:txBody>
          <a:bodyPr/>
          <a:lstStyle/>
          <a:p>
            <a:endParaRPr lang="en-US"/>
          </a:p>
        </p:txBody>
      </p:sp>
      <p:sp>
        <p:nvSpPr>
          <p:cNvPr id="136201" name="Text Box 9"/>
          <p:cNvSpPr txBox="1">
            <a:spLocks noChangeArrowheads="1"/>
          </p:cNvSpPr>
          <p:nvPr/>
        </p:nvSpPr>
        <p:spPr bwMode="auto">
          <a:xfrm>
            <a:off x="1219200" y="2971800"/>
            <a:ext cx="838200" cy="519113"/>
          </a:xfrm>
          <a:prstGeom prst="rect">
            <a:avLst/>
          </a:prstGeom>
          <a:noFill/>
          <a:ln w="9525">
            <a:noFill/>
            <a:miter lim="800000"/>
            <a:headEnd/>
            <a:tailEnd/>
          </a:ln>
          <a:effectLst/>
        </p:spPr>
        <p:txBody>
          <a:bodyPr>
            <a:spAutoFit/>
          </a:bodyPr>
          <a:lstStyle/>
          <a:p>
            <a:pPr eaLnBrk="1" hangingPunct="1">
              <a:spcBef>
                <a:spcPct val="50000"/>
              </a:spcBef>
            </a:pPr>
            <a:r>
              <a:rPr lang="en-US" sz="2800">
                <a:latin typeface="Lucida Sans Unicode" pitchFamily="34" charset="0"/>
              </a:rPr>
              <a:t>CS</a:t>
            </a:r>
          </a:p>
        </p:txBody>
      </p:sp>
      <p:sp>
        <p:nvSpPr>
          <p:cNvPr id="136202" name="Text Box 10"/>
          <p:cNvSpPr txBox="1">
            <a:spLocks noChangeArrowheads="1"/>
          </p:cNvSpPr>
          <p:nvPr/>
        </p:nvSpPr>
        <p:spPr bwMode="auto">
          <a:xfrm>
            <a:off x="1219200" y="4419600"/>
            <a:ext cx="838200" cy="519113"/>
          </a:xfrm>
          <a:prstGeom prst="rect">
            <a:avLst/>
          </a:prstGeom>
          <a:noFill/>
          <a:ln w="9525">
            <a:noFill/>
            <a:miter lim="800000"/>
            <a:headEnd/>
            <a:tailEnd/>
          </a:ln>
          <a:effectLst/>
        </p:spPr>
        <p:txBody>
          <a:bodyPr>
            <a:spAutoFit/>
          </a:bodyPr>
          <a:lstStyle/>
          <a:p>
            <a:pPr eaLnBrk="1" hangingPunct="1">
              <a:spcBef>
                <a:spcPct val="50000"/>
              </a:spcBef>
            </a:pPr>
            <a:r>
              <a:rPr lang="en-US" sz="2800">
                <a:latin typeface="Lucida Sans Unicode" pitchFamily="34" charset="0"/>
              </a:rPr>
              <a:t>US</a:t>
            </a:r>
          </a:p>
        </p:txBody>
      </p:sp>
      <p:sp>
        <p:nvSpPr>
          <p:cNvPr id="136203" name="Text Box 11"/>
          <p:cNvSpPr txBox="1">
            <a:spLocks noChangeArrowheads="1"/>
          </p:cNvSpPr>
          <p:nvPr/>
        </p:nvSpPr>
        <p:spPr bwMode="auto">
          <a:xfrm>
            <a:off x="1676400" y="990600"/>
            <a:ext cx="5410200" cy="457200"/>
          </a:xfrm>
          <a:prstGeom prst="rect">
            <a:avLst/>
          </a:prstGeom>
          <a:noFill/>
          <a:ln w="9525">
            <a:noFill/>
            <a:miter lim="800000"/>
            <a:headEnd/>
            <a:tailEnd/>
          </a:ln>
          <a:effectLst/>
        </p:spPr>
        <p:txBody>
          <a:bodyPr>
            <a:spAutoFit/>
          </a:bodyPr>
          <a:lstStyle/>
          <a:p>
            <a:pPr eaLnBrk="1" hangingPunct="1">
              <a:spcBef>
                <a:spcPct val="50000"/>
              </a:spcBef>
            </a:pPr>
            <a:r>
              <a:rPr lang="en-US" sz="2400">
                <a:latin typeface="Times New Roman" pitchFamily="18" charset="0"/>
              </a:rPr>
              <a:t>           </a:t>
            </a:r>
            <a:r>
              <a:rPr lang="en-US" sz="2400" b="1">
                <a:latin typeface="Lucida Sans Unicode" pitchFamily="34" charset="0"/>
              </a:rPr>
              <a:t>Simultaneous Conditioning:</a:t>
            </a:r>
            <a:endParaRPr lang="en-US" sz="2400" b="1">
              <a:latin typeface="Times New Roman" pitchFamily="18" charset="0"/>
            </a:endParaRPr>
          </a:p>
        </p:txBody>
      </p:sp>
      <p:sp>
        <p:nvSpPr>
          <p:cNvPr id="136204" name="Text Box 12"/>
          <p:cNvSpPr txBox="1">
            <a:spLocks noChangeArrowheads="1"/>
          </p:cNvSpPr>
          <p:nvPr/>
        </p:nvSpPr>
        <p:spPr bwMode="auto">
          <a:xfrm>
            <a:off x="1676400" y="1371600"/>
            <a:ext cx="6096000" cy="457200"/>
          </a:xfrm>
          <a:prstGeom prst="rect">
            <a:avLst/>
          </a:prstGeom>
          <a:noFill/>
          <a:ln w="9525">
            <a:noFill/>
            <a:miter lim="800000"/>
            <a:headEnd/>
            <a:tailEnd/>
          </a:ln>
          <a:effectLst/>
        </p:spPr>
        <p:txBody>
          <a:bodyPr>
            <a:spAutoFit/>
          </a:bodyPr>
          <a:lstStyle/>
          <a:p>
            <a:pPr eaLnBrk="1" hangingPunct="1">
              <a:spcBef>
                <a:spcPct val="50000"/>
              </a:spcBef>
            </a:pPr>
            <a:r>
              <a:rPr lang="en-US" sz="2400">
                <a:latin typeface="Lucida Sans Unicode" pitchFamily="34" charset="0"/>
              </a:rPr>
              <a:t>The CS and US begin at the same time.</a:t>
            </a:r>
          </a:p>
        </p:txBody>
      </p:sp>
      <p:sp>
        <p:nvSpPr>
          <p:cNvPr id="136205" name="Text Box 13"/>
          <p:cNvSpPr txBox="1">
            <a:spLocks noChangeArrowheads="1"/>
          </p:cNvSpPr>
          <p:nvPr/>
        </p:nvSpPr>
        <p:spPr bwMode="auto">
          <a:xfrm>
            <a:off x="152400" y="5029200"/>
            <a:ext cx="8991600" cy="1425575"/>
          </a:xfrm>
          <a:prstGeom prst="rect">
            <a:avLst/>
          </a:prstGeom>
          <a:noFill/>
          <a:ln w="9525">
            <a:noFill/>
            <a:miter lim="800000"/>
            <a:headEnd/>
            <a:tailEnd/>
          </a:ln>
          <a:effectLst/>
        </p:spPr>
        <p:txBody>
          <a:bodyPr>
            <a:spAutoFit/>
          </a:bodyPr>
          <a:lstStyle/>
          <a:p>
            <a:pPr algn="ctr">
              <a:spcBef>
                <a:spcPct val="50000"/>
              </a:spcBef>
            </a:pPr>
            <a:r>
              <a:rPr lang="en-US" sz="2500">
                <a:latin typeface="Comic Sans MS" pitchFamily="66" charset="0"/>
              </a:rPr>
              <a:t>Rank: 4</a:t>
            </a:r>
            <a:r>
              <a:rPr lang="en-US" sz="2500" baseline="30000">
                <a:latin typeface="Comic Sans MS" pitchFamily="66" charset="0"/>
              </a:rPr>
              <a:t>th</a:t>
            </a:r>
            <a:r>
              <a:rPr lang="en-US" sz="2500">
                <a:latin typeface="Comic Sans MS" pitchFamily="66" charset="0"/>
              </a:rPr>
              <a:t>: Not very good at all…why?  </a:t>
            </a:r>
          </a:p>
          <a:p>
            <a:pPr algn="ctr">
              <a:spcBef>
                <a:spcPct val="50000"/>
              </a:spcBef>
            </a:pPr>
            <a:r>
              <a:rPr lang="en-US" sz="2500">
                <a:latin typeface="Comic Sans MS" pitchFamily="66" charset="0"/>
              </a:rPr>
              <a:t>EX: bell begins to ring at the same time the food is presented. Both begin, continue, and end at the same time.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6203"/>
                                        </p:tgtEl>
                                        <p:attrNameLst>
                                          <p:attrName>style.visibility</p:attrName>
                                        </p:attrNameLst>
                                      </p:cBhvr>
                                      <p:to>
                                        <p:strVal val="visible"/>
                                      </p:to>
                                    </p:set>
                                    <p:animEffect transition="in" filter="wipe(up)">
                                      <p:cBhvr>
                                        <p:cTn id="7" dur="500"/>
                                        <p:tgtEl>
                                          <p:spTgt spid="1362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6204"/>
                                        </p:tgtEl>
                                        <p:attrNameLst>
                                          <p:attrName>style.visibility</p:attrName>
                                        </p:attrNameLst>
                                      </p:cBhvr>
                                      <p:to>
                                        <p:strVal val="visible"/>
                                      </p:to>
                                    </p:set>
                                    <p:animEffect transition="in" filter="wipe(up)">
                                      <p:cBhvr>
                                        <p:cTn id="12" dur="500"/>
                                        <p:tgtEl>
                                          <p:spTgt spid="13620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6196"/>
                                        </p:tgtEl>
                                        <p:attrNameLst>
                                          <p:attrName>style.visibility</p:attrName>
                                        </p:attrNameLst>
                                      </p:cBhvr>
                                      <p:to>
                                        <p:strVal val="visible"/>
                                      </p:to>
                                    </p:set>
                                    <p:animEffect transition="in" filter="wipe(left)">
                                      <p:cBhvr>
                                        <p:cTn id="17" dur="500"/>
                                        <p:tgtEl>
                                          <p:spTgt spid="13619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6195"/>
                                        </p:tgtEl>
                                        <p:attrNameLst>
                                          <p:attrName>style.visibility</p:attrName>
                                        </p:attrNameLst>
                                      </p:cBhvr>
                                      <p:to>
                                        <p:strVal val="visible"/>
                                      </p:to>
                                    </p:set>
                                    <p:animEffect transition="in" filter="wipe(left)">
                                      <p:cBhvr>
                                        <p:cTn id="22" dur="500"/>
                                        <p:tgtEl>
                                          <p:spTgt spid="13619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6197"/>
                                        </p:tgtEl>
                                        <p:attrNameLst>
                                          <p:attrName>style.visibility</p:attrName>
                                        </p:attrNameLst>
                                      </p:cBhvr>
                                      <p:to>
                                        <p:strVal val="visible"/>
                                      </p:to>
                                    </p:set>
                                    <p:animEffect transition="in" filter="wipe(left)">
                                      <p:cBhvr>
                                        <p:cTn id="27" dur="500"/>
                                        <p:tgtEl>
                                          <p:spTgt spid="13619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6199"/>
                                        </p:tgtEl>
                                        <p:attrNameLst>
                                          <p:attrName>style.visibility</p:attrName>
                                        </p:attrNameLst>
                                      </p:cBhvr>
                                      <p:to>
                                        <p:strVal val="visible"/>
                                      </p:to>
                                    </p:set>
                                    <p:animEffect transition="in" filter="wipe(left)">
                                      <p:cBhvr>
                                        <p:cTn id="32" dur="500"/>
                                        <p:tgtEl>
                                          <p:spTgt spid="13619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6198"/>
                                        </p:tgtEl>
                                        <p:attrNameLst>
                                          <p:attrName>style.visibility</p:attrName>
                                        </p:attrNameLst>
                                      </p:cBhvr>
                                      <p:to>
                                        <p:strVal val="visible"/>
                                      </p:to>
                                    </p:set>
                                    <p:animEffect transition="in" filter="wipe(left)">
                                      <p:cBhvr>
                                        <p:cTn id="37" dur="500"/>
                                        <p:tgtEl>
                                          <p:spTgt spid="13619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6200"/>
                                        </p:tgtEl>
                                        <p:attrNameLst>
                                          <p:attrName>style.visibility</p:attrName>
                                        </p:attrNameLst>
                                      </p:cBhvr>
                                      <p:to>
                                        <p:strVal val="visible"/>
                                      </p:to>
                                    </p:set>
                                    <p:animEffect transition="in" filter="wipe(left)">
                                      <p:cBhvr>
                                        <p:cTn id="42" dur="500"/>
                                        <p:tgtEl>
                                          <p:spTgt spid="136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animBg="1"/>
      <p:bldP spid="136196" grpId="0" animBg="1"/>
      <p:bldP spid="136197" grpId="0" animBg="1"/>
      <p:bldP spid="136198" grpId="0" animBg="1"/>
      <p:bldP spid="136199" grpId="0" animBg="1"/>
      <p:bldP spid="136200" grpId="0" animBg="1"/>
      <p:bldP spid="136203" grpId="0" autoUpdateAnimBg="0"/>
      <p:bldP spid="13620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123950" y="292100"/>
            <a:ext cx="7146925" cy="715963"/>
          </a:xfrm>
          <a:solidFill>
            <a:schemeClr val="bg1"/>
          </a:solidFill>
          <a:ln>
            <a:solidFill>
              <a:schemeClr val="tx1"/>
            </a:solidFill>
          </a:ln>
        </p:spPr>
        <p:txBody>
          <a:bodyPr/>
          <a:lstStyle/>
          <a:p>
            <a:r>
              <a:rPr lang="en-US" sz="3200"/>
              <a:t>Temporal Arrangements of CS and US</a:t>
            </a:r>
          </a:p>
        </p:txBody>
      </p:sp>
      <p:sp>
        <p:nvSpPr>
          <p:cNvPr id="141315" name="Text Box 3"/>
          <p:cNvSpPr txBox="1">
            <a:spLocks noChangeArrowheads="1"/>
          </p:cNvSpPr>
          <p:nvPr/>
        </p:nvSpPr>
        <p:spPr bwMode="auto">
          <a:xfrm>
            <a:off x="533400" y="1219200"/>
            <a:ext cx="7772400" cy="457200"/>
          </a:xfrm>
          <a:prstGeom prst="rect">
            <a:avLst/>
          </a:prstGeom>
          <a:noFill/>
          <a:ln w="9525">
            <a:noFill/>
            <a:miter lim="800000"/>
            <a:headEnd/>
            <a:tailEnd/>
          </a:ln>
          <a:effectLst/>
        </p:spPr>
        <p:txBody>
          <a:bodyPr>
            <a:spAutoFit/>
          </a:bodyPr>
          <a:lstStyle/>
          <a:p>
            <a:pPr eaLnBrk="1" hangingPunct="1">
              <a:spcBef>
                <a:spcPct val="50000"/>
              </a:spcBef>
            </a:pPr>
            <a:r>
              <a:rPr lang="en-US" sz="2400">
                <a:latin typeface="Times New Roman" pitchFamily="18" charset="0"/>
              </a:rPr>
              <a:t>           </a:t>
            </a:r>
            <a:r>
              <a:rPr lang="en-US" sz="2400">
                <a:latin typeface="Lucida Sans Unicode" pitchFamily="34" charset="0"/>
              </a:rPr>
              <a:t>How these procedures rank in effectiveness:</a:t>
            </a:r>
            <a:endParaRPr lang="en-US" sz="2400">
              <a:latin typeface="Times New Roman" pitchFamily="18" charset="0"/>
            </a:endParaRPr>
          </a:p>
        </p:txBody>
      </p:sp>
      <p:sp>
        <p:nvSpPr>
          <p:cNvPr id="141316" name="Line 4"/>
          <p:cNvSpPr>
            <a:spLocks noChangeShapeType="1"/>
          </p:cNvSpPr>
          <p:nvPr/>
        </p:nvSpPr>
        <p:spPr bwMode="auto">
          <a:xfrm>
            <a:off x="3352800" y="2057400"/>
            <a:ext cx="0" cy="4038600"/>
          </a:xfrm>
          <a:prstGeom prst="line">
            <a:avLst/>
          </a:prstGeom>
          <a:noFill/>
          <a:ln w="9525">
            <a:solidFill>
              <a:schemeClr val="tx1"/>
            </a:solidFill>
            <a:round/>
            <a:headEnd/>
            <a:tailEnd/>
          </a:ln>
          <a:effectLst/>
        </p:spPr>
        <p:txBody>
          <a:bodyPr/>
          <a:lstStyle/>
          <a:p>
            <a:endParaRPr lang="en-US"/>
          </a:p>
        </p:txBody>
      </p:sp>
      <p:sp>
        <p:nvSpPr>
          <p:cNvPr id="141317" name="Text Box 5"/>
          <p:cNvSpPr txBox="1">
            <a:spLocks noChangeArrowheads="1"/>
          </p:cNvSpPr>
          <p:nvPr/>
        </p:nvSpPr>
        <p:spPr bwMode="auto">
          <a:xfrm>
            <a:off x="2209800" y="1981200"/>
            <a:ext cx="838200" cy="457200"/>
          </a:xfrm>
          <a:prstGeom prst="rect">
            <a:avLst/>
          </a:prstGeom>
          <a:noFill/>
          <a:ln w="9525">
            <a:noFill/>
            <a:miter lim="800000"/>
            <a:headEnd/>
            <a:tailEnd/>
          </a:ln>
          <a:effectLst/>
        </p:spPr>
        <p:txBody>
          <a:bodyPr>
            <a:spAutoFit/>
          </a:bodyPr>
          <a:lstStyle/>
          <a:p>
            <a:pPr eaLnBrk="1" hangingPunct="1">
              <a:spcBef>
                <a:spcPct val="50000"/>
              </a:spcBef>
            </a:pPr>
            <a:r>
              <a:rPr lang="en-US" sz="2400">
                <a:latin typeface="Lucida Sans Unicode" pitchFamily="34" charset="0"/>
              </a:rPr>
              <a:t>Best</a:t>
            </a:r>
          </a:p>
        </p:txBody>
      </p:sp>
      <p:sp>
        <p:nvSpPr>
          <p:cNvPr id="141318" name="Text Box 6"/>
          <p:cNvSpPr txBox="1">
            <a:spLocks noChangeArrowheads="1"/>
          </p:cNvSpPr>
          <p:nvPr/>
        </p:nvSpPr>
        <p:spPr bwMode="auto">
          <a:xfrm>
            <a:off x="2057400" y="5638800"/>
            <a:ext cx="1066800" cy="457200"/>
          </a:xfrm>
          <a:prstGeom prst="rect">
            <a:avLst/>
          </a:prstGeom>
          <a:noFill/>
          <a:ln w="9525">
            <a:noFill/>
            <a:miter lim="800000"/>
            <a:headEnd/>
            <a:tailEnd/>
          </a:ln>
          <a:effectLst/>
        </p:spPr>
        <p:txBody>
          <a:bodyPr>
            <a:spAutoFit/>
          </a:bodyPr>
          <a:lstStyle/>
          <a:p>
            <a:pPr eaLnBrk="1" hangingPunct="1">
              <a:spcBef>
                <a:spcPct val="50000"/>
              </a:spcBef>
            </a:pPr>
            <a:r>
              <a:rPr lang="en-US" sz="2400">
                <a:latin typeface="Lucida Sans Unicode" pitchFamily="34" charset="0"/>
              </a:rPr>
              <a:t>Worst</a:t>
            </a:r>
          </a:p>
        </p:txBody>
      </p:sp>
      <p:sp>
        <p:nvSpPr>
          <p:cNvPr id="141319" name="Rectangle 7"/>
          <p:cNvSpPr>
            <a:spLocks noChangeArrowheads="1"/>
          </p:cNvSpPr>
          <p:nvPr/>
        </p:nvSpPr>
        <p:spPr bwMode="auto">
          <a:xfrm>
            <a:off x="4038600" y="2133600"/>
            <a:ext cx="3352800" cy="457200"/>
          </a:xfrm>
          <a:prstGeom prst="rect">
            <a:avLst/>
          </a:prstGeom>
          <a:noFill/>
          <a:ln w="9525">
            <a:noFill/>
            <a:miter lim="800000"/>
            <a:headEnd/>
            <a:tailEnd/>
          </a:ln>
          <a:effectLst/>
        </p:spPr>
        <p:txBody>
          <a:bodyPr>
            <a:spAutoFit/>
          </a:bodyPr>
          <a:lstStyle/>
          <a:p>
            <a:pPr eaLnBrk="1" hangingPunct="1"/>
            <a:r>
              <a:rPr lang="en-US" sz="2400">
                <a:latin typeface="Lucida Sans Unicode" pitchFamily="34" charset="0"/>
              </a:rPr>
              <a:t>Delay Conditioning</a:t>
            </a:r>
          </a:p>
        </p:txBody>
      </p:sp>
      <p:sp>
        <p:nvSpPr>
          <p:cNvPr id="141320" name="Rectangle 8"/>
          <p:cNvSpPr>
            <a:spLocks noChangeArrowheads="1"/>
          </p:cNvSpPr>
          <p:nvPr/>
        </p:nvSpPr>
        <p:spPr bwMode="auto">
          <a:xfrm>
            <a:off x="4038600" y="3276600"/>
            <a:ext cx="3008313" cy="457200"/>
          </a:xfrm>
          <a:prstGeom prst="rect">
            <a:avLst/>
          </a:prstGeom>
          <a:noFill/>
          <a:ln w="9525">
            <a:noFill/>
            <a:miter lim="800000"/>
            <a:headEnd/>
            <a:tailEnd/>
          </a:ln>
          <a:effectLst/>
        </p:spPr>
        <p:txBody>
          <a:bodyPr wrap="none">
            <a:spAutoFit/>
          </a:bodyPr>
          <a:lstStyle/>
          <a:p>
            <a:pPr eaLnBrk="1" hangingPunct="1"/>
            <a:r>
              <a:rPr lang="en-US" sz="2400">
                <a:latin typeface="Lucida Sans Unicode" pitchFamily="34" charset="0"/>
              </a:rPr>
              <a:t>Trace Conditioning</a:t>
            </a:r>
          </a:p>
        </p:txBody>
      </p:sp>
      <p:sp>
        <p:nvSpPr>
          <p:cNvPr id="141321" name="Rectangle 9"/>
          <p:cNvSpPr>
            <a:spLocks noChangeArrowheads="1"/>
          </p:cNvSpPr>
          <p:nvPr/>
        </p:nvSpPr>
        <p:spPr bwMode="auto">
          <a:xfrm>
            <a:off x="4038600" y="4419600"/>
            <a:ext cx="3962400" cy="457200"/>
          </a:xfrm>
          <a:prstGeom prst="rect">
            <a:avLst/>
          </a:prstGeom>
          <a:noFill/>
          <a:ln w="9525">
            <a:noFill/>
            <a:miter lim="800000"/>
            <a:headEnd/>
            <a:tailEnd/>
          </a:ln>
          <a:effectLst/>
        </p:spPr>
        <p:txBody>
          <a:bodyPr>
            <a:spAutoFit/>
          </a:bodyPr>
          <a:lstStyle/>
          <a:p>
            <a:pPr eaLnBrk="1" hangingPunct="1"/>
            <a:r>
              <a:rPr lang="en-US" sz="2400">
                <a:latin typeface="Lucida Sans Unicode" pitchFamily="34" charset="0"/>
              </a:rPr>
              <a:t>Backward Conditioning</a:t>
            </a:r>
          </a:p>
        </p:txBody>
      </p:sp>
      <p:sp>
        <p:nvSpPr>
          <p:cNvPr id="141322" name="Rectangle 10"/>
          <p:cNvSpPr>
            <a:spLocks noChangeArrowheads="1"/>
          </p:cNvSpPr>
          <p:nvPr/>
        </p:nvSpPr>
        <p:spPr bwMode="auto">
          <a:xfrm>
            <a:off x="4038600" y="5638800"/>
            <a:ext cx="4184650" cy="457200"/>
          </a:xfrm>
          <a:prstGeom prst="rect">
            <a:avLst/>
          </a:prstGeom>
          <a:noFill/>
          <a:ln w="9525">
            <a:noFill/>
            <a:miter lim="800000"/>
            <a:headEnd/>
            <a:tailEnd/>
          </a:ln>
          <a:effectLst/>
        </p:spPr>
        <p:txBody>
          <a:bodyPr wrap="none">
            <a:spAutoFit/>
          </a:bodyPr>
          <a:lstStyle/>
          <a:p>
            <a:pPr eaLnBrk="1" hangingPunct="1"/>
            <a:r>
              <a:rPr lang="en-US" sz="2400">
                <a:latin typeface="Lucida Sans Unicode" pitchFamily="34" charset="0"/>
              </a:rPr>
              <a:t>Simultaneous Conditioning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1316"/>
                                        </p:tgtEl>
                                        <p:attrNameLst>
                                          <p:attrName>style.visibility</p:attrName>
                                        </p:attrNameLst>
                                      </p:cBhvr>
                                      <p:to>
                                        <p:strVal val="visible"/>
                                      </p:to>
                                    </p:set>
                                    <p:animEffect transition="in" filter="wipe(up)">
                                      <p:cBhvr>
                                        <p:cTn id="7" dur="500"/>
                                        <p:tgtEl>
                                          <p:spTgt spid="1413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413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413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41319"/>
                                        </p:tgtEl>
                                        <p:attrNameLst>
                                          <p:attrName>style.visibility</p:attrName>
                                        </p:attrNameLst>
                                      </p:cBhvr>
                                      <p:to>
                                        <p:strVal val="visible"/>
                                      </p:to>
                                    </p:set>
                                    <p:anim calcmode="lin" valueType="num">
                                      <p:cBhvr additive="base">
                                        <p:cTn id="20" dur="500" fill="hold"/>
                                        <p:tgtEl>
                                          <p:spTgt spid="141319"/>
                                        </p:tgtEl>
                                        <p:attrNameLst>
                                          <p:attrName>ppt_x</p:attrName>
                                        </p:attrNameLst>
                                      </p:cBhvr>
                                      <p:tavLst>
                                        <p:tav tm="0">
                                          <p:val>
                                            <p:strVal val="1+#ppt_w/2"/>
                                          </p:val>
                                        </p:tav>
                                        <p:tav tm="100000">
                                          <p:val>
                                            <p:strVal val="#ppt_x"/>
                                          </p:val>
                                        </p:tav>
                                      </p:tavLst>
                                    </p:anim>
                                    <p:anim calcmode="lin" valueType="num">
                                      <p:cBhvr additive="base">
                                        <p:cTn id="21" dur="500" fill="hold"/>
                                        <p:tgtEl>
                                          <p:spTgt spid="14131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41320"/>
                                        </p:tgtEl>
                                        <p:attrNameLst>
                                          <p:attrName>style.visibility</p:attrName>
                                        </p:attrNameLst>
                                      </p:cBhvr>
                                      <p:to>
                                        <p:strVal val="visible"/>
                                      </p:to>
                                    </p:set>
                                    <p:anim calcmode="lin" valueType="num">
                                      <p:cBhvr additive="base">
                                        <p:cTn id="26" dur="500" fill="hold"/>
                                        <p:tgtEl>
                                          <p:spTgt spid="141320"/>
                                        </p:tgtEl>
                                        <p:attrNameLst>
                                          <p:attrName>ppt_x</p:attrName>
                                        </p:attrNameLst>
                                      </p:cBhvr>
                                      <p:tavLst>
                                        <p:tav tm="0">
                                          <p:val>
                                            <p:strVal val="1+#ppt_w/2"/>
                                          </p:val>
                                        </p:tav>
                                        <p:tav tm="100000">
                                          <p:val>
                                            <p:strVal val="#ppt_x"/>
                                          </p:val>
                                        </p:tav>
                                      </p:tavLst>
                                    </p:anim>
                                    <p:anim calcmode="lin" valueType="num">
                                      <p:cBhvr additive="base">
                                        <p:cTn id="27" dur="500" fill="hold"/>
                                        <p:tgtEl>
                                          <p:spTgt spid="14132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41321"/>
                                        </p:tgtEl>
                                        <p:attrNameLst>
                                          <p:attrName>style.visibility</p:attrName>
                                        </p:attrNameLst>
                                      </p:cBhvr>
                                      <p:to>
                                        <p:strVal val="visible"/>
                                      </p:to>
                                    </p:set>
                                    <p:anim calcmode="lin" valueType="num">
                                      <p:cBhvr additive="base">
                                        <p:cTn id="32" dur="500" fill="hold"/>
                                        <p:tgtEl>
                                          <p:spTgt spid="141321"/>
                                        </p:tgtEl>
                                        <p:attrNameLst>
                                          <p:attrName>ppt_x</p:attrName>
                                        </p:attrNameLst>
                                      </p:cBhvr>
                                      <p:tavLst>
                                        <p:tav tm="0">
                                          <p:val>
                                            <p:strVal val="1+#ppt_w/2"/>
                                          </p:val>
                                        </p:tav>
                                        <p:tav tm="100000">
                                          <p:val>
                                            <p:strVal val="#ppt_x"/>
                                          </p:val>
                                        </p:tav>
                                      </p:tavLst>
                                    </p:anim>
                                    <p:anim calcmode="lin" valueType="num">
                                      <p:cBhvr additive="base">
                                        <p:cTn id="33" dur="500" fill="hold"/>
                                        <p:tgtEl>
                                          <p:spTgt spid="14132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141322"/>
                                        </p:tgtEl>
                                        <p:attrNameLst>
                                          <p:attrName>style.visibility</p:attrName>
                                        </p:attrNameLst>
                                      </p:cBhvr>
                                      <p:to>
                                        <p:strVal val="visible"/>
                                      </p:to>
                                    </p:set>
                                    <p:anim calcmode="lin" valueType="num">
                                      <p:cBhvr additive="base">
                                        <p:cTn id="38" dur="500" fill="hold"/>
                                        <p:tgtEl>
                                          <p:spTgt spid="141322"/>
                                        </p:tgtEl>
                                        <p:attrNameLst>
                                          <p:attrName>ppt_x</p:attrName>
                                        </p:attrNameLst>
                                      </p:cBhvr>
                                      <p:tavLst>
                                        <p:tav tm="0">
                                          <p:val>
                                            <p:strVal val="1+#ppt_w/2"/>
                                          </p:val>
                                        </p:tav>
                                        <p:tav tm="100000">
                                          <p:val>
                                            <p:strVal val="#ppt_x"/>
                                          </p:val>
                                        </p:tav>
                                      </p:tavLst>
                                    </p:anim>
                                    <p:anim calcmode="lin" valueType="num">
                                      <p:cBhvr additive="base">
                                        <p:cTn id="39" dur="500" fill="hold"/>
                                        <p:tgtEl>
                                          <p:spTgt spid="1413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animBg="1"/>
      <p:bldP spid="141317" grpId="0" autoUpdateAnimBg="0"/>
      <p:bldP spid="141318" grpId="0" autoUpdateAnimBg="0"/>
      <p:bldP spid="141319" grpId="0" autoUpdateAnimBg="0"/>
      <p:bldP spid="141320" grpId="0" autoUpdateAnimBg="0"/>
      <p:bldP spid="141321" grpId="0" autoUpdateAnimBg="0"/>
      <p:bldP spid="14132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p:txBody>
          <a:bodyPr/>
          <a:lstStyle/>
          <a:p>
            <a:r>
              <a:rPr lang="en-US" dirty="0"/>
              <a:t>Learning: Defined </a:t>
            </a:r>
          </a:p>
        </p:txBody>
      </p:sp>
      <p:sp>
        <p:nvSpPr>
          <p:cNvPr id="3079" name="Rectangle 7"/>
          <p:cNvSpPr>
            <a:spLocks noGrp="1" noChangeArrowheads="1"/>
          </p:cNvSpPr>
          <p:nvPr>
            <p:ph sz="quarter" idx="1"/>
          </p:nvPr>
        </p:nvSpPr>
        <p:spPr>
          <a:xfrm>
            <a:off x="827088" y="1976438"/>
            <a:ext cx="7489825" cy="4040187"/>
          </a:xfrm>
        </p:spPr>
        <p:txBody>
          <a:bodyPr/>
          <a:lstStyle/>
          <a:p>
            <a:pPr>
              <a:lnSpc>
                <a:spcPct val="90000"/>
              </a:lnSpc>
            </a:pPr>
            <a:r>
              <a:rPr lang="en-US" sz="2800"/>
              <a:t>Learning: Relatively permanent change in </a:t>
            </a:r>
            <a:r>
              <a:rPr lang="en-US" sz="2800" b="1"/>
              <a:t>[observable] behavior</a:t>
            </a:r>
            <a:r>
              <a:rPr lang="en-US" sz="2800"/>
              <a:t> due to experience</a:t>
            </a:r>
          </a:p>
          <a:p>
            <a:pPr lvl="1">
              <a:lnSpc>
                <a:spcPct val="90000"/>
              </a:lnSpc>
            </a:pPr>
            <a:r>
              <a:rPr lang="en-US" sz="2400"/>
              <a:t>NOT temporary changes due to disease, injury, maturation, or drugs</a:t>
            </a:r>
          </a:p>
          <a:p>
            <a:pPr>
              <a:lnSpc>
                <a:spcPct val="90000"/>
              </a:lnSpc>
            </a:pPr>
            <a:r>
              <a:rPr lang="en-US" sz="2800"/>
              <a:t>As class moves on, determine what you are learning about the balloons…</a:t>
            </a:r>
          </a:p>
          <a:p>
            <a:pPr>
              <a:lnSpc>
                <a:spcPct val="90000"/>
              </a:lnSpc>
            </a:pPr>
            <a:endParaRPr lang="en-US" sz="2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en-US">
                <a:solidFill>
                  <a:schemeClr val="tx1"/>
                </a:solidFill>
              </a:rPr>
              <a:t>Learning Processes</a:t>
            </a:r>
            <a:endParaRPr lang="en-US">
              <a:solidFill>
                <a:schemeClr val="tx1"/>
              </a:solidFill>
            </a:endParaRPr>
          </a:p>
        </p:txBody>
      </p:sp>
      <p:sp>
        <p:nvSpPr>
          <p:cNvPr id="122883" name="Rectangle 3"/>
          <p:cNvSpPr>
            <a:spLocks noGrp="1" noChangeArrowheads="1"/>
          </p:cNvSpPr>
          <p:nvPr>
            <p:ph sz="quarter" idx="1"/>
          </p:nvPr>
        </p:nvSpPr>
        <p:spPr/>
        <p:txBody>
          <a:bodyPr/>
          <a:lstStyle/>
          <a:p>
            <a:pPr>
              <a:lnSpc>
                <a:spcPct val="90000"/>
              </a:lnSpc>
            </a:pPr>
            <a:r>
              <a:rPr lang="en-US" altLang="en-US" sz="4000" dirty="0"/>
              <a:t>Behaviorism (today)</a:t>
            </a:r>
          </a:p>
          <a:p>
            <a:pPr>
              <a:lnSpc>
                <a:spcPct val="90000"/>
              </a:lnSpc>
            </a:pPr>
            <a:r>
              <a:rPr lang="en-US" altLang="en-US" sz="4000" dirty="0"/>
              <a:t>Classical conditioning </a:t>
            </a:r>
            <a:r>
              <a:rPr lang="en-US" altLang="en-US" sz="4000" dirty="0" smtClean="0"/>
              <a:t>(today)</a:t>
            </a:r>
            <a:endParaRPr lang="en-US" altLang="en-US" sz="4000" dirty="0"/>
          </a:p>
          <a:p>
            <a:pPr>
              <a:lnSpc>
                <a:spcPct val="90000"/>
              </a:lnSpc>
            </a:pPr>
            <a:r>
              <a:rPr lang="en-US" altLang="en-US" sz="4000" dirty="0"/>
              <a:t>Operant conditioning </a:t>
            </a:r>
            <a:r>
              <a:rPr lang="en-US" altLang="en-US" sz="4000" dirty="0" smtClean="0"/>
              <a:t>(next time)</a:t>
            </a:r>
            <a:endParaRPr lang="en-US" altLang="en-US" sz="4000" dirty="0"/>
          </a:p>
          <a:p>
            <a:pPr>
              <a:lnSpc>
                <a:spcPct val="90000"/>
              </a:lnSpc>
            </a:pPr>
            <a:r>
              <a:rPr lang="en-US" altLang="en-US" sz="4000" dirty="0"/>
              <a:t>Other forms of learning </a:t>
            </a:r>
            <a:r>
              <a:rPr lang="en-US" altLang="en-US" sz="4000" dirty="0" smtClean="0"/>
              <a:t>(time after)</a:t>
            </a:r>
            <a:endParaRPr lang="en-US" altLang="en-US" dirty="0"/>
          </a:p>
          <a:p>
            <a:pPr>
              <a:lnSpc>
                <a:spcPct val="90000"/>
              </a:lnSpc>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en-US">
                <a:solidFill>
                  <a:schemeClr val="tx1"/>
                </a:solidFill>
              </a:rPr>
              <a:t>Behaviorism</a:t>
            </a:r>
          </a:p>
        </p:txBody>
      </p:sp>
      <p:sp>
        <p:nvSpPr>
          <p:cNvPr id="123907" name="Rectangle 3"/>
          <p:cNvSpPr>
            <a:spLocks noGrp="1" noChangeArrowheads="1"/>
          </p:cNvSpPr>
          <p:nvPr>
            <p:ph sz="quarter" idx="1"/>
          </p:nvPr>
        </p:nvSpPr>
        <p:spPr>
          <a:xfrm>
            <a:off x="685800" y="1600200"/>
            <a:ext cx="7556500" cy="4114800"/>
          </a:xfrm>
        </p:spPr>
        <p:txBody>
          <a:bodyPr>
            <a:normAutofit lnSpcReduction="10000"/>
          </a:bodyPr>
          <a:lstStyle/>
          <a:p>
            <a:pPr>
              <a:lnSpc>
                <a:spcPct val="90000"/>
              </a:lnSpc>
            </a:pPr>
            <a:r>
              <a:rPr lang="en-US" altLang="en-US"/>
              <a:t>The view that psychology should restrict its efforts to studying </a:t>
            </a:r>
            <a:r>
              <a:rPr lang="en-US" altLang="en-US" b="1"/>
              <a:t>observable behaviors</a:t>
            </a:r>
            <a:r>
              <a:rPr lang="en-US" altLang="en-US"/>
              <a:t>, </a:t>
            </a:r>
            <a:r>
              <a:rPr lang="en-US" altLang="en-US" i="1"/>
              <a:t>not mental processes.</a:t>
            </a:r>
          </a:p>
          <a:p>
            <a:pPr>
              <a:lnSpc>
                <a:spcPct val="90000"/>
              </a:lnSpc>
            </a:pPr>
            <a:r>
              <a:rPr lang="en-US" altLang="en-US"/>
              <a:t>Founded by John Watson </a:t>
            </a:r>
          </a:p>
          <a:p>
            <a:pPr lvl="1">
              <a:lnSpc>
                <a:spcPct val="90000"/>
              </a:lnSpc>
            </a:pPr>
            <a:r>
              <a:rPr lang="en-US" altLang="en-US">
                <a:cs typeface="Times New Roman" pitchFamily="18" charset="0"/>
              </a:rPr>
              <a:t>Thought that all human behavior is a result of conditioning or due to past experience and environmental influences.  </a:t>
            </a:r>
          </a:p>
          <a:p>
            <a:pPr lvl="1">
              <a:lnSpc>
                <a:spcPct val="90000"/>
              </a:lnSpc>
            </a:pPr>
            <a:r>
              <a:rPr lang="en-US" altLang="en-US">
                <a:cs typeface="Times New Roman" pitchFamily="18" charset="0"/>
              </a:rPr>
              <a:t>Claimed he could take any child and train him to become any type of specialist.</a:t>
            </a:r>
            <a:r>
              <a:rPr lang="en-US" altLang="en-US">
                <a:solidFill>
                  <a:schemeClr val="bg1"/>
                </a:solidFill>
              </a:rPr>
              <a:t> </a:t>
            </a:r>
          </a:p>
          <a:p>
            <a:pPr lvl="1">
              <a:lnSpc>
                <a:spcPct val="90000"/>
              </a:lnSpc>
            </a:pPr>
            <a:r>
              <a:rPr lang="en-US" altLang="en-US"/>
              <a:t>?What famous study did Watson do?</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0" y="381000"/>
            <a:ext cx="5715000" cy="1143000"/>
          </a:xfrm>
        </p:spPr>
        <p:txBody>
          <a:bodyPr>
            <a:normAutofit fontScale="90000"/>
          </a:bodyPr>
          <a:lstStyle/>
          <a:p>
            <a:pPr algn="ctr"/>
            <a:r>
              <a:rPr lang="en-US" dirty="0">
                <a:solidFill>
                  <a:schemeClr val="tx1"/>
                </a:solidFill>
              </a:rPr>
              <a:t>Classical Conditioning </a:t>
            </a:r>
            <a:br>
              <a:rPr lang="en-US" dirty="0">
                <a:solidFill>
                  <a:schemeClr val="tx1"/>
                </a:solidFill>
              </a:rPr>
            </a:br>
            <a:r>
              <a:rPr lang="en-US" dirty="0" smtClean="0">
                <a:solidFill>
                  <a:schemeClr val="tx1"/>
                </a:solidFill>
              </a:rPr>
              <a:t>&amp; Ivan </a:t>
            </a:r>
            <a:r>
              <a:rPr lang="en-US" dirty="0">
                <a:solidFill>
                  <a:schemeClr val="tx1"/>
                </a:solidFill>
              </a:rPr>
              <a:t>Pavlov </a:t>
            </a:r>
          </a:p>
        </p:txBody>
      </p:sp>
      <p:sp>
        <p:nvSpPr>
          <p:cNvPr id="5127" name="Rectangle 7"/>
          <p:cNvSpPr>
            <a:spLocks noGrp="1" noChangeArrowheads="1"/>
          </p:cNvSpPr>
          <p:nvPr>
            <p:ph sz="quarter" idx="1"/>
          </p:nvPr>
        </p:nvSpPr>
        <p:spPr>
          <a:xfrm>
            <a:off x="0" y="1600200"/>
            <a:ext cx="6248400" cy="1600200"/>
          </a:xfrm>
        </p:spPr>
        <p:txBody>
          <a:bodyPr>
            <a:normAutofit/>
          </a:bodyPr>
          <a:lstStyle/>
          <a:p>
            <a:r>
              <a:rPr lang="en-US" sz="2700" dirty="0"/>
              <a:t>Russian physiologist – </a:t>
            </a:r>
            <a:r>
              <a:rPr lang="en-US" sz="2700" dirty="0" smtClean="0"/>
              <a:t>digestion/saliva!</a:t>
            </a:r>
            <a:endParaRPr lang="en-US" sz="2700" dirty="0"/>
          </a:p>
          <a:p>
            <a:r>
              <a:rPr lang="en-US" sz="2700" dirty="0"/>
              <a:t>Conditioned dogs by </a:t>
            </a:r>
            <a:r>
              <a:rPr lang="en-US" sz="2700" dirty="0" smtClean="0"/>
              <a:t>mistake</a:t>
            </a:r>
            <a:endParaRPr lang="en-US" sz="2700" dirty="0"/>
          </a:p>
        </p:txBody>
      </p:sp>
      <p:pic>
        <p:nvPicPr>
          <p:cNvPr id="5139" name="Picture 19" descr="un05-p166"/>
          <p:cNvPicPr>
            <a:picLocks noChangeAspect="1" noChangeArrowheads="1"/>
          </p:cNvPicPr>
          <p:nvPr/>
        </p:nvPicPr>
        <p:blipFill>
          <a:blip r:embed="rId3" cstate="print"/>
          <a:srcRect/>
          <a:stretch>
            <a:fillRect/>
          </a:stretch>
        </p:blipFill>
        <p:spPr bwMode="auto">
          <a:xfrm>
            <a:off x="5943600" y="3124200"/>
            <a:ext cx="2953778" cy="3581400"/>
          </a:xfrm>
          <a:prstGeom prst="rect">
            <a:avLst/>
          </a:prstGeom>
          <a:noFill/>
        </p:spPr>
      </p:pic>
      <p:pic>
        <p:nvPicPr>
          <p:cNvPr id="5142" name="Picture 22" descr="Picture 002"/>
          <p:cNvPicPr>
            <a:picLocks noChangeAspect="1" noChangeArrowheads="1"/>
          </p:cNvPicPr>
          <p:nvPr/>
        </p:nvPicPr>
        <p:blipFill>
          <a:blip r:embed="rId4" cstate="print"/>
          <a:srcRect/>
          <a:stretch>
            <a:fillRect/>
          </a:stretch>
        </p:blipFill>
        <p:spPr bwMode="auto">
          <a:xfrm>
            <a:off x="381000" y="3124200"/>
            <a:ext cx="4572000" cy="3429000"/>
          </a:xfrm>
          <a:prstGeom prst="rect">
            <a:avLst/>
          </a:prstGeom>
          <a:noFill/>
          <a:ln w="9525">
            <a:noFill/>
            <a:miter lim="800000"/>
            <a:headEnd/>
            <a:tailEnd/>
          </a:ln>
        </p:spPr>
      </p:pic>
      <p:pic>
        <p:nvPicPr>
          <p:cNvPr id="10" name="Picture 9" descr="Doggie2.jpg"/>
          <p:cNvPicPr>
            <a:picLocks noChangeAspect="1"/>
          </p:cNvPicPr>
          <p:nvPr/>
        </p:nvPicPr>
        <p:blipFill>
          <a:blip r:embed="rId5" cstate="print"/>
          <a:stretch>
            <a:fillRect/>
          </a:stretch>
        </p:blipFill>
        <p:spPr>
          <a:xfrm>
            <a:off x="5715000" y="228600"/>
            <a:ext cx="3429000" cy="2743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idx="4294967295"/>
          </p:nvPr>
        </p:nvSpPr>
        <p:spPr>
          <a:xfrm>
            <a:off x="0" y="5410200"/>
            <a:ext cx="8534400" cy="914400"/>
          </a:xfrm>
        </p:spPr>
        <p:txBody>
          <a:bodyPr>
            <a:normAutofit fontScale="90000"/>
          </a:bodyPr>
          <a:lstStyle/>
          <a:p>
            <a:r>
              <a:rPr lang="en-US" sz="1600" dirty="0" smtClean="0">
                <a:solidFill>
                  <a:schemeClr val="tx1"/>
                </a:solidFill>
                <a:latin typeface="StoneSans" charset="0"/>
                <a:cs typeface="Times New Roman" pitchFamily="18" charset="0"/>
              </a:rPr>
              <a:t>An </a:t>
            </a:r>
            <a:r>
              <a:rPr lang="en-US" sz="1600" dirty="0">
                <a:solidFill>
                  <a:schemeClr val="tx1"/>
                </a:solidFill>
                <a:latin typeface="StoneSans" charset="0"/>
                <a:cs typeface="Times New Roman" pitchFamily="18" charset="0"/>
              </a:rPr>
              <a:t>apparatus for </a:t>
            </a:r>
            <a:r>
              <a:rPr lang="en-US" sz="1600" dirty="0" err="1">
                <a:solidFill>
                  <a:schemeClr val="tx1"/>
                </a:solidFill>
                <a:latin typeface="StoneSans" charset="0"/>
                <a:cs typeface="Times New Roman" pitchFamily="18" charset="0"/>
              </a:rPr>
              <a:t>Pavlovian</a:t>
            </a:r>
            <a:r>
              <a:rPr lang="en-US" sz="1600" dirty="0">
                <a:solidFill>
                  <a:schemeClr val="tx1"/>
                </a:solidFill>
                <a:latin typeface="StoneSans" charset="0"/>
                <a:cs typeface="Times New Roman" pitchFamily="18" charset="0"/>
              </a:rPr>
              <a:t> conditioning. A tube carries saliva from the dog’s mouth to a lever that activates a recording device (far left). During conditioning, various stimuli can be paired with a dish of food placed in front of the dog. The device pictured here is more elaborate than the one Pavlov used in his early experiments.</a:t>
            </a:r>
            <a:r>
              <a:rPr lang="en-US" sz="1600" dirty="0">
                <a:solidFill>
                  <a:schemeClr val="tx1"/>
                </a:solidFill>
              </a:rPr>
              <a:t> </a:t>
            </a:r>
          </a:p>
        </p:txBody>
      </p:sp>
      <p:pic>
        <p:nvPicPr>
          <p:cNvPr id="31750" name="Picture 6" descr="DC294F08-02_pavlov_dog"/>
          <p:cNvPicPr>
            <a:picLocks noChangeAspect="1" noChangeArrowheads="1"/>
          </p:cNvPicPr>
          <p:nvPr/>
        </p:nvPicPr>
        <p:blipFill>
          <a:blip r:embed="rId3" cstate="print"/>
          <a:srcRect/>
          <a:stretch>
            <a:fillRect/>
          </a:stretch>
        </p:blipFill>
        <p:spPr bwMode="auto">
          <a:xfrm>
            <a:off x="990600" y="555625"/>
            <a:ext cx="7162800" cy="48545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2133600" y="0"/>
            <a:ext cx="6400800" cy="2057400"/>
          </a:xfrm>
        </p:spPr>
        <p:txBody>
          <a:bodyPr/>
          <a:lstStyle/>
          <a:p>
            <a:r>
              <a:rPr lang="en-US" sz="4000" b="1" dirty="0">
                <a:solidFill>
                  <a:schemeClr val="tx1"/>
                </a:solidFill>
              </a:rPr>
              <a:t>Classical Conditioning:</a:t>
            </a:r>
            <a:br>
              <a:rPr lang="en-US" sz="4000" b="1" dirty="0">
                <a:solidFill>
                  <a:schemeClr val="tx1"/>
                </a:solidFill>
              </a:rPr>
            </a:br>
            <a:r>
              <a:rPr lang="en-US" sz="4000" b="1" dirty="0">
                <a:solidFill>
                  <a:schemeClr val="tx1"/>
                </a:solidFill>
              </a:rPr>
              <a:t>Definitions</a:t>
            </a:r>
          </a:p>
        </p:txBody>
      </p:sp>
      <p:pic>
        <p:nvPicPr>
          <p:cNvPr id="165891" name="Picture 3" descr="pavlov1"/>
          <p:cNvPicPr>
            <a:picLocks noChangeAspect="1" noChangeArrowheads="1"/>
          </p:cNvPicPr>
          <p:nvPr/>
        </p:nvPicPr>
        <p:blipFill>
          <a:blip r:embed="rId6" cstate="print"/>
          <a:srcRect/>
          <a:stretch>
            <a:fillRect/>
          </a:stretch>
        </p:blipFill>
        <p:spPr bwMode="auto">
          <a:xfrm>
            <a:off x="304800" y="0"/>
            <a:ext cx="1600200" cy="2263775"/>
          </a:xfrm>
          <a:prstGeom prst="rect">
            <a:avLst/>
          </a:prstGeom>
          <a:noFill/>
        </p:spPr>
      </p:pic>
      <p:pic>
        <p:nvPicPr>
          <p:cNvPr id="165892" name="Picture 4" descr="dog2"/>
          <p:cNvPicPr>
            <a:picLocks noChangeAspect="1" noChangeArrowheads="1"/>
          </p:cNvPicPr>
          <p:nvPr/>
        </p:nvPicPr>
        <p:blipFill>
          <a:blip r:embed="rId7" cstate="print"/>
          <a:srcRect/>
          <a:stretch>
            <a:fillRect/>
          </a:stretch>
        </p:blipFill>
        <p:spPr bwMode="auto">
          <a:xfrm>
            <a:off x="8412162" y="0"/>
            <a:ext cx="731838" cy="731838"/>
          </a:xfrm>
          <a:prstGeom prst="rect">
            <a:avLst/>
          </a:prstGeom>
          <a:noFill/>
        </p:spPr>
      </p:pic>
      <p:sp>
        <p:nvSpPr>
          <p:cNvPr id="165893" name="Text Box 5"/>
          <p:cNvSpPr txBox="1">
            <a:spLocks noChangeArrowheads="1"/>
          </p:cNvSpPr>
          <p:nvPr/>
        </p:nvSpPr>
        <p:spPr bwMode="auto">
          <a:xfrm>
            <a:off x="0" y="2286000"/>
            <a:ext cx="8610600" cy="1754326"/>
          </a:xfrm>
          <a:prstGeom prst="rect">
            <a:avLst/>
          </a:prstGeom>
          <a:noFill/>
          <a:ln w="9525">
            <a:noFill/>
            <a:miter lim="800000"/>
            <a:headEnd/>
            <a:tailEnd/>
          </a:ln>
          <a:effectLst/>
        </p:spPr>
        <p:txBody>
          <a:bodyPr>
            <a:spAutoFit/>
          </a:bodyPr>
          <a:lstStyle/>
          <a:p>
            <a:pPr eaLnBrk="1" hangingPunct="1">
              <a:spcBef>
                <a:spcPct val="50000"/>
              </a:spcBef>
            </a:pPr>
            <a:r>
              <a:rPr lang="en-US" sz="2400" u="sng" dirty="0">
                <a:solidFill>
                  <a:srgbClr val="0070C0"/>
                </a:solidFill>
                <a:latin typeface="Lucida Sans Unicode" pitchFamily="34" charset="0"/>
              </a:rPr>
              <a:t>Unconditioned Stimulus </a:t>
            </a:r>
            <a:r>
              <a:rPr lang="en-US" sz="2400" b="1" u="sng" dirty="0">
                <a:solidFill>
                  <a:srgbClr val="0070C0"/>
                </a:solidFill>
                <a:latin typeface="Lucida Sans Unicode" pitchFamily="34" charset="0"/>
              </a:rPr>
              <a:t>(US):</a:t>
            </a:r>
            <a:r>
              <a:rPr lang="en-US" sz="2400" dirty="0">
                <a:latin typeface="Lucida Sans Unicode" pitchFamily="34" charset="0"/>
              </a:rPr>
              <a:t> a stimulus that has the ability to produce a specified response before conditioning begins.</a:t>
            </a:r>
          </a:p>
          <a:p>
            <a:pPr eaLnBrk="1" hangingPunct="1">
              <a:spcBef>
                <a:spcPct val="50000"/>
              </a:spcBef>
            </a:pPr>
            <a:endParaRPr lang="en-US" sz="2400" dirty="0">
              <a:latin typeface="Times New Roman" pitchFamily="18" charset="0"/>
            </a:endParaRPr>
          </a:p>
        </p:txBody>
      </p:sp>
      <p:pic>
        <p:nvPicPr>
          <p:cNvPr id="165894" name="Picture 6" descr="steak"/>
          <p:cNvPicPr>
            <a:picLocks noChangeAspect="1" noChangeArrowheads="1"/>
          </p:cNvPicPr>
          <p:nvPr/>
        </p:nvPicPr>
        <p:blipFill>
          <a:blip r:embed="rId8" cstate="print"/>
          <a:srcRect/>
          <a:stretch>
            <a:fillRect/>
          </a:stretch>
        </p:blipFill>
        <p:spPr bwMode="auto">
          <a:xfrm>
            <a:off x="8001000" y="2590800"/>
            <a:ext cx="731838" cy="731838"/>
          </a:xfrm>
          <a:prstGeom prst="rect">
            <a:avLst/>
          </a:prstGeom>
          <a:noFill/>
        </p:spPr>
      </p:pic>
      <p:sp>
        <p:nvSpPr>
          <p:cNvPr id="165895" name="Text Box 7"/>
          <p:cNvSpPr txBox="1">
            <a:spLocks noChangeArrowheads="1"/>
          </p:cNvSpPr>
          <p:nvPr/>
        </p:nvSpPr>
        <p:spPr bwMode="auto">
          <a:xfrm>
            <a:off x="3429000" y="2971800"/>
            <a:ext cx="1371600" cy="457200"/>
          </a:xfrm>
          <a:prstGeom prst="rect">
            <a:avLst/>
          </a:prstGeom>
          <a:noFill/>
          <a:ln w="9525">
            <a:noFill/>
            <a:miter lim="800000"/>
            <a:headEnd/>
            <a:tailEnd/>
          </a:ln>
          <a:effectLst/>
        </p:spPr>
        <p:txBody>
          <a:bodyPr>
            <a:spAutoFit/>
          </a:bodyPr>
          <a:lstStyle/>
          <a:p>
            <a:pPr eaLnBrk="1" hangingPunct="1">
              <a:spcBef>
                <a:spcPct val="50000"/>
              </a:spcBef>
            </a:pPr>
            <a:r>
              <a:rPr lang="en-US" sz="2400">
                <a:latin typeface="Lucida Sans Unicode" pitchFamily="34" charset="0"/>
              </a:rPr>
              <a:t>(FOOD)</a:t>
            </a:r>
          </a:p>
        </p:txBody>
      </p:sp>
      <p:sp>
        <p:nvSpPr>
          <p:cNvPr id="165896" name="Text Box 8"/>
          <p:cNvSpPr txBox="1">
            <a:spLocks noChangeArrowheads="1"/>
          </p:cNvSpPr>
          <p:nvPr/>
        </p:nvSpPr>
        <p:spPr bwMode="auto">
          <a:xfrm>
            <a:off x="0" y="3581400"/>
            <a:ext cx="8839200" cy="830997"/>
          </a:xfrm>
          <a:prstGeom prst="rect">
            <a:avLst/>
          </a:prstGeom>
          <a:noFill/>
          <a:ln w="9525">
            <a:noFill/>
            <a:miter lim="800000"/>
            <a:headEnd/>
            <a:tailEnd/>
          </a:ln>
          <a:effectLst/>
        </p:spPr>
        <p:txBody>
          <a:bodyPr>
            <a:spAutoFit/>
          </a:bodyPr>
          <a:lstStyle/>
          <a:p>
            <a:pPr eaLnBrk="1" hangingPunct="1">
              <a:spcBef>
                <a:spcPct val="50000"/>
              </a:spcBef>
            </a:pPr>
            <a:r>
              <a:rPr lang="en-US" sz="2400" u="sng" dirty="0">
                <a:solidFill>
                  <a:srgbClr val="0070C0"/>
                </a:solidFill>
                <a:latin typeface="Lucida Sans Unicode" pitchFamily="34" charset="0"/>
              </a:rPr>
              <a:t>Unconditioned Response </a:t>
            </a:r>
            <a:r>
              <a:rPr lang="en-US" sz="2400" b="1" u="sng" dirty="0">
                <a:solidFill>
                  <a:srgbClr val="0070C0"/>
                </a:solidFill>
                <a:latin typeface="Lucida Sans Unicode" pitchFamily="34" charset="0"/>
              </a:rPr>
              <a:t>(UR):</a:t>
            </a:r>
            <a:r>
              <a:rPr lang="en-US" sz="2400" dirty="0">
                <a:solidFill>
                  <a:srgbClr val="0070C0"/>
                </a:solidFill>
                <a:latin typeface="Lucida Sans Unicode" pitchFamily="34" charset="0"/>
              </a:rPr>
              <a:t> </a:t>
            </a:r>
            <a:r>
              <a:rPr lang="en-US" sz="2400" dirty="0">
                <a:latin typeface="Lucida Sans Unicode" pitchFamily="34" charset="0"/>
              </a:rPr>
              <a:t>the response produced by the US. </a:t>
            </a:r>
          </a:p>
        </p:txBody>
      </p:sp>
      <p:sp>
        <p:nvSpPr>
          <p:cNvPr id="165897" name="Text Box 9"/>
          <p:cNvSpPr txBox="1">
            <a:spLocks noChangeArrowheads="1"/>
          </p:cNvSpPr>
          <p:nvPr/>
        </p:nvSpPr>
        <p:spPr bwMode="auto">
          <a:xfrm>
            <a:off x="1447800" y="3962400"/>
            <a:ext cx="7086600" cy="457200"/>
          </a:xfrm>
          <a:prstGeom prst="rect">
            <a:avLst/>
          </a:prstGeom>
          <a:noFill/>
          <a:ln w="9525">
            <a:noFill/>
            <a:miter lim="800000"/>
            <a:headEnd/>
            <a:tailEnd/>
          </a:ln>
          <a:effectLst/>
        </p:spPr>
        <p:txBody>
          <a:bodyPr>
            <a:spAutoFit/>
          </a:bodyPr>
          <a:lstStyle/>
          <a:p>
            <a:pPr eaLnBrk="1" hangingPunct="1">
              <a:spcBef>
                <a:spcPct val="50000"/>
              </a:spcBef>
            </a:pPr>
            <a:r>
              <a:rPr lang="en-US" sz="2400" dirty="0">
                <a:latin typeface="Lucida Sans Unicode" pitchFamily="34" charset="0"/>
              </a:rPr>
              <a:t>(SALIVATION PRODUCED BY FOOD)</a:t>
            </a:r>
          </a:p>
        </p:txBody>
      </p:sp>
      <p:sp>
        <p:nvSpPr>
          <p:cNvPr id="165898" name="Text Box 10"/>
          <p:cNvSpPr txBox="1">
            <a:spLocks noChangeArrowheads="1"/>
          </p:cNvSpPr>
          <p:nvPr/>
        </p:nvSpPr>
        <p:spPr bwMode="auto">
          <a:xfrm>
            <a:off x="0" y="4572000"/>
            <a:ext cx="8458200" cy="457200"/>
          </a:xfrm>
          <a:prstGeom prst="rect">
            <a:avLst/>
          </a:prstGeom>
          <a:noFill/>
          <a:ln w="9525">
            <a:noFill/>
            <a:miter lim="800000"/>
            <a:headEnd/>
            <a:tailEnd/>
          </a:ln>
          <a:effectLst/>
        </p:spPr>
        <p:txBody>
          <a:bodyPr>
            <a:spAutoFit/>
          </a:bodyPr>
          <a:lstStyle/>
          <a:p>
            <a:pPr eaLnBrk="1" hangingPunct="1">
              <a:spcBef>
                <a:spcPct val="50000"/>
              </a:spcBef>
            </a:pPr>
            <a:endParaRPr lang="en-US" sz="2400">
              <a:latin typeface="Times New Roman" pitchFamily="18" charset="0"/>
            </a:endParaRPr>
          </a:p>
        </p:txBody>
      </p:sp>
      <p:sp>
        <p:nvSpPr>
          <p:cNvPr id="165899" name="Text Box 11"/>
          <p:cNvSpPr txBox="1">
            <a:spLocks noChangeArrowheads="1"/>
          </p:cNvSpPr>
          <p:nvPr/>
        </p:nvSpPr>
        <p:spPr bwMode="auto">
          <a:xfrm>
            <a:off x="0" y="4495800"/>
            <a:ext cx="8458200" cy="1200329"/>
          </a:xfrm>
          <a:prstGeom prst="rect">
            <a:avLst/>
          </a:prstGeom>
          <a:noFill/>
          <a:ln w="9525">
            <a:noFill/>
            <a:miter lim="800000"/>
            <a:headEnd/>
            <a:tailEnd/>
          </a:ln>
          <a:effectLst/>
        </p:spPr>
        <p:txBody>
          <a:bodyPr>
            <a:spAutoFit/>
          </a:bodyPr>
          <a:lstStyle/>
          <a:p>
            <a:pPr eaLnBrk="1" hangingPunct="1">
              <a:spcBef>
                <a:spcPct val="50000"/>
              </a:spcBef>
            </a:pPr>
            <a:r>
              <a:rPr lang="en-US" sz="2400" u="sng" dirty="0">
                <a:solidFill>
                  <a:srgbClr val="0070C0"/>
                </a:solidFill>
                <a:latin typeface="Lucida Sans Unicode" pitchFamily="34" charset="0"/>
              </a:rPr>
              <a:t>Conditioned Stimulus </a:t>
            </a:r>
            <a:r>
              <a:rPr lang="en-US" sz="2400" b="1" u="sng" dirty="0">
                <a:solidFill>
                  <a:srgbClr val="0070C0"/>
                </a:solidFill>
                <a:latin typeface="Lucida Sans Unicode" pitchFamily="34" charset="0"/>
              </a:rPr>
              <a:t>(CS):</a:t>
            </a:r>
            <a:r>
              <a:rPr lang="en-US" sz="2400" dirty="0">
                <a:solidFill>
                  <a:srgbClr val="0070C0"/>
                </a:solidFill>
                <a:latin typeface="Lucida Sans Unicode" pitchFamily="34" charset="0"/>
              </a:rPr>
              <a:t> </a:t>
            </a:r>
            <a:r>
              <a:rPr lang="en-US" sz="2400" dirty="0">
                <a:latin typeface="Lucida Sans Unicode" pitchFamily="34" charset="0"/>
              </a:rPr>
              <a:t>an initially neutral stimulus that comes to produce  a new response because it is associated with the US.</a:t>
            </a:r>
            <a:endParaRPr lang="en-US" sz="2400" dirty="0">
              <a:latin typeface="Times New Roman" pitchFamily="18" charset="0"/>
            </a:endParaRPr>
          </a:p>
        </p:txBody>
      </p:sp>
      <p:pic>
        <p:nvPicPr>
          <p:cNvPr id="165900" name="Picture 12" descr="bell2"/>
          <p:cNvPicPr>
            <a:picLocks noChangeAspect="1" noChangeArrowheads="1"/>
          </p:cNvPicPr>
          <p:nvPr/>
        </p:nvPicPr>
        <p:blipFill>
          <a:blip r:embed="rId9" cstate="print"/>
          <a:srcRect/>
          <a:stretch>
            <a:fillRect/>
          </a:stretch>
        </p:blipFill>
        <p:spPr bwMode="auto">
          <a:xfrm>
            <a:off x="8412163" y="4572000"/>
            <a:ext cx="731837" cy="731838"/>
          </a:xfrm>
          <a:prstGeom prst="rect">
            <a:avLst/>
          </a:prstGeom>
          <a:noFill/>
        </p:spPr>
      </p:pic>
      <p:sp>
        <p:nvSpPr>
          <p:cNvPr id="165901" name="Text Box 13"/>
          <p:cNvSpPr txBox="1">
            <a:spLocks noChangeArrowheads="1"/>
          </p:cNvSpPr>
          <p:nvPr/>
        </p:nvSpPr>
        <p:spPr bwMode="auto">
          <a:xfrm>
            <a:off x="3810000" y="5181600"/>
            <a:ext cx="1752600" cy="457200"/>
          </a:xfrm>
          <a:prstGeom prst="rect">
            <a:avLst/>
          </a:prstGeom>
          <a:noFill/>
          <a:ln w="9525">
            <a:noFill/>
            <a:miter lim="800000"/>
            <a:headEnd/>
            <a:tailEnd/>
          </a:ln>
          <a:effectLst/>
        </p:spPr>
        <p:txBody>
          <a:bodyPr>
            <a:spAutoFit/>
          </a:bodyPr>
          <a:lstStyle/>
          <a:p>
            <a:pPr eaLnBrk="1" hangingPunct="1">
              <a:spcBef>
                <a:spcPct val="50000"/>
              </a:spcBef>
            </a:pPr>
            <a:r>
              <a:rPr lang="en-US" sz="2400" dirty="0">
                <a:latin typeface="Lucida Sans Unicode" pitchFamily="34" charset="0"/>
              </a:rPr>
              <a:t>(BELL)</a:t>
            </a:r>
          </a:p>
        </p:txBody>
      </p:sp>
      <p:sp>
        <p:nvSpPr>
          <p:cNvPr id="165902" name="Text Box 14"/>
          <p:cNvSpPr txBox="1">
            <a:spLocks noChangeArrowheads="1"/>
          </p:cNvSpPr>
          <p:nvPr/>
        </p:nvSpPr>
        <p:spPr bwMode="auto">
          <a:xfrm>
            <a:off x="1828800" y="6096000"/>
            <a:ext cx="7315200" cy="457200"/>
          </a:xfrm>
          <a:prstGeom prst="rect">
            <a:avLst/>
          </a:prstGeom>
          <a:noFill/>
          <a:ln w="9525">
            <a:noFill/>
            <a:miter lim="800000"/>
            <a:headEnd/>
            <a:tailEnd/>
          </a:ln>
          <a:effectLst/>
        </p:spPr>
        <p:txBody>
          <a:bodyPr>
            <a:spAutoFit/>
          </a:bodyPr>
          <a:lstStyle/>
          <a:p>
            <a:pPr eaLnBrk="1" hangingPunct="1">
              <a:spcBef>
                <a:spcPct val="50000"/>
              </a:spcBef>
            </a:pPr>
            <a:r>
              <a:rPr lang="en-US" sz="2400" dirty="0">
                <a:latin typeface="Lucida Sans Unicode" pitchFamily="34" charset="0"/>
              </a:rPr>
              <a:t>(SALIVATION PRODUCED BY THE BELL)</a:t>
            </a:r>
            <a:endParaRPr lang="en-US" sz="2400" dirty="0">
              <a:latin typeface="Times New Roman" pitchFamily="18" charset="0"/>
            </a:endParaRPr>
          </a:p>
        </p:txBody>
      </p:sp>
      <p:sp>
        <p:nvSpPr>
          <p:cNvPr id="165903" name="Text Box 15"/>
          <p:cNvSpPr txBox="1">
            <a:spLocks noChangeArrowheads="1"/>
          </p:cNvSpPr>
          <p:nvPr/>
        </p:nvSpPr>
        <p:spPr bwMode="auto">
          <a:xfrm>
            <a:off x="0" y="5715001"/>
            <a:ext cx="8229600" cy="830998"/>
          </a:xfrm>
          <a:prstGeom prst="rect">
            <a:avLst/>
          </a:prstGeom>
          <a:noFill/>
          <a:ln w="9525">
            <a:noFill/>
            <a:miter lim="800000"/>
            <a:headEnd/>
            <a:tailEnd/>
          </a:ln>
          <a:effectLst/>
        </p:spPr>
        <p:txBody>
          <a:bodyPr wrap="square">
            <a:spAutoFit/>
          </a:bodyPr>
          <a:lstStyle/>
          <a:p>
            <a:pPr eaLnBrk="1" hangingPunct="1">
              <a:spcBef>
                <a:spcPct val="50000"/>
              </a:spcBef>
            </a:pPr>
            <a:r>
              <a:rPr lang="en-US" sz="2400" u="sng" dirty="0">
                <a:solidFill>
                  <a:srgbClr val="0070C0"/>
                </a:solidFill>
                <a:latin typeface="Lucida Sans Unicode" pitchFamily="34" charset="0"/>
              </a:rPr>
              <a:t>Conditioned Response </a:t>
            </a:r>
            <a:r>
              <a:rPr lang="en-US" sz="2400" b="1" u="sng" dirty="0">
                <a:solidFill>
                  <a:srgbClr val="0070C0"/>
                </a:solidFill>
                <a:latin typeface="Lucida Sans Unicode" pitchFamily="34" charset="0"/>
              </a:rPr>
              <a:t>(CR):</a:t>
            </a:r>
            <a:r>
              <a:rPr lang="en-US" sz="2400" dirty="0">
                <a:solidFill>
                  <a:srgbClr val="0070C0"/>
                </a:solidFill>
                <a:latin typeface="Lucida Sans Unicode" pitchFamily="34" charset="0"/>
              </a:rPr>
              <a:t> </a:t>
            </a:r>
            <a:r>
              <a:rPr lang="en-US" sz="2400" dirty="0">
                <a:latin typeface="Lucida Sans Unicode" pitchFamily="34" charset="0"/>
              </a:rPr>
              <a:t>the response produced by the CS.</a:t>
            </a:r>
            <a:endParaRPr lang="en-US" sz="24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5892"/>
                                        </p:tgtEl>
                                        <p:attrNameLst>
                                          <p:attrName>style.visibility</p:attrName>
                                        </p:attrNameLst>
                                      </p:cBhvr>
                                      <p:to>
                                        <p:strVal val="visible"/>
                                      </p:to>
                                    </p:set>
                                    <p:animEffect transition="in" filter="box(in)">
                                      <p:cBhvr>
                                        <p:cTn id="7" dur="500"/>
                                        <p:tgtEl>
                                          <p:spTgt spid="165892"/>
                                        </p:tgtEl>
                                      </p:cBhvr>
                                    </p:animEffect>
                                  </p:childTnLst>
                                  <p:subTnLst>
                                    <p:audio>
                                      <p:cMediaNode>
                                        <p:cTn display="0" masterRel="sameClick">
                                          <p:stCondLst>
                                            <p:cond evt="begin" delay="0">
                                              <p:tn val="5"/>
                                            </p:cond>
                                          </p:stCondLst>
                                          <p:endCondLst>
                                            <p:cond evt="onStopAudio" delay="0">
                                              <p:tgtEl>
                                                <p:sldTgt/>
                                              </p:tgtEl>
                                            </p:cond>
                                          </p:endCondLst>
                                        </p:cTn>
                                        <p:tgtEl>
                                          <p:sndTgt r:embed="rId3" name="barks2.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5893"/>
                                        </p:tgtEl>
                                        <p:attrNameLst>
                                          <p:attrName>style.visibility</p:attrName>
                                        </p:attrNameLst>
                                      </p:cBhvr>
                                      <p:to>
                                        <p:strVal val="visible"/>
                                      </p:to>
                                    </p:set>
                                    <p:animEffect transition="in" filter="wipe(up)">
                                      <p:cBhvr>
                                        <p:cTn id="12" dur="500"/>
                                        <p:tgtEl>
                                          <p:spTgt spid="16589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6589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65894"/>
                                        </p:tgtEl>
                                        <p:attrNameLst>
                                          <p:attrName>style.visibility</p:attrName>
                                        </p:attrNameLst>
                                      </p:cBhvr>
                                      <p:to>
                                        <p:strVal val="visible"/>
                                      </p:to>
                                    </p:set>
                                    <p:anim calcmode="lin" valueType="num">
                                      <p:cBhvr>
                                        <p:cTn id="21" dur="500" fill="hold"/>
                                        <p:tgtEl>
                                          <p:spTgt spid="165894"/>
                                        </p:tgtEl>
                                        <p:attrNameLst>
                                          <p:attrName>ppt_w</p:attrName>
                                        </p:attrNameLst>
                                      </p:cBhvr>
                                      <p:tavLst>
                                        <p:tav tm="0">
                                          <p:val>
                                            <p:fltVal val="0"/>
                                          </p:val>
                                        </p:tav>
                                        <p:tav tm="100000">
                                          <p:val>
                                            <p:strVal val="#ppt_w"/>
                                          </p:val>
                                        </p:tav>
                                      </p:tavLst>
                                    </p:anim>
                                    <p:anim calcmode="lin" valueType="num">
                                      <p:cBhvr>
                                        <p:cTn id="22" dur="500" fill="hold"/>
                                        <p:tgtEl>
                                          <p:spTgt spid="16589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5896"/>
                                        </p:tgtEl>
                                        <p:attrNameLst>
                                          <p:attrName>style.visibility</p:attrName>
                                        </p:attrNameLst>
                                      </p:cBhvr>
                                      <p:to>
                                        <p:strVal val="visible"/>
                                      </p:to>
                                    </p:set>
                                    <p:animEffect transition="in" filter="wipe(up)">
                                      <p:cBhvr>
                                        <p:cTn id="27" dur="500"/>
                                        <p:tgtEl>
                                          <p:spTgt spid="16589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658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ogpant.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65899"/>
                                        </p:tgtEl>
                                        <p:attrNameLst>
                                          <p:attrName>style.visibility</p:attrName>
                                        </p:attrNameLst>
                                      </p:cBhvr>
                                      <p:to>
                                        <p:strVal val="visible"/>
                                      </p:to>
                                    </p:set>
                                    <p:animEffect transition="in" filter="wipe(up)">
                                      <p:cBhvr>
                                        <p:cTn id="36" dur="500"/>
                                        <p:tgtEl>
                                          <p:spTgt spid="16589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6590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165900"/>
                                        </p:tgtEl>
                                        <p:attrNameLst>
                                          <p:attrName>style.visibility</p:attrName>
                                        </p:attrNameLst>
                                      </p:cBhvr>
                                      <p:to>
                                        <p:strVal val="visible"/>
                                      </p:to>
                                    </p:set>
                                    <p:anim calcmode="lin" valueType="num">
                                      <p:cBhvr>
                                        <p:cTn id="45" dur="500" fill="hold"/>
                                        <p:tgtEl>
                                          <p:spTgt spid="165900"/>
                                        </p:tgtEl>
                                        <p:attrNameLst>
                                          <p:attrName>ppt_w</p:attrName>
                                        </p:attrNameLst>
                                      </p:cBhvr>
                                      <p:tavLst>
                                        <p:tav tm="0">
                                          <p:val>
                                            <p:fltVal val="0"/>
                                          </p:val>
                                        </p:tav>
                                        <p:tav tm="100000">
                                          <p:val>
                                            <p:strVal val="#ppt_w"/>
                                          </p:val>
                                        </p:tav>
                                      </p:tavLst>
                                    </p:anim>
                                    <p:anim calcmode="lin" valueType="num">
                                      <p:cBhvr>
                                        <p:cTn id="46" dur="500" fill="hold"/>
                                        <p:tgtEl>
                                          <p:spTgt spid="16590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5" name="dinnerbell.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65903"/>
                                        </p:tgtEl>
                                        <p:attrNameLst>
                                          <p:attrName>style.visibility</p:attrName>
                                        </p:attrNameLst>
                                      </p:cBhvr>
                                      <p:to>
                                        <p:strVal val="visible"/>
                                      </p:to>
                                    </p:set>
                                    <p:animEffect transition="in" filter="wipe(up)">
                                      <p:cBhvr>
                                        <p:cTn id="51" dur="500"/>
                                        <p:tgtEl>
                                          <p:spTgt spid="165903"/>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16590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ogpan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autoUpdateAnimBg="0"/>
      <p:bldP spid="165895" grpId="0" autoUpdateAnimBg="0"/>
      <p:bldP spid="165896" grpId="0" autoUpdateAnimBg="0"/>
      <p:bldP spid="165897" grpId="0" autoUpdateAnimBg="0"/>
      <p:bldP spid="165899" grpId="0" autoUpdateAnimBg="0"/>
      <p:bldP spid="165901" grpId="0" autoUpdateAnimBg="0"/>
      <p:bldP spid="165902" grpId="0" autoUpdateAnimBg="0"/>
      <p:bldP spid="16590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85800" y="0"/>
            <a:ext cx="7772400" cy="1143000"/>
          </a:xfrm>
        </p:spPr>
        <p:txBody>
          <a:bodyPr/>
          <a:lstStyle/>
          <a:p>
            <a:r>
              <a:rPr lang="en-US" altLang="en-US">
                <a:solidFill>
                  <a:schemeClr val="hlink"/>
                </a:solidFill>
              </a:rPr>
              <a:t>Stimulus-Response Relationship</a:t>
            </a:r>
          </a:p>
        </p:txBody>
      </p:sp>
      <p:pic>
        <p:nvPicPr>
          <p:cNvPr id="125955" name="Picture 3"/>
          <p:cNvPicPr>
            <a:picLocks noGrp="1" noChangeAspect="1" noChangeArrowheads="1"/>
          </p:cNvPicPr>
          <p:nvPr>
            <p:ph sz="quarter" idx="1"/>
          </p:nvPr>
        </p:nvPicPr>
        <p:blipFill>
          <a:blip r:embed="rId3" cstate="print"/>
          <a:stretch>
            <a:fillRect/>
          </a:stretch>
        </p:blipFill>
        <p:spPr>
          <a:xfrm>
            <a:off x="755650" y="1600200"/>
            <a:ext cx="7867650" cy="4495800"/>
          </a:xfrm>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1875</TotalTime>
  <Words>1089</Words>
  <Application>Microsoft Office PowerPoint</Application>
  <PresentationFormat>On-screen Show (4:3)</PresentationFormat>
  <Paragraphs>163</Paragraphs>
  <Slides>29</Slides>
  <Notes>28</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Median</vt:lpstr>
      <vt:lpstr>Chapter 8 – Learning</vt:lpstr>
      <vt:lpstr>If you want:</vt:lpstr>
      <vt:lpstr>Learning: Defined </vt:lpstr>
      <vt:lpstr>Learning Processes</vt:lpstr>
      <vt:lpstr>Behaviorism</vt:lpstr>
      <vt:lpstr>Classical Conditioning  &amp; Ivan Pavlov </vt:lpstr>
      <vt:lpstr>An apparatus for Pavlovian conditioning. A tube carries saliva from the dog’s mouth to a lever that activates a recording device (far left). During conditioning, various stimuli can be paired with a dish of food placed in front of the dog. The device pictured here is more elaborate than the one Pavlov used in his early experiments. </vt:lpstr>
      <vt:lpstr>Classical Conditioning: Definitions</vt:lpstr>
      <vt:lpstr>Stimulus-Response Relationship</vt:lpstr>
      <vt:lpstr>A Simple Example</vt:lpstr>
      <vt:lpstr>Slide 11</vt:lpstr>
      <vt:lpstr>Classical Conditioning: The Elements of Associative Learning</vt:lpstr>
      <vt:lpstr>Classical Conditioning: Basic Principles</vt:lpstr>
      <vt:lpstr>Slide 14</vt:lpstr>
      <vt:lpstr>Classical Conditioning: Additional Principles</vt:lpstr>
      <vt:lpstr>Fig. 8.6 (a) Stimulus generalization. Stimuli similar to the CS also elicit a response. (b) This cat has learned to salivate when it sees a cat food box. Because of stimulus generalization, it also salivates when shown a similar-looking detergent box. </vt:lpstr>
      <vt:lpstr>Classical Conditioning </vt:lpstr>
      <vt:lpstr>Extinction &amp; Spontaneous Recovery</vt:lpstr>
      <vt:lpstr>And now a demonstration</vt:lpstr>
      <vt:lpstr>Another Demonstration?</vt:lpstr>
      <vt:lpstr>Fig. 8.5 Higher Order conditioning takes place when a well-learned conditioned stimulus is used as if it were an unconditioned stimulus. In this example, a child is first conditioned to salivate to the sound of a bell. In time, the bell will elicit salivation. At that point, you could clap your hands and then ring the bell. Soon, after repeating the procedure, the child would learn to salivate when you clapped your hands </vt:lpstr>
      <vt:lpstr>Applying Classical Conditioning</vt:lpstr>
      <vt:lpstr>Taste Aversions</vt:lpstr>
      <vt:lpstr>Temporal Arrangements of CS and US</vt:lpstr>
      <vt:lpstr>Temporal Arrangements of CS and US</vt:lpstr>
      <vt:lpstr>Temporal Arrangements of CS and US</vt:lpstr>
      <vt:lpstr>Temporal Arrangements of CS and US</vt:lpstr>
      <vt:lpstr>Temporal Arrangements of CS and US</vt:lpstr>
      <vt:lpstr>Temporal Arrangements of CS and US</vt:lpstr>
    </vt:vector>
  </TitlesOfParts>
  <Company>Gaband,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Conditioning and Learning </dc:title>
  <dc:creator>Dr. Andrew Getzfeld</dc:creator>
  <cp:lastModifiedBy>image</cp:lastModifiedBy>
  <cp:revision>85</cp:revision>
  <dcterms:created xsi:type="dcterms:W3CDTF">2003-04-21T22:13:34Z</dcterms:created>
  <dcterms:modified xsi:type="dcterms:W3CDTF">2010-09-30T16:22:46Z</dcterms:modified>
</cp:coreProperties>
</file>