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sldIdLst>
    <p:sldId id="368" r:id="rId2"/>
    <p:sldId id="380" r:id="rId3"/>
    <p:sldId id="256" r:id="rId4"/>
    <p:sldId id="385" r:id="rId5"/>
    <p:sldId id="259" r:id="rId6"/>
    <p:sldId id="367" r:id="rId7"/>
    <p:sldId id="261" r:id="rId8"/>
    <p:sldId id="310" r:id="rId9"/>
    <p:sldId id="318" r:id="rId10"/>
    <p:sldId id="263" r:id="rId11"/>
    <p:sldId id="362" r:id="rId12"/>
    <p:sldId id="319" r:id="rId13"/>
    <p:sldId id="265" r:id="rId14"/>
    <p:sldId id="266" r:id="rId15"/>
    <p:sldId id="267" r:id="rId16"/>
    <p:sldId id="386" r:id="rId17"/>
    <p:sldId id="269" r:id="rId18"/>
    <p:sldId id="338" r:id="rId19"/>
    <p:sldId id="275" r:id="rId20"/>
    <p:sldId id="363" r:id="rId21"/>
    <p:sldId id="273" r:id="rId22"/>
    <p:sldId id="339" r:id="rId23"/>
    <p:sldId id="373" r:id="rId24"/>
    <p:sldId id="340" r:id="rId25"/>
    <p:sldId id="366" r:id="rId26"/>
    <p:sldId id="341" r:id="rId27"/>
    <p:sldId id="343" r:id="rId28"/>
    <p:sldId id="347" r:id="rId29"/>
    <p:sldId id="345" r:id="rId30"/>
    <p:sldId id="344" r:id="rId31"/>
    <p:sldId id="369" r:id="rId32"/>
    <p:sldId id="286" r:id="rId33"/>
    <p:sldId id="329" r:id="rId34"/>
    <p:sldId id="330" r:id="rId35"/>
    <p:sldId id="376" r:id="rId36"/>
    <p:sldId id="370" r:id="rId37"/>
    <p:sldId id="320" r:id="rId38"/>
    <p:sldId id="321" r:id="rId39"/>
    <p:sldId id="323" r:id="rId40"/>
    <p:sldId id="355" r:id="rId41"/>
    <p:sldId id="356" r:id="rId42"/>
    <p:sldId id="324" r:id="rId43"/>
    <p:sldId id="325" r:id="rId44"/>
    <p:sldId id="377" r:id="rId45"/>
    <p:sldId id="328" r:id="rId46"/>
    <p:sldId id="371"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480" autoAdjust="0"/>
  </p:normalViewPr>
  <p:slideViewPr>
    <p:cSldViewPr>
      <p:cViewPr>
        <p:scale>
          <a:sx n="50" d="100"/>
          <a:sy n="50" d="100"/>
        </p:scale>
        <p:origin x="-108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34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3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DDF07C-761D-434F-8238-3C5851DB613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Lucida Sans Unicode" pitchFamily="34" charset="0"/>
              </a:rPr>
              <a:t>In other words, in Pavlov’s experiment, the food is not a reward for responding to the bell because it is given no matter what the dog does.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Lucida Sans Unicode" pitchFamily="34" charset="0"/>
              </a:rPr>
              <a:t>In the Operant Conditioning example, the food </a:t>
            </a:r>
            <a:r>
              <a:rPr lang="en-US" u="sng" dirty="0" smtClean="0">
                <a:latin typeface="Lucida Sans Unicode" pitchFamily="34" charset="0"/>
              </a:rPr>
              <a:t>is</a:t>
            </a:r>
            <a:r>
              <a:rPr lang="en-US" dirty="0" smtClean="0">
                <a:latin typeface="Lucida Sans Unicode" pitchFamily="34" charset="0"/>
              </a:rPr>
              <a:t> a reward because it depends on the dog’s behavior—he has to stand up.</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Lucida Sans Unicode" pitchFamily="34" charset="0"/>
              </a:rPr>
              <a:t>Operant Conditioning works on the </a:t>
            </a:r>
            <a:r>
              <a:rPr lang="en-US" u="sng" dirty="0" smtClean="0">
                <a:latin typeface="Lucida Sans Unicode" pitchFamily="34" charset="0"/>
              </a:rPr>
              <a:t>Law of Effect</a:t>
            </a:r>
            <a:r>
              <a:rPr lang="en-US" dirty="0" smtClean="0">
                <a:latin typeface="Lucida Sans Unicode" pitchFamily="34" charset="0"/>
              </a:rPr>
              <a:t>:  behavior changes according to its consequences.</a:t>
            </a:r>
            <a:endParaRPr lang="en-US" u="sng" dirty="0" smtClean="0">
              <a:latin typeface="Lucida Sans Unicode" pitchFamily="34" charset="0"/>
            </a:endParaRPr>
          </a:p>
          <a:p>
            <a:r>
              <a:rPr lang="en-US" dirty="0" smtClean="0">
                <a:latin typeface="Lucida Sans Unicode" pitchFamily="34" charset="0"/>
              </a:rPr>
              <a:t>The Law of Effect does not apply to Classical</a:t>
            </a:r>
            <a:r>
              <a:rPr lang="en-US" baseline="0" dirty="0" smtClean="0">
                <a:latin typeface="Lucida Sans Unicode" pitchFamily="34" charset="0"/>
              </a:rPr>
              <a:t> </a:t>
            </a:r>
            <a:r>
              <a:rPr lang="en-US" dirty="0" smtClean="0">
                <a:latin typeface="Lucida Sans Unicode" pitchFamily="34" charset="0"/>
              </a:rPr>
              <a:t>Conditioning.  </a:t>
            </a:r>
          </a:p>
          <a:p>
            <a:r>
              <a:rPr lang="en-US" dirty="0" smtClean="0">
                <a:latin typeface="Lucida Sans Unicode" pitchFamily="34" charset="0"/>
              </a:rPr>
              <a:t>Reflexes are not sensitive</a:t>
            </a:r>
            <a:r>
              <a:rPr lang="en-US" baseline="0" dirty="0" smtClean="0">
                <a:latin typeface="Lucida Sans Unicode" pitchFamily="34" charset="0"/>
              </a:rPr>
              <a:t> </a:t>
            </a:r>
            <a:r>
              <a:rPr lang="en-US" dirty="0" smtClean="0">
                <a:latin typeface="Lucida Sans Unicode" pitchFamily="34" charset="0"/>
              </a:rPr>
              <a:t>to their consequences</a:t>
            </a:r>
            <a:r>
              <a:rPr lang="en-US" dirty="0" smtClean="0">
                <a:solidFill>
                  <a:srgbClr val="CCECFF"/>
                </a:solidFill>
                <a:latin typeface="Lucida Sans Unicode" pitchFamily="34" charset="0"/>
              </a:rPr>
              <a:t>.</a:t>
            </a:r>
          </a:p>
        </p:txBody>
      </p:sp>
      <p:sp>
        <p:nvSpPr>
          <p:cNvPr id="4" name="Slide Number Placeholder 3"/>
          <p:cNvSpPr>
            <a:spLocks noGrp="1"/>
          </p:cNvSpPr>
          <p:nvPr>
            <p:ph type="sldNum" sz="quarter" idx="10"/>
          </p:nvPr>
        </p:nvSpPr>
        <p:spPr/>
        <p:txBody>
          <a:bodyPr/>
          <a:lstStyle/>
          <a:p>
            <a:fld id="{EEDDF07C-761D-434F-8238-3C5851DB613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15369D-DB59-49A2-901D-FDDF14BB6FC7}" type="slidenum">
              <a:rPr lang="en-US"/>
              <a:pPr/>
              <a:t>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altLang="en-US" dirty="0" err="1"/>
              <a:t>Hockenbury</a:t>
            </a:r>
            <a:r>
              <a:rPr lang="en-US" altLang="en-US" dirty="0"/>
              <a:t> slides (Schulman)</a:t>
            </a:r>
          </a:p>
          <a:p>
            <a:r>
              <a:rPr lang="en-US" altLang="en-US" dirty="0"/>
              <a:t>Thorndike put cats into puzzle boxes and made them find the solution to their quandary.</a:t>
            </a:r>
          </a:p>
          <a:p>
            <a:r>
              <a:rPr lang="en-US" altLang="en-US" dirty="0"/>
              <a:t>Thorndike did not elicit a response as Pavlov had, he had to wait for the animal to emit the proper response, learn from it and do it again. </a:t>
            </a:r>
          </a:p>
          <a:p>
            <a:endParaRPr lang="en-US" altLang="en-US" dirty="0"/>
          </a:p>
          <a:p>
            <a:r>
              <a:rPr lang="en-US" altLang="en-US" dirty="0"/>
              <a:t>The trial and error process through which the animals learned the way to trip the latch was what Thorndike called his law of effect. Responses that produce a satisfying effect in a particular situation become more likely to occur again in that situation, and responses that produce a discomforting effect become less likely to occur again in that situation.</a:t>
            </a:r>
          </a:p>
          <a:p>
            <a:pPr>
              <a:lnSpc>
                <a:spcPct val="80000"/>
              </a:lnSpc>
            </a:pPr>
            <a:r>
              <a:rPr lang="en-US" altLang="en-US" b="1" dirty="0"/>
              <a:t>Instrumental responses</a:t>
            </a:r>
            <a:r>
              <a:rPr lang="en-US" altLang="en-US" dirty="0"/>
              <a:t>- actions which function as tools to work some change</a:t>
            </a:r>
          </a:p>
          <a:p>
            <a:pPr>
              <a:lnSpc>
                <a:spcPct val="80000"/>
              </a:lnSpc>
            </a:pPr>
            <a:r>
              <a:rPr lang="en-US" altLang="en-US" dirty="0"/>
              <a:t>	in the environment; also called </a:t>
            </a:r>
            <a:r>
              <a:rPr lang="en-US" altLang="en-US" b="1" dirty="0"/>
              <a:t>operant responses.</a:t>
            </a:r>
          </a:p>
          <a:p>
            <a:pPr>
              <a:lnSpc>
                <a:spcPct val="80000"/>
              </a:lnSpc>
            </a:pPr>
            <a:r>
              <a:rPr lang="en-US" altLang="en-US" b="1" dirty="0"/>
              <a:t>	</a:t>
            </a:r>
            <a:r>
              <a:rPr lang="en-US" altLang="en-US" dirty="0"/>
              <a:t>Ex: flipping a switch to light a room; rats pushing a lever to </a:t>
            </a:r>
          </a:p>
          <a:p>
            <a:pPr>
              <a:lnSpc>
                <a:spcPct val="80000"/>
              </a:lnSpc>
            </a:pPr>
            <a:r>
              <a:rPr lang="en-US" altLang="en-US" dirty="0"/>
              <a:t>	       receive food</a:t>
            </a:r>
          </a:p>
          <a:p>
            <a:pPr>
              <a:lnSpc>
                <a:spcPct val="80000"/>
              </a:lnSpc>
            </a:pPr>
            <a:r>
              <a:rPr lang="en-US" altLang="en-US" b="1" dirty="0"/>
              <a:t>Operant conditioning- </a:t>
            </a:r>
            <a:r>
              <a:rPr lang="en-US" altLang="en-US" dirty="0"/>
              <a:t>learning process by which the consequence of an</a:t>
            </a:r>
          </a:p>
          <a:p>
            <a:pPr>
              <a:lnSpc>
                <a:spcPct val="80000"/>
              </a:lnSpc>
            </a:pPr>
            <a:r>
              <a:rPr lang="en-US" altLang="en-US" dirty="0"/>
              <a:t>	operant response affects the likelihood that the response will</a:t>
            </a:r>
          </a:p>
          <a:p>
            <a:pPr>
              <a:lnSpc>
                <a:spcPct val="80000"/>
              </a:lnSpc>
            </a:pPr>
            <a:r>
              <a:rPr lang="en-US" altLang="en-US" dirty="0"/>
              <a:t>	occur in the future.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218879-3709-42C0-A9E9-F4A01CEAB89D}" type="slidenum">
              <a:rPr lang="en-US"/>
              <a:pPr/>
              <a:t>8</a:t>
            </a:fld>
            <a:endParaRPr lang="en-US"/>
          </a:p>
        </p:txBody>
      </p:sp>
      <p:sp>
        <p:nvSpPr>
          <p:cNvPr id="62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DiscPsy Photo  p179</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DDF07C-761D-434F-8238-3C5851DB613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26FB931-410A-4BE4-8D1C-3C72FF75014A}" type="slidenum">
              <a:rPr lang="en-US"/>
              <a:pPr/>
              <a:t>18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cs typeface="Times New Roman" pitchFamily="18" charset="0"/>
            </a:endParaRPr>
          </a:p>
          <a:p>
            <a:r>
              <a:rPr lang="en-US" dirty="0">
                <a:cs typeface="Times New Roman" pitchFamily="18" charset="0"/>
              </a:rPr>
              <a:t>The </a:t>
            </a:r>
            <a:r>
              <a:rPr lang="en-US" u="sng" dirty="0">
                <a:cs typeface="Times New Roman" pitchFamily="18" charset="0"/>
              </a:rPr>
              <a:t>child’s tantrum</a:t>
            </a:r>
            <a:r>
              <a:rPr lang="en-US" dirty="0">
                <a:cs typeface="Times New Roman" pitchFamily="18" charset="0"/>
              </a:rPr>
              <a:t> is reinforced when the parents give in (pos. reinforcement) </a:t>
            </a:r>
          </a:p>
          <a:p>
            <a:r>
              <a:rPr lang="en-US" dirty="0">
                <a:cs typeface="Times New Roman" pitchFamily="18" charset="0"/>
              </a:rPr>
              <a:t>The </a:t>
            </a:r>
            <a:r>
              <a:rPr lang="en-US" u="sng" dirty="0">
                <a:cs typeface="Times New Roman" pitchFamily="18" charset="0"/>
              </a:rPr>
              <a:t>parents’ behavior</a:t>
            </a:r>
            <a:r>
              <a:rPr lang="en-US" dirty="0">
                <a:cs typeface="Times New Roman" pitchFamily="18" charset="0"/>
              </a:rPr>
              <a:t> will be reinforced when Billy stops screaming (neg. reinforcement).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nSpc>
                <a:spcPct val="80000"/>
              </a:lnSpc>
            </a:pPr>
            <a:r>
              <a:rPr lang="en-US" sz="2800" dirty="0" smtClean="0"/>
              <a:t>whichever of 2 activities is preferred can be used to reinforce the other</a:t>
            </a:r>
          </a:p>
          <a:p>
            <a:pPr lvl="1">
              <a:lnSpc>
                <a:spcPct val="80000"/>
              </a:lnSpc>
            </a:pPr>
            <a:r>
              <a:rPr lang="en-US" dirty="0" smtClean="0"/>
              <a:t>Don’t like making AP Psych notecards, but do like going out on Friday night?  Do the undesirable one first and make going out a </a:t>
            </a:r>
            <a:r>
              <a:rPr lang="en-US" dirty="0" err="1" smtClean="0"/>
              <a:t>reinforcer</a:t>
            </a:r>
            <a:endParaRPr lang="en-US" b="1" dirty="0" smtClean="0"/>
          </a:p>
        </p:txBody>
      </p:sp>
      <p:sp>
        <p:nvSpPr>
          <p:cNvPr id="4" name="Slide Number Placeholder 3"/>
          <p:cNvSpPr>
            <a:spLocks noGrp="1"/>
          </p:cNvSpPr>
          <p:nvPr>
            <p:ph type="sldNum" sz="quarter" idx="10"/>
          </p:nvPr>
        </p:nvSpPr>
        <p:spPr/>
        <p:txBody>
          <a:bodyPr/>
          <a:lstStyle/>
          <a:p>
            <a:fld id="{EEDDF07C-761D-434F-8238-3C5851DB6139}"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72CBE1-EC89-4180-AA8A-1DDBCB69901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DD8B0-A2B6-45D8-8D78-DBAA6AA676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2A7D9-DF1D-4BC7-A81C-21E96F7CBC7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3C06466-7C75-47B1-B1F9-B93F3ADD3F4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2192BFEC-50F0-4B7C-8242-916E80E1628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A9C3C-8114-4C43-8F33-DDE317F57BE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23DF-F4A4-4E46-AA98-D08FD5CF72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8AAA-05C5-4CC3-90A0-8142D4D0B7C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E80CE-6F59-49B8-97AD-35235A068ED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54B17-8CD8-4988-A99E-21A4462FD3D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D9BE3-AD13-4526-8394-57DDEE7CD2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964FB-7B44-45C4-BB32-BEB61E15F28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DC11A1-AFCC-418D-9BE2-397C90FE67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598F43-8EE7-4BC4-B051-6DA9FCB6DCF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1000">
                                          <p:stCondLst>
                                            <p:cond delay="0"/>
                                          </p:stCondLst>
                                        </p:cTn>
                                        <p:tgtEl>
                                          <p:spTgt spid="30">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1000">
                                          <p:stCondLst>
                                            <p:cond delay="0"/>
                                          </p:stCondLst>
                                        </p:cTn>
                                        <p:tgtEl>
                                          <p:spTgt spid="30">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1000">
                                          <p:stCondLst>
                                            <p:cond delay="0"/>
                                          </p:stCondLst>
                                        </p:cTn>
                                        <p:tgtEl>
                                          <p:spTgt spid="30">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xEl>
                                              <p:pRg st="3" end="3"/>
                                            </p:txEl>
                                          </p:spTgt>
                                        </p:tgtEl>
                                        <p:attrNameLst>
                                          <p:attrName>style.visibility</p:attrName>
                                        </p:attrNameLst>
                                      </p:cBhvr>
                                      <p:to>
                                        <p:strVal val="visible"/>
                                      </p:to>
                                    </p:set>
                                    <p:animEffect transition="in" filter="fade">
                                      <p:cBhvr>
                                        <p:cTn id="23" dur="1000">
                                          <p:stCondLst>
                                            <p:cond delay="0"/>
                                          </p:stCondLst>
                                        </p:cTn>
                                        <p:tgtEl>
                                          <p:spTgt spid="3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xEl>
                                              <p:pRg st="4" end="4"/>
                                            </p:txEl>
                                          </p:spTgt>
                                        </p:tgtEl>
                                        <p:attrNameLst>
                                          <p:attrName>style.visibility</p:attrName>
                                        </p:attrNameLst>
                                      </p:cBhvr>
                                      <p:to>
                                        <p:strVal val="visible"/>
                                      </p:to>
                                    </p:set>
                                    <p:animEffect transition="in" filter="fade">
                                      <p:cBhvr>
                                        <p:cTn id="26" dur="1000">
                                          <p:stCondLst>
                                            <p:cond delay="0"/>
                                          </p:stCondLst>
                                        </p:cTn>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bcnews.go.com/GMA/story?id=3924024" TargetMode="External"/><Relationship Id="rId2" Type="http://schemas.openxmlformats.org/officeDocument/2006/relationships/hyperlink" Target="http://www.corpun.com/counuss.ht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PQtDTdDr8v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http://www.psychologytoday.com/articles/pto-19951101-000010.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TtfQlkGwE2U&amp;feature=related"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rpun.com/counuss.htm" TargetMode="External"/><Relationship Id="rId2" Type="http://schemas.openxmlformats.org/officeDocument/2006/relationships/hyperlink" Target="http://www.youtube.com/watch?v=XISRRrgPCdE"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bXCdsHH6S7Q&amp;feature=related"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youtube.com/watch?v=vGazyH6fQQ4&amp;feature=related"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video.google.com/videoplay?docid=305016675519658991&amp;q=thorndike's+puzzle+box&amp;total=1&amp;start=0&amp;num=10&amp;so=0&amp;type=search&amp;plindex=0" TargetMode="External"/><Relationship Id="rId5" Type="http://schemas.openxmlformats.org/officeDocument/2006/relationships/image" Target="../media/image10.jpe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381000"/>
            <a:ext cx="7772400" cy="1143000"/>
          </a:xfrm>
        </p:spPr>
        <p:txBody>
          <a:bodyPr/>
          <a:lstStyle/>
          <a:p>
            <a:r>
              <a:rPr lang="en-US" dirty="0" smtClean="0"/>
              <a:t>Thinking ?:</a:t>
            </a:r>
            <a:endParaRPr lang="en-US" dirty="0"/>
          </a:p>
        </p:txBody>
      </p:sp>
      <p:sp>
        <p:nvSpPr>
          <p:cNvPr id="141315" name="Rectangle 3"/>
          <p:cNvSpPr>
            <a:spLocks noGrp="1" noChangeArrowheads="1"/>
          </p:cNvSpPr>
          <p:nvPr>
            <p:ph type="body" sz="half" idx="1"/>
          </p:nvPr>
        </p:nvSpPr>
        <p:spPr>
          <a:xfrm>
            <a:off x="228600" y="1828800"/>
            <a:ext cx="3810000" cy="4114800"/>
          </a:xfrm>
        </p:spPr>
        <p:txBody>
          <a:bodyPr/>
          <a:lstStyle/>
          <a:p>
            <a:pPr>
              <a:lnSpc>
                <a:spcPct val="90000"/>
              </a:lnSpc>
            </a:pPr>
            <a:r>
              <a:rPr lang="en-US" sz="2000" dirty="0"/>
              <a:t>Is it okay for parents to spank (or use other corporal punishment on) their children?</a:t>
            </a:r>
          </a:p>
          <a:p>
            <a:pPr>
              <a:lnSpc>
                <a:spcPct val="90000"/>
              </a:lnSpc>
            </a:pPr>
            <a:r>
              <a:rPr lang="en-US" sz="2000" dirty="0"/>
              <a:t>What about schools?  Should teachers be allowed to use corporal punishment on students in violation of school rules?</a:t>
            </a:r>
          </a:p>
          <a:p>
            <a:pPr>
              <a:lnSpc>
                <a:spcPct val="90000"/>
              </a:lnSpc>
            </a:pPr>
            <a:r>
              <a:rPr lang="en-US" sz="2000" dirty="0"/>
              <a:t>Even better: </a:t>
            </a:r>
            <a:r>
              <a:rPr lang="en-US" sz="2000" dirty="0">
                <a:hlinkClick r:id="rId2"/>
              </a:rPr>
              <a:t>http://www.corpun.com/counuss.htm</a:t>
            </a:r>
            <a:r>
              <a:rPr lang="en-US" sz="2000" dirty="0"/>
              <a:t> With videos!</a:t>
            </a:r>
          </a:p>
          <a:p>
            <a:pPr>
              <a:lnSpc>
                <a:spcPct val="90000"/>
              </a:lnSpc>
            </a:pPr>
            <a:r>
              <a:rPr lang="en-US" sz="2000" dirty="0">
                <a:hlinkClick r:id="rId3"/>
              </a:rPr>
              <a:t>http://abcnews.go.com/GMA/story?id=3924024</a:t>
            </a:r>
            <a:r>
              <a:rPr lang="en-US" sz="2000" dirty="0"/>
              <a:t> </a:t>
            </a:r>
          </a:p>
        </p:txBody>
      </p:sp>
      <p:pic>
        <p:nvPicPr>
          <p:cNvPr id="141320" name="Picture 8"/>
          <p:cNvPicPr>
            <a:picLocks noGrp="1" noChangeAspect="1" noChangeArrowheads="1"/>
          </p:cNvPicPr>
          <p:nvPr>
            <p:ph sz="half" idx="2"/>
          </p:nvPr>
        </p:nvPicPr>
        <p:blipFill>
          <a:blip r:embed="rId4" cstate="print"/>
          <a:srcRect/>
          <a:stretch>
            <a:fillRect/>
          </a:stretch>
        </p:blipFill>
        <p:spPr>
          <a:xfrm>
            <a:off x="4314825" y="0"/>
            <a:ext cx="4829175" cy="6858000"/>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762000"/>
          </a:xfrm>
        </p:spPr>
        <p:txBody>
          <a:bodyPr>
            <a:normAutofit fontScale="90000"/>
          </a:bodyPr>
          <a:lstStyle/>
          <a:p>
            <a:r>
              <a:rPr lang="en-US" altLang="en-US"/>
              <a:t>B.F. Skinner (1904-1990)</a:t>
            </a:r>
          </a:p>
        </p:txBody>
      </p:sp>
      <p:sp>
        <p:nvSpPr>
          <p:cNvPr id="10243" name="Rectangle 3"/>
          <p:cNvSpPr>
            <a:spLocks noGrp="1" noChangeArrowheads="1"/>
          </p:cNvSpPr>
          <p:nvPr>
            <p:ph idx="1"/>
          </p:nvPr>
        </p:nvSpPr>
        <p:spPr>
          <a:xfrm>
            <a:off x="228600" y="762000"/>
            <a:ext cx="8915400" cy="6096000"/>
          </a:xfrm>
        </p:spPr>
        <p:txBody>
          <a:bodyPr>
            <a:normAutofit/>
          </a:bodyPr>
          <a:lstStyle/>
          <a:p>
            <a:r>
              <a:rPr lang="en-US" altLang="en-US" sz="2800" dirty="0" smtClean="0">
                <a:hlinkClick r:id="rId3"/>
              </a:rPr>
              <a:t>Skinner Box</a:t>
            </a:r>
          </a:p>
          <a:p>
            <a:r>
              <a:rPr lang="en-US" altLang="en-US" sz="2800" dirty="0" smtClean="0">
                <a:cs typeface="Times New Roman" pitchFamily="18" charset="0"/>
              </a:rPr>
              <a:t>Pressing Lever = Behavior or OPERANT</a:t>
            </a:r>
          </a:p>
          <a:p>
            <a:pPr lvl="1"/>
            <a:r>
              <a:rPr lang="en-US" altLang="en-US" dirty="0" smtClean="0">
                <a:cs typeface="Times New Roman" pitchFamily="18" charset="0"/>
              </a:rPr>
              <a:t>The behavior “operates” on the environment to produce a desirable outcome.</a:t>
            </a:r>
          </a:p>
          <a:p>
            <a:r>
              <a:rPr lang="en-US" altLang="en-US" sz="2800" dirty="0" smtClean="0">
                <a:cs typeface="Times New Roman" pitchFamily="18" charset="0"/>
              </a:rPr>
              <a:t>Food </a:t>
            </a:r>
            <a:r>
              <a:rPr lang="en-US" altLang="en-US" sz="2800" dirty="0">
                <a:cs typeface="Times New Roman" pitchFamily="18" charset="0"/>
              </a:rPr>
              <a:t>= </a:t>
            </a:r>
            <a:r>
              <a:rPr lang="en-US" altLang="en-US" sz="2800" i="1" dirty="0" err="1">
                <a:cs typeface="Times New Roman" pitchFamily="18" charset="0"/>
              </a:rPr>
              <a:t>Reinforcer</a:t>
            </a:r>
            <a:endParaRPr lang="en-US" altLang="en-US" sz="2800" i="1" dirty="0">
              <a:cs typeface="Times New Roman" pitchFamily="18" charset="0"/>
            </a:endParaRPr>
          </a:p>
          <a:p>
            <a:r>
              <a:rPr lang="en-US" altLang="en-US" sz="2800" dirty="0"/>
              <a:t>Process of Giving food = </a:t>
            </a:r>
            <a:r>
              <a:rPr lang="en-US" altLang="en-US" sz="2800" i="1" dirty="0" smtClean="0"/>
              <a:t>reinforcement</a:t>
            </a:r>
          </a:p>
          <a:p>
            <a:r>
              <a:rPr lang="en-US" altLang="en-US" sz="2800" dirty="0" smtClean="0">
                <a:hlinkClick r:id="rId3"/>
              </a:rPr>
              <a:t>SKINNER</a:t>
            </a:r>
            <a:r>
              <a:rPr lang="en-US" altLang="en-US" sz="2800" dirty="0" smtClean="0"/>
              <a:t> (</a:t>
            </a:r>
            <a:r>
              <a:rPr lang="en-US" altLang="en-US" sz="2800" dirty="0" err="1" smtClean="0"/>
              <a:t>kinda</a:t>
            </a:r>
            <a:r>
              <a:rPr lang="en-US" altLang="en-US" sz="2800" dirty="0" smtClean="0"/>
              <a:t> boring, skip)</a:t>
            </a:r>
            <a:endParaRPr lang="en-US"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685800" y="5410200"/>
            <a:ext cx="8458200" cy="1143000"/>
          </a:xfrm>
        </p:spPr>
        <p:txBody>
          <a:bodyPr>
            <a:normAutofit fontScale="90000"/>
          </a:bodyPr>
          <a:lstStyle/>
          <a:p>
            <a:pPr algn="ctr"/>
            <a:r>
              <a:rPr lang="en-US" sz="2500" dirty="0" smtClean="0">
                <a:solidFill>
                  <a:srgbClr val="000000"/>
                </a:solidFill>
                <a:latin typeface="Poor Richard" pitchFamily="18" charset="0"/>
                <a:cs typeface="Times New Roman" pitchFamily="18" charset="0"/>
              </a:rPr>
              <a:t>Day 1 = no reinforcement</a:t>
            </a:r>
            <a:br>
              <a:rPr lang="en-US" sz="2500" dirty="0" smtClean="0">
                <a:solidFill>
                  <a:srgbClr val="000000"/>
                </a:solidFill>
                <a:latin typeface="Poor Richard" pitchFamily="18" charset="0"/>
                <a:cs typeface="Times New Roman" pitchFamily="18" charset="0"/>
              </a:rPr>
            </a:br>
            <a:r>
              <a:rPr lang="en-US" sz="2500" dirty="0" smtClean="0">
                <a:solidFill>
                  <a:srgbClr val="000000"/>
                </a:solidFill>
                <a:latin typeface="Poor Richard" pitchFamily="18" charset="0"/>
                <a:cs typeface="Times New Roman" pitchFamily="18" charset="0"/>
              </a:rPr>
              <a:t>Day 2-5 = beginning of reinforcement </a:t>
            </a:r>
            <a:r>
              <a:rPr lang="en-US" sz="2500" dirty="0" smtClean="0">
                <a:solidFill>
                  <a:srgbClr val="000000"/>
                </a:solidFill>
                <a:latin typeface="Poor Richard" pitchFamily="18" charset="0"/>
                <a:cs typeface="Times New Roman" pitchFamily="18" charset="0"/>
                <a:sym typeface="Wingdings" pitchFamily="2" charset="2"/>
              </a:rPr>
              <a:t> give doll only when she says “doll” “duh” or “</a:t>
            </a:r>
            <a:r>
              <a:rPr lang="en-US" sz="2500" dirty="0" err="1" smtClean="0">
                <a:solidFill>
                  <a:srgbClr val="000000"/>
                </a:solidFill>
                <a:latin typeface="Poor Richard" pitchFamily="18" charset="0"/>
                <a:cs typeface="Times New Roman" pitchFamily="18" charset="0"/>
                <a:sym typeface="Wingdings" pitchFamily="2" charset="2"/>
              </a:rPr>
              <a:t>dat</a:t>
            </a:r>
            <a:r>
              <a:rPr lang="en-US" sz="2500" dirty="0" smtClean="0">
                <a:solidFill>
                  <a:srgbClr val="000000"/>
                </a:solidFill>
                <a:latin typeface="Poor Richard" pitchFamily="18" charset="0"/>
                <a:cs typeface="Times New Roman" pitchFamily="18" charset="0"/>
                <a:sym typeface="Wingdings" pitchFamily="2" charset="2"/>
              </a:rPr>
              <a:t>”</a:t>
            </a:r>
            <a:br>
              <a:rPr lang="en-US" sz="2500" dirty="0" smtClean="0">
                <a:solidFill>
                  <a:srgbClr val="000000"/>
                </a:solidFill>
                <a:latin typeface="Poor Richard" pitchFamily="18" charset="0"/>
                <a:cs typeface="Times New Roman" pitchFamily="18" charset="0"/>
                <a:sym typeface="Wingdings" pitchFamily="2" charset="2"/>
              </a:rPr>
            </a:br>
            <a:r>
              <a:rPr lang="en-US" sz="2500" dirty="0" smtClean="0">
                <a:solidFill>
                  <a:srgbClr val="000000"/>
                </a:solidFill>
                <a:latin typeface="Poor Richard" pitchFamily="18" charset="0"/>
                <a:cs typeface="Times New Roman" pitchFamily="18" charset="0"/>
                <a:sym typeface="Wingdings" pitchFamily="2" charset="2"/>
              </a:rPr>
              <a:t>Day 10 = reinforce only when saying “doll”</a:t>
            </a:r>
            <a:r>
              <a:rPr lang="en-US" sz="1600" dirty="0" smtClean="0">
                <a:solidFill>
                  <a:srgbClr val="000000"/>
                </a:solidFill>
                <a:latin typeface="StoneSans" charset="0"/>
                <a:cs typeface="Times New Roman" pitchFamily="18" charset="0"/>
                <a:sym typeface="Wingdings" pitchFamily="2" charset="2"/>
              </a:rPr>
              <a:t/>
            </a:r>
            <a:br>
              <a:rPr lang="en-US" sz="1600" dirty="0" smtClean="0">
                <a:solidFill>
                  <a:srgbClr val="000000"/>
                </a:solidFill>
                <a:latin typeface="StoneSans" charset="0"/>
                <a:cs typeface="Times New Roman" pitchFamily="18" charset="0"/>
                <a:sym typeface="Wingdings" pitchFamily="2" charset="2"/>
              </a:rPr>
            </a:br>
            <a:endParaRPr lang="en-US" sz="1600" dirty="0"/>
          </a:p>
        </p:txBody>
      </p:sp>
      <p:pic>
        <p:nvPicPr>
          <p:cNvPr id="129027" name="Picture 3" descr="DC08-08"/>
          <p:cNvPicPr>
            <a:picLocks noChangeAspect="1" noChangeArrowheads="1"/>
          </p:cNvPicPr>
          <p:nvPr/>
        </p:nvPicPr>
        <p:blipFill>
          <a:blip r:embed="rId2" cstate="print"/>
          <a:srcRect/>
          <a:stretch>
            <a:fillRect/>
          </a:stretch>
        </p:blipFill>
        <p:spPr bwMode="auto">
          <a:xfrm>
            <a:off x="1981200" y="457200"/>
            <a:ext cx="5029200" cy="44386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81000"/>
            <a:ext cx="7772400" cy="914400"/>
          </a:xfrm>
        </p:spPr>
        <p:txBody>
          <a:bodyPr>
            <a:normAutofit fontScale="90000"/>
          </a:bodyPr>
          <a:lstStyle/>
          <a:p>
            <a:r>
              <a:rPr lang="en-US" dirty="0"/>
              <a:t>Skinner’s Air Crib:</a:t>
            </a:r>
            <a:br>
              <a:rPr lang="en-US" dirty="0"/>
            </a:br>
            <a:r>
              <a:rPr lang="en-US" dirty="0"/>
              <a:t>A room fit for a…Baby!</a:t>
            </a:r>
          </a:p>
        </p:txBody>
      </p:sp>
      <p:pic>
        <p:nvPicPr>
          <p:cNvPr id="74755" name="Picture 3" descr="aircrib(skinner)"/>
          <p:cNvPicPr>
            <a:picLocks noChangeAspect="1" noChangeArrowheads="1"/>
          </p:cNvPicPr>
          <p:nvPr/>
        </p:nvPicPr>
        <p:blipFill>
          <a:blip r:embed="rId2" cstate="print"/>
          <a:srcRect/>
          <a:stretch>
            <a:fillRect/>
          </a:stretch>
        </p:blipFill>
        <p:spPr bwMode="auto">
          <a:xfrm>
            <a:off x="381000" y="1600200"/>
            <a:ext cx="3413125" cy="4546600"/>
          </a:xfrm>
          <a:prstGeom prst="rect">
            <a:avLst/>
          </a:prstGeom>
          <a:noFill/>
        </p:spPr>
      </p:pic>
      <p:pic>
        <p:nvPicPr>
          <p:cNvPr id="74756" name="Picture 4" descr="babyinbox"/>
          <p:cNvPicPr>
            <a:picLocks noChangeAspect="1" noChangeArrowheads="1"/>
          </p:cNvPicPr>
          <p:nvPr/>
        </p:nvPicPr>
        <p:blipFill>
          <a:blip r:embed="rId3" cstate="print"/>
          <a:srcRect/>
          <a:stretch>
            <a:fillRect/>
          </a:stretch>
        </p:blipFill>
        <p:spPr bwMode="auto">
          <a:xfrm>
            <a:off x="4510088" y="1524000"/>
            <a:ext cx="3570287" cy="4648200"/>
          </a:xfrm>
          <a:prstGeom prst="rect">
            <a:avLst/>
          </a:prstGeom>
          <a:noFill/>
        </p:spPr>
      </p:pic>
      <p:sp>
        <p:nvSpPr>
          <p:cNvPr id="74757" name="Text Box 5"/>
          <p:cNvSpPr txBox="1">
            <a:spLocks noChangeArrowheads="1"/>
          </p:cNvSpPr>
          <p:nvPr/>
        </p:nvSpPr>
        <p:spPr bwMode="auto">
          <a:xfrm>
            <a:off x="0" y="6248400"/>
            <a:ext cx="8991600" cy="457200"/>
          </a:xfrm>
          <a:prstGeom prst="rect">
            <a:avLst/>
          </a:prstGeom>
          <a:noFill/>
          <a:ln w="9525">
            <a:noFill/>
            <a:miter lim="800000"/>
            <a:headEnd/>
            <a:tailEnd/>
          </a:ln>
          <a:effectLst/>
        </p:spPr>
        <p:txBody>
          <a:bodyPr>
            <a:spAutoFit/>
          </a:bodyPr>
          <a:lstStyle/>
          <a:p>
            <a:pPr algn="ctr">
              <a:spcBef>
                <a:spcPct val="50000"/>
              </a:spcBef>
            </a:pPr>
            <a:r>
              <a:rPr lang="en-US"/>
              <a:t>To read more on this invention: Click </a:t>
            </a:r>
            <a:r>
              <a:rPr lang="en-US">
                <a:hlinkClick r:id="rId4"/>
              </a:rPr>
              <a:t>Here!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http://1.bp.blogspot.com/_xPTW54iRfMg/Rs7_znYWaXI/AAAAAAAAAlU/Dv49vihVzFw/s400/happy-face.gif"/>
          <p:cNvPicPr>
            <a:picLocks noChangeAspect="1" noChangeArrowheads="1"/>
          </p:cNvPicPr>
          <p:nvPr/>
        </p:nvPicPr>
        <p:blipFill>
          <a:blip r:embed="rId2" cstate="print"/>
          <a:srcRect/>
          <a:stretch>
            <a:fillRect/>
          </a:stretch>
        </p:blipFill>
        <p:spPr bwMode="auto">
          <a:xfrm>
            <a:off x="7315200" y="1219200"/>
            <a:ext cx="1828800" cy="1828800"/>
          </a:xfrm>
          <a:prstGeom prst="rect">
            <a:avLst/>
          </a:prstGeom>
          <a:noFill/>
        </p:spPr>
      </p:pic>
      <p:sp>
        <p:nvSpPr>
          <p:cNvPr id="12290" name="Rectangle 2"/>
          <p:cNvSpPr>
            <a:spLocks noGrp="1" noChangeArrowheads="1"/>
          </p:cNvSpPr>
          <p:nvPr>
            <p:ph type="title"/>
          </p:nvPr>
        </p:nvSpPr>
        <p:spPr>
          <a:xfrm>
            <a:off x="685800" y="0"/>
            <a:ext cx="7772400" cy="1143000"/>
          </a:xfrm>
        </p:spPr>
        <p:txBody>
          <a:bodyPr/>
          <a:lstStyle/>
          <a:p>
            <a:r>
              <a:rPr lang="en-US" altLang="en-US" dirty="0"/>
              <a:t>Reinforcement/Punishment</a:t>
            </a:r>
          </a:p>
        </p:txBody>
      </p:sp>
      <p:sp>
        <p:nvSpPr>
          <p:cNvPr id="12291" name="Rectangle 3"/>
          <p:cNvSpPr>
            <a:spLocks noGrp="1" noChangeArrowheads="1"/>
          </p:cNvSpPr>
          <p:nvPr>
            <p:ph idx="1"/>
          </p:nvPr>
        </p:nvSpPr>
        <p:spPr>
          <a:xfrm>
            <a:off x="304800" y="1600200"/>
            <a:ext cx="7086600" cy="4800600"/>
          </a:xfrm>
        </p:spPr>
        <p:txBody>
          <a:bodyPr>
            <a:normAutofit fontScale="92500" lnSpcReduction="10000"/>
          </a:bodyPr>
          <a:lstStyle/>
          <a:p>
            <a:r>
              <a:rPr lang="en-US" altLang="en-US" sz="2800" b="1" dirty="0"/>
              <a:t>Reinforcement</a:t>
            </a:r>
            <a:r>
              <a:rPr lang="en-US" altLang="en-US" sz="2800" dirty="0"/>
              <a:t> - Any consequence that </a:t>
            </a:r>
            <a:r>
              <a:rPr lang="en-US" altLang="en-US" sz="2800" b="1" i="1" u="sng" dirty="0"/>
              <a:t>increases</a:t>
            </a:r>
            <a:r>
              <a:rPr lang="en-US" altLang="en-US" sz="2800" dirty="0"/>
              <a:t> the likelihood of the behavior it follows</a:t>
            </a:r>
          </a:p>
          <a:p>
            <a:pPr lvl="1"/>
            <a:r>
              <a:rPr lang="en-US" altLang="en-US" sz="2400" b="1" dirty="0"/>
              <a:t>Reinforcement is ALWAYS GOOD</a:t>
            </a:r>
            <a:r>
              <a:rPr lang="en-US" altLang="en-US" sz="2400" b="1" dirty="0" smtClean="0"/>
              <a:t>!!!</a:t>
            </a:r>
          </a:p>
          <a:p>
            <a:pPr lvl="1"/>
            <a:r>
              <a:rPr lang="en-US" altLang="en-US" b="1" dirty="0" smtClean="0"/>
              <a:t>Reinforcement leads to this: </a:t>
            </a:r>
            <a:r>
              <a:rPr lang="en-US" altLang="en-US" b="1" dirty="0" smtClean="0">
                <a:hlinkClick r:id="rId3"/>
              </a:rPr>
              <a:t>Pigeons Turning</a:t>
            </a:r>
            <a:endParaRPr lang="en-US" altLang="en-US" sz="2400" b="1" dirty="0" smtClean="0"/>
          </a:p>
          <a:p>
            <a:pPr lvl="1">
              <a:buNone/>
            </a:pPr>
            <a:endParaRPr lang="en-US" altLang="en-US" sz="2400" b="1" dirty="0"/>
          </a:p>
          <a:p>
            <a:r>
              <a:rPr lang="en-US" altLang="en-US" sz="2800" b="1" dirty="0"/>
              <a:t>Punishment</a:t>
            </a:r>
            <a:r>
              <a:rPr lang="en-US" altLang="en-US" sz="2800" dirty="0"/>
              <a:t> - Any consequence that </a:t>
            </a:r>
            <a:r>
              <a:rPr lang="en-US" altLang="en-US" sz="2800" b="1" i="1" u="sng" dirty="0"/>
              <a:t>decreases</a:t>
            </a:r>
            <a:r>
              <a:rPr lang="en-US" altLang="en-US" sz="2800" dirty="0"/>
              <a:t> the likelihood of the behavior it </a:t>
            </a:r>
            <a:r>
              <a:rPr lang="en-US" altLang="en-US" sz="2800" dirty="0" smtClean="0"/>
              <a:t>follows</a:t>
            </a:r>
          </a:p>
          <a:p>
            <a:pPr>
              <a:buNone/>
            </a:pPr>
            <a:endParaRPr lang="en-US" altLang="en-US" sz="2800" dirty="0"/>
          </a:p>
          <a:p>
            <a:r>
              <a:rPr lang="en-US" altLang="en-US" sz="2800" dirty="0" smtClean="0"/>
              <a:t>Who decides which is which?</a:t>
            </a:r>
          </a:p>
          <a:p>
            <a:pPr lvl="1"/>
            <a:r>
              <a:rPr lang="en-US" altLang="en-US" sz="2400" dirty="0" smtClean="0"/>
              <a:t>Examples? </a:t>
            </a:r>
            <a:endParaRPr lang="en-US" altLang="en-US" sz="2800" dirty="0"/>
          </a:p>
        </p:txBody>
      </p:sp>
      <p:pic>
        <p:nvPicPr>
          <p:cNvPr id="12295" name="Picture 7" descr="http://laqitm.org/images/SadFace.jpg"/>
          <p:cNvPicPr>
            <a:picLocks noChangeAspect="1" noChangeArrowheads="1"/>
          </p:cNvPicPr>
          <p:nvPr/>
        </p:nvPicPr>
        <p:blipFill>
          <a:blip r:embed="rId4" cstate="print"/>
          <a:srcRect/>
          <a:stretch>
            <a:fillRect/>
          </a:stretch>
        </p:blipFill>
        <p:spPr bwMode="auto">
          <a:xfrm>
            <a:off x="7506042" y="3276600"/>
            <a:ext cx="1637958" cy="15811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0"/>
            <a:ext cx="7772400" cy="6858000"/>
          </a:xfrm>
        </p:spPr>
        <p:txBody>
          <a:bodyPr/>
          <a:lstStyle/>
          <a:p>
            <a:r>
              <a:rPr lang="en-US" altLang="en-US" sz="6600" dirty="0"/>
              <a:t>Types of Reinforcement</a:t>
            </a:r>
          </a:p>
        </p:txBody>
      </p:sp>
      <p:pic>
        <p:nvPicPr>
          <p:cNvPr id="5" name="Picture 11" descr="http://www.cartoonstock.com/newscartoons/cartoonists/bst/lowres/bstn425l.jpg"/>
          <p:cNvPicPr>
            <a:picLocks noChangeAspect="1" noChangeArrowheads="1"/>
          </p:cNvPicPr>
          <p:nvPr/>
        </p:nvPicPr>
        <p:blipFill>
          <a:blip r:embed="rId2" cstate="print"/>
          <a:srcRect/>
          <a:stretch>
            <a:fillRect/>
          </a:stretch>
        </p:blipFill>
        <p:spPr bwMode="auto">
          <a:xfrm>
            <a:off x="2286000" y="152400"/>
            <a:ext cx="4114800" cy="49279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r>
              <a:rPr lang="en-US" altLang="en-US" b="1"/>
              <a:t>Positive</a:t>
            </a:r>
            <a:r>
              <a:rPr lang="en-US" altLang="en-US"/>
              <a:t> (+) Reinforcement</a:t>
            </a:r>
          </a:p>
        </p:txBody>
      </p:sp>
      <p:sp>
        <p:nvSpPr>
          <p:cNvPr id="14339" name="Rectangle 3"/>
          <p:cNvSpPr>
            <a:spLocks noGrp="1" noChangeArrowheads="1"/>
          </p:cNvSpPr>
          <p:nvPr>
            <p:ph idx="1"/>
          </p:nvPr>
        </p:nvSpPr>
        <p:spPr>
          <a:xfrm>
            <a:off x="0" y="1371600"/>
            <a:ext cx="3505200" cy="5486400"/>
          </a:xfrm>
        </p:spPr>
        <p:txBody>
          <a:bodyPr/>
          <a:lstStyle/>
          <a:p>
            <a:pPr>
              <a:lnSpc>
                <a:spcPct val="90000"/>
              </a:lnSpc>
            </a:pPr>
            <a:r>
              <a:rPr lang="en-US" altLang="en-US">
                <a:cs typeface="Times New Roman" pitchFamily="18" charset="0"/>
              </a:rPr>
              <a:t>Encourages &amp; increases frequency of behavior</a:t>
            </a:r>
          </a:p>
          <a:p>
            <a:pPr>
              <a:lnSpc>
                <a:spcPct val="90000"/>
              </a:lnSpc>
            </a:pPr>
            <a:r>
              <a:rPr lang="en-US" altLang="en-US" b="1">
                <a:cs typeface="Times New Roman" pitchFamily="18" charset="0"/>
              </a:rPr>
              <a:t>EFFECTS: ADDS </a:t>
            </a:r>
            <a:r>
              <a:rPr lang="en-US" altLang="en-US">
                <a:cs typeface="Times New Roman" pitchFamily="18" charset="0"/>
              </a:rPr>
              <a:t>SOMETHING PLEASANT</a:t>
            </a:r>
          </a:p>
          <a:p>
            <a:pPr>
              <a:lnSpc>
                <a:spcPct val="90000"/>
              </a:lnSpc>
            </a:pPr>
            <a:r>
              <a:rPr lang="en-US" altLang="en-US">
                <a:cs typeface="Times New Roman" pitchFamily="18" charset="0"/>
              </a:rPr>
              <a:t>?What other examples can you develop?</a:t>
            </a:r>
          </a:p>
          <a:p>
            <a:pPr>
              <a:lnSpc>
                <a:spcPct val="90000"/>
              </a:lnSpc>
            </a:pPr>
            <a:endParaRPr lang="en-US" altLang="en-US"/>
          </a:p>
        </p:txBody>
      </p:sp>
      <p:pic>
        <p:nvPicPr>
          <p:cNvPr id="58372" name="Picture 2052" descr="Picture40c"/>
          <p:cNvPicPr>
            <a:picLocks noChangeAspect="1" noChangeArrowheads="1"/>
          </p:cNvPicPr>
          <p:nvPr/>
        </p:nvPicPr>
        <p:blipFill>
          <a:blip r:embed="rId2" cstate="print"/>
          <a:srcRect/>
          <a:stretch>
            <a:fillRect/>
          </a:stretch>
        </p:blipFill>
        <p:spPr bwMode="auto">
          <a:xfrm>
            <a:off x="3352800" y="1157288"/>
            <a:ext cx="5791200" cy="570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304800"/>
            <a:ext cx="7772400" cy="1143000"/>
          </a:xfrm>
        </p:spPr>
        <p:txBody>
          <a:bodyPr/>
          <a:lstStyle/>
          <a:p>
            <a:r>
              <a:rPr lang="en-US"/>
              <a:t>Token Economies</a:t>
            </a:r>
          </a:p>
        </p:txBody>
      </p:sp>
      <p:pic>
        <p:nvPicPr>
          <p:cNvPr id="150532" name="Picture 4" descr="DC306F08-15_poker_chimp"/>
          <p:cNvPicPr>
            <a:picLocks noGrp="1" noChangeAspect="1" noChangeArrowheads="1"/>
          </p:cNvPicPr>
          <p:nvPr>
            <p:ph idx="1"/>
          </p:nvPr>
        </p:nvPicPr>
        <p:blipFill>
          <a:blip r:embed="rId2" cstate="print"/>
          <a:srcRect/>
          <a:stretch>
            <a:fillRect/>
          </a:stretch>
        </p:blipFill>
        <p:spPr>
          <a:xfrm>
            <a:off x="304800" y="1295400"/>
            <a:ext cx="5180013" cy="5334000"/>
          </a:xfrm>
          <a:noFill/>
          <a:ln/>
        </p:spPr>
      </p:pic>
      <p:sp>
        <p:nvSpPr>
          <p:cNvPr id="150534" name="Rectangle 6"/>
          <p:cNvSpPr>
            <a:spLocks noChangeArrowheads="1"/>
          </p:cNvSpPr>
          <p:nvPr/>
        </p:nvSpPr>
        <p:spPr bwMode="auto">
          <a:xfrm>
            <a:off x="5791200" y="1447800"/>
            <a:ext cx="2895600" cy="5029200"/>
          </a:xfrm>
          <a:prstGeom prst="rect">
            <a:avLst/>
          </a:prstGeom>
          <a:noFill/>
          <a:ln w="9525">
            <a:noFill/>
            <a:miter lim="800000"/>
            <a:headEnd/>
            <a:tailEnd/>
          </a:ln>
          <a:effectLst/>
        </p:spPr>
        <p:txBody>
          <a:bodyPr anchor="ctr"/>
          <a:lstStyle/>
          <a:p>
            <a:pPr algn="ctr"/>
            <a:r>
              <a:rPr lang="en-US" sz="2500">
                <a:solidFill>
                  <a:srgbClr val="000000"/>
                </a:solidFill>
                <a:latin typeface="StoneSans" charset="0"/>
                <a:cs typeface="Times New Roman" pitchFamily="18" charset="0"/>
              </a:rPr>
              <a:t>Poker chips normally have little or no value for chimpanzees, but this chimp will work hard to earn them once he learns that the “Chimp-O-Mat” will dispense food in exchange for them.</a:t>
            </a:r>
            <a:r>
              <a:rPr lang="en-US" sz="2500">
                <a:solidFill>
                  <a:schemeClr val="tx2"/>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p:spPr>
        <p:txBody>
          <a:bodyPr/>
          <a:lstStyle/>
          <a:p>
            <a:r>
              <a:rPr lang="en-US" altLang="en-US" b="1"/>
              <a:t>Negative</a:t>
            </a:r>
            <a:r>
              <a:rPr lang="en-US" altLang="en-US"/>
              <a:t> (-) Reinforcement</a:t>
            </a:r>
          </a:p>
        </p:txBody>
      </p:sp>
      <p:sp>
        <p:nvSpPr>
          <p:cNvPr id="16387" name="Rectangle 3"/>
          <p:cNvSpPr>
            <a:spLocks noGrp="1" noChangeArrowheads="1"/>
          </p:cNvSpPr>
          <p:nvPr>
            <p:ph idx="1"/>
          </p:nvPr>
        </p:nvSpPr>
        <p:spPr>
          <a:xfrm>
            <a:off x="0" y="990600"/>
            <a:ext cx="3276600" cy="5638800"/>
          </a:xfrm>
        </p:spPr>
        <p:txBody>
          <a:bodyPr/>
          <a:lstStyle/>
          <a:p>
            <a:pPr>
              <a:lnSpc>
                <a:spcPct val="80000"/>
              </a:lnSpc>
            </a:pPr>
            <a:r>
              <a:rPr lang="en-US" altLang="en-US" sz="2800">
                <a:cs typeface="Times New Roman" pitchFamily="18" charset="0"/>
              </a:rPr>
              <a:t>ALSO Encourages &amp; increases frequency of behavior</a:t>
            </a:r>
          </a:p>
          <a:p>
            <a:pPr>
              <a:lnSpc>
                <a:spcPct val="80000"/>
              </a:lnSpc>
            </a:pPr>
            <a:r>
              <a:rPr lang="en-US" altLang="en-US" sz="2800" b="1">
                <a:cs typeface="Times New Roman" pitchFamily="18" charset="0"/>
              </a:rPr>
              <a:t>EFFECTS: REMOVAL</a:t>
            </a:r>
            <a:r>
              <a:rPr lang="en-US" altLang="en-US" sz="2800">
                <a:cs typeface="Times New Roman" pitchFamily="18" charset="0"/>
              </a:rPr>
              <a:t> of something unpleasant</a:t>
            </a:r>
          </a:p>
          <a:p>
            <a:pPr>
              <a:lnSpc>
                <a:spcPct val="80000"/>
              </a:lnSpc>
            </a:pPr>
            <a:r>
              <a:rPr lang="en-US" altLang="en-US" sz="2800">
                <a:cs typeface="Times New Roman" pitchFamily="18" charset="0"/>
              </a:rPr>
              <a:t>?What other examples can you develop?</a:t>
            </a:r>
          </a:p>
          <a:p>
            <a:pPr>
              <a:lnSpc>
                <a:spcPct val="80000"/>
              </a:lnSpc>
            </a:pPr>
            <a:r>
              <a:rPr lang="en-US" altLang="en-US" sz="2800">
                <a:cs typeface="Times New Roman" pitchFamily="18" charset="0"/>
              </a:rPr>
              <a:t>Personal notes pg.12 examples</a:t>
            </a:r>
          </a:p>
          <a:p>
            <a:pPr>
              <a:lnSpc>
                <a:spcPct val="80000"/>
              </a:lnSpc>
            </a:pPr>
            <a:r>
              <a:rPr lang="en-US" altLang="en-US" sz="2800">
                <a:cs typeface="Times New Roman" pitchFamily="18" charset="0"/>
              </a:rPr>
              <a:t>(Handout 8-6, pg. 13)</a:t>
            </a:r>
          </a:p>
          <a:p>
            <a:pPr>
              <a:lnSpc>
                <a:spcPct val="80000"/>
              </a:lnSpc>
            </a:pPr>
            <a:endParaRPr lang="en-US" altLang="en-US" sz="2800"/>
          </a:p>
          <a:p>
            <a:pPr>
              <a:lnSpc>
                <a:spcPct val="80000"/>
              </a:lnSpc>
            </a:pPr>
            <a:endParaRPr lang="en-US" altLang="en-US" sz="2800"/>
          </a:p>
        </p:txBody>
      </p:sp>
      <p:pic>
        <p:nvPicPr>
          <p:cNvPr id="16388" name="Picture 4" descr="Picture40d"/>
          <p:cNvPicPr>
            <a:picLocks noChangeAspect="1" noChangeArrowheads="1"/>
          </p:cNvPicPr>
          <p:nvPr/>
        </p:nvPicPr>
        <p:blipFill>
          <a:blip r:embed="rId2" cstate="print"/>
          <a:srcRect/>
          <a:stretch>
            <a:fillRect/>
          </a:stretch>
        </p:blipFill>
        <p:spPr bwMode="auto">
          <a:xfrm>
            <a:off x="3505200" y="1249363"/>
            <a:ext cx="5638800" cy="560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743200" y="0"/>
            <a:ext cx="5867400" cy="685800"/>
          </a:xfrm>
        </p:spPr>
        <p:txBody>
          <a:bodyPr>
            <a:normAutofit fontScale="90000"/>
          </a:bodyPr>
          <a:lstStyle/>
          <a:p>
            <a:r>
              <a:rPr lang="en-US" dirty="0"/>
              <a:t>Billy Throws a Tantrum</a:t>
            </a:r>
          </a:p>
        </p:txBody>
      </p:sp>
      <p:sp>
        <p:nvSpPr>
          <p:cNvPr id="94211" name="Rectangle 3"/>
          <p:cNvSpPr>
            <a:spLocks noGrp="1" noChangeArrowheads="1"/>
          </p:cNvSpPr>
          <p:nvPr>
            <p:ph idx="1"/>
          </p:nvPr>
        </p:nvSpPr>
        <p:spPr>
          <a:xfrm>
            <a:off x="2743200" y="762000"/>
            <a:ext cx="6096000" cy="5867400"/>
          </a:xfrm>
        </p:spPr>
        <p:txBody>
          <a:bodyPr>
            <a:normAutofit lnSpcReduction="10000"/>
          </a:bodyPr>
          <a:lstStyle/>
          <a:p>
            <a:pPr>
              <a:lnSpc>
                <a:spcPct val="90000"/>
              </a:lnSpc>
            </a:pPr>
            <a:r>
              <a:rPr lang="en-US" dirty="0">
                <a:cs typeface="Times New Roman" pitchFamily="18" charset="0"/>
              </a:rPr>
              <a:t>Billy throws a </a:t>
            </a:r>
            <a:r>
              <a:rPr lang="en-US" dirty="0" smtClean="0">
                <a:cs typeface="Times New Roman" pitchFamily="18" charset="0"/>
              </a:rPr>
              <a:t>tantrum and demands to eat the newly baked brownies instead of his dinner. His </a:t>
            </a:r>
            <a:r>
              <a:rPr lang="en-US" dirty="0">
                <a:cs typeface="Times New Roman" pitchFamily="18" charset="0"/>
              </a:rPr>
              <a:t>parents give in for the sake of peace and quiet.  </a:t>
            </a:r>
          </a:p>
          <a:p>
            <a:pPr>
              <a:lnSpc>
                <a:spcPct val="90000"/>
              </a:lnSpc>
            </a:pPr>
            <a:r>
              <a:rPr lang="en-US" b="1" dirty="0">
                <a:cs typeface="Times New Roman" pitchFamily="18" charset="0"/>
              </a:rPr>
              <a:t>How is this an example of positive reinforcement?</a:t>
            </a:r>
          </a:p>
          <a:p>
            <a:pPr>
              <a:lnSpc>
                <a:spcPct val="90000"/>
              </a:lnSpc>
            </a:pPr>
            <a:endParaRPr lang="en-US" b="1" dirty="0">
              <a:cs typeface="Times New Roman" pitchFamily="18" charset="0"/>
            </a:endParaRPr>
          </a:p>
          <a:p>
            <a:pPr>
              <a:lnSpc>
                <a:spcPct val="90000"/>
              </a:lnSpc>
            </a:pPr>
            <a:r>
              <a:rPr lang="en-US" b="1" dirty="0">
                <a:cs typeface="Times New Roman" pitchFamily="18" charset="0"/>
              </a:rPr>
              <a:t>How is this an example of negative reinforcement?</a:t>
            </a:r>
          </a:p>
          <a:p>
            <a:pPr>
              <a:lnSpc>
                <a:spcPct val="90000"/>
              </a:lnSpc>
            </a:pPr>
            <a:endParaRPr lang="en-US" b="1" dirty="0">
              <a:cs typeface="Times New Roman" pitchFamily="18" charset="0"/>
            </a:endParaRPr>
          </a:p>
          <a:p>
            <a:pPr>
              <a:lnSpc>
                <a:spcPct val="90000"/>
              </a:lnSpc>
            </a:pPr>
            <a:r>
              <a:rPr lang="en-US" b="1" dirty="0" smtClean="0">
                <a:cs typeface="Times New Roman" pitchFamily="18" charset="0"/>
              </a:rPr>
              <a:t>Below are answers</a:t>
            </a:r>
          </a:p>
          <a:p>
            <a:pPr lvl="1">
              <a:lnSpc>
                <a:spcPct val="90000"/>
              </a:lnSpc>
            </a:pPr>
            <a:r>
              <a:rPr lang="en-US" b="1" dirty="0" smtClean="0">
                <a:cs typeface="Times New Roman" pitchFamily="18" charset="0"/>
              </a:rPr>
              <a:t>+ Reinforcement = Child’s tantrum reinforced when parents give in</a:t>
            </a:r>
          </a:p>
          <a:p>
            <a:pPr lvl="1">
              <a:lnSpc>
                <a:spcPct val="90000"/>
              </a:lnSpc>
            </a:pPr>
            <a:r>
              <a:rPr lang="en-US" b="1" dirty="0" smtClean="0">
                <a:cs typeface="Times New Roman" pitchFamily="18" charset="0"/>
              </a:rPr>
              <a:t>- Reinforcement = Parents’ behavior reinforced when Billy stops screaming</a:t>
            </a:r>
            <a:endParaRPr lang="en-US" b="1" dirty="0">
              <a:cs typeface="Times New Roman" pitchFamily="18" charset="0"/>
            </a:endParaRPr>
          </a:p>
          <a:p>
            <a:pPr>
              <a:lnSpc>
                <a:spcPct val="90000"/>
              </a:lnSpc>
            </a:pPr>
            <a:endParaRPr lang="en-US" dirty="0"/>
          </a:p>
        </p:txBody>
      </p:sp>
      <p:pic>
        <p:nvPicPr>
          <p:cNvPr id="94213" name="Picture 5" descr="http://almightydad.com/wp-content/uploads/2009/06/tantrum.gif"/>
          <p:cNvPicPr>
            <a:picLocks noChangeAspect="1" noChangeArrowheads="1"/>
          </p:cNvPicPr>
          <p:nvPr/>
        </p:nvPicPr>
        <p:blipFill>
          <a:blip r:embed="rId3" cstate="print"/>
          <a:srcRect/>
          <a:stretch>
            <a:fillRect/>
          </a:stretch>
        </p:blipFill>
        <p:spPr bwMode="auto">
          <a:xfrm>
            <a:off x="0" y="0"/>
            <a:ext cx="2667000" cy="33528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04088"/>
            <a:ext cx="6858000" cy="1429512"/>
          </a:xfrm>
        </p:spPr>
        <p:txBody>
          <a:bodyPr/>
          <a:lstStyle/>
          <a:p>
            <a:r>
              <a:rPr lang="en-US" altLang="en-US" sz="3500" dirty="0"/>
              <a:t>Primary VS Secondary Reinforcement</a:t>
            </a:r>
          </a:p>
        </p:txBody>
      </p:sp>
      <p:sp>
        <p:nvSpPr>
          <p:cNvPr id="22536" name="Rectangle 8"/>
          <p:cNvSpPr>
            <a:spLocks noGrp="1" noChangeArrowheads="1"/>
          </p:cNvSpPr>
          <p:nvPr>
            <p:ph sz="half" idx="1"/>
          </p:nvPr>
        </p:nvSpPr>
        <p:spPr>
          <a:xfrm>
            <a:off x="457200" y="2209800"/>
            <a:ext cx="4038600" cy="4434840"/>
          </a:xfrm>
          <a:noFill/>
          <a:ln/>
        </p:spPr>
        <p:txBody>
          <a:bodyPr/>
          <a:lstStyle/>
          <a:p>
            <a:pPr>
              <a:lnSpc>
                <a:spcPct val="90000"/>
              </a:lnSpc>
            </a:pPr>
            <a:r>
              <a:rPr lang="en-US" altLang="en-US" sz="2500" dirty="0"/>
              <a:t>Something that is naturally reinforcing</a:t>
            </a:r>
          </a:p>
          <a:p>
            <a:pPr>
              <a:lnSpc>
                <a:spcPct val="90000"/>
              </a:lnSpc>
            </a:pPr>
            <a:r>
              <a:rPr lang="en-US" altLang="en-US" sz="2500" dirty="0"/>
              <a:t>Examples: food, warmth, water, etc.</a:t>
            </a:r>
          </a:p>
          <a:p>
            <a:pPr>
              <a:lnSpc>
                <a:spcPct val="90000"/>
              </a:lnSpc>
            </a:pPr>
            <a:r>
              <a:rPr lang="en-US" altLang="en-US" sz="2500" dirty="0"/>
              <a:t>The item is reinforcing in and of itself</a:t>
            </a:r>
            <a:endParaRPr lang="en-US" sz="2500" dirty="0"/>
          </a:p>
        </p:txBody>
      </p:sp>
      <p:sp>
        <p:nvSpPr>
          <p:cNvPr id="22535" name="Rectangle 7"/>
          <p:cNvSpPr>
            <a:spLocks noGrp="1" noChangeArrowheads="1"/>
          </p:cNvSpPr>
          <p:nvPr>
            <p:ph sz="half" idx="2"/>
          </p:nvPr>
        </p:nvSpPr>
        <p:spPr>
          <a:xfrm>
            <a:off x="4800600" y="2133600"/>
            <a:ext cx="4038600" cy="4434840"/>
          </a:xfrm>
        </p:spPr>
        <p:txBody>
          <a:bodyPr/>
          <a:lstStyle/>
          <a:p>
            <a:r>
              <a:rPr lang="en-US" altLang="en-US" sz="2500" dirty="0"/>
              <a:t>Something that a person has learned to value or finds rewarding because it is paired or associated with a primary </a:t>
            </a:r>
            <a:r>
              <a:rPr lang="en-US" altLang="en-US" sz="2500" dirty="0" err="1"/>
              <a:t>reinforcer</a:t>
            </a:r>
            <a:endParaRPr lang="en-US" altLang="en-US" sz="2500" dirty="0"/>
          </a:p>
          <a:p>
            <a:r>
              <a:rPr lang="en-US" altLang="en-US" sz="2500" dirty="0"/>
              <a:t>Money</a:t>
            </a:r>
          </a:p>
          <a:p>
            <a:r>
              <a:rPr lang="en-US" altLang="en-US" sz="2500" dirty="0"/>
              <a:t>Grade</a:t>
            </a:r>
          </a:p>
          <a:p>
            <a:r>
              <a:rPr lang="en-US" altLang="en-US" sz="2500" dirty="0"/>
              <a:t>Signs of respect &amp; approval.</a:t>
            </a:r>
          </a:p>
          <a:p>
            <a:endParaRPr lang="en-US" sz="2500" dirty="0"/>
          </a:p>
        </p:txBody>
      </p:sp>
      <p:pic>
        <p:nvPicPr>
          <p:cNvPr id="22541" name="Picture 13" descr="http://dir.coolclips.com/Business/Metaphors_O_to_Z/Positive_Reinforcement/positive_reinforcement_CoolClips_vc066088.jpg"/>
          <p:cNvPicPr>
            <a:picLocks noChangeAspect="1" noChangeArrowheads="1"/>
          </p:cNvPicPr>
          <p:nvPr/>
        </p:nvPicPr>
        <p:blipFill>
          <a:blip r:embed="rId2" cstate="print"/>
          <a:srcRect/>
          <a:stretch>
            <a:fillRect/>
          </a:stretch>
        </p:blipFill>
        <p:spPr bwMode="auto">
          <a:xfrm>
            <a:off x="6858000" y="0"/>
            <a:ext cx="2286000" cy="1749553"/>
          </a:xfrm>
          <a:prstGeom prst="rect">
            <a:avLst/>
          </a:prstGeom>
          <a:noFill/>
        </p:spPr>
      </p:pic>
      <p:pic>
        <p:nvPicPr>
          <p:cNvPr id="22543" name="Picture 15" descr="http://i.ehow.com/images/GlobalPhoto/Articles/4593694/dog-treat-recipes1_Full.jpg"/>
          <p:cNvPicPr>
            <a:picLocks noChangeAspect="1" noChangeArrowheads="1"/>
          </p:cNvPicPr>
          <p:nvPr/>
        </p:nvPicPr>
        <p:blipFill>
          <a:blip r:embed="rId3" cstate="print"/>
          <a:srcRect/>
          <a:stretch>
            <a:fillRect/>
          </a:stretch>
        </p:blipFill>
        <p:spPr bwMode="auto">
          <a:xfrm>
            <a:off x="1675186" y="4572000"/>
            <a:ext cx="2077664" cy="2085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81000"/>
            <a:ext cx="5334000" cy="1143000"/>
          </a:xfrm>
        </p:spPr>
        <p:txBody>
          <a:bodyPr/>
          <a:lstStyle/>
          <a:p>
            <a:r>
              <a:rPr lang="en-US" dirty="0" smtClean="0"/>
              <a:t>Thinking ?:</a:t>
            </a:r>
            <a:endParaRPr lang="en-US" dirty="0"/>
          </a:p>
        </p:txBody>
      </p:sp>
      <p:sp>
        <p:nvSpPr>
          <p:cNvPr id="161795" name="Rectangle 3"/>
          <p:cNvSpPr>
            <a:spLocks noGrp="1" noChangeArrowheads="1"/>
          </p:cNvSpPr>
          <p:nvPr>
            <p:ph idx="1"/>
          </p:nvPr>
        </p:nvSpPr>
        <p:spPr>
          <a:xfrm>
            <a:off x="457200" y="1524000"/>
            <a:ext cx="3429000" cy="4953000"/>
          </a:xfrm>
        </p:spPr>
        <p:txBody>
          <a:bodyPr/>
          <a:lstStyle/>
          <a:p>
            <a:endParaRPr lang="en-US"/>
          </a:p>
          <a:p>
            <a:r>
              <a:rPr lang="en-US" b="1" i="1"/>
              <a:t>What rewards or punishments, if any, have you ever or do you currently receive for excellent or poor grades?</a:t>
            </a:r>
          </a:p>
          <a:p>
            <a:endParaRPr lang="en-US" b="1" i="1"/>
          </a:p>
        </p:txBody>
      </p:sp>
      <p:pic>
        <p:nvPicPr>
          <p:cNvPr id="161799" name="Picture 7" descr="istockphoto_1119816_punishment"/>
          <p:cNvPicPr>
            <a:picLocks noChangeAspect="1" noChangeArrowheads="1"/>
          </p:cNvPicPr>
          <p:nvPr/>
        </p:nvPicPr>
        <p:blipFill>
          <a:blip r:embed="rId2" cstate="print"/>
          <a:srcRect/>
          <a:stretch>
            <a:fillRect/>
          </a:stretch>
        </p:blipFill>
        <p:spPr bwMode="auto">
          <a:xfrm>
            <a:off x="4114800" y="1143000"/>
            <a:ext cx="4826000" cy="541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endParaRPr lang="en-US"/>
          </a:p>
        </p:txBody>
      </p:sp>
      <p:pic>
        <p:nvPicPr>
          <p:cNvPr id="134151" name="Picture 7"/>
          <p:cNvPicPr>
            <a:picLocks noGrp="1" noChangeAspect="1" noChangeArrowheads="1"/>
          </p:cNvPicPr>
          <p:nvPr>
            <p:ph sz="half" idx="1"/>
          </p:nvPr>
        </p:nvPicPr>
        <p:blipFill>
          <a:blip r:embed="rId2" cstate="print"/>
          <a:srcRect/>
          <a:stretch>
            <a:fillRect/>
          </a:stretch>
        </p:blipFill>
        <p:spPr>
          <a:xfrm>
            <a:off x="2667000" y="0"/>
            <a:ext cx="6477000" cy="3867150"/>
          </a:xfrm>
          <a:noFill/>
          <a:ln/>
        </p:spPr>
      </p:pic>
      <p:pic>
        <p:nvPicPr>
          <p:cNvPr id="134152" name="Picture 8"/>
          <p:cNvPicPr>
            <a:picLocks noGrp="1" noChangeAspect="1" noChangeArrowheads="1"/>
          </p:cNvPicPr>
          <p:nvPr>
            <p:ph sz="half" idx="2"/>
          </p:nvPr>
        </p:nvPicPr>
        <p:blipFill>
          <a:blip r:embed="rId3" cstate="print"/>
          <a:srcRect/>
          <a:stretch>
            <a:fillRect/>
          </a:stretch>
        </p:blipFill>
        <p:spPr>
          <a:xfrm>
            <a:off x="0" y="3554413"/>
            <a:ext cx="5029200" cy="3303587"/>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09600" y="0"/>
            <a:ext cx="7772400" cy="6858000"/>
          </a:xfrm>
        </p:spPr>
        <p:txBody>
          <a:bodyPr/>
          <a:lstStyle/>
          <a:p>
            <a:r>
              <a:rPr lang="en-US" altLang="en-US" sz="6600"/>
              <a:t>Immediate Versus Delayed Reinforcement</a:t>
            </a:r>
          </a:p>
        </p:txBody>
      </p:sp>
      <p:pic>
        <p:nvPicPr>
          <p:cNvPr id="20486" name="Picture 6" descr="http://www.cheth.com/pix/ImmediateResults300.jpg"/>
          <p:cNvPicPr>
            <a:picLocks noChangeAspect="1" noChangeArrowheads="1"/>
          </p:cNvPicPr>
          <p:nvPr/>
        </p:nvPicPr>
        <p:blipFill>
          <a:blip r:embed="rId2" cstate="print"/>
          <a:srcRect/>
          <a:stretch>
            <a:fillRect/>
          </a:stretch>
        </p:blipFill>
        <p:spPr bwMode="auto">
          <a:xfrm>
            <a:off x="152400" y="685800"/>
            <a:ext cx="2857500" cy="2857500"/>
          </a:xfrm>
          <a:prstGeom prst="rect">
            <a:avLst/>
          </a:prstGeom>
          <a:noFill/>
        </p:spPr>
      </p:pic>
      <p:pic>
        <p:nvPicPr>
          <p:cNvPr id="20488" name="Picture 8" descr="http://farm1.static.flickr.com/27/39084783_ca157f65c9.jpg"/>
          <p:cNvPicPr>
            <a:picLocks noChangeAspect="1" noChangeArrowheads="1"/>
          </p:cNvPicPr>
          <p:nvPr/>
        </p:nvPicPr>
        <p:blipFill>
          <a:blip r:embed="rId3" cstate="print"/>
          <a:srcRect/>
          <a:stretch>
            <a:fillRect/>
          </a:stretch>
        </p:blipFill>
        <p:spPr bwMode="auto">
          <a:xfrm>
            <a:off x="3810000" y="228600"/>
            <a:ext cx="4762500" cy="35718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Immediate Reinforcers</a:t>
            </a:r>
          </a:p>
        </p:txBody>
      </p:sp>
      <p:sp>
        <p:nvSpPr>
          <p:cNvPr id="95235" name="Rectangle 3"/>
          <p:cNvSpPr>
            <a:spLocks noGrp="1" noChangeArrowheads="1"/>
          </p:cNvSpPr>
          <p:nvPr>
            <p:ph idx="1"/>
          </p:nvPr>
        </p:nvSpPr>
        <p:spPr>
          <a:xfrm>
            <a:off x="457200" y="1935480"/>
            <a:ext cx="5105400" cy="4770120"/>
          </a:xfrm>
        </p:spPr>
        <p:txBody>
          <a:bodyPr>
            <a:normAutofit/>
          </a:bodyPr>
          <a:lstStyle/>
          <a:p>
            <a:pPr>
              <a:lnSpc>
                <a:spcPct val="90000"/>
              </a:lnSpc>
            </a:pPr>
            <a:r>
              <a:rPr lang="en-US" altLang="en-US" sz="2800" dirty="0">
                <a:cs typeface="Times New Roman" pitchFamily="18" charset="0"/>
              </a:rPr>
              <a:t>Immediate </a:t>
            </a:r>
            <a:r>
              <a:rPr lang="en-US" altLang="en-US" sz="2800" dirty="0" err="1">
                <a:cs typeface="Times New Roman" pitchFamily="18" charset="0"/>
              </a:rPr>
              <a:t>reinforcers</a:t>
            </a:r>
            <a:r>
              <a:rPr lang="en-US" altLang="en-US" sz="2800" dirty="0">
                <a:cs typeface="Times New Roman" pitchFamily="18" charset="0"/>
              </a:rPr>
              <a:t> – </a:t>
            </a:r>
            <a:r>
              <a:rPr lang="en-US" altLang="en-US" sz="2800" dirty="0" smtClean="0">
                <a:cs typeface="Times New Roman" pitchFamily="18" charset="0"/>
              </a:rPr>
              <a:t>behaviors </a:t>
            </a:r>
            <a:r>
              <a:rPr lang="en-US" altLang="en-US" sz="2800" dirty="0">
                <a:cs typeface="Times New Roman" pitchFamily="18" charset="0"/>
              </a:rPr>
              <a:t>that immediately </a:t>
            </a:r>
            <a:r>
              <a:rPr lang="en-US" altLang="en-US" sz="2800" dirty="0" smtClean="0">
                <a:cs typeface="Times New Roman" pitchFamily="18" charset="0"/>
              </a:rPr>
              <a:t>precede </a:t>
            </a:r>
            <a:r>
              <a:rPr lang="en-US" altLang="en-US" sz="2800" dirty="0">
                <a:cs typeface="Times New Roman" pitchFamily="18" charset="0"/>
              </a:rPr>
              <a:t>the </a:t>
            </a:r>
            <a:r>
              <a:rPr lang="en-US" altLang="en-US" sz="2800" dirty="0" err="1">
                <a:cs typeface="Times New Roman" pitchFamily="18" charset="0"/>
              </a:rPr>
              <a:t>reinforcer</a:t>
            </a:r>
            <a:r>
              <a:rPr lang="en-US" altLang="en-US" sz="2800" dirty="0">
                <a:cs typeface="Times New Roman" pitchFamily="18" charset="0"/>
              </a:rPr>
              <a:t> </a:t>
            </a:r>
            <a:r>
              <a:rPr lang="en-US" altLang="en-US" sz="2800" dirty="0" smtClean="0">
                <a:cs typeface="Times New Roman" pitchFamily="18" charset="0"/>
              </a:rPr>
              <a:t>become more </a:t>
            </a:r>
            <a:r>
              <a:rPr lang="en-US" altLang="en-US" sz="2800" dirty="0">
                <a:cs typeface="Times New Roman" pitchFamily="18" charset="0"/>
              </a:rPr>
              <a:t>likely to occur </a:t>
            </a:r>
          </a:p>
          <a:p>
            <a:pPr>
              <a:lnSpc>
                <a:spcPct val="90000"/>
              </a:lnSpc>
            </a:pPr>
            <a:r>
              <a:rPr lang="en-US" altLang="en-US" sz="2600" dirty="0" smtClean="0">
                <a:cs typeface="Times New Roman" pitchFamily="18" charset="0"/>
              </a:rPr>
              <a:t>Apply to training animals?</a:t>
            </a:r>
            <a:endParaRPr lang="en-US" altLang="en-US" sz="2600" dirty="0"/>
          </a:p>
          <a:p>
            <a:pPr>
              <a:lnSpc>
                <a:spcPct val="90000"/>
              </a:lnSpc>
            </a:pPr>
            <a:r>
              <a:rPr lang="en-US" altLang="en-US" sz="2800" dirty="0" smtClean="0"/>
              <a:t>Undesirable human behaviors with </a:t>
            </a:r>
            <a:r>
              <a:rPr lang="en-US" altLang="en-US" sz="2800" dirty="0" err="1" smtClean="0"/>
              <a:t>imm</a:t>
            </a:r>
            <a:r>
              <a:rPr lang="en-US" altLang="en-US" sz="2800" dirty="0" smtClean="0"/>
              <a:t>. </a:t>
            </a:r>
            <a:r>
              <a:rPr lang="en-US" altLang="en-US" sz="2800" dirty="0" err="1" smtClean="0"/>
              <a:t>reinforcers</a:t>
            </a:r>
            <a:r>
              <a:rPr lang="en-US" altLang="en-US" sz="2800" dirty="0" smtClean="0"/>
              <a:t>?</a:t>
            </a:r>
            <a:endParaRPr lang="en-US" altLang="en-US" sz="2800" dirty="0"/>
          </a:p>
          <a:p>
            <a:pPr>
              <a:lnSpc>
                <a:spcPct val="90000"/>
              </a:lnSpc>
            </a:pPr>
            <a:r>
              <a:rPr lang="en-US" altLang="en-US" sz="2800" dirty="0"/>
              <a:t>Smoking, alcohol, other drugs = immediate rewards outweigh long term negatives</a:t>
            </a:r>
          </a:p>
          <a:p>
            <a:pPr>
              <a:lnSpc>
                <a:spcPct val="90000"/>
              </a:lnSpc>
            </a:pPr>
            <a:endParaRPr lang="en-US" altLang="en-US" sz="2800" dirty="0"/>
          </a:p>
          <a:p>
            <a:pPr>
              <a:lnSpc>
                <a:spcPct val="90000"/>
              </a:lnSpc>
            </a:pPr>
            <a:endParaRPr lang="en-US" sz="2400" dirty="0"/>
          </a:p>
        </p:txBody>
      </p:sp>
      <p:pic>
        <p:nvPicPr>
          <p:cNvPr id="95237" name="Picture 5" descr="Crack Smoker"/>
          <p:cNvPicPr>
            <a:picLocks noChangeAspect="1" noChangeArrowheads="1"/>
          </p:cNvPicPr>
          <p:nvPr/>
        </p:nvPicPr>
        <p:blipFill>
          <a:blip r:embed="rId2" cstate="print"/>
          <a:srcRect/>
          <a:stretch>
            <a:fillRect/>
          </a:stretch>
        </p:blipFill>
        <p:spPr bwMode="auto">
          <a:xfrm>
            <a:off x="5833438" y="4648200"/>
            <a:ext cx="3310562" cy="2209800"/>
          </a:xfrm>
          <a:prstGeom prst="rect">
            <a:avLst/>
          </a:prstGeom>
          <a:noFill/>
        </p:spPr>
      </p:pic>
      <p:pic>
        <p:nvPicPr>
          <p:cNvPr id="95239" name="Picture 7" descr="http://img.dailymail.co.uk/i/pix/2006/10/Blackbear_460x700.jpg"/>
          <p:cNvPicPr>
            <a:picLocks noChangeAspect="1" noChangeArrowheads="1"/>
          </p:cNvPicPr>
          <p:nvPr/>
        </p:nvPicPr>
        <p:blipFill>
          <a:blip r:embed="rId3" cstate="print"/>
          <a:srcRect/>
          <a:stretch>
            <a:fillRect/>
          </a:stretch>
        </p:blipFill>
        <p:spPr bwMode="auto">
          <a:xfrm>
            <a:off x="6477000" y="762000"/>
            <a:ext cx="2153194" cy="3276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685800" y="5334000"/>
            <a:ext cx="8458200" cy="914400"/>
          </a:xfrm>
        </p:spPr>
        <p:txBody>
          <a:bodyPr/>
          <a:lstStyle/>
          <a:p>
            <a:pPr algn="l"/>
            <a:r>
              <a:rPr lang="en-US" sz="1600" dirty="0" smtClean="0">
                <a:solidFill>
                  <a:srgbClr val="000000"/>
                </a:solidFill>
                <a:latin typeface="StoneSans" charset="0"/>
                <a:cs typeface="Times New Roman" pitchFamily="18" charset="0"/>
              </a:rPr>
              <a:t>The </a:t>
            </a:r>
            <a:r>
              <a:rPr lang="en-US" sz="1600" dirty="0">
                <a:solidFill>
                  <a:srgbClr val="000000"/>
                </a:solidFill>
                <a:latin typeface="StoneSans" charset="0"/>
                <a:cs typeface="Times New Roman" pitchFamily="18" charset="0"/>
              </a:rPr>
              <a:t>effect of delay of reinforcement. Notice how rapidly the learning score drops when reward is delayed. Animals learning to press a bar in a Skinner box showed no signs of learning if food reward followed a bar press by more than 100 seconds (</a:t>
            </a:r>
            <a:r>
              <a:rPr lang="en-US" sz="1600" dirty="0" err="1">
                <a:solidFill>
                  <a:srgbClr val="000000"/>
                </a:solidFill>
                <a:latin typeface="StoneSans" charset="0"/>
                <a:cs typeface="Times New Roman" pitchFamily="18" charset="0"/>
              </a:rPr>
              <a:t>Perin</a:t>
            </a:r>
            <a:r>
              <a:rPr lang="en-US" sz="1600" dirty="0">
                <a:solidFill>
                  <a:srgbClr val="000000"/>
                </a:solidFill>
                <a:latin typeface="StoneSans" charset="0"/>
                <a:cs typeface="Times New Roman" pitchFamily="18" charset="0"/>
              </a:rPr>
              <a:t>, 1943).</a:t>
            </a:r>
            <a:r>
              <a:rPr lang="en-US" sz="1600" dirty="0"/>
              <a:t> </a:t>
            </a:r>
          </a:p>
        </p:txBody>
      </p:sp>
      <p:pic>
        <p:nvPicPr>
          <p:cNvPr id="149507" name="Picture 3" descr="DC08-12"/>
          <p:cNvPicPr>
            <a:picLocks noChangeAspect="1" noChangeArrowheads="1"/>
          </p:cNvPicPr>
          <p:nvPr/>
        </p:nvPicPr>
        <p:blipFill>
          <a:blip r:embed="rId2" cstate="print"/>
          <a:srcRect/>
          <a:stretch>
            <a:fillRect/>
          </a:stretch>
        </p:blipFill>
        <p:spPr bwMode="auto">
          <a:xfrm>
            <a:off x="1066800" y="457200"/>
            <a:ext cx="6934200" cy="4775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5410200" cy="990600"/>
          </a:xfrm>
        </p:spPr>
        <p:txBody>
          <a:bodyPr/>
          <a:lstStyle/>
          <a:p>
            <a:r>
              <a:rPr lang="en-US" dirty="0"/>
              <a:t>Delayed </a:t>
            </a:r>
            <a:r>
              <a:rPr lang="en-US" dirty="0" err="1"/>
              <a:t>Reinforcers</a:t>
            </a:r>
            <a:endParaRPr lang="en-US" dirty="0"/>
          </a:p>
        </p:txBody>
      </p:sp>
      <p:sp>
        <p:nvSpPr>
          <p:cNvPr id="96259" name="Rectangle 3"/>
          <p:cNvSpPr>
            <a:spLocks noGrp="1" noChangeArrowheads="1"/>
          </p:cNvSpPr>
          <p:nvPr>
            <p:ph idx="1"/>
          </p:nvPr>
        </p:nvSpPr>
        <p:spPr>
          <a:xfrm>
            <a:off x="228600" y="914400"/>
            <a:ext cx="5562600" cy="5943600"/>
          </a:xfrm>
        </p:spPr>
        <p:txBody>
          <a:bodyPr>
            <a:normAutofit/>
          </a:bodyPr>
          <a:lstStyle/>
          <a:p>
            <a:pPr>
              <a:lnSpc>
                <a:spcPct val="80000"/>
              </a:lnSpc>
            </a:pPr>
            <a:r>
              <a:rPr lang="en-US" sz="2800" dirty="0" smtClean="0">
                <a:cs typeface="Times New Roman" pitchFamily="18" charset="0"/>
              </a:rPr>
              <a:t>AKA Delayed Gratification</a:t>
            </a:r>
          </a:p>
          <a:p>
            <a:pPr lvl="1">
              <a:lnSpc>
                <a:spcPct val="80000"/>
              </a:lnSpc>
            </a:pPr>
            <a:r>
              <a:rPr lang="en-US" dirty="0" smtClean="0">
                <a:cs typeface="Times New Roman" pitchFamily="18" charset="0"/>
              </a:rPr>
              <a:t>Give up small reward now for</a:t>
            </a:r>
          </a:p>
          <a:p>
            <a:pPr lvl="1">
              <a:lnSpc>
                <a:spcPct val="80000"/>
              </a:lnSpc>
            </a:pPr>
            <a:r>
              <a:rPr lang="en-US" dirty="0" smtClean="0">
                <a:cs typeface="Times New Roman" pitchFamily="18" charset="0"/>
              </a:rPr>
              <a:t>Big reward later</a:t>
            </a:r>
            <a:endParaRPr lang="en-US" dirty="0">
              <a:cs typeface="Times New Roman" pitchFamily="18" charset="0"/>
            </a:endParaRPr>
          </a:p>
          <a:p>
            <a:pPr>
              <a:lnSpc>
                <a:spcPct val="80000"/>
              </a:lnSpc>
            </a:pPr>
            <a:r>
              <a:rPr lang="en-US" sz="2800" dirty="0"/>
              <a:t>M Scott Peck’s </a:t>
            </a:r>
            <a:r>
              <a:rPr lang="en-US" sz="2800" u="sng" dirty="0"/>
              <a:t>The Road Less Traveled</a:t>
            </a:r>
          </a:p>
          <a:p>
            <a:pPr lvl="1">
              <a:lnSpc>
                <a:spcPct val="80000"/>
              </a:lnSpc>
            </a:pPr>
            <a:r>
              <a:rPr lang="en-US" sz="2400" b="1" i="1" dirty="0"/>
              <a:t>"Delaying gratification is a process of scheduling the pain and pleasure of life in such a way as to enhance the pleasure by meeting and experiencing the pain first and getting it over with.  It is the only decent way to live" (p. 19).</a:t>
            </a:r>
          </a:p>
          <a:p>
            <a:pPr>
              <a:lnSpc>
                <a:spcPct val="80000"/>
              </a:lnSpc>
            </a:pPr>
            <a:r>
              <a:rPr lang="en-US" sz="2800" b="1" dirty="0" err="1"/>
              <a:t>Premack</a:t>
            </a:r>
            <a:r>
              <a:rPr lang="en-US" sz="2800" b="1" dirty="0"/>
              <a:t> </a:t>
            </a:r>
            <a:r>
              <a:rPr lang="en-US" sz="2800" b="1" dirty="0" smtClean="0"/>
              <a:t>Principle</a:t>
            </a:r>
          </a:p>
          <a:p>
            <a:pPr lvl="1">
              <a:lnSpc>
                <a:spcPct val="80000"/>
              </a:lnSpc>
            </a:pPr>
            <a:r>
              <a:rPr lang="en-US" dirty="0" smtClean="0"/>
              <a:t>AP Psych Notecards</a:t>
            </a:r>
          </a:p>
          <a:p>
            <a:pPr lvl="1">
              <a:lnSpc>
                <a:spcPct val="80000"/>
              </a:lnSpc>
            </a:pPr>
            <a:r>
              <a:rPr lang="en-US" dirty="0" smtClean="0"/>
              <a:t>Going out Friday night</a:t>
            </a:r>
            <a:endParaRPr lang="en-US" dirty="0"/>
          </a:p>
        </p:txBody>
      </p:sp>
      <p:pic>
        <p:nvPicPr>
          <p:cNvPr id="94210" name="Picture 2" descr="http://www.cartoonstock.com/newscartoons/cartoonists/tbr/lowres/tbrn86l.jpg"/>
          <p:cNvPicPr>
            <a:picLocks noChangeAspect="1" noChangeArrowheads="1"/>
          </p:cNvPicPr>
          <p:nvPr/>
        </p:nvPicPr>
        <p:blipFill>
          <a:blip r:embed="rId3" cstate="print"/>
          <a:srcRect/>
          <a:stretch>
            <a:fillRect/>
          </a:stretch>
        </p:blipFill>
        <p:spPr bwMode="auto">
          <a:xfrm>
            <a:off x="5943600" y="0"/>
            <a:ext cx="3200400" cy="2320291"/>
          </a:xfrm>
          <a:prstGeom prst="rect">
            <a:avLst/>
          </a:prstGeom>
          <a:noFill/>
        </p:spPr>
      </p:pic>
      <p:pic>
        <p:nvPicPr>
          <p:cNvPr id="94214" name="Picture 6" descr="http://www.mypersonalartist.com/notecards/tropical_notecards.jpg"/>
          <p:cNvPicPr>
            <a:picLocks noChangeAspect="1" noChangeArrowheads="1"/>
          </p:cNvPicPr>
          <p:nvPr/>
        </p:nvPicPr>
        <p:blipFill>
          <a:blip r:embed="rId4" cstate="print"/>
          <a:srcRect/>
          <a:stretch>
            <a:fillRect/>
          </a:stretch>
        </p:blipFill>
        <p:spPr bwMode="auto">
          <a:xfrm>
            <a:off x="6705600" y="2362200"/>
            <a:ext cx="1828799" cy="1371600"/>
          </a:xfrm>
          <a:prstGeom prst="rect">
            <a:avLst/>
          </a:prstGeom>
          <a:noFill/>
        </p:spPr>
      </p:pic>
      <p:pic>
        <p:nvPicPr>
          <p:cNvPr id="94216" name="Picture 8" descr="http://funcfash.com/wp-content/uploads/2009/07/cc-college-party-dance.jpg"/>
          <p:cNvPicPr>
            <a:picLocks noChangeAspect="1" noChangeArrowheads="1"/>
          </p:cNvPicPr>
          <p:nvPr/>
        </p:nvPicPr>
        <p:blipFill>
          <a:blip r:embed="rId5" cstate="print"/>
          <a:srcRect/>
          <a:stretch>
            <a:fillRect/>
          </a:stretch>
        </p:blipFill>
        <p:spPr bwMode="auto">
          <a:xfrm>
            <a:off x="6400800" y="3657600"/>
            <a:ext cx="2400300" cy="3200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28600"/>
            <a:ext cx="8229600" cy="1143000"/>
          </a:xfrm>
        </p:spPr>
        <p:txBody>
          <a:bodyPr/>
          <a:lstStyle/>
          <a:p>
            <a:r>
              <a:rPr lang="en-US" dirty="0"/>
              <a:t>Delaying Gratification</a:t>
            </a:r>
          </a:p>
        </p:txBody>
      </p:sp>
      <p:sp>
        <p:nvSpPr>
          <p:cNvPr id="138243" name="Rectangle 3"/>
          <p:cNvSpPr>
            <a:spLocks noGrp="1" noChangeArrowheads="1"/>
          </p:cNvSpPr>
          <p:nvPr>
            <p:ph idx="1"/>
          </p:nvPr>
        </p:nvSpPr>
        <p:spPr>
          <a:xfrm>
            <a:off x="457200" y="1295400"/>
            <a:ext cx="5257800" cy="5486400"/>
          </a:xfrm>
        </p:spPr>
        <p:txBody>
          <a:bodyPr>
            <a:normAutofit lnSpcReduction="10000"/>
          </a:bodyPr>
          <a:lstStyle/>
          <a:p>
            <a:pPr>
              <a:lnSpc>
                <a:spcPct val="90000"/>
              </a:lnSpc>
            </a:pPr>
            <a:r>
              <a:rPr lang="en-US" sz="2400" dirty="0" smtClean="0">
                <a:cs typeface="Times New Roman" pitchFamily="18" charset="0"/>
              </a:rPr>
              <a:t>Examples of doing / not doing?</a:t>
            </a:r>
            <a:endParaRPr lang="en-US" sz="2400" dirty="0">
              <a:cs typeface="Times New Roman" pitchFamily="18" charset="0"/>
            </a:endParaRPr>
          </a:p>
          <a:p>
            <a:pPr>
              <a:lnSpc>
                <a:spcPct val="90000"/>
              </a:lnSpc>
            </a:pPr>
            <a:r>
              <a:rPr lang="en-US" sz="2400" dirty="0">
                <a:cs typeface="Times New Roman" pitchFamily="18" charset="0"/>
              </a:rPr>
              <a:t>Stay up late to watch TV when next day we’re tired</a:t>
            </a:r>
          </a:p>
          <a:p>
            <a:pPr>
              <a:lnSpc>
                <a:spcPct val="90000"/>
              </a:lnSpc>
            </a:pPr>
            <a:r>
              <a:rPr lang="en-US" sz="2400" dirty="0">
                <a:cs typeface="Times New Roman" pitchFamily="18" charset="0"/>
              </a:rPr>
              <a:t>Smoke for satisfaction now when later it will kill us</a:t>
            </a:r>
            <a:r>
              <a:rPr lang="en-US" sz="2400" dirty="0"/>
              <a:t> </a:t>
            </a:r>
          </a:p>
          <a:p>
            <a:pPr>
              <a:lnSpc>
                <a:spcPct val="90000"/>
              </a:lnSpc>
            </a:pPr>
            <a:r>
              <a:rPr lang="en-US" altLang="en-US" sz="2800" b="1" dirty="0"/>
              <a:t>Immediate reinforcement is more effective than delayed reinforcement</a:t>
            </a:r>
          </a:p>
          <a:p>
            <a:pPr>
              <a:lnSpc>
                <a:spcPct val="90000"/>
              </a:lnSpc>
            </a:pPr>
            <a:r>
              <a:rPr lang="en-US" altLang="en-US" sz="2800" b="1" dirty="0"/>
              <a:t>Ability to delay gratification predicts higher achievement / higher life </a:t>
            </a:r>
            <a:r>
              <a:rPr lang="en-US" altLang="en-US" sz="2800" b="1" dirty="0" smtClean="0"/>
              <a:t>satisfaction / higher intelligence ! </a:t>
            </a:r>
            <a:r>
              <a:rPr lang="en-US" altLang="en-US" sz="2800" b="1" dirty="0" smtClean="0">
                <a:sym typeface="Wingdings" pitchFamily="2" charset="2"/>
              </a:rPr>
              <a:t></a:t>
            </a:r>
            <a:endParaRPr lang="en-US" altLang="en-US" sz="2800" b="1" dirty="0"/>
          </a:p>
          <a:p>
            <a:pPr>
              <a:lnSpc>
                <a:spcPct val="90000"/>
              </a:lnSpc>
            </a:pPr>
            <a:r>
              <a:rPr lang="en-US" altLang="en-US" sz="2800" dirty="0"/>
              <a:t>Handout 8-4 (personal notes pg. 12)</a:t>
            </a:r>
          </a:p>
          <a:p>
            <a:pPr>
              <a:lnSpc>
                <a:spcPct val="90000"/>
              </a:lnSpc>
            </a:pPr>
            <a:endParaRPr lang="en-US" sz="2400" b="1" dirty="0"/>
          </a:p>
          <a:p>
            <a:pPr>
              <a:lnSpc>
                <a:spcPct val="90000"/>
              </a:lnSpc>
            </a:pPr>
            <a:endParaRPr lang="en-US" sz="2400" dirty="0"/>
          </a:p>
        </p:txBody>
      </p:sp>
      <p:pic>
        <p:nvPicPr>
          <p:cNvPr id="138246" name="Picture 6" descr="http://www.cartoonstock.com/newscartoons/cartoonists/efi/lowres/efin715l.jpg"/>
          <p:cNvPicPr>
            <a:picLocks noChangeAspect="1" noChangeArrowheads="1"/>
          </p:cNvPicPr>
          <p:nvPr/>
        </p:nvPicPr>
        <p:blipFill>
          <a:blip r:embed="rId2" cstate="print"/>
          <a:srcRect/>
          <a:stretch>
            <a:fillRect/>
          </a:stretch>
        </p:blipFill>
        <p:spPr bwMode="auto">
          <a:xfrm>
            <a:off x="6324600" y="0"/>
            <a:ext cx="2819400" cy="2537461"/>
          </a:xfrm>
          <a:prstGeom prst="rect">
            <a:avLst/>
          </a:prstGeom>
          <a:noFill/>
        </p:spPr>
      </p:pic>
      <p:pic>
        <p:nvPicPr>
          <p:cNvPr id="138248" name="Picture 8" descr="http://www.wilywalnut.com/images/delayed-gratification.jpg"/>
          <p:cNvPicPr>
            <a:picLocks noChangeAspect="1" noChangeArrowheads="1"/>
          </p:cNvPicPr>
          <p:nvPr/>
        </p:nvPicPr>
        <p:blipFill>
          <a:blip r:embed="rId3" cstate="print"/>
          <a:srcRect/>
          <a:stretch>
            <a:fillRect/>
          </a:stretch>
        </p:blipFill>
        <p:spPr bwMode="auto">
          <a:xfrm>
            <a:off x="5771074" y="4267200"/>
            <a:ext cx="3372926" cy="2590800"/>
          </a:xfrm>
          <a:prstGeom prst="rect">
            <a:avLst/>
          </a:prstGeom>
          <a:noFill/>
        </p:spPr>
      </p:pic>
      <p:pic>
        <p:nvPicPr>
          <p:cNvPr id="93188" name="Picture 4" descr="http://www.lodosbarandgrill.com/images/happy-face_happyface_smiley_800x800.gif"/>
          <p:cNvPicPr>
            <a:picLocks noChangeAspect="1" noChangeArrowheads="1"/>
          </p:cNvPicPr>
          <p:nvPr/>
        </p:nvPicPr>
        <p:blipFill>
          <a:blip r:embed="rId4" cstate="print"/>
          <a:srcRect/>
          <a:stretch>
            <a:fillRect/>
          </a:stretch>
        </p:blipFill>
        <p:spPr bwMode="auto">
          <a:xfrm>
            <a:off x="6629400" y="2514600"/>
            <a:ext cx="1828800" cy="182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09600" y="0"/>
            <a:ext cx="7772400" cy="6858000"/>
          </a:xfrm>
        </p:spPr>
        <p:txBody>
          <a:bodyPr/>
          <a:lstStyle/>
          <a:p>
            <a:r>
              <a:rPr lang="en-US" altLang="en-US" sz="6600"/>
              <a:t>Punishment:</a:t>
            </a:r>
            <a:br>
              <a:rPr lang="en-US" altLang="en-US" sz="6600"/>
            </a:br>
            <a:r>
              <a:rPr lang="en-US" altLang="en-US" sz="6600"/>
              <a:t>The Process of Punishment</a:t>
            </a:r>
          </a:p>
        </p:txBody>
      </p:sp>
      <p:pic>
        <p:nvPicPr>
          <p:cNvPr id="97284" name="Picture 4" descr="http://www.newsoftheworld.co.uk/multimedia/archive/00015/babyp_header2_1611_1_15972a.jpg"/>
          <p:cNvPicPr>
            <a:picLocks noChangeAspect="1" noChangeArrowheads="1"/>
          </p:cNvPicPr>
          <p:nvPr/>
        </p:nvPicPr>
        <p:blipFill>
          <a:blip r:embed="rId2" cstate="print"/>
          <a:srcRect/>
          <a:stretch>
            <a:fillRect/>
          </a:stretch>
        </p:blipFill>
        <p:spPr bwMode="auto">
          <a:xfrm>
            <a:off x="2057400" y="609600"/>
            <a:ext cx="4914900" cy="30480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Grp="1" noChangeAspect="1" noChangeArrowheads="1"/>
          </p:cNvPicPr>
          <p:nvPr>
            <p:ph idx="1"/>
          </p:nvPr>
        </p:nvPicPr>
        <p:blipFill>
          <a:blip r:embed="rId2" cstate="print"/>
          <a:srcRect/>
          <a:stretch>
            <a:fillRect/>
          </a:stretch>
        </p:blipFill>
        <p:spPr>
          <a:xfrm>
            <a:off x="0" y="0"/>
            <a:ext cx="9144000" cy="4756150"/>
          </a:xfrm>
          <a:noFill/>
          <a:ln/>
        </p:spPr>
      </p:pic>
      <p:sp>
        <p:nvSpPr>
          <p:cNvPr id="99331" name="Rectangle 3"/>
          <p:cNvSpPr>
            <a:spLocks noChangeArrowheads="1"/>
          </p:cNvSpPr>
          <p:nvPr/>
        </p:nvSpPr>
        <p:spPr bwMode="auto">
          <a:xfrm>
            <a:off x="0" y="4800600"/>
            <a:ext cx="9144000" cy="2057400"/>
          </a:xfrm>
          <a:prstGeom prst="rect">
            <a:avLst/>
          </a:prstGeom>
          <a:noFill/>
          <a:ln w="9525">
            <a:noFill/>
            <a:miter lim="800000"/>
            <a:headEnd/>
            <a:tailEnd/>
          </a:ln>
          <a:effectLst/>
        </p:spPr>
        <p:txBody>
          <a:bodyPr/>
          <a:lstStyle/>
          <a:p>
            <a:pPr marL="342900" indent="-342900">
              <a:spcBef>
                <a:spcPct val="20000"/>
              </a:spcBef>
              <a:buFontTx/>
              <a:buChar char="•"/>
            </a:pPr>
            <a:r>
              <a:rPr lang="en-US" altLang="en-US" sz="3600">
                <a:cs typeface="Times New Roman" pitchFamily="18" charset="0"/>
              </a:rPr>
              <a:t>Punishment’s effect is opposite that of reinforcement – it </a:t>
            </a:r>
            <a:r>
              <a:rPr lang="en-US" altLang="en-US" sz="3600" b="1" i="1">
                <a:cs typeface="Times New Roman" pitchFamily="18" charset="0"/>
              </a:rPr>
              <a:t>decreases</a:t>
            </a:r>
            <a:r>
              <a:rPr lang="en-US" altLang="en-US" sz="3600" b="1">
                <a:cs typeface="Times New Roman" pitchFamily="18" charset="0"/>
              </a:rPr>
              <a:t> the frequency of behavior</a:t>
            </a:r>
            <a:r>
              <a:rPr lang="en-US" altLang="en-US" sz="3600" b="1"/>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28600"/>
            <a:ext cx="8229600" cy="1143000"/>
          </a:xfrm>
        </p:spPr>
        <p:txBody>
          <a:bodyPr>
            <a:normAutofit fontScale="90000"/>
          </a:bodyPr>
          <a:lstStyle/>
          <a:p>
            <a:r>
              <a:rPr lang="en-US" dirty="0"/>
              <a:t>Positive vs. </a:t>
            </a:r>
            <a:r>
              <a:rPr lang="en-US" dirty="0">
                <a:hlinkClick r:id="rId2"/>
              </a:rPr>
              <a:t>Negative Punishment</a:t>
            </a:r>
            <a:endParaRPr lang="en-US" dirty="0"/>
          </a:p>
        </p:txBody>
      </p:sp>
      <p:sp>
        <p:nvSpPr>
          <p:cNvPr id="104451" name="Rectangle 3"/>
          <p:cNvSpPr>
            <a:spLocks noGrp="1" noChangeArrowheads="1"/>
          </p:cNvSpPr>
          <p:nvPr>
            <p:ph sz="half" idx="1"/>
          </p:nvPr>
        </p:nvSpPr>
        <p:spPr>
          <a:xfrm>
            <a:off x="0" y="1447800"/>
            <a:ext cx="3810000" cy="3276600"/>
          </a:xfrm>
        </p:spPr>
        <p:txBody>
          <a:bodyPr>
            <a:normAutofit lnSpcReduction="10000"/>
          </a:bodyPr>
          <a:lstStyle/>
          <a:p>
            <a:r>
              <a:rPr lang="en-US" sz="2400"/>
              <a:t>Punishment by Application</a:t>
            </a:r>
            <a:endParaRPr lang="en-US" sz="2400">
              <a:cs typeface="Times New Roman" pitchFamily="18" charset="0"/>
            </a:endParaRPr>
          </a:p>
          <a:p>
            <a:r>
              <a:rPr lang="en-US" sz="2400">
                <a:cs typeface="Times New Roman" pitchFamily="18" charset="0"/>
              </a:rPr>
              <a:t>Something is added to the environment you do NOT like.  </a:t>
            </a:r>
          </a:p>
          <a:p>
            <a:r>
              <a:rPr lang="en-US" sz="2400">
                <a:cs typeface="Times New Roman" pitchFamily="18" charset="0"/>
              </a:rPr>
              <a:t>Spanking: </a:t>
            </a:r>
            <a:r>
              <a:rPr lang="en-US" sz="2400">
                <a:hlinkClick r:id="rId3"/>
              </a:rPr>
              <a:t>http://www.corpun.com/counuss.htm</a:t>
            </a:r>
            <a:r>
              <a:rPr lang="en-US" sz="2400"/>
              <a:t> With videos!</a:t>
            </a:r>
          </a:p>
          <a:p>
            <a:endParaRPr lang="en-US" sz="2400">
              <a:cs typeface="Times New Roman" pitchFamily="18" charset="0"/>
            </a:endParaRPr>
          </a:p>
          <a:p>
            <a:endParaRPr lang="en-US" sz="2400"/>
          </a:p>
        </p:txBody>
      </p:sp>
      <p:sp>
        <p:nvSpPr>
          <p:cNvPr id="104452" name="Rectangle 4"/>
          <p:cNvSpPr>
            <a:spLocks noGrp="1" noChangeArrowheads="1"/>
          </p:cNvSpPr>
          <p:nvPr>
            <p:ph sz="half" idx="2"/>
          </p:nvPr>
        </p:nvSpPr>
        <p:spPr>
          <a:xfrm>
            <a:off x="5334000" y="1447800"/>
            <a:ext cx="3810000" cy="4114800"/>
          </a:xfrm>
        </p:spPr>
        <p:txBody>
          <a:bodyPr>
            <a:normAutofit lnSpcReduction="10000"/>
          </a:bodyPr>
          <a:lstStyle/>
          <a:p>
            <a:r>
              <a:rPr lang="en-US" sz="2400" dirty="0">
                <a:cs typeface="Times New Roman" pitchFamily="18" charset="0"/>
              </a:rPr>
              <a:t>Something is taken away that you DO LIKE.  </a:t>
            </a:r>
          </a:p>
          <a:p>
            <a:r>
              <a:rPr lang="en-US" sz="2400" dirty="0">
                <a:cs typeface="Times New Roman" pitchFamily="18" charset="0"/>
              </a:rPr>
              <a:t>Lose a privilege. </a:t>
            </a:r>
          </a:p>
          <a:p>
            <a:r>
              <a:rPr lang="en-US" sz="2400" dirty="0">
                <a:cs typeface="Times New Roman" pitchFamily="18" charset="0"/>
              </a:rPr>
              <a:t>No dessert after </a:t>
            </a:r>
            <a:r>
              <a:rPr lang="en-US" sz="2400" dirty="0" smtClean="0">
                <a:cs typeface="Times New Roman" pitchFamily="18" charset="0"/>
              </a:rPr>
              <a:t>dinner</a:t>
            </a:r>
          </a:p>
          <a:p>
            <a:r>
              <a:rPr lang="en-US" sz="2400" dirty="0" smtClean="0">
                <a:cs typeface="Times New Roman" pitchFamily="18" charset="0"/>
              </a:rPr>
              <a:t>Study block example</a:t>
            </a:r>
            <a:endParaRPr lang="en-US" sz="2400" dirty="0">
              <a:cs typeface="Times New Roman" pitchFamily="18" charset="0"/>
            </a:endParaRPr>
          </a:p>
          <a:p>
            <a:endParaRPr lang="en-US" sz="2400" dirty="0"/>
          </a:p>
          <a:p>
            <a:endParaRPr lang="en-US" sz="2400" dirty="0"/>
          </a:p>
        </p:txBody>
      </p:sp>
      <p:pic>
        <p:nvPicPr>
          <p:cNvPr id="104453" name="Picture 5"/>
          <p:cNvPicPr>
            <a:picLocks noChangeAspect="1" noChangeArrowheads="1"/>
          </p:cNvPicPr>
          <p:nvPr/>
        </p:nvPicPr>
        <p:blipFill>
          <a:blip r:embed="rId4" cstate="print"/>
          <a:srcRect/>
          <a:stretch>
            <a:fillRect/>
          </a:stretch>
        </p:blipFill>
        <p:spPr bwMode="auto">
          <a:xfrm>
            <a:off x="3886200" y="3657600"/>
            <a:ext cx="3933825" cy="295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a:t>Desired Effects of Punishment</a:t>
            </a:r>
          </a:p>
        </p:txBody>
      </p:sp>
      <p:sp>
        <p:nvSpPr>
          <p:cNvPr id="101379" name="Rectangle 3"/>
          <p:cNvSpPr>
            <a:spLocks noGrp="1" noChangeArrowheads="1"/>
          </p:cNvSpPr>
          <p:nvPr>
            <p:ph idx="1"/>
          </p:nvPr>
        </p:nvSpPr>
        <p:spPr>
          <a:xfrm>
            <a:off x="228600" y="1828800"/>
            <a:ext cx="4495800" cy="4724400"/>
          </a:xfrm>
        </p:spPr>
        <p:txBody>
          <a:bodyPr>
            <a:normAutofit fontScale="92500"/>
          </a:bodyPr>
          <a:lstStyle/>
          <a:p>
            <a:pPr>
              <a:lnSpc>
                <a:spcPct val="90000"/>
              </a:lnSpc>
            </a:pPr>
            <a:r>
              <a:rPr lang="en-US" altLang="en-US" dirty="0"/>
              <a:t>Punishment can effectively control certain behaviors if…</a:t>
            </a:r>
          </a:p>
          <a:p>
            <a:pPr lvl="1">
              <a:lnSpc>
                <a:spcPct val="90000"/>
              </a:lnSpc>
            </a:pPr>
            <a:r>
              <a:rPr lang="en-US" altLang="en-US" dirty="0">
                <a:cs typeface="Times New Roman" pitchFamily="18" charset="0"/>
              </a:rPr>
              <a:t>It comes immediately after the undesired behavior</a:t>
            </a:r>
            <a:r>
              <a:rPr lang="en-US" altLang="en-US" dirty="0"/>
              <a:t> </a:t>
            </a:r>
          </a:p>
          <a:p>
            <a:pPr lvl="1">
              <a:lnSpc>
                <a:spcPct val="90000"/>
              </a:lnSpc>
            </a:pPr>
            <a:r>
              <a:rPr lang="en-US" altLang="en-US" dirty="0">
                <a:cs typeface="Times New Roman" pitchFamily="18" charset="0"/>
              </a:rPr>
              <a:t>It is consistent and not occasional</a:t>
            </a:r>
            <a:r>
              <a:rPr lang="en-US" altLang="en-US" dirty="0"/>
              <a:t> </a:t>
            </a:r>
          </a:p>
          <a:p>
            <a:pPr>
              <a:lnSpc>
                <a:spcPct val="90000"/>
              </a:lnSpc>
            </a:pPr>
            <a:r>
              <a:rPr lang="en-US" altLang="en-US" dirty="0"/>
              <a:t>Especially useful if teaching a child not to do a dangerous behavior</a:t>
            </a:r>
          </a:p>
          <a:p>
            <a:pPr>
              <a:lnSpc>
                <a:spcPct val="90000"/>
              </a:lnSpc>
            </a:pPr>
            <a:r>
              <a:rPr lang="en-US" altLang="en-US" dirty="0"/>
              <a:t>Most still suggest reinforcing an incompatible behavior rather than using punishment</a:t>
            </a:r>
          </a:p>
        </p:txBody>
      </p:sp>
      <p:pic>
        <p:nvPicPr>
          <p:cNvPr id="89090" name="Picture 2" descr="http://upload.wikimedia.org/wikipedia/commons/7/72/Punishment_china_1900.jpg"/>
          <p:cNvPicPr>
            <a:picLocks noChangeAspect="1" noChangeArrowheads="1"/>
          </p:cNvPicPr>
          <p:nvPr/>
        </p:nvPicPr>
        <p:blipFill>
          <a:blip r:embed="rId2" cstate="print"/>
          <a:srcRect/>
          <a:stretch>
            <a:fillRect/>
          </a:stretch>
        </p:blipFill>
        <p:spPr bwMode="auto">
          <a:xfrm>
            <a:off x="4724400" y="1905000"/>
            <a:ext cx="4139406" cy="4267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0"/>
            <a:ext cx="7772400" cy="1371600"/>
          </a:xfrm>
        </p:spPr>
        <p:txBody>
          <a:bodyPr/>
          <a:lstStyle/>
          <a:p>
            <a:r>
              <a:rPr lang="en-US" altLang="en-US" sz="6600" dirty="0"/>
              <a:t>Operant Conditioning</a:t>
            </a:r>
          </a:p>
        </p:txBody>
      </p:sp>
      <p:pic>
        <p:nvPicPr>
          <p:cNvPr id="3077" name="Picture 5" descr="reward-large"/>
          <p:cNvPicPr>
            <a:picLocks noChangeAspect="1" noChangeArrowheads="1"/>
          </p:cNvPicPr>
          <p:nvPr/>
        </p:nvPicPr>
        <p:blipFill>
          <a:blip r:embed="rId2" cstate="print"/>
          <a:srcRect/>
          <a:stretch>
            <a:fillRect/>
          </a:stretch>
        </p:blipFill>
        <p:spPr bwMode="auto">
          <a:xfrm>
            <a:off x="2895600" y="1524000"/>
            <a:ext cx="3162300" cy="4762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0"/>
            <a:ext cx="7772400" cy="1143000"/>
          </a:xfrm>
        </p:spPr>
        <p:txBody>
          <a:bodyPr/>
          <a:lstStyle/>
          <a:p>
            <a:r>
              <a:rPr lang="en-US" altLang="en-US" sz="4000"/>
              <a:t>Undesirable Effects of Punishment</a:t>
            </a:r>
          </a:p>
        </p:txBody>
      </p:sp>
      <p:sp>
        <p:nvSpPr>
          <p:cNvPr id="100355" name="Rectangle 3"/>
          <p:cNvSpPr>
            <a:spLocks noGrp="1" noChangeArrowheads="1"/>
          </p:cNvSpPr>
          <p:nvPr>
            <p:ph idx="1"/>
          </p:nvPr>
        </p:nvSpPr>
        <p:spPr>
          <a:xfrm>
            <a:off x="4267200" y="1447800"/>
            <a:ext cx="4876800" cy="5410200"/>
          </a:xfrm>
        </p:spPr>
        <p:txBody>
          <a:bodyPr>
            <a:normAutofit/>
          </a:bodyPr>
          <a:lstStyle/>
          <a:p>
            <a:pPr>
              <a:lnSpc>
                <a:spcPct val="90000"/>
              </a:lnSpc>
            </a:pPr>
            <a:r>
              <a:rPr lang="en-US" altLang="en-US" sz="2800" dirty="0" smtClean="0"/>
              <a:t>What is the alternative</a:t>
            </a:r>
            <a:r>
              <a:rPr lang="en-US" altLang="en-US" sz="2800" dirty="0"/>
              <a:t>, acceptable </a:t>
            </a:r>
            <a:r>
              <a:rPr lang="en-US" altLang="en-US" sz="2800" dirty="0" smtClean="0"/>
              <a:t>behavior?</a:t>
            </a:r>
            <a:endParaRPr lang="en-US" altLang="en-US" sz="2800" dirty="0"/>
          </a:p>
          <a:p>
            <a:pPr>
              <a:lnSpc>
                <a:spcPct val="90000"/>
              </a:lnSpc>
            </a:pPr>
            <a:r>
              <a:rPr lang="en-US" altLang="en-US" sz="2800" dirty="0" smtClean="0"/>
              <a:t>Tells </a:t>
            </a:r>
            <a:r>
              <a:rPr lang="en-US" altLang="en-US" sz="2800" dirty="0"/>
              <a:t>what NOT to </a:t>
            </a:r>
            <a:r>
              <a:rPr lang="en-US" altLang="en-US" sz="2800" dirty="0" smtClean="0"/>
              <a:t>do</a:t>
            </a:r>
            <a:endParaRPr lang="en-US" altLang="en-US" sz="2800" dirty="0"/>
          </a:p>
          <a:p>
            <a:pPr>
              <a:lnSpc>
                <a:spcPct val="90000"/>
              </a:lnSpc>
            </a:pPr>
            <a:r>
              <a:rPr lang="en-US" altLang="en-US" sz="2800" dirty="0" smtClean="0"/>
              <a:t>New settings, same bad behavior </a:t>
            </a:r>
          </a:p>
          <a:p>
            <a:pPr>
              <a:lnSpc>
                <a:spcPct val="90000"/>
              </a:lnSpc>
            </a:pPr>
            <a:r>
              <a:rPr lang="en-US" altLang="en-US" sz="2800" dirty="0" smtClean="0"/>
              <a:t>Fear </a:t>
            </a:r>
            <a:r>
              <a:rPr lang="en-US" altLang="en-US" sz="2800" dirty="0"/>
              <a:t>of the punisher, anxiety, </a:t>
            </a:r>
            <a:r>
              <a:rPr lang="en-US" altLang="en-US" sz="2800" dirty="0" smtClean="0"/>
              <a:t>&amp; lower </a:t>
            </a:r>
            <a:r>
              <a:rPr lang="en-US" altLang="en-US" sz="2800" dirty="0"/>
              <a:t>self-esteem</a:t>
            </a:r>
          </a:p>
          <a:p>
            <a:pPr>
              <a:lnSpc>
                <a:spcPct val="90000"/>
              </a:lnSpc>
            </a:pPr>
            <a:r>
              <a:rPr lang="en-US" altLang="en-US" sz="2800" dirty="0" smtClean="0"/>
              <a:t>Learn </a:t>
            </a:r>
            <a:r>
              <a:rPr lang="en-US" altLang="en-US" sz="2800" dirty="0"/>
              <a:t>to use aggression </a:t>
            </a:r>
            <a:r>
              <a:rPr lang="en-US" altLang="en-US" sz="2800" dirty="0" smtClean="0"/>
              <a:t>to </a:t>
            </a:r>
            <a:r>
              <a:rPr lang="en-US" altLang="en-US" sz="2800" dirty="0"/>
              <a:t>solve problems.</a:t>
            </a:r>
          </a:p>
        </p:txBody>
      </p:sp>
      <p:pic>
        <p:nvPicPr>
          <p:cNvPr id="88066" name="Picture 2" descr="http://www.smh.com.au/ffximage/2006/05/17/l_rampage17_narrowweb__300x428,0.jpg"/>
          <p:cNvPicPr>
            <a:picLocks noChangeAspect="1" noChangeArrowheads="1"/>
          </p:cNvPicPr>
          <p:nvPr/>
        </p:nvPicPr>
        <p:blipFill>
          <a:blip r:embed="rId2" cstate="print"/>
          <a:srcRect/>
          <a:stretch>
            <a:fillRect/>
          </a:stretch>
        </p:blipFill>
        <p:spPr bwMode="auto">
          <a:xfrm>
            <a:off x="685800" y="1295400"/>
            <a:ext cx="3364906" cy="4800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457200" y="0"/>
            <a:ext cx="8305800" cy="762000"/>
          </a:xfrm>
        </p:spPr>
        <p:txBody>
          <a:bodyPr/>
          <a:lstStyle/>
          <a:p>
            <a:r>
              <a:rPr lang="en-US" sz="4000" dirty="0"/>
              <a:t>2 Forms of Learning from Punishment</a:t>
            </a:r>
          </a:p>
        </p:txBody>
      </p:sp>
      <p:sp>
        <p:nvSpPr>
          <p:cNvPr id="143365" name="Rectangle 5"/>
          <p:cNvSpPr>
            <a:spLocks noGrp="1" noChangeArrowheads="1"/>
          </p:cNvSpPr>
          <p:nvPr>
            <p:ph sz="half" idx="1"/>
          </p:nvPr>
        </p:nvSpPr>
        <p:spPr>
          <a:xfrm>
            <a:off x="457200" y="762000"/>
            <a:ext cx="4038600" cy="4434840"/>
          </a:xfrm>
        </p:spPr>
        <p:txBody>
          <a:bodyPr/>
          <a:lstStyle/>
          <a:p>
            <a:r>
              <a:rPr lang="en-US" dirty="0"/>
              <a:t>Escape </a:t>
            </a:r>
            <a:r>
              <a:rPr lang="en-US" dirty="0" smtClean="0"/>
              <a:t>Learning</a:t>
            </a:r>
            <a:endParaRPr lang="en-US" dirty="0"/>
          </a:p>
          <a:p>
            <a:endParaRPr lang="en-US" dirty="0"/>
          </a:p>
        </p:txBody>
      </p:sp>
      <p:sp>
        <p:nvSpPr>
          <p:cNvPr id="143366" name="Rectangle 6"/>
          <p:cNvSpPr>
            <a:spLocks noGrp="1" noChangeArrowheads="1"/>
          </p:cNvSpPr>
          <p:nvPr>
            <p:ph sz="half" idx="2"/>
          </p:nvPr>
        </p:nvSpPr>
        <p:spPr>
          <a:xfrm>
            <a:off x="4648200" y="685800"/>
            <a:ext cx="4038600" cy="4434840"/>
          </a:xfrm>
        </p:spPr>
        <p:txBody>
          <a:bodyPr/>
          <a:lstStyle/>
          <a:p>
            <a:r>
              <a:rPr lang="en-US" dirty="0" smtClean="0"/>
              <a:t>Avoidance </a:t>
            </a:r>
            <a:r>
              <a:rPr lang="en-US" dirty="0"/>
              <a:t>learning</a:t>
            </a:r>
          </a:p>
        </p:txBody>
      </p:sp>
      <p:sp>
        <p:nvSpPr>
          <p:cNvPr id="143367" name="Text Box 7"/>
          <p:cNvSpPr txBox="1">
            <a:spLocks noChangeArrowheads="1"/>
          </p:cNvSpPr>
          <p:nvPr/>
        </p:nvSpPr>
        <p:spPr bwMode="auto">
          <a:xfrm>
            <a:off x="914400" y="4419600"/>
            <a:ext cx="6858000" cy="1569660"/>
          </a:xfrm>
          <a:prstGeom prst="rect">
            <a:avLst/>
          </a:prstGeom>
          <a:noFill/>
          <a:ln w="9525">
            <a:noFill/>
            <a:miter lim="800000"/>
            <a:headEnd/>
            <a:tailEnd/>
          </a:ln>
          <a:effectLst/>
        </p:spPr>
        <p:txBody>
          <a:bodyPr wrap="square">
            <a:spAutoFit/>
          </a:bodyPr>
          <a:lstStyle/>
          <a:p>
            <a:pPr algn="ctr">
              <a:spcBef>
                <a:spcPct val="50000"/>
              </a:spcBef>
            </a:pPr>
            <a:r>
              <a:rPr lang="en-US" dirty="0"/>
              <a:t>Situation: </a:t>
            </a:r>
            <a:r>
              <a:rPr lang="en-US" dirty="0" smtClean="0"/>
              <a:t>Katelyn creates </a:t>
            </a:r>
            <a:r>
              <a:rPr lang="en-US" dirty="0"/>
              <a:t>a ruckus in English class she hates and is asked to leave the class.  Maya is evidencing </a:t>
            </a:r>
            <a:r>
              <a:rPr lang="en-US" i="1" dirty="0"/>
              <a:t>escape learning</a:t>
            </a:r>
            <a:r>
              <a:rPr lang="en-US" dirty="0"/>
              <a:t>.  If </a:t>
            </a:r>
            <a:r>
              <a:rPr lang="en-US" dirty="0" smtClean="0"/>
              <a:t>Katelyn skips </a:t>
            </a:r>
            <a:r>
              <a:rPr lang="en-US" dirty="0"/>
              <a:t>English class altogether, that is </a:t>
            </a:r>
            <a:r>
              <a:rPr lang="en-US" i="1" dirty="0"/>
              <a:t>avoidance learning.</a:t>
            </a:r>
            <a:endParaRPr lang="en-US" dirty="0"/>
          </a:p>
        </p:txBody>
      </p:sp>
      <p:pic>
        <p:nvPicPr>
          <p:cNvPr id="87042" name="Picture 2" descr="http://media.indianasnewscenter.com/images/prison%20escape2.jpg"/>
          <p:cNvPicPr>
            <a:picLocks noChangeAspect="1" noChangeArrowheads="1"/>
          </p:cNvPicPr>
          <p:nvPr/>
        </p:nvPicPr>
        <p:blipFill>
          <a:blip r:embed="rId2" cstate="print"/>
          <a:srcRect/>
          <a:stretch>
            <a:fillRect/>
          </a:stretch>
        </p:blipFill>
        <p:spPr bwMode="auto">
          <a:xfrm>
            <a:off x="457200" y="1524000"/>
            <a:ext cx="3124200" cy="2343150"/>
          </a:xfrm>
          <a:prstGeom prst="rect">
            <a:avLst/>
          </a:prstGeom>
          <a:noFill/>
        </p:spPr>
      </p:pic>
      <p:pic>
        <p:nvPicPr>
          <p:cNvPr id="87044" name="Picture 4" descr="http://biopsy.files.wordpress.com/2007/12/avoid-stress.jpg"/>
          <p:cNvPicPr>
            <a:picLocks noChangeAspect="1" noChangeArrowheads="1"/>
          </p:cNvPicPr>
          <p:nvPr/>
        </p:nvPicPr>
        <p:blipFill>
          <a:blip r:embed="rId3" cstate="print"/>
          <a:srcRect/>
          <a:stretch>
            <a:fillRect/>
          </a:stretch>
        </p:blipFill>
        <p:spPr bwMode="auto">
          <a:xfrm>
            <a:off x="4495800" y="1143000"/>
            <a:ext cx="3810000" cy="297413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09600" y="0"/>
            <a:ext cx="7772400" cy="6858000"/>
          </a:xfrm>
        </p:spPr>
        <p:txBody>
          <a:bodyPr/>
          <a:lstStyle/>
          <a:p>
            <a:r>
              <a:rPr lang="en-US" altLang="en-US" sz="6600" dirty="0"/>
              <a:t>Some Reinforcement Procedures:</a:t>
            </a:r>
            <a:br>
              <a:rPr lang="en-US" altLang="en-US" sz="6600" dirty="0"/>
            </a:br>
            <a:r>
              <a:rPr lang="en-US" altLang="en-US" sz="6600" dirty="0"/>
              <a:t>Shaping </a:t>
            </a:r>
          </a:p>
        </p:txBody>
      </p:sp>
      <p:pic>
        <p:nvPicPr>
          <p:cNvPr id="33798" name="Picture 6" descr="http://concepthuman.com/wp-content/uploads/2008/02/t-shaping.JPG"/>
          <p:cNvPicPr>
            <a:picLocks noChangeAspect="1" noChangeArrowheads="1"/>
          </p:cNvPicPr>
          <p:nvPr/>
        </p:nvPicPr>
        <p:blipFill>
          <a:blip r:embed="rId2" cstate="print"/>
          <a:srcRect/>
          <a:stretch>
            <a:fillRect/>
          </a:stretch>
        </p:blipFill>
        <p:spPr bwMode="auto">
          <a:xfrm>
            <a:off x="990600" y="762000"/>
            <a:ext cx="3276600" cy="2457450"/>
          </a:xfrm>
          <a:prstGeom prst="rect">
            <a:avLst/>
          </a:prstGeom>
          <a:noFill/>
        </p:spPr>
      </p:pic>
      <p:pic>
        <p:nvPicPr>
          <p:cNvPr id="33802" name="Picture 10" descr="http://farm1.static.flickr.com/231/469207609_e92aaa11f7.jpg"/>
          <p:cNvPicPr>
            <a:picLocks noChangeAspect="1" noChangeArrowheads="1"/>
          </p:cNvPicPr>
          <p:nvPr/>
        </p:nvPicPr>
        <p:blipFill>
          <a:blip r:embed="rId3" cstate="print"/>
          <a:srcRect/>
          <a:stretch>
            <a:fillRect/>
          </a:stretch>
        </p:blipFill>
        <p:spPr bwMode="auto">
          <a:xfrm>
            <a:off x="4871882" y="762000"/>
            <a:ext cx="3661260" cy="2438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haping"/>
          <p:cNvPicPr>
            <a:picLocks noChangeAspect="1" noChangeArrowheads="1"/>
          </p:cNvPicPr>
          <p:nvPr/>
        </p:nvPicPr>
        <p:blipFill>
          <a:blip r:embed="rId2" cstate="print"/>
          <a:srcRect/>
          <a:stretch>
            <a:fillRect/>
          </a:stretch>
        </p:blipFill>
        <p:spPr bwMode="auto">
          <a:xfrm>
            <a:off x="1447800" y="2514600"/>
            <a:ext cx="6251575" cy="4125913"/>
          </a:xfrm>
          <a:prstGeom prst="rect">
            <a:avLst/>
          </a:prstGeom>
          <a:noFill/>
        </p:spPr>
      </p:pic>
      <p:sp>
        <p:nvSpPr>
          <p:cNvPr id="84995" name="Text Box 3"/>
          <p:cNvSpPr txBox="1">
            <a:spLocks noChangeArrowheads="1"/>
          </p:cNvSpPr>
          <p:nvPr/>
        </p:nvSpPr>
        <p:spPr bwMode="auto">
          <a:xfrm>
            <a:off x="0" y="0"/>
            <a:ext cx="9144000" cy="2682875"/>
          </a:xfrm>
          <a:prstGeom prst="rect">
            <a:avLst/>
          </a:prstGeom>
          <a:noFill/>
          <a:ln w="9525">
            <a:noFill/>
            <a:miter lim="800000"/>
            <a:headEnd/>
            <a:tailEnd/>
          </a:ln>
          <a:effectLst/>
        </p:spPr>
        <p:txBody>
          <a:bodyPr>
            <a:spAutoFit/>
          </a:bodyPr>
          <a:lstStyle/>
          <a:p>
            <a:pPr>
              <a:spcBef>
                <a:spcPct val="50000"/>
              </a:spcBef>
            </a:pPr>
            <a:r>
              <a:rPr lang="en-US" sz="2000" dirty="0">
                <a:solidFill>
                  <a:srgbClr val="000099"/>
                </a:solidFill>
              </a:rPr>
              <a:t>Skinner attached some horizontal stripes to the wall which he then used to gauge the dog's responses of lifting its head higher and higher. Then, he simply set about shaping a jumping response by flashing the strobe (and simultaneously taking a picture), followed by giving a meat treat, each time the dog satisfied the criterion for reinforcement. The result of this process is shown below, as it was in </a:t>
            </a:r>
            <a:r>
              <a:rPr lang="en-US" sz="2000" i="1" dirty="0">
                <a:solidFill>
                  <a:srgbClr val="000099"/>
                </a:solidFill>
              </a:rPr>
              <a:t>LOOK</a:t>
            </a:r>
            <a:r>
              <a:rPr lang="en-US" sz="2000" dirty="0">
                <a:solidFill>
                  <a:srgbClr val="000099"/>
                </a:solidFill>
              </a:rPr>
              <a:t> magazine, in terms of the pictures taken at different points in the shaping process. Within 20 minutes, Skinner had Agnes "running up the wall"</a:t>
            </a:r>
          </a:p>
          <a:p>
            <a:pPr>
              <a:spcBef>
                <a:spcPct val="50000"/>
              </a:spcBef>
            </a:pPr>
            <a:endParaRPr lang="en-US" sz="2000" dirty="0"/>
          </a:p>
        </p:txBody>
      </p:sp>
      <p:sp>
        <p:nvSpPr>
          <p:cNvPr id="6" name="Rectangle 5"/>
          <p:cNvSpPr/>
          <p:nvPr/>
        </p:nvSpPr>
        <p:spPr>
          <a:xfrm>
            <a:off x="7848600" y="6248400"/>
            <a:ext cx="1159292" cy="461665"/>
          </a:xfrm>
          <a:prstGeom prst="rect">
            <a:avLst/>
          </a:prstGeom>
        </p:spPr>
        <p:txBody>
          <a:bodyPr wrap="none">
            <a:spAutoFit/>
          </a:bodyPr>
          <a:lstStyle/>
          <a:p>
            <a:r>
              <a:rPr lang="en-US" altLang="en-US" dirty="0" smtClean="0">
                <a:hlinkClick r:id="rId3"/>
              </a:rPr>
              <a:t>Pigeons</a:t>
            </a:r>
            <a:endParaRPr lang="en-US" alt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haping 2"/>
          <p:cNvPicPr>
            <a:picLocks noChangeAspect="1" noChangeArrowheads="1"/>
          </p:cNvPicPr>
          <p:nvPr/>
        </p:nvPicPr>
        <p:blipFill>
          <a:blip r:embed="rId2" cstate="print"/>
          <a:srcRect/>
          <a:stretch>
            <a:fillRect/>
          </a:stretch>
        </p:blipFill>
        <p:spPr bwMode="auto">
          <a:xfrm>
            <a:off x="1295400" y="2057400"/>
            <a:ext cx="6389688" cy="4240213"/>
          </a:xfrm>
          <a:prstGeom prst="rect">
            <a:avLst/>
          </a:prstGeom>
          <a:noFill/>
        </p:spPr>
      </p:pic>
      <p:sp>
        <p:nvSpPr>
          <p:cNvPr id="86019" name="Text Box 3"/>
          <p:cNvSpPr txBox="1">
            <a:spLocks noChangeArrowheads="1"/>
          </p:cNvSpPr>
          <p:nvPr/>
        </p:nvSpPr>
        <p:spPr bwMode="auto">
          <a:xfrm>
            <a:off x="0" y="0"/>
            <a:ext cx="9144000" cy="2100263"/>
          </a:xfrm>
          <a:prstGeom prst="rect">
            <a:avLst/>
          </a:prstGeom>
          <a:noFill/>
          <a:ln w="9525">
            <a:noFill/>
            <a:miter lim="800000"/>
            <a:headEnd/>
            <a:tailEnd/>
          </a:ln>
          <a:effectLst/>
        </p:spPr>
        <p:txBody>
          <a:bodyPr>
            <a:spAutoFit/>
          </a:bodyPr>
          <a:lstStyle/>
          <a:p>
            <a:pPr>
              <a:spcBef>
                <a:spcPct val="50000"/>
              </a:spcBef>
            </a:pPr>
            <a:r>
              <a:rPr lang="en-US">
                <a:solidFill>
                  <a:srgbClr val="000099"/>
                </a:solidFill>
                <a:cs typeface="Times New Roman" pitchFamily="18" charset="0"/>
              </a:rPr>
              <a:t>For the second shaping demonstration, Skinner trained Agnes to press the pedal and pop the top on the wastebasket. Again, the photographer's flash served as the conditioned reinforcer, and each step in the process was photographed. The results are shown below.</a:t>
            </a:r>
          </a:p>
          <a:p>
            <a:pPr>
              <a:spcBef>
                <a:spcPct val="50000"/>
              </a:spcBef>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04800" y="5638800"/>
            <a:ext cx="8839200" cy="685800"/>
          </a:xfrm>
        </p:spPr>
        <p:txBody>
          <a:bodyPr>
            <a:noAutofit/>
          </a:bodyPr>
          <a:lstStyle/>
          <a:p>
            <a:pPr algn="ctr"/>
            <a:r>
              <a:rPr lang="en-US" sz="1800" dirty="0" smtClean="0">
                <a:solidFill>
                  <a:srgbClr val="000000"/>
                </a:solidFill>
                <a:latin typeface="StoneSans" charset="0"/>
                <a:cs typeface="Times New Roman" pitchFamily="18" charset="0"/>
              </a:rPr>
              <a:t>Operant </a:t>
            </a:r>
            <a:r>
              <a:rPr lang="en-US" sz="1800" dirty="0">
                <a:solidFill>
                  <a:srgbClr val="000000"/>
                </a:solidFill>
                <a:latin typeface="StoneSans" charset="0"/>
                <a:cs typeface="Times New Roman" pitchFamily="18" charset="0"/>
              </a:rPr>
              <a:t>conditioning principles were used to train these pigeons to play Ping-Pong.</a:t>
            </a:r>
            <a:r>
              <a:rPr lang="en-US" sz="1800" dirty="0"/>
              <a:t> </a:t>
            </a:r>
            <a:r>
              <a:rPr lang="en-US" sz="1800" dirty="0" smtClean="0"/>
              <a:t/>
            </a:r>
            <a:br>
              <a:rPr lang="en-US" sz="1800" dirty="0" smtClean="0"/>
            </a:br>
            <a:r>
              <a:rPr lang="en-US" sz="2800" dirty="0" smtClean="0">
                <a:hlinkClick r:id="rId2"/>
              </a:rPr>
              <a:t>Shaping</a:t>
            </a:r>
            <a:endParaRPr lang="en-US" sz="1800" dirty="0"/>
          </a:p>
        </p:txBody>
      </p:sp>
      <p:pic>
        <p:nvPicPr>
          <p:cNvPr id="153603" name="Picture 3" descr="DC303F08-13_ping_pong_birds"/>
          <p:cNvPicPr>
            <a:picLocks noChangeAspect="1" noChangeArrowheads="1"/>
          </p:cNvPicPr>
          <p:nvPr/>
        </p:nvPicPr>
        <p:blipFill>
          <a:blip r:embed="rId3" cstate="print"/>
          <a:srcRect/>
          <a:stretch>
            <a:fillRect/>
          </a:stretch>
        </p:blipFill>
        <p:spPr bwMode="auto">
          <a:xfrm>
            <a:off x="228600" y="457200"/>
            <a:ext cx="8610600" cy="50371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Chaining</a:t>
            </a:r>
          </a:p>
        </p:txBody>
      </p:sp>
      <p:sp>
        <p:nvSpPr>
          <p:cNvPr id="145411" name="Rectangle 3"/>
          <p:cNvSpPr>
            <a:spLocks noGrp="1" noChangeArrowheads="1"/>
          </p:cNvSpPr>
          <p:nvPr>
            <p:ph idx="1"/>
          </p:nvPr>
        </p:nvSpPr>
        <p:spPr/>
        <p:txBody>
          <a:bodyPr/>
          <a:lstStyle/>
          <a:p>
            <a:r>
              <a:rPr lang="en-US"/>
              <a:t>A # of responses successively in order to get a reward</a:t>
            </a:r>
          </a:p>
          <a:p>
            <a:endParaRPr lang="en-US"/>
          </a:p>
        </p:txBody>
      </p:sp>
      <p:pic>
        <p:nvPicPr>
          <p:cNvPr id="145413" name="Picture 5" descr="http://www.splendicity.com/styleitless/files/2008/02/windowslivewritermariahcareyschainlinkbraceletforlessthan-a66cmariah-carey-chain-link-bracelet-for-less-1-2.jpg"/>
          <p:cNvPicPr>
            <a:picLocks noChangeAspect="1" noChangeArrowheads="1"/>
          </p:cNvPicPr>
          <p:nvPr/>
        </p:nvPicPr>
        <p:blipFill>
          <a:blip r:embed="rId2" cstate="print"/>
          <a:srcRect/>
          <a:stretch>
            <a:fillRect/>
          </a:stretch>
        </p:blipFill>
        <p:spPr bwMode="auto">
          <a:xfrm>
            <a:off x="2743200" y="2743200"/>
            <a:ext cx="3219450" cy="28194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09600" y="0"/>
            <a:ext cx="7772400" cy="6858000"/>
          </a:xfrm>
        </p:spPr>
        <p:txBody>
          <a:bodyPr/>
          <a:lstStyle/>
          <a:p>
            <a:r>
              <a:rPr lang="en-US" altLang="en-US" sz="6600"/>
              <a:t>Schedules of Reinforcement</a:t>
            </a:r>
          </a:p>
        </p:txBody>
      </p:sp>
      <p:pic>
        <p:nvPicPr>
          <p:cNvPr id="75784" name="Picture 8" descr="http://hill.troy.k12.mi.us/staff/bnewingham/myweb3/Clipart/schedule.jpg"/>
          <p:cNvPicPr>
            <a:picLocks noChangeAspect="1" noChangeArrowheads="1"/>
          </p:cNvPicPr>
          <p:nvPr/>
        </p:nvPicPr>
        <p:blipFill>
          <a:blip r:embed="rId2" cstate="print"/>
          <a:srcRect/>
          <a:stretch>
            <a:fillRect/>
          </a:stretch>
        </p:blipFill>
        <p:spPr bwMode="auto">
          <a:xfrm>
            <a:off x="228600" y="304800"/>
            <a:ext cx="4099559" cy="4776186"/>
          </a:xfrm>
          <a:prstGeom prst="rect">
            <a:avLst/>
          </a:prstGeom>
          <a:noFill/>
        </p:spPr>
      </p:pic>
      <p:pic>
        <p:nvPicPr>
          <p:cNvPr id="80900" name="Picture 4" descr="http://academics.rmu.edu/~tomei/ed711psy/schedule.gif"/>
          <p:cNvPicPr>
            <a:picLocks noChangeAspect="1" noChangeArrowheads="1"/>
          </p:cNvPicPr>
          <p:nvPr/>
        </p:nvPicPr>
        <p:blipFill>
          <a:blip r:embed="rId3" cstate="print"/>
          <a:srcRect/>
          <a:stretch>
            <a:fillRect/>
          </a:stretch>
        </p:blipFill>
        <p:spPr bwMode="auto">
          <a:xfrm>
            <a:off x="3164038" y="609600"/>
            <a:ext cx="5979962" cy="39909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Continuous </a:t>
            </a:r>
            <a:r>
              <a:rPr lang="en-US" altLang="en-US" dirty="0" smtClean="0"/>
              <a:t>Reinforcement</a:t>
            </a:r>
            <a:endParaRPr lang="en-US" altLang="en-US" dirty="0"/>
          </a:p>
        </p:txBody>
      </p:sp>
      <p:sp>
        <p:nvSpPr>
          <p:cNvPr id="76803" name="Rectangle 3"/>
          <p:cNvSpPr>
            <a:spLocks noGrp="1" noChangeArrowheads="1"/>
          </p:cNvSpPr>
          <p:nvPr>
            <p:ph idx="1"/>
          </p:nvPr>
        </p:nvSpPr>
        <p:spPr>
          <a:xfrm>
            <a:off x="609600" y="1981200"/>
            <a:ext cx="5638800" cy="4876800"/>
          </a:xfrm>
        </p:spPr>
        <p:txBody>
          <a:bodyPr>
            <a:normAutofit/>
          </a:bodyPr>
          <a:lstStyle/>
          <a:p>
            <a:r>
              <a:rPr lang="en-US" altLang="en-US" b="1" dirty="0" smtClean="0"/>
              <a:t>Reward </a:t>
            </a:r>
            <a:r>
              <a:rPr lang="en-US" altLang="en-US" b="1" dirty="0"/>
              <a:t>follows </a:t>
            </a:r>
            <a:r>
              <a:rPr lang="en-US" altLang="en-US" b="1" i="1" dirty="0"/>
              <a:t>every</a:t>
            </a:r>
            <a:r>
              <a:rPr lang="en-US" altLang="en-US" b="1" dirty="0"/>
              <a:t> correct response</a:t>
            </a:r>
          </a:p>
          <a:p>
            <a:r>
              <a:rPr lang="en-US" altLang="en-US" b="1" dirty="0"/>
              <a:t>Learning occurs rapidly</a:t>
            </a:r>
          </a:p>
          <a:p>
            <a:r>
              <a:rPr lang="en-US" altLang="en-US" b="1" dirty="0" smtClean="0"/>
              <a:t>Behavior extinguishes </a:t>
            </a:r>
            <a:r>
              <a:rPr lang="en-US" altLang="en-US" b="1" dirty="0"/>
              <a:t>quickly</a:t>
            </a:r>
            <a:r>
              <a:rPr lang="en-US" altLang="en-US" dirty="0"/>
              <a:t> once </a:t>
            </a:r>
            <a:r>
              <a:rPr lang="en-US" altLang="en-US" dirty="0" smtClean="0"/>
              <a:t>reinforcement </a:t>
            </a:r>
            <a:r>
              <a:rPr lang="en-US" altLang="en-US" dirty="0"/>
              <a:t>stops.</a:t>
            </a:r>
          </a:p>
          <a:p>
            <a:pPr lvl="1"/>
            <a:r>
              <a:rPr lang="en-US" altLang="en-US" dirty="0"/>
              <a:t>Once that reliable candy machine eats your money twice in a row, you stop putting money into it.</a:t>
            </a:r>
          </a:p>
        </p:txBody>
      </p:sp>
      <p:pic>
        <p:nvPicPr>
          <p:cNvPr id="79874" name="Picture 2" descr="http://www.ssqq.com/stories/images/winner.jpg"/>
          <p:cNvPicPr>
            <a:picLocks noChangeAspect="1" noChangeArrowheads="1"/>
          </p:cNvPicPr>
          <p:nvPr/>
        </p:nvPicPr>
        <p:blipFill>
          <a:blip r:embed="rId2" cstate="print"/>
          <a:srcRect/>
          <a:stretch>
            <a:fillRect/>
          </a:stretch>
        </p:blipFill>
        <p:spPr bwMode="auto">
          <a:xfrm>
            <a:off x="6172200" y="2209800"/>
            <a:ext cx="2807368" cy="3505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8229600" cy="1143000"/>
          </a:xfrm>
        </p:spPr>
        <p:txBody>
          <a:bodyPr/>
          <a:lstStyle/>
          <a:p>
            <a:r>
              <a:rPr lang="en-US" altLang="en-US" dirty="0"/>
              <a:t>Partial Reinforcement</a:t>
            </a:r>
          </a:p>
        </p:txBody>
      </p:sp>
      <p:sp>
        <p:nvSpPr>
          <p:cNvPr id="78851" name="Rectangle 3"/>
          <p:cNvSpPr>
            <a:spLocks noGrp="1" noChangeArrowheads="1"/>
          </p:cNvSpPr>
          <p:nvPr>
            <p:ph idx="1"/>
          </p:nvPr>
        </p:nvSpPr>
        <p:spPr>
          <a:xfrm>
            <a:off x="228600" y="1600200"/>
            <a:ext cx="8686800" cy="4495800"/>
          </a:xfrm>
        </p:spPr>
        <p:txBody>
          <a:bodyPr/>
          <a:lstStyle/>
          <a:p>
            <a:r>
              <a:rPr lang="en-US" altLang="en-US" b="1" dirty="0" smtClean="0"/>
              <a:t>Reward </a:t>
            </a:r>
            <a:r>
              <a:rPr lang="en-US" altLang="en-US" b="1" dirty="0"/>
              <a:t>follows only </a:t>
            </a:r>
            <a:r>
              <a:rPr lang="en-US" altLang="en-US" b="1" i="1" dirty="0"/>
              <a:t>some</a:t>
            </a:r>
            <a:r>
              <a:rPr lang="en-US" altLang="en-US" b="1" dirty="0"/>
              <a:t> correct responses</a:t>
            </a:r>
          </a:p>
          <a:p>
            <a:r>
              <a:rPr lang="en-US" altLang="en-US" b="1" dirty="0"/>
              <a:t>Learning </a:t>
            </a:r>
            <a:r>
              <a:rPr lang="en-US" altLang="en-US" b="1" dirty="0" smtClean="0"/>
              <a:t>takes </a:t>
            </a:r>
            <a:r>
              <a:rPr lang="en-US" altLang="en-US" b="1" dirty="0"/>
              <a:t>longer</a:t>
            </a:r>
          </a:p>
          <a:p>
            <a:r>
              <a:rPr lang="en-US" altLang="en-US" b="1" dirty="0" smtClean="0"/>
              <a:t>More </a:t>
            </a:r>
            <a:r>
              <a:rPr lang="en-US" altLang="en-US" b="1" dirty="0"/>
              <a:t>resistant to extinction</a:t>
            </a:r>
          </a:p>
          <a:p>
            <a:r>
              <a:rPr lang="en-US" altLang="en-US" dirty="0"/>
              <a:t>Includes the following types:</a:t>
            </a:r>
          </a:p>
          <a:p>
            <a:pPr lvl="1"/>
            <a:r>
              <a:rPr lang="en-US" altLang="en-US" sz="3200" dirty="0"/>
              <a:t>Fixed-interval </a:t>
            </a:r>
            <a:r>
              <a:rPr lang="en-US" altLang="en-US" sz="3200" dirty="0" smtClean="0"/>
              <a:t>(FI) and </a:t>
            </a:r>
            <a:r>
              <a:rPr lang="en-US" altLang="en-US" sz="3200" dirty="0"/>
              <a:t>variable </a:t>
            </a:r>
            <a:r>
              <a:rPr lang="en-US" altLang="en-US" sz="3200" dirty="0" smtClean="0"/>
              <a:t>interval (VI)</a:t>
            </a:r>
            <a:endParaRPr lang="en-US" altLang="en-US" sz="3200" dirty="0"/>
          </a:p>
          <a:p>
            <a:pPr lvl="1"/>
            <a:r>
              <a:rPr lang="en-US" altLang="en-US" sz="3200" dirty="0"/>
              <a:t>Fixed-ratio </a:t>
            </a:r>
            <a:r>
              <a:rPr lang="en-US" altLang="en-US" sz="3200" dirty="0" smtClean="0"/>
              <a:t>(FR) and variable-ratio (VR)</a:t>
            </a:r>
            <a:endParaRPr lang="en-US" alt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838200"/>
            <a:ext cx="8305800" cy="1143000"/>
          </a:xfrm>
        </p:spPr>
        <p:txBody>
          <a:bodyPr>
            <a:normAutofit fontScale="90000"/>
          </a:bodyPr>
          <a:lstStyle/>
          <a:p>
            <a:pPr algn="ctr"/>
            <a:r>
              <a:rPr lang="en-US" b="1" dirty="0"/>
              <a:t>Operant Conditioning </a:t>
            </a:r>
            <a:br>
              <a:rPr lang="en-US" b="1" dirty="0"/>
            </a:br>
            <a:r>
              <a:rPr lang="en-US" b="1" i="1" dirty="0" smtClean="0"/>
              <a:t>VS.</a:t>
            </a:r>
            <a:r>
              <a:rPr lang="en-US" b="1" dirty="0"/>
              <a:t/>
            </a:r>
            <a:br>
              <a:rPr lang="en-US" b="1" dirty="0"/>
            </a:br>
            <a:r>
              <a:rPr lang="en-US" b="1" dirty="0"/>
              <a:t>Classical Conditioning</a:t>
            </a:r>
          </a:p>
        </p:txBody>
      </p:sp>
      <p:pic>
        <p:nvPicPr>
          <p:cNvPr id="171011" name="Picture 3" descr="bfskinner"/>
          <p:cNvPicPr>
            <a:picLocks noChangeAspect="1" noChangeArrowheads="1"/>
          </p:cNvPicPr>
          <p:nvPr/>
        </p:nvPicPr>
        <p:blipFill>
          <a:blip r:embed="rId4" cstate="print"/>
          <a:srcRect/>
          <a:stretch>
            <a:fillRect/>
          </a:stretch>
        </p:blipFill>
        <p:spPr bwMode="auto">
          <a:xfrm>
            <a:off x="228600" y="381000"/>
            <a:ext cx="1462088" cy="1598613"/>
          </a:xfrm>
          <a:prstGeom prst="rect">
            <a:avLst/>
          </a:prstGeom>
          <a:noFill/>
        </p:spPr>
      </p:pic>
      <p:pic>
        <p:nvPicPr>
          <p:cNvPr id="171012" name="Picture 4" descr="pavlov1"/>
          <p:cNvPicPr>
            <a:picLocks noChangeAspect="1" noChangeArrowheads="1"/>
          </p:cNvPicPr>
          <p:nvPr/>
        </p:nvPicPr>
        <p:blipFill>
          <a:blip r:embed="rId5" cstate="print"/>
          <a:srcRect/>
          <a:stretch>
            <a:fillRect/>
          </a:stretch>
        </p:blipFill>
        <p:spPr bwMode="auto">
          <a:xfrm>
            <a:off x="7543800" y="228600"/>
            <a:ext cx="1279525" cy="1809750"/>
          </a:xfrm>
          <a:prstGeom prst="rect">
            <a:avLst/>
          </a:prstGeom>
          <a:noFill/>
        </p:spPr>
      </p:pic>
      <p:sp>
        <p:nvSpPr>
          <p:cNvPr id="171013" name="Text Box 5"/>
          <p:cNvSpPr txBox="1">
            <a:spLocks noChangeArrowheads="1"/>
          </p:cNvSpPr>
          <p:nvPr/>
        </p:nvSpPr>
        <p:spPr bwMode="auto">
          <a:xfrm>
            <a:off x="304800" y="2514600"/>
            <a:ext cx="8229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71014" name="Text Box 6"/>
          <p:cNvSpPr txBox="1">
            <a:spLocks noChangeArrowheads="1"/>
          </p:cNvSpPr>
          <p:nvPr/>
        </p:nvSpPr>
        <p:spPr bwMode="auto">
          <a:xfrm>
            <a:off x="533400" y="2057400"/>
            <a:ext cx="8077200" cy="1200329"/>
          </a:xfrm>
          <a:prstGeom prst="rect">
            <a:avLst/>
          </a:prstGeom>
          <a:noFill/>
          <a:ln w="9525">
            <a:noFill/>
            <a:miter lim="800000"/>
            <a:headEnd/>
            <a:tailEnd/>
          </a:ln>
          <a:effectLst/>
        </p:spPr>
        <p:txBody>
          <a:bodyPr>
            <a:spAutoFit/>
          </a:bodyPr>
          <a:lstStyle/>
          <a:p>
            <a:pPr>
              <a:spcBef>
                <a:spcPct val="50000"/>
              </a:spcBef>
            </a:pPr>
            <a:r>
              <a:rPr lang="en-US" dirty="0">
                <a:latin typeface="Lucida Sans Unicode" pitchFamily="34" charset="0"/>
              </a:rPr>
              <a:t>In </a:t>
            </a:r>
            <a:r>
              <a:rPr lang="en-US" b="1" u="sng" dirty="0">
                <a:latin typeface="Harlow Solid Italic" pitchFamily="82" charset="0"/>
              </a:rPr>
              <a:t>Classical Conditioning</a:t>
            </a:r>
            <a:r>
              <a:rPr lang="en-US" dirty="0">
                <a:latin typeface="Lucida Sans Unicode" pitchFamily="34" charset="0"/>
              </a:rPr>
              <a:t>, the subject’s response has no consequences; it produces no change in the environment.</a:t>
            </a:r>
          </a:p>
        </p:txBody>
      </p:sp>
      <p:pic>
        <p:nvPicPr>
          <p:cNvPr id="171015" name="Picture 7" descr="bellring"/>
          <p:cNvPicPr>
            <a:picLocks noChangeAspect="1" noChangeArrowheads="1" noCrop="1"/>
          </p:cNvPicPr>
          <p:nvPr/>
        </p:nvPicPr>
        <p:blipFill>
          <a:blip r:embed="rId6" cstate="print"/>
          <a:srcRect/>
          <a:stretch>
            <a:fillRect/>
          </a:stretch>
        </p:blipFill>
        <p:spPr bwMode="auto">
          <a:xfrm>
            <a:off x="2971800" y="2819400"/>
            <a:ext cx="731838" cy="731838"/>
          </a:xfrm>
          <a:prstGeom prst="rect">
            <a:avLst/>
          </a:prstGeom>
          <a:noFill/>
        </p:spPr>
      </p:pic>
      <p:sp>
        <p:nvSpPr>
          <p:cNvPr id="171016" name="AutoShape 8"/>
          <p:cNvSpPr>
            <a:spLocks noChangeArrowheads="1"/>
          </p:cNvSpPr>
          <p:nvPr/>
        </p:nvSpPr>
        <p:spPr bwMode="auto">
          <a:xfrm>
            <a:off x="3962400" y="2971800"/>
            <a:ext cx="914400" cy="381000"/>
          </a:xfrm>
          <a:prstGeom prst="rightArrow">
            <a:avLst>
              <a:gd name="adj1" fmla="val 50000"/>
              <a:gd name="adj2" fmla="val 60000"/>
            </a:avLst>
          </a:prstGeom>
          <a:solidFill>
            <a:srgbClr val="CCFFFF"/>
          </a:solidFill>
          <a:ln w="9525">
            <a:solidFill>
              <a:schemeClr val="tx1"/>
            </a:solidFill>
            <a:miter lim="800000"/>
            <a:headEnd/>
            <a:tailEnd/>
          </a:ln>
          <a:effectLst/>
        </p:spPr>
        <p:txBody>
          <a:bodyPr wrap="none" anchor="ctr"/>
          <a:lstStyle/>
          <a:p>
            <a:endParaRPr lang="en-US"/>
          </a:p>
        </p:txBody>
      </p:sp>
      <p:pic>
        <p:nvPicPr>
          <p:cNvPr id="171017" name="Picture 9" descr="steak"/>
          <p:cNvPicPr>
            <a:picLocks noChangeAspect="1" noChangeArrowheads="1"/>
          </p:cNvPicPr>
          <p:nvPr/>
        </p:nvPicPr>
        <p:blipFill>
          <a:blip r:embed="rId7" cstate="print"/>
          <a:srcRect/>
          <a:stretch>
            <a:fillRect/>
          </a:stretch>
        </p:blipFill>
        <p:spPr bwMode="auto">
          <a:xfrm>
            <a:off x="5029200" y="2819400"/>
            <a:ext cx="731838" cy="731838"/>
          </a:xfrm>
          <a:prstGeom prst="rect">
            <a:avLst/>
          </a:prstGeom>
          <a:noFill/>
        </p:spPr>
      </p:pic>
      <p:sp>
        <p:nvSpPr>
          <p:cNvPr id="171018" name="Rectangle 10"/>
          <p:cNvSpPr>
            <a:spLocks noChangeArrowheads="1"/>
          </p:cNvSpPr>
          <p:nvPr/>
        </p:nvSpPr>
        <p:spPr bwMode="auto">
          <a:xfrm>
            <a:off x="533400" y="3505200"/>
            <a:ext cx="7924800" cy="1200329"/>
          </a:xfrm>
          <a:prstGeom prst="rect">
            <a:avLst/>
          </a:prstGeom>
          <a:noFill/>
          <a:ln w="9525">
            <a:noFill/>
            <a:miter lim="800000"/>
            <a:headEnd/>
            <a:tailEnd/>
          </a:ln>
          <a:effectLst/>
        </p:spPr>
        <p:txBody>
          <a:bodyPr>
            <a:spAutoFit/>
          </a:bodyPr>
          <a:lstStyle/>
          <a:p>
            <a:r>
              <a:rPr lang="en-US" dirty="0">
                <a:latin typeface="Lucida Sans Unicode" pitchFamily="34" charset="0"/>
              </a:rPr>
              <a:t>The dog gets the food </a:t>
            </a:r>
            <a:r>
              <a:rPr lang="en-US" dirty="0" smtClean="0">
                <a:latin typeface="Lucida Sans Unicode" pitchFamily="34" charset="0"/>
              </a:rPr>
              <a:t>as the </a:t>
            </a:r>
            <a:r>
              <a:rPr lang="en-US" dirty="0">
                <a:latin typeface="Lucida Sans Unicode" pitchFamily="34" charset="0"/>
              </a:rPr>
              <a:t>bell is rung whether or not he salivates to the bell. </a:t>
            </a:r>
            <a:endParaRPr lang="en-US" dirty="0" smtClean="0">
              <a:latin typeface="Lucida Sans Unicode" pitchFamily="34" charset="0"/>
            </a:endParaRPr>
          </a:p>
          <a:p>
            <a:pPr algn="ctr"/>
            <a:r>
              <a:rPr lang="en-US" b="1" u="sng" dirty="0" smtClean="0">
                <a:latin typeface="Harlow Solid Italic" pitchFamily="82" charset="0"/>
              </a:rPr>
              <a:t>The dog’s behavior </a:t>
            </a:r>
            <a:r>
              <a:rPr lang="en-US" b="1" u="sng" dirty="0">
                <a:latin typeface="Harlow Solid Italic" pitchFamily="82" charset="0"/>
              </a:rPr>
              <a:t>doesn’t matter.</a:t>
            </a:r>
          </a:p>
        </p:txBody>
      </p:sp>
      <p:sp>
        <p:nvSpPr>
          <p:cNvPr id="171019" name="Rectangle 11"/>
          <p:cNvSpPr>
            <a:spLocks noChangeArrowheads="1"/>
          </p:cNvSpPr>
          <p:nvPr/>
        </p:nvSpPr>
        <p:spPr bwMode="auto">
          <a:xfrm>
            <a:off x="533400" y="5486400"/>
            <a:ext cx="8879354" cy="830997"/>
          </a:xfrm>
          <a:prstGeom prst="rect">
            <a:avLst/>
          </a:prstGeom>
          <a:noFill/>
          <a:ln w="9525">
            <a:noFill/>
            <a:miter lim="800000"/>
            <a:headEnd/>
            <a:tailEnd/>
          </a:ln>
          <a:effectLst/>
        </p:spPr>
        <p:txBody>
          <a:bodyPr wrap="none">
            <a:spAutoFit/>
          </a:bodyPr>
          <a:lstStyle/>
          <a:p>
            <a:r>
              <a:rPr lang="en-US" dirty="0">
                <a:latin typeface="Lucida Sans Unicode" pitchFamily="34" charset="0"/>
              </a:rPr>
              <a:t>In </a:t>
            </a:r>
            <a:r>
              <a:rPr lang="en-US" b="1" u="sng" dirty="0">
                <a:latin typeface="Rockwell Extra Bold" pitchFamily="18" charset="0"/>
              </a:rPr>
              <a:t>Operant Conditioning</a:t>
            </a:r>
            <a:r>
              <a:rPr lang="en-US" dirty="0">
                <a:latin typeface="Lucida Sans Unicode" pitchFamily="34" charset="0"/>
              </a:rPr>
              <a:t>, the dog has to stand up to </a:t>
            </a:r>
          </a:p>
          <a:p>
            <a:r>
              <a:rPr lang="en-US" dirty="0">
                <a:latin typeface="Lucida Sans Unicode" pitchFamily="34" charset="0"/>
              </a:rPr>
              <a:t>get the food.  </a:t>
            </a:r>
            <a:r>
              <a:rPr lang="en-US" b="1" u="sng" dirty="0">
                <a:latin typeface="Rockwell Extra Bold" pitchFamily="18" charset="0"/>
              </a:rPr>
              <a:t>His behavior </a:t>
            </a:r>
            <a:r>
              <a:rPr lang="en-US" b="1" u="sng" dirty="0" smtClean="0">
                <a:latin typeface="Rockwell Extra Bold" pitchFamily="18" charset="0"/>
              </a:rPr>
              <a:t>DOES matter</a:t>
            </a:r>
            <a:endParaRPr lang="en-US" dirty="0">
              <a:latin typeface="Lucida Sans Unicode" pitchFamily="34" charset="0"/>
            </a:endParaRPr>
          </a:p>
        </p:txBody>
      </p:sp>
      <p:sp>
        <p:nvSpPr>
          <p:cNvPr id="12" name="TextBox 11"/>
          <p:cNvSpPr txBox="1"/>
          <p:nvPr/>
        </p:nvSpPr>
        <p:spPr>
          <a:xfrm>
            <a:off x="6553200" y="2895600"/>
            <a:ext cx="2057400" cy="461665"/>
          </a:xfrm>
          <a:prstGeom prst="rect">
            <a:avLst/>
          </a:prstGeom>
          <a:noFill/>
        </p:spPr>
        <p:txBody>
          <a:bodyPr wrap="square" rtlCol="0">
            <a:spAutoFit/>
          </a:bodyPr>
          <a:lstStyle/>
          <a:p>
            <a:pPr algn="ctr"/>
            <a:r>
              <a:rPr lang="en-US" b="1" dirty="0" smtClean="0">
                <a:latin typeface="Curlz MT" pitchFamily="82" charset="0"/>
              </a:rPr>
              <a:t>REFLEXIVE!!</a:t>
            </a:r>
            <a:endParaRPr lang="en-US" b="1" dirty="0">
              <a:latin typeface="Curlz MT" pitchFamily="82" charset="0"/>
            </a:endParaRPr>
          </a:p>
        </p:txBody>
      </p:sp>
      <p:sp>
        <p:nvSpPr>
          <p:cNvPr id="13" name="TextBox 12"/>
          <p:cNvSpPr txBox="1"/>
          <p:nvPr/>
        </p:nvSpPr>
        <p:spPr>
          <a:xfrm>
            <a:off x="4343400" y="6396335"/>
            <a:ext cx="4800600" cy="461665"/>
          </a:xfrm>
          <a:prstGeom prst="rect">
            <a:avLst/>
          </a:prstGeom>
          <a:noFill/>
        </p:spPr>
        <p:txBody>
          <a:bodyPr wrap="square" rtlCol="0">
            <a:spAutoFit/>
          </a:bodyPr>
          <a:lstStyle/>
          <a:p>
            <a:pPr algn="ctr"/>
            <a:r>
              <a:rPr lang="en-US" b="1" dirty="0" smtClean="0">
                <a:latin typeface="Curlz MT" pitchFamily="82" charset="0"/>
              </a:rPr>
              <a:t>OPERANT </a:t>
            </a:r>
            <a:endParaRPr lang="en-US" b="1" dirty="0">
              <a:latin typeface="Curlz MT"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wipe(up)">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1015"/>
                                        </p:tgtEl>
                                        <p:attrNameLst>
                                          <p:attrName>style.visibility</p:attrName>
                                        </p:attrNameLst>
                                      </p:cBhvr>
                                      <p:to>
                                        <p:strVal val="visible"/>
                                      </p:to>
                                    </p:set>
                                    <p:anim calcmode="lin" valueType="num">
                                      <p:cBhvr additive="base">
                                        <p:cTn id="12" dur="500" fill="hold"/>
                                        <p:tgtEl>
                                          <p:spTgt spid="171015"/>
                                        </p:tgtEl>
                                        <p:attrNameLst>
                                          <p:attrName>ppt_x</p:attrName>
                                        </p:attrNameLst>
                                      </p:cBhvr>
                                      <p:tavLst>
                                        <p:tav tm="0">
                                          <p:val>
                                            <p:strVal val="0-#ppt_w/2"/>
                                          </p:val>
                                        </p:tav>
                                        <p:tav tm="100000">
                                          <p:val>
                                            <p:strVal val="#ppt_x"/>
                                          </p:val>
                                        </p:tav>
                                      </p:tavLst>
                                    </p:anim>
                                    <p:anim calcmode="lin" valueType="num">
                                      <p:cBhvr additive="base">
                                        <p:cTn id="13" dur="500" fill="hold"/>
                                        <p:tgtEl>
                                          <p:spTgt spid="1710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boxing_bell.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wipe(left)">
                                      <p:cBhvr>
                                        <p:cTn id="18" dur="500"/>
                                        <p:tgtEl>
                                          <p:spTgt spid="1710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7101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dogpant.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1018"/>
                                        </p:tgtEl>
                                        <p:attrNameLst>
                                          <p:attrName>style.visibility</p:attrName>
                                        </p:attrNameLst>
                                      </p:cBhvr>
                                      <p:to>
                                        <p:strVal val="visible"/>
                                      </p:to>
                                    </p:set>
                                    <p:animEffect transition="in" filter="wipe(up)">
                                      <p:cBhvr>
                                        <p:cTn id="27" dur="500"/>
                                        <p:tgtEl>
                                          <p:spTgt spid="1710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1019"/>
                                        </p:tgtEl>
                                        <p:attrNameLst>
                                          <p:attrName>style.visibility</p:attrName>
                                        </p:attrNameLst>
                                      </p:cBhvr>
                                      <p:to>
                                        <p:strVal val="visible"/>
                                      </p:to>
                                    </p:set>
                                    <p:animEffect transition="in" filter="wipe(up)">
                                      <p:cBhvr>
                                        <p:cTn id="32"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utoUpdateAnimBg="0"/>
      <p:bldP spid="171016" grpId="0" animBg="1"/>
      <p:bldP spid="171018" grpId="0" autoUpdateAnimBg="0"/>
      <p:bldP spid="17101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dirty="0"/>
              <a:t>Fixed-</a:t>
            </a:r>
            <a:r>
              <a:rPr lang="en-US" altLang="en-US" u="sng" dirty="0"/>
              <a:t>Ratio</a:t>
            </a:r>
            <a:r>
              <a:rPr lang="en-US" altLang="en-US" dirty="0"/>
              <a:t> </a:t>
            </a:r>
            <a:r>
              <a:rPr lang="en-US" altLang="en-US" dirty="0" smtClean="0"/>
              <a:t>Schedule (FR)</a:t>
            </a:r>
            <a:endParaRPr lang="en-US" altLang="en-US" dirty="0"/>
          </a:p>
        </p:txBody>
      </p:sp>
      <p:sp>
        <p:nvSpPr>
          <p:cNvPr id="112643" name="Rectangle 3"/>
          <p:cNvSpPr>
            <a:spLocks noGrp="1" noChangeArrowheads="1"/>
          </p:cNvSpPr>
          <p:nvPr>
            <p:ph idx="1"/>
          </p:nvPr>
        </p:nvSpPr>
        <p:spPr>
          <a:xfrm>
            <a:off x="228600" y="1981200"/>
            <a:ext cx="8534400" cy="4114800"/>
          </a:xfrm>
        </p:spPr>
        <p:txBody>
          <a:bodyPr/>
          <a:lstStyle/>
          <a:p>
            <a:pPr>
              <a:lnSpc>
                <a:spcPct val="90000"/>
              </a:lnSpc>
            </a:pPr>
            <a:r>
              <a:rPr lang="en-US" altLang="en-US" sz="3600" dirty="0" smtClean="0"/>
              <a:t>Reward after </a:t>
            </a:r>
            <a:r>
              <a:rPr lang="en-US" altLang="en-US" sz="3600" u="sng" dirty="0" smtClean="0">
                <a:latin typeface="Gill Sans Ultra Bold" pitchFamily="34" charset="0"/>
              </a:rPr>
              <a:t>defined </a:t>
            </a:r>
            <a:r>
              <a:rPr lang="en-US" altLang="en-US" sz="3600" u="sng" dirty="0">
                <a:latin typeface="Gill Sans Ultra Bold" pitchFamily="34" charset="0"/>
              </a:rPr>
              <a:t>number of correct responses</a:t>
            </a:r>
          </a:p>
          <a:p>
            <a:pPr>
              <a:lnSpc>
                <a:spcPct val="90000"/>
              </a:lnSpc>
            </a:pPr>
            <a:r>
              <a:rPr lang="en-US" altLang="en-US" sz="3600" dirty="0" smtClean="0"/>
              <a:t>Faster = More Rewards</a:t>
            </a:r>
            <a:endParaRPr lang="en-US" altLang="en-US" sz="3600" dirty="0"/>
          </a:p>
          <a:p>
            <a:pPr>
              <a:lnSpc>
                <a:spcPct val="90000"/>
              </a:lnSpc>
            </a:pPr>
            <a:r>
              <a:rPr lang="en-US" altLang="en-US" sz="3600" dirty="0"/>
              <a:t>i.e. piece work: </a:t>
            </a:r>
            <a:endParaRPr lang="en-US" altLang="en-US" sz="3600" dirty="0" smtClean="0"/>
          </a:p>
          <a:p>
            <a:pPr lvl="1">
              <a:lnSpc>
                <a:spcPct val="90000"/>
              </a:lnSpc>
            </a:pPr>
            <a:r>
              <a:rPr lang="en-US" altLang="en-US" sz="3400" dirty="0" smtClean="0"/>
              <a:t>You </a:t>
            </a:r>
            <a:r>
              <a:rPr lang="en-US" altLang="en-US" sz="3400" dirty="0"/>
              <a:t>get $5 for every 10 widgets you make</a:t>
            </a:r>
            <a:r>
              <a:rPr lang="en-US" altLang="en-US" sz="3400" dirty="0" smtClean="0"/>
              <a:t>.</a:t>
            </a:r>
          </a:p>
          <a:p>
            <a:pPr lvl="2">
              <a:lnSpc>
                <a:spcPct val="90000"/>
              </a:lnSpc>
            </a:pPr>
            <a:r>
              <a:rPr lang="en-US" altLang="en-US" sz="3100" dirty="0" smtClean="0"/>
              <a:t>Approach 8,9,10, even faster!</a:t>
            </a:r>
            <a:endParaRPr lang="en-US" altLang="en-US" sz="3100" dirty="0"/>
          </a:p>
          <a:p>
            <a:pPr>
              <a:lnSpc>
                <a:spcPct val="90000"/>
              </a:lnSpc>
            </a:pPr>
            <a:endParaRPr lang="en-US" altLang="en-US" sz="3600" dirty="0"/>
          </a:p>
        </p:txBody>
      </p:sp>
      <p:pic>
        <p:nvPicPr>
          <p:cNvPr id="77826" name="Picture 2" descr="http://www.developer4lease.com/images/fixed-price-project.gif"/>
          <p:cNvPicPr>
            <a:picLocks noChangeAspect="1" noChangeArrowheads="1"/>
          </p:cNvPicPr>
          <p:nvPr/>
        </p:nvPicPr>
        <p:blipFill>
          <a:blip r:embed="rId2" cstate="print"/>
          <a:srcRect/>
          <a:stretch>
            <a:fillRect/>
          </a:stretch>
        </p:blipFill>
        <p:spPr bwMode="auto">
          <a:xfrm>
            <a:off x="6324600" y="2514600"/>
            <a:ext cx="2084832" cy="1828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1143000"/>
          </a:xfrm>
        </p:spPr>
        <p:txBody>
          <a:bodyPr/>
          <a:lstStyle/>
          <a:p>
            <a:r>
              <a:rPr lang="en-US" altLang="en-US" dirty="0"/>
              <a:t>Variable-</a:t>
            </a:r>
            <a:r>
              <a:rPr lang="en-US" altLang="en-US" u="sng" dirty="0"/>
              <a:t>Ratio</a:t>
            </a:r>
            <a:r>
              <a:rPr lang="en-US" altLang="en-US" dirty="0"/>
              <a:t> </a:t>
            </a:r>
            <a:r>
              <a:rPr lang="en-US" altLang="en-US" dirty="0" smtClean="0"/>
              <a:t>Schedule (VR)</a:t>
            </a:r>
            <a:endParaRPr lang="en-US" altLang="en-US" dirty="0"/>
          </a:p>
        </p:txBody>
      </p:sp>
      <p:sp>
        <p:nvSpPr>
          <p:cNvPr id="113667" name="Rectangle 3"/>
          <p:cNvSpPr>
            <a:spLocks noGrp="1" noChangeArrowheads="1"/>
          </p:cNvSpPr>
          <p:nvPr>
            <p:ph idx="1"/>
          </p:nvPr>
        </p:nvSpPr>
        <p:spPr>
          <a:xfrm>
            <a:off x="3962400" y="1219200"/>
            <a:ext cx="4953000" cy="5410200"/>
          </a:xfrm>
        </p:spPr>
        <p:txBody>
          <a:bodyPr>
            <a:normAutofit/>
          </a:bodyPr>
          <a:lstStyle/>
          <a:p>
            <a:pPr>
              <a:lnSpc>
                <a:spcPct val="90000"/>
              </a:lnSpc>
            </a:pPr>
            <a:r>
              <a:rPr lang="en-US" altLang="en-US" b="1" u="sng" dirty="0" smtClean="0">
                <a:latin typeface="Gill Sans Ultra Bold" pitchFamily="34" charset="0"/>
              </a:rPr>
              <a:t>Unpredictable number </a:t>
            </a:r>
            <a:r>
              <a:rPr lang="en-US" altLang="en-US" b="1" u="sng" dirty="0">
                <a:latin typeface="Gill Sans Ultra Bold" pitchFamily="34" charset="0"/>
              </a:rPr>
              <a:t>of correct responses</a:t>
            </a:r>
          </a:p>
          <a:p>
            <a:pPr>
              <a:lnSpc>
                <a:spcPct val="90000"/>
              </a:lnSpc>
            </a:pPr>
            <a:r>
              <a:rPr lang="en-US" altLang="en-US" b="1" dirty="0"/>
              <a:t>High rates of responding with little pause</a:t>
            </a:r>
            <a:r>
              <a:rPr lang="en-US" altLang="en-US" dirty="0"/>
              <a:t> in order to increase chances of getting reinforcement</a:t>
            </a:r>
          </a:p>
          <a:p>
            <a:pPr>
              <a:lnSpc>
                <a:spcPct val="90000"/>
              </a:lnSpc>
            </a:pPr>
            <a:r>
              <a:rPr lang="en-US" altLang="en-US" dirty="0"/>
              <a:t>This schedule is very resistant to extinction.</a:t>
            </a:r>
          </a:p>
          <a:p>
            <a:pPr>
              <a:lnSpc>
                <a:spcPct val="90000"/>
              </a:lnSpc>
            </a:pPr>
            <a:r>
              <a:rPr lang="en-US" altLang="en-US" dirty="0"/>
              <a:t>Sometimes called the </a:t>
            </a:r>
            <a:r>
              <a:rPr lang="en-US" altLang="en-US" b="1" dirty="0"/>
              <a:t>“gambler’s schedule</a:t>
            </a:r>
            <a:r>
              <a:rPr lang="en-US" altLang="en-US" dirty="0"/>
              <a:t>”; similar to a </a:t>
            </a:r>
            <a:r>
              <a:rPr lang="en-US" altLang="en-US" b="1" dirty="0"/>
              <a:t>slot machine</a:t>
            </a:r>
            <a:r>
              <a:rPr lang="en-US" altLang="en-US" dirty="0"/>
              <a:t> or fishing</a:t>
            </a:r>
          </a:p>
        </p:txBody>
      </p:sp>
      <p:pic>
        <p:nvPicPr>
          <p:cNvPr id="76802" name="Picture 2" descr="http://www.topshotgta.com/images/Slot_Machine_web.jpg"/>
          <p:cNvPicPr>
            <a:picLocks noChangeAspect="1" noChangeArrowheads="1"/>
          </p:cNvPicPr>
          <p:nvPr/>
        </p:nvPicPr>
        <p:blipFill>
          <a:blip r:embed="rId2" cstate="print"/>
          <a:srcRect/>
          <a:stretch>
            <a:fillRect/>
          </a:stretch>
        </p:blipFill>
        <p:spPr bwMode="auto">
          <a:xfrm>
            <a:off x="0" y="1143000"/>
            <a:ext cx="3962400" cy="5715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Fixed-</a:t>
            </a:r>
            <a:r>
              <a:rPr lang="en-US" altLang="en-US" u="sng"/>
              <a:t>Interval</a:t>
            </a:r>
            <a:r>
              <a:rPr lang="en-US" altLang="en-US"/>
              <a:t> Schedule</a:t>
            </a:r>
          </a:p>
        </p:txBody>
      </p:sp>
      <p:sp>
        <p:nvSpPr>
          <p:cNvPr id="79875" name="Rectangle 3"/>
          <p:cNvSpPr>
            <a:spLocks noGrp="1" noChangeArrowheads="1"/>
          </p:cNvSpPr>
          <p:nvPr>
            <p:ph idx="1"/>
          </p:nvPr>
        </p:nvSpPr>
        <p:spPr>
          <a:xfrm>
            <a:off x="685800" y="1981200"/>
            <a:ext cx="4419600" cy="4876800"/>
          </a:xfrm>
        </p:spPr>
        <p:txBody>
          <a:bodyPr/>
          <a:lstStyle/>
          <a:p>
            <a:pPr>
              <a:lnSpc>
                <a:spcPct val="90000"/>
              </a:lnSpc>
            </a:pPr>
            <a:r>
              <a:rPr lang="en-US" altLang="en-US" u="sng" dirty="0" smtClean="0">
                <a:latin typeface="Gill Sans Ultra Bold" pitchFamily="34" charset="0"/>
              </a:rPr>
              <a:t>defined </a:t>
            </a:r>
            <a:r>
              <a:rPr lang="en-US" altLang="en-US" u="sng" dirty="0">
                <a:latin typeface="Gill Sans Ultra Bold" pitchFamily="34" charset="0"/>
              </a:rPr>
              <a:t>period of time</a:t>
            </a:r>
          </a:p>
          <a:p>
            <a:pPr>
              <a:lnSpc>
                <a:spcPct val="90000"/>
              </a:lnSpc>
            </a:pPr>
            <a:r>
              <a:rPr lang="en-US" altLang="en-US" b="1" dirty="0"/>
              <a:t>Produces gradual responses at first and increases as you get closer to the time of reinforcement</a:t>
            </a:r>
          </a:p>
          <a:p>
            <a:pPr>
              <a:lnSpc>
                <a:spcPct val="90000"/>
              </a:lnSpc>
            </a:pPr>
            <a:r>
              <a:rPr lang="en-US" altLang="en-US" dirty="0"/>
              <a:t>Example: </a:t>
            </a:r>
            <a:r>
              <a:rPr lang="en-US" altLang="en-US" b="1" dirty="0"/>
              <a:t>a known weekly quiz in a class</a:t>
            </a:r>
            <a:r>
              <a:rPr lang="en-US" altLang="en-US" dirty="0"/>
              <a:t>, checking cookies after the 10 minute baking period.</a:t>
            </a:r>
          </a:p>
          <a:p>
            <a:pPr>
              <a:lnSpc>
                <a:spcPct val="90000"/>
              </a:lnSpc>
            </a:pPr>
            <a:endParaRPr lang="en-US" altLang="en-US" dirty="0"/>
          </a:p>
        </p:txBody>
      </p:sp>
      <p:pic>
        <p:nvPicPr>
          <p:cNvPr id="75778" name="Picture 2" descr="http://www.sportsmemorabilia.com/files/cache/buffalo-bills-player-series-watch-watch_e9eb541eaa0c181627e8c4d6e37cdb44.jpg"/>
          <p:cNvPicPr>
            <a:picLocks noChangeAspect="1" noChangeArrowheads="1"/>
          </p:cNvPicPr>
          <p:nvPr/>
        </p:nvPicPr>
        <p:blipFill>
          <a:blip r:embed="rId2" cstate="print"/>
          <a:srcRect/>
          <a:stretch>
            <a:fillRect/>
          </a:stretch>
        </p:blipFill>
        <p:spPr bwMode="auto">
          <a:xfrm>
            <a:off x="5257800" y="2057400"/>
            <a:ext cx="3619500" cy="36195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0"/>
            <a:ext cx="8229600" cy="1143000"/>
          </a:xfrm>
        </p:spPr>
        <p:txBody>
          <a:bodyPr/>
          <a:lstStyle/>
          <a:p>
            <a:r>
              <a:rPr lang="en-US" altLang="en-US" dirty="0"/>
              <a:t>Variable-</a:t>
            </a:r>
            <a:r>
              <a:rPr lang="en-US" altLang="en-US" u="sng" dirty="0"/>
              <a:t>Interval</a:t>
            </a:r>
            <a:r>
              <a:rPr lang="en-US" altLang="en-US" dirty="0"/>
              <a:t> Schedule</a:t>
            </a:r>
          </a:p>
        </p:txBody>
      </p:sp>
      <p:sp>
        <p:nvSpPr>
          <p:cNvPr id="80899" name="Rectangle 3"/>
          <p:cNvSpPr>
            <a:spLocks noGrp="1" noChangeArrowheads="1"/>
          </p:cNvSpPr>
          <p:nvPr>
            <p:ph idx="1"/>
          </p:nvPr>
        </p:nvSpPr>
        <p:spPr>
          <a:xfrm>
            <a:off x="0" y="1143000"/>
            <a:ext cx="9144000" cy="4343400"/>
          </a:xfrm>
        </p:spPr>
        <p:txBody>
          <a:bodyPr/>
          <a:lstStyle/>
          <a:p>
            <a:r>
              <a:rPr lang="en-US" altLang="en-US" sz="3600" u="sng" dirty="0" smtClean="0">
                <a:latin typeface="Gill Sans Ultra Bold" pitchFamily="34" charset="0"/>
              </a:rPr>
              <a:t>unpredictable </a:t>
            </a:r>
            <a:r>
              <a:rPr lang="en-US" altLang="en-US" sz="3600" u="sng" dirty="0">
                <a:latin typeface="Gill Sans Ultra Bold" pitchFamily="34" charset="0"/>
              </a:rPr>
              <a:t>amount of time</a:t>
            </a:r>
          </a:p>
          <a:p>
            <a:r>
              <a:rPr lang="en-US" altLang="en-US" sz="3600" dirty="0"/>
              <a:t>Produces slow and steady responses</a:t>
            </a:r>
          </a:p>
          <a:p>
            <a:r>
              <a:rPr lang="en-US" altLang="en-US" sz="3600" dirty="0"/>
              <a:t>Example:  </a:t>
            </a:r>
            <a:r>
              <a:rPr lang="en-US" altLang="en-US" sz="3600" b="1" dirty="0" smtClean="0"/>
              <a:t>truly “pop</a:t>
            </a:r>
            <a:r>
              <a:rPr lang="en-US" altLang="en-US" sz="3600" b="1" dirty="0"/>
              <a:t>” quiz</a:t>
            </a:r>
            <a:r>
              <a:rPr lang="en-US" altLang="en-US" sz="3600" dirty="0"/>
              <a:t> in a </a:t>
            </a:r>
            <a:r>
              <a:rPr lang="en-US" altLang="en-US" sz="3600" dirty="0" smtClean="0"/>
              <a:t>class</a:t>
            </a:r>
            <a:endParaRPr lang="en-US" altLang="en-US" sz="3600" dirty="0"/>
          </a:p>
        </p:txBody>
      </p:sp>
      <p:pic>
        <p:nvPicPr>
          <p:cNvPr id="74754" name="Picture 2" descr="http://www.savagechickens.com/images/chickenpopquiz.jpg"/>
          <p:cNvPicPr>
            <a:picLocks noChangeAspect="1" noChangeArrowheads="1"/>
          </p:cNvPicPr>
          <p:nvPr/>
        </p:nvPicPr>
        <p:blipFill>
          <a:blip r:embed="rId2" cstate="print"/>
          <a:srcRect/>
          <a:stretch>
            <a:fillRect/>
          </a:stretch>
        </p:blipFill>
        <p:spPr bwMode="auto">
          <a:xfrm>
            <a:off x="5943601" y="3569588"/>
            <a:ext cx="3200400" cy="3288412"/>
          </a:xfrm>
          <a:prstGeom prst="rect">
            <a:avLst/>
          </a:prstGeom>
          <a:noFill/>
        </p:spPr>
      </p:pic>
      <p:pic>
        <p:nvPicPr>
          <p:cNvPr id="74756" name="Picture 4" descr="http://www.cartoonstock.com/newscartoons/cartoonists/sde/lowres/sden88l.jpg"/>
          <p:cNvPicPr>
            <a:picLocks noChangeAspect="1" noChangeArrowheads="1"/>
          </p:cNvPicPr>
          <p:nvPr/>
        </p:nvPicPr>
        <p:blipFill>
          <a:blip r:embed="rId3" cstate="print"/>
          <a:srcRect/>
          <a:stretch>
            <a:fillRect/>
          </a:stretch>
        </p:blipFill>
        <p:spPr bwMode="auto">
          <a:xfrm>
            <a:off x="0" y="3060174"/>
            <a:ext cx="2971799" cy="3797826"/>
          </a:xfrm>
          <a:prstGeom prst="rect">
            <a:avLst/>
          </a:prstGeom>
          <a:noFill/>
        </p:spPr>
      </p:pic>
      <p:pic>
        <p:nvPicPr>
          <p:cNvPr id="74758" name="Picture 6" descr="http://www.cartoonstock.com/newscartoons/cartoonists/mbc/lowres/mbcn315l.jpg"/>
          <p:cNvPicPr>
            <a:picLocks noChangeAspect="1" noChangeArrowheads="1"/>
          </p:cNvPicPr>
          <p:nvPr/>
        </p:nvPicPr>
        <p:blipFill>
          <a:blip r:embed="rId4" cstate="print"/>
          <a:srcRect/>
          <a:stretch>
            <a:fillRect/>
          </a:stretch>
        </p:blipFill>
        <p:spPr bwMode="auto">
          <a:xfrm>
            <a:off x="2514600" y="3048000"/>
            <a:ext cx="3810000" cy="3810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Grp="1" noChangeArrowheads="1"/>
          </p:cNvSpPr>
          <p:nvPr>
            <p:ph type="title"/>
          </p:nvPr>
        </p:nvSpPr>
        <p:spPr/>
        <p:txBody>
          <a:bodyPr/>
          <a:lstStyle/>
          <a:p>
            <a:endParaRPr lang="en-US"/>
          </a:p>
        </p:txBody>
      </p:sp>
      <p:pic>
        <p:nvPicPr>
          <p:cNvPr id="154628" name="Picture 4" descr="DC08-19"/>
          <p:cNvPicPr>
            <a:picLocks noGrp="1" noChangeAspect="1" noChangeArrowheads="1"/>
          </p:cNvPicPr>
          <p:nvPr>
            <p:ph idx="1"/>
          </p:nvPr>
        </p:nvPicPr>
        <p:blipFill>
          <a:blip r:embed="rId2" cstate="print"/>
          <a:srcRect/>
          <a:stretch>
            <a:fillRect/>
          </a:stretch>
        </p:blipFill>
        <p:spPr>
          <a:xfrm>
            <a:off x="1371600" y="381000"/>
            <a:ext cx="6477000" cy="6162675"/>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228600"/>
            <a:ext cx="7772400" cy="685800"/>
          </a:xfrm>
        </p:spPr>
        <p:txBody>
          <a:bodyPr>
            <a:normAutofit fontScale="90000"/>
          </a:bodyPr>
          <a:lstStyle/>
          <a:p>
            <a:r>
              <a:rPr lang="en-US" altLang="en-US"/>
              <a:t>Schedules of Reinforcement</a:t>
            </a:r>
          </a:p>
        </p:txBody>
      </p:sp>
      <p:pic>
        <p:nvPicPr>
          <p:cNvPr id="83971" name="Picture 3"/>
          <p:cNvPicPr>
            <a:picLocks noGrp="1" noChangeAspect="1" noChangeArrowheads="1"/>
          </p:cNvPicPr>
          <p:nvPr>
            <p:ph idx="1"/>
          </p:nvPr>
        </p:nvPicPr>
        <p:blipFill>
          <a:blip r:embed="rId2" cstate="print"/>
          <a:srcRect/>
          <a:stretch>
            <a:fillRect/>
          </a:stretch>
        </p:blipFill>
        <p:spPr>
          <a:xfrm>
            <a:off x="533400" y="1143000"/>
            <a:ext cx="8001000" cy="57150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Lessons</a:t>
            </a:r>
          </a:p>
        </p:txBody>
      </p:sp>
      <p:sp>
        <p:nvSpPr>
          <p:cNvPr id="147459" name="Rectangle 3"/>
          <p:cNvSpPr>
            <a:spLocks noGrp="1" noChangeArrowheads="1"/>
          </p:cNvSpPr>
          <p:nvPr>
            <p:ph idx="1"/>
          </p:nvPr>
        </p:nvSpPr>
        <p:spPr/>
        <p:txBody>
          <a:bodyPr/>
          <a:lstStyle/>
          <a:p>
            <a:r>
              <a:rPr lang="en-US"/>
              <a:t>Resistance to extinction</a:t>
            </a:r>
          </a:p>
          <a:p>
            <a:pPr lvl="1"/>
            <a:r>
              <a:rPr lang="en-US"/>
              <a:t>Variable &gt; Fixed</a:t>
            </a:r>
          </a:p>
          <a:p>
            <a:pPr lvl="1"/>
            <a:r>
              <a:rPr lang="en-US"/>
              <a:t>Why? </a:t>
            </a:r>
          </a:p>
          <a:p>
            <a:pPr lvl="1"/>
            <a:r>
              <a:rPr lang="en-US"/>
              <a:t>Noticing a break in the pattern is harder</a:t>
            </a:r>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7772400" cy="1143000"/>
          </a:xfrm>
        </p:spPr>
        <p:txBody>
          <a:bodyPr/>
          <a:lstStyle/>
          <a:p>
            <a:r>
              <a:rPr lang="en-US" altLang="en-US" sz="6600" dirty="0"/>
              <a:t>The Law of Effect</a:t>
            </a:r>
          </a:p>
        </p:txBody>
      </p:sp>
      <p:graphicFrame>
        <p:nvGraphicFramePr>
          <p:cNvPr id="6149" name="Object 5"/>
          <p:cNvGraphicFramePr>
            <a:graphicFrameLocks noChangeAspect="1"/>
          </p:cNvGraphicFramePr>
          <p:nvPr/>
        </p:nvGraphicFramePr>
        <p:xfrm>
          <a:off x="1" y="2514600"/>
          <a:ext cx="3449662" cy="4343400"/>
        </p:xfrm>
        <a:graphic>
          <a:graphicData uri="http://schemas.openxmlformats.org/presentationml/2006/ole">
            <p:oleObj spid="_x0000_s6149" name="Photo Editor Photo" r:id="rId4" imgW="3238952" imgH="4076190" progId="">
              <p:embed/>
            </p:oleObj>
          </a:graphicData>
        </a:graphic>
      </p:graphicFrame>
      <p:sp>
        <p:nvSpPr>
          <p:cNvPr id="5" name="Rectangle 2"/>
          <p:cNvSpPr txBox="1">
            <a:spLocks noChangeArrowheads="1"/>
          </p:cNvSpPr>
          <p:nvPr/>
        </p:nvSpPr>
        <p:spPr>
          <a:xfrm>
            <a:off x="0" y="914400"/>
            <a:ext cx="7772400" cy="6858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smtClean="0">
                <a:ln>
                  <a:noFill/>
                </a:ln>
                <a:solidFill>
                  <a:schemeClr val="tx2"/>
                </a:solidFill>
                <a:effectLst/>
                <a:uLnTx/>
                <a:uFillTx/>
                <a:latin typeface="+mj-lt"/>
                <a:ea typeface="+mj-ea"/>
                <a:cs typeface="+mj-cs"/>
              </a:rPr>
              <a:t>Edward Thorndike (1874-1949)</a:t>
            </a:r>
            <a:endParaRPr kumimoji="0" lang="en-US"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5" descr="guiness-inside"/>
          <p:cNvPicPr>
            <a:picLocks noChangeAspect="1" noChangeArrowheads="1"/>
          </p:cNvPicPr>
          <p:nvPr/>
        </p:nvPicPr>
        <p:blipFill>
          <a:blip r:embed="rId5" cstate="print"/>
          <a:srcRect/>
          <a:stretch>
            <a:fillRect/>
          </a:stretch>
        </p:blipFill>
        <p:spPr bwMode="auto">
          <a:xfrm>
            <a:off x="6553200" y="0"/>
            <a:ext cx="2590800" cy="1943100"/>
          </a:xfrm>
          <a:prstGeom prst="rect">
            <a:avLst/>
          </a:prstGeom>
          <a:noFill/>
        </p:spPr>
      </p:pic>
      <p:sp>
        <p:nvSpPr>
          <p:cNvPr id="7" name="Rectangle 3"/>
          <p:cNvSpPr txBox="1">
            <a:spLocks noChangeArrowheads="1"/>
          </p:cNvSpPr>
          <p:nvPr/>
        </p:nvSpPr>
        <p:spPr>
          <a:xfrm>
            <a:off x="3581400" y="3048000"/>
            <a:ext cx="5562600" cy="38100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en-US" sz="2600" b="0" i="0" u="none" strike="noStrike" kern="1200" cap="none" spc="0" normalizeH="0" baseline="0" noProof="0" dirty="0" smtClean="0">
                <a:ln>
                  <a:noFill/>
                </a:ln>
                <a:solidFill>
                  <a:schemeClr val="tx1"/>
                </a:solidFill>
                <a:effectLst/>
                <a:uLnTx/>
                <a:uFillTx/>
                <a:latin typeface="Corbel" pitchFamily="34" charset="0"/>
              </a:rPr>
              <a:t>If </a:t>
            </a:r>
            <a:r>
              <a:rPr kumimoji="0" lang="en-US" altLang="en-US" sz="2600" b="0" i="0" u="none" strike="noStrike" kern="1200" cap="none" spc="0" normalizeH="0" baseline="0" noProof="0" dirty="0" err="1" smtClean="0">
                <a:ln>
                  <a:noFill/>
                </a:ln>
                <a:solidFill>
                  <a:schemeClr val="tx1"/>
                </a:solidFill>
                <a:effectLst/>
                <a:uLnTx/>
                <a:uFillTx/>
                <a:latin typeface="Corbel" pitchFamily="34" charset="0"/>
              </a:rPr>
              <a:t>Beh</a:t>
            </a:r>
            <a:r>
              <a:rPr kumimoji="0" lang="en-US" altLang="en-US" sz="2600" b="0" i="0" u="none" strike="noStrike" kern="1200" cap="none" spc="0" normalizeH="0" baseline="0" noProof="0" dirty="0" smtClean="0">
                <a:ln>
                  <a:noFill/>
                </a:ln>
                <a:solidFill>
                  <a:schemeClr val="tx1"/>
                </a:solidFill>
                <a:effectLst/>
                <a:uLnTx/>
                <a:uFillTx/>
                <a:latin typeface="Corbel" pitchFamily="34" charset="0"/>
              </a:rPr>
              <a:t> is rewarded, it is likely to recur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en-US" sz="2600" b="0" i="0" u="none" strike="noStrike" kern="1200" cap="none" spc="0" normalizeH="0" baseline="0" noProof="0" dirty="0" smtClean="0">
                <a:ln>
                  <a:noFill/>
                </a:ln>
                <a:solidFill>
                  <a:schemeClr val="tx1"/>
                </a:solidFill>
                <a:effectLst/>
                <a:uLnTx/>
                <a:uFillTx/>
                <a:latin typeface="Corbel" pitchFamily="34" charset="0"/>
              </a:rPr>
              <a:t>BRILLIANT!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en-US" sz="2600" b="0" i="0" u="none" strike="noStrike" kern="1200" cap="none" spc="0" normalizeH="0" baseline="0" noProof="0" dirty="0" smtClean="0">
                <a:ln>
                  <a:noFill/>
                </a:ln>
                <a:solidFill>
                  <a:schemeClr val="tx1"/>
                </a:solidFill>
                <a:effectLst/>
                <a:uLnTx/>
                <a:uFillTx/>
                <a:latin typeface="Corbel" pitchFamily="34" charset="0"/>
              </a:rPr>
              <a:t>He called this </a:t>
            </a:r>
            <a:r>
              <a:rPr kumimoji="0" lang="en-US" altLang="en-US" sz="2600" b="1" i="0" u="none" strike="noStrike" kern="1200" cap="none" spc="0" normalizeH="0" baseline="0" noProof="0" dirty="0" smtClean="0">
                <a:ln>
                  <a:noFill/>
                </a:ln>
                <a:solidFill>
                  <a:schemeClr val="tx1"/>
                </a:solidFill>
                <a:effectLst/>
                <a:uLnTx/>
                <a:uFillTx/>
                <a:latin typeface="Corbel" pitchFamily="34" charset="0"/>
              </a:rPr>
              <a:t>INSTRUMENTAL LEARNING</a:t>
            </a:r>
            <a:r>
              <a:rPr kumimoji="0" lang="en-US" altLang="en-US" sz="2600" b="0" i="0" u="none" strike="noStrike" kern="1200" cap="none" spc="0" normalizeH="0" baseline="0" noProof="0" dirty="0" smtClean="0">
                <a:ln>
                  <a:noFill/>
                </a:ln>
                <a:solidFill>
                  <a:schemeClr val="tx1"/>
                </a:solidFill>
                <a:effectLst/>
                <a:uLnTx/>
                <a:uFillTx/>
                <a:latin typeface="Corbel" pitchFamily="34" charset="0"/>
              </a:rPr>
              <a:t> b/c “C” was instrumental in shaping future behaviors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en-US" sz="2800" b="0" i="0" u="none" strike="noStrike" kern="1200" cap="none" spc="0" normalizeH="0" baseline="0" noProof="0" dirty="0" smtClean="0">
                <a:ln>
                  <a:noFill/>
                </a:ln>
                <a:solidFill>
                  <a:schemeClr val="tx1"/>
                </a:solidFill>
                <a:effectLst/>
                <a:uLnTx/>
                <a:uFillTx/>
                <a:latin typeface="Corbel" pitchFamily="34" charset="0"/>
                <a:hlinkClick r:id="rId6"/>
              </a:rPr>
              <a:t>Puzzle boxes and cats</a:t>
            </a:r>
            <a:r>
              <a:rPr kumimoji="0" lang="en-US" altLang="en-US" sz="2800" b="0" i="0" u="none" strike="noStrike" kern="1200" cap="none" spc="0" normalizeH="0" baseline="0" noProof="0" dirty="0" smtClean="0">
                <a:ln>
                  <a:noFill/>
                </a:ln>
                <a:solidFill>
                  <a:schemeClr val="tx1"/>
                </a:solidFill>
                <a:effectLst/>
                <a:uLnTx/>
                <a:uFillTx/>
                <a:latin typeface="Corbel" pitchFamily="34" charset="0"/>
              </a:rPr>
              <a:t> (1898)</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a:t>Early Operant Conditioning</a:t>
            </a:r>
          </a:p>
        </p:txBody>
      </p:sp>
      <p:sp>
        <p:nvSpPr>
          <p:cNvPr id="139267" name="Rectangle 3"/>
          <p:cNvSpPr>
            <a:spLocks noGrp="1" noChangeArrowheads="1"/>
          </p:cNvSpPr>
          <p:nvPr>
            <p:ph idx="1"/>
          </p:nvPr>
        </p:nvSpPr>
        <p:spPr/>
        <p:txBody>
          <a:bodyPr/>
          <a:lstStyle/>
          <a:p>
            <a:r>
              <a:rPr lang="en-US" altLang="en-US" dirty="0"/>
              <a:t>NOT insightful…it’s trial and error at first</a:t>
            </a:r>
          </a:p>
        </p:txBody>
      </p:sp>
      <p:grpSp>
        <p:nvGrpSpPr>
          <p:cNvPr id="139268" name="Group 4"/>
          <p:cNvGrpSpPr>
            <a:grpSpLocks/>
          </p:cNvGrpSpPr>
          <p:nvPr/>
        </p:nvGrpSpPr>
        <p:grpSpPr bwMode="auto">
          <a:xfrm>
            <a:off x="420688" y="3505200"/>
            <a:ext cx="8723312" cy="2692400"/>
            <a:chOff x="169" y="2208"/>
            <a:chExt cx="5495" cy="1696"/>
          </a:xfrm>
        </p:grpSpPr>
        <p:sp>
          <p:nvSpPr>
            <p:cNvPr id="139269" name="Line 5"/>
            <p:cNvSpPr>
              <a:spLocks noChangeShapeType="1"/>
            </p:cNvSpPr>
            <p:nvPr/>
          </p:nvSpPr>
          <p:spPr bwMode="auto">
            <a:xfrm flipV="1">
              <a:off x="1129" y="2289"/>
              <a:ext cx="656" cy="427"/>
            </a:xfrm>
            <a:prstGeom prst="line">
              <a:avLst/>
            </a:prstGeom>
            <a:noFill/>
            <a:ln w="101600">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0" name="Line 6"/>
            <p:cNvSpPr>
              <a:spLocks noChangeShapeType="1"/>
            </p:cNvSpPr>
            <p:nvPr/>
          </p:nvSpPr>
          <p:spPr bwMode="auto">
            <a:xfrm flipV="1">
              <a:off x="1169" y="2580"/>
              <a:ext cx="600" cy="248"/>
            </a:xfrm>
            <a:prstGeom prst="line">
              <a:avLst/>
            </a:prstGeom>
            <a:noFill/>
            <a:ln w="85725">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1" name="Line 7"/>
            <p:cNvSpPr>
              <a:spLocks noChangeShapeType="1"/>
            </p:cNvSpPr>
            <p:nvPr/>
          </p:nvSpPr>
          <p:spPr bwMode="auto">
            <a:xfrm flipV="1">
              <a:off x="1161" y="2868"/>
              <a:ext cx="608" cy="104"/>
            </a:xfrm>
            <a:prstGeom prst="line">
              <a:avLst/>
            </a:prstGeom>
            <a:noFill/>
            <a:ln w="69850">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2" name="Line 8"/>
            <p:cNvSpPr>
              <a:spLocks noChangeShapeType="1"/>
            </p:cNvSpPr>
            <p:nvPr/>
          </p:nvSpPr>
          <p:spPr bwMode="auto">
            <a:xfrm>
              <a:off x="1177" y="3092"/>
              <a:ext cx="576" cy="0"/>
            </a:xfrm>
            <a:prstGeom prst="line">
              <a:avLst/>
            </a:prstGeom>
            <a:noFill/>
            <a:ln w="57150">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3" name="Line 9"/>
            <p:cNvSpPr>
              <a:spLocks noChangeShapeType="1"/>
            </p:cNvSpPr>
            <p:nvPr/>
          </p:nvSpPr>
          <p:spPr bwMode="auto">
            <a:xfrm>
              <a:off x="1177" y="3188"/>
              <a:ext cx="576" cy="144"/>
            </a:xfrm>
            <a:prstGeom prst="line">
              <a:avLst/>
            </a:prstGeom>
            <a:noFill/>
            <a:ln w="38100">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4" name="Line 10"/>
            <p:cNvSpPr>
              <a:spLocks noChangeShapeType="1"/>
            </p:cNvSpPr>
            <p:nvPr/>
          </p:nvSpPr>
          <p:spPr bwMode="auto">
            <a:xfrm>
              <a:off x="1129" y="3284"/>
              <a:ext cx="624" cy="269"/>
            </a:xfrm>
            <a:prstGeom prst="line">
              <a:avLst/>
            </a:prstGeom>
            <a:noFill/>
            <a:ln w="28575">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5" name="Line 11"/>
            <p:cNvSpPr>
              <a:spLocks noChangeShapeType="1"/>
            </p:cNvSpPr>
            <p:nvPr/>
          </p:nvSpPr>
          <p:spPr bwMode="auto">
            <a:xfrm>
              <a:off x="1129" y="3428"/>
              <a:ext cx="624" cy="352"/>
            </a:xfrm>
            <a:prstGeom prst="line">
              <a:avLst/>
            </a:prstGeom>
            <a:noFill/>
            <a:ln w="19050">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76" name="Text Box 12"/>
            <p:cNvSpPr txBox="1">
              <a:spLocks noChangeArrowheads="1"/>
            </p:cNvSpPr>
            <p:nvPr/>
          </p:nvSpPr>
          <p:spPr bwMode="auto">
            <a:xfrm>
              <a:off x="1791" y="2218"/>
              <a:ext cx="1041"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Scratch at bars</a:t>
              </a:r>
              <a:endParaRPr kumimoji="1" lang="en-US" altLang="en-US" sz="1800" b="1">
                <a:latin typeface="Arial" pitchFamily="34" charset="0"/>
              </a:endParaRPr>
            </a:p>
          </p:txBody>
        </p:sp>
        <p:sp>
          <p:nvSpPr>
            <p:cNvPr id="139277" name="Text Box 13"/>
            <p:cNvSpPr txBox="1">
              <a:spLocks noChangeArrowheads="1"/>
            </p:cNvSpPr>
            <p:nvPr/>
          </p:nvSpPr>
          <p:spPr bwMode="auto">
            <a:xfrm>
              <a:off x="1801" y="2483"/>
              <a:ext cx="1020"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Push at ceiling</a:t>
              </a:r>
              <a:endParaRPr kumimoji="1" lang="en-US" altLang="en-US" sz="1800" b="1">
                <a:latin typeface="Arial" pitchFamily="34" charset="0"/>
              </a:endParaRPr>
            </a:p>
          </p:txBody>
        </p:sp>
        <p:sp>
          <p:nvSpPr>
            <p:cNvPr id="139278" name="Text Box 14"/>
            <p:cNvSpPr txBox="1">
              <a:spLocks noChangeArrowheads="1"/>
            </p:cNvSpPr>
            <p:nvPr/>
          </p:nvSpPr>
          <p:spPr bwMode="auto">
            <a:xfrm>
              <a:off x="1801" y="2771"/>
              <a:ext cx="793"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Dig at floor</a:t>
              </a:r>
              <a:endParaRPr kumimoji="1" lang="en-US" altLang="en-US" sz="1800" b="1">
                <a:latin typeface="Arial" pitchFamily="34" charset="0"/>
              </a:endParaRPr>
            </a:p>
          </p:txBody>
        </p:sp>
        <p:sp>
          <p:nvSpPr>
            <p:cNvPr id="139279" name="Rectangle 15"/>
            <p:cNvSpPr>
              <a:spLocks noChangeArrowheads="1"/>
            </p:cNvSpPr>
            <p:nvPr/>
          </p:nvSpPr>
          <p:spPr bwMode="auto">
            <a:xfrm>
              <a:off x="217" y="2620"/>
              <a:ext cx="960" cy="864"/>
            </a:xfrm>
            <a:prstGeom prst="rect">
              <a:avLst/>
            </a:prstGeom>
            <a:solidFill>
              <a:srgbClr val="CCCC00"/>
            </a:solidFill>
            <a:ln w="12700">
              <a:solidFill>
                <a:schemeClr val="tx1"/>
              </a:solidFill>
              <a:miter lim="800000"/>
              <a:headEnd type="none" w="sm" len="sm"/>
              <a:tailEnd type="none" w="sm" len="sm"/>
            </a:ln>
            <a:effectLst/>
          </p:spPr>
          <p:txBody>
            <a:bodyPr wrap="none" lIns="92075" tIns="46038" rIns="92075" bIns="46038" anchor="ctr"/>
            <a:lstStyle/>
            <a:p>
              <a:pPr eaLnBrk="0" hangingPunct="0"/>
              <a:r>
                <a:rPr kumimoji="1" lang="en-US" altLang="en-US" sz="2000" b="1">
                  <a:solidFill>
                    <a:schemeClr val="bg1"/>
                  </a:solidFill>
                  <a:latin typeface="Arial" pitchFamily="34" charset="0"/>
                </a:rPr>
                <a:t>Situation:</a:t>
              </a:r>
            </a:p>
            <a:p>
              <a:pPr eaLnBrk="0" hangingPunct="0"/>
              <a:r>
                <a:rPr kumimoji="1" lang="en-US" altLang="en-US" sz="2000" b="1">
                  <a:solidFill>
                    <a:schemeClr val="bg1"/>
                  </a:solidFill>
                  <a:latin typeface="Arial" pitchFamily="34" charset="0"/>
                </a:rPr>
                <a:t>stimuli</a:t>
              </a:r>
            </a:p>
            <a:p>
              <a:pPr eaLnBrk="0" hangingPunct="0"/>
              <a:r>
                <a:rPr kumimoji="1" lang="en-US" altLang="en-US" sz="2000" b="1">
                  <a:solidFill>
                    <a:schemeClr val="bg1"/>
                  </a:solidFill>
                  <a:latin typeface="Arial" pitchFamily="34" charset="0"/>
                </a:rPr>
                <a:t>inside of</a:t>
              </a:r>
            </a:p>
            <a:p>
              <a:pPr eaLnBrk="0" hangingPunct="0"/>
              <a:r>
                <a:rPr kumimoji="1" lang="en-US" altLang="en-US" sz="2000" b="1">
                  <a:solidFill>
                    <a:schemeClr val="bg1"/>
                  </a:solidFill>
                  <a:latin typeface="Arial" pitchFamily="34" charset="0"/>
                </a:rPr>
                <a:t>puzzle box</a:t>
              </a:r>
              <a:endParaRPr kumimoji="1" lang="en-US" altLang="en-US">
                <a:latin typeface="Arial" pitchFamily="34" charset="0"/>
              </a:endParaRPr>
            </a:p>
          </p:txBody>
        </p:sp>
        <p:sp>
          <p:nvSpPr>
            <p:cNvPr id="139280" name="Text Box 16"/>
            <p:cNvSpPr txBox="1">
              <a:spLocks noChangeArrowheads="1"/>
            </p:cNvSpPr>
            <p:nvPr/>
          </p:nvSpPr>
          <p:spPr bwMode="auto">
            <a:xfrm>
              <a:off x="1801" y="3011"/>
              <a:ext cx="422"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Howl</a:t>
              </a:r>
              <a:endParaRPr kumimoji="1" lang="en-US" altLang="en-US" sz="1800" b="1">
                <a:latin typeface="Arial" pitchFamily="34" charset="0"/>
              </a:endParaRPr>
            </a:p>
          </p:txBody>
        </p:sp>
        <p:sp>
          <p:nvSpPr>
            <p:cNvPr id="139281" name="Text Box 17"/>
            <p:cNvSpPr txBox="1">
              <a:spLocks noChangeArrowheads="1"/>
            </p:cNvSpPr>
            <p:nvPr/>
          </p:nvSpPr>
          <p:spPr bwMode="auto">
            <a:xfrm>
              <a:off x="1801" y="3251"/>
              <a:ext cx="351"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Etc.</a:t>
              </a:r>
              <a:endParaRPr kumimoji="1" lang="en-US" altLang="en-US" sz="1800" b="1">
                <a:latin typeface="Arial" pitchFamily="34" charset="0"/>
              </a:endParaRPr>
            </a:p>
          </p:txBody>
        </p:sp>
        <p:sp>
          <p:nvSpPr>
            <p:cNvPr id="139282" name="Text Box 18"/>
            <p:cNvSpPr txBox="1">
              <a:spLocks noChangeArrowheads="1"/>
            </p:cNvSpPr>
            <p:nvPr/>
          </p:nvSpPr>
          <p:spPr bwMode="auto">
            <a:xfrm>
              <a:off x="1805" y="3483"/>
              <a:ext cx="351"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Etc.</a:t>
              </a:r>
              <a:endParaRPr kumimoji="1" lang="en-US" altLang="en-US" sz="1800" b="1">
                <a:latin typeface="Arial" pitchFamily="34" charset="0"/>
              </a:endParaRPr>
            </a:p>
          </p:txBody>
        </p:sp>
        <p:sp>
          <p:nvSpPr>
            <p:cNvPr id="139283" name="Text Box 19"/>
            <p:cNvSpPr txBox="1">
              <a:spLocks noChangeArrowheads="1"/>
            </p:cNvSpPr>
            <p:nvPr/>
          </p:nvSpPr>
          <p:spPr bwMode="auto">
            <a:xfrm>
              <a:off x="1813" y="3692"/>
              <a:ext cx="799"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Press lever</a:t>
              </a:r>
              <a:endParaRPr kumimoji="1" lang="en-US" altLang="en-US" sz="1800" b="1">
                <a:latin typeface="Arial" pitchFamily="34" charset="0"/>
              </a:endParaRPr>
            </a:p>
          </p:txBody>
        </p:sp>
        <p:sp>
          <p:nvSpPr>
            <p:cNvPr id="139284" name="Text Box 20"/>
            <p:cNvSpPr txBox="1">
              <a:spLocks noChangeArrowheads="1"/>
            </p:cNvSpPr>
            <p:nvPr/>
          </p:nvSpPr>
          <p:spPr bwMode="auto">
            <a:xfrm>
              <a:off x="169" y="2208"/>
              <a:ext cx="772" cy="404"/>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800" b="1">
                  <a:latin typeface="Arial" pitchFamily="34" charset="0"/>
                </a:rPr>
                <a:t>First Trial</a:t>
              </a:r>
            </a:p>
            <a:p>
              <a:pPr eaLnBrk="0" hangingPunct="0"/>
              <a:r>
                <a:rPr kumimoji="1" lang="en-US" altLang="en-US" sz="1800" b="1">
                  <a:latin typeface="Arial" pitchFamily="34" charset="0"/>
                </a:rPr>
                <a:t>in Box</a:t>
              </a:r>
              <a:endParaRPr kumimoji="1" lang="en-US" altLang="en-US">
                <a:latin typeface="Arial" pitchFamily="34" charset="0"/>
              </a:endParaRPr>
            </a:p>
          </p:txBody>
        </p:sp>
        <p:sp>
          <p:nvSpPr>
            <p:cNvPr id="139285" name="Line 21"/>
            <p:cNvSpPr>
              <a:spLocks noChangeShapeType="1"/>
            </p:cNvSpPr>
            <p:nvPr/>
          </p:nvSpPr>
          <p:spPr bwMode="auto">
            <a:xfrm flipV="1">
              <a:off x="3961" y="2332"/>
              <a:ext cx="624" cy="384"/>
            </a:xfrm>
            <a:prstGeom prst="line">
              <a:avLst/>
            </a:prstGeom>
            <a:noFill/>
            <a:ln w="28575">
              <a:solidFill>
                <a:srgbClr val="CCCCFF"/>
              </a:solidFill>
              <a:round/>
              <a:headEnd type="none" w="sm" len="sm"/>
              <a:tailEnd type="triangle" w="med" len="med"/>
            </a:ln>
            <a:effectLst/>
          </p:spPr>
          <p:txBody>
            <a:bodyPr wrap="none" lIns="92075" tIns="46038" rIns="92075" bIns="46038" anchor="ctr"/>
            <a:lstStyle/>
            <a:p>
              <a:endParaRPr lang="en-US"/>
            </a:p>
          </p:txBody>
        </p:sp>
        <p:sp>
          <p:nvSpPr>
            <p:cNvPr id="139286" name="Line 22"/>
            <p:cNvSpPr>
              <a:spLocks noChangeShapeType="1"/>
            </p:cNvSpPr>
            <p:nvPr/>
          </p:nvSpPr>
          <p:spPr bwMode="auto">
            <a:xfrm flipV="1">
              <a:off x="4001" y="2580"/>
              <a:ext cx="600" cy="248"/>
            </a:xfrm>
            <a:prstGeom prst="line">
              <a:avLst/>
            </a:prstGeom>
            <a:noFill/>
            <a:ln w="28575">
              <a:solidFill>
                <a:srgbClr val="CCCCFF"/>
              </a:solidFill>
              <a:round/>
              <a:headEnd type="none" w="sm" len="sm"/>
              <a:tailEnd type="triangle" w="med" len="med"/>
            </a:ln>
            <a:effectLst/>
          </p:spPr>
          <p:txBody>
            <a:bodyPr wrap="none" lIns="92075" tIns="46038" rIns="92075" bIns="46038" anchor="ctr"/>
            <a:lstStyle/>
            <a:p>
              <a:endParaRPr lang="en-US"/>
            </a:p>
          </p:txBody>
        </p:sp>
        <p:sp>
          <p:nvSpPr>
            <p:cNvPr id="139287" name="Line 23"/>
            <p:cNvSpPr>
              <a:spLocks noChangeShapeType="1"/>
            </p:cNvSpPr>
            <p:nvPr/>
          </p:nvSpPr>
          <p:spPr bwMode="auto">
            <a:xfrm flipV="1">
              <a:off x="3993" y="2868"/>
              <a:ext cx="608" cy="104"/>
            </a:xfrm>
            <a:prstGeom prst="line">
              <a:avLst/>
            </a:prstGeom>
            <a:noFill/>
            <a:ln w="28575">
              <a:solidFill>
                <a:srgbClr val="CCCCFF"/>
              </a:solidFill>
              <a:round/>
              <a:headEnd type="none" w="sm" len="sm"/>
              <a:tailEnd type="triangle" w="med" len="med"/>
            </a:ln>
            <a:effectLst/>
          </p:spPr>
          <p:txBody>
            <a:bodyPr wrap="none" lIns="92075" tIns="46038" rIns="92075" bIns="46038" anchor="ctr"/>
            <a:lstStyle/>
            <a:p>
              <a:endParaRPr lang="en-US"/>
            </a:p>
          </p:txBody>
        </p:sp>
        <p:sp>
          <p:nvSpPr>
            <p:cNvPr id="139288" name="Line 24"/>
            <p:cNvSpPr>
              <a:spLocks noChangeShapeType="1"/>
            </p:cNvSpPr>
            <p:nvPr/>
          </p:nvSpPr>
          <p:spPr bwMode="auto">
            <a:xfrm>
              <a:off x="4009" y="3092"/>
              <a:ext cx="576" cy="0"/>
            </a:xfrm>
            <a:prstGeom prst="line">
              <a:avLst/>
            </a:prstGeom>
            <a:noFill/>
            <a:ln w="28575">
              <a:solidFill>
                <a:srgbClr val="CCCCFF"/>
              </a:solidFill>
              <a:round/>
              <a:headEnd type="none" w="sm" len="sm"/>
              <a:tailEnd type="triangle" w="med" len="med"/>
            </a:ln>
            <a:effectLst/>
          </p:spPr>
          <p:txBody>
            <a:bodyPr wrap="none" lIns="92075" tIns="46038" rIns="92075" bIns="46038" anchor="ctr"/>
            <a:lstStyle/>
            <a:p>
              <a:endParaRPr lang="en-US"/>
            </a:p>
          </p:txBody>
        </p:sp>
        <p:sp>
          <p:nvSpPr>
            <p:cNvPr id="139289" name="Line 25"/>
            <p:cNvSpPr>
              <a:spLocks noChangeShapeType="1"/>
            </p:cNvSpPr>
            <p:nvPr/>
          </p:nvSpPr>
          <p:spPr bwMode="auto">
            <a:xfrm>
              <a:off x="4009" y="3188"/>
              <a:ext cx="576" cy="144"/>
            </a:xfrm>
            <a:prstGeom prst="line">
              <a:avLst/>
            </a:prstGeom>
            <a:noFill/>
            <a:ln w="28575">
              <a:solidFill>
                <a:srgbClr val="CCCCFF"/>
              </a:solidFill>
              <a:round/>
              <a:headEnd type="none" w="sm" len="sm"/>
              <a:tailEnd type="triangle" w="med" len="med"/>
            </a:ln>
            <a:effectLst/>
          </p:spPr>
          <p:txBody>
            <a:bodyPr wrap="none" lIns="92075" tIns="46038" rIns="92075" bIns="46038" anchor="ctr"/>
            <a:lstStyle/>
            <a:p>
              <a:endParaRPr lang="en-US"/>
            </a:p>
          </p:txBody>
        </p:sp>
        <p:sp>
          <p:nvSpPr>
            <p:cNvPr id="139290" name="Line 26"/>
            <p:cNvSpPr>
              <a:spLocks noChangeShapeType="1"/>
            </p:cNvSpPr>
            <p:nvPr/>
          </p:nvSpPr>
          <p:spPr bwMode="auto">
            <a:xfrm>
              <a:off x="3961" y="3284"/>
              <a:ext cx="624" cy="269"/>
            </a:xfrm>
            <a:prstGeom prst="line">
              <a:avLst/>
            </a:prstGeom>
            <a:noFill/>
            <a:ln w="28575">
              <a:solidFill>
                <a:srgbClr val="CCCCFF"/>
              </a:solidFill>
              <a:round/>
              <a:headEnd type="none" w="sm" len="sm"/>
              <a:tailEnd type="triangle" w="med" len="med"/>
            </a:ln>
            <a:effectLst/>
          </p:spPr>
          <p:txBody>
            <a:bodyPr wrap="none" lIns="92075" tIns="46038" rIns="92075" bIns="46038" anchor="ctr"/>
            <a:lstStyle/>
            <a:p>
              <a:endParaRPr lang="en-US"/>
            </a:p>
          </p:txBody>
        </p:sp>
        <p:sp>
          <p:nvSpPr>
            <p:cNvPr id="139291" name="Line 27"/>
            <p:cNvSpPr>
              <a:spLocks noChangeShapeType="1"/>
            </p:cNvSpPr>
            <p:nvPr/>
          </p:nvSpPr>
          <p:spPr bwMode="auto">
            <a:xfrm>
              <a:off x="3961" y="3403"/>
              <a:ext cx="635" cy="395"/>
            </a:xfrm>
            <a:prstGeom prst="line">
              <a:avLst/>
            </a:prstGeom>
            <a:noFill/>
            <a:ln w="101600">
              <a:solidFill>
                <a:schemeClr val="hlink"/>
              </a:solidFill>
              <a:round/>
              <a:headEnd type="none" w="sm" len="sm"/>
              <a:tailEnd type="triangle" w="med" len="med"/>
            </a:ln>
            <a:effectLst/>
          </p:spPr>
          <p:txBody>
            <a:bodyPr wrap="none" lIns="92075" tIns="46038" rIns="92075" bIns="46038" anchor="ctr"/>
            <a:lstStyle/>
            <a:p>
              <a:endParaRPr lang="en-US"/>
            </a:p>
          </p:txBody>
        </p:sp>
        <p:sp>
          <p:nvSpPr>
            <p:cNvPr id="139292" name="Text Box 28"/>
            <p:cNvSpPr txBox="1">
              <a:spLocks noChangeArrowheads="1"/>
            </p:cNvSpPr>
            <p:nvPr/>
          </p:nvSpPr>
          <p:spPr bwMode="auto">
            <a:xfrm>
              <a:off x="4623" y="2218"/>
              <a:ext cx="1041"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Scratch at bars</a:t>
              </a:r>
            </a:p>
          </p:txBody>
        </p:sp>
        <p:sp>
          <p:nvSpPr>
            <p:cNvPr id="139293" name="Text Box 29"/>
            <p:cNvSpPr txBox="1">
              <a:spLocks noChangeArrowheads="1"/>
            </p:cNvSpPr>
            <p:nvPr/>
          </p:nvSpPr>
          <p:spPr bwMode="auto">
            <a:xfrm>
              <a:off x="4633" y="2483"/>
              <a:ext cx="1020"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Push at ceiling</a:t>
              </a:r>
            </a:p>
          </p:txBody>
        </p:sp>
        <p:sp>
          <p:nvSpPr>
            <p:cNvPr id="139294" name="Text Box 30"/>
            <p:cNvSpPr txBox="1">
              <a:spLocks noChangeArrowheads="1"/>
            </p:cNvSpPr>
            <p:nvPr/>
          </p:nvSpPr>
          <p:spPr bwMode="auto">
            <a:xfrm>
              <a:off x="4633" y="2771"/>
              <a:ext cx="793"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Dig at floor</a:t>
              </a:r>
            </a:p>
          </p:txBody>
        </p:sp>
        <p:sp>
          <p:nvSpPr>
            <p:cNvPr id="139295" name="Rectangle 31"/>
            <p:cNvSpPr>
              <a:spLocks noChangeArrowheads="1"/>
            </p:cNvSpPr>
            <p:nvPr/>
          </p:nvSpPr>
          <p:spPr bwMode="auto">
            <a:xfrm>
              <a:off x="3049" y="2620"/>
              <a:ext cx="960" cy="864"/>
            </a:xfrm>
            <a:prstGeom prst="rect">
              <a:avLst/>
            </a:prstGeom>
            <a:solidFill>
              <a:srgbClr val="CCCC00"/>
            </a:solidFill>
            <a:ln w="12700">
              <a:solidFill>
                <a:schemeClr val="tx1"/>
              </a:solidFill>
              <a:miter lim="800000"/>
              <a:headEnd type="none" w="sm" len="sm"/>
              <a:tailEnd type="none" w="sm" len="sm"/>
            </a:ln>
            <a:effectLst/>
          </p:spPr>
          <p:txBody>
            <a:bodyPr wrap="none" lIns="92075" tIns="46038" rIns="92075" bIns="46038" anchor="ctr"/>
            <a:lstStyle/>
            <a:p>
              <a:pPr eaLnBrk="0" hangingPunct="0"/>
              <a:r>
                <a:rPr kumimoji="1" lang="en-US" altLang="en-US" sz="2000" b="1">
                  <a:solidFill>
                    <a:schemeClr val="bg1"/>
                  </a:solidFill>
                  <a:latin typeface="Arial" pitchFamily="34" charset="0"/>
                </a:rPr>
                <a:t>Situation:</a:t>
              </a:r>
            </a:p>
            <a:p>
              <a:pPr eaLnBrk="0" hangingPunct="0"/>
              <a:r>
                <a:rPr kumimoji="1" lang="en-US" altLang="en-US" sz="2000" b="1">
                  <a:solidFill>
                    <a:schemeClr val="bg1"/>
                  </a:solidFill>
                  <a:latin typeface="Arial" pitchFamily="34" charset="0"/>
                </a:rPr>
                <a:t>stimuli</a:t>
              </a:r>
            </a:p>
            <a:p>
              <a:pPr eaLnBrk="0" hangingPunct="0"/>
              <a:r>
                <a:rPr kumimoji="1" lang="en-US" altLang="en-US" sz="2000" b="1">
                  <a:solidFill>
                    <a:schemeClr val="bg1"/>
                  </a:solidFill>
                  <a:latin typeface="Arial" pitchFamily="34" charset="0"/>
                </a:rPr>
                <a:t>inside of</a:t>
              </a:r>
            </a:p>
            <a:p>
              <a:pPr eaLnBrk="0" hangingPunct="0"/>
              <a:r>
                <a:rPr kumimoji="1" lang="en-US" altLang="en-US" sz="2000" b="1">
                  <a:solidFill>
                    <a:schemeClr val="bg1"/>
                  </a:solidFill>
                  <a:latin typeface="Arial" pitchFamily="34" charset="0"/>
                </a:rPr>
                <a:t>puzzle box</a:t>
              </a:r>
              <a:endParaRPr kumimoji="1" lang="en-US" altLang="en-US">
                <a:latin typeface="Arial" pitchFamily="34" charset="0"/>
              </a:endParaRPr>
            </a:p>
          </p:txBody>
        </p:sp>
        <p:sp>
          <p:nvSpPr>
            <p:cNvPr id="139296" name="Text Box 32"/>
            <p:cNvSpPr txBox="1">
              <a:spLocks noChangeArrowheads="1"/>
            </p:cNvSpPr>
            <p:nvPr/>
          </p:nvSpPr>
          <p:spPr bwMode="auto">
            <a:xfrm>
              <a:off x="4633" y="3011"/>
              <a:ext cx="422"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Howl</a:t>
              </a:r>
            </a:p>
          </p:txBody>
        </p:sp>
        <p:sp>
          <p:nvSpPr>
            <p:cNvPr id="139297" name="Text Box 33"/>
            <p:cNvSpPr txBox="1">
              <a:spLocks noChangeArrowheads="1"/>
            </p:cNvSpPr>
            <p:nvPr/>
          </p:nvSpPr>
          <p:spPr bwMode="auto">
            <a:xfrm>
              <a:off x="4633" y="3251"/>
              <a:ext cx="351"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Etc.</a:t>
              </a:r>
            </a:p>
          </p:txBody>
        </p:sp>
        <p:sp>
          <p:nvSpPr>
            <p:cNvPr id="139298" name="Text Box 34"/>
            <p:cNvSpPr txBox="1">
              <a:spLocks noChangeArrowheads="1"/>
            </p:cNvSpPr>
            <p:nvPr/>
          </p:nvSpPr>
          <p:spPr bwMode="auto">
            <a:xfrm>
              <a:off x="4637" y="3483"/>
              <a:ext cx="351"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Etc.</a:t>
              </a:r>
            </a:p>
          </p:txBody>
        </p:sp>
        <p:sp>
          <p:nvSpPr>
            <p:cNvPr id="139299" name="Text Box 35"/>
            <p:cNvSpPr txBox="1">
              <a:spLocks noChangeArrowheads="1"/>
            </p:cNvSpPr>
            <p:nvPr/>
          </p:nvSpPr>
          <p:spPr bwMode="auto">
            <a:xfrm>
              <a:off x="4645" y="3692"/>
              <a:ext cx="799" cy="212"/>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600" b="1">
                  <a:latin typeface="Arial" pitchFamily="34" charset="0"/>
                </a:rPr>
                <a:t>Press lever</a:t>
              </a:r>
            </a:p>
          </p:txBody>
        </p:sp>
        <p:sp>
          <p:nvSpPr>
            <p:cNvPr id="139300" name="Text Box 36"/>
            <p:cNvSpPr txBox="1">
              <a:spLocks noChangeArrowheads="1"/>
            </p:cNvSpPr>
            <p:nvPr/>
          </p:nvSpPr>
          <p:spPr bwMode="auto">
            <a:xfrm>
              <a:off x="3001" y="2208"/>
              <a:ext cx="980" cy="404"/>
            </a:xfrm>
            <a:prstGeom prst="rect">
              <a:avLst/>
            </a:prstGeom>
            <a:noFill/>
            <a:ln w="12700">
              <a:noFill/>
              <a:miter lim="800000"/>
              <a:headEnd type="none" w="sm" len="sm"/>
              <a:tailEnd type="none" w="sm" len="sm"/>
            </a:ln>
            <a:effectLst/>
          </p:spPr>
          <p:txBody>
            <a:bodyPr wrap="none" lIns="92075" tIns="46038" rIns="92075" bIns="46038">
              <a:spAutoFit/>
            </a:bodyPr>
            <a:lstStyle/>
            <a:p>
              <a:pPr eaLnBrk="0" hangingPunct="0"/>
              <a:r>
                <a:rPr kumimoji="1" lang="en-US" altLang="en-US" sz="1800" b="1">
                  <a:latin typeface="Arial" pitchFamily="34" charset="0"/>
                </a:rPr>
                <a:t>After Many</a:t>
              </a:r>
            </a:p>
            <a:p>
              <a:pPr eaLnBrk="0" hangingPunct="0"/>
              <a:r>
                <a:rPr kumimoji="1" lang="en-US" altLang="en-US" sz="1800" b="1">
                  <a:latin typeface="Arial" pitchFamily="34" charset="0"/>
                </a:rPr>
                <a:t>Trials in Box</a:t>
              </a:r>
              <a:endParaRPr kumimoji="1" lang="en-US" altLang="en-US">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9267">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381000"/>
            <a:ext cx="7772400" cy="152400"/>
          </a:xfrm>
        </p:spPr>
        <p:txBody>
          <a:bodyPr>
            <a:normAutofit fontScale="90000"/>
          </a:bodyPr>
          <a:lstStyle/>
          <a:p>
            <a:r>
              <a:rPr lang="en-US" altLang="en-US"/>
              <a:t>Thorndike’s Puzzle Box</a:t>
            </a:r>
          </a:p>
        </p:txBody>
      </p:sp>
      <p:pic>
        <p:nvPicPr>
          <p:cNvPr id="8195" name="Picture 3" descr="12124"/>
          <p:cNvPicPr>
            <a:picLocks noGrp="1" noChangeAspect="1" noChangeArrowheads="1"/>
          </p:cNvPicPr>
          <p:nvPr>
            <p:ph idx="1"/>
          </p:nvPr>
        </p:nvPicPr>
        <p:blipFill>
          <a:blip r:embed="rId2" cstate="print"/>
          <a:srcRect/>
          <a:stretch>
            <a:fillRect/>
          </a:stretch>
        </p:blipFill>
        <p:spPr>
          <a:xfrm>
            <a:off x="0" y="631825"/>
            <a:ext cx="9144000" cy="622617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050"/>
          <p:cNvGraphicFramePr>
            <a:graphicFrameLocks noChangeAspect="1"/>
          </p:cNvGraphicFramePr>
          <p:nvPr>
            <p:ph/>
          </p:nvPr>
        </p:nvGraphicFramePr>
        <p:xfrm>
          <a:off x="2590800" y="304800"/>
          <a:ext cx="3895725" cy="5486400"/>
        </p:xfrm>
        <a:graphic>
          <a:graphicData uri="http://schemas.openxmlformats.org/presentationml/2006/ole">
            <p:oleObj spid="_x0000_s61442" name="Photo Editor Photo" r:id="rId4" imgW="2704762" imgH="3809524" progId="">
              <p:embed/>
            </p:oleObj>
          </a:graphicData>
        </a:graphic>
      </p:graphicFrame>
      <p:sp>
        <p:nvSpPr>
          <p:cNvPr id="61443" name="Text Box 2051"/>
          <p:cNvSpPr txBox="1">
            <a:spLocks noChangeArrowheads="1"/>
          </p:cNvSpPr>
          <p:nvPr/>
        </p:nvSpPr>
        <p:spPr bwMode="auto">
          <a:xfrm>
            <a:off x="2286000" y="6172200"/>
            <a:ext cx="4648200" cy="457200"/>
          </a:xfrm>
          <a:prstGeom prst="rect">
            <a:avLst/>
          </a:prstGeom>
          <a:noFill/>
          <a:ln w="9525">
            <a:noFill/>
            <a:miter lim="800000"/>
            <a:headEnd/>
            <a:tailEnd/>
          </a:ln>
          <a:effectLst/>
        </p:spPr>
        <p:txBody>
          <a:bodyPr>
            <a:spAutoFit/>
          </a:bodyPr>
          <a:lstStyle/>
          <a:p>
            <a:pPr algn="ctr">
              <a:spcBef>
                <a:spcPct val="50000"/>
              </a:spcBef>
            </a:pPr>
            <a:r>
              <a:rPr lang="en-US" altLang="en-US"/>
              <a:t>B. F. Skinner (1904–1990)</a:t>
            </a:r>
          </a:p>
        </p:txBody>
      </p:sp>
      <p:sp>
        <p:nvSpPr>
          <p:cNvPr id="61444" name="Rectangle 2052"/>
          <p:cNvSpPr>
            <a:spLocks noChangeArrowheads="1"/>
          </p:cNvSpPr>
          <p:nvPr/>
        </p:nvSpPr>
        <p:spPr bwMode="auto">
          <a:xfrm>
            <a:off x="533400" y="5791200"/>
            <a:ext cx="8186738" cy="457200"/>
          </a:xfrm>
          <a:prstGeom prst="rect">
            <a:avLst/>
          </a:prstGeom>
          <a:noFill/>
          <a:ln w="9525">
            <a:noFill/>
            <a:miter lim="800000"/>
            <a:headEnd/>
            <a:tailEnd/>
          </a:ln>
          <a:effectLst/>
        </p:spPr>
        <p:txBody>
          <a:bodyPr wrap="none">
            <a:spAutoFit/>
          </a:bodyPr>
          <a:lstStyle/>
          <a:p>
            <a:r>
              <a:rPr lang="en-US" altLang="en-US"/>
              <a:t>“A person does not act upon the world, the world acts upon him.”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838200"/>
          </a:xfrm>
        </p:spPr>
        <p:txBody>
          <a:bodyPr/>
          <a:lstStyle/>
          <a:p>
            <a:r>
              <a:rPr lang="en-US"/>
              <a:t>The Skinner Box</a:t>
            </a:r>
          </a:p>
        </p:txBody>
      </p:sp>
      <p:pic>
        <p:nvPicPr>
          <p:cNvPr id="73731" name="Picture 3" descr="Skinner_Box"/>
          <p:cNvPicPr>
            <a:picLocks noChangeAspect="1" noChangeArrowheads="1"/>
          </p:cNvPicPr>
          <p:nvPr/>
        </p:nvPicPr>
        <p:blipFill>
          <a:blip r:embed="rId2" cstate="print"/>
          <a:srcRect/>
          <a:stretch>
            <a:fillRect/>
          </a:stretch>
        </p:blipFill>
        <p:spPr bwMode="auto">
          <a:xfrm>
            <a:off x="1371600" y="762000"/>
            <a:ext cx="6477000" cy="60213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2094</TotalTime>
  <Words>1785</Words>
  <Application>Microsoft Office PowerPoint</Application>
  <PresentationFormat>On-screen Show (4:3)</PresentationFormat>
  <Paragraphs>227</Paragraphs>
  <Slides>46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Flow</vt:lpstr>
      <vt:lpstr>Photo Editor Photo</vt:lpstr>
      <vt:lpstr>Thinking ?:</vt:lpstr>
      <vt:lpstr>Thinking ?:</vt:lpstr>
      <vt:lpstr>Operant Conditioning</vt:lpstr>
      <vt:lpstr>Operant Conditioning  VS. Classical Conditioning</vt:lpstr>
      <vt:lpstr>The Law of Effect</vt:lpstr>
      <vt:lpstr>Early Operant Conditioning</vt:lpstr>
      <vt:lpstr>Thorndike’s Puzzle Box</vt:lpstr>
      <vt:lpstr>Slide 8</vt:lpstr>
      <vt:lpstr>The Skinner Box</vt:lpstr>
      <vt:lpstr>B.F. Skinner (1904-1990)</vt:lpstr>
      <vt:lpstr>Day 1 = no reinforcement Day 2-5 = beginning of reinforcement  give doll only when she says “doll” “duh” or “dat” Day 10 = reinforce only when saying “doll” </vt:lpstr>
      <vt:lpstr>Skinner’s Air Crib: A room fit for a…Baby!</vt:lpstr>
      <vt:lpstr>Reinforcement/Punishment</vt:lpstr>
      <vt:lpstr>Types of Reinforcement</vt:lpstr>
      <vt:lpstr>Positive (+) Reinforcement</vt:lpstr>
      <vt:lpstr>Token Economies</vt:lpstr>
      <vt:lpstr>Negative (-) Reinforcement</vt:lpstr>
      <vt:lpstr>Billy Throws a Tantrum</vt:lpstr>
      <vt:lpstr>Primary VS Secondary Reinforcement</vt:lpstr>
      <vt:lpstr>Slide 20</vt:lpstr>
      <vt:lpstr>Immediate Versus Delayed Reinforcement</vt:lpstr>
      <vt:lpstr>Immediate Reinforcers</vt:lpstr>
      <vt:lpstr>The effect of delay of reinforcement. Notice how rapidly the learning score drops when reward is delayed. Animals learning to press a bar in a Skinner box showed no signs of learning if food reward followed a bar press by more than 100 seconds (Perin, 1943). </vt:lpstr>
      <vt:lpstr>Delayed Reinforcers</vt:lpstr>
      <vt:lpstr>Delaying Gratification</vt:lpstr>
      <vt:lpstr>Punishment: The Process of Punishment</vt:lpstr>
      <vt:lpstr>Slide 27</vt:lpstr>
      <vt:lpstr>Positive vs. Negative Punishment</vt:lpstr>
      <vt:lpstr>Desired Effects of Punishment</vt:lpstr>
      <vt:lpstr>Undesirable Effects of Punishment</vt:lpstr>
      <vt:lpstr>2 Forms of Learning from Punishment</vt:lpstr>
      <vt:lpstr>Some Reinforcement Procedures: Shaping </vt:lpstr>
      <vt:lpstr>Slide 33</vt:lpstr>
      <vt:lpstr>Slide 34</vt:lpstr>
      <vt:lpstr>Operant conditioning principles were used to train these pigeons to play Ping-Pong.  Shaping</vt:lpstr>
      <vt:lpstr>Chaining</vt:lpstr>
      <vt:lpstr>Schedules of Reinforcement</vt:lpstr>
      <vt:lpstr>Continuous Reinforcement</vt:lpstr>
      <vt:lpstr>Partial Reinforcement</vt:lpstr>
      <vt:lpstr>Fixed-Ratio Schedule (FR)</vt:lpstr>
      <vt:lpstr>Variable-Ratio Schedule (VR)</vt:lpstr>
      <vt:lpstr>Fixed-Interval Schedule</vt:lpstr>
      <vt:lpstr>Variable-Interval Schedule</vt:lpstr>
      <vt:lpstr>Slide 44</vt:lpstr>
      <vt:lpstr>Schedules of Reinforcement</vt:lpstr>
      <vt:lpstr>Lessons</vt:lpstr>
    </vt:vector>
  </TitlesOfParts>
  <Company>&lt;Grand Haven Area Public Schools&gt;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Operant Conditioning</dc:title>
  <dc:creator>Netadmin</dc:creator>
  <cp:lastModifiedBy>image</cp:lastModifiedBy>
  <cp:revision>77</cp:revision>
  <dcterms:created xsi:type="dcterms:W3CDTF">2006-11-14T20:17:38Z</dcterms:created>
  <dcterms:modified xsi:type="dcterms:W3CDTF">2010-10-04T11:07:41Z</dcterms:modified>
</cp:coreProperties>
</file>