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79"/>
  </p:notesMasterIdLst>
  <p:handoutMasterIdLst>
    <p:handoutMasterId r:id="rId80"/>
  </p:handoutMasterIdLst>
  <p:sldIdLst>
    <p:sldId id="256" r:id="rId2"/>
    <p:sldId id="333" r:id="rId3"/>
    <p:sldId id="332" r:id="rId4"/>
    <p:sldId id="258" r:id="rId5"/>
    <p:sldId id="259" r:id="rId6"/>
    <p:sldId id="257" r:id="rId7"/>
    <p:sldId id="260" r:id="rId8"/>
    <p:sldId id="261" r:id="rId9"/>
    <p:sldId id="262" r:id="rId10"/>
    <p:sldId id="263" r:id="rId11"/>
    <p:sldId id="264" r:id="rId12"/>
    <p:sldId id="265" r:id="rId13"/>
    <p:sldId id="266" r:id="rId14"/>
    <p:sldId id="269" r:id="rId15"/>
    <p:sldId id="268" r:id="rId16"/>
    <p:sldId id="271" r:id="rId17"/>
    <p:sldId id="272" r:id="rId18"/>
    <p:sldId id="274" r:id="rId19"/>
    <p:sldId id="275" r:id="rId20"/>
    <p:sldId id="276" r:id="rId21"/>
    <p:sldId id="277" r:id="rId22"/>
    <p:sldId id="279" r:id="rId23"/>
    <p:sldId id="278" r:id="rId24"/>
    <p:sldId id="284" r:id="rId25"/>
    <p:sldId id="280" r:id="rId26"/>
    <p:sldId id="310" r:id="rId27"/>
    <p:sldId id="281" r:id="rId28"/>
    <p:sldId id="282" r:id="rId29"/>
    <p:sldId id="283" r:id="rId30"/>
    <p:sldId id="285" r:id="rId31"/>
    <p:sldId id="286" r:id="rId32"/>
    <p:sldId id="288" r:id="rId33"/>
    <p:sldId id="289" r:id="rId34"/>
    <p:sldId id="290" r:id="rId35"/>
    <p:sldId id="291" r:id="rId36"/>
    <p:sldId id="287" r:id="rId37"/>
    <p:sldId id="296" r:id="rId38"/>
    <p:sldId id="297" r:id="rId39"/>
    <p:sldId id="292" r:id="rId40"/>
    <p:sldId id="295" r:id="rId41"/>
    <p:sldId id="293" r:id="rId42"/>
    <p:sldId id="298" r:id="rId43"/>
    <p:sldId id="294" r:id="rId44"/>
    <p:sldId id="302" r:id="rId45"/>
    <p:sldId id="303" r:id="rId46"/>
    <p:sldId id="300" r:id="rId47"/>
    <p:sldId id="304" r:id="rId48"/>
    <p:sldId id="308" r:id="rId49"/>
    <p:sldId id="305" r:id="rId50"/>
    <p:sldId id="309" r:id="rId51"/>
    <p:sldId id="306" r:id="rId52"/>
    <p:sldId id="335" r:id="rId53"/>
    <p:sldId id="307" r:id="rId54"/>
    <p:sldId id="336" r:id="rId55"/>
    <p:sldId id="301" r:id="rId56"/>
    <p:sldId id="311" r:id="rId57"/>
    <p:sldId id="312" r:id="rId58"/>
    <p:sldId id="315" r:id="rId59"/>
    <p:sldId id="313" r:id="rId60"/>
    <p:sldId id="318" r:id="rId61"/>
    <p:sldId id="317" r:id="rId62"/>
    <p:sldId id="314" r:id="rId63"/>
    <p:sldId id="319" r:id="rId64"/>
    <p:sldId id="320" r:id="rId65"/>
    <p:sldId id="323" r:id="rId66"/>
    <p:sldId id="330" r:id="rId67"/>
    <p:sldId id="331" r:id="rId68"/>
    <p:sldId id="324" r:id="rId69"/>
    <p:sldId id="326" r:id="rId70"/>
    <p:sldId id="328" r:id="rId71"/>
    <p:sldId id="337" r:id="rId72"/>
    <p:sldId id="338" r:id="rId73"/>
    <p:sldId id="339" r:id="rId74"/>
    <p:sldId id="340" r:id="rId75"/>
    <p:sldId id="341" r:id="rId76"/>
    <p:sldId id="342" r:id="rId77"/>
    <p:sldId id="343" r:id="rId7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2119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2119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2119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FED8C20F-66A5-45F3-9034-CD9EF1E765C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1741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1741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1741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86EA5281-47BA-4F80-AA80-844B688D7D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F47BF-E07F-4F3E-96CF-C84FC78FDEC5}" type="slidenum">
              <a:rPr lang="en-US"/>
              <a:pPr/>
              <a:t>15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b="1">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6D938-3B19-42F4-AC6A-FB5D6B3EF9BB}" type="slidenum">
              <a:rPr lang="en-US"/>
              <a:pPr/>
              <a:t>37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b="1"/>
              <a:t>OBJECTIVE 9</a:t>
            </a:r>
            <a:r>
              <a:rPr lang="en-US" b="1">
                <a:cs typeface="Arial" pitchFamily="34" charset="0"/>
              </a:rPr>
              <a:t>| Describe the duration and working capacity of short-term memory.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28325-799D-4156-B0FC-8A6EEFE3974F}" type="slidenum">
              <a:rPr lang="en-US"/>
              <a:pPr/>
              <a:t>44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b="1"/>
              <a:t>OBJECTIVE 10</a:t>
            </a:r>
            <a:r>
              <a:rPr lang="en-US" b="1">
                <a:cs typeface="Arial" pitchFamily="34" charset="0"/>
              </a:rPr>
              <a:t>| Describe the capacity and duration of long-term memory.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06BE0-FF52-49B0-B492-2E7D8CE72789}" type="slidenum">
              <a:rPr lang="en-US"/>
              <a:pPr/>
              <a:t>51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b="1"/>
              <a:t>OBJECTIVE 13</a:t>
            </a:r>
            <a:r>
              <a:rPr lang="en-US" b="1">
                <a:cs typeface="Arial" pitchFamily="34" charset="0"/>
              </a:rPr>
              <a:t>| Distinguish between implicit and explicit memory, and identify the main brain structure associated with each.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en-US" altLang="ja-JP" smtClean="0"/>
              <a:t>Click to edit Master title style</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p:txBody>
          <a:bodyPr/>
          <a:lstStyle/>
          <a:p>
            <a:endParaRPr lang="en-US"/>
          </a:p>
        </p:txBody>
      </p:sp>
      <p:sp>
        <p:nvSpPr>
          <p:cNvPr id="11" name="図形 10"/>
          <p:cNvSpPr>
            <a:spLocks noGrp="1"/>
          </p:cNvSpPr>
          <p:nvPr>
            <p:ph type="ftr" sz="quarter" idx="11"/>
          </p:nvPr>
        </p:nvSpPr>
        <p:spPr/>
        <p:txBody>
          <a:bodyPr/>
          <a:lstStyle/>
          <a:p>
            <a:endParaRPr lang="en-US"/>
          </a:p>
        </p:txBody>
      </p:sp>
      <p:sp>
        <p:nvSpPr>
          <p:cNvPr id="18" name="図形 17"/>
          <p:cNvSpPr>
            <a:spLocks noGrp="1"/>
          </p:cNvSpPr>
          <p:nvPr>
            <p:ph type="sldNum" sz="quarter" idx="12"/>
          </p:nvPr>
        </p:nvSpPr>
        <p:spPr/>
        <p:txBody>
          <a:bodyPr/>
          <a:lstStyle/>
          <a:p>
            <a:fld id="{F43F84A1-FAC7-4F8B-9D49-976B1B9FA2BE}"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05E49760-31A2-4E5B-92E9-BC86B767866F}"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a:xfrm>
            <a:off x="6286512" y="6356350"/>
            <a:ext cx="2133600" cy="365125"/>
          </a:xfrm>
        </p:spPr>
        <p:txBody>
          <a:bodyPr/>
          <a:lstStyle/>
          <a:p>
            <a:fld id="{24AB93BB-133F-4B70-98FB-C1A99599FA3E}"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79BBE7-9426-4F1A-8713-999B41F0022C}"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BE8D2BB-6ECE-455C-9EAC-2888221D0BEB}" type="slidenum">
              <a:rPr lang="en-US"/>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CE8D54-9F45-4AF5-842B-6CA7841E98F4}"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EB044216-DFB0-4B6C-AB94-A564E5C408F6}"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en-US" altLang="ja-JP" smtClean="0"/>
              <a:t>Click to edit Master title style</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5D4A7FFB-7050-47A5-A3A2-FC26DD4D95E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dt" sz="half" idx="10"/>
          </p:nvPr>
        </p:nvSpPr>
        <p:spPr/>
        <p:txBody>
          <a:bodyPr/>
          <a:lstStyle/>
          <a:p>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9FAEBF28-EFA5-4B52-A96E-265BE7FE593F}"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p:txBody>
          <a:bodyPr/>
          <a:lstStyle/>
          <a:p>
            <a:endParaRPr lang="en-US"/>
          </a:p>
        </p:txBody>
      </p:sp>
      <p:sp>
        <p:nvSpPr>
          <p:cNvPr id="8" name="図形 7"/>
          <p:cNvSpPr>
            <a:spLocks noGrp="1"/>
          </p:cNvSpPr>
          <p:nvPr>
            <p:ph type="ftr" sz="quarter" idx="11"/>
          </p:nvPr>
        </p:nvSpPr>
        <p:spPr/>
        <p:txBody>
          <a:bodyPr/>
          <a:lstStyle/>
          <a:p>
            <a:endParaRPr lang="en-US"/>
          </a:p>
        </p:txBody>
      </p:sp>
      <p:sp>
        <p:nvSpPr>
          <p:cNvPr id="9" name="図形 8"/>
          <p:cNvSpPr>
            <a:spLocks noGrp="1"/>
          </p:cNvSpPr>
          <p:nvPr>
            <p:ph type="sldNum" sz="quarter" idx="12"/>
          </p:nvPr>
        </p:nvSpPr>
        <p:spPr/>
        <p:txBody>
          <a:bodyPr/>
          <a:lstStyle/>
          <a:p>
            <a:fld id="{D1EB42E5-25AF-4717-A19F-595537F8B43C}"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F072A0C0-1F3F-4BE9-8408-FA3E5146884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BFA74448-D9BF-49BE-9AEB-7092A37E0A98}"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5" name="図形 4"/>
          <p:cNvSpPr>
            <a:spLocks noGrp="1"/>
          </p:cNvSpPr>
          <p:nvPr>
            <p:ph type="dt" sz="half" idx="10"/>
          </p:nvPr>
        </p:nvSpPr>
        <p:spPr/>
        <p:txBody>
          <a:bodyPr/>
          <a:lstStyle/>
          <a:p>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ED2A5929-CC61-45D8-AFBA-5D3035F710D6}"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en-US" altLang="ja-JP" smtClean="0"/>
              <a:t>Click to edit Master title style</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p:txBody>
          <a:bodyPr/>
          <a:lstStyle/>
          <a:p>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42DD743C-A67B-4989-B0D8-74C9C9E379B1}"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endParaRPr lang="en-US"/>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E6470249-2B72-4CAB-A8B2-8876A9288386}" type="slidenum">
              <a:rPr lang="en-US" smtClean="0"/>
              <a:pPr/>
              <a:t>‹#›</a:t>
            </a:fld>
            <a:endParaRPr lang="en-US"/>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en-US" altLang="ja-JP" smtClean="0"/>
              <a:t>Click to edit Master title style</a:t>
            </a:r>
            <a:endParaRPr kumimoji="1" lang="ja-JP" alt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strVal val="#ppt_w"/>
                                          </p:val>
                                        </p:tav>
                                        <p:tav tm="100000">
                                          <p:val>
                                            <p:strVal val="#ppt_w"/>
                                          </p:val>
                                        </p:tav>
                                      </p:tavLst>
                                    </p:anim>
                                    <p:anim calcmode="lin" valueType="num">
                                      <p:cBhvr>
                                        <p:cTn id="8" dur="2000" fill="hold"/>
                                        <p:tgtEl>
                                          <p:spTgt spid="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2"/>
                                        </p:tgtEl>
                                        <p:attrNameLst>
                                          <p:attrName>ppt_x</p:attrName>
                                        </p:attrNameLst>
                                      </p:cBhvr>
                                      <p:tavLst>
                                        <p:tav tm="0">
                                          <p:val>
                                            <p:strVal val="#ppt_x-.4"/>
                                          </p:val>
                                        </p:tav>
                                        <p:tav tm="100000">
                                          <p:val>
                                            <p:strVal val="#ppt_x"/>
                                          </p:val>
                                        </p:tav>
                                      </p:tavLst>
                                    </p:anim>
                                    <p:anim calcmode="lin" valueType="num">
                                      <p:cBhvr>
                                        <p:cTn id="10" dur="2000" fill="hold"/>
                                        <p:tgtEl>
                                          <p:spTgt spid="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stCondLst>
                                            <p:cond delay="0"/>
                                          </p:stCondLst>
                                        </p:cTn>
                                        <p:tgtEl>
                                          <p:spTgt spid="18">
                                            <p:txEl>
                                              <p:pRg st="0" end="0"/>
                                            </p:txEl>
                                          </p:spTgt>
                                        </p:tgtEl>
                                      </p:cBhvr>
                                    </p:animEffect>
                                    <p:anim calcmode="lin" valueType="num">
                                      <p:cBhvr>
                                        <p:cTn id="16" dur="500" fill="hold">
                                          <p:stCondLst>
                                            <p:cond delay="0"/>
                                          </p:stCondLst>
                                        </p:cTn>
                                        <p:tgtEl>
                                          <p:spTgt spid="18">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8">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500">
                                          <p:stCondLst>
                                            <p:cond delay="0"/>
                                          </p:stCondLst>
                                        </p:cTn>
                                        <p:tgtEl>
                                          <p:spTgt spid="18">
                                            <p:txEl>
                                              <p:pRg st="1" end="1"/>
                                            </p:txEl>
                                          </p:spTgt>
                                        </p:tgtEl>
                                      </p:cBhvr>
                                    </p:animEffect>
                                    <p:anim calcmode="lin" valueType="num">
                                      <p:cBhvr>
                                        <p:cTn id="21" dur="500" fill="hold">
                                          <p:stCondLst>
                                            <p:cond delay="0"/>
                                          </p:stCondLst>
                                        </p:cTn>
                                        <p:tgtEl>
                                          <p:spTgt spid="18">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18">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fade">
                                      <p:cBhvr>
                                        <p:cTn id="25" dur="500">
                                          <p:stCondLst>
                                            <p:cond delay="0"/>
                                          </p:stCondLst>
                                        </p:cTn>
                                        <p:tgtEl>
                                          <p:spTgt spid="18">
                                            <p:txEl>
                                              <p:pRg st="2" end="2"/>
                                            </p:txEl>
                                          </p:spTgt>
                                        </p:tgtEl>
                                      </p:cBhvr>
                                    </p:animEffect>
                                    <p:anim calcmode="lin" valueType="num">
                                      <p:cBhvr>
                                        <p:cTn id="26" dur="500" fill="hold">
                                          <p:stCondLst>
                                            <p:cond delay="0"/>
                                          </p:stCondLst>
                                        </p:cTn>
                                        <p:tgtEl>
                                          <p:spTgt spid="18">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18">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fade">
                                      <p:cBhvr>
                                        <p:cTn id="30" dur="500">
                                          <p:stCondLst>
                                            <p:cond delay="0"/>
                                          </p:stCondLst>
                                        </p:cTn>
                                        <p:tgtEl>
                                          <p:spTgt spid="18">
                                            <p:txEl>
                                              <p:pRg st="3" end="3"/>
                                            </p:txEl>
                                          </p:spTgt>
                                        </p:tgtEl>
                                      </p:cBhvr>
                                    </p:animEffect>
                                    <p:anim calcmode="lin" valueType="num">
                                      <p:cBhvr>
                                        <p:cTn id="31" dur="500" fill="hold">
                                          <p:stCondLst>
                                            <p:cond delay="0"/>
                                          </p:stCondLst>
                                        </p:cTn>
                                        <p:tgtEl>
                                          <p:spTgt spid="18">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18">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500">
                                          <p:stCondLst>
                                            <p:cond delay="0"/>
                                          </p:stCondLst>
                                        </p:cTn>
                                        <p:tgtEl>
                                          <p:spTgt spid="18">
                                            <p:txEl>
                                              <p:pRg st="4" end="4"/>
                                            </p:txEl>
                                          </p:spTgt>
                                        </p:tgtEl>
                                      </p:cBhvr>
                                    </p:animEffect>
                                    <p:anim calcmode="lin" valueType="num">
                                      <p:cBhvr>
                                        <p:cTn id="36" dur="500" fill="hold">
                                          <p:stCondLst>
                                            <p:cond delay="0"/>
                                          </p:stCondLst>
                                        </p:cTn>
                                        <p:tgtEl>
                                          <p:spTgt spid="18">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 grpId="0"/>
    </p:bldLst>
  </p:timing>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ntropsych.com/ch06_memory/rehearsal.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intropsych.com/ch06_memory/magical_number_seven.html"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brainconnection.com/topics/?main=fa/hm-memory4" TargetMode="External"/><Relationship Id="rId1" Type="http://schemas.openxmlformats.org/officeDocument/2006/relationships/slideLayout" Target="../slideLayouts/slideLayout12.xml"/><Relationship Id="rId5" Type="http://schemas.openxmlformats.org/officeDocument/2006/relationships/image" Target="../media/image38.gif"/><Relationship Id="rId4" Type="http://schemas.openxmlformats.org/officeDocument/2006/relationships/hyperlink" Target="http://en.wikipedia.org/wiki/Image:Tower_of_Hanoi_4.gi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file:///C:\Documents%20and%20Settings\arfilipo\Desktop\Coon_START.ppt%23-1,2,Table%20of%20Contents"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hyperlink" Target="http://education.calumet.purdue.edu/vockell/EdPsyBook/Edpsy6/edpsy6_forgetting.ht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371600"/>
            <a:ext cx="4191000" cy="1470025"/>
          </a:xfrm>
        </p:spPr>
        <p:txBody>
          <a:bodyPr/>
          <a:lstStyle/>
          <a:p>
            <a:r>
              <a:rPr lang="en-US"/>
              <a:t>Memory</a:t>
            </a:r>
          </a:p>
        </p:txBody>
      </p:sp>
      <p:sp>
        <p:nvSpPr>
          <p:cNvPr id="2051" name="Rectangle 3"/>
          <p:cNvSpPr>
            <a:spLocks noGrp="1" noChangeArrowheads="1"/>
          </p:cNvSpPr>
          <p:nvPr>
            <p:ph type="subTitle" idx="1"/>
          </p:nvPr>
        </p:nvSpPr>
        <p:spPr>
          <a:xfrm>
            <a:off x="0" y="3505200"/>
            <a:ext cx="4343400" cy="1752600"/>
          </a:xfrm>
        </p:spPr>
        <p:txBody>
          <a:bodyPr/>
          <a:lstStyle/>
          <a:p>
            <a:r>
              <a:rPr lang="en-US"/>
              <a:t>Chapter 9</a:t>
            </a:r>
          </a:p>
          <a:p>
            <a:r>
              <a:rPr lang="en-US">
                <a:sym typeface="Wingdings" pitchFamily="2" charset="2"/>
              </a:rPr>
              <a:t></a:t>
            </a:r>
            <a:endParaRPr lang="en-US"/>
          </a:p>
        </p:txBody>
      </p:sp>
      <p:pic>
        <p:nvPicPr>
          <p:cNvPr id="2052" name="Picture 4"/>
          <p:cNvPicPr>
            <a:picLocks noChangeAspect="1" noChangeArrowheads="1"/>
          </p:cNvPicPr>
          <p:nvPr/>
        </p:nvPicPr>
        <p:blipFill>
          <a:blip r:embed="rId2" cstate="print"/>
          <a:srcRect/>
          <a:stretch>
            <a:fillRect/>
          </a:stretch>
        </p:blipFill>
        <p:spPr bwMode="auto">
          <a:xfrm>
            <a:off x="4318000" y="0"/>
            <a:ext cx="4826000" cy="6324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4114800" cy="1143000"/>
          </a:xfrm>
        </p:spPr>
        <p:txBody>
          <a:bodyPr>
            <a:normAutofit fontScale="90000"/>
          </a:bodyPr>
          <a:lstStyle/>
          <a:p>
            <a:r>
              <a:rPr lang="en-US" sz="4000"/>
              <a:t>World Memory Championships</a:t>
            </a:r>
          </a:p>
        </p:txBody>
      </p:sp>
      <p:sp>
        <p:nvSpPr>
          <p:cNvPr id="11267" name="Rectangle 3"/>
          <p:cNvSpPr>
            <a:spLocks noGrp="1" noChangeArrowheads="1"/>
          </p:cNvSpPr>
          <p:nvPr>
            <p:ph type="body" sz="half" idx="1"/>
          </p:nvPr>
        </p:nvSpPr>
        <p:spPr>
          <a:xfrm>
            <a:off x="0" y="2286000"/>
            <a:ext cx="9144000" cy="4572000"/>
          </a:xfrm>
        </p:spPr>
        <p:txBody>
          <a:bodyPr/>
          <a:lstStyle/>
          <a:p>
            <a:r>
              <a:rPr lang="en-US" sz="2800"/>
              <a:t>10 events over 2 days</a:t>
            </a:r>
          </a:p>
          <a:p>
            <a:r>
              <a:rPr lang="en-US" sz="2800"/>
              <a:t>Records:</a:t>
            </a:r>
          </a:p>
          <a:p>
            <a:pPr lvl="1"/>
            <a:r>
              <a:rPr lang="en-US" sz="2400"/>
              <a:t>Single deck of cards = 34 seconds</a:t>
            </a:r>
          </a:p>
          <a:p>
            <a:pPr lvl="1"/>
            <a:r>
              <a:rPr lang="en-US" sz="2400"/>
              <a:t>Random digits in 1 hour = 1620!</a:t>
            </a:r>
          </a:p>
          <a:p>
            <a:pPr lvl="1"/>
            <a:r>
              <a:rPr lang="en-US" sz="2400"/>
              <a:t>Random cards in 1 hour = 22.5 packs</a:t>
            </a:r>
          </a:p>
          <a:p>
            <a:pPr lvl="1"/>
            <a:r>
              <a:rPr lang="en-US" sz="2400"/>
              <a:t>Binary numbers in 30 minutes = 2745</a:t>
            </a:r>
          </a:p>
          <a:p>
            <a:pPr lvl="1"/>
            <a:r>
              <a:rPr lang="en-US" sz="2400"/>
              <a:t>Jr. Record: 7-year-old David Seidel of Germany 630 binary digits in 30 minutes</a:t>
            </a:r>
          </a:p>
        </p:txBody>
      </p:sp>
      <p:pic>
        <p:nvPicPr>
          <p:cNvPr id="11268" name="Picture 4"/>
          <p:cNvPicPr>
            <a:picLocks noGrp="1" noChangeAspect="1" noChangeArrowheads="1"/>
          </p:cNvPicPr>
          <p:nvPr>
            <p:ph sz="half" idx="2"/>
          </p:nvPr>
        </p:nvPicPr>
        <p:blipFill>
          <a:blip r:embed="rId2" cstate="print"/>
          <a:srcRect/>
          <a:stretch>
            <a:fillRect/>
          </a:stretch>
        </p:blipFill>
        <p:spPr>
          <a:xfrm>
            <a:off x="4724400" y="0"/>
            <a:ext cx="4419600" cy="2312988"/>
          </a:xfrm>
          <a:noFill/>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The Case of Clive Wearing</a:t>
            </a:r>
          </a:p>
        </p:txBody>
      </p:sp>
      <p:sp>
        <p:nvSpPr>
          <p:cNvPr id="12291" name="Rectangle 3"/>
          <p:cNvSpPr>
            <a:spLocks noGrp="1" noChangeArrowheads="1"/>
          </p:cNvSpPr>
          <p:nvPr>
            <p:ph type="body" sz="half" idx="1"/>
          </p:nvPr>
        </p:nvSpPr>
        <p:spPr>
          <a:xfrm>
            <a:off x="457200" y="1600200"/>
            <a:ext cx="4038600" cy="5257800"/>
          </a:xfrm>
        </p:spPr>
        <p:txBody>
          <a:bodyPr/>
          <a:lstStyle/>
          <a:p>
            <a:r>
              <a:rPr lang="en-US" sz="3000" dirty="0" smtClean="0"/>
              <a:t>Mind </a:t>
            </a:r>
            <a:r>
              <a:rPr lang="en-US" sz="3000" dirty="0"/>
              <a:t>11-2</a:t>
            </a:r>
          </a:p>
          <a:p>
            <a:r>
              <a:rPr lang="en-US" sz="3000" dirty="0"/>
              <a:t>Types of Memory</a:t>
            </a:r>
          </a:p>
          <a:p>
            <a:pPr lvl="1"/>
            <a:r>
              <a:rPr lang="en-US" sz="3000" dirty="0"/>
              <a:t>Episodic is totally gone</a:t>
            </a:r>
          </a:p>
          <a:p>
            <a:pPr lvl="1"/>
            <a:r>
              <a:rPr lang="en-US" sz="3000" dirty="0"/>
              <a:t>Procedural is still there though!</a:t>
            </a:r>
          </a:p>
        </p:txBody>
      </p:sp>
      <p:pic>
        <p:nvPicPr>
          <p:cNvPr id="12292" name="Picture 4"/>
          <p:cNvPicPr>
            <a:picLocks noGrp="1" noChangeAspect="1" noChangeArrowheads="1"/>
          </p:cNvPicPr>
          <p:nvPr>
            <p:ph sz="half" idx="2"/>
          </p:nvPr>
        </p:nvPicPr>
        <p:blipFill>
          <a:blip r:embed="rId2" cstate="print"/>
          <a:stretch>
            <a:fillRect/>
          </a:stretch>
        </p:blipFill>
        <p:spPr>
          <a:xfrm>
            <a:off x="4267200" y="1295400"/>
            <a:ext cx="4082560" cy="4267200"/>
          </a:xfrm>
          <a:noFill/>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5257800" cy="1143000"/>
          </a:xfrm>
        </p:spPr>
        <p:txBody>
          <a:bodyPr/>
          <a:lstStyle/>
          <a:p>
            <a:r>
              <a:rPr lang="en-US"/>
              <a:t>Flashbulb Memories</a:t>
            </a:r>
          </a:p>
        </p:txBody>
      </p:sp>
      <p:sp>
        <p:nvSpPr>
          <p:cNvPr id="13315" name="Rectangle 3"/>
          <p:cNvSpPr>
            <a:spLocks noGrp="1" noChangeArrowheads="1"/>
          </p:cNvSpPr>
          <p:nvPr>
            <p:ph type="body" sz="half" idx="1"/>
          </p:nvPr>
        </p:nvSpPr>
        <p:spPr>
          <a:xfrm>
            <a:off x="0" y="685800"/>
            <a:ext cx="9144000" cy="6172200"/>
          </a:xfrm>
        </p:spPr>
        <p:txBody>
          <a:bodyPr/>
          <a:lstStyle/>
          <a:p>
            <a:pPr>
              <a:lnSpc>
                <a:spcPct val="90000"/>
              </a:lnSpc>
            </a:pPr>
            <a:r>
              <a:rPr lang="en-US" sz="2000" dirty="0"/>
              <a:t>Write down in a sentence or two each of your </a:t>
            </a:r>
            <a:r>
              <a:rPr lang="en-US" sz="2000" dirty="0" smtClean="0"/>
              <a:t>most </a:t>
            </a:r>
            <a:r>
              <a:rPr lang="en-US" sz="2000" dirty="0"/>
              <a:t>vivid </a:t>
            </a:r>
            <a:r>
              <a:rPr lang="en-US" sz="2000" dirty="0" smtClean="0"/>
              <a:t>memory from </a:t>
            </a:r>
            <a:r>
              <a:rPr lang="en-US" sz="2000" dirty="0"/>
              <a:t>your life.</a:t>
            </a:r>
          </a:p>
          <a:p>
            <a:pPr>
              <a:lnSpc>
                <a:spcPct val="90000"/>
              </a:lnSpc>
            </a:pPr>
            <a:r>
              <a:rPr lang="en-US" sz="2000" dirty="0"/>
              <a:t>How many remember the moment when:</a:t>
            </a:r>
          </a:p>
          <a:p>
            <a:pPr>
              <a:lnSpc>
                <a:spcPct val="90000"/>
              </a:lnSpc>
            </a:pPr>
            <a:r>
              <a:rPr lang="en-US" sz="2000" dirty="0"/>
              <a:t>9/11 occurred</a:t>
            </a:r>
          </a:p>
          <a:p>
            <a:pPr>
              <a:lnSpc>
                <a:spcPct val="90000"/>
              </a:lnSpc>
            </a:pPr>
            <a:r>
              <a:rPr lang="en-US" sz="2000" dirty="0"/>
              <a:t>Princess Diana’s death</a:t>
            </a:r>
          </a:p>
          <a:p>
            <a:pPr>
              <a:lnSpc>
                <a:spcPct val="90000"/>
              </a:lnSpc>
            </a:pPr>
            <a:r>
              <a:rPr lang="en-US" sz="2000" dirty="0"/>
              <a:t>Often, these societal event type of memories can be somewhat </a:t>
            </a:r>
            <a:r>
              <a:rPr lang="en-US" sz="2000" b="1" dirty="0"/>
              <a:t>constructed (inaccurate) </a:t>
            </a:r>
            <a:r>
              <a:rPr lang="en-US" sz="2000" dirty="0"/>
              <a:t>in our minds because of other people’s accounts of the same events</a:t>
            </a:r>
          </a:p>
          <a:p>
            <a:pPr>
              <a:lnSpc>
                <a:spcPct val="90000"/>
              </a:lnSpc>
            </a:pPr>
            <a:endParaRPr lang="en-US" sz="2000" dirty="0"/>
          </a:p>
          <a:p>
            <a:pPr>
              <a:lnSpc>
                <a:spcPct val="90000"/>
              </a:lnSpc>
            </a:pPr>
            <a:r>
              <a:rPr lang="en-US" sz="2000" dirty="0"/>
              <a:t>Actually, however, most flashbulb memories (and more accurate ones) are of personal events:</a:t>
            </a:r>
          </a:p>
          <a:p>
            <a:pPr lvl="1">
              <a:lnSpc>
                <a:spcPct val="90000"/>
              </a:lnSpc>
            </a:pPr>
            <a:r>
              <a:rPr lang="en-US" sz="1800" dirty="0"/>
              <a:t>Car accident</a:t>
            </a:r>
          </a:p>
          <a:p>
            <a:pPr lvl="1">
              <a:lnSpc>
                <a:spcPct val="90000"/>
              </a:lnSpc>
            </a:pPr>
            <a:r>
              <a:rPr lang="en-US" sz="1800" dirty="0"/>
              <a:t>Early romantic experience</a:t>
            </a:r>
          </a:p>
          <a:p>
            <a:pPr lvl="1">
              <a:lnSpc>
                <a:spcPct val="90000"/>
              </a:lnSpc>
            </a:pPr>
            <a:r>
              <a:rPr lang="en-US" sz="1800" dirty="0"/>
              <a:t>First public speaking performance</a:t>
            </a:r>
          </a:p>
          <a:p>
            <a:pPr lvl="1">
              <a:lnSpc>
                <a:spcPct val="90000"/>
              </a:lnSpc>
            </a:pPr>
            <a:r>
              <a:rPr lang="en-US" sz="1800" dirty="0"/>
              <a:t>First airplane flight</a:t>
            </a:r>
          </a:p>
          <a:p>
            <a:pPr lvl="1">
              <a:lnSpc>
                <a:spcPct val="90000"/>
              </a:lnSpc>
            </a:pPr>
            <a:r>
              <a:rPr lang="en-US" sz="1800" dirty="0"/>
              <a:t>First time your parents left you alone</a:t>
            </a:r>
          </a:p>
          <a:p>
            <a:pPr>
              <a:lnSpc>
                <a:spcPct val="90000"/>
              </a:lnSpc>
            </a:pPr>
            <a:endParaRPr lang="en-US" sz="2000" dirty="0"/>
          </a:p>
          <a:p>
            <a:pPr>
              <a:lnSpc>
                <a:spcPct val="90000"/>
              </a:lnSpc>
            </a:pPr>
            <a:r>
              <a:rPr lang="en-US" sz="2000" dirty="0"/>
              <a:t>Defined: clear memories of emotionally significant moments or events and </a:t>
            </a:r>
            <a:r>
              <a:rPr lang="en-US" sz="2000" b="1" dirty="0"/>
              <a:t>thus differ from other memories in their </a:t>
            </a:r>
            <a:r>
              <a:rPr lang="en-US" sz="2000" b="1" i="1" dirty="0"/>
              <a:t>striking clarity</a:t>
            </a:r>
          </a:p>
          <a:p>
            <a:pPr>
              <a:lnSpc>
                <a:spcPct val="90000"/>
              </a:lnSpc>
            </a:pPr>
            <a:endParaRPr lang="en-US" sz="2000" b="1" i="1" dirty="0"/>
          </a:p>
          <a:p>
            <a:pPr>
              <a:lnSpc>
                <a:spcPct val="90000"/>
              </a:lnSpc>
            </a:pPr>
            <a:endParaRPr lang="en-US" sz="2000" dirty="0"/>
          </a:p>
        </p:txBody>
      </p:sp>
      <p:pic>
        <p:nvPicPr>
          <p:cNvPr id="13316" name="Picture 4"/>
          <p:cNvPicPr>
            <a:picLocks noGrp="1" noChangeAspect="1" noChangeArrowheads="1"/>
          </p:cNvPicPr>
          <p:nvPr>
            <p:ph sz="half" idx="2"/>
          </p:nvPr>
        </p:nvPicPr>
        <p:blipFill>
          <a:blip r:embed="rId2" cstate="print"/>
          <a:srcRect/>
          <a:stretch>
            <a:fillRect/>
          </a:stretch>
        </p:blipFill>
        <p:spPr>
          <a:xfrm>
            <a:off x="4876800" y="3352800"/>
            <a:ext cx="2209800" cy="2014141"/>
          </a:xfrm>
          <a:noFill/>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3200400" cy="1143000"/>
          </a:xfrm>
        </p:spPr>
        <p:txBody>
          <a:bodyPr>
            <a:normAutofit fontScale="90000"/>
          </a:bodyPr>
          <a:lstStyle/>
          <a:p>
            <a:r>
              <a:rPr lang="en-US" sz="4000"/>
              <a:t>Bias in Memory</a:t>
            </a:r>
          </a:p>
        </p:txBody>
      </p:sp>
      <p:sp>
        <p:nvSpPr>
          <p:cNvPr id="14339" name="Rectangle 3"/>
          <p:cNvSpPr>
            <a:spLocks noGrp="1" noChangeArrowheads="1"/>
          </p:cNvSpPr>
          <p:nvPr>
            <p:ph type="body" sz="half" idx="1"/>
          </p:nvPr>
        </p:nvSpPr>
        <p:spPr>
          <a:xfrm>
            <a:off x="0" y="1752600"/>
            <a:ext cx="9144000" cy="4343400"/>
          </a:xfrm>
        </p:spPr>
        <p:txBody>
          <a:bodyPr>
            <a:normAutofit lnSpcReduction="10000"/>
          </a:bodyPr>
          <a:lstStyle/>
          <a:p>
            <a:pPr>
              <a:lnSpc>
                <a:spcPct val="90000"/>
              </a:lnSpc>
            </a:pPr>
            <a:r>
              <a:rPr lang="en-US" sz="2500" dirty="0"/>
              <a:t>Close your eyes</a:t>
            </a:r>
          </a:p>
          <a:p>
            <a:pPr>
              <a:lnSpc>
                <a:spcPct val="90000"/>
              </a:lnSpc>
            </a:pPr>
            <a:r>
              <a:rPr lang="en-US" sz="2500" dirty="0"/>
              <a:t>Imagine a standard loaf of bread</a:t>
            </a:r>
          </a:p>
          <a:p>
            <a:pPr>
              <a:lnSpc>
                <a:spcPct val="90000"/>
              </a:lnSpc>
            </a:pPr>
            <a:r>
              <a:rPr lang="en-US" sz="2500" dirty="0"/>
              <a:t>Estimate its size with your hands and freeze</a:t>
            </a:r>
          </a:p>
          <a:p>
            <a:pPr>
              <a:lnSpc>
                <a:spcPct val="90000"/>
              </a:lnSpc>
            </a:pPr>
            <a:r>
              <a:rPr lang="en-US" sz="2500" dirty="0"/>
              <a:t>Open your eyes</a:t>
            </a:r>
          </a:p>
          <a:p>
            <a:pPr>
              <a:lnSpc>
                <a:spcPct val="90000"/>
              </a:lnSpc>
            </a:pPr>
            <a:r>
              <a:rPr lang="en-US" sz="2500" dirty="0"/>
              <a:t>Near and Far Sighted individuals both overestimate the object’s size</a:t>
            </a:r>
          </a:p>
          <a:p>
            <a:pPr>
              <a:lnSpc>
                <a:spcPct val="90000"/>
              </a:lnSpc>
            </a:pPr>
            <a:r>
              <a:rPr lang="en-US" sz="2500" dirty="0"/>
              <a:t>Blind participants are the MOST ACCURATE!</a:t>
            </a:r>
          </a:p>
          <a:p>
            <a:pPr>
              <a:lnSpc>
                <a:spcPct val="90000"/>
              </a:lnSpc>
            </a:pPr>
            <a:r>
              <a:rPr lang="en-US" sz="2500" dirty="0"/>
              <a:t>WHY?</a:t>
            </a:r>
          </a:p>
          <a:p>
            <a:pPr>
              <a:lnSpc>
                <a:spcPct val="90000"/>
              </a:lnSpc>
            </a:pPr>
            <a:r>
              <a:rPr lang="en-US" sz="2500" dirty="0"/>
              <a:t>Blind </a:t>
            </a:r>
            <a:r>
              <a:rPr lang="en-US" sz="2500" dirty="0" err="1"/>
              <a:t>ppl</a:t>
            </a:r>
            <a:r>
              <a:rPr lang="en-US" sz="2500" dirty="0"/>
              <a:t> do not rely on visual memory!  Rather, they rely on manual representations.  Therefore, we can assume then that visual memory is not a true reflection of reality.</a:t>
            </a:r>
          </a:p>
          <a:p>
            <a:pPr lvl="1">
              <a:lnSpc>
                <a:spcPct val="90000"/>
              </a:lnSpc>
            </a:pPr>
            <a:endParaRPr lang="en-US" sz="2500" dirty="0"/>
          </a:p>
        </p:txBody>
      </p:sp>
      <p:pic>
        <p:nvPicPr>
          <p:cNvPr id="14340" name="Picture 4"/>
          <p:cNvPicPr>
            <a:picLocks noGrp="1" noChangeAspect="1" noChangeArrowheads="1"/>
          </p:cNvPicPr>
          <p:nvPr>
            <p:ph sz="half" idx="2"/>
          </p:nvPr>
        </p:nvPicPr>
        <p:blipFill>
          <a:blip r:embed="rId2" cstate="print"/>
          <a:srcRect/>
          <a:stretch>
            <a:fillRect/>
          </a:stretch>
        </p:blipFill>
        <p:spPr>
          <a:xfrm>
            <a:off x="5638800" y="0"/>
            <a:ext cx="3505200" cy="2503488"/>
          </a:xfrm>
          <a:noFill/>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3430588" cy="1143000"/>
          </a:xfrm>
        </p:spPr>
        <p:txBody>
          <a:bodyPr>
            <a:normAutofit fontScale="90000"/>
          </a:bodyPr>
          <a:lstStyle/>
          <a:p>
            <a:r>
              <a:rPr lang="en-US" sz="4000">
                <a:latin typeface="Palatino Linotype" pitchFamily="18" charset="0"/>
              </a:rPr>
              <a:t>INFO PROCSSING:</a:t>
            </a:r>
            <a:r>
              <a:rPr lang="en-US" sz="4000"/>
              <a:t/>
            </a:r>
            <a:br>
              <a:rPr lang="en-US" sz="4000"/>
            </a:br>
            <a:r>
              <a:rPr lang="en-US" sz="4000"/>
              <a:t>3 Box Model</a:t>
            </a:r>
          </a:p>
        </p:txBody>
      </p:sp>
      <p:sp>
        <p:nvSpPr>
          <p:cNvPr id="21507" name="Rectangle 3"/>
          <p:cNvSpPr>
            <a:spLocks noGrp="1" noChangeArrowheads="1"/>
          </p:cNvSpPr>
          <p:nvPr>
            <p:ph idx="1"/>
          </p:nvPr>
        </p:nvSpPr>
        <p:spPr>
          <a:xfrm>
            <a:off x="457200" y="2057400"/>
            <a:ext cx="3198813" cy="4525963"/>
          </a:xfrm>
        </p:spPr>
        <p:txBody>
          <a:bodyPr/>
          <a:lstStyle/>
          <a:p>
            <a:r>
              <a:rPr lang="en-US"/>
              <a:t>Atkinson &amp; Shriffrin (1968)</a:t>
            </a:r>
          </a:p>
          <a:p>
            <a:r>
              <a:rPr lang="en-US"/>
              <a:t>Sensory stores  = split second holding tank</a:t>
            </a:r>
          </a:p>
        </p:txBody>
      </p:sp>
      <p:pic>
        <p:nvPicPr>
          <p:cNvPr id="21508" name="Picture 4" descr="06box3my%20"/>
          <p:cNvPicPr>
            <a:picLocks noChangeAspect="1" noChangeArrowheads="1"/>
          </p:cNvPicPr>
          <p:nvPr/>
        </p:nvPicPr>
        <p:blipFill>
          <a:blip r:embed="rId2" cstate="print"/>
          <a:srcRect/>
          <a:stretch>
            <a:fillRect/>
          </a:stretch>
        </p:blipFill>
        <p:spPr bwMode="auto">
          <a:xfrm>
            <a:off x="4133850" y="0"/>
            <a:ext cx="501015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88925"/>
            <a:ext cx="7772400" cy="1128713"/>
          </a:xfrm>
        </p:spPr>
        <p:txBody>
          <a:bodyPr>
            <a:normAutofit fontScale="90000"/>
          </a:bodyPr>
          <a:lstStyle/>
          <a:p>
            <a:r>
              <a:rPr lang="en-US" sz="4000">
                <a:latin typeface="Palatino Linotype" pitchFamily="18" charset="0"/>
              </a:rPr>
              <a:t>Memory Stores &amp; </a:t>
            </a:r>
            <a:br>
              <a:rPr lang="en-US" sz="4000">
                <a:latin typeface="Palatino Linotype" pitchFamily="18" charset="0"/>
              </a:rPr>
            </a:br>
            <a:r>
              <a:rPr lang="en-US" sz="4000">
                <a:latin typeface="Palatino Linotype" pitchFamily="18" charset="0"/>
              </a:rPr>
              <a:t>The 3 Stages of Memory</a:t>
            </a:r>
          </a:p>
        </p:txBody>
      </p:sp>
      <p:sp>
        <p:nvSpPr>
          <p:cNvPr id="16387" name="Text Box 3"/>
          <p:cNvSpPr txBox="1">
            <a:spLocks noChangeArrowheads="1"/>
          </p:cNvSpPr>
          <p:nvPr/>
        </p:nvSpPr>
        <p:spPr bwMode="auto">
          <a:xfrm>
            <a:off x="990600" y="1981200"/>
            <a:ext cx="7162800" cy="946150"/>
          </a:xfrm>
          <a:prstGeom prst="rect">
            <a:avLst/>
          </a:prstGeom>
          <a:noFill/>
          <a:ln w="9525">
            <a:noFill/>
            <a:miter lim="800000"/>
            <a:headEnd/>
            <a:tailEnd/>
          </a:ln>
          <a:effectLst/>
        </p:spPr>
        <p:txBody>
          <a:bodyPr>
            <a:spAutoFit/>
          </a:bodyPr>
          <a:lstStyle/>
          <a:p>
            <a:pPr algn="ctr"/>
            <a:r>
              <a:rPr lang="en-US" sz="2800">
                <a:latin typeface="Palatino Linotype" pitchFamily="18" charset="0"/>
              </a:rPr>
              <a:t>Storage is at the heart of memory. Three stores of memory are shown below:</a:t>
            </a:r>
          </a:p>
        </p:txBody>
      </p:sp>
      <p:sp>
        <p:nvSpPr>
          <p:cNvPr id="16388" name="Text Box 4"/>
          <p:cNvSpPr txBox="1">
            <a:spLocks noChangeArrowheads="1"/>
          </p:cNvSpPr>
          <p:nvPr/>
        </p:nvSpPr>
        <p:spPr bwMode="auto">
          <a:xfrm>
            <a:off x="1371600" y="2971800"/>
            <a:ext cx="1149350"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Sensory</a:t>
            </a:r>
          </a:p>
          <a:p>
            <a:pPr algn="ctr"/>
            <a:r>
              <a:rPr lang="en-US" sz="2000">
                <a:latin typeface="Palatino Linotype" pitchFamily="18" charset="0"/>
              </a:rPr>
              <a:t>Memory</a:t>
            </a:r>
          </a:p>
        </p:txBody>
      </p:sp>
      <p:sp>
        <p:nvSpPr>
          <p:cNvPr id="16389" name="Text Box 5"/>
          <p:cNvSpPr txBox="1">
            <a:spLocks noChangeArrowheads="1"/>
          </p:cNvSpPr>
          <p:nvPr/>
        </p:nvSpPr>
        <p:spPr bwMode="auto">
          <a:xfrm>
            <a:off x="3352800" y="2971800"/>
            <a:ext cx="1181100"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Working</a:t>
            </a:r>
          </a:p>
          <a:p>
            <a:pPr algn="ctr"/>
            <a:r>
              <a:rPr lang="en-US" sz="2000">
                <a:latin typeface="Palatino Linotype" pitchFamily="18" charset="0"/>
              </a:rPr>
              <a:t>Memory</a:t>
            </a:r>
          </a:p>
        </p:txBody>
      </p:sp>
      <p:sp>
        <p:nvSpPr>
          <p:cNvPr id="16390" name="Text Box 6"/>
          <p:cNvSpPr txBox="1">
            <a:spLocks noChangeArrowheads="1"/>
          </p:cNvSpPr>
          <p:nvPr/>
        </p:nvSpPr>
        <p:spPr bwMode="auto">
          <a:xfrm>
            <a:off x="5181600" y="2971800"/>
            <a:ext cx="1379538"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Long-term</a:t>
            </a:r>
          </a:p>
          <a:p>
            <a:pPr algn="ctr"/>
            <a:r>
              <a:rPr lang="en-US" sz="2000">
                <a:latin typeface="Palatino Linotype" pitchFamily="18" charset="0"/>
              </a:rPr>
              <a:t>Memory</a:t>
            </a:r>
          </a:p>
        </p:txBody>
      </p:sp>
      <p:sp>
        <p:nvSpPr>
          <p:cNvPr id="16391" name="Rectangle 7"/>
          <p:cNvSpPr>
            <a:spLocks noChangeArrowheads="1"/>
          </p:cNvSpPr>
          <p:nvPr/>
        </p:nvSpPr>
        <p:spPr bwMode="auto">
          <a:xfrm>
            <a:off x="1371600" y="3657600"/>
            <a:ext cx="1371600" cy="1828800"/>
          </a:xfrm>
          <a:prstGeom prst="rect">
            <a:avLst/>
          </a:prstGeom>
          <a:noFill/>
          <a:ln w="38100">
            <a:solidFill>
              <a:schemeClr val="tx1"/>
            </a:solidFill>
            <a:miter lim="800000"/>
            <a:headEnd/>
            <a:tailEnd/>
          </a:ln>
          <a:effectLst/>
        </p:spPr>
        <p:txBody>
          <a:bodyPr wrap="none" anchor="ctr"/>
          <a:lstStyle/>
          <a:p>
            <a:endParaRPr lang="en-US"/>
          </a:p>
        </p:txBody>
      </p:sp>
      <p:sp>
        <p:nvSpPr>
          <p:cNvPr id="16392" name="Rectangle 8"/>
          <p:cNvSpPr>
            <a:spLocks noChangeArrowheads="1"/>
          </p:cNvSpPr>
          <p:nvPr/>
        </p:nvSpPr>
        <p:spPr bwMode="auto">
          <a:xfrm>
            <a:off x="3276600" y="3657600"/>
            <a:ext cx="1371600" cy="1828800"/>
          </a:xfrm>
          <a:prstGeom prst="rect">
            <a:avLst/>
          </a:prstGeom>
          <a:noFill/>
          <a:ln w="38100">
            <a:solidFill>
              <a:schemeClr val="tx1"/>
            </a:solidFill>
            <a:miter lim="800000"/>
            <a:headEnd/>
            <a:tailEnd/>
          </a:ln>
          <a:effectLst/>
        </p:spPr>
        <p:txBody>
          <a:bodyPr wrap="none" anchor="ctr"/>
          <a:lstStyle/>
          <a:p>
            <a:endParaRPr lang="en-US"/>
          </a:p>
        </p:txBody>
      </p:sp>
      <p:sp>
        <p:nvSpPr>
          <p:cNvPr id="16393" name="Rectangle 9"/>
          <p:cNvSpPr>
            <a:spLocks noChangeArrowheads="1"/>
          </p:cNvSpPr>
          <p:nvPr/>
        </p:nvSpPr>
        <p:spPr bwMode="auto">
          <a:xfrm>
            <a:off x="5257800" y="3657600"/>
            <a:ext cx="1371600" cy="1828800"/>
          </a:xfrm>
          <a:prstGeom prst="rect">
            <a:avLst/>
          </a:prstGeom>
          <a:noFill/>
          <a:ln w="38100">
            <a:solidFill>
              <a:schemeClr val="tx1"/>
            </a:solidFill>
            <a:miter lim="800000"/>
            <a:headEnd/>
            <a:tailEnd/>
          </a:ln>
          <a:effectLst/>
        </p:spPr>
        <p:txBody>
          <a:bodyPr wrap="none" anchor="ctr"/>
          <a:lstStyle/>
          <a:p>
            <a:endParaRPr lang="en-US"/>
          </a:p>
        </p:txBody>
      </p:sp>
      <p:sp>
        <p:nvSpPr>
          <p:cNvPr id="16394" name="AutoShape 10"/>
          <p:cNvSpPr>
            <a:spLocks noChangeArrowheads="1"/>
          </p:cNvSpPr>
          <p:nvPr/>
        </p:nvSpPr>
        <p:spPr bwMode="auto">
          <a:xfrm>
            <a:off x="4419600" y="3886200"/>
            <a:ext cx="1295400" cy="457200"/>
          </a:xfrm>
          <a:prstGeom prst="homePlate">
            <a:avLst>
              <a:gd name="adj" fmla="val 57992"/>
            </a:avLst>
          </a:prstGeom>
          <a:solidFill>
            <a:srgbClr val="33CCFF"/>
          </a:solidFill>
          <a:ln w="9525">
            <a:noFill/>
            <a:miter lim="800000"/>
            <a:headEnd/>
            <a:tailEnd/>
          </a:ln>
          <a:effectLst/>
        </p:spPr>
        <p:txBody>
          <a:bodyPr wrap="none" anchor="ctr"/>
          <a:lstStyle/>
          <a:p>
            <a:pPr algn="ctr"/>
            <a:r>
              <a:rPr lang="en-US" b="1">
                <a:latin typeface="Palatino Linotype" pitchFamily="18" charset="0"/>
              </a:rPr>
              <a:t>Encoding</a:t>
            </a:r>
          </a:p>
        </p:txBody>
      </p:sp>
      <p:sp>
        <p:nvSpPr>
          <p:cNvPr id="16395" name="AutoShape 11"/>
          <p:cNvSpPr>
            <a:spLocks noChangeArrowheads="1"/>
          </p:cNvSpPr>
          <p:nvPr/>
        </p:nvSpPr>
        <p:spPr bwMode="auto">
          <a:xfrm flipH="1">
            <a:off x="4419600" y="4800600"/>
            <a:ext cx="1295400" cy="457200"/>
          </a:xfrm>
          <a:prstGeom prst="homePlate">
            <a:avLst>
              <a:gd name="adj" fmla="val 57992"/>
            </a:avLst>
          </a:prstGeom>
          <a:solidFill>
            <a:srgbClr val="00CC00"/>
          </a:solidFill>
          <a:ln w="9525">
            <a:noFill/>
            <a:miter lim="800000"/>
            <a:headEnd/>
            <a:tailEnd/>
          </a:ln>
          <a:effectLst/>
        </p:spPr>
        <p:txBody>
          <a:bodyPr wrap="none" anchor="ctr"/>
          <a:lstStyle/>
          <a:p>
            <a:pPr algn="ctr"/>
            <a:r>
              <a:rPr lang="en-US" b="1">
                <a:latin typeface="Palatino Linotype" pitchFamily="18" charset="0"/>
              </a:rPr>
              <a:t>Retrieval</a:t>
            </a:r>
            <a:endParaRPr lang="en-US">
              <a:latin typeface="Palatino Linotype" pitchFamily="18" charset="0"/>
            </a:endParaRPr>
          </a:p>
        </p:txBody>
      </p:sp>
      <p:sp>
        <p:nvSpPr>
          <p:cNvPr id="16396" name="AutoShape 12"/>
          <p:cNvSpPr>
            <a:spLocks noChangeArrowheads="1"/>
          </p:cNvSpPr>
          <p:nvPr/>
        </p:nvSpPr>
        <p:spPr bwMode="auto">
          <a:xfrm rot="16200000" flipH="1">
            <a:off x="3638550" y="5429250"/>
            <a:ext cx="647700" cy="457200"/>
          </a:xfrm>
          <a:prstGeom prst="homePlate">
            <a:avLst>
              <a:gd name="adj" fmla="val 51046"/>
            </a:avLst>
          </a:prstGeom>
          <a:solidFill>
            <a:srgbClr val="00CC00"/>
          </a:solidFill>
          <a:ln w="9525">
            <a:noFill/>
            <a:miter lim="800000"/>
            <a:headEnd/>
            <a:tailEnd/>
          </a:ln>
          <a:effectLst/>
        </p:spPr>
        <p:txBody>
          <a:bodyPr wrap="none" anchor="ctr"/>
          <a:lstStyle/>
          <a:p>
            <a:endParaRPr lang="en-US"/>
          </a:p>
        </p:txBody>
      </p:sp>
      <p:sp>
        <p:nvSpPr>
          <p:cNvPr id="16397" name="AutoShape 13"/>
          <p:cNvSpPr>
            <a:spLocks noChangeArrowheads="1"/>
          </p:cNvSpPr>
          <p:nvPr/>
        </p:nvSpPr>
        <p:spPr bwMode="auto">
          <a:xfrm>
            <a:off x="2514600" y="4800600"/>
            <a:ext cx="1295400" cy="457200"/>
          </a:xfrm>
          <a:prstGeom prst="homePlate">
            <a:avLst>
              <a:gd name="adj" fmla="val 57992"/>
            </a:avLst>
          </a:prstGeom>
          <a:solidFill>
            <a:srgbClr val="33CCFF"/>
          </a:solidFill>
          <a:ln w="9525">
            <a:noFill/>
            <a:miter lim="800000"/>
            <a:headEnd/>
            <a:tailEnd/>
          </a:ln>
          <a:effectLst/>
        </p:spPr>
        <p:txBody>
          <a:bodyPr wrap="none" anchor="ctr"/>
          <a:lstStyle/>
          <a:p>
            <a:pPr algn="ctr"/>
            <a:r>
              <a:rPr lang="en-US" b="1">
                <a:latin typeface="Palatino Linotype" pitchFamily="18" charset="0"/>
              </a:rPr>
              <a:t>Encoding</a:t>
            </a:r>
          </a:p>
        </p:txBody>
      </p:sp>
      <p:sp>
        <p:nvSpPr>
          <p:cNvPr id="16398" name="AutoShape 14"/>
          <p:cNvSpPr>
            <a:spLocks noChangeArrowheads="1"/>
          </p:cNvSpPr>
          <p:nvPr/>
        </p:nvSpPr>
        <p:spPr bwMode="auto">
          <a:xfrm>
            <a:off x="0" y="4419600"/>
            <a:ext cx="1295400" cy="457200"/>
          </a:xfrm>
          <a:prstGeom prst="homePlate">
            <a:avLst>
              <a:gd name="adj" fmla="val 57992"/>
            </a:avLst>
          </a:prstGeom>
          <a:solidFill>
            <a:srgbClr val="FFB9FF"/>
          </a:solidFill>
          <a:ln w="9525">
            <a:noFill/>
            <a:miter lim="800000"/>
            <a:headEnd/>
            <a:tailEnd/>
          </a:ln>
          <a:effectLst/>
        </p:spPr>
        <p:txBody>
          <a:bodyPr wrap="none" anchor="ctr"/>
          <a:lstStyle/>
          <a:p>
            <a:pPr algn="ctr"/>
            <a:r>
              <a:rPr lang="en-US" sz="2000">
                <a:latin typeface="Palatino Linotype" pitchFamily="18" charset="0"/>
              </a:rPr>
              <a:t>Events</a:t>
            </a:r>
          </a:p>
        </p:txBody>
      </p:sp>
      <p:sp>
        <p:nvSpPr>
          <p:cNvPr id="16399" name="Text Box 15"/>
          <p:cNvSpPr txBox="1">
            <a:spLocks noChangeArrowheads="1"/>
          </p:cNvSpPr>
          <p:nvPr/>
        </p:nvSpPr>
        <p:spPr bwMode="auto">
          <a:xfrm>
            <a:off x="3429000" y="6096000"/>
            <a:ext cx="1200150" cy="3968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Retrieval</a:t>
            </a:r>
          </a:p>
        </p:txBody>
      </p:sp>
      <p:sp>
        <p:nvSpPr>
          <p:cNvPr id="16400" name="Text Box 16"/>
          <p:cNvSpPr txBox="1">
            <a:spLocks noChangeArrowheads="1"/>
          </p:cNvSpPr>
          <p:nvPr/>
        </p:nvSpPr>
        <p:spPr bwMode="auto">
          <a:xfrm>
            <a:off x="7010400" y="3200400"/>
            <a:ext cx="2133600" cy="2838450"/>
          </a:xfrm>
          <a:prstGeom prst="rect">
            <a:avLst/>
          </a:prstGeom>
          <a:noFill/>
          <a:ln w="9525">
            <a:noFill/>
            <a:miter lim="800000"/>
            <a:headEnd/>
            <a:tailEnd/>
          </a:ln>
          <a:effectLst/>
        </p:spPr>
        <p:txBody>
          <a:bodyPr>
            <a:spAutoFit/>
          </a:bodyPr>
          <a:lstStyle/>
          <a:p>
            <a:pPr>
              <a:spcBef>
                <a:spcPct val="50000"/>
              </a:spcBef>
            </a:pPr>
            <a:r>
              <a:rPr lang="en-US" b="1"/>
              <a:t>Notice: Working memory is the new name of STM because it emphasizes a more active role of REHEARSAL and association with existing memories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dissolve">
                                      <p:cBhvr>
                                        <p:cTn id="7" dur="500"/>
                                        <p:tgtEl>
                                          <p:spTgt spid="163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97"/>
                                        </p:tgtEl>
                                        <p:attrNameLst>
                                          <p:attrName>style.visibility</p:attrName>
                                        </p:attrNameLst>
                                      </p:cBhvr>
                                      <p:to>
                                        <p:strVal val="visible"/>
                                      </p:to>
                                    </p:set>
                                    <p:animEffect transition="in" filter="dissolve">
                                      <p:cBhvr>
                                        <p:cTn id="11" dur="500"/>
                                        <p:tgtEl>
                                          <p:spTgt spid="1639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94"/>
                                        </p:tgtEl>
                                        <p:attrNameLst>
                                          <p:attrName>style.visibility</p:attrName>
                                        </p:attrNameLst>
                                      </p:cBhvr>
                                      <p:to>
                                        <p:strVal val="visible"/>
                                      </p:to>
                                    </p:set>
                                    <p:animEffect transition="in" filter="dissolve">
                                      <p:cBhvr>
                                        <p:cTn id="15" dur="500"/>
                                        <p:tgtEl>
                                          <p:spTgt spid="1639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95"/>
                                        </p:tgtEl>
                                        <p:attrNameLst>
                                          <p:attrName>style.visibility</p:attrName>
                                        </p:attrNameLst>
                                      </p:cBhvr>
                                      <p:to>
                                        <p:strVal val="visible"/>
                                      </p:to>
                                    </p:set>
                                    <p:animEffect transition="in" filter="dissolve">
                                      <p:cBhvr>
                                        <p:cTn id="19" dur="500"/>
                                        <p:tgtEl>
                                          <p:spTgt spid="1639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6396"/>
                                        </p:tgtEl>
                                        <p:attrNameLst>
                                          <p:attrName>style.visibility</p:attrName>
                                        </p:attrNameLst>
                                      </p:cBhvr>
                                      <p:to>
                                        <p:strVal val="visible"/>
                                      </p:to>
                                    </p:set>
                                    <p:animEffect transition="in" filter="dissolve">
                                      <p:cBhvr>
                                        <p:cTn id="23" dur="500"/>
                                        <p:tgtEl>
                                          <p:spTgt spid="1639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6399"/>
                                        </p:tgtEl>
                                        <p:attrNameLst>
                                          <p:attrName>style.visibility</p:attrName>
                                        </p:attrNameLst>
                                      </p:cBhvr>
                                      <p:to>
                                        <p:strVal val="visible"/>
                                      </p:to>
                                    </p:set>
                                    <p:animEffect transition="in" filter="dissolve">
                                      <p:cBhvr>
                                        <p:cTn id="27" dur="5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P spid="16396" grpId="0" animBg="1"/>
      <p:bldP spid="16397" grpId="0" animBg="1"/>
      <p:bldP spid="16398" grpId="0" animBg="1"/>
      <p:bldP spid="163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76225"/>
            <a:ext cx="7772400" cy="1143000"/>
          </a:xfrm>
        </p:spPr>
        <p:txBody>
          <a:bodyPr/>
          <a:lstStyle/>
          <a:p>
            <a:r>
              <a:rPr lang="en-US" sz="4000">
                <a:latin typeface="Palatino Linotype" pitchFamily="18" charset="0"/>
              </a:rPr>
              <a:t>Stages of Memory: 3 Processes</a:t>
            </a:r>
          </a:p>
        </p:txBody>
      </p:sp>
      <p:pic>
        <p:nvPicPr>
          <p:cNvPr id="23650" name="Picture 98" descr="Memory"/>
          <p:cNvPicPr>
            <a:picLocks noGrp="1" noChangeAspect="1" noChangeArrowheads="1"/>
          </p:cNvPicPr>
          <p:nvPr>
            <p:ph sz="half" idx="1"/>
          </p:nvPr>
        </p:nvPicPr>
        <p:blipFill>
          <a:blip r:embed="rId2" cstate="print"/>
          <a:srcRect b="17809"/>
          <a:stretch>
            <a:fillRect/>
          </a:stretch>
        </p:blipFill>
        <p:spPr>
          <a:xfrm>
            <a:off x="1993900" y="1519238"/>
            <a:ext cx="5135563" cy="2230437"/>
          </a:xfrm>
          <a:noFill/>
          <a:ln/>
        </p:spPr>
      </p:pic>
      <p:sp>
        <p:nvSpPr>
          <p:cNvPr id="23555" name="Text Box 3"/>
          <p:cNvSpPr txBox="1">
            <a:spLocks noChangeArrowheads="1"/>
          </p:cNvSpPr>
          <p:nvPr/>
        </p:nvSpPr>
        <p:spPr bwMode="auto">
          <a:xfrm>
            <a:off x="2205038" y="5567363"/>
            <a:ext cx="1303337" cy="641350"/>
          </a:xfrm>
          <a:prstGeom prst="rect">
            <a:avLst/>
          </a:prstGeom>
          <a:noFill/>
          <a:ln w="9525">
            <a:noFill/>
            <a:miter lim="800000"/>
            <a:headEnd/>
            <a:tailEnd/>
          </a:ln>
          <a:effectLst/>
        </p:spPr>
        <p:txBody>
          <a:bodyPr wrap="none">
            <a:spAutoFit/>
          </a:bodyPr>
          <a:lstStyle/>
          <a:p>
            <a:pPr algn="ctr"/>
            <a:r>
              <a:rPr lang="en-US">
                <a:latin typeface="Palatino Linotype" pitchFamily="18" charset="0"/>
              </a:rPr>
              <a:t>Keyboard</a:t>
            </a:r>
          </a:p>
          <a:p>
            <a:pPr algn="ctr"/>
            <a:r>
              <a:rPr lang="en-US">
                <a:latin typeface="Palatino Linotype" pitchFamily="18" charset="0"/>
              </a:rPr>
              <a:t>(Encoding)</a:t>
            </a:r>
            <a:endParaRPr lang="en-US" sz="2400">
              <a:latin typeface="Palatino Linotype" pitchFamily="18" charset="0"/>
            </a:endParaRPr>
          </a:p>
        </p:txBody>
      </p:sp>
      <p:sp>
        <p:nvSpPr>
          <p:cNvPr id="23556" name="Text Box 4"/>
          <p:cNvSpPr txBox="1">
            <a:spLocks noChangeArrowheads="1"/>
          </p:cNvSpPr>
          <p:nvPr/>
        </p:nvSpPr>
        <p:spPr bwMode="auto">
          <a:xfrm>
            <a:off x="4003675" y="5562600"/>
            <a:ext cx="1098550" cy="641350"/>
          </a:xfrm>
          <a:prstGeom prst="rect">
            <a:avLst/>
          </a:prstGeom>
          <a:noFill/>
          <a:ln w="9525">
            <a:noFill/>
            <a:miter lim="800000"/>
            <a:headEnd/>
            <a:tailEnd/>
          </a:ln>
          <a:effectLst/>
        </p:spPr>
        <p:txBody>
          <a:bodyPr wrap="none">
            <a:spAutoFit/>
          </a:bodyPr>
          <a:lstStyle/>
          <a:p>
            <a:pPr algn="ctr"/>
            <a:r>
              <a:rPr lang="en-US">
                <a:latin typeface="Palatino Linotype" pitchFamily="18" charset="0"/>
              </a:rPr>
              <a:t>Disk</a:t>
            </a:r>
          </a:p>
          <a:p>
            <a:pPr algn="ctr"/>
            <a:r>
              <a:rPr lang="en-US">
                <a:latin typeface="Palatino Linotype" pitchFamily="18" charset="0"/>
              </a:rPr>
              <a:t>(Storage)</a:t>
            </a:r>
            <a:endParaRPr lang="en-US" sz="2400">
              <a:latin typeface="Palatino Linotype" pitchFamily="18" charset="0"/>
            </a:endParaRPr>
          </a:p>
        </p:txBody>
      </p:sp>
      <p:sp>
        <p:nvSpPr>
          <p:cNvPr id="23557" name="Text Box 5"/>
          <p:cNvSpPr txBox="1">
            <a:spLocks noChangeArrowheads="1"/>
          </p:cNvSpPr>
          <p:nvPr/>
        </p:nvSpPr>
        <p:spPr bwMode="auto">
          <a:xfrm>
            <a:off x="5734050" y="5543550"/>
            <a:ext cx="1249363" cy="641350"/>
          </a:xfrm>
          <a:prstGeom prst="rect">
            <a:avLst/>
          </a:prstGeom>
          <a:noFill/>
          <a:ln w="9525">
            <a:noFill/>
            <a:miter lim="800000"/>
            <a:headEnd/>
            <a:tailEnd/>
          </a:ln>
          <a:effectLst/>
        </p:spPr>
        <p:txBody>
          <a:bodyPr wrap="none">
            <a:spAutoFit/>
          </a:bodyPr>
          <a:lstStyle/>
          <a:p>
            <a:pPr algn="ctr"/>
            <a:r>
              <a:rPr lang="en-US">
                <a:latin typeface="Palatino Linotype" pitchFamily="18" charset="0"/>
              </a:rPr>
              <a:t>Monitor</a:t>
            </a:r>
          </a:p>
          <a:p>
            <a:pPr algn="ctr"/>
            <a:r>
              <a:rPr lang="en-US">
                <a:latin typeface="Palatino Linotype" pitchFamily="18" charset="0"/>
              </a:rPr>
              <a:t>(Retrieval)</a:t>
            </a:r>
            <a:endParaRPr lang="en-US" sz="2400">
              <a:latin typeface="Palatino Linotype" pitchFamily="18" charset="0"/>
            </a:endParaRPr>
          </a:p>
        </p:txBody>
      </p:sp>
      <p:grpSp>
        <p:nvGrpSpPr>
          <p:cNvPr id="23558" name="Group 6"/>
          <p:cNvGrpSpPr>
            <a:grpSpLocks noChangeAspect="1"/>
          </p:cNvGrpSpPr>
          <p:nvPr/>
        </p:nvGrpSpPr>
        <p:grpSpPr bwMode="auto">
          <a:xfrm>
            <a:off x="5986463" y="5575300"/>
            <a:ext cx="0" cy="0"/>
            <a:chOff x="893" y="2064"/>
            <a:chExt cx="4166" cy="1435"/>
          </a:xfrm>
        </p:grpSpPr>
        <p:pic>
          <p:nvPicPr>
            <p:cNvPr id="23559" name="Picture 7"/>
            <p:cNvPicPr>
              <a:picLocks noChangeAspect="1" noChangeArrowheads="1"/>
            </p:cNvPicPr>
            <p:nvPr/>
          </p:nvPicPr>
          <p:blipFill>
            <a:blip r:embed="rId3"/>
            <a:srcRect/>
            <a:stretch>
              <a:fillRect/>
            </a:stretch>
          </p:blipFill>
          <p:spPr bwMode="auto">
            <a:xfrm>
              <a:off x="893" y="2637"/>
              <a:ext cx="1219" cy="834"/>
            </a:xfrm>
            <a:prstGeom prst="rect">
              <a:avLst/>
            </a:prstGeom>
            <a:noFill/>
            <a:ln>
              <a:noFill/>
            </a:ln>
            <a:effectLst/>
          </p:spPr>
        </p:pic>
        <p:pic>
          <p:nvPicPr>
            <p:cNvPr id="23560" name="Picture 8"/>
            <p:cNvPicPr>
              <a:picLocks noChangeAspect="1" noChangeArrowheads="1"/>
            </p:cNvPicPr>
            <p:nvPr/>
          </p:nvPicPr>
          <p:blipFill>
            <a:blip r:embed="rId4"/>
            <a:srcRect l="14500" r="10500" b="11674"/>
            <a:stretch>
              <a:fillRect/>
            </a:stretch>
          </p:blipFill>
          <p:spPr bwMode="auto">
            <a:xfrm>
              <a:off x="3840" y="2583"/>
              <a:ext cx="1219" cy="897"/>
            </a:xfrm>
            <a:prstGeom prst="rect">
              <a:avLst/>
            </a:prstGeom>
            <a:noFill/>
            <a:ln>
              <a:noFill/>
            </a:ln>
            <a:effectLst/>
          </p:spPr>
        </p:pic>
        <p:grpSp>
          <p:nvGrpSpPr>
            <p:cNvPr id="23561" name="Group 9"/>
            <p:cNvGrpSpPr>
              <a:grpSpLocks noChangeAspect="1"/>
            </p:cNvGrpSpPr>
            <p:nvPr/>
          </p:nvGrpSpPr>
          <p:grpSpPr bwMode="auto">
            <a:xfrm>
              <a:off x="2504" y="2064"/>
              <a:ext cx="616" cy="1435"/>
              <a:chOff x="3659" y="1451"/>
              <a:chExt cx="938" cy="2185"/>
            </a:xfrm>
          </p:grpSpPr>
          <p:sp>
            <p:nvSpPr>
              <p:cNvPr id="23562" name="AutoShape 10"/>
              <p:cNvSpPr>
                <a:spLocks noChangeAspect="1" noChangeArrowheads="1" noTextEdit="1"/>
              </p:cNvSpPr>
              <p:nvPr/>
            </p:nvSpPr>
            <p:spPr bwMode="auto">
              <a:xfrm>
                <a:off x="3659" y="1451"/>
                <a:ext cx="938" cy="2185"/>
              </a:xfrm>
              <a:prstGeom prst="rect">
                <a:avLst/>
              </a:prstGeom>
              <a:noFill/>
              <a:ln w="9525">
                <a:noFill/>
                <a:miter lim="800000"/>
                <a:headEnd/>
                <a:tailEnd/>
              </a:ln>
            </p:spPr>
            <p:txBody>
              <a:bodyPr/>
              <a:lstStyle/>
              <a:p>
                <a:endParaRPr lang="en-US"/>
              </a:p>
            </p:txBody>
          </p:sp>
          <p:sp>
            <p:nvSpPr>
              <p:cNvPr id="23563" name="Freeform 11"/>
              <p:cNvSpPr>
                <a:spLocks noChangeAspect="1"/>
              </p:cNvSpPr>
              <p:nvPr/>
            </p:nvSpPr>
            <p:spPr bwMode="auto">
              <a:xfrm>
                <a:off x="3665" y="1474"/>
                <a:ext cx="907" cy="600"/>
              </a:xfrm>
              <a:custGeom>
                <a:avLst/>
                <a:gdLst/>
                <a:ahLst/>
                <a:cxnLst>
                  <a:cxn ang="0">
                    <a:pos x="0" y="1005"/>
                  </a:cxn>
                  <a:cxn ang="0">
                    <a:pos x="877" y="0"/>
                  </a:cxn>
                  <a:cxn ang="0">
                    <a:pos x="1816" y="66"/>
                  </a:cxn>
                  <a:cxn ang="0">
                    <a:pos x="991" y="1201"/>
                  </a:cxn>
                  <a:cxn ang="0">
                    <a:pos x="0" y="1005"/>
                  </a:cxn>
                  <a:cxn ang="0">
                    <a:pos x="0" y="1005"/>
                  </a:cxn>
                </a:cxnLst>
                <a:rect l="0" t="0" r="r" b="b"/>
                <a:pathLst>
                  <a:path w="1816" h="1201">
                    <a:moveTo>
                      <a:pt x="0" y="1005"/>
                    </a:moveTo>
                    <a:lnTo>
                      <a:pt x="877" y="0"/>
                    </a:lnTo>
                    <a:lnTo>
                      <a:pt x="1816" y="66"/>
                    </a:lnTo>
                    <a:lnTo>
                      <a:pt x="991" y="1201"/>
                    </a:lnTo>
                    <a:lnTo>
                      <a:pt x="0" y="1005"/>
                    </a:lnTo>
                    <a:lnTo>
                      <a:pt x="0" y="1005"/>
                    </a:lnTo>
                    <a:close/>
                  </a:path>
                </a:pathLst>
              </a:custGeom>
              <a:solidFill>
                <a:srgbClr val="FFEDED"/>
              </a:solidFill>
              <a:ln w="9525">
                <a:noFill/>
                <a:round/>
                <a:headEnd/>
                <a:tailEnd/>
              </a:ln>
            </p:spPr>
            <p:txBody>
              <a:bodyPr/>
              <a:lstStyle/>
              <a:p>
                <a:endParaRPr lang="en-US"/>
              </a:p>
            </p:txBody>
          </p:sp>
          <p:sp>
            <p:nvSpPr>
              <p:cNvPr id="23564" name="Freeform 12"/>
              <p:cNvSpPr>
                <a:spLocks noChangeAspect="1"/>
              </p:cNvSpPr>
              <p:nvPr/>
            </p:nvSpPr>
            <p:spPr bwMode="auto">
              <a:xfrm>
                <a:off x="3704" y="1533"/>
                <a:ext cx="864" cy="2073"/>
              </a:xfrm>
              <a:custGeom>
                <a:avLst/>
                <a:gdLst/>
                <a:ahLst/>
                <a:cxnLst>
                  <a:cxn ang="0">
                    <a:pos x="0" y="928"/>
                  </a:cxn>
                  <a:cxn ang="0">
                    <a:pos x="930" y="1046"/>
                  </a:cxn>
                  <a:cxn ang="0">
                    <a:pos x="1730" y="0"/>
                  </a:cxn>
                  <a:cxn ang="0">
                    <a:pos x="1722" y="2772"/>
                  </a:cxn>
                  <a:cxn ang="0">
                    <a:pos x="926" y="4146"/>
                  </a:cxn>
                  <a:cxn ang="0">
                    <a:pos x="873" y="1745"/>
                  </a:cxn>
                  <a:cxn ang="0">
                    <a:pos x="50" y="1609"/>
                  </a:cxn>
                  <a:cxn ang="0">
                    <a:pos x="0" y="928"/>
                  </a:cxn>
                  <a:cxn ang="0">
                    <a:pos x="0" y="928"/>
                  </a:cxn>
                </a:cxnLst>
                <a:rect l="0" t="0" r="r" b="b"/>
                <a:pathLst>
                  <a:path w="1730" h="4146">
                    <a:moveTo>
                      <a:pt x="0" y="928"/>
                    </a:moveTo>
                    <a:lnTo>
                      <a:pt x="930" y="1046"/>
                    </a:lnTo>
                    <a:lnTo>
                      <a:pt x="1730" y="0"/>
                    </a:lnTo>
                    <a:lnTo>
                      <a:pt x="1722" y="2772"/>
                    </a:lnTo>
                    <a:lnTo>
                      <a:pt x="926" y="4146"/>
                    </a:lnTo>
                    <a:lnTo>
                      <a:pt x="873" y="1745"/>
                    </a:lnTo>
                    <a:lnTo>
                      <a:pt x="50" y="1609"/>
                    </a:lnTo>
                    <a:lnTo>
                      <a:pt x="0" y="928"/>
                    </a:lnTo>
                    <a:lnTo>
                      <a:pt x="0" y="928"/>
                    </a:lnTo>
                    <a:close/>
                  </a:path>
                </a:pathLst>
              </a:custGeom>
              <a:solidFill>
                <a:srgbClr val="E8D9D9"/>
              </a:solidFill>
              <a:ln w="9525">
                <a:noFill/>
                <a:round/>
                <a:headEnd/>
                <a:tailEnd/>
              </a:ln>
            </p:spPr>
            <p:txBody>
              <a:bodyPr/>
              <a:lstStyle/>
              <a:p>
                <a:endParaRPr lang="en-US"/>
              </a:p>
            </p:txBody>
          </p:sp>
          <p:sp>
            <p:nvSpPr>
              <p:cNvPr id="23565" name="Freeform 13"/>
              <p:cNvSpPr>
                <a:spLocks noChangeAspect="1"/>
              </p:cNvSpPr>
              <p:nvPr/>
            </p:nvSpPr>
            <p:spPr bwMode="auto">
              <a:xfrm>
                <a:off x="3767" y="2037"/>
                <a:ext cx="359" cy="305"/>
              </a:xfrm>
              <a:custGeom>
                <a:avLst/>
                <a:gdLst/>
                <a:ahLst/>
                <a:cxnLst>
                  <a:cxn ang="0">
                    <a:pos x="0" y="0"/>
                  </a:cxn>
                  <a:cxn ang="0">
                    <a:pos x="15" y="502"/>
                  </a:cxn>
                  <a:cxn ang="0">
                    <a:pos x="716" y="610"/>
                  </a:cxn>
                  <a:cxn ang="0">
                    <a:pos x="688" y="74"/>
                  </a:cxn>
                  <a:cxn ang="0">
                    <a:pos x="0" y="0"/>
                  </a:cxn>
                  <a:cxn ang="0">
                    <a:pos x="0" y="0"/>
                  </a:cxn>
                </a:cxnLst>
                <a:rect l="0" t="0" r="r" b="b"/>
                <a:pathLst>
                  <a:path w="716" h="610">
                    <a:moveTo>
                      <a:pt x="0" y="0"/>
                    </a:moveTo>
                    <a:lnTo>
                      <a:pt x="15" y="502"/>
                    </a:lnTo>
                    <a:lnTo>
                      <a:pt x="716" y="610"/>
                    </a:lnTo>
                    <a:lnTo>
                      <a:pt x="688" y="74"/>
                    </a:lnTo>
                    <a:lnTo>
                      <a:pt x="0" y="0"/>
                    </a:lnTo>
                    <a:lnTo>
                      <a:pt x="0" y="0"/>
                    </a:lnTo>
                    <a:close/>
                  </a:path>
                </a:pathLst>
              </a:custGeom>
              <a:solidFill>
                <a:srgbClr val="A39494"/>
              </a:solidFill>
              <a:ln w="9525">
                <a:noFill/>
                <a:round/>
                <a:headEnd/>
                <a:tailEnd/>
              </a:ln>
            </p:spPr>
            <p:txBody>
              <a:bodyPr/>
              <a:lstStyle/>
              <a:p>
                <a:endParaRPr lang="en-US"/>
              </a:p>
            </p:txBody>
          </p:sp>
          <p:sp>
            <p:nvSpPr>
              <p:cNvPr id="23566" name="Freeform 14"/>
              <p:cNvSpPr>
                <a:spLocks noChangeAspect="1"/>
              </p:cNvSpPr>
              <p:nvPr/>
            </p:nvSpPr>
            <p:spPr bwMode="auto">
              <a:xfrm>
                <a:off x="3783" y="2153"/>
                <a:ext cx="337" cy="68"/>
              </a:xfrm>
              <a:custGeom>
                <a:avLst/>
                <a:gdLst/>
                <a:ahLst/>
                <a:cxnLst>
                  <a:cxn ang="0">
                    <a:pos x="13" y="49"/>
                  </a:cxn>
                  <a:cxn ang="0">
                    <a:pos x="673" y="135"/>
                  </a:cxn>
                  <a:cxn ang="0">
                    <a:pos x="671" y="93"/>
                  </a:cxn>
                  <a:cxn ang="0">
                    <a:pos x="0" y="0"/>
                  </a:cxn>
                  <a:cxn ang="0">
                    <a:pos x="13" y="49"/>
                  </a:cxn>
                  <a:cxn ang="0">
                    <a:pos x="13" y="49"/>
                  </a:cxn>
                </a:cxnLst>
                <a:rect l="0" t="0" r="r" b="b"/>
                <a:pathLst>
                  <a:path w="673" h="135">
                    <a:moveTo>
                      <a:pt x="13" y="49"/>
                    </a:moveTo>
                    <a:lnTo>
                      <a:pt x="673" y="135"/>
                    </a:lnTo>
                    <a:lnTo>
                      <a:pt x="671" y="93"/>
                    </a:lnTo>
                    <a:lnTo>
                      <a:pt x="0" y="0"/>
                    </a:lnTo>
                    <a:lnTo>
                      <a:pt x="13" y="49"/>
                    </a:lnTo>
                    <a:lnTo>
                      <a:pt x="13" y="49"/>
                    </a:lnTo>
                    <a:close/>
                  </a:path>
                </a:pathLst>
              </a:custGeom>
              <a:solidFill>
                <a:srgbClr val="756868"/>
              </a:solidFill>
              <a:ln w="9525">
                <a:noFill/>
                <a:round/>
                <a:headEnd/>
                <a:tailEnd/>
              </a:ln>
            </p:spPr>
            <p:txBody>
              <a:bodyPr/>
              <a:lstStyle/>
              <a:p>
                <a:endParaRPr lang="en-US"/>
              </a:p>
            </p:txBody>
          </p:sp>
          <p:sp>
            <p:nvSpPr>
              <p:cNvPr id="23567" name="Freeform 15"/>
              <p:cNvSpPr>
                <a:spLocks noChangeAspect="1"/>
              </p:cNvSpPr>
              <p:nvPr/>
            </p:nvSpPr>
            <p:spPr bwMode="auto">
              <a:xfrm>
                <a:off x="3840" y="2112"/>
                <a:ext cx="152" cy="53"/>
              </a:xfrm>
              <a:custGeom>
                <a:avLst/>
                <a:gdLst/>
                <a:ahLst/>
                <a:cxnLst>
                  <a:cxn ang="0">
                    <a:pos x="2" y="0"/>
                  </a:cxn>
                  <a:cxn ang="0">
                    <a:pos x="304" y="29"/>
                  </a:cxn>
                  <a:cxn ang="0">
                    <a:pos x="304" y="107"/>
                  </a:cxn>
                  <a:cxn ang="0">
                    <a:pos x="0" y="74"/>
                  </a:cxn>
                  <a:cxn ang="0">
                    <a:pos x="2" y="0"/>
                  </a:cxn>
                  <a:cxn ang="0">
                    <a:pos x="2" y="0"/>
                  </a:cxn>
                </a:cxnLst>
                <a:rect l="0" t="0" r="r" b="b"/>
                <a:pathLst>
                  <a:path w="304" h="107">
                    <a:moveTo>
                      <a:pt x="2" y="0"/>
                    </a:moveTo>
                    <a:lnTo>
                      <a:pt x="304" y="29"/>
                    </a:lnTo>
                    <a:lnTo>
                      <a:pt x="304" y="107"/>
                    </a:lnTo>
                    <a:lnTo>
                      <a:pt x="0" y="74"/>
                    </a:lnTo>
                    <a:lnTo>
                      <a:pt x="2" y="0"/>
                    </a:lnTo>
                    <a:lnTo>
                      <a:pt x="2" y="0"/>
                    </a:lnTo>
                    <a:close/>
                  </a:path>
                </a:pathLst>
              </a:custGeom>
              <a:solidFill>
                <a:srgbClr val="756868"/>
              </a:solidFill>
              <a:ln w="9525">
                <a:noFill/>
                <a:round/>
                <a:headEnd/>
                <a:tailEnd/>
              </a:ln>
            </p:spPr>
            <p:txBody>
              <a:bodyPr/>
              <a:lstStyle/>
              <a:p>
                <a:endParaRPr lang="en-US"/>
              </a:p>
            </p:txBody>
          </p:sp>
          <p:sp>
            <p:nvSpPr>
              <p:cNvPr id="23568" name="Freeform 16"/>
              <p:cNvSpPr>
                <a:spLocks noChangeAspect="1"/>
              </p:cNvSpPr>
              <p:nvPr/>
            </p:nvSpPr>
            <p:spPr bwMode="auto">
              <a:xfrm>
                <a:off x="3767" y="2033"/>
                <a:ext cx="357" cy="307"/>
              </a:xfrm>
              <a:custGeom>
                <a:avLst/>
                <a:gdLst/>
                <a:ahLst/>
                <a:cxnLst>
                  <a:cxn ang="0">
                    <a:pos x="701" y="574"/>
                  </a:cxn>
                  <a:cxn ang="0">
                    <a:pos x="68" y="476"/>
                  </a:cxn>
                  <a:cxn ang="0">
                    <a:pos x="49" y="48"/>
                  </a:cxn>
                  <a:cxn ang="0">
                    <a:pos x="692" y="116"/>
                  </a:cxn>
                  <a:cxn ang="0">
                    <a:pos x="688" y="84"/>
                  </a:cxn>
                  <a:cxn ang="0">
                    <a:pos x="0" y="0"/>
                  </a:cxn>
                  <a:cxn ang="0">
                    <a:pos x="9" y="512"/>
                  </a:cxn>
                  <a:cxn ang="0">
                    <a:pos x="712" y="614"/>
                  </a:cxn>
                  <a:cxn ang="0">
                    <a:pos x="701" y="574"/>
                  </a:cxn>
                  <a:cxn ang="0">
                    <a:pos x="701" y="574"/>
                  </a:cxn>
                </a:cxnLst>
                <a:rect l="0" t="0" r="r" b="b"/>
                <a:pathLst>
                  <a:path w="712" h="614">
                    <a:moveTo>
                      <a:pt x="701" y="574"/>
                    </a:moveTo>
                    <a:lnTo>
                      <a:pt x="68" y="476"/>
                    </a:lnTo>
                    <a:lnTo>
                      <a:pt x="49" y="48"/>
                    </a:lnTo>
                    <a:lnTo>
                      <a:pt x="692" y="116"/>
                    </a:lnTo>
                    <a:lnTo>
                      <a:pt x="688" y="84"/>
                    </a:lnTo>
                    <a:lnTo>
                      <a:pt x="0" y="0"/>
                    </a:lnTo>
                    <a:lnTo>
                      <a:pt x="9" y="512"/>
                    </a:lnTo>
                    <a:lnTo>
                      <a:pt x="712" y="614"/>
                    </a:lnTo>
                    <a:lnTo>
                      <a:pt x="701" y="574"/>
                    </a:lnTo>
                    <a:lnTo>
                      <a:pt x="701" y="574"/>
                    </a:lnTo>
                    <a:close/>
                  </a:path>
                </a:pathLst>
              </a:custGeom>
              <a:solidFill>
                <a:srgbClr val="756868"/>
              </a:solidFill>
              <a:ln w="9525">
                <a:noFill/>
                <a:round/>
                <a:headEnd/>
                <a:tailEnd/>
              </a:ln>
            </p:spPr>
            <p:txBody>
              <a:bodyPr/>
              <a:lstStyle/>
              <a:p>
                <a:endParaRPr lang="en-US"/>
              </a:p>
            </p:txBody>
          </p:sp>
          <p:sp>
            <p:nvSpPr>
              <p:cNvPr id="23569" name="Freeform 17"/>
              <p:cNvSpPr>
                <a:spLocks noChangeAspect="1"/>
              </p:cNvSpPr>
              <p:nvPr/>
            </p:nvSpPr>
            <p:spPr bwMode="auto">
              <a:xfrm>
                <a:off x="3668" y="1972"/>
                <a:ext cx="456" cy="1604"/>
              </a:xfrm>
              <a:custGeom>
                <a:avLst/>
                <a:gdLst/>
                <a:ahLst/>
                <a:cxnLst>
                  <a:cxn ang="0">
                    <a:pos x="0" y="0"/>
                  </a:cxn>
                  <a:cxn ang="0">
                    <a:pos x="325" y="62"/>
                  </a:cxn>
                  <a:cxn ang="0">
                    <a:pos x="776" y="118"/>
                  </a:cxn>
                  <a:cxn ang="0">
                    <a:pos x="772" y="192"/>
                  </a:cxn>
                  <a:cxn ang="0">
                    <a:pos x="152" y="114"/>
                  </a:cxn>
                  <a:cxn ang="0">
                    <a:pos x="171" y="667"/>
                  </a:cxn>
                  <a:cxn ang="0">
                    <a:pos x="912" y="766"/>
                  </a:cxn>
                  <a:cxn ang="0">
                    <a:pos x="888" y="3208"/>
                  </a:cxn>
                  <a:cxn ang="0">
                    <a:pos x="171" y="3083"/>
                  </a:cxn>
                  <a:cxn ang="0">
                    <a:pos x="53" y="2984"/>
                  </a:cxn>
                  <a:cxn ang="0">
                    <a:pos x="0" y="0"/>
                  </a:cxn>
                  <a:cxn ang="0">
                    <a:pos x="0" y="0"/>
                  </a:cxn>
                </a:cxnLst>
                <a:rect l="0" t="0" r="r" b="b"/>
                <a:pathLst>
                  <a:path w="912" h="3208">
                    <a:moveTo>
                      <a:pt x="0" y="0"/>
                    </a:moveTo>
                    <a:lnTo>
                      <a:pt x="325" y="62"/>
                    </a:lnTo>
                    <a:lnTo>
                      <a:pt x="776" y="118"/>
                    </a:lnTo>
                    <a:lnTo>
                      <a:pt x="772" y="192"/>
                    </a:lnTo>
                    <a:lnTo>
                      <a:pt x="152" y="114"/>
                    </a:lnTo>
                    <a:lnTo>
                      <a:pt x="171" y="667"/>
                    </a:lnTo>
                    <a:lnTo>
                      <a:pt x="912" y="766"/>
                    </a:lnTo>
                    <a:lnTo>
                      <a:pt x="888" y="3208"/>
                    </a:lnTo>
                    <a:lnTo>
                      <a:pt x="171" y="3083"/>
                    </a:lnTo>
                    <a:lnTo>
                      <a:pt x="53" y="2984"/>
                    </a:lnTo>
                    <a:lnTo>
                      <a:pt x="0" y="0"/>
                    </a:lnTo>
                    <a:lnTo>
                      <a:pt x="0" y="0"/>
                    </a:lnTo>
                    <a:close/>
                  </a:path>
                </a:pathLst>
              </a:custGeom>
              <a:solidFill>
                <a:srgbClr val="D1BDBD"/>
              </a:solidFill>
              <a:ln w="9525">
                <a:noFill/>
                <a:round/>
                <a:headEnd/>
                <a:tailEnd/>
              </a:ln>
            </p:spPr>
            <p:txBody>
              <a:bodyPr/>
              <a:lstStyle/>
              <a:p>
                <a:endParaRPr lang="en-US"/>
              </a:p>
            </p:txBody>
          </p:sp>
          <p:sp>
            <p:nvSpPr>
              <p:cNvPr id="23570" name="Freeform 18"/>
              <p:cNvSpPr>
                <a:spLocks noChangeAspect="1"/>
              </p:cNvSpPr>
              <p:nvPr/>
            </p:nvSpPr>
            <p:spPr bwMode="auto">
              <a:xfrm>
                <a:off x="3747" y="2363"/>
                <a:ext cx="79" cy="1156"/>
              </a:xfrm>
              <a:custGeom>
                <a:avLst/>
                <a:gdLst/>
                <a:ahLst/>
                <a:cxnLst>
                  <a:cxn ang="0">
                    <a:pos x="0" y="0"/>
                  </a:cxn>
                  <a:cxn ang="0">
                    <a:pos x="158" y="5"/>
                  </a:cxn>
                  <a:cxn ang="0">
                    <a:pos x="110" y="72"/>
                  </a:cxn>
                  <a:cxn ang="0">
                    <a:pos x="146" y="2286"/>
                  </a:cxn>
                  <a:cxn ang="0">
                    <a:pos x="38" y="2311"/>
                  </a:cxn>
                  <a:cxn ang="0">
                    <a:pos x="0" y="0"/>
                  </a:cxn>
                  <a:cxn ang="0">
                    <a:pos x="0" y="0"/>
                  </a:cxn>
                </a:cxnLst>
                <a:rect l="0" t="0" r="r" b="b"/>
                <a:pathLst>
                  <a:path w="158" h="2311">
                    <a:moveTo>
                      <a:pt x="0" y="0"/>
                    </a:moveTo>
                    <a:lnTo>
                      <a:pt x="158" y="5"/>
                    </a:lnTo>
                    <a:lnTo>
                      <a:pt x="110" y="72"/>
                    </a:lnTo>
                    <a:lnTo>
                      <a:pt x="146" y="2286"/>
                    </a:lnTo>
                    <a:lnTo>
                      <a:pt x="38" y="2311"/>
                    </a:lnTo>
                    <a:lnTo>
                      <a:pt x="0" y="0"/>
                    </a:lnTo>
                    <a:lnTo>
                      <a:pt x="0" y="0"/>
                    </a:lnTo>
                    <a:close/>
                  </a:path>
                </a:pathLst>
              </a:custGeom>
              <a:solidFill>
                <a:srgbClr val="A39494"/>
              </a:solidFill>
              <a:ln w="9525">
                <a:noFill/>
                <a:round/>
                <a:headEnd/>
                <a:tailEnd/>
              </a:ln>
            </p:spPr>
            <p:txBody>
              <a:bodyPr/>
              <a:lstStyle/>
              <a:p>
                <a:endParaRPr lang="en-US"/>
              </a:p>
            </p:txBody>
          </p:sp>
          <p:sp>
            <p:nvSpPr>
              <p:cNvPr id="23571" name="Freeform 19"/>
              <p:cNvSpPr>
                <a:spLocks noChangeAspect="1"/>
              </p:cNvSpPr>
              <p:nvPr/>
            </p:nvSpPr>
            <p:spPr bwMode="auto">
              <a:xfrm>
                <a:off x="4034" y="2028"/>
                <a:ext cx="151" cy="1543"/>
              </a:xfrm>
              <a:custGeom>
                <a:avLst/>
                <a:gdLst/>
                <a:ahLst/>
                <a:cxnLst>
                  <a:cxn ang="0">
                    <a:pos x="0" y="0"/>
                  </a:cxn>
                  <a:cxn ang="0">
                    <a:pos x="129" y="15"/>
                  </a:cxn>
                  <a:cxn ang="0">
                    <a:pos x="300" y="36"/>
                  </a:cxn>
                  <a:cxn ang="0">
                    <a:pos x="302" y="3087"/>
                  </a:cxn>
                  <a:cxn ang="0">
                    <a:pos x="28" y="3060"/>
                  </a:cxn>
                  <a:cxn ang="0">
                    <a:pos x="2" y="635"/>
                  </a:cxn>
                  <a:cxn ang="0">
                    <a:pos x="188" y="650"/>
                  </a:cxn>
                  <a:cxn ang="0">
                    <a:pos x="159" y="85"/>
                  </a:cxn>
                  <a:cxn ang="0">
                    <a:pos x="2" y="80"/>
                  </a:cxn>
                  <a:cxn ang="0">
                    <a:pos x="0" y="0"/>
                  </a:cxn>
                  <a:cxn ang="0">
                    <a:pos x="0" y="0"/>
                  </a:cxn>
                </a:cxnLst>
                <a:rect l="0" t="0" r="r" b="b"/>
                <a:pathLst>
                  <a:path w="302" h="3087">
                    <a:moveTo>
                      <a:pt x="0" y="0"/>
                    </a:moveTo>
                    <a:lnTo>
                      <a:pt x="129" y="15"/>
                    </a:lnTo>
                    <a:lnTo>
                      <a:pt x="300" y="36"/>
                    </a:lnTo>
                    <a:lnTo>
                      <a:pt x="302" y="3087"/>
                    </a:lnTo>
                    <a:lnTo>
                      <a:pt x="28" y="3060"/>
                    </a:lnTo>
                    <a:lnTo>
                      <a:pt x="2" y="635"/>
                    </a:lnTo>
                    <a:lnTo>
                      <a:pt x="188" y="650"/>
                    </a:lnTo>
                    <a:lnTo>
                      <a:pt x="159" y="85"/>
                    </a:lnTo>
                    <a:lnTo>
                      <a:pt x="2" y="80"/>
                    </a:lnTo>
                    <a:lnTo>
                      <a:pt x="0" y="0"/>
                    </a:lnTo>
                    <a:lnTo>
                      <a:pt x="0" y="0"/>
                    </a:lnTo>
                    <a:close/>
                  </a:path>
                </a:pathLst>
              </a:custGeom>
              <a:solidFill>
                <a:srgbClr val="A39494"/>
              </a:solidFill>
              <a:ln w="9525">
                <a:noFill/>
                <a:round/>
                <a:headEnd/>
                <a:tailEnd/>
              </a:ln>
            </p:spPr>
            <p:txBody>
              <a:bodyPr/>
              <a:lstStyle/>
              <a:p>
                <a:endParaRPr lang="en-US"/>
              </a:p>
            </p:txBody>
          </p:sp>
          <p:sp>
            <p:nvSpPr>
              <p:cNvPr id="23572" name="Freeform 20"/>
              <p:cNvSpPr>
                <a:spLocks noChangeAspect="1"/>
              </p:cNvSpPr>
              <p:nvPr/>
            </p:nvSpPr>
            <p:spPr bwMode="auto">
              <a:xfrm>
                <a:off x="4201" y="2453"/>
                <a:ext cx="17" cy="26"/>
              </a:xfrm>
              <a:custGeom>
                <a:avLst/>
                <a:gdLst/>
                <a:ahLst/>
                <a:cxnLst>
                  <a:cxn ang="0">
                    <a:pos x="0" y="27"/>
                  </a:cxn>
                  <a:cxn ang="0">
                    <a:pos x="35" y="0"/>
                  </a:cxn>
                  <a:cxn ang="0">
                    <a:pos x="35" y="29"/>
                  </a:cxn>
                  <a:cxn ang="0">
                    <a:pos x="4" y="54"/>
                  </a:cxn>
                  <a:cxn ang="0">
                    <a:pos x="0" y="27"/>
                  </a:cxn>
                  <a:cxn ang="0">
                    <a:pos x="0" y="27"/>
                  </a:cxn>
                </a:cxnLst>
                <a:rect l="0" t="0" r="r" b="b"/>
                <a:pathLst>
                  <a:path w="35" h="54">
                    <a:moveTo>
                      <a:pt x="0" y="27"/>
                    </a:moveTo>
                    <a:lnTo>
                      <a:pt x="35" y="0"/>
                    </a:lnTo>
                    <a:lnTo>
                      <a:pt x="35" y="29"/>
                    </a:lnTo>
                    <a:lnTo>
                      <a:pt x="4" y="54"/>
                    </a:lnTo>
                    <a:lnTo>
                      <a:pt x="0" y="27"/>
                    </a:lnTo>
                    <a:lnTo>
                      <a:pt x="0" y="27"/>
                    </a:lnTo>
                    <a:close/>
                  </a:path>
                </a:pathLst>
              </a:custGeom>
              <a:solidFill>
                <a:srgbClr val="000000"/>
              </a:solidFill>
              <a:ln w="9525">
                <a:noFill/>
                <a:round/>
                <a:headEnd/>
                <a:tailEnd/>
              </a:ln>
            </p:spPr>
            <p:txBody>
              <a:bodyPr/>
              <a:lstStyle/>
              <a:p>
                <a:endParaRPr lang="en-US"/>
              </a:p>
            </p:txBody>
          </p:sp>
          <p:sp>
            <p:nvSpPr>
              <p:cNvPr id="23573" name="Freeform 21"/>
              <p:cNvSpPr>
                <a:spLocks noChangeAspect="1"/>
              </p:cNvSpPr>
              <p:nvPr/>
            </p:nvSpPr>
            <p:spPr bwMode="auto">
              <a:xfrm>
                <a:off x="4201" y="2482"/>
                <a:ext cx="17" cy="26"/>
              </a:xfrm>
              <a:custGeom>
                <a:avLst/>
                <a:gdLst/>
                <a:ahLst/>
                <a:cxnLst>
                  <a:cxn ang="0">
                    <a:pos x="0" y="25"/>
                  </a:cxn>
                  <a:cxn ang="0">
                    <a:pos x="35" y="0"/>
                  </a:cxn>
                  <a:cxn ang="0">
                    <a:pos x="35" y="29"/>
                  </a:cxn>
                  <a:cxn ang="0">
                    <a:pos x="4" y="52"/>
                  </a:cxn>
                  <a:cxn ang="0">
                    <a:pos x="0" y="25"/>
                  </a:cxn>
                  <a:cxn ang="0">
                    <a:pos x="0" y="25"/>
                  </a:cxn>
                </a:cxnLst>
                <a:rect l="0" t="0" r="r" b="b"/>
                <a:pathLst>
                  <a:path w="35" h="52">
                    <a:moveTo>
                      <a:pt x="0" y="25"/>
                    </a:moveTo>
                    <a:lnTo>
                      <a:pt x="35"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74" name="Freeform 22"/>
              <p:cNvSpPr>
                <a:spLocks noChangeAspect="1"/>
              </p:cNvSpPr>
              <p:nvPr/>
            </p:nvSpPr>
            <p:spPr bwMode="auto">
              <a:xfrm>
                <a:off x="4201" y="2511"/>
                <a:ext cx="17" cy="26"/>
              </a:xfrm>
              <a:custGeom>
                <a:avLst/>
                <a:gdLst/>
                <a:ahLst/>
                <a:cxnLst>
                  <a:cxn ang="0">
                    <a:pos x="0" y="27"/>
                  </a:cxn>
                  <a:cxn ang="0">
                    <a:pos x="35" y="0"/>
                  </a:cxn>
                  <a:cxn ang="0">
                    <a:pos x="35" y="29"/>
                  </a:cxn>
                  <a:cxn ang="0">
                    <a:pos x="4" y="54"/>
                  </a:cxn>
                  <a:cxn ang="0">
                    <a:pos x="0" y="27"/>
                  </a:cxn>
                  <a:cxn ang="0">
                    <a:pos x="0" y="27"/>
                  </a:cxn>
                </a:cxnLst>
                <a:rect l="0" t="0" r="r" b="b"/>
                <a:pathLst>
                  <a:path w="35" h="54">
                    <a:moveTo>
                      <a:pt x="0" y="27"/>
                    </a:moveTo>
                    <a:lnTo>
                      <a:pt x="35" y="0"/>
                    </a:lnTo>
                    <a:lnTo>
                      <a:pt x="35" y="29"/>
                    </a:lnTo>
                    <a:lnTo>
                      <a:pt x="4" y="54"/>
                    </a:lnTo>
                    <a:lnTo>
                      <a:pt x="0" y="27"/>
                    </a:lnTo>
                    <a:lnTo>
                      <a:pt x="0" y="27"/>
                    </a:lnTo>
                    <a:close/>
                  </a:path>
                </a:pathLst>
              </a:custGeom>
              <a:solidFill>
                <a:srgbClr val="000000"/>
              </a:solidFill>
              <a:ln w="9525">
                <a:noFill/>
                <a:round/>
                <a:headEnd/>
                <a:tailEnd/>
              </a:ln>
            </p:spPr>
            <p:txBody>
              <a:bodyPr/>
              <a:lstStyle/>
              <a:p>
                <a:endParaRPr lang="en-US"/>
              </a:p>
            </p:txBody>
          </p:sp>
          <p:sp>
            <p:nvSpPr>
              <p:cNvPr id="23575" name="Freeform 23"/>
              <p:cNvSpPr>
                <a:spLocks noChangeAspect="1"/>
              </p:cNvSpPr>
              <p:nvPr/>
            </p:nvSpPr>
            <p:spPr bwMode="auto">
              <a:xfrm>
                <a:off x="4201" y="2540"/>
                <a:ext cx="17" cy="26"/>
              </a:xfrm>
              <a:custGeom>
                <a:avLst/>
                <a:gdLst/>
                <a:ahLst/>
                <a:cxnLst>
                  <a:cxn ang="0">
                    <a:pos x="0" y="25"/>
                  </a:cxn>
                  <a:cxn ang="0">
                    <a:pos x="35" y="0"/>
                  </a:cxn>
                  <a:cxn ang="0">
                    <a:pos x="35" y="29"/>
                  </a:cxn>
                  <a:cxn ang="0">
                    <a:pos x="4" y="52"/>
                  </a:cxn>
                  <a:cxn ang="0">
                    <a:pos x="0" y="25"/>
                  </a:cxn>
                  <a:cxn ang="0">
                    <a:pos x="0" y="25"/>
                  </a:cxn>
                </a:cxnLst>
                <a:rect l="0" t="0" r="r" b="b"/>
                <a:pathLst>
                  <a:path w="35" h="52">
                    <a:moveTo>
                      <a:pt x="0" y="25"/>
                    </a:moveTo>
                    <a:lnTo>
                      <a:pt x="35"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76" name="Freeform 24"/>
              <p:cNvSpPr>
                <a:spLocks noChangeAspect="1"/>
              </p:cNvSpPr>
              <p:nvPr/>
            </p:nvSpPr>
            <p:spPr bwMode="auto">
              <a:xfrm>
                <a:off x="4201" y="2569"/>
                <a:ext cx="18" cy="26"/>
              </a:xfrm>
              <a:custGeom>
                <a:avLst/>
                <a:gdLst/>
                <a:ahLst/>
                <a:cxnLst>
                  <a:cxn ang="0">
                    <a:pos x="0" y="27"/>
                  </a:cxn>
                  <a:cxn ang="0">
                    <a:pos x="37" y="0"/>
                  </a:cxn>
                  <a:cxn ang="0">
                    <a:pos x="35" y="29"/>
                  </a:cxn>
                  <a:cxn ang="0">
                    <a:pos x="4" y="54"/>
                  </a:cxn>
                  <a:cxn ang="0">
                    <a:pos x="0" y="27"/>
                  </a:cxn>
                  <a:cxn ang="0">
                    <a:pos x="0" y="27"/>
                  </a:cxn>
                </a:cxnLst>
                <a:rect l="0" t="0" r="r" b="b"/>
                <a:pathLst>
                  <a:path w="37" h="54">
                    <a:moveTo>
                      <a:pt x="0" y="27"/>
                    </a:moveTo>
                    <a:lnTo>
                      <a:pt x="37" y="0"/>
                    </a:lnTo>
                    <a:lnTo>
                      <a:pt x="35" y="29"/>
                    </a:lnTo>
                    <a:lnTo>
                      <a:pt x="4" y="54"/>
                    </a:lnTo>
                    <a:lnTo>
                      <a:pt x="0" y="27"/>
                    </a:lnTo>
                    <a:lnTo>
                      <a:pt x="0" y="27"/>
                    </a:lnTo>
                    <a:close/>
                  </a:path>
                </a:pathLst>
              </a:custGeom>
              <a:solidFill>
                <a:srgbClr val="000000"/>
              </a:solidFill>
              <a:ln w="9525">
                <a:noFill/>
                <a:round/>
                <a:headEnd/>
                <a:tailEnd/>
              </a:ln>
            </p:spPr>
            <p:txBody>
              <a:bodyPr/>
              <a:lstStyle/>
              <a:p>
                <a:endParaRPr lang="en-US"/>
              </a:p>
            </p:txBody>
          </p:sp>
          <p:sp>
            <p:nvSpPr>
              <p:cNvPr id="23577" name="Freeform 25"/>
              <p:cNvSpPr>
                <a:spLocks noChangeAspect="1"/>
              </p:cNvSpPr>
              <p:nvPr/>
            </p:nvSpPr>
            <p:spPr bwMode="auto">
              <a:xfrm>
                <a:off x="4201" y="2598"/>
                <a:ext cx="18" cy="26"/>
              </a:xfrm>
              <a:custGeom>
                <a:avLst/>
                <a:gdLst/>
                <a:ahLst/>
                <a:cxnLst>
                  <a:cxn ang="0">
                    <a:pos x="0" y="25"/>
                  </a:cxn>
                  <a:cxn ang="0">
                    <a:pos x="37" y="0"/>
                  </a:cxn>
                  <a:cxn ang="0">
                    <a:pos x="35" y="29"/>
                  </a:cxn>
                  <a:cxn ang="0">
                    <a:pos x="4" y="52"/>
                  </a:cxn>
                  <a:cxn ang="0">
                    <a:pos x="0" y="25"/>
                  </a:cxn>
                  <a:cxn ang="0">
                    <a:pos x="0" y="25"/>
                  </a:cxn>
                </a:cxnLst>
                <a:rect l="0" t="0" r="r" b="b"/>
                <a:pathLst>
                  <a:path w="37" h="52">
                    <a:moveTo>
                      <a:pt x="0" y="25"/>
                    </a:moveTo>
                    <a:lnTo>
                      <a:pt x="37"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78" name="Freeform 26"/>
              <p:cNvSpPr>
                <a:spLocks noChangeAspect="1"/>
              </p:cNvSpPr>
              <p:nvPr/>
            </p:nvSpPr>
            <p:spPr bwMode="auto">
              <a:xfrm>
                <a:off x="4201" y="2627"/>
                <a:ext cx="18" cy="26"/>
              </a:xfrm>
              <a:custGeom>
                <a:avLst/>
                <a:gdLst/>
                <a:ahLst/>
                <a:cxnLst>
                  <a:cxn ang="0">
                    <a:pos x="0" y="27"/>
                  </a:cxn>
                  <a:cxn ang="0">
                    <a:pos x="37" y="0"/>
                  </a:cxn>
                  <a:cxn ang="0">
                    <a:pos x="35" y="29"/>
                  </a:cxn>
                  <a:cxn ang="0">
                    <a:pos x="4" y="54"/>
                  </a:cxn>
                  <a:cxn ang="0">
                    <a:pos x="0" y="27"/>
                  </a:cxn>
                  <a:cxn ang="0">
                    <a:pos x="0" y="27"/>
                  </a:cxn>
                </a:cxnLst>
                <a:rect l="0" t="0" r="r" b="b"/>
                <a:pathLst>
                  <a:path w="37" h="54">
                    <a:moveTo>
                      <a:pt x="0" y="27"/>
                    </a:moveTo>
                    <a:lnTo>
                      <a:pt x="37" y="0"/>
                    </a:lnTo>
                    <a:lnTo>
                      <a:pt x="35" y="29"/>
                    </a:lnTo>
                    <a:lnTo>
                      <a:pt x="4" y="54"/>
                    </a:lnTo>
                    <a:lnTo>
                      <a:pt x="0" y="27"/>
                    </a:lnTo>
                    <a:lnTo>
                      <a:pt x="0" y="27"/>
                    </a:lnTo>
                    <a:close/>
                  </a:path>
                </a:pathLst>
              </a:custGeom>
              <a:solidFill>
                <a:srgbClr val="000000"/>
              </a:solidFill>
              <a:ln w="9525">
                <a:noFill/>
                <a:round/>
                <a:headEnd/>
                <a:tailEnd/>
              </a:ln>
            </p:spPr>
            <p:txBody>
              <a:bodyPr/>
              <a:lstStyle/>
              <a:p>
                <a:endParaRPr lang="en-US"/>
              </a:p>
            </p:txBody>
          </p:sp>
          <p:sp>
            <p:nvSpPr>
              <p:cNvPr id="23579" name="Freeform 27"/>
              <p:cNvSpPr>
                <a:spLocks noChangeAspect="1"/>
              </p:cNvSpPr>
              <p:nvPr/>
            </p:nvSpPr>
            <p:spPr bwMode="auto">
              <a:xfrm>
                <a:off x="4201" y="2656"/>
                <a:ext cx="18" cy="26"/>
              </a:xfrm>
              <a:custGeom>
                <a:avLst/>
                <a:gdLst/>
                <a:ahLst/>
                <a:cxnLst>
                  <a:cxn ang="0">
                    <a:pos x="0" y="25"/>
                  </a:cxn>
                  <a:cxn ang="0">
                    <a:pos x="37" y="0"/>
                  </a:cxn>
                  <a:cxn ang="0">
                    <a:pos x="35" y="29"/>
                  </a:cxn>
                  <a:cxn ang="0">
                    <a:pos x="4" y="52"/>
                  </a:cxn>
                  <a:cxn ang="0">
                    <a:pos x="0" y="25"/>
                  </a:cxn>
                  <a:cxn ang="0">
                    <a:pos x="0" y="25"/>
                  </a:cxn>
                </a:cxnLst>
                <a:rect l="0" t="0" r="r" b="b"/>
                <a:pathLst>
                  <a:path w="37" h="52">
                    <a:moveTo>
                      <a:pt x="0" y="25"/>
                    </a:moveTo>
                    <a:lnTo>
                      <a:pt x="37"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80" name="Freeform 28"/>
              <p:cNvSpPr>
                <a:spLocks noChangeAspect="1"/>
              </p:cNvSpPr>
              <p:nvPr/>
            </p:nvSpPr>
            <p:spPr bwMode="auto">
              <a:xfrm>
                <a:off x="4201" y="2685"/>
                <a:ext cx="18" cy="26"/>
              </a:xfrm>
              <a:custGeom>
                <a:avLst/>
                <a:gdLst/>
                <a:ahLst/>
                <a:cxnLst>
                  <a:cxn ang="0">
                    <a:pos x="0" y="27"/>
                  </a:cxn>
                  <a:cxn ang="0">
                    <a:pos x="37" y="0"/>
                  </a:cxn>
                  <a:cxn ang="0">
                    <a:pos x="35" y="29"/>
                  </a:cxn>
                  <a:cxn ang="0">
                    <a:pos x="4" y="53"/>
                  </a:cxn>
                  <a:cxn ang="0">
                    <a:pos x="0" y="27"/>
                  </a:cxn>
                  <a:cxn ang="0">
                    <a:pos x="0" y="27"/>
                  </a:cxn>
                </a:cxnLst>
                <a:rect l="0" t="0" r="r" b="b"/>
                <a:pathLst>
                  <a:path w="37" h="53">
                    <a:moveTo>
                      <a:pt x="0" y="27"/>
                    </a:moveTo>
                    <a:lnTo>
                      <a:pt x="37" y="0"/>
                    </a:lnTo>
                    <a:lnTo>
                      <a:pt x="35" y="29"/>
                    </a:lnTo>
                    <a:lnTo>
                      <a:pt x="4" y="53"/>
                    </a:lnTo>
                    <a:lnTo>
                      <a:pt x="0" y="27"/>
                    </a:lnTo>
                    <a:lnTo>
                      <a:pt x="0" y="27"/>
                    </a:lnTo>
                    <a:close/>
                  </a:path>
                </a:pathLst>
              </a:custGeom>
              <a:solidFill>
                <a:srgbClr val="000000"/>
              </a:solidFill>
              <a:ln w="9525">
                <a:noFill/>
                <a:round/>
                <a:headEnd/>
                <a:tailEnd/>
              </a:ln>
            </p:spPr>
            <p:txBody>
              <a:bodyPr/>
              <a:lstStyle/>
              <a:p>
                <a:endParaRPr lang="en-US"/>
              </a:p>
            </p:txBody>
          </p:sp>
          <p:sp>
            <p:nvSpPr>
              <p:cNvPr id="23581" name="Freeform 29"/>
              <p:cNvSpPr>
                <a:spLocks noChangeAspect="1"/>
              </p:cNvSpPr>
              <p:nvPr/>
            </p:nvSpPr>
            <p:spPr bwMode="auto">
              <a:xfrm>
                <a:off x="4201" y="2714"/>
                <a:ext cx="18" cy="26"/>
              </a:xfrm>
              <a:custGeom>
                <a:avLst/>
                <a:gdLst/>
                <a:ahLst/>
                <a:cxnLst>
                  <a:cxn ang="0">
                    <a:pos x="0" y="25"/>
                  </a:cxn>
                  <a:cxn ang="0">
                    <a:pos x="37" y="0"/>
                  </a:cxn>
                  <a:cxn ang="0">
                    <a:pos x="35" y="27"/>
                  </a:cxn>
                  <a:cxn ang="0">
                    <a:pos x="4" y="52"/>
                  </a:cxn>
                  <a:cxn ang="0">
                    <a:pos x="0" y="25"/>
                  </a:cxn>
                  <a:cxn ang="0">
                    <a:pos x="0" y="25"/>
                  </a:cxn>
                </a:cxnLst>
                <a:rect l="0" t="0" r="r" b="b"/>
                <a:pathLst>
                  <a:path w="37" h="52">
                    <a:moveTo>
                      <a:pt x="0" y="25"/>
                    </a:moveTo>
                    <a:lnTo>
                      <a:pt x="37" y="0"/>
                    </a:lnTo>
                    <a:lnTo>
                      <a:pt x="35" y="27"/>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82" name="Freeform 30"/>
              <p:cNvSpPr>
                <a:spLocks noChangeAspect="1"/>
              </p:cNvSpPr>
              <p:nvPr/>
            </p:nvSpPr>
            <p:spPr bwMode="auto">
              <a:xfrm>
                <a:off x="4201" y="2743"/>
                <a:ext cx="18" cy="25"/>
              </a:xfrm>
              <a:custGeom>
                <a:avLst/>
                <a:gdLst/>
                <a:ahLst/>
                <a:cxnLst>
                  <a:cxn ang="0">
                    <a:pos x="0" y="25"/>
                  </a:cxn>
                  <a:cxn ang="0">
                    <a:pos x="37" y="0"/>
                  </a:cxn>
                  <a:cxn ang="0">
                    <a:pos x="35" y="29"/>
                  </a:cxn>
                  <a:cxn ang="0">
                    <a:pos x="4" y="52"/>
                  </a:cxn>
                  <a:cxn ang="0">
                    <a:pos x="0" y="25"/>
                  </a:cxn>
                  <a:cxn ang="0">
                    <a:pos x="0" y="25"/>
                  </a:cxn>
                </a:cxnLst>
                <a:rect l="0" t="0" r="r" b="b"/>
                <a:pathLst>
                  <a:path w="37" h="52">
                    <a:moveTo>
                      <a:pt x="0" y="25"/>
                    </a:moveTo>
                    <a:lnTo>
                      <a:pt x="37"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583" name="Freeform 31"/>
              <p:cNvSpPr>
                <a:spLocks noChangeAspect="1"/>
              </p:cNvSpPr>
              <p:nvPr/>
            </p:nvSpPr>
            <p:spPr bwMode="auto">
              <a:xfrm>
                <a:off x="4201" y="2771"/>
                <a:ext cx="18" cy="27"/>
              </a:xfrm>
              <a:custGeom>
                <a:avLst/>
                <a:gdLst/>
                <a:ahLst/>
                <a:cxnLst>
                  <a:cxn ang="0">
                    <a:pos x="0" y="27"/>
                  </a:cxn>
                  <a:cxn ang="0">
                    <a:pos x="37" y="0"/>
                  </a:cxn>
                  <a:cxn ang="0">
                    <a:pos x="35" y="29"/>
                  </a:cxn>
                  <a:cxn ang="0">
                    <a:pos x="4" y="53"/>
                  </a:cxn>
                  <a:cxn ang="0">
                    <a:pos x="0" y="27"/>
                  </a:cxn>
                  <a:cxn ang="0">
                    <a:pos x="0" y="27"/>
                  </a:cxn>
                </a:cxnLst>
                <a:rect l="0" t="0" r="r" b="b"/>
                <a:pathLst>
                  <a:path w="37" h="53">
                    <a:moveTo>
                      <a:pt x="0" y="27"/>
                    </a:moveTo>
                    <a:lnTo>
                      <a:pt x="37" y="0"/>
                    </a:lnTo>
                    <a:lnTo>
                      <a:pt x="35" y="29"/>
                    </a:lnTo>
                    <a:lnTo>
                      <a:pt x="4" y="53"/>
                    </a:lnTo>
                    <a:lnTo>
                      <a:pt x="0" y="27"/>
                    </a:lnTo>
                    <a:lnTo>
                      <a:pt x="0" y="27"/>
                    </a:lnTo>
                    <a:close/>
                  </a:path>
                </a:pathLst>
              </a:custGeom>
              <a:solidFill>
                <a:srgbClr val="000000"/>
              </a:solidFill>
              <a:ln w="9525">
                <a:noFill/>
                <a:round/>
                <a:headEnd/>
                <a:tailEnd/>
              </a:ln>
            </p:spPr>
            <p:txBody>
              <a:bodyPr/>
              <a:lstStyle/>
              <a:p>
                <a:endParaRPr lang="en-US"/>
              </a:p>
            </p:txBody>
          </p:sp>
          <p:sp>
            <p:nvSpPr>
              <p:cNvPr id="23584" name="Freeform 32"/>
              <p:cNvSpPr>
                <a:spLocks noChangeAspect="1"/>
              </p:cNvSpPr>
              <p:nvPr/>
            </p:nvSpPr>
            <p:spPr bwMode="auto">
              <a:xfrm>
                <a:off x="4202" y="2801"/>
                <a:ext cx="17" cy="25"/>
              </a:xfrm>
              <a:custGeom>
                <a:avLst/>
                <a:gdLst/>
                <a:ahLst/>
                <a:cxnLst>
                  <a:cxn ang="0">
                    <a:pos x="0" y="25"/>
                  </a:cxn>
                  <a:cxn ang="0">
                    <a:pos x="35" y="0"/>
                  </a:cxn>
                  <a:cxn ang="0">
                    <a:pos x="33" y="29"/>
                  </a:cxn>
                  <a:cxn ang="0">
                    <a:pos x="2" y="51"/>
                  </a:cxn>
                  <a:cxn ang="0">
                    <a:pos x="0" y="25"/>
                  </a:cxn>
                  <a:cxn ang="0">
                    <a:pos x="0" y="25"/>
                  </a:cxn>
                </a:cxnLst>
                <a:rect l="0" t="0" r="r" b="b"/>
                <a:pathLst>
                  <a:path w="35" h="51">
                    <a:moveTo>
                      <a:pt x="0" y="25"/>
                    </a:moveTo>
                    <a:lnTo>
                      <a:pt x="35" y="0"/>
                    </a:lnTo>
                    <a:lnTo>
                      <a:pt x="33" y="29"/>
                    </a:lnTo>
                    <a:lnTo>
                      <a:pt x="2" y="51"/>
                    </a:lnTo>
                    <a:lnTo>
                      <a:pt x="0" y="25"/>
                    </a:lnTo>
                    <a:lnTo>
                      <a:pt x="0" y="25"/>
                    </a:lnTo>
                    <a:close/>
                  </a:path>
                </a:pathLst>
              </a:custGeom>
              <a:solidFill>
                <a:srgbClr val="000000"/>
              </a:solidFill>
              <a:ln w="9525">
                <a:noFill/>
                <a:round/>
                <a:headEnd/>
                <a:tailEnd/>
              </a:ln>
            </p:spPr>
            <p:txBody>
              <a:bodyPr/>
              <a:lstStyle/>
              <a:p>
                <a:endParaRPr lang="en-US"/>
              </a:p>
            </p:txBody>
          </p:sp>
          <p:sp>
            <p:nvSpPr>
              <p:cNvPr id="23585" name="Freeform 33"/>
              <p:cNvSpPr>
                <a:spLocks noChangeAspect="1"/>
              </p:cNvSpPr>
              <p:nvPr/>
            </p:nvSpPr>
            <p:spPr bwMode="auto">
              <a:xfrm>
                <a:off x="4202" y="2829"/>
                <a:ext cx="17" cy="27"/>
              </a:xfrm>
              <a:custGeom>
                <a:avLst/>
                <a:gdLst/>
                <a:ahLst/>
                <a:cxnLst>
                  <a:cxn ang="0">
                    <a:pos x="0" y="27"/>
                  </a:cxn>
                  <a:cxn ang="0">
                    <a:pos x="35" y="0"/>
                  </a:cxn>
                  <a:cxn ang="0">
                    <a:pos x="33" y="29"/>
                  </a:cxn>
                  <a:cxn ang="0">
                    <a:pos x="2" y="53"/>
                  </a:cxn>
                  <a:cxn ang="0">
                    <a:pos x="0" y="27"/>
                  </a:cxn>
                  <a:cxn ang="0">
                    <a:pos x="0" y="27"/>
                  </a:cxn>
                </a:cxnLst>
                <a:rect l="0" t="0" r="r" b="b"/>
                <a:pathLst>
                  <a:path w="35" h="53">
                    <a:moveTo>
                      <a:pt x="0" y="27"/>
                    </a:moveTo>
                    <a:lnTo>
                      <a:pt x="35" y="0"/>
                    </a:lnTo>
                    <a:lnTo>
                      <a:pt x="33" y="29"/>
                    </a:lnTo>
                    <a:lnTo>
                      <a:pt x="2" y="53"/>
                    </a:lnTo>
                    <a:lnTo>
                      <a:pt x="0" y="27"/>
                    </a:lnTo>
                    <a:lnTo>
                      <a:pt x="0" y="27"/>
                    </a:lnTo>
                    <a:close/>
                  </a:path>
                </a:pathLst>
              </a:custGeom>
              <a:solidFill>
                <a:srgbClr val="000000"/>
              </a:solidFill>
              <a:ln w="9525">
                <a:noFill/>
                <a:round/>
                <a:headEnd/>
                <a:tailEnd/>
              </a:ln>
            </p:spPr>
            <p:txBody>
              <a:bodyPr/>
              <a:lstStyle/>
              <a:p>
                <a:endParaRPr lang="en-US"/>
              </a:p>
            </p:txBody>
          </p:sp>
          <p:sp>
            <p:nvSpPr>
              <p:cNvPr id="23586" name="Freeform 34"/>
              <p:cNvSpPr>
                <a:spLocks noChangeAspect="1"/>
              </p:cNvSpPr>
              <p:nvPr/>
            </p:nvSpPr>
            <p:spPr bwMode="auto">
              <a:xfrm>
                <a:off x="4202" y="2859"/>
                <a:ext cx="17" cy="25"/>
              </a:xfrm>
              <a:custGeom>
                <a:avLst/>
                <a:gdLst/>
                <a:ahLst/>
                <a:cxnLst>
                  <a:cxn ang="0">
                    <a:pos x="0" y="25"/>
                  </a:cxn>
                  <a:cxn ang="0">
                    <a:pos x="35" y="0"/>
                  </a:cxn>
                  <a:cxn ang="0">
                    <a:pos x="33" y="29"/>
                  </a:cxn>
                  <a:cxn ang="0">
                    <a:pos x="2" y="51"/>
                  </a:cxn>
                  <a:cxn ang="0">
                    <a:pos x="0" y="25"/>
                  </a:cxn>
                  <a:cxn ang="0">
                    <a:pos x="0" y="25"/>
                  </a:cxn>
                </a:cxnLst>
                <a:rect l="0" t="0" r="r" b="b"/>
                <a:pathLst>
                  <a:path w="35" h="51">
                    <a:moveTo>
                      <a:pt x="0" y="25"/>
                    </a:moveTo>
                    <a:lnTo>
                      <a:pt x="35" y="0"/>
                    </a:lnTo>
                    <a:lnTo>
                      <a:pt x="33" y="29"/>
                    </a:lnTo>
                    <a:lnTo>
                      <a:pt x="2" y="51"/>
                    </a:lnTo>
                    <a:lnTo>
                      <a:pt x="0" y="25"/>
                    </a:lnTo>
                    <a:lnTo>
                      <a:pt x="0" y="25"/>
                    </a:lnTo>
                    <a:close/>
                  </a:path>
                </a:pathLst>
              </a:custGeom>
              <a:solidFill>
                <a:srgbClr val="000000"/>
              </a:solidFill>
              <a:ln w="9525">
                <a:noFill/>
                <a:round/>
                <a:headEnd/>
                <a:tailEnd/>
              </a:ln>
            </p:spPr>
            <p:txBody>
              <a:bodyPr/>
              <a:lstStyle/>
              <a:p>
                <a:endParaRPr lang="en-US"/>
              </a:p>
            </p:txBody>
          </p:sp>
          <p:sp>
            <p:nvSpPr>
              <p:cNvPr id="23587" name="Freeform 35"/>
              <p:cNvSpPr>
                <a:spLocks noChangeAspect="1"/>
              </p:cNvSpPr>
              <p:nvPr/>
            </p:nvSpPr>
            <p:spPr bwMode="auto">
              <a:xfrm>
                <a:off x="4202" y="2887"/>
                <a:ext cx="17" cy="27"/>
              </a:xfrm>
              <a:custGeom>
                <a:avLst/>
                <a:gdLst/>
                <a:ahLst/>
                <a:cxnLst>
                  <a:cxn ang="0">
                    <a:pos x="0" y="27"/>
                  </a:cxn>
                  <a:cxn ang="0">
                    <a:pos x="35" y="0"/>
                  </a:cxn>
                  <a:cxn ang="0">
                    <a:pos x="33" y="29"/>
                  </a:cxn>
                  <a:cxn ang="0">
                    <a:pos x="2" y="53"/>
                  </a:cxn>
                  <a:cxn ang="0">
                    <a:pos x="0" y="27"/>
                  </a:cxn>
                  <a:cxn ang="0">
                    <a:pos x="0" y="27"/>
                  </a:cxn>
                </a:cxnLst>
                <a:rect l="0" t="0" r="r" b="b"/>
                <a:pathLst>
                  <a:path w="35" h="53">
                    <a:moveTo>
                      <a:pt x="0" y="27"/>
                    </a:moveTo>
                    <a:lnTo>
                      <a:pt x="35" y="0"/>
                    </a:lnTo>
                    <a:lnTo>
                      <a:pt x="33" y="29"/>
                    </a:lnTo>
                    <a:lnTo>
                      <a:pt x="2" y="53"/>
                    </a:lnTo>
                    <a:lnTo>
                      <a:pt x="0" y="27"/>
                    </a:lnTo>
                    <a:lnTo>
                      <a:pt x="0" y="27"/>
                    </a:lnTo>
                    <a:close/>
                  </a:path>
                </a:pathLst>
              </a:custGeom>
              <a:solidFill>
                <a:srgbClr val="000000"/>
              </a:solidFill>
              <a:ln w="9525">
                <a:noFill/>
                <a:round/>
                <a:headEnd/>
                <a:tailEnd/>
              </a:ln>
            </p:spPr>
            <p:txBody>
              <a:bodyPr/>
              <a:lstStyle/>
              <a:p>
                <a:endParaRPr lang="en-US"/>
              </a:p>
            </p:txBody>
          </p:sp>
          <p:sp>
            <p:nvSpPr>
              <p:cNvPr id="23588" name="Freeform 36"/>
              <p:cNvSpPr>
                <a:spLocks noChangeAspect="1"/>
              </p:cNvSpPr>
              <p:nvPr/>
            </p:nvSpPr>
            <p:spPr bwMode="auto">
              <a:xfrm>
                <a:off x="4202" y="2917"/>
                <a:ext cx="17" cy="25"/>
              </a:xfrm>
              <a:custGeom>
                <a:avLst/>
                <a:gdLst/>
                <a:ahLst/>
                <a:cxnLst>
                  <a:cxn ang="0">
                    <a:pos x="0" y="25"/>
                  </a:cxn>
                  <a:cxn ang="0">
                    <a:pos x="35" y="0"/>
                  </a:cxn>
                  <a:cxn ang="0">
                    <a:pos x="33" y="29"/>
                  </a:cxn>
                  <a:cxn ang="0">
                    <a:pos x="2" y="51"/>
                  </a:cxn>
                  <a:cxn ang="0">
                    <a:pos x="0" y="25"/>
                  </a:cxn>
                  <a:cxn ang="0">
                    <a:pos x="0" y="25"/>
                  </a:cxn>
                </a:cxnLst>
                <a:rect l="0" t="0" r="r" b="b"/>
                <a:pathLst>
                  <a:path w="35" h="51">
                    <a:moveTo>
                      <a:pt x="0" y="25"/>
                    </a:moveTo>
                    <a:lnTo>
                      <a:pt x="35" y="0"/>
                    </a:lnTo>
                    <a:lnTo>
                      <a:pt x="33" y="29"/>
                    </a:lnTo>
                    <a:lnTo>
                      <a:pt x="2" y="51"/>
                    </a:lnTo>
                    <a:lnTo>
                      <a:pt x="0" y="25"/>
                    </a:lnTo>
                    <a:lnTo>
                      <a:pt x="0" y="25"/>
                    </a:lnTo>
                    <a:close/>
                  </a:path>
                </a:pathLst>
              </a:custGeom>
              <a:solidFill>
                <a:srgbClr val="000000"/>
              </a:solidFill>
              <a:ln w="9525">
                <a:noFill/>
                <a:round/>
                <a:headEnd/>
                <a:tailEnd/>
              </a:ln>
            </p:spPr>
            <p:txBody>
              <a:bodyPr/>
              <a:lstStyle/>
              <a:p>
                <a:endParaRPr lang="en-US"/>
              </a:p>
            </p:txBody>
          </p:sp>
          <p:sp>
            <p:nvSpPr>
              <p:cNvPr id="23589" name="Freeform 37"/>
              <p:cNvSpPr>
                <a:spLocks noChangeAspect="1"/>
              </p:cNvSpPr>
              <p:nvPr/>
            </p:nvSpPr>
            <p:spPr bwMode="auto">
              <a:xfrm>
                <a:off x="4202" y="2945"/>
                <a:ext cx="17" cy="26"/>
              </a:xfrm>
              <a:custGeom>
                <a:avLst/>
                <a:gdLst/>
                <a:ahLst/>
                <a:cxnLst>
                  <a:cxn ang="0">
                    <a:pos x="0" y="27"/>
                  </a:cxn>
                  <a:cxn ang="0">
                    <a:pos x="35" y="0"/>
                  </a:cxn>
                  <a:cxn ang="0">
                    <a:pos x="33" y="29"/>
                  </a:cxn>
                  <a:cxn ang="0">
                    <a:pos x="2" y="51"/>
                  </a:cxn>
                  <a:cxn ang="0">
                    <a:pos x="0" y="27"/>
                  </a:cxn>
                  <a:cxn ang="0">
                    <a:pos x="0" y="27"/>
                  </a:cxn>
                </a:cxnLst>
                <a:rect l="0" t="0" r="r" b="b"/>
                <a:pathLst>
                  <a:path w="35" h="51">
                    <a:moveTo>
                      <a:pt x="0" y="27"/>
                    </a:moveTo>
                    <a:lnTo>
                      <a:pt x="35" y="0"/>
                    </a:lnTo>
                    <a:lnTo>
                      <a:pt x="33" y="29"/>
                    </a:lnTo>
                    <a:lnTo>
                      <a:pt x="2" y="51"/>
                    </a:lnTo>
                    <a:lnTo>
                      <a:pt x="0" y="27"/>
                    </a:lnTo>
                    <a:lnTo>
                      <a:pt x="0" y="27"/>
                    </a:lnTo>
                    <a:close/>
                  </a:path>
                </a:pathLst>
              </a:custGeom>
              <a:solidFill>
                <a:srgbClr val="000000"/>
              </a:solidFill>
              <a:ln w="9525">
                <a:noFill/>
                <a:round/>
                <a:headEnd/>
                <a:tailEnd/>
              </a:ln>
            </p:spPr>
            <p:txBody>
              <a:bodyPr/>
              <a:lstStyle/>
              <a:p>
                <a:endParaRPr lang="en-US"/>
              </a:p>
            </p:txBody>
          </p:sp>
          <p:sp>
            <p:nvSpPr>
              <p:cNvPr id="23590" name="Freeform 38"/>
              <p:cNvSpPr>
                <a:spLocks noChangeAspect="1"/>
              </p:cNvSpPr>
              <p:nvPr/>
            </p:nvSpPr>
            <p:spPr bwMode="auto">
              <a:xfrm>
                <a:off x="4202" y="2975"/>
                <a:ext cx="17" cy="25"/>
              </a:xfrm>
              <a:custGeom>
                <a:avLst/>
                <a:gdLst/>
                <a:ahLst/>
                <a:cxnLst>
                  <a:cxn ang="0">
                    <a:pos x="0" y="25"/>
                  </a:cxn>
                  <a:cxn ang="0">
                    <a:pos x="35" y="0"/>
                  </a:cxn>
                  <a:cxn ang="0">
                    <a:pos x="33" y="29"/>
                  </a:cxn>
                  <a:cxn ang="0">
                    <a:pos x="2" y="51"/>
                  </a:cxn>
                  <a:cxn ang="0">
                    <a:pos x="0" y="25"/>
                  </a:cxn>
                  <a:cxn ang="0">
                    <a:pos x="0" y="25"/>
                  </a:cxn>
                </a:cxnLst>
                <a:rect l="0" t="0" r="r" b="b"/>
                <a:pathLst>
                  <a:path w="35" h="51">
                    <a:moveTo>
                      <a:pt x="0" y="25"/>
                    </a:moveTo>
                    <a:lnTo>
                      <a:pt x="35" y="0"/>
                    </a:lnTo>
                    <a:lnTo>
                      <a:pt x="33" y="29"/>
                    </a:lnTo>
                    <a:lnTo>
                      <a:pt x="2" y="51"/>
                    </a:lnTo>
                    <a:lnTo>
                      <a:pt x="0" y="25"/>
                    </a:lnTo>
                    <a:lnTo>
                      <a:pt x="0" y="25"/>
                    </a:lnTo>
                    <a:close/>
                  </a:path>
                </a:pathLst>
              </a:custGeom>
              <a:solidFill>
                <a:srgbClr val="000000"/>
              </a:solidFill>
              <a:ln w="9525">
                <a:noFill/>
                <a:round/>
                <a:headEnd/>
                <a:tailEnd/>
              </a:ln>
            </p:spPr>
            <p:txBody>
              <a:bodyPr/>
              <a:lstStyle/>
              <a:p>
                <a:endParaRPr lang="en-US"/>
              </a:p>
            </p:txBody>
          </p:sp>
          <p:sp>
            <p:nvSpPr>
              <p:cNvPr id="23591" name="Freeform 39"/>
              <p:cNvSpPr>
                <a:spLocks noChangeAspect="1"/>
              </p:cNvSpPr>
              <p:nvPr/>
            </p:nvSpPr>
            <p:spPr bwMode="auto">
              <a:xfrm>
                <a:off x="4202" y="3003"/>
                <a:ext cx="17" cy="26"/>
              </a:xfrm>
              <a:custGeom>
                <a:avLst/>
                <a:gdLst/>
                <a:ahLst/>
                <a:cxnLst>
                  <a:cxn ang="0">
                    <a:pos x="0" y="25"/>
                  </a:cxn>
                  <a:cxn ang="0">
                    <a:pos x="35" y="0"/>
                  </a:cxn>
                  <a:cxn ang="0">
                    <a:pos x="33" y="29"/>
                  </a:cxn>
                  <a:cxn ang="0">
                    <a:pos x="4" y="51"/>
                  </a:cxn>
                  <a:cxn ang="0">
                    <a:pos x="0" y="25"/>
                  </a:cxn>
                  <a:cxn ang="0">
                    <a:pos x="0" y="25"/>
                  </a:cxn>
                </a:cxnLst>
                <a:rect l="0" t="0" r="r" b="b"/>
                <a:pathLst>
                  <a:path w="35" h="51">
                    <a:moveTo>
                      <a:pt x="0" y="25"/>
                    </a:moveTo>
                    <a:lnTo>
                      <a:pt x="35" y="0"/>
                    </a:lnTo>
                    <a:lnTo>
                      <a:pt x="33" y="29"/>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592" name="Freeform 40"/>
              <p:cNvSpPr>
                <a:spLocks noChangeAspect="1"/>
              </p:cNvSpPr>
              <p:nvPr/>
            </p:nvSpPr>
            <p:spPr bwMode="auto">
              <a:xfrm>
                <a:off x="4202" y="3032"/>
                <a:ext cx="17" cy="26"/>
              </a:xfrm>
              <a:custGeom>
                <a:avLst/>
                <a:gdLst/>
                <a:ahLst/>
                <a:cxnLst>
                  <a:cxn ang="0">
                    <a:pos x="0" y="25"/>
                  </a:cxn>
                  <a:cxn ang="0">
                    <a:pos x="35" y="0"/>
                  </a:cxn>
                  <a:cxn ang="0">
                    <a:pos x="33" y="27"/>
                  </a:cxn>
                  <a:cxn ang="0">
                    <a:pos x="4" y="51"/>
                  </a:cxn>
                  <a:cxn ang="0">
                    <a:pos x="0" y="25"/>
                  </a:cxn>
                  <a:cxn ang="0">
                    <a:pos x="0" y="25"/>
                  </a:cxn>
                </a:cxnLst>
                <a:rect l="0" t="0" r="r" b="b"/>
                <a:pathLst>
                  <a:path w="35" h="51">
                    <a:moveTo>
                      <a:pt x="0" y="25"/>
                    </a:moveTo>
                    <a:lnTo>
                      <a:pt x="35" y="0"/>
                    </a:lnTo>
                    <a:lnTo>
                      <a:pt x="33" y="27"/>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593" name="Freeform 41"/>
              <p:cNvSpPr>
                <a:spLocks noChangeAspect="1"/>
              </p:cNvSpPr>
              <p:nvPr/>
            </p:nvSpPr>
            <p:spPr bwMode="auto">
              <a:xfrm>
                <a:off x="4202" y="3061"/>
                <a:ext cx="17" cy="26"/>
              </a:xfrm>
              <a:custGeom>
                <a:avLst/>
                <a:gdLst/>
                <a:ahLst/>
                <a:cxnLst>
                  <a:cxn ang="0">
                    <a:pos x="0" y="25"/>
                  </a:cxn>
                  <a:cxn ang="0">
                    <a:pos x="35" y="0"/>
                  </a:cxn>
                  <a:cxn ang="0">
                    <a:pos x="33" y="29"/>
                  </a:cxn>
                  <a:cxn ang="0">
                    <a:pos x="4" y="51"/>
                  </a:cxn>
                  <a:cxn ang="0">
                    <a:pos x="0" y="25"/>
                  </a:cxn>
                  <a:cxn ang="0">
                    <a:pos x="0" y="25"/>
                  </a:cxn>
                </a:cxnLst>
                <a:rect l="0" t="0" r="r" b="b"/>
                <a:pathLst>
                  <a:path w="35" h="51">
                    <a:moveTo>
                      <a:pt x="0" y="25"/>
                    </a:moveTo>
                    <a:lnTo>
                      <a:pt x="35" y="0"/>
                    </a:lnTo>
                    <a:lnTo>
                      <a:pt x="33" y="29"/>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594" name="Freeform 42"/>
              <p:cNvSpPr>
                <a:spLocks noChangeAspect="1"/>
              </p:cNvSpPr>
              <p:nvPr/>
            </p:nvSpPr>
            <p:spPr bwMode="auto">
              <a:xfrm>
                <a:off x="4202" y="3090"/>
                <a:ext cx="17" cy="26"/>
              </a:xfrm>
              <a:custGeom>
                <a:avLst/>
                <a:gdLst/>
                <a:ahLst/>
                <a:cxnLst>
                  <a:cxn ang="0">
                    <a:pos x="0" y="27"/>
                  </a:cxn>
                  <a:cxn ang="0">
                    <a:pos x="35" y="0"/>
                  </a:cxn>
                  <a:cxn ang="0">
                    <a:pos x="35" y="29"/>
                  </a:cxn>
                  <a:cxn ang="0">
                    <a:pos x="4" y="53"/>
                  </a:cxn>
                  <a:cxn ang="0">
                    <a:pos x="0" y="27"/>
                  </a:cxn>
                  <a:cxn ang="0">
                    <a:pos x="0" y="27"/>
                  </a:cxn>
                </a:cxnLst>
                <a:rect l="0" t="0" r="r" b="b"/>
                <a:pathLst>
                  <a:path w="35" h="53">
                    <a:moveTo>
                      <a:pt x="0" y="27"/>
                    </a:moveTo>
                    <a:lnTo>
                      <a:pt x="35" y="0"/>
                    </a:lnTo>
                    <a:lnTo>
                      <a:pt x="35" y="29"/>
                    </a:lnTo>
                    <a:lnTo>
                      <a:pt x="4" y="53"/>
                    </a:lnTo>
                    <a:lnTo>
                      <a:pt x="0" y="27"/>
                    </a:lnTo>
                    <a:lnTo>
                      <a:pt x="0" y="27"/>
                    </a:lnTo>
                    <a:close/>
                  </a:path>
                </a:pathLst>
              </a:custGeom>
              <a:solidFill>
                <a:srgbClr val="000000"/>
              </a:solidFill>
              <a:ln w="9525">
                <a:noFill/>
                <a:round/>
                <a:headEnd/>
                <a:tailEnd/>
              </a:ln>
            </p:spPr>
            <p:txBody>
              <a:bodyPr/>
              <a:lstStyle/>
              <a:p>
                <a:endParaRPr lang="en-US"/>
              </a:p>
            </p:txBody>
          </p:sp>
          <p:sp>
            <p:nvSpPr>
              <p:cNvPr id="23595" name="Freeform 43"/>
              <p:cNvSpPr>
                <a:spLocks noChangeAspect="1"/>
              </p:cNvSpPr>
              <p:nvPr/>
            </p:nvSpPr>
            <p:spPr bwMode="auto">
              <a:xfrm>
                <a:off x="4202" y="3119"/>
                <a:ext cx="17" cy="26"/>
              </a:xfrm>
              <a:custGeom>
                <a:avLst/>
                <a:gdLst/>
                <a:ahLst/>
                <a:cxnLst>
                  <a:cxn ang="0">
                    <a:pos x="0" y="25"/>
                  </a:cxn>
                  <a:cxn ang="0">
                    <a:pos x="35" y="0"/>
                  </a:cxn>
                  <a:cxn ang="0">
                    <a:pos x="35" y="28"/>
                  </a:cxn>
                  <a:cxn ang="0">
                    <a:pos x="4" y="51"/>
                  </a:cxn>
                  <a:cxn ang="0">
                    <a:pos x="0" y="25"/>
                  </a:cxn>
                  <a:cxn ang="0">
                    <a:pos x="0" y="25"/>
                  </a:cxn>
                </a:cxnLst>
                <a:rect l="0" t="0" r="r" b="b"/>
                <a:pathLst>
                  <a:path w="35" h="51">
                    <a:moveTo>
                      <a:pt x="0" y="25"/>
                    </a:moveTo>
                    <a:lnTo>
                      <a:pt x="35" y="0"/>
                    </a:lnTo>
                    <a:lnTo>
                      <a:pt x="35" y="28"/>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596" name="Freeform 44"/>
              <p:cNvSpPr>
                <a:spLocks noChangeAspect="1"/>
              </p:cNvSpPr>
              <p:nvPr/>
            </p:nvSpPr>
            <p:spPr bwMode="auto">
              <a:xfrm>
                <a:off x="4202" y="3147"/>
                <a:ext cx="17" cy="27"/>
              </a:xfrm>
              <a:custGeom>
                <a:avLst/>
                <a:gdLst/>
                <a:ahLst/>
                <a:cxnLst>
                  <a:cxn ang="0">
                    <a:pos x="0" y="27"/>
                  </a:cxn>
                  <a:cxn ang="0">
                    <a:pos x="35" y="0"/>
                  </a:cxn>
                  <a:cxn ang="0">
                    <a:pos x="35" y="28"/>
                  </a:cxn>
                  <a:cxn ang="0">
                    <a:pos x="4" y="53"/>
                  </a:cxn>
                  <a:cxn ang="0">
                    <a:pos x="0" y="27"/>
                  </a:cxn>
                  <a:cxn ang="0">
                    <a:pos x="0" y="27"/>
                  </a:cxn>
                </a:cxnLst>
                <a:rect l="0" t="0" r="r" b="b"/>
                <a:pathLst>
                  <a:path w="35" h="53">
                    <a:moveTo>
                      <a:pt x="0" y="27"/>
                    </a:moveTo>
                    <a:lnTo>
                      <a:pt x="35" y="0"/>
                    </a:lnTo>
                    <a:lnTo>
                      <a:pt x="35" y="28"/>
                    </a:lnTo>
                    <a:lnTo>
                      <a:pt x="4" y="53"/>
                    </a:lnTo>
                    <a:lnTo>
                      <a:pt x="0" y="27"/>
                    </a:lnTo>
                    <a:lnTo>
                      <a:pt x="0" y="27"/>
                    </a:lnTo>
                    <a:close/>
                  </a:path>
                </a:pathLst>
              </a:custGeom>
              <a:solidFill>
                <a:srgbClr val="000000"/>
              </a:solidFill>
              <a:ln w="9525">
                <a:noFill/>
                <a:round/>
                <a:headEnd/>
                <a:tailEnd/>
              </a:ln>
            </p:spPr>
            <p:txBody>
              <a:bodyPr/>
              <a:lstStyle/>
              <a:p>
                <a:endParaRPr lang="en-US"/>
              </a:p>
            </p:txBody>
          </p:sp>
          <p:sp>
            <p:nvSpPr>
              <p:cNvPr id="23597" name="Freeform 45"/>
              <p:cNvSpPr>
                <a:spLocks noChangeAspect="1"/>
              </p:cNvSpPr>
              <p:nvPr/>
            </p:nvSpPr>
            <p:spPr bwMode="auto">
              <a:xfrm>
                <a:off x="4202" y="3177"/>
                <a:ext cx="17" cy="26"/>
              </a:xfrm>
              <a:custGeom>
                <a:avLst/>
                <a:gdLst/>
                <a:ahLst/>
                <a:cxnLst>
                  <a:cxn ang="0">
                    <a:pos x="0" y="25"/>
                  </a:cxn>
                  <a:cxn ang="0">
                    <a:pos x="35" y="0"/>
                  </a:cxn>
                  <a:cxn ang="0">
                    <a:pos x="35" y="28"/>
                  </a:cxn>
                  <a:cxn ang="0">
                    <a:pos x="4" y="51"/>
                  </a:cxn>
                  <a:cxn ang="0">
                    <a:pos x="0" y="25"/>
                  </a:cxn>
                  <a:cxn ang="0">
                    <a:pos x="0" y="25"/>
                  </a:cxn>
                </a:cxnLst>
                <a:rect l="0" t="0" r="r" b="b"/>
                <a:pathLst>
                  <a:path w="35" h="51">
                    <a:moveTo>
                      <a:pt x="0" y="25"/>
                    </a:moveTo>
                    <a:lnTo>
                      <a:pt x="35" y="0"/>
                    </a:lnTo>
                    <a:lnTo>
                      <a:pt x="35" y="28"/>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598" name="Freeform 46"/>
              <p:cNvSpPr>
                <a:spLocks noChangeAspect="1"/>
              </p:cNvSpPr>
              <p:nvPr/>
            </p:nvSpPr>
            <p:spPr bwMode="auto">
              <a:xfrm>
                <a:off x="4202" y="3205"/>
                <a:ext cx="18" cy="27"/>
              </a:xfrm>
              <a:custGeom>
                <a:avLst/>
                <a:gdLst/>
                <a:ahLst/>
                <a:cxnLst>
                  <a:cxn ang="0">
                    <a:pos x="0" y="27"/>
                  </a:cxn>
                  <a:cxn ang="0">
                    <a:pos x="36" y="0"/>
                  </a:cxn>
                  <a:cxn ang="0">
                    <a:pos x="35" y="28"/>
                  </a:cxn>
                  <a:cxn ang="0">
                    <a:pos x="4" y="53"/>
                  </a:cxn>
                  <a:cxn ang="0">
                    <a:pos x="0" y="27"/>
                  </a:cxn>
                  <a:cxn ang="0">
                    <a:pos x="0" y="27"/>
                  </a:cxn>
                </a:cxnLst>
                <a:rect l="0" t="0" r="r" b="b"/>
                <a:pathLst>
                  <a:path w="36" h="53">
                    <a:moveTo>
                      <a:pt x="0" y="27"/>
                    </a:moveTo>
                    <a:lnTo>
                      <a:pt x="36" y="0"/>
                    </a:lnTo>
                    <a:lnTo>
                      <a:pt x="35" y="28"/>
                    </a:lnTo>
                    <a:lnTo>
                      <a:pt x="4" y="53"/>
                    </a:lnTo>
                    <a:lnTo>
                      <a:pt x="0" y="27"/>
                    </a:lnTo>
                    <a:lnTo>
                      <a:pt x="0" y="27"/>
                    </a:lnTo>
                    <a:close/>
                  </a:path>
                </a:pathLst>
              </a:custGeom>
              <a:solidFill>
                <a:srgbClr val="000000"/>
              </a:solidFill>
              <a:ln w="9525">
                <a:noFill/>
                <a:round/>
                <a:headEnd/>
                <a:tailEnd/>
              </a:ln>
            </p:spPr>
            <p:txBody>
              <a:bodyPr/>
              <a:lstStyle/>
              <a:p>
                <a:endParaRPr lang="en-US"/>
              </a:p>
            </p:txBody>
          </p:sp>
          <p:sp>
            <p:nvSpPr>
              <p:cNvPr id="23599" name="Freeform 47"/>
              <p:cNvSpPr>
                <a:spLocks noChangeAspect="1"/>
              </p:cNvSpPr>
              <p:nvPr/>
            </p:nvSpPr>
            <p:spPr bwMode="auto">
              <a:xfrm>
                <a:off x="4202" y="3235"/>
                <a:ext cx="18" cy="26"/>
              </a:xfrm>
              <a:custGeom>
                <a:avLst/>
                <a:gdLst/>
                <a:ahLst/>
                <a:cxnLst>
                  <a:cxn ang="0">
                    <a:pos x="0" y="25"/>
                  </a:cxn>
                  <a:cxn ang="0">
                    <a:pos x="36" y="0"/>
                  </a:cxn>
                  <a:cxn ang="0">
                    <a:pos x="35" y="28"/>
                  </a:cxn>
                  <a:cxn ang="0">
                    <a:pos x="4" y="51"/>
                  </a:cxn>
                  <a:cxn ang="0">
                    <a:pos x="0" y="25"/>
                  </a:cxn>
                  <a:cxn ang="0">
                    <a:pos x="0" y="25"/>
                  </a:cxn>
                </a:cxnLst>
                <a:rect l="0" t="0" r="r" b="b"/>
                <a:pathLst>
                  <a:path w="36" h="51">
                    <a:moveTo>
                      <a:pt x="0" y="25"/>
                    </a:moveTo>
                    <a:lnTo>
                      <a:pt x="36" y="0"/>
                    </a:lnTo>
                    <a:lnTo>
                      <a:pt x="35" y="28"/>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600" name="Freeform 48"/>
              <p:cNvSpPr>
                <a:spLocks noChangeAspect="1"/>
              </p:cNvSpPr>
              <p:nvPr/>
            </p:nvSpPr>
            <p:spPr bwMode="auto">
              <a:xfrm>
                <a:off x="4202" y="3263"/>
                <a:ext cx="18" cy="26"/>
              </a:xfrm>
              <a:custGeom>
                <a:avLst/>
                <a:gdLst/>
                <a:ahLst/>
                <a:cxnLst>
                  <a:cxn ang="0">
                    <a:pos x="0" y="26"/>
                  </a:cxn>
                  <a:cxn ang="0">
                    <a:pos x="36" y="0"/>
                  </a:cxn>
                  <a:cxn ang="0">
                    <a:pos x="35" y="28"/>
                  </a:cxn>
                  <a:cxn ang="0">
                    <a:pos x="4" y="51"/>
                  </a:cxn>
                  <a:cxn ang="0">
                    <a:pos x="0" y="26"/>
                  </a:cxn>
                  <a:cxn ang="0">
                    <a:pos x="0" y="26"/>
                  </a:cxn>
                </a:cxnLst>
                <a:rect l="0" t="0" r="r" b="b"/>
                <a:pathLst>
                  <a:path w="36" h="51">
                    <a:moveTo>
                      <a:pt x="0" y="26"/>
                    </a:moveTo>
                    <a:lnTo>
                      <a:pt x="36" y="0"/>
                    </a:lnTo>
                    <a:lnTo>
                      <a:pt x="35" y="28"/>
                    </a:lnTo>
                    <a:lnTo>
                      <a:pt x="4" y="51"/>
                    </a:lnTo>
                    <a:lnTo>
                      <a:pt x="0" y="26"/>
                    </a:lnTo>
                    <a:lnTo>
                      <a:pt x="0" y="26"/>
                    </a:lnTo>
                    <a:close/>
                  </a:path>
                </a:pathLst>
              </a:custGeom>
              <a:solidFill>
                <a:srgbClr val="000000"/>
              </a:solidFill>
              <a:ln w="9525">
                <a:noFill/>
                <a:round/>
                <a:headEnd/>
                <a:tailEnd/>
              </a:ln>
            </p:spPr>
            <p:txBody>
              <a:bodyPr/>
              <a:lstStyle/>
              <a:p>
                <a:endParaRPr lang="en-US"/>
              </a:p>
            </p:txBody>
          </p:sp>
          <p:sp>
            <p:nvSpPr>
              <p:cNvPr id="23601" name="Freeform 49"/>
              <p:cNvSpPr>
                <a:spLocks noChangeAspect="1"/>
              </p:cNvSpPr>
              <p:nvPr/>
            </p:nvSpPr>
            <p:spPr bwMode="auto">
              <a:xfrm>
                <a:off x="4202" y="3293"/>
                <a:ext cx="18" cy="26"/>
              </a:xfrm>
              <a:custGeom>
                <a:avLst/>
                <a:gdLst/>
                <a:ahLst/>
                <a:cxnLst>
                  <a:cxn ang="0">
                    <a:pos x="0" y="25"/>
                  </a:cxn>
                  <a:cxn ang="0">
                    <a:pos x="36" y="0"/>
                  </a:cxn>
                  <a:cxn ang="0">
                    <a:pos x="35" y="28"/>
                  </a:cxn>
                  <a:cxn ang="0">
                    <a:pos x="4" y="51"/>
                  </a:cxn>
                  <a:cxn ang="0">
                    <a:pos x="0" y="25"/>
                  </a:cxn>
                  <a:cxn ang="0">
                    <a:pos x="0" y="25"/>
                  </a:cxn>
                </a:cxnLst>
                <a:rect l="0" t="0" r="r" b="b"/>
                <a:pathLst>
                  <a:path w="36" h="51">
                    <a:moveTo>
                      <a:pt x="0" y="25"/>
                    </a:moveTo>
                    <a:lnTo>
                      <a:pt x="36" y="0"/>
                    </a:lnTo>
                    <a:lnTo>
                      <a:pt x="35" y="28"/>
                    </a:lnTo>
                    <a:lnTo>
                      <a:pt x="4" y="51"/>
                    </a:lnTo>
                    <a:lnTo>
                      <a:pt x="0" y="25"/>
                    </a:lnTo>
                    <a:lnTo>
                      <a:pt x="0" y="25"/>
                    </a:lnTo>
                    <a:close/>
                  </a:path>
                </a:pathLst>
              </a:custGeom>
              <a:solidFill>
                <a:srgbClr val="000000"/>
              </a:solidFill>
              <a:ln w="9525">
                <a:noFill/>
                <a:round/>
                <a:headEnd/>
                <a:tailEnd/>
              </a:ln>
            </p:spPr>
            <p:txBody>
              <a:bodyPr/>
              <a:lstStyle/>
              <a:p>
                <a:endParaRPr lang="en-US"/>
              </a:p>
            </p:txBody>
          </p:sp>
          <p:sp>
            <p:nvSpPr>
              <p:cNvPr id="23602" name="Freeform 50"/>
              <p:cNvSpPr>
                <a:spLocks noChangeAspect="1"/>
              </p:cNvSpPr>
              <p:nvPr/>
            </p:nvSpPr>
            <p:spPr bwMode="auto">
              <a:xfrm>
                <a:off x="4202" y="3321"/>
                <a:ext cx="18" cy="26"/>
              </a:xfrm>
              <a:custGeom>
                <a:avLst/>
                <a:gdLst/>
                <a:ahLst/>
                <a:cxnLst>
                  <a:cxn ang="0">
                    <a:pos x="0" y="26"/>
                  </a:cxn>
                  <a:cxn ang="0">
                    <a:pos x="36" y="0"/>
                  </a:cxn>
                  <a:cxn ang="0">
                    <a:pos x="35" y="28"/>
                  </a:cxn>
                  <a:cxn ang="0">
                    <a:pos x="4" y="51"/>
                  </a:cxn>
                  <a:cxn ang="0">
                    <a:pos x="0" y="26"/>
                  </a:cxn>
                  <a:cxn ang="0">
                    <a:pos x="0" y="26"/>
                  </a:cxn>
                </a:cxnLst>
                <a:rect l="0" t="0" r="r" b="b"/>
                <a:pathLst>
                  <a:path w="36" h="51">
                    <a:moveTo>
                      <a:pt x="0" y="26"/>
                    </a:moveTo>
                    <a:lnTo>
                      <a:pt x="36" y="0"/>
                    </a:lnTo>
                    <a:lnTo>
                      <a:pt x="35" y="28"/>
                    </a:lnTo>
                    <a:lnTo>
                      <a:pt x="4" y="51"/>
                    </a:lnTo>
                    <a:lnTo>
                      <a:pt x="0" y="26"/>
                    </a:lnTo>
                    <a:lnTo>
                      <a:pt x="0" y="26"/>
                    </a:lnTo>
                    <a:close/>
                  </a:path>
                </a:pathLst>
              </a:custGeom>
              <a:solidFill>
                <a:srgbClr val="000000"/>
              </a:solidFill>
              <a:ln w="9525">
                <a:noFill/>
                <a:round/>
                <a:headEnd/>
                <a:tailEnd/>
              </a:ln>
            </p:spPr>
            <p:txBody>
              <a:bodyPr/>
              <a:lstStyle/>
              <a:p>
                <a:endParaRPr lang="en-US"/>
              </a:p>
            </p:txBody>
          </p:sp>
          <p:sp>
            <p:nvSpPr>
              <p:cNvPr id="23603" name="Freeform 51"/>
              <p:cNvSpPr>
                <a:spLocks noChangeAspect="1"/>
              </p:cNvSpPr>
              <p:nvPr/>
            </p:nvSpPr>
            <p:spPr bwMode="auto">
              <a:xfrm>
                <a:off x="4202" y="3351"/>
                <a:ext cx="18" cy="26"/>
              </a:xfrm>
              <a:custGeom>
                <a:avLst/>
                <a:gdLst/>
                <a:ahLst/>
                <a:cxnLst>
                  <a:cxn ang="0">
                    <a:pos x="0" y="24"/>
                  </a:cxn>
                  <a:cxn ang="0">
                    <a:pos x="36" y="0"/>
                  </a:cxn>
                  <a:cxn ang="0">
                    <a:pos x="35" y="26"/>
                  </a:cxn>
                  <a:cxn ang="0">
                    <a:pos x="4" y="51"/>
                  </a:cxn>
                  <a:cxn ang="0">
                    <a:pos x="0" y="24"/>
                  </a:cxn>
                  <a:cxn ang="0">
                    <a:pos x="0" y="24"/>
                  </a:cxn>
                </a:cxnLst>
                <a:rect l="0" t="0" r="r" b="b"/>
                <a:pathLst>
                  <a:path w="36" h="51">
                    <a:moveTo>
                      <a:pt x="0" y="24"/>
                    </a:moveTo>
                    <a:lnTo>
                      <a:pt x="36" y="0"/>
                    </a:lnTo>
                    <a:lnTo>
                      <a:pt x="35" y="26"/>
                    </a:lnTo>
                    <a:lnTo>
                      <a:pt x="4" y="51"/>
                    </a:lnTo>
                    <a:lnTo>
                      <a:pt x="0" y="24"/>
                    </a:lnTo>
                    <a:lnTo>
                      <a:pt x="0" y="24"/>
                    </a:lnTo>
                    <a:close/>
                  </a:path>
                </a:pathLst>
              </a:custGeom>
              <a:solidFill>
                <a:srgbClr val="000000"/>
              </a:solidFill>
              <a:ln w="9525">
                <a:noFill/>
                <a:round/>
                <a:headEnd/>
                <a:tailEnd/>
              </a:ln>
            </p:spPr>
            <p:txBody>
              <a:bodyPr/>
              <a:lstStyle/>
              <a:p>
                <a:endParaRPr lang="en-US"/>
              </a:p>
            </p:txBody>
          </p:sp>
          <p:sp>
            <p:nvSpPr>
              <p:cNvPr id="23604" name="Freeform 52"/>
              <p:cNvSpPr>
                <a:spLocks noChangeAspect="1"/>
              </p:cNvSpPr>
              <p:nvPr/>
            </p:nvSpPr>
            <p:spPr bwMode="auto">
              <a:xfrm>
                <a:off x="4202" y="3379"/>
                <a:ext cx="18" cy="26"/>
              </a:xfrm>
              <a:custGeom>
                <a:avLst/>
                <a:gdLst/>
                <a:ahLst/>
                <a:cxnLst>
                  <a:cxn ang="0">
                    <a:pos x="0" y="24"/>
                  </a:cxn>
                  <a:cxn ang="0">
                    <a:pos x="36" y="0"/>
                  </a:cxn>
                  <a:cxn ang="0">
                    <a:pos x="35" y="28"/>
                  </a:cxn>
                  <a:cxn ang="0">
                    <a:pos x="4" y="51"/>
                  </a:cxn>
                  <a:cxn ang="0">
                    <a:pos x="0" y="24"/>
                  </a:cxn>
                  <a:cxn ang="0">
                    <a:pos x="0" y="24"/>
                  </a:cxn>
                </a:cxnLst>
                <a:rect l="0" t="0" r="r" b="b"/>
                <a:pathLst>
                  <a:path w="36" h="51">
                    <a:moveTo>
                      <a:pt x="0" y="24"/>
                    </a:moveTo>
                    <a:lnTo>
                      <a:pt x="36" y="0"/>
                    </a:lnTo>
                    <a:lnTo>
                      <a:pt x="35" y="28"/>
                    </a:lnTo>
                    <a:lnTo>
                      <a:pt x="4" y="51"/>
                    </a:lnTo>
                    <a:lnTo>
                      <a:pt x="0" y="24"/>
                    </a:lnTo>
                    <a:lnTo>
                      <a:pt x="0" y="24"/>
                    </a:lnTo>
                    <a:close/>
                  </a:path>
                </a:pathLst>
              </a:custGeom>
              <a:solidFill>
                <a:srgbClr val="000000"/>
              </a:solidFill>
              <a:ln w="9525">
                <a:noFill/>
                <a:round/>
                <a:headEnd/>
                <a:tailEnd/>
              </a:ln>
            </p:spPr>
            <p:txBody>
              <a:bodyPr/>
              <a:lstStyle/>
              <a:p>
                <a:endParaRPr lang="en-US"/>
              </a:p>
            </p:txBody>
          </p:sp>
          <p:sp>
            <p:nvSpPr>
              <p:cNvPr id="23605" name="Freeform 53"/>
              <p:cNvSpPr>
                <a:spLocks noChangeAspect="1"/>
              </p:cNvSpPr>
              <p:nvPr/>
            </p:nvSpPr>
            <p:spPr bwMode="auto">
              <a:xfrm>
                <a:off x="4202" y="3408"/>
                <a:ext cx="18" cy="27"/>
              </a:xfrm>
              <a:custGeom>
                <a:avLst/>
                <a:gdLst/>
                <a:ahLst/>
                <a:cxnLst>
                  <a:cxn ang="0">
                    <a:pos x="0" y="26"/>
                  </a:cxn>
                  <a:cxn ang="0">
                    <a:pos x="36" y="0"/>
                  </a:cxn>
                  <a:cxn ang="0">
                    <a:pos x="35" y="28"/>
                  </a:cxn>
                  <a:cxn ang="0">
                    <a:pos x="4" y="53"/>
                  </a:cxn>
                  <a:cxn ang="0">
                    <a:pos x="0" y="26"/>
                  </a:cxn>
                  <a:cxn ang="0">
                    <a:pos x="0" y="26"/>
                  </a:cxn>
                </a:cxnLst>
                <a:rect l="0" t="0" r="r" b="b"/>
                <a:pathLst>
                  <a:path w="36" h="53">
                    <a:moveTo>
                      <a:pt x="0" y="26"/>
                    </a:moveTo>
                    <a:lnTo>
                      <a:pt x="36" y="0"/>
                    </a:lnTo>
                    <a:lnTo>
                      <a:pt x="35" y="28"/>
                    </a:lnTo>
                    <a:lnTo>
                      <a:pt x="4" y="53"/>
                    </a:lnTo>
                    <a:lnTo>
                      <a:pt x="0" y="26"/>
                    </a:lnTo>
                    <a:lnTo>
                      <a:pt x="0" y="26"/>
                    </a:lnTo>
                    <a:close/>
                  </a:path>
                </a:pathLst>
              </a:custGeom>
              <a:solidFill>
                <a:srgbClr val="000000"/>
              </a:solidFill>
              <a:ln w="9525">
                <a:noFill/>
                <a:round/>
                <a:headEnd/>
                <a:tailEnd/>
              </a:ln>
            </p:spPr>
            <p:txBody>
              <a:bodyPr/>
              <a:lstStyle/>
              <a:p>
                <a:endParaRPr lang="en-US"/>
              </a:p>
            </p:txBody>
          </p:sp>
          <p:sp>
            <p:nvSpPr>
              <p:cNvPr id="23606" name="Freeform 54"/>
              <p:cNvSpPr>
                <a:spLocks noChangeAspect="1"/>
              </p:cNvSpPr>
              <p:nvPr/>
            </p:nvSpPr>
            <p:spPr bwMode="auto">
              <a:xfrm>
                <a:off x="4203" y="3437"/>
                <a:ext cx="17" cy="26"/>
              </a:xfrm>
              <a:custGeom>
                <a:avLst/>
                <a:gdLst/>
                <a:ahLst/>
                <a:cxnLst>
                  <a:cxn ang="0">
                    <a:pos x="0" y="24"/>
                  </a:cxn>
                  <a:cxn ang="0">
                    <a:pos x="34" y="0"/>
                  </a:cxn>
                  <a:cxn ang="0">
                    <a:pos x="33" y="28"/>
                  </a:cxn>
                  <a:cxn ang="0">
                    <a:pos x="2" y="51"/>
                  </a:cxn>
                  <a:cxn ang="0">
                    <a:pos x="0" y="24"/>
                  </a:cxn>
                  <a:cxn ang="0">
                    <a:pos x="0" y="24"/>
                  </a:cxn>
                </a:cxnLst>
                <a:rect l="0" t="0" r="r" b="b"/>
                <a:pathLst>
                  <a:path w="34" h="51">
                    <a:moveTo>
                      <a:pt x="0" y="24"/>
                    </a:moveTo>
                    <a:lnTo>
                      <a:pt x="34" y="0"/>
                    </a:lnTo>
                    <a:lnTo>
                      <a:pt x="33" y="28"/>
                    </a:lnTo>
                    <a:lnTo>
                      <a:pt x="2" y="51"/>
                    </a:lnTo>
                    <a:lnTo>
                      <a:pt x="0" y="24"/>
                    </a:lnTo>
                    <a:lnTo>
                      <a:pt x="0" y="24"/>
                    </a:lnTo>
                    <a:close/>
                  </a:path>
                </a:pathLst>
              </a:custGeom>
              <a:solidFill>
                <a:srgbClr val="000000"/>
              </a:solidFill>
              <a:ln w="9525">
                <a:noFill/>
                <a:round/>
                <a:headEnd/>
                <a:tailEnd/>
              </a:ln>
            </p:spPr>
            <p:txBody>
              <a:bodyPr/>
              <a:lstStyle/>
              <a:p>
                <a:endParaRPr lang="en-US"/>
              </a:p>
            </p:txBody>
          </p:sp>
          <p:sp>
            <p:nvSpPr>
              <p:cNvPr id="23607" name="Freeform 55"/>
              <p:cNvSpPr>
                <a:spLocks noChangeAspect="1"/>
              </p:cNvSpPr>
              <p:nvPr/>
            </p:nvSpPr>
            <p:spPr bwMode="auto">
              <a:xfrm>
                <a:off x="3817" y="2377"/>
                <a:ext cx="76" cy="1120"/>
              </a:xfrm>
              <a:custGeom>
                <a:avLst/>
                <a:gdLst/>
                <a:ahLst/>
                <a:cxnLst>
                  <a:cxn ang="0">
                    <a:pos x="0" y="65"/>
                  </a:cxn>
                  <a:cxn ang="0">
                    <a:pos x="123" y="0"/>
                  </a:cxn>
                  <a:cxn ang="0">
                    <a:pos x="152" y="2241"/>
                  </a:cxn>
                  <a:cxn ang="0">
                    <a:pos x="38" y="2188"/>
                  </a:cxn>
                  <a:cxn ang="0">
                    <a:pos x="0" y="65"/>
                  </a:cxn>
                  <a:cxn ang="0">
                    <a:pos x="0" y="65"/>
                  </a:cxn>
                </a:cxnLst>
                <a:rect l="0" t="0" r="r" b="b"/>
                <a:pathLst>
                  <a:path w="152" h="2241">
                    <a:moveTo>
                      <a:pt x="0" y="65"/>
                    </a:moveTo>
                    <a:lnTo>
                      <a:pt x="123" y="0"/>
                    </a:lnTo>
                    <a:lnTo>
                      <a:pt x="152" y="2241"/>
                    </a:lnTo>
                    <a:lnTo>
                      <a:pt x="38" y="2188"/>
                    </a:lnTo>
                    <a:lnTo>
                      <a:pt x="0" y="65"/>
                    </a:lnTo>
                    <a:lnTo>
                      <a:pt x="0" y="65"/>
                    </a:lnTo>
                    <a:close/>
                  </a:path>
                </a:pathLst>
              </a:custGeom>
              <a:solidFill>
                <a:srgbClr val="E8D9D9"/>
              </a:solidFill>
              <a:ln w="9525">
                <a:noFill/>
                <a:round/>
                <a:headEnd/>
                <a:tailEnd/>
              </a:ln>
            </p:spPr>
            <p:txBody>
              <a:bodyPr/>
              <a:lstStyle/>
              <a:p>
                <a:endParaRPr lang="en-US"/>
              </a:p>
            </p:txBody>
          </p:sp>
          <p:sp>
            <p:nvSpPr>
              <p:cNvPr id="23608" name="Freeform 56"/>
              <p:cNvSpPr>
                <a:spLocks noChangeAspect="1"/>
              </p:cNvSpPr>
              <p:nvPr/>
            </p:nvSpPr>
            <p:spPr bwMode="auto">
              <a:xfrm>
                <a:off x="3659" y="1467"/>
                <a:ext cx="919" cy="2099"/>
              </a:xfrm>
              <a:custGeom>
                <a:avLst/>
                <a:gdLst/>
                <a:ahLst/>
                <a:cxnLst>
                  <a:cxn ang="0">
                    <a:pos x="0" y="1004"/>
                  </a:cxn>
                  <a:cxn ang="0">
                    <a:pos x="886" y="0"/>
                  </a:cxn>
                  <a:cxn ang="0">
                    <a:pos x="1834" y="71"/>
                  </a:cxn>
                  <a:cxn ang="0">
                    <a:pos x="1838" y="2907"/>
                  </a:cxn>
                  <a:cxn ang="0">
                    <a:pos x="1120" y="4180"/>
                  </a:cxn>
                  <a:cxn ang="0">
                    <a:pos x="1055" y="4197"/>
                  </a:cxn>
                  <a:cxn ang="0">
                    <a:pos x="1798" y="2895"/>
                  </a:cxn>
                  <a:cxn ang="0">
                    <a:pos x="1785" y="114"/>
                  </a:cxn>
                  <a:cxn ang="0">
                    <a:pos x="895" y="46"/>
                  </a:cxn>
                  <a:cxn ang="0">
                    <a:pos x="19" y="1012"/>
                  </a:cxn>
                  <a:cxn ang="0">
                    <a:pos x="101" y="4036"/>
                  </a:cxn>
                  <a:cxn ang="0">
                    <a:pos x="57" y="3973"/>
                  </a:cxn>
                  <a:cxn ang="0">
                    <a:pos x="0" y="1004"/>
                  </a:cxn>
                  <a:cxn ang="0">
                    <a:pos x="0" y="1004"/>
                  </a:cxn>
                </a:cxnLst>
                <a:rect l="0" t="0" r="r" b="b"/>
                <a:pathLst>
                  <a:path w="1838" h="4197">
                    <a:moveTo>
                      <a:pt x="0" y="1004"/>
                    </a:moveTo>
                    <a:lnTo>
                      <a:pt x="886" y="0"/>
                    </a:lnTo>
                    <a:lnTo>
                      <a:pt x="1834" y="71"/>
                    </a:lnTo>
                    <a:lnTo>
                      <a:pt x="1838" y="2907"/>
                    </a:lnTo>
                    <a:lnTo>
                      <a:pt x="1120" y="4180"/>
                    </a:lnTo>
                    <a:lnTo>
                      <a:pt x="1055" y="4197"/>
                    </a:lnTo>
                    <a:lnTo>
                      <a:pt x="1798" y="2895"/>
                    </a:lnTo>
                    <a:lnTo>
                      <a:pt x="1785" y="114"/>
                    </a:lnTo>
                    <a:lnTo>
                      <a:pt x="895" y="46"/>
                    </a:lnTo>
                    <a:lnTo>
                      <a:pt x="19" y="1012"/>
                    </a:lnTo>
                    <a:lnTo>
                      <a:pt x="101" y="4036"/>
                    </a:lnTo>
                    <a:lnTo>
                      <a:pt x="57" y="3973"/>
                    </a:lnTo>
                    <a:lnTo>
                      <a:pt x="0" y="1004"/>
                    </a:lnTo>
                    <a:lnTo>
                      <a:pt x="0" y="1004"/>
                    </a:lnTo>
                    <a:close/>
                  </a:path>
                </a:pathLst>
              </a:custGeom>
              <a:solidFill>
                <a:srgbClr val="000000"/>
              </a:solidFill>
              <a:ln w="9525">
                <a:noFill/>
                <a:round/>
                <a:headEnd/>
                <a:tailEnd/>
              </a:ln>
            </p:spPr>
            <p:txBody>
              <a:bodyPr/>
              <a:lstStyle/>
              <a:p>
                <a:endParaRPr lang="en-US"/>
              </a:p>
            </p:txBody>
          </p:sp>
          <p:sp>
            <p:nvSpPr>
              <p:cNvPr id="23609" name="Freeform 57"/>
              <p:cNvSpPr>
                <a:spLocks noChangeAspect="1"/>
              </p:cNvSpPr>
              <p:nvPr/>
            </p:nvSpPr>
            <p:spPr bwMode="auto">
              <a:xfrm>
                <a:off x="4179" y="1514"/>
                <a:ext cx="395" cy="536"/>
              </a:xfrm>
              <a:custGeom>
                <a:avLst/>
                <a:gdLst/>
                <a:ahLst/>
                <a:cxnLst>
                  <a:cxn ang="0">
                    <a:pos x="0" y="1065"/>
                  </a:cxn>
                  <a:cxn ang="0">
                    <a:pos x="750" y="0"/>
                  </a:cxn>
                  <a:cxn ang="0">
                    <a:pos x="790" y="31"/>
                  </a:cxn>
                  <a:cxn ang="0">
                    <a:pos x="15" y="1073"/>
                  </a:cxn>
                  <a:cxn ang="0">
                    <a:pos x="0" y="1065"/>
                  </a:cxn>
                  <a:cxn ang="0">
                    <a:pos x="0" y="1065"/>
                  </a:cxn>
                </a:cxnLst>
                <a:rect l="0" t="0" r="r" b="b"/>
                <a:pathLst>
                  <a:path w="790" h="1073">
                    <a:moveTo>
                      <a:pt x="0" y="1065"/>
                    </a:moveTo>
                    <a:lnTo>
                      <a:pt x="750" y="0"/>
                    </a:lnTo>
                    <a:lnTo>
                      <a:pt x="790" y="31"/>
                    </a:lnTo>
                    <a:lnTo>
                      <a:pt x="15" y="1073"/>
                    </a:lnTo>
                    <a:lnTo>
                      <a:pt x="0" y="1065"/>
                    </a:lnTo>
                    <a:lnTo>
                      <a:pt x="0" y="1065"/>
                    </a:lnTo>
                    <a:close/>
                  </a:path>
                </a:pathLst>
              </a:custGeom>
              <a:solidFill>
                <a:srgbClr val="000000"/>
              </a:solidFill>
              <a:ln w="9525">
                <a:noFill/>
                <a:round/>
                <a:headEnd/>
                <a:tailEnd/>
              </a:ln>
            </p:spPr>
            <p:txBody>
              <a:bodyPr/>
              <a:lstStyle/>
              <a:p>
                <a:endParaRPr lang="en-US"/>
              </a:p>
            </p:txBody>
          </p:sp>
          <p:sp>
            <p:nvSpPr>
              <p:cNvPr id="23610" name="Freeform 58"/>
              <p:cNvSpPr>
                <a:spLocks noChangeAspect="1"/>
              </p:cNvSpPr>
              <p:nvPr/>
            </p:nvSpPr>
            <p:spPr bwMode="auto">
              <a:xfrm>
                <a:off x="3686" y="3449"/>
                <a:ext cx="535" cy="168"/>
              </a:xfrm>
              <a:custGeom>
                <a:avLst/>
                <a:gdLst/>
                <a:ahLst/>
                <a:cxnLst>
                  <a:cxn ang="0">
                    <a:pos x="0" y="0"/>
                  </a:cxn>
                  <a:cxn ang="0">
                    <a:pos x="17" y="47"/>
                  </a:cxn>
                  <a:cxn ang="0">
                    <a:pos x="95" y="104"/>
                  </a:cxn>
                  <a:cxn ang="0">
                    <a:pos x="57" y="148"/>
                  </a:cxn>
                  <a:cxn ang="0">
                    <a:pos x="249" y="222"/>
                  </a:cxn>
                  <a:cxn ang="0">
                    <a:pos x="361" y="207"/>
                  </a:cxn>
                  <a:cxn ang="0">
                    <a:pos x="521" y="277"/>
                  </a:cxn>
                  <a:cxn ang="0">
                    <a:pos x="956" y="336"/>
                  </a:cxn>
                  <a:cxn ang="0">
                    <a:pos x="1070" y="205"/>
                  </a:cxn>
                  <a:cxn ang="0">
                    <a:pos x="996" y="226"/>
                  </a:cxn>
                  <a:cxn ang="0">
                    <a:pos x="605" y="193"/>
                  </a:cxn>
                  <a:cxn ang="0">
                    <a:pos x="356" y="125"/>
                  </a:cxn>
                  <a:cxn ang="0">
                    <a:pos x="232" y="60"/>
                  </a:cxn>
                  <a:cxn ang="0">
                    <a:pos x="167" y="96"/>
                  </a:cxn>
                  <a:cxn ang="0">
                    <a:pos x="52" y="58"/>
                  </a:cxn>
                  <a:cxn ang="0">
                    <a:pos x="0" y="0"/>
                  </a:cxn>
                  <a:cxn ang="0">
                    <a:pos x="0" y="0"/>
                  </a:cxn>
                </a:cxnLst>
                <a:rect l="0" t="0" r="r" b="b"/>
                <a:pathLst>
                  <a:path w="1070" h="336">
                    <a:moveTo>
                      <a:pt x="0" y="0"/>
                    </a:moveTo>
                    <a:lnTo>
                      <a:pt x="17" y="47"/>
                    </a:lnTo>
                    <a:lnTo>
                      <a:pt x="95" y="104"/>
                    </a:lnTo>
                    <a:lnTo>
                      <a:pt x="57" y="148"/>
                    </a:lnTo>
                    <a:lnTo>
                      <a:pt x="249" y="222"/>
                    </a:lnTo>
                    <a:lnTo>
                      <a:pt x="361" y="207"/>
                    </a:lnTo>
                    <a:lnTo>
                      <a:pt x="521" y="277"/>
                    </a:lnTo>
                    <a:lnTo>
                      <a:pt x="956" y="336"/>
                    </a:lnTo>
                    <a:lnTo>
                      <a:pt x="1070" y="205"/>
                    </a:lnTo>
                    <a:lnTo>
                      <a:pt x="996" y="226"/>
                    </a:lnTo>
                    <a:lnTo>
                      <a:pt x="605" y="193"/>
                    </a:lnTo>
                    <a:lnTo>
                      <a:pt x="356" y="125"/>
                    </a:lnTo>
                    <a:lnTo>
                      <a:pt x="232" y="60"/>
                    </a:lnTo>
                    <a:lnTo>
                      <a:pt x="167" y="96"/>
                    </a:lnTo>
                    <a:lnTo>
                      <a:pt x="52" y="58"/>
                    </a:lnTo>
                    <a:lnTo>
                      <a:pt x="0" y="0"/>
                    </a:lnTo>
                    <a:lnTo>
                      <a:pt x="0" y="0"/>
                    </a:lnTo>
                    <a:close/>
                  </a:path>
                </a:pathLst>
              </a:custGeom>
              <a:solidFill>
                <a:srgbClr val="000000"/>
              </a:solidFill>
              <a:ln w="9525">
                <a:noFill/>
                <a:round/>
                <a:headEnd/>
                <a:tailEnd/>
              </a:ln>
            </p:spPr>
            <p:txBody>
              <a:bodyPr/>
              <a:lstStyle/>
              <a:p>
                <a:endParaRPr lang="en-US"/>
              </a:p>
            </p:txBody>
          </p:sp>
          <p:sp>
            <p:nvSpPr>
              <p:cNvPr id="23611" name="Freeform 59"/>
              <p:cNvSpPr>
                <a:spLocks noChangeAspect="1"/>
              </p:cNvSpPr>
              <p:nvPr/>
            </p:nvSpPr>
            <p:spPr bwMode="auto">
              <a:xfrm>
                <a:off x="3664" y="1967"/>
                <a:ext cx="517" cy="79"/>
              </a:xfrm>
              <a:custGeom>
                <a:avLst/>
                <a:gdLst/>
                <a:ahLst/>
                <a:cxnLst>
                  <a:cxn ang="0">
                    <a:pos x="0" y="10"/>
                  </a:cxn>
                  <a:cxn ang="0">
                    <a:pos x="197" y="59"/>
                  </a:cxn>
                  <a:cxn ang="0">
                    <a:pos x="406" y="97"/>
                  </a:cxn>
                  <a:cxn ang="0">
                    <a:pos x="722" y="135"/>
                  </a:cxn>
                  <a:cxn ang="0">
                    <a:pos x="1033" y="158"/>
                  </a:cxn>
                  <a:cxn ang="0">
                    <a:pos x="705" y="112"/>
                  </a:cxn>
                  <a:cxn ang="0">
                    <a:pos x="317" y="59"/>
                  </a:cxn>
                  <a:cxn ang="0">
                    <a:pos x="20" y="0"/>
                  </a:cxn>
                  <a:cxn ang="0">
                    <a:pos x="0" y="10"/>
                  </a:cxn>
                  <a:cxn ang="0">
                    <a:pos x="0" y="10"/>
                  </a:cxn>
                </a:cxnLst>
                <a:rect l="0" t="0" r="r" b="b"/>
                <a:pathLst>
                  <a:path w="1033" h="158">
                    <a:moveTo>
                      <a:pt x="0" y="10"/>
                    </a:moveTo>
                    <a:lnTo>
                      <a:pt x="197" y="59"/>
                    </a:lnTo>
                    <a:lnTo>
                      <a:pt x="406" y="97"/>
                    </a:lnTo>
                    <a:lnTo>
                      <a:pt x="722" y="135"/>
                    </a:lnTo>
                    <a:lnTo>
                      <a:pt x="1033" y="158"/>
                    </a:lnTo>
                    <a:lnTo>
                      <a:pt x="705" y="112"/>
                    </a:lnTo>
                    <a:lnTo>
                      <a:pt x="317" y="59"/>
                    </a:lnTo>
                    <a:lnTo>
                      <a:pt x="20" y="0"/>
                    </a:lnTo>
                    <a:lnTo>
                      <a:pt x="0" y="10"/>
                    </a:lnTo>
                    <a:lnTo>
                      <a:pt x="0" y="10"/>
                    </a:lnTo>
                    <a:close/>
                  </a:path>
                </a:pathLst>
              </a:custGeom>
              <a:solidFill>
                <a:srgbClr val="000000"/>
              </a:solidFill>
              <a:ln w="9525">
                <a:noFill/>
                <a:round/>
                <a:headEnd/>
                <a:tailEnd/>
              </a:ln>
            </p:spPr>
            <p:txBody>
              <a:bodyPr/>
              <a:lstStyle/>
              <a:p>
                <a:endParaRPr lang="en-US"/>
              </a:p>
            </p:txBody>
          </p:sp>
          <p:sp>
            <p:nvSpPr>
              <p:cNvPr id="23612" name="Freeform 60"/>
              <p:cNvSpPr>
                <a:spLocks noChangeAspect="1"/>
              </p:cNvSpPr>
              <p:nvPr/>
            </p:nvSpPr>
            <p:spPr bwMode="auto">
              <a:xfrm>
                <a:off x="3685" y="1939"/>
                <a:ext cx="541" cy="457"/>
              </a:xfrm>
              <a:custGeom>
                <a:avLst/>
                <a:gdLst/>
                <a:ahLst/>
                <a:cxnLst>
                  <a:cxn ang="0">
                    <a:pos x="0" y="12"/>
                  </a:cxn>
                  <a:cxn ang="0">
                    <a:pos x="1055" y="152"/>
                  </a:cxn>
                  <a:cxn ang="0">
                    <a:pos x="1072" y="914"/>
                  </a:cxn>
                  <a:cxn ang="0">
                    <a:pos x="1084" y="895"/>
                  </a:cxn>
                  <a:cxn ang="0">
                    <a:pos x="1065" y="139"/>
                  </a:cxn>
                  <a:cxn ang="0">
                    <a:pos x="19" y="0"/>
                  </a:cxn>
                  <a:cxn ang="0">
                    <a:pos x="0" y="12"/>
                  </a:cxn>
                  <a:cxn ang="0">
                    <a:pos x="0" y="12"/>
                  </a:cxn>
                </a:cxnLst>
                <a:rect l="0" t="0" r="r" b="b"/>
                <a:pathLst>
                  <a:path w="1084" h="914">
                    <a:moveTo>
                      <a:pt x="0" y="12"/>
                    </a:moveTo>
                    <a:lnTo>
                      <a:pt x="1055" y="152"/>
                    </a:lnTo>
                    <a:lnTo>
                      <a:pt x="1072" y="914"/>
                    </a:lnTo>
                    <a:lnTo>
                      <a:pt x="1084" y="895"/>
                    </a:lnTo>
                    <a:lnTo>
                      <a:pt x="1065" y="139"/>
                    </a:lnTo>
                    <a:lnTo>
                      <a:pt x="19" y="0"/>
                    </a:lnTo>
                    <a:lnTo>
                      <a:pt x="0" y="12"/>
                    </a:lnTo>
                    <a:lnTo>
                      <a:pt x="0" y="12"/>
                    </a:lnTo>
                    <a:close/>
                  </a:path>
                </a:pathLst>
              </a:custGeom>
              <a:solidFill>
                <a:srgbClr val="000000"/>
              </a:solidFill>
              <a:ln w="9525">
                <a:noFill/>
                <a:round/>
                <a:headEnd/>
                <a:tailEnd/>
              </a:ln>
            </p:spPr>
            <p:txBody>
              <a:bodyPr/>
              <a:lstStyle/>
              <a:p>
                <a:endParaRPr lang="en-US"/>
              </a:p>
            </p:txBody>
          </p:sp>
          <p:sp>
            <p:nvSpPr>
              <p:cNvPr id="23613" name="Freeform 61"/>
              <p:cNvSpPr>
                <a:spLocks noChangeAspect="1"/>
              </p:cNvSpPr>
              <p:nvPr/>
            </p:nvSpPr>
            <p:spPr bwMode="auto">
              <a:xfrm>
                <a:off x="3754" y="2023"/>
                <a:ext cx="378" cy="322"/>
              </a:xfrm>
              <a:custGeom>
                <a:avLst/>
                <a:gdLst/>
                <a:ahLst/>
                <a:cxnLst>
                  <a:cxn ang="0">
                    <a:pos x="0" y="0"/>
                  </a:cxn>
                  <a:cxn ang="0">
                    <a:pos x="19" y="542"/>
                  </a:cxn>
                  <a:cxn ang="0">
                    <a:pos x="757" y="645"/>
                  </a:cxn>
                  <a:cxn ang="0">
                    <a:pos x="730" y="93"/>
                  </a:cxn>
                  <a:cxn ang="0">
                    <a:pos x="711" y="95"/>
                  </a:cxn>
                  <a:cxn ang="0">
                    <a:pos x="734" y="618"/>
                  </a:cxn>
                  <a:cxn ang="0">
                    <a:pos x="65" y="519"/>
                  </a:cxn>
                  <a:cxn ang="0">
                    <a:pos x="38" y="8"/>
                  </a:cxn>
                  <a:cxn ang="0">
                    <a:pos x="0" y="0"/>
                  </a:cxn>
                  <a:cxn ang="0">
                    <a:pos x="0" y="0"/>
                  </a:cxn>
                </a:cxnLst>
                <a:rect l="0" t="0" r="r" b="b"/>
                <a:pathLst>
                  <a:path w="757" h="645">
                    <a:moveTo>
                      <a:pt x="0" y="0"/>
                    </a:moveTo>
                    <a:lnTo>
                      <a:pt x="19" y="542"/>
                    </a:lnTo>
                    <a:lnTo>
                      <a:pt x="757" y="645"/>
                    </a:lnTo>
                    <a:lnTo>
                      <a:pt x="730" y="93"/>
                    </a:lnTo>
                    <a:lnTo>
                      <a:pt x="711" y="95"/>
                    </a:lnTo>
                    <a:lnTo>
                      <a:pt x="734" y="618"/>
                    </a:lnTo>
                    <a:lnTo>
                      <a:pt x="65" y="519"/>
                    </a:lnTo>
                    <a:lnTo>
                      <a:pt x="38" y="8"/>
                    </a:lnTo>
                    <a:lnTo>
                      <a:pt x="0" y="0"/>
                    </a:lnTo>
                    <a:lnTo>
                      <a:pt x="0" y="0"/>
                    </a:lnTo>
                    <a:close/>
                  </a:path>
                </a:pathLst>
              </a:custGeom>
              <a:solidFill>
                <a:srgbClr val="000000"/>
              </a:solidFill>
              <a:ln w="9525">
                <a:noFill/>
                <a:round/>
                <a:headEnd/>
                <a:tailEnd/>
              </a:ln>
            </p:spPr>
            <p:txBody>
              <a:bodyPr/>
              <a:lstStyle/>
              <a:p>
                <a:endParaRPr lang="en-US"/>
              </a:p>
            </p:txBody>
          </p:sp>
          <p:sp>
            <p:nvSpPr>
              <p:cNvPr id="23614" name="Freeform 62"/>
              <p:cNvSpPr>
                <a:spLocks noChangeAspect="1"/>
              </p:cNvSpPr>
              <p:nvPr/>
            </p:nvSpPr>
            <p:spPr bwMode="auto">
              <a:xfrm>
                <a:off x="3754" y="2022"/>
                <a:ext cx="368" cy="57"/>
              </a:xfrm>
              <a:custGeom>
                <a:avLst/>
                <a:gdLst/>
                <a:ahLst/>
                <a:cxnLst>
                  <a:cxn ang="0">
                    <a:pos x="0" y="0"/>
                  </a:cxn>
                  <a:cxn ang="0">
                    <a:pos x="736" y="99"/>
                  </a:cxn>
                  <a:cxn ang="0">
                    <a:pos x="717" y="114"/>
                  </a:cxn>
                  <a:cxn ang="0">
                    <a:pos x="34" y="48"/>
                  </a:cxn>
                  <a:cxn ang="0">
                    <a:pos x="0" y="0"/>
                  </a:cxn>
                  <a:cxn ang="0">
                    <a:pos x="0" y="0"/>
                  </a:cxn>
                </a:cxnLst>
                <a:rect l="0" t="0" r="r" b="b"/>
                <a:pathLst>
                  <a:path w="736" h="114">
                    <a:moveTo>
                      <a:pt x="0" y="0"/>
                    </a:moveTo>
                    <a:lnTo>
                      <a:pt x="736" y="99"/>
                    </a:lnTo>
                    <a:lnTo>
                      <a:pt x="717" y="114"/>
                    </a:lnTo>
                    <a:lnTo>
                      <a:pt x="34" y="48"/>
                    </a:lnTo>
                    <a:lnTo>
                      <a:pt x="0" y="0"/>
                    </a:lnTo>
                    <a:lnTo>
                      <a:pt x="0" y="0"/>
                    </a:lnTo>
                    <a:close/>
                  </a:path>
                </a:pathLst>
              </a:custGeom>
              <a:solidFill>
                <a:srgbClr val="000000"/>
              </a:solidFill>
              <a:ln w="9525">
                <a:noFill/>
                <a:round/>
                <a:headEnd/>
                <a:tailEnd/>
              </a:ln>
            </p:spPr>
            <p:txBody>
              <a:bodyPr/>
              <a:lstStyle/>
              <a:p>
                <a:endParaRPr lang="en-US"/>
              </a:p>
            </p:txBody>
          </p:sp>
          <p:sp>
            <p:nvSpPr>
              <p:cNvPr id="23615" name="Freeform 63"/>
              <p:cNvSpPr>
                <a:spLocks noChangeAspect="1"/>
              </p:cNvSpPr>
              <p:nvPr/>
            </p:nvSpPr>
            <p:spPr bwMode="auto">
              <a:xfrm>
                <a:off x="3838" y="2047"/>
                <a:ext cx="153" cy="54"/>
              </a:xfrm>
              <a:custGeom>
                <a:avLst/>
                <a:gdLst/>
                <a:ahLst/>
                <a:cxnLst>
                  <a:cxn ang="0">
                    <a:pos x="0" y="2"/>
                  </a:cxn>
                  <a:cxn ang="0">
                    <a:pos x="2" y="74"/>
                  </a:cxn>
                  <a:cxn ang="0">
                    <a:pos x="306" y="108"/>
                  </a:cxn>
                  <a:cxn ang="0">
                    <a:pos x="306" y="93"/>
                  </a:cxn>
                  <a:cxn ang="0">
                    <a:pos x="40" y="57"/>
                  </a:cxn>
                  <a:cxn ang="0">
                    <a:pos x="38" y="0"/>
                  </a:cxn>
                  <a:cxn ang="0">
                    <a:pos x="0" y="2"/>
                  </a:cxn>
                  <a:cxn ang="0">
                    <a:pos x="0" y="2"/>
                  </a:cxn>
                </a:cxnLst>
                <a:rect l="0" t="0" r="r" b="b"/>
                <a:pathLst>
                  <a:path w="306" h="108">
                    <a:moveTo>
                      <a:pt x="0" y="2"/>
                    </a:moveTo>
                    <a:lnTo>
                      <a:pt x="2" y="74"/>
                    </a:lnTo>
                    <a:lnTo>
                      <a:pt x="306" y="108"/>
                    </a:lnTo>
                    <a:lnTo>
                      <a:pt x="306" y="93"/>
                    </a:lnTo>
                    <a:lnTo>
                      <a:pt x="40" y="57"/>
                    </a:lnTo>
                    <a:lnTo>
                      <a:pt x="38" y="0"/>
                    </a:lnTo>
                    <a:lnTo>
                      <a:pt x="0" y="2"/>
                    </a:lnTo>
                    <a:lnTo>
                      <a:pt x="0" y="2"/>
                    </a:lnTo>
                    <a:close/>
                  </a:path>
                </a:pathLst>
              </a:custGeom>
              <a:solidFill>
                <a:srgbClr val="000000"/>
              </a:solidFill>
              <a:ln w="9525">
                <a:noFill/>
                <a:round/>
                <a:headEnd/>
                <a:tailEnd/>
              </a:ln>
            </p:spPr>
            <p:txBody>
              <a:bodyPr/>
              <a:lstStyle/>
              <a:p>
                <a:endParaRPr lang="en-US"/>
              </a:p>
            </p:txBody>
          </p:sp>
          <p:sp>
            <p:nvSpPr>
              <p:cNvPr id="23616" name="Freeform 64"/>
              <p:cNvSpPr>
                <a:spLocks noChangeAspect="1"/>
              </p:cNvSpPr>
              <p:nvPr/>
            </p:nvSpPr>
            <p:spPr bwMode="auto">
              <a:xfrm>
                <a:off x="3831" y="2219"/>
                <a:ext cx="275" cy="63"/>
              </a:xfrm>
              <a:custGeom>
                <a:avLst/>
                <a:gdLst/>
                <a:ahLst/>
                <a:cxnLst>
                  <a:cxn ang="0">
                    <a:pos x="0" y="0"/>
                  </a:cxn>
                  <a:cxn ang="0">
                    <a:pos x="2" y="44"/>
                  </a:cxn>
                  <a:cxn ang="0">
                    <a:pos x="549" y="125"/>
                  </a:cxn>
                  <a:cxn ang="0">
                    <a:pos x="547" y="72"/>
                  </a:cxn>
                  <a:cxn ang="0">
                    <a:pos x="0" y="0"/>
                  </a:cxn>
                  <a:cxn ang="0">
                    <a:pos x="0" y="0"/>
                  </a:cxn>
                </a:cxnLst>
                <a:rect l="0" t="0" r="r" b="b"/>
                <a:pathLst>
                  <a:path w="549" h="125">
                    <a:moveTo>
                      <a:pt x="0" y="0"/>
                    </a:moveTo>
                    <a:lnTo>
                      <a:pt x="2" y="44"/>
                    </a:lnTo>
                    <a:lnTo>
                      <a:pt x="549" y="125"/>
                    </a:lnTo>
                    <a:lnTo>
                      <a:pt x="547" y="72"/>
                    </a:lnTo>
                    <a:lnTo>
                      <a:pt x="0" y="0"/>
                    </a:lnTo>
                    <a:lnTo>
                      <a:pt x="0" y="0"/>
                    </a:lnTo>
                    <a:close/>
                  </a:path>
                </a:pathLst>
              </a:custGeom>
              <a:solidFill>
                <a:srgbClr val="000000"/>
              </a:solidFill>
              <a:ln w="9525">
                <a:noFill/>
                <a:round/>
                <a:headEnd/>
                <a:tailEnd/>
              </a:ln>
            </p:spPr>
            <p:txBody>
              <a:bodyPr/>
              <a:lstStyle/>
              <a:p>
                <a:endParaRPr lang="en-US"/>
              </a:p>
            </p:txBody>
          </p:sp>
          <p:sp>
            <p:nvSpPr>
              <p:cNvPr id="23617" name="Freeform 65"/>
              <p:cNvSpPr>
                <a:spLocks noChangeAspect="1"/>
              </p:cNvSpPr>
              <p:nvPr/>
            </p:nvSpPr>
            <p:spPr bwMode="auto">
              <a:xfrm>
                <a:off x="3772" y="2151"/>
                <a:ext cx="347" cy="55"/>
              </a:xfrm>
              <a:custGeom>
                <a:avLst/>
                <a:gdLst/>
                <a:ahLst/>
                <a:cxnLst>
                  <a:cxn ang="0">
                    <a:pos x="4" y="0"/>
                  </a:cxn>
                  <a:cxn ang="0">
                    <a:pos x="694" y="89"/>
                  </a:cxn>
                  <a:cxn ang="0">
                    <a:pos x="694" y="110"/>
                  </a:cxn>
                  <a:cxn ang="0">
                    <a:pos x="0" y="27"/>
                  </a:cxn>
                  <a:cxn ang="0">
                    <a:pos x="4" y="0"/>
                  </a:cxn>
                  <a:cxn ang="0">
                    <a:pos x="4" y="0"/>
                  </a:cxn>
                </a:cxnLst>
                <a:rect l="0" t="0" r="r" b="b"/>
                <a:pathLst>
                  <a:path w="694" h="110">
                    <a:moveTo>
                      <a:pt x="4" y="0"/>
                    </a:moveTo>
                    <a:lnTo>
                      <a:pt x="694" y="89"/>
                    </a:lnTo>
                    <a:lnTo>
                      <a:pt x="694" y="110"/>
                    </a:lnTo>
                    <a:lnTo>
                      <a:pt x="0" y="27"/>
                    </a:lnTo>
                    <a:lnTo>
                      <a:pt x="4" y="0"/>
                    </a:lnTo>
                    <a:lnTo>
                      <a:pt x="4" y="0"/>
                    </a:lnTo>
                    <a:close/>
                  </a:path>
                </a:pathLst>
              </a:custGeom>
              <a:solidFill>
                <a:srgbClr val="000000"/>
              </a:solidFill>
              <a:ln w="9525">
                <a:noFill/>
                <a:round/>
                <a:headEnd/>
                <a:tailEnd/>
              </a:ln>
            </p:spPr>
            <p:txBody>
              <a:bodyPr/>
              <a:lstStyle/>
              <a:p>
                <a:endParaRPr lang="en-US"/>
              </a:p>
            </p:txBody>
          </p:sp>
          <p:sp>
            <p:nvSpPr>
              <p:cNvPr id="23618" name="Freeform 66"/>
              <p:cNvSpPr>
                <a:spLocks noChangeAspect="1"/>
              </p:cNvSpPr>
              <p:nvPr/>
            </p:nvSpPr>
            <p:spPr bwMode="auto">
              <a:xfrm>
                <a:off x="3835" y="2103"/>
                <a:ext cx="159" cy="48"/>
              </a:xfrm>
              <a:custGeom>
                <a:avLst/>
                <a:gdLst/>
                <a:ahLst/>
                <a:cxnLst>
                  <a:cxn ang="0">
                    <a:pos x="0" y="0"/>
                  </a:cxn>
                  <a:cxn ang="0">
                    <a:pos x="2" y="93"/>
                  </a:cxn>
                  <a:cxn ang="0">
                    <a:pos x="28" y="95"/>
                  </a:cxn>
                  <a:cxn ang="0">
                    <a:pos x="26" y="27"/>
                  </a:cxn>
                  <a:cxn ang="0">
                    <a:pos x="302" y="59"/>
                  </a:cxn>
                  <a:cxn ang="0">
                    <a:pos x="319" y="38"/>
                  </a:cxn>
                  <a:cxn ang="0">
                    <a:pos x="0" y="0"/>
                  </a:cxn>
                  <a:cxn ang="0">
                    <a:pos x="0" y="0"/>
                  </a:cxn>
                </a:cxnLst>
                <a:rect l="0" t="0" r="r" b="b"/>
                <a:pathLst>
                  <a:path w="319" h="95">
                    <a:moveTo>
                      <a:pt x="0" y="0"/>
                    </a:moveTo>
                    <a:lnTo>
                      <a:pt x="2" y="93"/>
                    </a:lnTo>
                    <a:lnTo>
                      <a:pt x="28" y="95"/>
                    </a:lnTo>
                    <a:lnTo>
                      <a:pt x="26" y="27"/>
                    </a:lnTo>
                    <a:lnTo>
                      <a:pt x="302" y="59"/>
                    </a:lnTo>
                    <a:lnTo>
                      <a:pt x="319" y="38"/>
                    </a:lnTo>
                    <a:lnTo>
                      <a:pt x="0" y="0"/>
                    </a:lnTo>
                    <a:lnTo>
                      <a:pt x="0" y="0"/>
                    </a:lnTo>
                    <a:close/>
                  </a:path>
                </a:pathLst>
              </a:custGeom>
              <a:solidFill>
                <a:srgbClr val="000000"/>
              </a:solidFill>
              <a:ln w="9525">
                <a:noFill/>
                <a:round/>
                <a:headEnd/>
                <a:tailEnd/>
              </a:ln>
            </p:spPr>
            <p:txBody>
              <a:bodyPr/>
              <a:lstStyle/>
              <a:p>
                <a:endParaRPr lang="en-US"/>
              </a:p>
            </p:txBody>
          </p:sp>
          <p:sp>
            <p:nvSpPr>
              <p:cNvPr id="23619" name="Freeform 67"/>
              <p:cNvSpPr>
                <a:spLocks noChangeAspect="1"/>
              </p:cNvSpPr>
              <p:nvPr/>
            </p:nvSpPr>
            <p:spPr bwMode="auto">
              <a:xfrm>
                <a:off x="4201" y="2424"/>
                <a:ext cx="17" cy="26"/>
              </a:xfrm>
              <a:custGeom>
                <a:avLst/>
                <a:gdLst/>
                <a:ahLst/>
                <a:cxnLst>
                  <a:cxn ang="0">
                    <a:pos x="0" y="25"/>
                  </a:cxn>
                  <a:cxn ang="0">
                    <a:pos x="35" y="0"/>
                  </a:cxn>
                  <a:cxn ang="0">
                    <a:pos x="35" y="29"/>
                  </a:cxn>
                  <a:cxn ang="0">
                    <a:pos x="4" y="52"/>
                  </a:cxn>
                  <a:cxn ang="0">
                    <a:pos x="0" y="25"/>
                  </a:cxn>
                  <a:cxn ang="0">
                    <a:pos x="0" y="25"/>
                  </a:cxn>
                </a:cxnLst>
                <a:rect l="0" t="0" r="r" b="b"/>
                <a:pathLst>
                  <a:path w="35" h="52">
                    <a:moveTo>
                      <a:pt x="0" y="25"/>
                    </a:moveTo>
                    <a:lnTo>
                      <a:pt x="35" y="0"/>
                    </a:lnTo>
                    <a:lnTo>
                      <a:pt x="35" y="29"/>
                    </a:lnTo>
                    <a:lnTo>
                      <a:pt x="4" y="52"/>
                    </a:lnTo>
                    <a:lnTo>
                      <a:pt x="0" y="25"/>
                    </a:lnTo>
                    <a:lnTo>
                      <a:pt x="0" y="25"/>
                    </a:lnTo>
                    <a:close/>
                  </a:path>
                </a:pathLst>
              </a:custGeom>
              <a:solidFill>
                <a:srgbClr val="000000"/>
              </a:solidFill>
              <a:ln w="9525">
                <a:noFill/>
                <a:round/>
                <a:headEnd/>
                <a:tailEnd/>
              </a:ln>
            </p:spPr>
            <p:txBody>
              <a:bodyPr/>
              <a:lstStyle/>
              <a:p>
                <a:endParaRPr lang="en-US"/>
              </a:p>
            </p:txBody>
          </p:sp>
          <p:sp>
            <p:nvSpPr>
              <p:cNvPr id="23620" name="Freeform 68"/>
              <p:cNvSpPr>
                <a:spLocks noChangeAspect="1"/>
              </p:cNvSpPr>
              <p:nvPr/>
            </p:nvSpPr>
            <p:spPr bwMode="auto">
              <a:xfrm>
                <a:off x="4203" y="3466"/>
                <a:ext cx="17" cy="26"/>
              </a:xfrm>
              <a:custGeom>
                <a:avLst/>
                <a:gdLst/>
                <a:ahLst/>
                <a:cxnLst>
                  <a:cxn ang="0">
                    <a:pos x="0" y="26"/>
                  </a:cxn>
                  <a:cxn ang="0">
                    <a:pos x="34" y="0"/>
                  </a:cxn>
                  <a:cxn ang="0">
                    <a:pos x="33" y="28"/>
                  </a:cxn>
                  <a:cxn ang="0">
                    <a:pos x="2" y="53"/>
                  </a:cxn>
                  <a:cxn ang="0">
                    <a:pos x="0" y="26"/>
                  </a:cxn>
                  <a:cxn ang="0">
                    <a:pos x="0" y="26"/>
                  </a:cxn>
                </a:cxnLst>
                <a:rect l="0" t="0" r="r" b="b"/>
                <a:pathLst>
                  <a:path w="34" h="53">
                    <a:moveTo>
                      <a:pt x="0" y="26"/>
                    </a:moveTo>
                    <a:lnTo>
                      <a:pt x="34" y="0"/>
                    </a:lnTo>
                    <a:lnTo>
                      <a:pt x="33" y="28"/>
                    </a:lnTo>
                    <a:lnTo>
                      <a:pt x="2" y="53"/>
                    </a:lnTo>
                    <a:lnTo>
                      <a:pt x="0" y="26"/>
                    </a:lnTo>
                    <a:lnTo>
                      <a:pt x="0" y="26"/>
                    </a:lnTo>
                    <a:close/>
                  </a:path>
                </a:pathLst>
              </a:custGeom>
              <a:solidFill>
                <a:srgbClr val="000000"/>
              </a:solidFill>
              <a:ln w="9525">
                <a:noFill/>
                <a:round/>
                <a:headEnd/>
                <a:tailEnd/>
              </a:ln>
            </p:spPr>
            <p:txBody>
              <a:bodyPr/>
              <a:lstStyle/>
              <a:p>
                <a:endParaRPr lang="en-US"/>
              </a:p>
            </p:txBody>
          </p:sp>
          <p:sp>
            <p:nvSpPr>
              <p:cNvPr id="23621" name="Freeform 69"/>
              <p:cNvSpPr>
                <a:spLocks noChangeAspect="1"/>
              </p:cNvSpPr>
              <p:nvPr/>
            </p:nvSpPr>
            <p:spPr bwMode="auto">
              <a:xfrm>
                <a:off x="3762" y="2362"/>
                <a:ext cx="59" cy="132"/>
              </a:xfrm>
              <a:custGeom>
                <a:avLst/>
                <a:gdLst/>
                <a:ahLst/>
                <a:cxnLst>
                  <a:cxn ang="0">
                    <a:pos x="118" y="9"/>
                  </a:cxn>
                  <a:cxn ang="0">
                    <a:pos x="0" y="0"/>
                  </a:cxn>
                  <a:cxn ang="0">
                    <a:pos x="10" y="262"/>
                  </a:cxn>
                  <a:cxn ang="0">
                    <a:pos x="53" y="249"/>
                  </a:cxn>
                  <a:cxn ang="0">
                    <a:pos x="52" y="25"/>
                  </a:cxn>
                  <a:cxn ang="0">
                    <a:pos x="118" y="9"/>
                  </a:cxn>
                  <a:cxn ang="0">
                    <a:pos x="118" y="9"/>
                  </a:cxn>
                </a:cxnLst>
                <a:rect l="0" t="0" r="r" b="b"/>
                <a:pathLst>
                  <a:path w="118" h="262">
                    <a:moveTo>
                      <a:pt x="118" y="9"/>
                    </a:moveTo>
                    <a:lnTo>
                      <a:pt x="0" y="0"/>
                    </a:lnTo>
                    <a:lnTo>
                      <a:pt x="10" y="262"/>
                    </a:lnTo>
                    <a:lnTo>
                      <a:pt x="53" y="249"/>
                    </a:lnTo>
                    <a:lnTo>
                      <a:pt x="52" y="25"/>
                    </a:lnTo>
                    <a:lnTo>
                      <a:pt x="118" y="9"/>
                    </a:lnTo>
                    <a:lnTo>
                      <a:pt x="118" y="9"/>
                    </a:lnTo>
                    <a:close/>
                  </a:path>
                </a:pathLst>
              </a:custGeom>
              <a:solidFill>
                <a:srgbClr val="000000"/>
              </a:solidFill>
              <a:ln w="9525">
                <a:noFill/>
                <a:round/>
                <a:headEnd/>
                <a:tailEnd/>
              </a:ln>
            </p:spPr>
            <p:txBody>
              <a:bodyPr/>
              <a:lstStyle/>
              <a:p>
                <a:endParaRPr lang="en-US"/>
              </a:p>
            </p:txBody>
          </p:sp>
          <p:sp>
            <p:nvSpPr>
              <p:cNvPr id="23622" name="Freeform 70"/>
              <p:cNvSpPr>
                <a:spLocks noChangeAspect="1"/>
              </p:cNvSpPr>
              <p:nvPr/>
            </p:nvSpPr>
            <p:spPr bwMode="auto">
              <a:xfrm>
                <a:off x="3767" y="2508"/>
                <a:ext cx="25" cy="117"/>
              </a:xfrm>
              <a:custGeom>
                <a:avLst/>
                <a:gdLst/>
                <a:ahLst/>
                <a:cxnLst>
                  <a:cxn ang="0">
                    <a:pos x="0" y="15"/>
                  </a:cxn>
                  <a:cxn ang="0">
                    <a:pos x="3" y="234"/>
                  </a:cxn>
                  <a:cxn ang="0">
                    <a:pos x="49" y="220"/>
                  </a:cxn>
                  <a:cxn ang="0">
                    <a:pos x="41" y="0"/>
                  </a:cxn>
                  <a:cxn ang="0">
                    <a:pos x="0" y="15"/>
                  </a:cxn>
                  <a:cxn ang="0">
                    <a:pos x="0" y="15"/>
                  </a:cxn>
                </a:cxnLst>
                <a:rect l="0" t="0" r="r" b="b"/>
                <a:pathLst>
                  <a:path w="49" h="234">
                    <a:moveTo>
                      <a:pt x="0" y="15"/>
                    </a:moveTo>
                    <a:lnTo>
                      <a:pt x="3" y="234"/>
                    </a:lnTo>
                    <a:lnTo>
                      <a:pt x="49" y="220"/>
                    </a:lnTo>
                    <a:lnTo>
                      <a:pt x="41" y="0"/>
                    </a:lnTo>
                    <a:lnTo>
                      <a:pt x="0" y="15"/>
                    </a:lnTo>
                    <a:lnTo>
                      <a:pt x="0" y="15"/>
                    </a:lnTo>
                    <a:close/>
                  </a:path>
                </a:pathLst>
              </a:custGeom>
              <a:solidFill>
                <a:srgbClr val="000000"/>
              </a:solidFill>
              <a:ln w="9525">
                <a:noFill/>
                <a:round/>
                <a:headEnd/>
                <a:tailEnd/>
              </a:ln>
            </p:spPr>
            <p:txBody>
              <a:bodyPr/>
              <a:lstStyle/>
              <a:p>
                <a:endParaRPr lang="en-US"/>
              </a:p>
            </p:txBody>
          </p:sp>
          <p:sp>
            <p:nvSpPr>
              <p:cNvPr id="23623" name="Freeform 71"/>
              <p:cNvSpPr>
                <a:spLocks noChangeAspect="1"/>
              </p:cNvSpPr>
              <p:nvPr/>
            </p:nvSpPr>
            <p:spPr bwMode="auto">
              <a:xfrm>
                <a:off x="3769" y="2632"/>
                <a:ext cx="25" cy="117"/>
              </a:xfrm>
              <a:custGeom>
                <a:avLst/>
                <a:gdLst/>
                <a:ahLst/>
                <a:cxnLst>
                  <a:cxn ang="0">
                    <a:pos x="0" y="15"/>
                  </a:cxn>
                  <a:cxn ang="0">
                    <a:pos x="4" y="234"/>
                  </a:cxn>
                  <a:cxn ang="0">
                    <a:pos x="50" y="218"/>
                  </a:cxn>
                  <a:cxn ang="0">
                    <a:pos x="42" y="0"/>
                  </a:cxn>
                  <a:cxn ang="0">
                    <a:pos x="0" y="15"/>
                  </a:cxn>
                  <a:cxn ang="0">
                    <a:pos x="0" y="15"/>
                  </a:cxn>
                </a:cxnLst>
                <a:rect l="0" t="0" r="r" b="b"/>
                <a:pathLst>
                  <a:path w="50" h="234">
                    <a:moveTo>
                      <a:pt x="0" y="15"/>
                    </a:moveTo>
                    <a:lnTo>
                      <a:pt x="4" y="234"/>
                    </a:lnTo>
                    <a:lnTo>
                      <a:pt x="50" y="218"/>
                    </a:lnTo>
                    <a:lnTo>
                      <a:pt x="42" y="0"/>
                    </a:lnTo>
                    <a:lnTo>
                      <a:pt x="0" y="15"/>
                    </a:lnTo>
                    <a:lnTo>
                      <a:pt x="0" y="15"/>
                    </a:lnTo>
                    <a:close/>
                  </a:path>
                </a:pathLst>
              </a:custGeom>
              <a:solidFill>
                <a:srgbClr val="000000"/>
              </a:solidFill>
              <a:ln w="9525">
                <a:noFill/>
                <a:round/>
                <a:headEnd/>
                <a:tailEnd/>
              </a:ln>
            </p:spPr>
            <p:txBody>
              <a:bodyPr/>
              <a:lstStyle/>
              <a:p>
                <a:endParaRPr lang="en-US"/>
              </a:p>
            </p:txBody>
          </p:sp>
          <p:sp>
            <p:nvSpPr>
              <p:cNvPr id="23624" name="Freeform 72"/>
              <p:cNvSpPr>
                <a:spLocks noChangeAspect="1"/>
              </p:cNvSpPr>
              <p:nvPr/>
            </p:nvSpPr>
            <p:spPr bwMode="auto">
              <a:xfrm>
                <a:off x="3771" y="2756"/>
                <a:ext cx="25" cy="117"/>
              </a:xfrm>
              <a:custGeom>
                <a:avLst/>
                <a:gdLst/>
                <a:ahLst/>
                <a:cxnLst>
                  <a:cxn ang="0">
                    <a:pos x="0" y="15"/>
                  </a:cxn>
                  <a:cxn ang="0">
                    <a:pos x="4" y="234"/>
                  </a:cxn>
                  <a:cxn ang="0">
                    <a:pos x="50" y="220"/>
                  </a:cxn>
                  <a:cxn ang="0">
                    <a:pos x="42" y="0"/>
                  </a:cxn>
                  <a:cxn ang="0">
                    <a:pos x="0" y="15"/>
                  </a:cxn>
                  <a:cxn ang="0">
                    <a:pos x="0" y="15"/>
                  </a:cxn>
                </a:cxnLst>
                <a:rect l="0" t="0" r="r" b="b"/>
                <a:pathLst>
                  <a:path w="50" h="234">
                    <a:moveTo>
                      <a:pt x="0" y="15"/>
                    </a:moveTo>
                    <a:lnTo>
                      <a:pt x="4" y="234"/>
                    </a:lnTo>
                    <a:lnTo>
                      <a:pt x="50" y="220"/>
                    </a:lnTo>
                    <a:lnTo>
                      <a:pt x="42" y="0"/>
                    </a:lnTo>
                    <a:lnTo>
                      <a:pt x="0" y="15"/>
                    </a:lnTo>
                    <a:lnTo>
                      <a:pt x="0" y="15"/>
                    </a:lnTo>
                    <a:close/>
                  </a:path>
                </a:pathLst>
              </a:custGeom>
              <a:solidFill>
                <a:srgbClr val="000000"/>
              </a:solidFill>
              <a:ln w="9525">
                <a:noFill/>
                <a:round/>
                <a:headEnd/>
                <a:tailEnd/>
              </a:ln>
            </p:spPr>
            <p:txBody>
              <a:bodyPr/>
              <a:lstStyle/>
              <a:p>
                <a:endParaRPr lang="en-US"/>
              </a:p>
            </p:txBody>
          </p:sp>
          <p:sp>
            <p:nvSpPr>
              <p:cNvPr id="23625" name="Freeform 73"/>
              <p:cNvSpPr>
                <a:spLocks noChangeAspect="1"/>
              </p:cNvSpPr>
              <p:nvPr/>
            </p:nvSpPr>
            <p:spPr bwMode="auto">
              <a:xfrm>
                <a:off x="3773" y="2879"/>
                <a:ext cx="26" cy="117"/>
              </a:xfrm>
              <a:custGeom>
                <a:avLst/>
                <a:gdLst/>
                <a:ahLst/>
                <a:cxnLst>
                  <a:cxn ang="0">
                    <a:pos x="0" y="15"/>
                  </a:cxn>
                  <a:cxn ang="0">
                    <a:pos x="6" y="234"/>
                  </a:cxn>
                  <a:cxn ang="0">
                    <a:pos x="51" y="220"/>
                  </a:cxn>
                  <a:cxn ang="0">
                    <a:pos x="42" y="0"/>
                  </a:cxn>
                  <a:cxn ang="0">
                    <a:pos x="0" y="15"/>
                  </a:cxn>
                  <a:cxn ang="0">
                    <a:pos x="0" y="15"/>
                  </a:cxn>
                </a:cxnLst>
                <a:rect l="0" t="0" r="r" b="b"/>
                <a:pathLst>
                  <a:path w="51" h="234">
                    <a:moveTo>
                      <a:pt x="0" y="15"/>
                    </a:moveTo>
                    <a:lnTo>
                      <a:pt x="6" y="234"/>
                    </a:lnTo>
                    <a:lnTo>
                      <a:pt x="51" y="220"/>
                    </a:lnTo>
                    <a:lnTo>
                      <a:pt x="42" y="0"/>
                    </a:lnTo>
                    <a:lnTo>
                      <a:pt x="0" y="15"/>
                    </a:lnTo>
                    <a:lnTo>
                      <a:pt x="0" y="15"/>
                    </a:lnTo>
                    <a:close/>
                  </a:path>
                </a:pathLst>
              </a:custGeom>
              <a:solidFill>
                <a:srgbClr val="000000"/>
              </a:solidFill>
              <a:ln w="9525">
                <a:noFill/>
                <a:round/>
                <a:headEnd/>
                <a:tailEnd/>
              </a:ln>
            </p:spPr>
            <p:txBody>
              <a:bodyPr/>
              <a:lstStyle/>
              <a:p>
                <a:endParaRPr lang="en-US"/>
              </a:p>
            </p:txBody>
          </p:sp>
          <p:sp>
            <p:nvSpPr>
              <p:cNvPr id="23626" name="Freeform 74"/>
              <p:cNvSpPr>
                <a:spLocks noChangeAspect="1"/>
              </p:cNvSpPr>
              <p:nvPr/>
            </p:nvSpPr>
            <p:spPr bwMode="auto">
              <a:xfrm>
                <a:off x="3775" y="3003"/>
                <a:ext cx="26" cy="118"/>
              </a:xfrm>
              <a:custGeom>
                <a:avLst/>
                <a:gdLst/>
                <a:ahLst/>
                <a:cxnLst>
                  <a:cxn ang="0">
                    <a:pos x="0" y="17"/>
                  </a:cxn>
                  <a:cxn ang="0">
                    <a:pos x="6" y="236"/>
                  </a:cxn>
                  <a:cxn ang="0">
                    <a:pos x="51" y="221"/>
                  </a:cxn>
                  <a:cxn ang="0">
                    <a:pos x="42" y="0"/>
                  </a:cxn>
                  <a:cxn ang="0">
                    <a:pos x="0" y="17"/>
                  </a:cxn>
                  <a:cxn ang="0">
                    <a:pos x="0" y="17"/>
                  </a:cxn>
                </a:cxnLst>
                <a:rect l="0" t="0" r="r" b="b"/>
                <a:pathLst>
                  <a:path w="51" h="236">
                    <a:moveTo>
                      <a:pt x="0" y="17"/>
                    </a:moveTo>
                    <a:lnTo>
                      <a:pt x="6" y="236"/>
                    </a:lnTo>
                    <a:lnTo>
                      <a:pt x="51" y="221"/>
                    </a:lnTo>
                    <a:lnTo>
                      <a:pt x="42" y="0"/>
                    </a:lnTo>
                    <a:lnTo>
                      <a:pt x="0" y="17"/>
                    </a:lnTo>
                    <a:lnTo>
                      <a:pt x="0" y="17"/>
                    </a:lnTo>
                    <a:close/>
                  </a:path>
                </a:pathLst>
              </a:custGeom>
              <a:solidFill>
                <a:srgbClr val="000000"/>
              </a:solidFill>
              <a:ln w="9525">
                <a:noFill/>
                <a:round/>
                <a:headEnd/>
                <a:tailEnd/>
              </a:ln>
            </p:spPr>
            <p:txBody>
              <a:bodyPr/>
              <a:lstStyle/>
              <a:p>
                <a:endParaRPr lang="en-US"/>
              </a:p>
            </p:txBody>
          </p:sp>
          <p:sp>
            <p:nvSpPr>
              <p:cNvPr id="23627" name="Freeform 75"/>
              <p:cNvSpPr>
                <a:spLocks noChangeAspect="1"/>
              </p:cNvSpPr>
              <p:nvPr/>
            </p:nvSpPr>
            <p:spPr bwMode="auto">
              <a:xfrm>
                <a:off x="3778" y="3128"/>
                <a:ext cx="25" cy="116"/>
              </a:xfrm>
              <a:custGeom>
                <a:avLst/>
                <a:gdLst/>
                <a:ahLst/>
                <a:cxnLst>
                  <a:cxn ang="0">
                    <a:pos x="0" y="15"/>
                  </a:cxn>
                  <a:cxn ang="0">
                    <a:pos x="3" y="234"/>
                  </a:cxn>
                  <a:cxn ang="0">
                    <a:pos x="49" y="221"/>
                  </a:cxn>
                  <a:cxn ang="0">
                    <a:pos x="40" y="0"/>
                  </a:cxn>
                  <a:cxn ang="0">
                    <a:pos x="0" y="15"/>
                  </a:cxn>
                  <a:cxn ang="0">
                    <a:pos x="0" y="15"/>
                  </a:cxn>
                </a:cxnLst>
                <a:rect l="0" t="0" r="r" b="b"/>
                <a:pathLst>
                  <a:path w="49" h="234">
                    <a:moveTo>
                      <a:pt x="0" y="15"/>
                    </a:moveTo>
                    <a:lnTo>
                      <a:pt x="3" y="234"/>
                    </a:lnTo>
                    <a:lnTo>
                      <a:pt x="49" y="221"/>
                    </a:lnTo>
                    <a:lnTo>
                      <a:pt x="40" y="0"/>
                    </a:lnTo>
                    <a:lnTo>
                      <a:pt x="0" y="15"/>
                    </a:lnTo>
                    <a:lnTo>
                      <a:pt x="0" y="15"/>
                    </a:lnTo>
                    <a:close/>
                  </a:path>
                </a:pathLst>
              </a:custGeom>
              <a:solidFill>
                <a:srgbClr val="000000"/>
              </a:solidFill>
              <a:ln w="9525">
                <a:noFill/>
                <a:round/>
                <a:headEnd/>
                <a:tailEnd/>
              </a:ln>
            </p:spPr>
            <p:txBody>
              <a:bodyPr/>
              <a:lstStyle/>
              <a:p>
                <a:endParaRPr lang="en-US"/>
              </a:p>
            </p:txBody>
          </p:sp>
          <p:sp>
            <p:nvSpPr>
              <p:cNvPr id="23628" name="Freeform 76"/>
              <p:cNvSpPr>
                <a:spLocks noChangeAspect="1"/>
              </p:cNvSpPr>
              <p:nvPr/>
            </p:nvSpPr>
            <p:spPr bwMode="auto">
              <a:xfrm>
                <a:off x="3780" y="3251"/>
                <a:ext cx="24" cy="117"/>
              </a:xfrm>
              <a:custGeom>
                <a:avLst/>
                <a:gdLst/>
                <a:ahLst/>
                <a:cxnLst>
                  <a:cxn ang="0">
                    <a:pos x="0" y="15"/>
                  </a:cxn>
                  <a:cxn ang="0">
                    <a:pos x="4" y="234"/>
                  </a:cxn>
                  <a:cxn ang="0">
                    <a:pos x="50" y="221"/>
                  </a:cxn>
                  <a:cxn ang="0">
                    <a:pos x="42" y="0"/>
                  </a:cxn>
                  <a:cxn ang="0">
                    <a:pos x="0" y="15"/>
                  </a:cxn>
                  <a:cxn ang="0">
                    <a:pos x="0" y="15"/>
                  </a:cxn>
                </a:cxnLst>
                <a:rect l="0" t="0" r="r" b="b"/>
                <a:pathLst>
                  <a:path w="50" h="234">
                    <a:moveTo>
                      <a:pt x="0" y="15"/>
                    </a:moveTo>
                    <a:lnTo>
                      <a:pt x="4" y="234"/>
                    </a:lnTo>
                    <a:lnTo>
                      <a:pt x="50" y="221"/>
                    </a:lnTo>
                    <a:lnTo>
                      <a:pt x="42" y="0"/>
                    </a:lnTo>
                    <a:lnTo>
                      <a:pt x="0" y="15"/>
                    </a:lnTo>
                    <a:lnTo>
                      <a:pt x="0" y="15"/>
                    </a:lnTo>
                    <a:close/>
                  </a:path>
                </a:pathLst>
              </a:custGeom>
              <a:solidFill>
                <a:srgbClr val="000000"/>
              </a:solidFill>
              <a:ln w="9525">
                <a:noFill/>
                <a:round/>
                <a:headEnd/>
                <a:tailEnd/>
              </a:ln>
            </p:spPr>
            <p:txBody>
              <a:bodyPr/>
              <a:lstStyle/>
              <a:p>
                <a:endParaRPr lang="en-US"/>
              </a:p>
            </p:txBody>
          </p:sp>
          <p:sp>
            <p:nvSpPr>
              <p:cNvPr id="23629" name="Freeform 77"/>
              <p:cNvSpPr>
                <a:spLocks noChangeAspect="1"/>
              </p:cNvSpPr>
              <p:nvPr/>
            </p:nvSpPr>
            <p:spPr bwMode="auto">
              <a:xfrm>
                <a:off x="3831" y="2394"/>
                <a:ext cx="207" cy="39"/>
              </a:xfrm>
              <a:custGeom>
                <a:avLst/>
                <a:gdLst/>
                <a:ahLst/>
                <a:cxnLst>
                  <a:cxn ang="0">
                    <a:pos x="0" y="0"/>
                  </a:cxn>
                  <a:cxn ang="0">
                    <a:pos x="146" y="30"/>
                  </a:cxn>
                  <a:cxn ang="0">
                    <a:pos x="308" y="49"/>
                  </a:cxn>
                  <a:cxn ang="0">
                    <a:pos x="412" y="59"/>
                  </a:cxn>
                  <a:cxn ang="0">
                    <a:pos x="414" y="78"/>
                  </a:cxn>
                  <a:cxn ang="0">
                    <a:pos x="298" y="72"/>
                  </a:cxn>
                  <a:cxn ang="0">
                    <a:pos x="135" y="51"/>
                  </a:cxn>
                  <a:cxn ang="0">
                    <a:pos x="0" y="19"/>
                  </a:cxn>
                  <a:cxn ang="0">
                    <a:pos x="0" y="0"/>
                  </a:cxn>
                  <a:cxn ang="0">
                    <a:pos x="0" y="0"/>
                  </a:cxn>
                </a:cxnLst>
                <a:rect l="0" t="0" r="r" b="b"/>
                <a:pathLst>
                  <a:path w="414" h="78">
                    <a:moveTo>
                      <a:pt x="0" y="0"/>
                    </a:moveTo>
                    <a:lnTo>
                      <a:pt x="146" y="30"/>
                    </a:lnTo>
                    <a:lnTo>
                      <a:pt x="308" y="49"/>
                    </a:lnTo>
                    <a:lnTo>
                      <a:pt x="412" y="59"/>
                    </a:lnTo>
                    <a:lnTo>
                      <a:pt x="414" y="78"/>
                    </a:lnTo>
                    <a:lnTo>
                      <a:pt x="298" y="72"/>
                    </a:lnTo>
                    <a:lnTo>
                      <a:pt x="135" y="51"/>
                    </a:lnTo>
                    <a:lnTo>
                      <a:pt x="0" y="19"/>
                    </a:lnTo>
                    <a:lnTo>
                      <a:pt x="0" y="0"/>
                    </a:lnTo>
                    <a:lnTo>
                      <a:pt x="0" y="0"/>
                    </a:lnTo>
                    <a:close/>
                  </a:path>
                </a:pathLst>
              </a:custGeom>
              <a:solidFill>
                <a:srgbClr val="000000"/>
              </a:solidFill>
              <a:ln w="9525">
                <a:noFill/>
                <a:round/>
                <a:headEnd/>
                <a:tailEnd/>
              </a:ln>
            </p:spPr>
            <p:txBody>
              <a:bodyPr/>
              <a:lstStyle/>
              <a:p>
                <a:endParaRPr lang="en-US"/>
              </a:p>
            </p:txBody>
          </p:sp>
          <p:sp>
            <p:nvSpPr>
              <p:cNvPr id="23630" name="Freeform 78"/>
              <p:cNvSpPr>
                <a:spLocks noChangeAspect="1"/>
              </p:cNvSpPr>
              <p:nvPr/>
            </p:nvSpPr>
            <p:spPr bwMode="auto">
              <a:xfrm>
                <a:off x="3836" y="2519"/>
                <a:ext cx="206" cy="39"/>
              </a:xfrm>
              <a:custGeom>
                <a:avLst/>
                <a:gdLst/>
                <a:ahLst/>
                <a:cxnLst>
                  <a:cxn ang="0">
                    <a:pos x="0" y="0"/>
                  </a:cxn>
                  <a:cxn ang="0">
                    <a:pos x="144" y="30"/>
                  </a:cxn>
                  <a:cxn ang="0">
                    <a:pos x="306" y="51"/>
                  </a:cxn>
                  <a:cxn ang="0">
                    <a:pos x="412" y="58"/>
                  </a:cxn>
                  <a:cxn ang="0">
                    <a:pos x="412" y="77"/>
                  </a:cxn>
                  <a:cxn ang="0">
                    <a:pos x="298" y="72"/>
                  </a:cxn>
                  <a:cxn ang="0">
                    <a:pos x="134" y="53"/>
                  </a:cxn>
                  <a:cxn ang="0">
                    <a:pos x="0" y="19"/>
                  </a:cxn>
                  <a:cxn ang="0">
                    <a:pos x="0" y="0"/>
                  </a:cxn>
                  <a:cxn ang="0">
                    <a:pos x="0" y="0"/>
                  </a:cxn>
                </a:cxnLst>
                <a:rect l="0" t="0" r="r" b="b"/>
                <a:pathLst>
                  <a:path w="412" h="77">
                    <a:moveTo>
                      <a:pt x="0" y="0"/>
                    </a:moveTo>
                    <a:lnTo>
                      <a:pt x="144" y="30"/>
                    </a:lnTo>
                    <a:lnTo>
                      <a:pt x="306" y="51"/>
                    </a:lnTo>
                    <a:lnTo>
                      <a:pt x="412" y="58"/>
                    </a:lnTo>
                    <a:lnTo>
                      <a:pt x="412" y="77"/>
                    </a:lnTo>
                    <a:lnTo>
                      <a:pt x="298" y="72"/>
                    </a:lnTo>
                    <a:lnTo>
                      <a:pt x="134" y="53"/>
                    </a:lnTo>
                    <a:lnTo>
                      <a:pt x="0" y="19"/>
                    </a:lnTo>
                    <a:lnTo>
                      <a:pt x="0" y="0"/>
                    </a:lnTo>
                    <a:lnTo>
                      <a:pt x="0" y="0"/>
                    </a:lnTo>
                    <a:close/>
                  </a:path>
                </a:pathLst>
              </a:custGeom>
              <a:solidFill>
                <a:srgbClr val="000000"/>
              </a:solidFill>
              <a:ln w="9525">
                <a:noFill/>
                <a:round/>
                <a:headEnd/>
                <a:tailEnd/>
              </a:ln>
            </p:spPr>
            <p:txBody>
              <a:bodyPr/>
              <a:lstStyle/>
              <a:p>
                <a:endParaRPr lang="en-US"/>
              </a:p>
            </p:txBody>
          </p:sp>
          <p:sp>
            <p:nvSpPr>
              <p:cNvPr id="23631" name="Freeform 79"/>
              <p:cNvSpPr>
                <a:spLocks noChangeAspect="1"/>
              </p:cNvSpPr>
              <p:nvPr/>
            </p:nvSpPr>
            <p:spPr bwMode="auto">
              <a:xfrm>
                <a:off x="3840" y="2646"/>
                <a:ext cx="207" cy="39"/>
              </a:xfrm>
              <a:custGeom>
                <a:avLst/>
                <a:gdLst/>
                <a:ahLst/>
                <a:cxnLst>
                  <a:cxn ang="0">
                    <a:pos x="2" y="0"/>
                  </a:cxn>
                  <a:cxn ang="0">
                    <a:pos x="146" y="31"/>
                  </a:cxn>
                  <a:cxn ang="0">
                    <a:pos x="308" y="50"/>
                  </a:cxn>
                  <a:cxn ang="0">
                    <a:pos x="413" y="59"/>
                  </a:cxn>
                  <a:cxn ang="0">
                    <a:pos x="414" y="78"/>
                  </a:cxn>
                  <a:cxn ang="0">
                    <a:pos x="299" y="73"/>
                  </a:cxn>
                  <a:cxn ang="0">
                    <a:pos x="137" y="52"/>
                  </a:cxn>
                  <a:cxn ang="0">
                    <a:pos x="0" y="19"/>
                  </a:cxn>
                  <a:cxn ang="0">
                    <a:pos x="2" y="0"/>
                  </a:cxn>
                  <a:cxn ang="0">
                    <a:pos x="2" y="0"/>
                  </a:cxn>
                </a:cxnLst>
                <a:rect l="0" t="0" r="r" b="b"/>
                <a:pathLst>
                  <a:path w="414" h="78">
                    <a:moveTo>
                      <a:pt x="2" y="0"/>
                    </a:moveTo>
                    <a:lnTo>
                      <a:pt x="146" y="31"/>
                    </a:lnTo>
                    <a:lnTo>
                      <a:pt x="308" y="50"/>
                    </a:lnTo>
                    <a:lnTo>
                      <a:pt x="413" y="59"/>
                    </a:lnTo>
                    <a:lnTo>
                      <a:pt x="414" y="78"/>
                    </a:lnTo>
                    <a:lnTo>
                      <a:pt x="299" y="73"/>
                    </a:lnTo>
                    <a:lnTo>
                      <a:pt x="137" y="52"/>
                    </a:lnTo>
                    <a:lnTo>
                      <a:pt x="0" y="19"/>
                    </a:lnTo>
                    <a:lnTo>
                      <a:pt x="2" y="0"/>
                    </a:lnTo>
                    <a:lnTo>
                      <a:pt x="2" y="0"/>
                    </a:lnTo>
                    <a:close/>
                  </a:path>
                </a:pathLst>
              </a:custGeom>
              <a:solidFill>
                <a:srgbClr val="000000"/>
              </a:solidFill>
              <a:ln w="9525">
                <a:noFill/>
                <a:round/>
                <a:headEnd/>
                <a:tailEnd/>
              </a:ln>
            </p:spPr>
            <p:txBody>
              <a:bodyPr/>
              <a:lstStyle/>
              <a:p>
                <a:endParaRPr lang="en-US"/>
              </a:p>
            </p:txBody>
          </p:sp>
          <p:sp>
            <p:nvSpPr>
              <p:cNvPr id="23632" name="Freeform 80"/>
              <p:cNvSpPr>
                <a:spLocks noChangeAspect="1"/>
              </p:cNvSpPr>
              <p:nvPr/>
            </p:nvSpPr>
            <p:spPr bwMode="auto">
              <a:xfrm>
                <a:off x="3844" y="2771"/>
                <a:ext cx="207" cy="39"/>
              </a:xfrm>
              <a:custGeom>
                <a:avLst/>
                <a:gdLst/>
                <a:ahLst/>
                <a:cxnLst>
                  <a:cxn ang="0">
                    <a:pos x="0" y="0"/>
                  </a:cxn>
                  <a:cxn ang="0">
                    <a:pos x="146" y="31"/>
                  </a:cxn>
                  <a:cxn ang="0">
                    <a:pos x="306" y="52"/>
                  </a:cxn>
                  <a:cxn ang="0">
                    <a:pos x="412" y="59"/>
                  </a:cxn>
                  <a:cxn ang="0">
                    <a:pos x="414" y="78"/>
                  </a:cxn>
                  <a:cxn ang="0">
                    <a:pos x="298" y="72"/>
                  </a:cxn>
                  <a:cxn ang="0">
                    <a:pos x="135" y="53"/>
                  </a:cxn>
                  <a:cxn ang="0">
                    <a:pos x="0" y="19"/>
                  </a:cxn>
                  <a:cxn ang="0">
                    <a:pos x="0" y="0"/>
                  </a:cxn>
                  <a:cxn ang="0">
                    <a:pos x="0" y="0"/>
                  </a:cxn>
                </a:cxnLst>
                <a:rect l="0" t="0" r="r" b="b"/>
                <a:pathLst>
                  <a:path w="414" h="78">
                    <a:moveTo>
                      <a:pt x="0" y="0"/>
                    </a:moveTo>
                    <a:lnTo>
                      <a:pt x="146" y="31"/>
                    </a:lnTo>
                    <a:lnTo>
                      <a:pt x="306" y="52"/>
                    </a:lnTo>
                    <a:lnTo>
                      <a:pt x="412" y="59"/>
                    </a:lnTo>
                    <a:lnTo>
                      <a:pt x="414" y="78"/>
                    </a:lnTo>
                    <a:lnTo>
                      <a:pt x="298" y="72"/>
                    </a:lnTo>
                    <a:lnTo>
                      <a:pt x="135" y="53"/>
                    </a:lnTo>
                    <a:lnTo>
                      <a:pt x="0" y="19"/>
                    </a:lnTo>
                    <a:lnTo>
                      <a:pt x="0" y="0"/>
                    </a:lnTo>
                    <a:lnTo>
                      <a:pt x="0" y="0"/>
                    </a:lnTo>
                    <a:close/>
                  </a:path>
                </a:pathLst>
              </a:custGeom>
              <a:solidFill>
                <a:srgbClr val="000000"/>
              </a:solidFill>
              <a:ln w="9525">
                <a:noFill/>
                <a:round/>
                <a:headEnd/>
                <a:tailEnd/>
              </a:ln>
            </p:spPr>
            <p:txBody>
              <a:bodyPr/>
              <a:lstStyle/>
              <a:p>
                <a:endParaRPr lang="en-US"/>
              </a:p>
            </p:txBody>
          </p:sp>
          <p:sp>
            <p:nvSpPr>
              <p:cNvPr id="23633" name="Freeform 81"/>
              <p:cNvSpPr>
                <a:spLocks noChangeAspect="1"/>
              </p:cNvSpPr>
              <p:nvPr/>
            </p:nvSpPr>
            <p:spPr bwMode="auto">
              <a:xfrm>
                <a:off x="3849" y="2897"/>
                <a:ext cx="206" cy="39"/>
              </a:xfrm>
              <a:custGeom>
                <a:avLst/>
                <a:gdLst/>
                <a:ahLst/>
                <a:cxnLst>
                  <a:cxn ang="0">
                    <a:pos x="0" y="0"/>
                  </a:cxn>
                  <a:cxn ang="0">
                    <a:pos x="145" y="32"/>
                  </a:cxn>
                  <a:cxn ang="0">
                    <a:pos x="306" y="51"/>
                  </a:cxn>
                  <a:cxn ang="0">
                    <a:pos x="413" y="61"/>
                  </a:cxn>
                  <a:cxn ang="0">
                    <a:pos x="413" y="80"/>
                  </a:cxn>
                  <a:cxn ang="0">
                    <a:pos x="299" y="74"/>
                  </a:cxn>
                  <a:cxn ang="0">
                    <a:pos x="135" y="53"/>
                  </a:cxn>
                  <a:cxn ang="0">
                    <a:pos x="0" y="19"/>
                  </a:cxn>
                  <a:cxn ang="0">
                    <a:pos x="0" y="0"/>
                  </a:cxn>
                  <a:cxn ang="0">
                    <a:pos x="0" y="0"/>
                  </a:cxn>
                </a:cxnLst>
                <a:rect l="0" t="0" r="r" b="b"/>
                <a:pathLst>
                  <a:path w="413" h="80">
                    <a:moveTo>
                      <a:pt x="0" y="0"/>
                    </a:moveTo>
                    <a:lnTo>
                      <a:pt x="145" y="32"/>
                    </a:lnTo>
                    <a:lnTo>
                      <a:pt x="306" y="51"/>
                    </a:lnTo>
                    <a:lnTo>
                      <a:pt x="413" y="61"/>
                    </a:lnTo>
                    <a:lnTo>
                      <a:pt x="413" y="80"/>
                    </a:lnTo>
                    <a:lnTo>
                      <a:pt x="299" y="74"/>
                    </a:lnTo>
                    <a:lnTo>
                      <a:pt x="135" y="53"/>
                    </a:lnTo>
                    <a:lnTo>
                      <a:pt x="0" y="19"/>
                    </a:lnTo>
                    <a:lnTo>
                      <a:pt x="0" y="0"/>
                    </a:lnTo>
                    <a:lnTo>
                      <a:pt x="0" y="0"/>
                    </a:lnTo>
                    <a:close/>
                  </a:path>
                </a:pathLst>
              </a:custGeom>
              <a:solidFill>
                <a:srgbClr val="000000"/>
              </a:solidFill>
              <a:ln w="9525">
                <a:noFill/>
                <a:round/>
                <a:headEnd/>
                <a:tailEnd/>
              </a:ln>
            </p:spPr>
            <p:txBody>
              <a:bodyPr/>
              <a:lstStyle/>
              <a:p>
                <a:endParaRPr lang="en-US"/>
              </a:p>
            </p:txBody>
          </p:sp>
          <p:sp>
            <p:nvSpPr>
              <p:cNvPr id="23634" name="Freeform 82"/>
              <p:cNvSpPr>
                <a:spLocks noChangeAspect="1"/>
              </p:cNvSpPr>
              <p:nvPr/>
            </p:nvSpPr>
            <p:spPr bwMode="auto">
              <a:xfrm>
                <a:off x="3856" y="3032"/>
                <a:ext cx="196" cy="80"/>
              </a:xfrm>
              <a:custGeom>
                <a:avLst/>
                <a:gdLst/>
                <a:ahLst/>
                <a:cxnLst>
                  <a:cxn ang="0">
                    <a:pos x="371" y="101"/>
                  </a:cxn>
                  <a:cxn ang="0">
                    <a:pos x="350" y="74"/>
                  </a:cxn>
                  <a:cxn ang="0">
                    <a:pos x="306" y="61"/>
                  </a:cxn>
                  <a:cxn ang="0">
                    <a:pos x="52" y="17"/>
                  </a:cxn>
                  <a:cxn ang="0">
                    <a:pos x="29" y="23"/>
                  </a:cxn>
                  <a:cxn ang="0">
                    <a:pos x="18" y="44"/>
                  </a:cxn>
                  <a:cxn ang="0">
                    <a:pos x="27" y="78"/>
                  </a:cxn>
                  <a:cxn ang="0">
                    <a:pos x="61" y="101"/>
                  </a:cxn>
                  <a:cxn ang="0">
                    <a:pos x="333" y="148"/>
                  </a:cxn>
                  <a:cxn ang="0">
                    <a:pos x="363" y="139"/>
                  </a:cxn>
                  <a:cxn ang="0">
                    <a:pos x="375" y="120"/>
                  </a:cxn>
                  <a:cxn ang="0">
                    <a:pos x="379" y="141"/>
                  </a:cxn>
                  <a:cxn ang="0">
                    <a:pos x="350" y="162"/>
                  </a:cxn>
                  <a:cxn ang="0">
                    <a:pos x="303" y="162"/>
                  </a:cxn>
                  <a:cxn ang="0">
                    <a:pos x="38" y="112"/>
                  </a:cxn>
                  <a:cxn ang="0">
                    <a:pos x="10" y="84"/>
                  </a:cxn>
                  <a:cxn ang="0">
                    <a:pos x="0" y="40"/>
                  </a:cxn>
                  <a:cxn ang="0">
                    <a:pos x="16" y="11"/>
                  </a:cxn>
                  <a:cxn ang="0">
                    <a:pos x="54" y="0"/>
                  </a:cxn>
                  <a:cxn ang="0">
                    <a:pos x="329" y="44"/>
                  </a:cxn>
                  <a:cxn ang="0">
                    <a:pos x="369" y="63"/>
                  </a:cxn>
                  <a:cxn ang="0">
                    <a:pos x="390" y="91"/>
                  </a:cxn>
                  <a:cxn ang="0">
                    <a:pos x="394" y="114"/>
                  </a:cxn>
                  <a:cxn ang="0">
                    <a:pos x="371" y="101"/>
                  </a:cxn>
                  <a:cxn ang="0">
                    <a:pos x="371" y="101"/>
                  </a:cxn>
                </a:cxnLst>
                <a:rect l="0" t="0" r="r" b="b"/>
                <a:pathLst>
                  <a:path w="394" h="162">
                    <a:moveTo>
                      <a:pt x="371" y="101"/>
                    </a:moveTo>
                    <a:lnTo>
                      <a:pt x="350" y="74"/>
                    </a:lnTo>
                    <a:lnTo>
                      <a:pt x="306" y="61"/>
                    </a:lnTo>
                    <a:lnTo>
                      <a:pt x="52" y="17"/>
                    </a:lnTo>
                    <a:lnTo>
                      <a:pt x="29" y="23"/>
                    </a:lnTo>
                    <a:lnTo>
                      <a:pt x="18" y="44"/>
                    </a:lnTo>
                    <a:lnTo>
                      <a:pt x="27" y="78"/>
                    </a:lnTo>
                    <a:lnTo>
                      <a:pt x="61" y="101"/>
                    </a:lnTo>
                    <a:lnTo>
                      <a:pt x="333" y="148"/>
                    </a:lnTo>
                    <a:lnTo>
                      <a:pt x="363" y="139"/>
                    </a:lnTo>
                    <a:lnTo>
                      <a:pt x="375" y="120"/>
                    </a:lnTo>
                    <a:lnTo>
                      <a:pt x="379" y="141"/>
                    </a:lnTo>
                    <a:lnTo>
                      <a:pt x="350" y="162"/>
                    </a:lnTo>
                    <a:lnTo>
                      <a:pt x="303" y="162"/>
                    </a:lnTo>
                    <a:lnTo>
                      <a:pt x="38" y="112"/>
                    </a:lnTo>
                    <a:lnTo>
                      <a:pt x="10" y="84"/>
                    </a:lnTo>
                    <a:lnTo>
                      <a:pt x="0" y="40"/>
                    </a:lnTo>
                    <a:lnTo>
                      <a:pt x="16" y="11"/>
                    </a:lnTo>
                    <a:lnTo>
                      <a:pt x="54" y="0"/>
                    </a:lnTo>
                    <a:lnTo>
                      <a:pt x="329" y="44"/>
                    </a:lnTo>
                    <a:lnTo>
                      <a:pt x="369" y="63"/>
                    </a:lnTo>
                    <a:lnTo>
                      <a:pt x="390" y="91"/>
                    </a:lnTo>
                    <a:lnTo>
                      <a:pt x="394" y="114"/>
                    </a:lnTo>
                    <a:lnTo>
                      <a:pt x="371" y="101"/>
                    </a:lnTo>
                    <a:lnTo>
                      <a:pt x="371" y="101"/>
                    </a:lnTo>
                    <a:close/>
                  </a:path>
                </a:pathLst>
              </a:custGeom>
              <a:solidFill>
                <a:srgbClr val="000000"/>
              </a:solidFill>
              <a:ln w="9525">
                <a:noFill/>
                <a:round/>
                <a:headEnd/>
                <a:tailEnd/>
              </a:ln>
            </p:spPr>
            <p:txBody>
              <a:bodyPr/>
              <a:lstStyle/>
              <a:p>
                <a:endParaRPr lang="en-US"/>
              </a:p>
            </p:txBody>
          </p:sp>
          <p:sp>
            <p:nvSpPr>
              <p:cNvPr id="23635" name="Freeform 83"/>
              <p:cNvSpPr>
                <a:spLocks noChangeAspect="1"/>
              </p:cNvSpPr>
              <p:nvPr/>
            </p:nvSpPr>
            <p:spPr bwMode="auto">
              <a:xfrm>
                <a:off x="3781" y="3378"/>
                <a:ext cx="22" cy="86"/>
              </a:xfrm>
              <a:custGeom>
                <a:avLst/>
                <a:gdLst/>
                <a:ahLst/>
                <a:cxnLst>
                  <a:cxn ang="0">
                    <a:pos x="0" y="13"/>
                  </a:cxn>
                  <a:cxn ang="0">
                    <a:pos x="40" y="0"/>
                  </a:cxn>
                  <a:cxn ang="0">
                    <a:pos x="46" y="152"/>
                  </a:cxn>
                  <a:cxn ang="0">
                    <a:pos x="2" y="171"/>
                  </a:cxn>
                  <a:cxn ang="0">
                    <a:pos x="0" y="13"/>
                  </a:cxn>
                  <a:cxn ang="0">
                    <a:pos x="0" y="13"/>
                  </a:cxn>
                </a:cxnLst>
                <a:rect l="0" t="0" r="r" b="b"/>
                <a:pathLst>
                  <a:path w="46" h="171">
                    <a:moveTo>
                      <a:pt x="0" y="13"/>
                    </a:moveTo>
                    <a:lnTo>
                      <a:pt x="40" y="0"/>
                    </a:lnTo>
                    <a:lnTo>
                      <a:pt x="46" y="152"/>
                    </a:lnTo>
                    <a:lnTo>
                      <a:pt x="2" y="171"/>
                    </a:lnTo>
                    <a:lnTo>
                      <a:pt x="0" y="13"/>
                    </a:lnTo>
                    <a:lnTo>
                      <a:pt x="0" y="13"/>
                    </a:lnTo>
                    <a:close/>
                  </a:path>
                </a:pathLst>
              </a:custGeom>
              <a:solidFill>
                <a:srgbClr val="000000"/>
              </a:solidFill>
              <a:ln w="9525">
                <a:noFill/>
                <a:round/>
                <a:headEnd/>
                <a:tailEnd/>
              </a:ln>
            </p:spPr>
            <p:txBody>
              <a:bodyPr/>
              <a:lstStyle/>
              <a:p>
                <a:endParaRPr lang="en-US"/>
              </a:p>
            </p:txBody>
          </p:sp>
          <p:sp>
            <p:nvSpPr>
              <p:cNvPr id="23636" name="Freeform 84"/>
              <p:cNvSpPr>
                <a:spLocks noChangeAspect="1"/>
              </p:cNvSpPr>
              <p:nvPr/>
            </p:nvSpPr>
            <p:spPr bwMode="auto">
              <a:xfrm>
                <a:off x="3678" y="2136"/>
                <a:ext cx="55" cy="158"/>
              </a:xfrm>
              <a:custGeom>
                <a:avLst/>
                <a:gdLst/>
                <a:ahLst/>
                <a:cxnLst>
                  <a:cxn ang="0">
                    <a:pos x="4" y="0"/>
                  </a:cxn>
                  <a:cxn ang="0">
                    <a:pos x="101" y="18"/>
                  </a:cxn>
                  <a:cxn ang="0">
                    <a:pos x="110" y="307"/>
                  </a:cxn>
                  <a:cxn ang="0">
                    <a:pos x="86" y="316"/>
                  </a:cxn>
                  <a:cxn ang="0">
                    <a:pos x="11" y="299"/>
                  </a:cxn>
                  <a:cxn ang="0">
                    <a:pos x="0" y="274"/>
                  </a:cxn>
                  <a:cxn ang="0">
                    <a:pos x="84" y="291"/>
                  </a:cxn>
                  <a:cxn ang="0">
                    <a:pos x="76" y="39"/>
                  </a:cxn>
                  <a:cxn ang="0">
                    <a:pos x="2" y="23"/>
                  </a:cxn>
                  <a:cxn ang="0">
                    <a:pos x="4" y="0"/>
                  </a:cxn>
                  <a:cxn ang="0">
                    <a:pos x="4" y="0"/>
                  </a:cxn>
                </a:cxnLst>
                <a:rect l="0" t="0" r="r" b="b"/>
                <a:pathLst>
                  <a:path w="110" h="316">
                    <a:moveTo>
                      <a:pt x="4" y="0"/>
                    </a:moveTo>
                    <a:lnTo>
                      <a:pt x="101" y="18"/>
                    </a:lnTo>
                    <a:lnTo>
                      <a:pt x="110" y="307"/>
                    </a:lnTo>
                    <a:lnTo>
                      <a:pt x="86" y="316"/>
                    </a:lnTo>
                    <a:lnTo>
                      <a:pt x="11" y="299"/>
                    </a:lnTo>
                    <a:lnTo>
                      <a:pt x="0" y="274"/>
                    </a:lnTo>
                    <a:lnTo>
                      <a:pt x="84" y="291"/>
                    </a:lnTo>
                    <a:lnTo>
                      <a:pt x="76" y="39"/>
                    </a:lnTo>
                    <a:lnTo>
                      <a:pt x="2" y="23"/>
                    </a:lnTo>
                    <a:lnTo>
                      <a:pt x="4" y="0"/>
                    </a:lnTo>
                    <a:lnTo>
                      <a:pt x="4" y="0"/>
                    </a:lnTo>
                    <a:close/>
                  </a:path>
                </a:pathLst>
              </a:custGeom>
              <a:solidFill>
                <a:srgbClr val="000000"/>
              </a:solidFill>
              <a:ln w="9525">
                <a:noFill/>
                <a:round/>
                <a:headEnd/>
                <a:tailEnd/>
              </a:ln>
            </p:spPr>
            <p:txBody>
              <a:bodyPr/>
              <a:lstStyle/>
              <a:p>
                <a:endParaRPr lang="en-US"/>
              </a:p>
            </p:txBody>
          </p:sp>
          <p:sp>
            <p:nvSpPr>
              <p:cNvPr id="23637" name="Freeform 85"/>
              <p:cNvSpPr>
                <a:spLocks noChangeAspect="1"/>
              </p:cNvSpPr>
              <p:nvPr/>
            </p:nvSpPr>
            <p:spPr bwMode="auto">
              <a:xfrm>
                <a:off x="4002" y="2092"/>
                <a:ext cx="41" cy="16"/>
              </a:xfrm>
              <a:custGeom>
                <a:avLst/>
                <a:gdLst/>
                <a:ahLst/>
                <a:cxnLst>
                  <a:cxn ang="0">
                    <a:pos x="0" y="15"/>
                  </a:cxn>
                  <a:cxn ang="0">
                    <a:pos x="61" y="17"/>
                  </a:cxn>
                  <a:cxn ang="0">
                    <a:pos x="61" y="0"/>
                  </a:cxn>
                  <a:cxn ang="0">
                    <a:pos x="82" y="4"/>
                  </a:cxn>
                  <a:cxn ang="0">
                    <a:pos x="82" y="32"/>
                  </a:cxn>
                  <a:cxn ang="0">
                    <a:pos x="6" y="27"/>
                  </a:cxn>
                  <a:cxn ang="0">
                    <a:pos x="0" y="15"/>
                  </a:cxn>
                  <a:cxn ang="0">
                    <a:pos x="0" y="15"/>
                  </a:cxn>
                </a:cxnLst>
                <a:rect l="0" t="0" r="r" b="b"/>
                <a:pathLst>
                  <a:path w="82" h="32">
                    <a:moveTo>
                      <a:pt x="0" y="15"/>
                    </a:moveTo>
                    <a:lnTo>
                      <a:pt x="61" y="17"/>
                    </a:lnTo>
                    <a:lnTo>
                      <a:pt x="61" y="0"/>
                    </a:lnTo>
                    <a:lnTo>
                      <a:pt x="82" y="4"/>
                    </a:lnTo>
                    <a:lnTo>
                      <a:pt x="82" y="32"/>
                    </a:lnTo>
                    <a:lnTo>
                      <a:pt x="6" y="27"/>
                    </a:lnTo>
                    <a:lnTo>
                      <a:pt x="0" y="15"/>
                    </a:lnTo>
                    <a:lnTo>
                      <a:pt x="0" y="15"/>
                    </a:lnTo>
                    <a:close/>
                  </a:path>
                </a:pathLst>
              </a:custGeom>
              <a:solidFill>
                <a:srgbClr val="000000"/>
              </a:solidFill>
              <a:ln w="9525">
                <a:noFill/>
                <a:round/>
                <a:headEnd/>
                <a:tailEnd/>
              </a:ln>
            </p:spPr>
            <p:txBody>
              <a:bodyPr/>
              <a:lstStyle/>
              <a:p>
                <a:endParaRPr lang="en-US"/>
              </a:p>
            </p:txBody>
          </p:sp>
          <p:sp>
            <p:nvSpPr>
              <p:cNvPr id="23638" name="Freeform 86"/>
              <p:cNvSpPr>
                <a:spLocks noChangeAspect="1"/>
              </p:cNvSpPr>
              <p:nvPr/>
            </p:nvSpPr>
            <p:spPr bwMode="auto">
              <a:xfrm>
                <a:off x="3859" y="3079"/>
                <a:ext cx="193" cy="49"/>
              </a:xfrm>
              <a:custGeom>
                <a:avLst/>
                <a:gdLst/>
                <a:ahLst/>
                <a:cxnLst>
                  <a:cxn ang="0">
                    <a:pos x="0" y="0"/>
                  </a:cxn>
                  <a:cxn ang="0">
                    <a:pos x="38" y="32"/>
                  </a:cxn>
                  <a:cxn ang="0">
                    <a:pos x="321" y="76"/>
                  </a:cxn>
                  <a:cxn ang="0">
                    <a:pos x="365" y="65"/>
                  </a:cxn>
                  <a:cxn ang="0">
                    <a:pos x="388" y="40"/>
                  </a:cxn>
                  <a:cxn ang="0">
                    <a:pos x="380" y="74"/>
                  </a:cxn>
                  <a:cxn ang="0">
                    <a:pos x="325" y="97"/>
                  </a:cxn>
                  <a:cxn ang="0">
                    <a:pos x="32" y="48"/>
                  </a:cxn>
                  <a:cxn ang="0">
                    <a:pos x="0" y="0"/>
                  </a:cxn>
                  <a:cxn ang="0">
                    <a:pos x="0" y="0"/>
                  </a:cxn>
                </a:cxnLst>
                <a:rect l="0" t="0" r="r" b="b"/>
                <a:pathLst>
                  <a:path w="388" h="97">
                    <a:moveTo>
                      <a:pt x="0" y="0"/>
                    </a:moveTo>
                    <a:lnTo>
                      <a:pt x="38" y="32"/>
                    </a:lnTo>
                    <a:lnTo>
                      <a:pt x="321" y="76"/>
                    </a:lnTo>
                    <a:lnTo>
                      <a:pt x="365" y="65"/>
                    </a:lnTo>
                    <a:lnTo>
                      <a:pt x="388" y="40"/>
                    </a:lnTo>
                    <a:lnTo>
                      <a:pt x="380" y="74"/>
                    </a:lnTo>
                    <a:lnTo>
                      <a:pt x="325" y="97"/>
                    </a:lnTo>
                    <a:lnTo>
                      <a:pt x="32" y="48"/>
                    </a:lnTo>
                    <a:lnTo>
                      <a:pt x="0" y="0"/>
                    </a:lnTo>
                    <a:lnTo>
                      <a:pt x="0" y="0"/>
                    </a:lnTo>
                    <a:close/>
                  </a:path>
                </a:pathLst>
              </a:custGeom>
              <a:solidFill>
                <a:srgbClr val="E8D9D9"/>
              </a:solidFill>
              <a:ln w="9525">
                <a:noFill/>
                <a:round/>
                <a:headEnd/>
                <a:tailEnd/>
              </a:ln>
            </p:spPr>
            <p:txBody>
              <a:bodyPr/>
              <a:lstStyle/>
              <a:p>
                <a:endParaRPr lang="en-US"/>
              </a:p>
            </p:txBody>
          </p:sp>
          <p:sp>
            <p:nvSpPr>
              <p:cNvPr id="23639" name="Freeform 87"/>
              <p:cNvSpPr>
                <a:spLocks noChangeAspect="1"/>
              </p:cNvSpPr>
              <p:nvPr/>
            </p:nvSpPr>
            <p:spPr bwMode="auto">
              <a:xfrm>
                <a:off x="3732" y="2360"/>
                <a:ext cx="31" cy="1131"/>
              </a:xfrm>
              <a:custGeom>
                <a:avLst/>
                <a:gdLst/>
                <a:ahLst/>
                <a:cxnLst>
                  <a:cxn ang="0">
                    <a:pos x="21" y="8"/>
                  </a:cxn>
                  <a:cxn ang="0">
                    <a:pos x="61" y="2262"/>
                  </a:cxn>
                  <a:cxn ang="0">
                    <a:pos x="44" y="2258"/>
                  </a:cxn>
                  <a:cxn ang="0">
                    <a:pos x="0" y="0"/>
                  </a:cxn>
                  <a:cxn ang="0">
                    <a:pos x="21" y="8"/>
                  </a:cxn>
                  <a:cxn ang="0">
                    <a:pos x="21" y="8"/>
                  </a:cxn>
                </a:cxnLst>
                <a:rect l="0" t="0" r="r" b="b"/>
                <a:pathLst>
                  <a:path w="61" h="2262">
                    <a:moveTo>
                      <a:pt x="21" y="8"/>
                    </a:moveTo>
                    <a:lnTo>
                      <a:pt x="61" y="2262"/>
                    </a:lnTo>
                    <a:lnTo>
                      <a:pt x="44" y="2258"/>
                    </a:lnTo>
                    <a:lnTo>
                      <a:pt x="0" y="0"/>
                    </a:lnTo>
                    <a:lnTo>
                      <a:pt x="21" y="8"/>
                    </a:lnTo>
                    <a:lnTo>
                      <a:pt x="21" y="8"/>
                    </a:lnTo>
                    <a:close/>
                  </a:path>
                </a:pathLst>
              </a:custGeom>
              <a:solidFill>
                <a:srgbClr val="FFEDED"/>
              </a:solidFill>
              <a:ln w="9525">
                <a:noFill/>
                <a:round/>
                <a:headEnd/>
                <a:tailEnd/>
              </a:ln>
            </p:spPr>
            <p:txBody>
              <a:bodyPr/>
              <a:lstStyle/>
              <a:p>
                <a:endParaRPr lang="en-US"/>
              </a:p>
            </p:txBody>
          </p:sp>
        </p:grpSp>
        <p:grpSp>
          <p:nvGrpSpPr>
            <p:cNvPr id="23640" name="Group 88"/>
            <p:cNvGrpSpPr>
              <a:grpSpLocks noChangeAspect="1"/>
            </p:cNvGrpSpPr>
            <p:nvPr/>
          </p:nvGrpSpPr>
          <p:grpSpPr bwMode="auto">
            <a:xfrm>
              <a:off x="2640" y="2682"/>
              <a:ext cx="875" cy="801"/>
              <a:chOff x="3836" y="2895"/>
              <a:chExt cx="591" cy="541"/>
            </a:xfrm>
          </p:grpSpPr>
          <p:sp>
            <p:nvSpPr>
              <p:cNvPr id="23641" name="Freeform 89"/>
              <p:cNvSpPr>
                <a:spLocks noChangeAspect="1"/>
              </p:cNvSpPr>
              <p:nvPr/>
            </p:nvSpPr>
            <p:spPr bwMode="auto">
              <a:xfrm>
                <a:off x="3881" y="2928"/>
                <a:ext cx="546" cy="508"/>
              </a:xfrm>
              <a:custGeom>
                <a:avLst/>
                <a:gdLst/>
                <a:ahLst/>
                <a:cxnLst>
                  <a:cxn ang="0">
                    <a:pos x="833" y="6"/>
                  </a:cxn>
                  <a:cxn ang="0">
                    <a:pos x="778" y="19"/>
                  </a:cxn>
                  <a:cxn ang="0">
                    <a:pos x="724" y="33"/>
                  </a:cxn>
                  <a:cxn ang="0">
                    <a:pos x="723" y="33"/>
                  </a:cxn>
                  <a:cxn ang="0">
                    <a:pos x="712" y="36"/>
                  </a:cxn>
                  <a:cxn ang="0">
                    <a:pos x="702" y="40"/>
                  </a:cxn>
                  <a:cxn ang="0">
                    <a:pos x="701" y="40"/>
                  </a:cxn>
                  <a:cxn ang="0">
                    <a:pos x="671" y="49"/>
                  </a:cxn>
                  <a:cxn ang="0">
                    <a:pos x="651" y="55"/>
                  </a:cxn>
                  <a:cxn ang="0">
                    <a:pos x="628" y="62"/>
                  </a:cxn>
                  <a:cxn ang="0">
                    <a:pos x="576" y="79"/>
                  </a:cxn>
                  <a:cxn ang="0">
                    <a:pos x="527" y="97"/>
                  </a:cxn>
                  <a:cxn ang="0">
                    <a:pos x="459" y="123"/>
                  </a:cxn>
                  <a:cxn ang="0">
                    <a:pos x="382" y="153"/>
                  </a:cxn>
                  <a:cxn ang="0">
                    <a:pos x="307" y="182"/>
                  </a:cxn>
                  <a:cxn ang="0">
                    <a:pos x="231" y="209"/>
                  </a:cxn>
                  <a:cxn ang="0">
                    <a:pos x="153" y="236"/>
                  </a:cxn>
                  <a:cxn ang="0">
                    <a:pos x="102" y="251"/>
                  </a:cxn>
                  <a:cxn ang="0">
                    <a:pos x="102" y="251"/>
                  </a:cxn>
                  <a:cxn ang="0">
                    <a:pos x="82" y="256"/>
                  </a:cxn>
                  <a:cxn ang="0">
                    <a:pos x="64" y="262"/>
                  </a:cxn>
                  <a:cxn ang="0">
                    <a:pos x="44" y="278"/>
                  </a:cxn>
                  <a:cxn ang="0">
                    <a:pos x="26" y="318"/>
                  </a:cxn>
                  <a:cxn ang="0">
                    <a:pos x="7" y="357"/>
                  </a:cxn>
                  <a:cxn ang="0">
                    <a:pos x="66" y="525"/>
                  </a:cxn>
                  <a:cxn ang="0">
                    <a:pos x="134" y="760"/>
                  </a:cxn>
                  <a:cxn ang="0">
                    <a:pos x="174" y="1003"/>
                  </a:cxn>
                  <a:cxn ang="0">
                    <a:pos x="228" y="996"/>
                  </a:cxn>
                  <a:cxn ang="0">
                    <a:pos x="284" y="991"/>
                  </a:cxn>
                  <a:cxn ang="0">
                    <a:pos x="338" y="988"/>
                  </a:cxn>
                  <a:cxn ang="0">
                    <a:pos x="392" y="986"/>
                  </a:cxn>
                  <a:cxn ang="0">
                    <a:pos x="446" y="985"/>
                  </a:cxn>
                  <a:cxn ang="0">
                    <a:pos x="513" y="985"/>
                  </a:cxn>
                  <a:cxn ang="0">
                    <a:pos x="586" y="987"/>
                  </a:cxn>
                  <a:cxn ang="0">
                    <a:pos x="656" y="991"/>
                  </a:cxn>
                  <a:cxn ang="0">
                    <a:pos x="725" y="998"/>
                  </a:cxn>
                  <a:cxn ang="0">
                    <a:pos x="793" y="1008"/>
                  </a:cxn>
                  <a:cxn ang="0">
                    <a:pos x="853" y="1010"/>
                  </a:cxn>
                  <a:cxn ang="0">
                    <a:pos x="900" y="998"/>
                  </a:cxn>
                  <a:cxn ang="0">
                    <a:pos x="949" y="986"/>
                  </a:cxn>
                  <a:cxn ang="0">
                    <a:pos x="996" y="973"/>
                  </a:cxn>
                  <a:cxn ang="0">
                    <a:pos x="1044" y="960"/>
                  </a:cxn>
                  <a:cxn ang="0">
                    <a:pos x="1093" y="949"/>
                  </a:cxn>
                  <a:cxn ang="0">
                    <a:pos x="1074" y="771"/>
                  </a:cxn>
                  <a:cxn ang="0">
                    <a:pos x="1047" y="596"/>
                  </a:cxn>
                  <a:cxn ang="0">
                    <a:pos x="1009" y="421"/>
                  </a:cxn>
                  <a:cxn ang="0">
                    <a:pos x="958" y="244"/>
                  </a:cxn>
                  <a:cxn ang="0">
                    <a:pos x="896" y="62"/>
                  </a:cxn>
                </a:cxnLst>
                <a:rect l="0" t="0" r="r" b="b"/>
                <a:pathLst>
                  <a:path w="1093" h="1015">
                    <a:moveTo>
                      <a:pt x="871" y="0"/>
                    </a:moveTo>
                    <a:lnTo>
                      <a:pt x="852" y="3"/>
                    </a:lnTo>
                    <a:lnTo>
                      <a:pt x="833" y="6"/>
                    </a:lnTo>
                    <a:lnTo>
                      <a:pt x="815" y="11"/>
                    </a:lnTo>
                    <a:lnTo>
                      <a:pt x="796" y="15"/>
                    </a:lnTo>
                    <a:lnTo>
                      <a:pt x="778" y="19"/>
                    </a:lnTo>
                    <a:lnTo>
                      <a:pt x="760" y="24"/>
                    </a:lnTo>
                    <a:lnTo>
                      <a:pt x="741" y="28"/>
                    </a:lnTo>
                    <a:lnTo>
                      <a:pt x="724" y="33"/>
                    </a:lnTo>
                    <a:lnTo>
                      <a:pt x="724" y="33"/>
                    </a:lnTo>
                    <a:lnTo>
                      <a:pt x="724" y="33"/>
                    </a:lnTo>
                    <a:lnTo>
                      <a:pt x="723" y="33"/>
                    </a:lnTo>
                    <a:lnTo>
                      <a:pt x="723" y="33"/>
                    </a:lnTo>
                    <a:lnTo>
                      <a:pt x="718" y="34"/>
                    </a:lnTo>
                    <a:lnTo>
                      <a:pt x="712" y="36"/>
                    </a:lnTo>
                    <a:lnTo>
                      <a:pt x="708" y="38"/>
                    </a:lnTo>
                    <a:lnTo>
                      <a:pt x="702" y="39"/>
                    </a:lnTo>
                    <a:lnTo>
                      <a:pt x="702" y="40"/>
                    </a:lnTo>
                    <a:lnTo>
                      <a:pt x="702" y="40"/>
                    </a:lnTo>
                    <a:lnTo>
                      <a:pt x="701" y="40"/>
                    </a:lnTo>
                    <a:lnTo>
                      <a:pt x="701" y="40"/>
                    </a:lnTo>
                    <a:lnTo>
                      <a:pt x="689" y="43"/>
                    </a:lnTo>
                    <a:lnTo>
                      <a:pt x="679" y="46"/>
                    </a:lnTo>
                    <a:lnTo>
                      <a:pt x="671" y="49"/>
                    </a:lnTo>
                    <a:lnTo>
                      <a:pt x="663" y="51"/>
                    </a:lnTo>
                    <a:lnTo>
                      <a:pt x="657" y="53"/>
                    </a:lnTo>
                    <a:lnTo>
                      <a:pt x="651" y="55"/>
                    </a:lnTo>
                    <a:lnTo>
                      <a:pt x="648" y="55"/>
                    </a:lnTo>
                    <a:lnTo>
                      <a:pt x="646" y="56"/>
                    </a:lnTo>
                    <a:lnTo>
                      <a:pt x="628" y="62"/>
                    </a:lnTo>
                    <a:lnTo>
                      <a:pt x="611" y="68"/>
                    </a:lnTo>
                    <a:lnTo>
                      <a:pt x="594" y="73"/>
                    </a:lnTo>
                    <a:lnTo>
                      <a:pt x="576" y="79"/>
                    </a:lnTo>
                    <a:lnTo>
                      <a:pt x="560" y="85"/>
                    </a:lnTo>
                    <a:lnTo>
                      <a:pt x="544" y="92"/>
                    </a:lnTo>
                    <a:lnTo>
                      <a:pt x="527" y="97"/>
                    </a:lnTo>
                    <a:lnTo>
                      <a:pt x="511" y="103"/>
                    </a:lnTo>
                    <a:lnTo>
                      <a:pt x="484" y="112"/>
                    </a:lnTo>
                    <a:lnTo>
                      <a:pt x="459" y="123"/>
                    </a:lnTo>
                    <a:lnTo>
                      <a:pt x="434" y="133"/>
                    </a:lnTo>
                    <a:lnTo>
                      <a:pt x="408" y="142"/>
                    </a:lnTo>
                    <a:lnTo>
                      <a:pt x="382" y="153"/>
                    </a:lnTo>
                    <a:lnTo>
                      <a:pt x="356" y="162"/>
                    </a:lnTo>
                    <a:lnTo>
                      <a:pt x="331" y="172"/>
                    </a:lnTo>
                    <a:lnTo>
                      <a:pt x="307" y="182"/>
                    </a:lnTo>
                    <a:lnTo>
                      <a:pt x="281" y="191"/>
                    </a:lnTo>
                    <a:lnTo>
                      <a:pt x="256" y="200"/>
                    </a:lnTo>
                    <a:lnTo>
                      <a:pt x="231" y="209"/>
                    </a:lnTo>
                    <a:lnTo>
                      <a:pt x="205" y="218"/>
                    </a:lnTo>
                    <a:lnTo>
                      <a:pt x="179" y="226"/>
                    </a:lnTo>
                    <a:lnTo>
                      <a:pt x="153" y="236"/>
                    </a:lnTo>
                    <a:lnTo>
                      <a:pt x="128" y="243"/>
                    </a:lnTo>
                    <a:lnTo>
                      <a:pt x="102" y="251"/>
                    </a:lnTo>
                    <a:lnTo>
                      <a:pt x="102" y="251"/>
                    </a:lnTo>
                    <a:lnTo>
                      <a:pt x="102" y="251"/>
                    </a:lnTo>
                    <a:lnTo>
                      <a:pt x="102" y="251"/>
                    </a:lnTo>
                    <a:lnTo>
                      <a:pt x="102" y="251"/>
                    </a:lnTo>
                    <a:lnTo>
                      <a:pt x="95" y="253"/>
                    </a:lnTo>
                    <a:lnTo>
                      <a:pt x="89" y="255"/>
                    </a:lnTo>
                    <a:lnTo>
                      <a:pt x="82" y="256"/>
                    </a:lnTo>
                    <a:lnTo>
                      <a:pt x="76" y="259"/>
                    </a:lnTo>
                    <a:lnTo>
                      <a:pt x="71" y="260"/>
                    </a:lnTo>
                    <a:lnTo>
                      <a:pt x="64" y="262"/>
                    </a:lnTo>
                    <a:lnTo>
                      <a:pt x="58" y="263"/>
                    </a:lnTo>
                    <a:lnTo>
                      <a:pt x="51" y="265"/>
                    </a:lnTo>
                    <a:lnTo>
                      <a:pt x="44" y="278"/>
                    </a:lnTo>
                    <a:lnTo>
                      <a:pt x="38" y="292"/>
                    </a:lnTo>
                    <a:lnTo>
                      <a:pt x="31" y="305"/>
                    </a:lnTo>
                    <a:lnTo>
                      <a:pt x="26" y="318"/>
                    </a:lnTo>
                    <a:lnTo>
                      <a:pt x="20" y="331"/>
                    </a:lnTo>
                    <a:lnTo>
                      <a:pt x="13" y="344"/>
                    </a:lnTo>
                    <a:lnTo>
                      <a:pt x="7" y="357"/>
                    </a:lnTo>
                    <a:lnTo>
                      <a:pt x="0" y="371"/>
                    </a:lnTo>
                    <a:lnTo>
                      <a:pt x="35" y="448"/>
                    </a:lnTo>
                    <a:lnTo>
                      <a:pt x="66" y="525"/>
                    </a:lnTo>
                    <a:lnTo>
                      <a:pt x="92" y="602"/>
                    </a:lnTo>
                    <a:lnTo>
                      <a:pt x="114" y="682"/>
                    </a:lnTo>
                    <a:lnTo>
                      <a:pt x="134" y="760"/>
                    </a:lnTo>
                    <a:lnTo>
                      <a:pt x="150" y="841"/>
                    </a:lnTo>
                    <a:lnTo>
                      <a:pt x="163" y="921"/>
                    </a:lnTo>
                    <a:lnTo>
                      <a:pt x="174" y="1003"/>
                    </a:lnTo>
                    <a:lnTo>
                      <a:pt x="193" y="1001"/>
                    </a:lnTo>
                    <a:lnTo>
                      <a:pt x="211" y="998"/>
                    </a:lnTo>
                    <a:lnTo>
                      <a:pt x="228" y="996"/>
                    </a:lnTo>
                    <a:lnTo>
                      <a:pt x="247" y="995"/>
                    </a:lnTo>
                    <a:lnTo>
                      <a:pt x="265" y="993"/>
                    </a:lnTo>
                    <a:lnTo>
                      <a:pt x="284" y="991"/>
                    </a:lnTo>
                    <a:lnTo>
                      <a:pt x="301" y="990"/>
                    </a:lnTo>
                    <a:lnTo>
                      <a:pt x="319" y="989"/>
                    </a:lnTo>
                    <a:lnTo>
                      <a:pt x="338" y="988"/>
                    </a:lnTo>
                    <a:lnTo>
                      <a:pt x="356" y="987"/>
                    </a:lnTo>
                    <a:lnTo>
                      <a:pt x="374" y="986"/>
                    </a:lnTo>
                    <a:lnTo>
                      <a:pt x="392" y="986"/>
                    </a:lnTo>
                    <a:lnTo>
                      <a:pt x="410" y="986"/>
                    </a:lnTo>
                    <a:lnTo>
                      <a:pt x="429" y="985"/>
                    </a:lnTo>
                    <a:lnTo>
                      <a:pt x="446" y="985"/>
                    </a:lnTo>
                    <a:lnTo>
                      <a:pt x="465" y="985"/>
                    </a:lnTo>
                    <a:lnTo>
                      <a:pt x="489" y="985"/>
                    </a:lnTo>
                    <a:lnTo>
                      <a:pt x="513" y="985"/>
                    </a:lnTo>
                    <a:lnTo>
                      <a:pt x="537" y="986"/>
                    </a:lnTo>
                    <a:lnTo>
                      <a:pt x="561" y="986"/>
                    </a:lnTo>
                    <a:lnTo>
                      <a:pt x="586" y="987"/>
                    </a:lnTo>
                    <a:lnTo>
                      <a:pt x="610" y="988"/>
                    </a:lnTo>
                    <a:lnTo>
                      <a:pt x="633" y="990"/>
                    </a:lnTo>
                    <a:lnTo>
                      <a:pt x="656" y="991"/>
                    </a:lnTo>
                    <a:lnTo>
                      <a:pt x="680" y="994"/>
                    </a:lnTo>
                    <a:lnTo>
                      <a:pt x="702" y="996"/>
                    </a:lnTo>
                    <a:lnTo>
                      <a:pt x="725" y="998"/>
                    </a:lnTo>
                    <a:lnTo>
                      <a:pt x="748" y="1002"/>
                    </a:lnTo>
                    <a:lnTo>
                      <a:pt x="770" y="1004"/>
                    </a:lnTo>
                    <a:lnTo>
                      <a:pt x="793" y="1008"/>
                    </a:lnTo>
                    <a:lnTo>
                      <a:pt x="815" y="1011"/>
                    </a:lnTo>
                    <a:lnTo>
                      <a:pt x="837" y="1015"/>
                    </a:lnTo>
                    <a:lnTo>
                      <a:pt x="853" y="1010"/>
                    </a:lnTo>
                    <a:lnTo>
                      <a:pt x="869" y="1006"/>
                    </a:lnTo>
                    <a:lnTo>
                      <a:pt x="885" y="1002"/>
                    </a:lnTo>
                    <a:lnTo>
                      <a:pt x="900" y="998"/>
                    </a:lnTo>
                    <a:lnTo>
                      <a:pt x="916" y="994"/>
                    </a:lnTo>
                    <a:lnTo>
                      <a:pt x="932" y="989"/>
                    </a:lnTo>
                    <a:lnTo>
                      <a:pt x="949" y="986"/>
                    </a:lnTo>
                    <a:lnTo>
                      <a:pt x="965" y="981"/>
                    </a:lnTo>
                    <a:lnTo>
                      <a:pt x="980" y="978"/>
                    </a:lnTo>
                    <a:lnTo>
                      <a:pt x="996" y="973"/>
                    </a:lnTo>
                    <a:lnTo>
                      <a:pt x="1012" y="968"/>
                    </a:lnTo>
                    <a:lnTo>
                      <a:pt x="1028" y="965"/>
                    </a:lnTo>
                    <a:lnTo>
                      <a:pt x="1044" y="960"/>
                    </a:lnTo>
                    <a:lnTo>
                      <a:pt x="1060" y="957"/>
                    </a:lnTo>
                    <a:lnTo>
                      <a:pt x="1077" y="952"/>
                    </a:lnTo>
                    <a:lnTo>
                      <a:pt x="1093" y="949"/>
                    </a:lnTo>
                    <a:lnTo>
                      <a:pt x="1087" y="889"/>
                    </a:lnTo>
                    <a:lnTo>
                      <a:pt x="1081" y="830"/>
                    </a:lnTo>
                    <a:lnTo>
                      <a:pt x="1074" y="771"/>
                    </a:lnTo>
                    <a:lnTo>
                      <a:pt x="1066" y="713"/>
                    </a:lnTo>
                    <a:lnTo>
                      <a:pt x="1057" y="654"/>
                    </a:lnTo>
                    <a:lnTo>
                      <a:pt x="1047" y="596"/>
                    </a:lnTo>
                    <a:lnTo>
                      <a:pt x="1035" y="538"/>
                    </a:lnTo>
                    <a:lnTo>
                      <a:pt x="1022" y="480"/>
                    </a:lnTo>
                    <a:lnTo>
                      <a:pt x="1009" y="421"/>
                    </a:lnTo>
                    <a:lnTo>
                      <a:pt x="992" y="362"/>
                    </a:lnTo>
                    <a:lnTo>
                      <a:pt x="976" y="304"/>
                    </a:lnTo>
                    <a:lnTo>
                      <a:pt x="958" y="244"/>
                    </a:lnTo>
                    <a:lnTo>
                      <a:pt x="939" y="184"/>
                    </a:lnTo>
                    <a:lnTo>
                      <a:pt x="917" y="124"/>
                    </a:lnTo>
                    <a:lnTo>
                      <a:pt x="896" y="62"/>
                    </a:lnTo>
                    <a:lnTo>
                      <a:pt x="871" y="0"/>
                    </a:lnTo>
                    <a:close/>
                  </a:path>
                </a:pathLst>
              </a:custGeom>
              <a:solidFill>
                <a:srgbClr val="B7B78C"/>
              </a:solidFill>
              <a:ln w="9525">
                <a:noFill/>
                <a:round/>
                <a:headEnd/>
                <a:tailEnd/>
              </a:ln>
            </p:spPr>
            <p:txBody>
              <a:bodyPr/>
              <a:lstStyle/>
              <a:p>
                <a:endParaRPr lang="en-US"/>
              </a:p>
            </p:txBody>
          </p:sp>
          <p:sp>
            <p:nvSpPr>
              <p:cNvPr id="23642" name="Freeform 90"/>
              <p:cNvSpPr>
                <a:spLocks noChangeAspect="1"/>
              </p:cNvSpPr>
              <p:nvPr/>
            </p:nvSpPr>
            <p:spPr bwMode="auto">
              <a:xfrm>
                <a:off x="3836" y="2895"/>
                <a:ext cx="550" cy="540"/>
              </a:xfrm>
              <a:custGeom>
                <a:avLst/>
                <a:gdLst/>
                <a:ahLst/>
                <a:cxnLst>
                  <a:cxn ang="0">
                    <a:pos x="836" y="6"/>
                  </a:cxn>
                  <a:cxn ang="0">
                    <a:pos x="778" y="19"/>
                  </a:cxn>
                  <a:cxn ang="0">
                    <a:pos x="723" y="34"/>
                  </a:cxn>
                  <a:cxn ang="0">
                    <a:pos x="670" y="52"/>
                  </a:cxn>
                  <a:cxn ang="0">
                    <a:pos x="617" y="69"/>
                  </a:cxn>
                  <a:cxn ang="0">
                    <a:pos x="565" y="87"/>
                  </a:cxn>
                  <a:cxn ang="0">
                    <a:pos x="515" y="107"/>
                  </a:cxn>
                  <a:cxn ang="0">
                    <a:pos x="466" y="127"/>
                  </a:cxn>
                  <a:cxn ang="0">
                    <a:pos x="416" y="146"/>
                  </a:cxn>
                  <a:cxn ang="0">
                    <a:pos x="368" y="166"/>
                  </a:cxn>
                  <a:cxn ang="0">
                    <a:pos x="319" y="185"/>
                  </a:cxn>
                  <a:cxn ang="0">
                    <a:pos x="271" y="205"/>
                  </a:cxn>
                  <a:cxn ang="0">
                    <a:pos x="223" y="223"/>
                  </a:cxn>
                  <a:cxn ang="0">
                    <a:pos x="174" y="241"/>
                  </a:cxn>
                  <a:cxn ang="0">
                    <a:pos x="125" y="258"/>
                  </a:cxn>
                  <a:cxn ang="0">
                    <a:pos x="75" y="273"/>
                  </a:cxn>
                  <a:cxn ang="0">
                    <a:pos x="43" y="294"/>
                  </a:cxn>
                  <a:cxn ang="0">
                    <a:pos x="30" y="320"/>
                  </a:cxn>
                  <a:cxn ang="0">
                    <a:pos x="19" y="347"/>
                  </a:cxn>
                  <a:cxn ang="0">
                    <a:pos x="6" y="373"/>
                  </a:cxn>
                  <a:cxn ang="0">
                    <a:pos x="21" y="428"/>
                  </a:cxn>
                  <a:cxn ang="0">
                    <a:pos x="58" y="513"/>
                  </a:cxn>
                  <a:cxn ang="0">
                    <a:pos x="89" y="597"/>
                  </a:cxn>
                  <a:cxn ang="0">
                    <a:pos x="117" y="682"/>
                  </a:cxn>
                  <a:cxn ang="0">
                    <a:pos x="138" y="768"/>
                  </a:cxn>
                  <a:cxn ang="0">
                    <a:pos x="158" y="856"/>
                  </a:cxn>
                  <a:cxn ang="0">
                    <a:pos x="174" y="943"/>
                  </a:cxn>
                  <a:cxn ang="0">
                    <a:pos x="187" y="1033"/>
                  </a:cxn>
                  <a:cxn ang="0">
                    <a:pos x="216" y="1075"/>
                  </a:cxn>
                  <a:cxn ang="0">
                    <a:pos x="261" y="1069"/>
                  </a:cxn>
                  <a:cxn ang="0">
                    <a:pos x="306" y="1063"/>
                  </a:cxn>
                  <a:cxn ang="0">
                    <a:pos x="352" y="1060"/>
                  </a:cxn>
                  <a:cxn ang="0">
                    <a:pos x="397" y="1056"/>
                  </a:cxn>
                  <a:cxn ang="0">
                    <a:pos x="443" y="1053"/>
                  </a:cxn>
                  <a:cxn ang="0">
                    <a:pos x="488" y="1052"/>
                  </a:cxn>
                  <a:cxn ang="0">
                    <a:pos x="533" y="1051"/>
                  </a:cxn>
                  <a:cxn ang="0">
                    <a:pos x="576" y="1051"/>
                  </a:cxn>
                  <a:cxn ang="0">
                    <a:pos x="616" y="1051"/>
                  </a:cxn>
                  <a:cxn ang="0">
                    <a:pos x="655" y="1052"/>
                  </a:cxn>
                  <a:cxn ang="0">
                    <a:pos x="693" y="1054"/>
                  </a:cxn>
                  <a:cxn ang="0">
                    <a:pos x="735" y="1048"/>
                  </a:cxn>
                  <a:cxn ang="0">
                    <a:pos x="784" y="1036"/>
                  </a:cxn>
                  <a:cxn ang="0">
                    <a:pos x="832" y="1022"/>
                  </a:cxn>
                  <a:cxn ang="0">
                    <a:pos x="882" y="1008"/>
                  </a:cxn>
                  <a:cxn ang="0">
                    <a:pos x="930" y="994"/>
                  </a:cxn>
                  <a:cxn ang="0">
                    <a:pos x="979" y="980"/>
                  </a:cxn>
                  <a:cxn ang="0">
                    <a:pos x="1028" y="966"/>
                  </a:cxn>
                  <a:cxn ang="0">
                    <a:pos x="1078" y="953"/>
                  </a:cxn>
                  <a:cxn ang="0">
                    <a:pos x="1096" y="886"/>
                  </a:cxn>
                  <a:cxn ang="0">
                    <a:pos x="1081" y="768"/>
                  </a:cxn>
                  <a:cxn ang="0">
                    <a:pos x="1061" y="652"/>
                  </a:cxn>
                  <a:cxn ang="0">
                    <a:pos x="1037" y="536"/>
                  </a:cxn>
                  <a:cxn ang="0">
                    <a:pos x="1008" y="419"/>
                  </a:cxn>
                  <a:cxn ang="0">
                    <a:pos x="975" y="303"/>
                  </a:cxn>
                  <a:cxn ang="0">
                    <a:pos x="935" y="183"/>
                  </a:cxn>
                  <a:cxn ang="0">
                    <a:pos x="890" y="62"/>
                  </a:cxn>
                </a:cxnLst>
                <a:rect l="0" t="0" r="r" b="b"/>
                <a:pathLst>
                  <a:path w="1102" h="1078">
                    <a:moveTo>
                      <a:pt x="864" y="0"/>
                    </a:moveTo>
                    <a:lnTo>
                      <a:pt x="836" y="6"/>
                    </a:lnTo>
                    <a:lnTo>
                      <a:pt x="807" y="13"/>
                    </a:lnTo>
                    <a:lnTo>
                      <a:pt x="778" y="19"/>
                    </a:lnTo>
                    <a:lnTo>
                      <a:pt x="750" y="28"/>
                    </a:lnTo>
                    <a:lnTo>
                      <a:pt x="723" y="34"/>
                    </a:lnTo>
                    <a:lnTo>
                      <a:pt x="696" y="42"/>
                    </a:lnTo>
                    <a:lnTo>
                      <a:pt x="670" y="52"/>
                    </a:lnTo>
                    <a:lnTo>
                      <a:pt x="643" y="60"/>
                    </a:lnTo>
                    <a:lnTo>
                      <a:pt x="617" y="69"/>
                    </a:lnTo>
                    <a:lnTo>
                      <a:pt x="591" y="78"/>
                    </a:lnTo>
                    <a:lnTo>
                      <a:pt x="565" y="87"/>
                    </a:lnTo>
                    <a:lnTo>
                      <a:pt x="539" y="97"/>
                    </a:lnTo>
                    <a:lnTo>
                      <a:pt x="515" y="107"/>
                    </a:lnTo>
                    <a:lnTo>
                      <a:pt x="490" y="116"/>
                    </a:lnTo>
                    <a:lnTo>
                      <a:pt x="466" y="127"/>
                    </a:lnTo>
                    <a:lnTo>
                      <a:pt x="440" y="136"/>
                    </a:lnTo>
                    <a:lnTo>
                      <a:pt x="416" y="146"/>
                    </a:lnTo>
                    <a:lnTo>
                      <a:pt x="392" y="157"/>
                    </a:lnTo>
                    <a:lnTo>
                      <a:pt x="368" y="166"/>
                    </a:lnTo>
                    <a:lnTo>
                      <a:pt x="344" y="176"/>
                    </a:lnTo>
                    <a:lnTo>
                      <a:pt x="319" y="185"/>
                    </a:lnTo>
                    <a:lnTo>
                      <a:pt x="295" y="196"/>
                    </a:lnTo>
                    <a:lnTo>
                      <a:pt x="271" y="205"/>
                    </a:lnTo>
                    <a:lnTo>
                      <a:pt x="247" y="214"/>
                    </a:lnTo>
                    <a:lnTo>
                      <a:pt x="223" y="223"/>
                    </a:lnTo>
                    <a:lnTo>
                      <a:pt x="198" y="233"/>
                    </a:lnTo>
                    <a:lnTo>
                      <a:pt x="174" y="241"/>
                    </a:lnTo>
                    <a:lnTo>
                      <a:pt x="149" y="250"/>
                    </a:lnTo>
                    <a:lnTo>
                      <a:pt x="125" y="258"/>
                    </a:lnTo>
                    <a:lnTo>
                      <a:pt x="100" y="265"/>
                    </a:lnTo>
                    <a:lnTo>
                      <a:pt x="75" y="273"/>
                    </a:lnTo>
                    <a:lnTo>
                      <a:pt x="50" y="280"/>
                    </a:lnTo>
                    <a:lnTo>
                      <a:pt x="43" y="294"/>
                    </a:lnTo>
                    <a:lnTo>
                      <a:pt x="37" y="307"/>
                    </a:lnTo>
                    <a:lnTo>
                      <a:pt x="30" y="320"/>
                    </a:lnTo>
                    <a:lnTo>
                      <a:pt x="24" y="334"/>
                    </a:lnTo>
                    <a:lnTo>
                      <a:pt x="19" y="347"/>
                    </a:lnTo>
                    <a:lnTo>
                      <a:pt x="13" y="360"/>
                    </a:lnTo>
                    <a:lnTo>
                      <a:pt x="6" y="373"/>
                    </a:lnTo>
                    <a:lnTo>
                      <a:pt x="0" y="387"/>
                    </a:lnTo>
                    <a:lnTo>
                      <a:pt x="21" y="428"/>
                    </a:lnTo>
                    <a:lnTo>
                      <a:pt x="39" y="470"/>
                    </a:lnTo>
                    <a:lnTo>
                      <a:pt x="58" y="513"/>
                    </a:lnTo>
                    <a:lnTo>
                      <a:pt x="74" y="554"/>
                    </a:lnTo>
                    <a:lnTo>
                      <a:pt x="89" y="597"/>
                    </a:lnTo>
                    <a:lnTo>
                      <a:pt x="103" y="639"/>
                    </a:lnTo>
                    <a:lnTo>
                      <a:pt x="117" y="682"/>
                    </a:lnTo>
                    <a:lnTo>
                      <a:pt x="128" y="726"/>
                    </a:lnTo>
                    <a:lnTo>
                      <a:pt x="138" y="768"/>
                    </a:lnTo>
                    <a:lnTo>
                      <a:pt x="149" y="812"/>
                    </a:lnTo>
                    <a:lnTo>
                      <a:pt x="158" y="856"/>
                    </a:lnTo>
                    <a:lnTo>
                      <a:pt x="166" y="900"/>
                    </a:lnTo>
                    <a:lnTo>
                      <a:pt x="174" y="943"/>
                    </a:lnTo>
                    <a:lnTo>
                      <a:pt x="181" y="988"/>
                    </a:lnTo>
                    <a:lnTo>
                      <a:pt x="187" y="1033"/>
                    </a:lnTo>
                    <a:lnTo>
                      <a:pt x="193" y="1078"/>
                    </a:lnTo>
                    <a:lnTo>
                      <a:pt x="216" y="1075"/>
                    </a:lnTo>
                    <a:lnTo>
                      <a:pt x="238" y="1071"/>
                    </a:lnTo>
                    <a:lnTo>
                      <a:pt x="261" y="1069"/>
                    </a:lnTo>
                    <a:lnTo>
                      <a:pt x="284" y="1066"/>
                    </a:lnTo>
                    <a:lnTo>
                      <a:pt x="306" y="1063"/>
                    </a:lnTo>
                    <a:lnTo>
                      <a:pt x="329" y="1061"/>
                    </a:lnTo>
                    <a:lnTo>
                      <a:pt x="352" y="1060"/>
                    </a:lnTo>
                    <a:lnTo>
                      <a:pt x="375" y="1057"/>
                    </a:lnTo>
                    <a:lnTo>
                      <a:pt x="397" y="1056"/>
                    </a:lnTo>
                    <a:lnTo>
                      <a:pt x="420" y="1054"/>
                    </a:lnTo>
                    <a:lnTo>
                      <a:pt x="443" y="1053"/>
                    </a:lnTo>
                    <a:lnTo>
                      <a:pt x="465" y="1052"/>
                    </a:lnTo>
                    <a:lnTo>
                      <a:pt x="488" y="1052"/>
                    </a:lnTo>
                    <a:lnTo>
                      <a:pt x="511" y="1051"/>
                    </a:lnTo>
                    <a:lnTo>
                      <a:pt x="533" y="1051"/>
                    </a:lnTo>
                    <a:lnTo>
                      <a:pt x="556" y="1051"/>
                    </a:lnTo>
                    <a:lnTo>
                      <a:pt x="576" y="1051"/>
                    </a:lnTo>
                    <a:lnTo>
                      <a:pt x="596" y="1051"/>
                    </a:lnTo>
                    <a:lnTo>
                      <a:pt x="616" y="1051"/>
                    </a:lnTo>
                    <a:lnTo>
                      <a:pt x="635" y="1052"/>
                    </a:lnTo>
                    <a:lnTo>
                      <a:pt x="655" y="1052"/>
                    </a:lnTo>
                    <a:lnTo>
                      <a:pt x="673" y="1053"/>
                    </a:lnTo>
                    <a:lnTo>
                      <a:pt x="693" y="1054"/>
                    </a:lnTo>
                    <a:lnTo>
                      <a:pt x="711" y="1055"/>
                    </a:lnTo>
                    <a:lnTo>
                      <a:pt x="735" y="1048"/>
                    </a:lnTo>
                    <a:lnTo>
                      <a:pt x="760" y="1041"/>
                    </a:lnTo>
                    <a:lnTo>
                      <a:pt x="784" y="1036"/>
                    </a:lnTo>
                    <a:lnTo>
                      <a:pt x="808" y="1029"/>
                    </a:lnTo>
                    <a:lnTo>
                      <a:pt x="832" y="1022"/>
                    </a:lnTo>
                    <a:lnTo>
                      <a:pt x="856" y="1015"/>
                    </a:lnTo>
                    <a:lnTo>
                      <a:pt x="882" y="1008"/>
                    </a:lnTo>
                    <a:lnTo>
                      <a:pt x="906" y="1001"/>
                    </a:lnTo>
                    <a:lnTo>
                      <a:pt x="930" y="994"/>
                    </a:lnTo>
                    <a:lnTo>
                      <a:pt x="954" y="987"/>
                    </a:lnTo>
                    <a:lnTo>
                      <a:pt x="979" y="980"/>
                    </a:lnTo>
                    <a:lnTo>
                      <a:pt x="1004" y="973"/>
                    </a:lnTo>
                    <a:lnTo>
                      <a:pt x="1028" y="966"/>
                    </a:lnTo>
                    <a:lnTo>
                      <a:pt x="1052" y="960"/>
                    </a:lnTo>
                    <a:lnTo>
                      <a:pt x="1078" y="953"/>
                    </a:lnTo>
                    <a:lnTo>
                      <a:pt x="1102" y="946"/>
                    </a:lnTo>
                    <a:lnTo>
                      <a:pt x="1096" y="886"/>
                    </a:lnTo>
                    <a:lnTo>
                      <a:pt x="1089" y="827"/>
                    </a:lnTo>
                    <a:lnTo>
                      <a:pt x="1081" y="768"/>
                    </a:lnTo>
                    <a:lnTo>
                      <a:pt x="1072" y="710"/>
                    </a:lnTo>
                    <a:lnTo>
                      <a:pt x="1061" y="652"/>
                    </a:lnTo>
                    <a:lnTo>
                      <a:pt x="1050" y="594"/>
                    </a:lnTo>
                    <a:lnTo>
                      <a:pt x="1037" y="536"/>
                    </a:lnTo>
                    <a:lnTo>
                      <a:pt x="1023" y="478"/>
                    </a:lnTo>
                    <a:lnTo>
                      <a:pt x="1008" y="419"/>
                    </a:lnTo>
                    <a:lnTo>
                      <a:pt x="992" y="362"/>
                    </a:lnTo>
                    <a:lnTo>
                      <a:pt x="975" y="303"/>
                    </a:lnTo>
                    <a:lnTo>
                      <a:pt x="955" y="243"/>
                    </a:lnTo>
                    <a:lnTo>
                      <a:pt x="935" y="183"/>
                    </a:lnTo>
                    <a:lnTo>
                      <a:pt x="913" y="123"/>
                    </a:lnTo>
                    <a:lnTo>
                      <a:pt x="890" y="62"/>
                    </a:lnTo>
                    <a:lnTo>
                      <a:pt x="864" y="0"/>
                    </a:lnTo>
                    <a:close/>
                  </a:path>
                </a:pathLst>
              </a:custGeom>
              <a:solidFill>
                <a:srgbClr val="0026A5"/>
              </a:solidFill>
              <a:ln w="9525">
                <a:noFill/>
                <a:round/>
                <a:headEnd/>
                <a:tailEnd/>
              </a:ln>
            </p:spPr>
            <p:txBody>
              <a:bodyPr/>
              <a:lstStyle/>
              <a:p>
                <a:endParaRPr lang="en-US"/>
              </a:p>
            </p:txBody>
          </p:sp>
          <p:sp>
            <p:nvSpPr>
              <p:cNvPr id="23643" name="Freeform 91"/>
              <p:cNvSpPr>
                <a:spLocks noChangeAspect="1"/>
              </p:cNvSpPr>
              <p:nvPr/>
            </p:nvSpPr>
            <p:spPr bwMode="auto">
              <a:xfrm>
                <a:off x="4027" y="3128"/>
                <a:ext cx="185" cy="191"/>
              </a:xfrm>
              <a:custGeom>
                <a:avLst/>
                <a:gdLst/>
                <a:ahLst/>
                <a:cxnLst>
                  <a:cxn ang="0">
                    <a:pos x="226" y="377"/>
                  </a:cxn>
                  <a:cxn ang="0">
                    <a:pos x="261" y="362"/>
                  </a:cxn>
                  <a:cxn ang="0">
                    <a:pos x="293" y="341"/>
                  </a:cxn>
                  <a:cxn ang="0">
                    <a:pos x="319" y="316"/>
                  </a:cxn>
                  <a:cxn ang="0">
                    <a:pos x="341" y="286"/>
                  </a:cxn>
                  <a:cxn ang="0">
                    <a:pos x="357" y="252"/>
                  </a:cxn>
                  <a:cxn ang="0">
                    <a:pos x="366" y="216"/>
                  </a:cxn>
                  <a:cxn ang="0">
                    <a:pos x="369" y="178"/>
                  </a:cxn>
                  <a:cxn ang="0">
                    <a:pos x="363" y="138"/>
                  </a:cxn>
                  <a:cxn ang="0">
                    <a:pos x="356" y="119"/>
                  </a:cxn>
                  <a:cxn ang="0">
                    <a:pos x="348" y="102"/>
                  </a:cxn>
                  <a:cxn ang="0">
                    <a:pos x="339" y="84"/>
                  </a:cxn>
                  <a:cxn ang="0">
                    <a:pos x="327" y="69"/>
                  </a:cxn>
                  <a:cxn ang="0">
                    <a:pos x="315" y="55"/>
                  </a:cxn>
                  <a:cxn ang="0">
                    <a:pos x="302" y="43"/>
                  </a:cxn>
                  <a:cxn ang="0">
                    <a:pos x="287" y="32"/>
                  </a:cxn>
                  <a:cxn ang="0">
                    <a:pos x="271" y="22"/>
                  </a:cxn>
                  <a:cxn ang="0">
                    <a:pos x="255" y="14"/>
                  </a:cxn>
                  <a:cxn ang="0">
                    <a:pos x="237" y="8"/>
                  </a:cxn>
                  <a:cxn ang="0">
                    <a:pos x="220" y="4"/>
                  </a:cxn>
                  <a:cxn ang="0">
                    <a:pos x="202" y="0"/>
                  </a:cxn>
                  <a:cxn ang="0">
                    <a:pos x="183" y="0"/>
                  </a:cxn>
                  <a:cxn ang="0">
                    <a:pos x="165" y="0"/>
                  </a:cxn>
                  <a:cxn ang="0">
                    <a:pos x="145" y="4"/>
                  </a:cxn>
                  <a:cxn ang="0">
                    <a:pos x="127" y="8"/>
                  </a:cxn>
                  <a:cxn ang="0">
                    <a:pos x="92" y="23"/>
                  </a:cxn>
                  <a:cxn ang="0">
                    <a:pos x="62" y="45"/>
                  </a:cxn>
                  <a:cxn ang="0">
                    <a:pos x="38" y="70"/>
                  </a:cxn>
                  <a:cxn ang="0">
                    <a:pos x="20" y="100"/>
                  </a:cxn>
                  <a:cxn ang="0">
                    <a:pos x="7" y="134"/>
                  </a:cxn>
                  <a:cxn ang="0">
                    <a:pos x="0" y="168"/>
                  </a:cxn>
                  <a:cxn ang="0">
                    <a:pos x="0" y="206"/>
                  </a:cxn>
                  <a:cxn ang="0">
                    <a:pos x="6" y="244"/>
                  </a:cxn>
                  <a:cxn ang="0">
                    <a:pos x="11" y="263"/>
                  </a:cxn>
                  <a:cxn ang="0">
                    <a:pos x="18" y="280"/>
                  </a:cxn>
                  <a:cxn ang="0">
                    <a:pos x="28" y="297"/>
                  </a:cxn>
                  <a:cxn ang="0">
                    <a:pos x="38" y="312"/>
                  </a:cxn>
                  <a:cxn ang="0">
                    <a:pos x="48" y="326"/>
                  </a:cxn>
                  <a:cxn ang="0">
                    <a:pos x="61" y="339"/>
                  </a:cxn>
                  <a:cxn ang="0">
                    <a:pos x="74" y="349"/>
                  </a:cxn>
                  <a:cxn ang="0">
                    <a:pos x="89" y="360"/>
                  </a:cxn>
                  <a:cxn ang="0">
                    <a:pos x="104" y="368"/>
                  </a:cxn>
                  <a:cxn ang="0">
                    <a:pos x="119" y="375"/>
                  </a:cxn>
                  <a:cxn ang="0">
                    <a:pos x="136" y="379"/>
                  </a:cxn>
                  <a:cxn ang="0">
                    <a:pos x="152" y="383"/>
                  </a:cxn>
                  <a:cxn ang="0">
                    <a:pos x="170" y="384"/>
                  </a:cxn>
                  <a:cxn ang="0">
                    <a:pos x="189" y="384"/>
                  </a:cxn>
                  <a:cxn ang="0">
                    <a:pos x="207" y="381"/>
                  </a:cxn>
                  <a:cxn ang="0">
                    <a:pos x="226" y="377"/>
                  </a:cxn>
                </a:cxnLst>
                <a:rect l="0" t="0" r="r" b="b"/>
                <a:pathLst>
                  <a:path w="369" h="384">
                    <a:moveTo>
                      <a:pt x="226" y="377"/>
                    </a:moveTo>
                    <a:lnTo>
                      <a:pt x="261" y="362"/>
                    </a:lnTo>
                    <a:lnTo>
                      <a:pt x="293" y="341"/>
                    </a:lnTo>
                    <a:lnTo>
                      <a:pt x="319" y="316"/>
                    </a:lnTo>
                    <a:lnTo>
                      <a:pt x="341" y="286"/>
                    </a:lnTo>
                    <a:lnTo>
                      <a:pt x="357" y="252"/>
                    </a:lnTo>
                    <a:lnTo>
                      <a:pt x="366" y="216"/>
                    </a:lnTo>
                    <a:lnTo>
                      <a:pt x="369" y="178"/>
                    </a:lnTo>
                    <a:lnTo>
                      <a:pt x="363" y="138"/>
                    </a:lnTo>
                    <a:lnTo>
                      <a:pt x="356" y="119"/>
                    </a:lnTo>
                    <a:lnTo>
                      <a:pt x="348" y="102"/>
                    </a:lnTo>
                    <a:lnTo>
                      <a:pt x="339" y="84"/>
                    </a:lnTo>
                    <a:lnTo>
                      <a:pt x="327" y="69"/>
                    </a:lnTo>
                    <a:lnTo>
                      <a:pt x="315" y="55"/>
                    </a:lnTo>
                    <a:lnTo>
                      <a:pt x="302" y="43"/>
                    </a:lnTo>
                    <a:lnTo>
                      <a:pt x="287" y="32"/>
                    </a:lnTo>
                    <a:lnTo>
                      <a:pt x="271" y="22"/>
                    </a:lnTo>
                    <a:lnTo>
                      <a:pt x="255" y="14"/>
                    </a:lnTo>
                    <a:lnTo>
                      <a:pt x="237" y="8"/>
                    </a:lnTo>
                    <a:lnTo>
                      <a:pt x="220" y="4"/>
                    </a:lnTo>
                    <a:lnTo>
                      <a:pt x="202" y="0"/>
                    </a:lnTo>
                    <a:lnTo>
                      <a:pt x="183" y="0"/>
                    </a:lnTo>
                    <a:lnTo>
                      <a:pt x="165" y="0"/>
                    </a:lnTo>
                    <a:lnTo>
                      <a:pt x="145" y="4"/>
                    </a:lnTo>
                    <a:lnTo>
                      <a:pt x="127" y="8"/>
                    </a:lnTo>
                    <a:lnTo>
                      <a:pt x="92" y="23"/>
                    </a:lnTo>
                    <a:lnTo>
                      <a:pt x="62" y="45"/>
                    </a:lnTo>
                    <a:lnTo>
                      <a:pt x="38" y="70"/>
                    </a:lnTo>
                    <a:lnTo>
                      <a:pt x="20" y="100"/>
                    </a:lnTo>
                    <a:lnTo>
                      <a:pt x="7" y="134"/>
                    </a:lnTo>
                    <a:lnTo>
                      <a:pt x="0" y="168"/>
                    </a:lnTo>
                    <a:lnTo>
                      <a:pt x="0" y="206"/>
                    </a:lnTo>
                    <a:lnTo>
                      <a:pt x="6" y="244"/>
                    </a:lnTo>
                    <a:lnTo>
                      <a:pt x="11" y="263"/>
                    </a:lnTo>
                    <a:lnTo>
                      <a:pt x="18" y="280"/>
                    </a:lnTo>
                    <a:lnTo>
                      <a:pt x="28" y="297"/>
                    </a:lnTo>
                    <a:lnTo>
                      <a:pt x="38" y="312"/>
                    </a:lnTo>
                    <a:lnTo>
                      <a:pt x="48" y="326"/>
                    </a:lnTo>
                    <a:lnTo>
                      <a:pt x="61" y="339"/>
                    </a:lnTo>
                    <a:lnTo>
                      <a:pt x="74" y="349"/>
                    </a:lnTo>
                    <a:lnTo>
                      <a:pt x="89" y="360"/>
                    </a:lnTo>
                    <a:lnTo>
                      <a:pt x="104" y="368"/>
                    </a:lnTo>
                    <a:lnTo>
                      <a:pt x="119" y="375"/>
                    </a:lnTo>
                    <a:lnTo>
                      <a:pt x="136" y="379"/>
                    </a:lnTo>
                    <a:lnTo>
                      <a:pt x="152" y="383"/>
                    </a:lnTo>
                    <a:lnTo>
                      <a:pt x="170" y="384"/>
                    </a:lnTo>
                    <a:lnTo>
                      <a:pt x="189" y="384"/>
                    </a:lnTo>
                    <a:lnTo>
                      <a:pt x="207" y="381"/>
                    </a:lnTo>
                    <a:lnTo>
                      <a:pt x="226" y="377"/>
                    </a:lnTo>
                    <a:close/>
                  </a:path>
                </a:pathLst>
              </a:custGeom>
              <a:solidFill>
                <a:srgbClr val="FFFFFF"/>
              </a:solidFill>
              <a:ln w="9525">
                <a:noFill/>
                <a:round/>
                <a:headEnd/>
                <a:tailEnd/>
              </a:ln>
            </p:spPr>
            <p:txBody>
              <a:bodyPr/>
              <a:lstStyle/>
              <a:p>
                <a:endParaRPr lang="en-US"/>
              </a:p>
            </p:txBody>
          </p:sp>
          <p:sp>
            <p:nvSpPr>
              <p:cNvPr id="23644" name="Freeform 92"/>
              <p:cNvSpPr>
                <a:spLocks noChangeAspect="1"/>
              </p:cNvSpPr>
              <p:nvPr/>
            </p:nvSpPr>
            <p:spPr bwMode="auto">
              <a:xfrm>
                <a:off x="4090" y="3195"/>
                <a:ext cx="52" cy="54"/>
              </a:xfrm>
              <a:custGeom>
                <a:avLst/>
                <a:gdLst/>
                <a:ahLst/>
                <a:cxnLst>
                  <a:cxn ang="0">
                    <a:pos x="102" y="84"/>
                  </a:cxn>
                  <a:cxn ang="0">
                    <a:pos x="96" y="62"/>
                  </a:cxn>
                  <a:cxn ang="0">
                    <a:pos x="92" y="41"/>
                  </a:cxn>
                  <a:cxn ang="0">
                    <a:pos x="86" y="21"/>
                  </a:cxn>
                  <a:cxn ang="0">
                    <a:pos x="80" y="0"/>
                  </a:cxn>
                  <a:cxn ang="0">
                    <a:pos x="70" y="3"/>
                  </a:cxn>
                  <a:cxn ang="0">
                    <a:pos x="59" y="6"/>
                  </a:cxn>
                  <a:cxn ang="0">
                    <a:pos x="49" y="9"/>
                  </a:cxn>
                  <a:cxn ang="0">
                    <a:pos x="40" y="11"/>
                  </a:cxn>
                  <a:cxn ang="0">
                    <a:pos x="29" y="15"/>
                  </a:cxn>
                  <a:cxn ang="0">
                    <a:pos x="19" y="18"/>
                  </a:cxn>
                  <a:cxn ang="0">
                    <a:pos x="10" y="21"/>
                  </a:cxn>
                  <a:cxn ang="0">
                    <a:pos x="0" y="24"/>
                  </a:cxn>
                  <a:cxn ang="0">
                    <a:pos x="5" y="45"/>
                  </a:cxn>
                  <a:cxn ang="0">
                    <a:pos x="10" y="66"/>
                  </a:cxn>
                  <a:cxn ang="0">
                    <a:pos x="16" y="86"/>
                  </a:cxn>
                  <a:cxn ang="0">
                    <a:pos x="21" y="107"/>
                  </a:cxn>
                  <a:cxn ang="0">
                    <a:pos x="32" y="104"/>
                  </a:cxn>
                  <a:cxn ang="0">
                    <a:pos x="41" y="101"/>
                  </a:cxn>
                  <a:cxn ang="0">
                    <a:pos x="51" y="98"/>
                  </a:cxn>
                  <a:cxn ang="0">
                    <a:pos x="62" y="96"/>
                  </a:cxn>
                  <a:cxn ang="0">
                    <a:pos x="71" y="93"/>
                  </a:cxn>
                  <a:cxn ang="0">
                    <a:pos x="81" y="90"/>
                  </a:cxn>
                  <a:cxn ang="0">
                    <a:pos x="92" y="88"/>
                  </a:cxn>
                  <a:cxn ang="0">
                    <a:pos x="102" y="84"/>
                  </a:cxn>
                </a:cxnLst>
                <a:rect l="0" t="0" r="r" b="b"/>
                <a:pathLst>
                  <a:path w="102" h="107">
                    <a:moveTo>
                      <a:pt x="102" y="84"/>
                    </a:moveTo>
                    <a:lnTo>
                      <a:pt x="96" y="62"/>
                    </a:lnTo>
                    <a:lnTo>
                      <a:pt x="92" y="41"/>
                    </a:lnTo>
                    <a:lnTo>
                      <a:pt x="86" y="21"/>
                    </a:lnTo>
                    <a:lnTo>
                      <a:pt x="80" y="0"/>
                    </a:lnTo>
                    <a:lnTo>
                      <a:pt x="70" y="3"/>
                    </a:lnTo>
                    <a:lnTo>
                      <a:pt x="59" y="6"/>
                    </a:lnTo>
                    <a:lnTo>
                      <a:pt x="49" y="9"/>
                    </a:lnTo>
                    <a:lnTo>
                      <a:pt x="40" y="11"/>
                    </a:lnTo>
                    <a:lnTo>
                      <a:pt x="29" y="15"/>
                    </a:lnTo>
                    <a:lnTo>
                      <a:pt x="19" y="18"/>
                    </a:lnTo>
                    <a:lnTo>
                      <a:pt x="10" y="21"/>
                    </a:lnTo>
                    <a:lnTo>
                      <a:pt x="0" y="24"/>
                    </a:lnTo>
                    <a:lnTo>
                      <a:pt x="5" y="45"/>
                    </a:lnTo>
                    <a:lnTo>
                      <a:pt x="10" y="66"/>
                    </a:lnTo>
                    <a:lnTo>
                      <a:pt x="16" y="86"/>
                    </a:lnTo>
                    <a:lnTo>
                      <a:pt x="21" y="107"/>
                    </a:lnTo>
                    <a:lnTo>
                      <a:pt x="32" y="104"/>
                    </a:lnTo>
                    <a:lnTo>
                      <a:pt x="41" y="101"/>
                    </a:lnTo>
                    <a:lnTo>
                      <a:pt x="51" y="98"/>
                    </a:lnTo>
                    <a:lnTo>
                      <a:pt x="62" y="96"/>
                    </a:lnTo>
                    <a:lnTo>
                      <a:pt x="71" y="93"/>
                    </a:lnTo>
                    <a:lnTo>
                      <a:pt x="81" y="90"/>
                    </a:lnTo>
                    <a:lnTo>
                      <a:pt x="92" y="88"/>
                    </a:lnTo>
                    <a:lnTo>
                      <a:pt x="102" y="84"/>
                    </a:lnTo>
                    <a:close/>
                  </a:path>
                </a:pathLst>
              </a:custGeom>
              <a:solidFill>
                <a:srgbClr val="0026A5"/>
              </a:solidFill>
              <a:ln w="9525">
                <a:noFill/>
                <a:round/>
                <a:headEnd/>
                <a:tailEnd/>
              </a:ln>
            </p:spPr>
            <p:txBody>
              <a:bodyPr/>
              <a:lstStyle/>
              <a:p>
                <a:endParaRPr lang="en-US"/>
              </a:p>
            </p:txBody>
          </p:sp>
          <p:sp>
            <p:nvSpPr>
              <p:cNvPr id="23645" name="Freeform 93"/>
              <p:cNvSpPr>
                <a:spLocks noChangeAspect="1"/>
              </p:cNvSpPr>
              <p:nvPr/>
            </p:nvSpPr>
            <p:spPr bwMode="auto">
              <a:xfrm>
                <a:off x="4007" y="3341"/>
                <a:ext cx="311" cy="85"/>
              </a:xfrm>
              <a:custGeom>
                <a:avLst/>
                <a:gdLst/>
                <a:ahLst/>
                <a:cxnLst>
                  <a:cxn ang="0">
                    <a:pos x="612" y="18"/>
                  </a:cxn>
                  <a:cxn ang="0">
                    <a:pos x="605" y="8"/>
                  </a:cxn>
                  <a:cxn ang="0">
                    <a:pos x="596" y="2"/>
                  </a:cxn>
                  <a:cxn ang="0">
                    <a:pos x="585" y="0"/>
                  </a:cxn>
                  <a:cxn ang="0">
                    <a:pos x="542" y="11"/>
                  </a:cxn>
                  <a:cxn ang="0">
                    <a:pos x="469" y="32"/>
                  </a:cxn>
                  <a:cxn ang="0">
                    <a:pos x="398" y="51"/>
                  </a:cxn>
                  <a:cxn ang="0">
                    <a:pos x="328" y="72"/>
                  </a:cxn>
                  <a:cxn ang="0">
                    <a:pos x="257" y="92"/>
                  </a:cxn>
                  <a:cxn ang="0">
                    <a:pos x="188" y="111"/>
                  </a:cxn>
                  <a:cxn ang="0">
                    <a:pos x="119" y="131"/>
                  </a:cxn>
                  <a:cxn ang="0">
                    <a:pos x="49" y="151"/>
                  </a:cxn>
                  <a:cxn ang="0">
                    <a:pos x="10" y="162"/>
                  </a:cxn>
                  <a:cxn ang="0">
                    <a:pos x="3" y="167"/>
                  </a:cxn>
                  <a:cxn ang="0">
                    <a:pos x="14" y="168"/>
                  </a:cxn>
                  <a:cxn ang="0">
                    <a:pos x="41" y="165"/>
                  </a:cxn>
                  <a:cxn ang="0">
                    <a:pos x="67" y="163"/>
                  </a:cxn>
                  <a:cxn ang="0">
                    <a:pos x="94" y="162"/>
                  </a:cxn>
                  <a:cxn ang="0">
                    <a:pos x="120" y="161"/>
                  </a:cxn>
                  <a:cxn ang="0">
                    <a:pos x="148" y="160"/>
                  </a:cxn>
                  <a:cxn ang="0">
                    <a:pos x="174" y="159"/>
                  </a:cxn>
                  <a:cxn ang="0">
                    <a:pos x="201" y="159"/>
                  </a:cxn>
                  <a:cxn ang="0">
                    <a:pos x="234" y="159"/>
                  </a:cxn>
                  <a:cxn ang="0">
                    <a:pos x="274" y="159"/>
                  </a:cxn>
                  <a:cxn ang="0">
                    <a:pos x="313" y="160"/>
                  </a:cxn>
                  <a:cxn ang="0">
                    <a:pos x="351" y="162"/>
                  </a:cxn>
                  <a:cxn ang="0">
                    <a:pos x="385" y="159"/>
                  </a:cxn>
                  <a:cxn ang="0">
                    <a:pos x="416" y="149"/>
                  </a:cxn>
                  <a:cxn ang="0">
                    <a:pos x="448" y="141"/>
                  </a:cxn>
                  <a:cxn ang="0">
                    <a:pos x="480" y="132"/>
                  </a:cxn>
                  <a:cxn ang="0">
                    <a:pos x="512" y="124"/>
                  </a:cxn>
                  <a:cxn ang="0">
                    <a:pos x="543" y="115"/>
                  </a:cxn>
                  <a:cxn ang="0">
                    <a:pos x="575" y="106"/>
                  </a:cxn>
                  <a:cxn ang="0">
                    <a:pos x="608" y="96"/>
                  </a:cxn>
                  <a:cxn ang="0">
                    <a:pos x="622" y="74"/>
                  </a:cxn>
                  <a:cxn ang="0">
                    <a:pos x="616" y="41"/>
                  </a:cxn>
                </a:cxnLst>
                <a:rect l="0" t="0" r="r" b="b"/>
                <a:pathLst>
                  <a:path w="624" h="169">
                    <a:moveTo>
                      <a:pt x="613" y="24"/>
                    </a:moveTo>
                    <a:lnTo>
                      <a:pt x="612" y="18"/>
                    </a:lnTo>
                    <a:lnTo>
                      <a:pt x="609" y="12"/>
                    </a:lnTo>
                    <a:lnTo>
                      <a:pt x="605" y="8"/>
                    </a:lnTo>
                    <a:lnTo>
                      <a:pt x="602" y="4"/>
                    </a:lnTo>
                    <a:lnTo>
                      <a:pt x="596" y="2"/>
                    </a:lnTo>
                    <a:lnTo>
                      <a:pt x="590" y="1"/>
                    </a:lnTo>
                    <a:lnTo>
                      <a:pt x="585" y="0"/>
                    </a:lnTo>
                    <a:lnTo>
                      <a:pt x="579" y="1"/>
                    </a:lnTo>
                    <a:lnTo>
                      <a:pt x="542" y="11"/>
                    </a:lnTo>
                    <a:lnTo>
                      <a:pt x="505" y="21"/>
                    </a:lnTo>
                    <a:lnTo>
                      <a:pt x="469" y="32"/>
                    </a:lnTo>
                    <a:lnTo>
                      <a:pt x="434" y="41"/>
                    </a:lnTo>
                    <a:lnTo>
                      <a:pt x="398" y="51"/>
                    </a:lnTo>
                    <a:lnTo>
                      <a:pt x="363" y="62"/>
                    </a:lnTo>
                    <a:lnTo>
                      <a:pt x="328" y="72"/>
                    </a:lnTo>
                    <a:lnTo>
                      <a:pt x="293" y="81"/>
                    </a:lnTo>
                    <a:lnTo>
                      <a:pt x="257" y="92"/>
                    </a:lnTo>
                    <a:lnTo>
                      <a:pt x="223" y="101"/>
                    </a:lnTo>
                    <a:lnTo>
                      <a:pt x="188" y="111"/>
                    </a:lnTo>
                    <a:lnTo>
                      <a:pt x="154" y="122"/>
                    </a:lnTo>
                    <a:lnTo>
                      <a:pt x="119" y="131"/>
                    </a:lnTo>
                    <a:lnTo>
                      <a:pt x="85" y="141"/>
                    </a:lnTo>
                    <a:lnTo>
                      <a:pt x="49" y="151"/>
                    </a:lnTo>
                    <a:lnTo>
                      <a:pt x="14" y="161"/>
                    </a:lnTo>
                    <a:lnTo>
                      <a:pt x="10" y="162"/>
                    </a:lnTo>
                    <a:lnTo>
                      <a:pt x="6" y="164"/>
                    </a:lnTo>
                    <a:lnTo>
                      <a:pt x="3" y="167"/>
                    </a:lnTo>
                    <a:lnTo>
                      <a:pt x="0" y="169"/>
                    </a:lnTo>
                    <a:lnTo>
                      <a:pt x="14" y="168"/>
                    </a:lnTo>
                    <a:lnTo>
                      <a:pt x="27" y="167"/>
                    </a:lnTo>
                    <a:lnTo>
                      <a:pt x="41" y="165"/>
                    </a:lnTo>
                    <a:lnTo>
                      <a:pt x="53" y="164"/>
                    </a:lnTo>
                    <a:lnTo>
                      <a:pt x="67" y="163"/>
                    </a:lnTo>
                    <a:lnTo>
                      <a:pt x="81" y="163"/>
                    </a:lnTo>
                    <a:lnTo>
                      <a:pt x="94" y="162"/>
                    </a:lnTo>
                    <a:lnTo>
                      <a:pt x="108" y="161"/>
                    </a:lnTo>
                    <a:lnTo>
                      <a:pt x="120" y="161"/>
                    </a:lnTo>
                    <a:lnTo>
                      <a:pt x="134" y="160"/>
                    </a:lnTo>
                    <a:lnTo>
                      <a:pt x="148" y="160"/>
                    </a:lnTo>
                    <a:lnTo>
                      <a:pt x="161" y="160"/>
                    </a:lnTo>
                    <a:lnTo>
                      <a:pt x="174" y="159"/>
                    </a:lnTo>
                    <a:lnTo>
                      <a:pt x="187" y="159"/>
                    </a:lnTo>
                    <a:lnTo>
                      <a:pt x="201" y="159"/>
                    </a:lnTo>
                    <a:lnTo>
                      <a:pt x="214" y="159"/>
                    </a:lnTo>
                    <a:lnTo>
                      <a:pt x="234" y="159"/>
                    </a:lnTo>
                    <a:lnTo>
                      <a:pt x="254" y="159"/>
                    </a:lnTo>
                    <a:lnTo>
                      <a:pt x="274" y="159"/>
                    </a:lnTo>
                    <a:lnTo>
                      <a:pt x="293" y="160"/>
                    </a:lnTo>
                    <a:lnTo>
                      <a:pt x="313" y="160"/>
                    </a:lnTo>
                    <a:lnTo>
                      <a:pt x="331" y="161"/>
                    </a:lnTo>
                    <a:lnTo>
                      <a:pt x="351" y="162"/>
                    </a:lnTo>
                    <a:lnTo>
                      <a:pt x="369" y="163"/>
                    </a:lnTo>
                    <a:lnTo>
                      <a:pt x="385" y="159"/>
                    </a:lnTo>
                    <a:lnTo>
                      <a:pt x="400" y="154"/>
                    </a:lnTo>
                    <a:lnTo>
                      <a:pt x="416" y="149"/>
                    </a:lnTo>
                    <a:lnTo>
                      <a:pt x="433" y="146"/>
                    </a:lnTo>
                    <a:lnTo>
                      <a:pt x="448" y="141"/>
                    </a:lnTo>
                    <a:lnTo>
                      <a:pt x="464" y="137"/>
                    </a:lnTo>
                    <a:lnTo>
                      <a:pt x="480" y="132"/>
                    </a:lnTo>
                    <a:lnTo>
                      <a:pt x="496" y="127"/>
                    </a:lnTo>
                    <a:lnTo>
                      <a:pt x="512" y="124"/>
                    </a:lnTo>
                    <a:lnTo>
                      <a:pt x="527" y="119"/>
                    </a:lnTo>
                    <a:lnTo>
                      <a:pt x="543" y="115"/>
                    </a:lnTo>
                    <a:lnTo>
                      <a:pt x="559" y="110"/>
                    </a:lnTo>
                    <a:lnTo>
                      <a:pt x="575" y="106"/>
                    </a:lnTo>
                    <a:lnTo>
                      <a:pt x="592" y="101"/>
                    </a:lnTo>
                    <a:lnTo>
                      <a:pt x="608" y="96"/>
                    </a:lnTo>
                    <a:lnTo>
                      <a:pt x="624" y="92"/>
                    </a:lnTo>
                    <a:lnTo>
                      <a:pt x="622" y="74"/>
                    </a:lnTo>
                    <a:lnTo>
                      <a:pt x="619" y="57"/>
                    </a:lnTo>
                    <a:lnTo>
                      <a:pt x="616" y="41"/>
                    </a:lnTo>
                    <a:lnTo>
                      <a:pt x="613" y="24"/>
                    </a:lnTo>
                    <a:close/>
                  </a:path>
                </a:pathLst>
              </a:custGeom>
              <a:solidFill>
                <a:srgbClr val="3F9EFF"/>
              </a:solidFill>
              <a:ln w="9525">
                <a:noFill/>
                <a:round/>
                <a:headEnd/>
                <a:tailEnd/>
              </a:ln>
            </p:spPr>
            <p:txBody>
              <a:bodyPr/>
              <a:lstStyle/>
              <a:p>
                <a:endParaRPr lang="en-US"/>
              </a:p>
            </p:txBody>
          </p:sp>
          <p:sp>
            <p:nvSpPr>
              <p:cNvPr id="23646" name="Freeform 94"/>
              <p:cNvSpPr>
                <a:spLocks noChangeAspect="1"/>
              </p:cNvSpPr>
              <p:nvPr/>
            </p:nvSpPr>
            <p:spPr bwMode="auto">
              <a:xfrm>
                <a:off x="3881" y="2914"/>
                <a:ext cx="354" cy="222"/>
              </a:xfrm>
              <a:custGeom>
                <a:avLst/>
                <a:gdLst/>
                <a:ahLst/>
                <a:cxnLst>
                  <a:cxn ang="0">
                    <a:pos x="122" y="442"/>
                  </a:cxn>
                  <a:cxn ang="0">
                    <a:pos x="156" y="432"/>
                  </a:cxn>
                  <a:cxn ang="0">
                    <a:pos x="189" y="420"/>
                  </a:cxn>
                  <a:cxn ang="0">
                    <a:pos x="222" y="410"/>
                  </a:cxn>
                  <a:cxn ang="0">
                    <a:pos x="257" y="398"/>
                  </a:cxn>
                  <a:cxn ang="0">
                    <a:pos x="290" y="387"/>
                  </a:cxn>
                  <a:cxn ang="0">
                    <a:pos x="324" y="375"/>
                  </a:cxn>
                  <a:cxn ang="0">
                    <a:pos x="358" y="364"/>
                  </a:cxn>
                  <a:cxn ang="0">
                    <a:pos x="393" y="352"/>
                  </a:cxn>
                  <a:cxn ang="0">
                    <a:pos x="429" y="340"/>
                  </a:cxn>
                  <a:cxn ang="0">
                    <a:pos x="463" y="328"/>
                  </a:cxn>
                  <a:cxn ang="0">
                    <a:pos x="499" y="317"/>
                  </a:cxn>
                  <a:cxn ang="0">
                    <a:pos x="536" y="305"/>
                  </a:cxn>
                  <a:cxn ang="0">
                    <a:pos x="573" y="292"/>
                  </a:cxn>
                  <a:cxn ang="0">
                    <a:pos x="610" y="282"/>
                  </a:cxn>
                  <a:cxn ang="0">
                    <a:pos x="648" y="270"/>
                  </a:cxn>
                  <a:cxn ang="0">
                    <a:pos x="687" y="259"/>
                  </a:cxn>
                  <a:cxn ang="0">
                    <a:pos x="698" y="253"/>
                  </a:cxn>
                  <a:cxn ang="0">
                    <a:pos x="706" y="243"/>
                  </a:cxn>
                  <a:cxn ang="0">
                    <a:pos x="710" y="231"/>
                  </a:cxn>
                  <a:cxn ang="0">
                    <a:pos x="709" y="219"/>
                  </a:cxn>
                  <a:cxn ang="0">
                    <a:pos x="700" y="191"/>
                  </a:cxn>
                  <a:cxn ang="0">
                    <a:pos x="689" y="163"/>
                  </a:cxn>
                  <a:cxn ang="0">
                    <a:pos x="680" y="137"/>
                  </a:cxn>
                  <a:cxn ang="0">
                    <a:pos x="670" y="109"/>
                  </a:cxn>
                  <a:cxn ang="0">
                    <a:pos x="660" y="83"/>
                  </a:cxn>
                  <a:cxn ang="0">
                    <a:pos x="649" y="55"/>
                  </a:cxn>
                  <a:cxn ang="0">
                    <a:pos x="638" y="27"/>
                  </a:cxn>
                  <a:cxn ang="0">
                    <a:pos x="627" y="0"/>
                  </a:cxn>
                  <a:cxn ang="0">
                    <a:pos x="584" y="12"/>
                  </a:cxn>
                  <a:cxn ang="0">
                    <a:pos x="543" y="26"/>
                  </a:cxn>
                  <a:cxn ang="0">
                    <a:pos x="501" y="41"/>
                  </a:cxn>
                  <a:cxn ang="0">
                    <a:pos x="462" y="56"/>
                  </a:cxn>
                  <a:cxn ang="0">
                    <a:pos x="422" y="71"/>
                  </a:cxn>
                  <a:cxn ang="0">
                    <a:pos x="383" y="86"/>
                  </a:cxn>
                  <a:cxn ang="0">
                    <a:pos x="345" y="101"/>
                  </a:cxn>
                  <a:cxn ang="0">
                    <a:pos x="307" y="117"/>
                  </a:cxn>
                  <a:cxn ang="0">
                    <a:pos x="269" y="132"/>
                  </a:cxn>
                  <a:cxn ang="0">
                    <a:pos x="231" y="148"/>
                  </a:cxn>
                  <a:cxn ang="0">
                    <a:pos x="193" y="163"/>
                  </a:cxn>
                  <a:cxn ang="0">
                    <a:pos x="154" y="178"/>
                  </a:cxn>
                  <a:cxn ang="0">
                    <a:pos x="116" y="192"/>
                  </a:cxn>
                  <a:cxn ang="0">
                    <a:pos x="77" y="206"/>
                  </a:cxn>
                  <a:cxn ang="0">
                    <a:pos x="39" y="219"/>
                  </a:cxn>
                  <a:cxn ang="0">
                    <a:pos x="0" y="231"/>
                  </a:cxn>
                  <a:cxn ang="0">
                    <a:pos x="12" y="255"/>
                  </a:cxn>
                  <a:cxn ang="0">
                    <a:pos x="23" y="279"/>
                  </a:cxn>
                  <a:cxn ang="0">
                    <a:pos x="35" y="302"/>
                  </a:cxn>
                  <a:cxn ang="0">
                    <a:pos x="45" y="326"/>
                  </a:cxn>
                  <a:cxn ang="0">
                    <a:pos x="55" y="349"/>
                  </a:cxn>
                  <a:cxn ang="0">
                    <a:pos x="66" y="373"/>
                  </a:cxn>
                  <a:cxn ang="0">
                    <a:pos x="75" y="397"/>
                  </a:cxn>
                  <a:cxn ang="0">
                    <a:pos x="84" y="421"/>
                  </a:cxn>
                  <a:cxn ang="0">
                    <a:pos x="88" y="427"/>
                  </a:cxn>
                  <a:cxn ang="0">
                    <a:pos x="91" y="432"/>
                  </a:cxn>
                  <a:cxn ang="0">
                    <a:pos x="96" y="436"/>
                  </a:cxn>
                  <a:cxn ang="0">
                    <a:pos x="100" y="440"/>
                  </a:cxn>
                  <a:cxn ang="0">
                    <a:pos x="105" y="442"/>
                  </a:cxn>
                  <a:cxn ang="0">
                    <a:pos x="111" y="443"/>
                  </a:cxn>
                  <a:cxn ang="0">
                    <a:pos x="116" y="443"/>
                  </a:cxn>
                  <a:cxn ang="0">
                    <a:pos x="122" y="442"/>
                  </a:cxn>
                </a:cxnLst>
                <a:rect l="0" t="0" r="r" b="b"/>
                <a:pathLst>
                  <a:path w="710" h="443">
                    <a:moveTo>
                      <a:pt x="122" y="442"/>
                    </a:moveTo>
                    <a:lnTo>
                      <a:pt x="156" y="432"/>
                    </a:lnTo>
                    <a:lnTo>
                      <a:pt x="189" y="420"/>
                    </a:lnTo>
                    <a:lnTo>
                      <a:pt x="222" y="410"/>
                    </a:lnTo>
                    <a:lnTo>
                      <a:pt x="257" y="398"/>
                    </a:lnTo>
                    <a:lnTo>
                      <a:pt x="290" y="387"/>
                    </a:lnTo>
                    <a:lnTo>
                      <a:pt x="324" y="375"/>
                    </a:lnTo>
                    <a:lnTo>
                      <a:pt x="358" y="364"/>
                    </a:lnTo>
                    <a:lnTo>
                      <a:pt x="393" y="352"/>
                    </a:lnTo>
                    <a:lnTo>
                      <a:pt x="429" y="340"/>
                    </a:lnTo>
                    <a:lnTo>
                      <a:pt x="463" y="328"/>
                    </a:lnTo>
                    <a:lnTo>
                      <a:pt x="499" y="317"/>
                    </a:lnTo>
                    <a:lnTo>
                      <a:pt x="536" y="305"/>
                    </a:lnTo>
                    <a:lnTo>
                      <a:pt x="573" y="292"/>
                    </a:lnTo>
                    <a:lnTo>
                      <a:pt x="610" y="282"/>
                    </a:lnTo>
                    <a:lnTo>
                      <a:pt x="648" y="270"/>
                    </a:lnTo>
                    <a:lnTo>
                      <a:pt x="687" y="259"/>
                    </a:lnTo>
                    <a:lnTo>
                      <a:pt x="698" y="253"/>
                    </a:lnTo>
                    <a:lnTo>
                      <a:pt x="706" y="243"/>
                    </a:lnTo>
                    <a:lnTo>
                      <a:pt x="710" y="231"/>
                    </a:lnTo>
                    <a:lnTo>
                      <a:pt x="709" y="219"/>
                    </a:lnTo>
                    <a:lnTo>
                      <a:pt x="700" y="191"/>
                    </a:lnTo>
                    <a:lnTo>
                      <a:pt x="689" y="163"/>
                    </a:lnTo>
                    <a:lnTo>
                      <a:pt x="680" y="137"/>
                    </a:lnTo>
                    <a:lnTo>
                      <a:pt x="670" y="109"/>
                    </a:lnTo>
                    <a:lnTo>
                      <a:pt x="660" y="83"/>
                    </a:lnTo>
                    <a:lnTo>
                      <a:pt x="649" y="55"/>
                    </a:lnTo>
                    <a:lnTo>
                      <a:pt x="638" y="27"/>
                    </a:lnTo>
                    <a:lnTo>
                      <a:pt x="627" y="0"/>
                    </a:lnTo>
                    <a:lnTo>
                      <a:pt x="584" y="12"/>
                    </a:lnTo>
                    <a:lnTo>
                      <a:pt x="543" y="26"/>
                    </a:lnTo>
                    <a:lnTo>
                      <a:pt x="501" y="41"/>
                    </a:lnTo>
                    <a:lnTo>
                      <a:pt x="462" y="56"/>
                    </a:lnTo>
                    <a:lnTo>
                      <a:pt x="422" y="71"/>
                    </a:lnTo>
                    <a:lnTo>
                      <a:pt x="383" y="86"/>
                    </a:lnTo>
                    <a:lnTo>
                      <a:pt x="345" y="101"/>
                    </a:lnTo>
                    <a:lnTo>
                      <a:pt x="307" y="117"/>
                    </a:lnTo>
                    <a:lnTo>
                      <a:pt x="269" y="132"/>
                    </a:lnTo>
                    <a:lnTo>
                      <a:pt x="231" y="148"/>
                    </a:lnTo>
                    <a:lnTo>
                      <a:pt x="193" y="163"/>
                    </a:lnTo>
                    <a:lnTo>
                      <a:pt x="154" y="178"/>
                    </a:lnTo>
                    <a:lnTo>
                      <a:pt x="116" y="192"/>
                    </a:lnTo>
                    <a:lnTo>
                      <a:pt x="77" y="206"/>
                    </a:lnTo>
                    <a:lnTo>
                      <a:pt x="39" y="219"/>
                    </a:lnTo>
                    <a:lnTo>
                      <a:pt x="0" y="231"/>
                    </a:lnTo>
                    <a:lnTo>
                      <a:pt x="12" y="255"/>
                    </a:lnTo>
                    <a:lnTo>
                      <a:pt x="23" y="279"/>
                    </a:lnTo>
                    <a:lnTo>
                      <a:pt x="35" y="302"/>
                    </a:lnTo>
                    <a:lnTo>
                      <a:pt x="45" y="326"/>
                    </a:lnTo>
                    <a:lnTo>
                      <a:pt x="55" y="349"/>
                    </a:lnTo>
                    <a:lnTo>
                      <a:pt x="66" y="373"/>
                    </a:lnTo>
                    <a:lnTo>
                      <a:pt x="75" y="397"/>
                    </a:lnTo>
                    <a:lnTo>
                      <a:pt x="84" y="421"/>
                    </a:lnTo>
                    <a:lnTo>
                      <a:pt x="88" y="427"/>
                    </a:lnTo>
                    <a:lnTo>
                      <a:pt x="91" y="432"/>
                    </a:lnTo>
                    <a:lnTo>
                      <a:pt x="96" y="436"/>
                    </a:lnTo>
                    <a:lnTo>
                      <a:pt x="100" y="440"/>
                    </a:lnTo>
                    <a:lnTo>
                      <a:pt x="105" y="442"/>
                    </a:lnTo>
                    <a:lnTo>
                      <a:pt x="111" y="443"/>
                    </a:lnTo>
                    <a:lnTo>
                      <a:pt x="116" y="443"/>
                    </a:lnTo>
                    <a:lnTo>
                      <a:pt x="122" y="442"/>
                    </a:lnTo>
                    <a:close/>
                  </a:path>
                </a:pathLst>
              </a:custGeom>
              <a:solidFill>
                <a:srgbClr val="3F9EFF"/>
              </a:solidFill>
              <a:ln w="9525">
                <a:noFill/>
                <a:round/>
                <a:headEnd/>
                <a:tailEnd/>
              </a:ln>
            </p:spPr>
            <p:txBody>
              <a:bodyPr/>
              <a:lstStyle/>
              <a:p>
                <a:endParaRPr lang="en-US"/>
              </a:p>
            </p:txBody>
          </p:sp>
          <p:sp>
            <p:nvSpPr>
              <p:cNvPr id="23647" name="Freeform 95"/>
              <p:cNvSpPr>
                <a:spLocks noChangeAspect="1"/>
              </p:cNvSpPr>
              <p:nvPr/>
            </p:nvSpPr>
            <p:spPr bwMode="auto">
              <a:xfrm>
                <a:off x="4120" y="2944"/>
                <a:ext cx="88" cy="98"/>
              </a:xfrm>
              <a:custGeom>
                <a:avLst/>
                <a:gdLst/>
                <a:ahLst/>
                <a:cxnLst>
                  <a:cxn ang="0">
                    <a:pos x="177" y="160"/>
                  </a:cxn>
                  <a:cxn ang="0">
                    <a:pos x="170" y="139"/>
                  </a:cxn>
                  <a:cxn ang="0">
                    <a:pos x="163" y="119"/>
                  </a:cxn>
                  <a:cxn ang="0">
                    <a:pos x="156" y="100"/>
                  </a:cxn>
                  <a:cxn ang="0">
                    <a:pos x="148" y="79"/>
                  </a:cxn>
                  <a:cxn ang="0">
                    <a:pos x="141" y="60"/>
                  </a:cxn>
                  <a:cxn ang="0">
                    <a:pos x="133" y="40"/>
                  </a:cxn>
                  <a:cxn ang="0">
                    <a:pos x="125" y="20"/>
                  </a:cxn>
                  <a:cxn ang="0">
                    <a:pos x="117" y="0"/>
                  </a:cxn>
                  <a:cxn ang="0">
                    <a:pos x="102" y="4"/>
                  </a:cxn>
                  <a:cxn ang="0">
                    <a:pos x="88" y="9"/>
                  </a:cxn>
                  <a:cxn ang="0">
                    <a:pos x="73" y="13"/>
                  </a:cxn>
                  <a:cxn ang="0">
                    <a:pos x="59" y="19"/>
                  </a:cxn>
                  <a:cxn ang="0">
                    <a:pos x="44" y="24"/>
                  </a:cxn>
                  <a:cxn ang="0">
                    <a:pos x="29" y="28"/>
                  </a:cxn>
                  <a:cxn ang="0">
                    <a:pos x="15" y="34"/>
                  </a:cxn>
                  <a:cxn ang="0">
                    <a:pos x="0" y="39"/>
                  </a:cxn>
                  <a:cxn ang="0">
                    <a:pos x="9" y="58"/>
                  </a:cxn>
                  <a:cxn ang="0">
                    <a:pos x="15" y="79"/>
                  </a:cxn>
                  <a:cxn ang="0">
                    <a:pos x="23" y="99"/>
                  </a:cxn>
                  <a:cxn ang="0">
                    <a:pos x="30" y="118"/>
                  </a:cxn>
                  <a:cxn ang="0">
                    <a:pos x="37" y="138"/>
                  </a:cxn>
                  <a:cxn ang="0">
                    <a:pos x="44" y="157"/>
                  </a:cxn>
                  <a:cxn ang="0">
                    <a:pos x="51" y="177"/>
                  </a:cxn>
                  <a:cxn ang="0">
                    <a:pos x="58" y="197"/>
                  </a:cxn>
                  <a:cxn ang="0">
                    <a:pos x="73" y="192"/>
                  </a:cxn>
                  <a:cxn ang="0">
                    <a:pos x="87" y="187"/>
                  </a:cxn>
                  <a:cxn ang="0">
                    <a:pos x="102" y="183"/>
                  </a:cxn>
                  <a:cxn ang="0">
                    <a:pos x="117" y="178"/>
                  </a:cxn>
                  <a:cxn ang="0">
                    <a:pos x="132" y="174"/>
                  </a:cxn>
                  <a:cxn ang="0">
                    <a:pos x="147" y="169"/>
                  </a:cxn>
                  <a:cxn ang="0">
                    <a:pos x="162" y="164"/>
                  </a:cxn>
                  <a:cxn ang="0">
                    <a:pos x="177" y="160"/>
                  </a:cxn>
                </a:cxnLst>
                <a:rect l="0" t="0" r="r" b="b"/>
                <a:pathLst>
                  <a:path w="177" h="197">
                    <a:moveTo>
                      <a:pt x="177" y="160"/>
                    </a:moveTo>
                    <a:lnTo>
                      <a:pt x="170" y="139"/>
                    </a:lnTo>
                    <a:lnTo>
                      <a:pt x="163" y="119"/>
                    </a:lnTo>
                    <a:lnTo>
                      <a:pt x="156" y="100"/>
                    </a:lnTo>
                    <a:lnTo>
                      <a:pt x="148" y="79"/>
                    </a:lnTo>
                    <a:lnTo>
                      <a:pt x="141" y="60"/>
                    </a:lnTo>
                    <a:lnTo>
                      <a:pt x="133" y="40"/>
                    </a:lnTo>
                    <a:lnTo>
                      <a:pt x="125" y="20"/>
                    </a:lnTo>
                    <a:lnTo>
                      <a:pt x="117" y="0"/>
                    </a:lnTo>
                    <a:lnTo>
                      <a:pt x="102" y="4"/>
                    </a:lnTo>
                    <a:lnTo>
                      <a:pt x="88" y="9"/>
                    </a:lnTo>
                    <a:lnTo>
                      <a:pt x="73" y="13"/>
                    </a:lnTo>
                    <a:lnTo>
                      <a:pt x="59" y="19"/>
                    </a:lnTo>
                    <a:lnTo>
                      <a:pt x="44" y="24"/>
                    </a:lnTo>
                    <a:lnTo>
                      <a:pt x="29" y="28"/>
                    </a:lnTo>
                    <a:lnTo>
                      <a:pt x="15" y="34"/>
                    </a:lnTo>
                    <a:lnTo>
                      <a:pt x="0" y="39"/>
                    </a:lnTo>
                    <a:lnTo>
                      <a:pt x="9" y="58"/>
                    </a:lnTo>
                    <a:lnTo>
                      <a:pt x="15" y="79"/>
                    </a:lnTo>
                    <a:lnTo>
                      <a:pt x="23" y="99"/>
                    </a:lnTo>
                    <a:lnTo>
                      <a:pt x="30" y="118"/>
                    </a:lnTo>
                    <a:lnTo>
                      <a:pt x="37" y="138"/>
                    </a:lnTo>
                    <a:lnTo>
                      <a:pt x="44" y="157"/>
                    </a:lnTo>
                    <a:lnTo>
                      <a:pt x="51" y="177"/>
                    </a:lnTo>
                    <a:lnTo>
                      <a:pt x="58" y="197"/>
                    </a:lnTo>
                    <a:lnTo>
                      <a:pt x="73" y="192"/>
                    </a:lnTo>
                    <a:lnTo>
                      <a:pt x="87" y="187"/>
                    </a:lnTo>
                    <a:lnTo>
                      <a:pt x="102" y="183"/>
                    </a:lnTo>
                    <a:lnTo>
                      <a:pt x="117" y="178"/>
                    </a:lnTo>
                    <a:lnTo>
                      <a:pt x="132" y="174"/>
                    </a:lnTo>
                    <a:lnTo>
                      <a:pt x="147" y="169"/>
                    </a:lnTo>
                    <a:lnTo>
                      <a:pt x="162" y="164"/>
                    </a:lnTo>
                    <a:lnTo>
                      <a:pt x="177" y="160"/>
                    </a:lnTo>
                    <a:close/>
                  </a:path>
                </a:pathLst>
              </a:custGeom>
              <a:solidFill>
                <a:srgbClr val="0026A5"/>
              </a:solidFill>
              <a:ln w="9525">
                <a:noFill/>
                <a:round/>
                <a:headEnd/>
                <a:tailEnd/>
              </a:ln>
            </p:spPr>
            <p:txBody>
              <a:bodyPr/>
              <a:lstStyle/>
              <a:p>
                <a:endParaRPr lang="en-US"/>
              </a:p>
            </p:txBody>
          </p:sp>
        </p:grpSp>
      </p:grpSp>
      <p:sp>
        <p:nvSpPr>
          <p:cNvPr id="23648" name="Text Box 96"/>
          <p:cNvSpPr txBox="1">
            <a:spLocks noChangeArrowheads="1"/>
          </p:cNvSpPr>
          <p:nvPr/>
        </p:nvSpPr>
        <p:spPr bwMode="auto">
          <a:xfrm>
            <a:off x="3419475" y="6232525"/>
            <a:ext cx="2270125" cy="396875"/>
          </a:xfrm>
          <a:prstGeom prst="rect">
            <a:avLst/>
          </a:prstGeom>
          <a:noFill/>
          <a:ln w="9525">
            <a:noFill/>
            <a:miter lim="800000"/>
            <a:headEnd/>
            <a:tailEnd/>
          </a:ln>
          <a:effectLst/>
        </p:spPr>
        <p:txBody>
          <a:bodyPr wrap="none">
            <a:spAutoFit/>
          </a:bodyPr>
          <a:lstStyle/>
          <a:p>
            <a:r>
              <a:rPr lang="en-US" sz="2000">
                <a:latin typeface="Palatino Linotype" pitchFamily="18" charset="0"/>
              </a:rPr>
              <a:t>Sequential Process</a:t>
            </a:r>
          </a:p>
        </p:txBody>
      </p:sp>
      <p:sp>
        <p:nvSpPr>
          <p:cNvPr id="23649" name="AutoShape 97"/>
          <p:cNvSpPr>
            <a:spLocks noChangeArrowheads="1"/>
          </p:cNvSpPr>
          <p:nvPr/>
        </p:nvSpPr>
        <p:spPr bwMode="auto">
          <a:xfrm>
            <a:off x="5772150" y="6242050"/>
            <a:ext cx="609600" cy="304800"/>
          </a:xfrm>
          <a:prstGeom prst="homePlate">
            <a:avLst>
              <a:gd name="adj" fmla="val 50000"/>
            </a:avLst>
          </a:prstGeom>
          <a:solidFill>
            <a:srgbClr val="33CCFF"/>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dissolve">
                                      <p:cBhvr>
                                        <p:cTn id="10" dur="500"/>
                                        <p:tgtEl>
                                          <p:spTgt spid="2355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dissolve">
                                      <p:cBhvr>
                                        <p:cTn id="13" dur="500"/>
                                        <p:tgtEl>
                                          <p:spTgt spid="23557"/>
                                        </p:tgtEl>
                                      </p:cBhvr>
                                    </p:animEffect>
                                  </p:childTnLst>
                                </p:cTn>
                              </p:par>
                              <p:par>
                                <p:cTn id="14" presetID="9" presetClass="entr" presetSubtype="0" fill="hold" nodeType="withEffect">
                                  <p:stCondLst>
                                    <p:cond delay="0"/>
                                  </p:stCondLst>
                                  <p:childTnLst>
                                    <p:set>
                                      <p:cBhvr>
                                        <p:cTn id="15" dur="1" fill="hold">
                                          <p:stCondLst>
                                            <p:cond delay="0"/>
                                          </p:stCondLst>
                                        </p:cTn>
                                        <p:tgtEl>
                                          <p:spTgt spid="23558"/>
                                        </p:tgtEl>
                                        <p:attrNameLst>
                                          <p:attrName>style.visibility</p:attrName>
                                        </p:attrNameLst>
                                      </p:cBhvr>
                                      <p:to>
                                        <p:strVal val="visible"/>
                                      </p:to>
                                    </p:set>
                                    <p:animEffect transition="in" filter="dissolve">
                                      <p:cBhvr>
                                        <p:cTn id="16" dur="500"/>
                                        <p:tgtEl>
                                          <p:spTgt spid="235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648"/>
                                        </p:tgtEl>
                                        <p:attrNameLst>
                                          <p:attrName>style.visibility</p:attrName>
                                        </p:attrNameLst>
                                      </p:cBhvr>
                                      <p:to>
                                        <p:strVal val="visible"/>
                                      </p:to>
                                    </p:set>
                                    <p:animEffect transition="in" filter="dissolve">
                                      <p:cBhvr>
                                        <p:cTn id="21" dur="500"/>
                                        <p:tgtEl>
                                          <p:spTgt spid="2364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649"/>
                                        </p:tgtEl>
                                        <p:attrNameLst>
                                          <p:attrName>style.visibility</p:attrName>
                                        </p:attrNameLst>
                                      </p:cBhvr>
                                      <p:to>
                                        <p:strVal val="visible"/>
                                      </p:to>
                                    </p:set>
                                    <p:animEffect transition="in" filter="dissolve">
                                      <p:cBhvr>
                                        <p:cTn id="24" dur="500"/>
                                        <p:tgtEl>
                                          <p:spTgt spid="23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23557" grpId="0"/>
      <p:bldP spid="23648" grpId="0"/>
      <p:bldP spid="236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p:txBody>
          <a:bodyPr/>
          <a:lstStyle/>
          <a:p>
            <a:r>
              <a:rPr lang="en-US"/>
              <a:t>Encoding: </a:t>
            </a:r>
            <a:br>
              <a:rPr lang="en-US"/>
            </a:br>
            <a:r>
              <a:rPr lang="en-US"/>
              <a:t>Getting Information In</a:t>
            </a:r>
          </a:p>
        </p:txBody>
      </p:sp>
      <p:sp>
        <p:nvSpPr>
          <p:cNvPr id="24581" name="Rectangle 5"/>
          <p:cNvSpPr>
            <a:spLocks noGrp="1" noChangeArrowheads="1"/>
          </p:cNvSpPr>
          <p:nvPr>
            <p:ph type="subTitle" idx="1"/>
          </p:nvPr>
        </p:nvSpPr>
        <p:spPr/>
        <p:txBody>
          <a:bodyPr/>
          <a:lstStyle/>
          <a:p>
            <a:r>
              <a:rPr lang="en-US"/>
              <a:t>*How We Encode</a:t>
            </a:r>
          </a:p>
          <a:p>
            <a:r>
              <a:rPr lang="en-US"/>
              <a:t>*What We Encode</a:t>
            </a:r>
          </a:p>
        </p:txBody>
      </p:sp>
      <p:pic>
        <p:nvPicPr>
          <p:cNvPr id="24582" name="Picture 6"/>
          <p:cNvPicPr>
            <a:picLocks noChangeAspect="1" noChangeArrowheads="1"/>
          </p:cNvPicPr>
          <p:nvPr/>
        </p:nvPicPr>
        <p:blipFill>
          <a:blip r:embed="rId2" cstate="print"/>
          <a:srcRect/>
          <a:stretch>
            <a:fillRect/>
          </a:stretch>
        </p:blipFill>
        <p:spPr bwMode="auto">
          <a:xfrm>
            <a:off x="6019800" y="0"/>
            <a:ext cx="3124200" cy="249713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4267200" cy="1143000"/>
          </a:xfrm>
        </p:spPr>
        <p:txBody>
          <a:bodyPr/>
          <a:lstStyle/>
          <a:p>
            <a:r>
              <a:rPr lang="en-US"/>
              <a:t>Rehearsal</a:t>
            </a:r>
          </a:p>
        </p:txBody>
      </p:sp>
      <p:sp>
        <p:nvSpPr>
          <p:cNvPr id="27651" name="Rectangle 3"/>
          <p:cNvSpPr>
            <a:spLocks noGrp="1" noChangeArrowheads="1"/>
          </p:cNvSpPr>
          <p:nvPr>
            <p:ph type="body" sz="half" idx="1"/>
          </p:nvPr>
        </p:nvSpPr>
        <p:spPr>
          <a:xfrm>
            <a:off x="0" y="838200"/>
            <a:ext cx="5334000" cy="5791200"/>
          </a:xfrm>
        </p:spPr>
        <p:txBody>
          <a:bodyPr/>
          <a:lstStyle/>
          <a:p>
            <a:r>
              <a:rPr lang="en-US" sz="2800"/>
              <a:t>An executive process (effortful rather than automatic) in working memory</a:t>
            </a:r>
          </a:p>
          <a:p>
            <a:r>
              <a:rPr lang="en-US" sz="2800"/>
              <a:t>In other words, its </a:t>
            </a:r>
            <a:r>
              <a:rPr lang="en-US" sz="2800" i="1"/>
              <a:t>consciously controlled</a:t>
            </a:r>
          </a:p>
          <a:p>
            <a:r>
              <a:rPr lang="en-US" sz="2800">
                <a:hlinkClick r:id="rId2"/>
              </a:rPr>
              <a:t>Example in Gray</a:t>
            </a:r>
            <a:endParaRPr lang="en-US" sz="2800"/>
          </a:p>
          <a:p>
            <a:r>
              <a:rPr lang="en-US" sz="2800"/>
              <a:t>Can you name all the presents in the “12 Days of Christmas?”</a:t>
            </a:r>
          </a:p>
          <a:p>
            <a:r>
              <a:rPr lang="en-US" sz="2800"/>
              <a:t>Let’s create a frequency chart (pg.8)</a:t>
            </a:r>
          </a:p>
        </p:txBody>
      </p:sp>
      <p:pic>
        <p:nvPicPr>
          <p:cNvPr id="27652" name="Picture 4"/>
          <p:cNvPicPr>
            <a:picLocks noGrp="1" noChangeAspect="1" noChangeArrowheads="1"/>
          </p:cNvPicPr>
          <p:nvPr>
            <p:ph sz="half" idx="2"/>
          </p:nvPr>
        </p:nvPicPr>
        <p:blipFill>
          <a:blip r:embed="rId3" cstate="print"/>
          <a:srcRect/>
          <a:stretch>
            <a:fillRect/>
          </a:stretch>
        </p:blipFill>
        <p:spPr>
          <a:xfrm>
            <a:off x="5105400" y="2590800"/>
            <a:ext cx="4038600" cy="2409825"/>
          </a:xfrm>
          <a:noFill/>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0"/>
            <a:ext cx="5562600" cy="685800"/>
          </a:xfrm>
        </p:spPr>
        <p:txBody>
          <a:bodyPr>
            <a:normAutofit fontScale="90000"/>
          </a:bodyPr>
          <a:lstStyle/>
          <a:p>
            <a:r>
              <a:rPr lang="en-US" sz="4000" b="1"/>
              <a:t>Serial Position Effect</a:t>
            </a:r>
          </a:p>
        </p:txBody>
      </p:sp>
      <p:sp>
        <p:nvSpPr>
          <p:cNvPr id="28675" name="Rectangle 3"/>
          <p:cNvSpPr>
            <a:spLocks noGrp="1" noChangeArrowheads="1"/>
          </p:cNvSpPr>
          <p:nvPr>
            <p:ph type="body" sz="half" idx="1"/>
          </p:nvPr>
        </p:nvSpPr>
        <p:spPr>
          <a:xfrm>
            <a:off x="0" y="533400"/>
            <a:ext cx="6400800" cy="5715000"/>
          </a:xfrm>
        </p:spPr>
        <p:txBody>
          <a:bodyPr>
            <a:normAutofit lnSpcReduction="10000"/>
          </a:bodyPr>
          <a:lstStyle/>
          <a:p>
            <a:pPr>
              <a:lnSpc>
                <a:spcPct val="80000"/>
              </a:lnSpc>
            </a:pPr>
            <a:r>
              <a:rPr lang="en-US" sz="2500"/>
              <a:t>Remember the following list of groceries:</a:t>
            </a:r>
          </a:p>
          <a:p>
            <a:pPr>
              <a:lnSpc>
                <a:spcPct val="80000"/>
              </a:lnSpc>
            </a:pPr>
            <a:r>
              <a:rPr lang="en-US" sz="2500"/>
              <a:t>(pg9)</a:t>
            </a:r>
          </a:p>
          <a:p>
            <a:pPr>
              <a:lnSpc>
                <a:spcPct val="80000"/>
              </a:lnSpc>
            </a:pPr>
            <a:r>
              <a:rPr lang="en-US" sz="2500"/>
              <a:t>Which did you recall?</a:t>
            </a:r>
          </a:p>
          <a:p>
            <a:pPr>
              <a:lnSpc>
                <a:spcPct val="80000"/>
              </a:lnSpc>
            </a:pPr>
            <a:r>
              <a:rPr lang="en-US" sz="2500"/>
              <a:t>First 1/few = Primacy effect</a:t>
            </a:r>
          </a:p>
          <a:p>
            <a:pPr>
              <a:lnSpc>
                <a:spcPct val="80000"/>
              </a:lnSpc>
            </a:pPr>
            <a:r>
              <a:rPr lang="en-US" sz="2500"/>
              <a:t>Last 1/few = Recency effect</a:t>
            </a:r>
          </a:p>
          <a:p>
            <a:pPr>
              <a:lnSpc>
                <a:spcPct val="80000"/>
              </a:lnSpc>
            </a:pPr>
            <a:r>
              <a:rPr lang="en-US" sz="2500"/>
              <a:t>Together, this makes up the </a:t>
            </a:r>
            <a:r>
              <a:rPr lang="en-US" sz="2500" i="1"/>
              <a:t>serial position effect</a:t>
            </a:r>
          </a:p>
          <a:p>
            <a:pPr>
              <a:lnSpc>
                <a:spcPct val="80000"/>
              </a:lnSpc>
            </a:pPr>
            <a:r>
              <a:rPr lang="en-US" sz="2500"/>
              <a:t>Similar effects include:</a:t>
            </a:r>
          </a:p>
          <a:p>
            <a:pPr lvl="1">
              <a:lnSpc>
                <a:spcPct val="80000"/>
              </a:lnSpc>
            </a:pPr>
            <a:r>
              <a:rPr lang="en-US" sz="2500"/>
              <a:t>Next-in-line effect: tendency to forget what the person ahead of us in line has said b/c we are focusing on what we will say in our upcoming turn to speak</a:t>
            </a:r>
          </a:p>
          <a:p>
            <a:pPr lvl="1">
              <a:lnSpc>
                <a:spcPct val="80000"/>
              </a:lnSpc>
            </a:pPr>
            <a:r>
              <a:rPr lang="en-US" sz="2500"/>
              <a:t>Spacing effect: given equal amounts of time, it is easier to retain info if we practice it repeatedly vs. 1 long session (TRY IT OUT w/ AP Psych vs. some other less important class!)</a:t>
            </a:r>
          </a:p>
          <a:p>
            <a:pPr lvl="1">
              <a:lnSpc>
                <a:spcPct val="80000"/>
              </a:lnSpc>
            </a:pPr>
            <a:endParaRPr lang="en-US" sz="2500"/>
          </a:p>
        </p:txBody>
      </p:sp>
      <p:pic>
        <p:nvPicPr>
          <p:cNvPr id="28676" name="Picture 4"/>
          <p:cNvPicPr>
            <a:picLocks noGrp="1" noChangeAspect="1" noChangeArrowheads="1"/>
          </p:cNvPicPr>
          <p:nvPr>
            <p:ph sz="half" idx="2"/>
          </p:nvPr>
        </p:nvPicPr>
        <p:blipFill>
          <a:blip r:embed="rId2" cstate="print"/>
          <a:srcRect/>
          <a:stretch>
            <a:fillRect/>
          </a:stretch>
        </p:blipFill>
        <p:spPr>
          <a:xfrm>
            <a:off x="6235700" y="0"/>
            <a:ext cx="2908300" cy="4267200"/>
          </a:xfrm>
          <a:noFill/>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274638"/>
            <a:ext cx="4267200" cy="1143000"/>
          </a:xfrm>
        </p:spPr>
        <p:txBody>
          <a:bodyPr/>
          <a:lstStyle/>
          <a:p>
            <a:r>
              <a:rPr lang="en-US" dirty="0"/>
              <a:t>Journal: Day </a:t>
            </a:r>
            <a:r>
              <a:rPr lang="en-US" dirty="0" smtClean="0"/>
              <a:t>6</a:t>
            </a:r>
            <a:endParaRPr lang="en-US" dirty="0"/>
          </a:p>
        </p:txBody>
      </p:sp>
      <p:sp>
        <p:nvSpPr>
          <p:cNvPr id="195587" name="Rectangle 3"/>
          <p:cNvSpPr>
            <a:spLocks noGrp="1" noChangeArrowheads="1"/>
          </p:cNvSpPr>
          <p:nvPr>
            <p:ph idx="1"/>
          </p:nvPr>
        </p:nvSpPr>
        <p:spPr>
          <a:xfrm>
            <a:off x="152400" y="1295400"/>
            <a:ext cx="4495800" cy="5562600"/>
          </a:xfrm>
        </p:spPr>
        <p:txBody>
          <a:bodyPr/>
          <a:lstStyle/>
          <a:p>
            <a:r>
              <a:rPr lang="en-US"/>
              <a:t>If you could have your memory of any part, event, period, instance, etc. of your life erased what would you chose and/or would you do it?</a:t>
            </a:r>
          </a:p>
        </p:txBody>
      </p:sp>
      <p:pic>
        <p:nvPicPr>
          <p:cNvPr id="195588" name="Picture 4"/>
          <p:cNvPicPr>
            <a:picLocks noChangeAspect="1" noChangeArrowheads="1"/>
          </p:cNvPicPr>
          <p:nvPr/>
        </p:nvPicPr>
        <p:blipFill>
          <a:blip r:embed="rId2" cstate="print"/>
          <a:srcRect/>
          <a:stretch>
            <a:fillRect/>
          </a:stretch>
        </p:blipFill>
        <p:spPr bwMode="auto">
          <a:xfrm>
            <a:off x="4667250" y="457200"/>
            <a:ext cx="4476750" cy="5867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Encoding</a:t>
            </a:r>
          </a:p>
        </p:txBody>
      </p:sp>
      <p:sp>
        <p:nvSpPr>
          <p:cNvPr id="29699" name="Rectangle 3"/>
          <p:cNvSpPr>
            <a:spLocks noGrp="1" noChangeArrowheads="1"/>
          </p:cNvSpPr>
          <p:nvPr>
            <p:ph idx="1"/>
          </p:nvPr>
        </p:nvSpPr>
        <p:spPr/>
        <p:txBody>
          <a:bodyPr/>
          <a:lstStyle/>
          <a:p>
            <a:pPr>
              <a:lnSpc>
                <a:spcPct val="80000"/>
              </a:lnSpc>
            </a:pPr>
            <a:r>
              <a:rPr lang="en-US" sz="2800"/>
              <a:t>Handout 9-3 (pg.9-10)</a:t>
            </a:r>
          </a:p>
          <a:p>
            <a:pPr>
              <a:lnSpc>
                <a:spcPct val="80000"/>
              </a:lnSpc>
            </a:pPr>
            <a:endParaRPr lang="en-US" sz="2800"/>
          </a:p>
          <a:p>
            <a:pPr>
              <a:lnSpc>
                <a:spcPct val="80000"/>
              </a:lnSpc>
            </a:pPr>
            <a:r>
              <a:rPr lang="en-US" sz="2800"/>
              <a:t>DON’T GO ON UNTIL THE EXPERIMENT IS COMPLETE!</a:t>
            </a:r>
          </a:p>
          <a:p>
            <a:pPr>
              <a:lnSpc>
                <a:spcPct val="80000"/>
              </a:lnSpc>
            </a:pPr>
            <a:endParaRPr lang="en-US" sz="2800"/>
          </a:p>
          <a:p>
            <a:pPr>
              <a:lnSpc>
                <a:spcPct val="80000"/>
              </a:lnSpc>
            </a:pPr>
            <a:r>
              <a:rPr lang="en-US" sz="2800"/>
              <a:t>Control: 2-14 typically right</a:t>
            </a:r>
          </a:p>
          <a:p>
            <a:pPr>
              <a:lnSpc>
                <a:spcPct val="80000"/>
              </a:lnSpc>
            </a:pPr>
            <a:r>
              <a:rPr lang="en-US" sz="2800"/>
              <a:t>Imagery Group: 12-20 typically right</a:t>
            </a:r>
          </a:p>
          <a:p>
            <a:pPr>
              <a:lnSpc>
                <a:spcPct val="80000"/>
              </a:lnSpc>
            </a:pPr>
            <a:endParaRPr lang="en-US" sz="2800"/>
          </a:p>
          <a:p>
            <a:pPr>
              <a:lnSpc>
                <a:spcPct val="80000"/>
              </a:lnSpc>
            </a:pPr>
            <a:r>
              <a:rPr lang="en-US" sz="2800"/>
              <a:t>Lesson: visual encoding (imagery) is usually better than acoustic encoding</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The Self-Reference Effect</a:t>
            </a:r>
          </a:p>
        </p:txBody>
      </p:sp>
      <p:sp>
        <p:nvSpPr>
          <p:cNvPr id="30723" name="Rectangle 3"/>
          <p:cNvSpPr>
            <a:spLocks noGrp="1" noChangeArrowheads="1"/>
          </p:cNvSpPr>
          <p:nvPr>
            <p:ph idx="1"/>
          </p:nvPr>
        </p:nvSpPr>
        <p:spPr>
          <a:xfrm>
            <a:off x="0" y="1066800"/>
            <a:ext cx="9144000" cy="5791200"/>
          </a:xfrm>
        </p:spPr>
        <p:txBody>
          <a:bodyPr/>
          <a:lstStyle/>
          <a:p>
            <a:pPr>
              <a:lnSpc>
                <a:spcPct val="80000"/>
              </a:lnSpc>
            </a:pPr>
            <a:r>
              <a:rPr lang="en-US" sz="2100"/>
              <a:t>Number a scrap sheet of paper 1-18.</a:t>
            </a:r>
          </a:p>
          <a:p>
            <a:pPr>
              <a:lnSpc>
                <a:spcPct val="80000"/>
              </a:lnSpc>
            </a:pPr>
            <a:r>
              <a:rPr lang="en-US" sz="2100"/>
              <a:t>I will read a list of adjectives.</a:t>
            </a:r>
          </a:p>
          <a:p>
            <a:pPr>
              <a:lnSpc>
                <a:spcPct val="80000"/>
              </a:lnSpc>
            </a:pPr>
            <a:r>
              <a:rPr lang="en-US" sz="2100"/>
              <a:t>CIRCLE the # of any of the adjectives if you feel it describes you.</a:t>
            </a:r>
          </a:p>
          <a:p>
            <a:pPr>
              <a:lnSpc>
                <a:spcPct val="80000"/>
              </a:lnSpc>
            </a:pPr>
            <a:r>
              <a:rPr lang="en-US" sz="2100"/>
              <a:t>Read list on 9-4  </a:t>
            </a:r>
          </a:p>
          <a:p>
            <a:pPr>
              <a:lnSpc>
                <a:spcPct val="80000"/>
              </a:lnSpc>
            </a:pPr>
            <a:r>
              <a:rPr lang="en-US" sz="2100"/>
              <a:t>Good…we’ll come back to this later…put it away.</a:t>
            </a:r>
          </a:p>
          <a:p>
            <a:pPr>
              <a:lnSpc>
                <a:spcPct val="80000"/>
              </a:lnSpc>
            </a:pPr>
            <a:endParaRPr lang="en-US" sz="2100"/>
          </a:p>
          <a:p>
            <a:pPr>
              <a:lnSpc>
                <a:spcPct val="80000"/>
              </a:lnSpc>
            </a:pPr>
            <a:r>
              <a:rPr lang="en-US" sz="2100"/>
              <a:t>LATER</a:t>
            </a:r>
          </a:p>
          <a:p>
            <a:pPr>
              <a:lnSpc>
                <a:spcPct val="80000"/>
              </a:lnSpc>
            </a:pPr>
            <a:r>
              <a:rPr lang="en-US" sz="2100"/>
              <a:t>Write down any of the 18 adjectives I read aloud, regardless of whether you circled its corresponding circle.</a:t>
            </a:r>
          </a:p>
          <a:p>
            <a:pPr>
              <a:lnSpc>
                <a:spcPct val="80000"/>
              </a:lnSpc>
            </a:pPr>
            <a:r>
              <a:rPr lang="en-US" sz="2100"/>
              <a:t>Distribute 9-4 (overhead to demonstrate the process)</a:t>
            </a:r>
          </a:p>
          <a:p>
            <a:pPr>
              <a:lnSpc>
                <a:spcPct val="80000"/>
              </a:lnSpc>
            </a:pPr>
            <a:endParaRPr lang="en-US" sz="2100"/>
          </a:p>
          <a:p>
            <a:pPr>
              <a:lnSpc>
                <a:spcPct val="80000"/>
              </a:lnSpc>
            </a:pPr>
            <a:r>
              <a:rPr lang="en-US" sz="2100"/>
              <a:t>WHY?</a:t>
            </a:r>
          </a:p>
          <a:p>
            <a:pPr>
              <a:lnSpc>
                <a:spcPct val="80000"/>
              </a:lnSpc>
            </a:pPr>
            <a:r>
              <a:rPr lang="en-US" sz="2100"/>
              <a:t>Even more elaborate than visual or auditory or semantic!  The self is one of the most highly elaborated structures in memory…therefore, tying the adjective to your self would provide the most access points to that info later</a:t>
            </a:r>
          </a:p>
          <a:p>
            <a:pPr>
              <a:lnSpc>
                <a:spcPct val="80000"/>
              </a:lnSpc>
            </a:pPr>
            <a:r>
              <a:rPr lang="en-US" sz="2100"/>
              <a:t>DEFINED: making info “relevant to me” forces deeper processing and therefore allows for easier access</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Meaning and Memory</a:t>
            </a:r>
          </a:p>
        </p:txBody>
      </p:sp>
      <p:sp>
        <p:nvSpPr>
          <p:cNvPr id="32771" name="Rectangle 3"/>
          <p:cNvSpPr>
            <a:spLocks noGrp="1" noChangeArrowheads="1"/>
          </p:cNvSpPr>
          <p:nvPr>
            <p:ph idx="1"/>
          </p:nvPr>
        </p:nvSpPr>
        <p:spPr>
          <a:xfrm>
            <a:off x="457200" y="1143000"/>
            <a:ext cx="8534400" cy="5410200"/>
          </a:xfrm>
        </p:spPr>
        <p:txBody>
          <a:bodyPr/>
          <a:lstStyle/>
          <a:p>
            <a:pPr>
              <a:lnSpc>
                <a:spcPct val="90000"/>
              </a:lnSpc>
            </a:pPr>
            <a:r>
              <a:rPr lang="en-US" sz="2400"/>
              <a:t>Now, we’ll do an exercise about </a:t>
            </a:r>
            <a:r>
              <a:rPr lang="en-US" sz="2400" b="1"/>
              <a:t>encoding based on meaning.</a:t>
            </a:r>
          </a:p>
          <a:p>
            <a:pPr>
              <a:lnSpc>
                <a:spcPct val="90000"/>
              </a:lnSpc>
            </a:pPr>
            <a:r>
              <a:rPr lang="en-US" sz="2400"/>
              <a:t>I will read a passage.  When I say so, write down as much as you can remember (word for word as much as possible)</a:t>
            </a:r>
          </a:p>
          <a:p>
            <a:pPr>
              <a:lnSpc>
                <a:spcPct val="90000"/>
              </a:lnSpc>
            </a:pPr>
            <a:r>
              <a:rPr lang="en-US" sz="2400"/>
              <a:t>Half the room GET OUT!</a:t>
            </a:r>
          </a:p>
          <a:p>
            <a:pPr>
              <a:lnSpc>
                <a:spcPct val="90000"/>
              </a:lnSpc>
            </a:pPr>
            <a:r>
              <a:rPr lang="en-US" sz="2400"/>
              <a:t>DON’T GO ON UNTIL THEY ARE OUT!</a:t>
            </a:r>
          </a:p>
          <a:p>
            <a:pPr>
              <a:lnSpc>
                <a:spcPct val="90000"/>
              </a:lnSpc>
            </a:pPr>
            <a:r>
              <a:rPr lang="en-US" sz="2400"/>
              <a:t>Tell students in room “THE CONTEXT IS KITE FLYING.”</a:t>
            </a:r>
          </a:p>
          <a:p>
            <a:pPr>
              <a:lnSpc>
                <a:spcPct val="90000"/>
              </a:lnSpc>
            </a:pPr>
            <a:r>
              <a:rPr lang="en-US" sz="2400"/>
              <a:t>Have other students come back in </a:t>
            </a:r>
          </a:p>
          <a:p>
            <a:pPr>
              <a:lnSpc>
                <a:spcPct val="90000"/>
              </a:lnSpc>
            </a:pPr>
            <a:r>
              <a:rPr lang="en-US" sz="2400"/>
              <a:t>Read page 11 italics</a:t>
            </a:r>
          </a:p>
          <a:p>
            <a:pPr>
              <a:lnSpc>
                <a:spcPct val="90000"/>
              </a:lnSpc>
            </a:pPr>
            <a:endParaRPr lang="en-US" sz="2400"/>
          </a:p>
          <a:p>
            <a:pPr>
              <a:lnSpc>
                <a:spcPct val="90000"/>
              </a:lnSpc>
            </a:pPr>
            <a:r>
              <a:rPr lang="en-US" sz="2400"/>
              <a:t>Even a simple sentence is easier to recall with context and </a:t>
            </a:r>
            <a:r>
              <a:rPr lang="en-US" sz="2400" b="1"/>
              <a:t>meaning. </a:t>
            </a:r>
          </a:p>
          <a:p>
            <a:pPr>
              <a:lnSpc>
                <a:spcPct val="90000"/>
              </a:lnSpc>
            </a:pPr>
            <a:r>
              <a:rPr lang="en-US" sz="2400"/>
              <a:t>Read page 11 bottom (1), (2), and (3)</a:t>
            </a:r>
          </a:p>
          <a:p>
            <a:pPr>
              <a:lnSpc>
                <a:spcPct val="90000"/>
              </a:lnSpc>
            </a:pPr>
            <a:endParaRPr lang="en-US" sz="240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a:t>Semantic Encoding of Pictures</a:t>
            </a:r>
            <a:br>
              <a:rPr lang="en-US" sz="4000"/>
            </a:br>
            <a:r>
              <a:rPr lang="en-US" sz="4000"/>
              <a:t>(SKIP !)</a:t>
            </a:r>
          </a:p>
        </p:txBody>
      </p:sp>
      <p:sp>
        <p:nvSpPr>
          <p:cNvPr id="31747" name="Rectangle 3"/>
          <p:cNvSpPr>
            <a:spLocks noGrp="1" noChangeArrowheads="1"/>
          </p:cNvSpPr>
          <p:nvPr>
            <p:ph idx="1"/>
          </p:nvPr>
        </p:nvSpPr>
        <p:spPr/>
        <p:txBody>
          <a:bodyPr/>
          <a:lstStyle/>
          <a:p>
            <a:pPr>
              <a:lnSpc>
                <a:spcPct val="80000"/>
              </a:lnSpc>
            </a:pPr>
            <a:r>
              <a:rPr lang="en-US" sz="2800"/>
              <a:t>Distribute Handout 9-5</a:t>
            </a:r>
          </a:p>
          <a:p>
            <a:pPr>
              <a:lnSpc>
                <a:spcPct val="80000"/>
              </a:lnSpc>
            </a:pPr>
            <a:r>
              <a:rPr lang="en-US" sz="2800"/>
              <a:t>KEEP UPSIDE DOWN…</a:t>
            </a:r>
          </a:p>
          <a:p>
            <a:pPr>
              <a:lnSpc>
                <a:spcPct val="80000"/>
              </a:lnSpc>
            </a:pPr>
            <a:r>
              <a:rPr lang="en-US" sz="2800"/>
              <a:t>Turn the handout over and study the two figures (briefly)</a:t>
            </a:r>
          </a:p>
          <a:p>
            <a:pPr>
              <a:lnSpc>
                <a:spcPct val="80000"/>
              </a:lnSpc>
            </a:pPr>
            <a:r>
              <a:rPr lang="en-US" sz="2800"/>
              <a:t>B is, “An early bird who caught a very strong worm.”</a:t>
            </a:r>
          </a:p>
          <a:p>
            <a:pPr>
              <a:lnSpc>
                <a:spcPct val="80000"/>
              </a:lnSpc>
            </a:pPr>
            <a:r>
              <a:rPr lang="en-US" sz="2800"/>
              <a:t>Give me back the pictures</a:t>
            </a:r>
          </a:p>
          <a:p>
            <a:pPr>
              <a:lnSpc>
                <a:spcPct val="80000"/>
              </a:lnSpc>
            </a:pPr>
            <a:r>
              <a:rPr lang="en-US" sz="2800"/>
              <a:t>DON’T GO ON UNTIL LATER!</a:t>
            </a:r>
          </a:p>
          <a:p>
            <a:pPr>
              <a:lnSpc>
                <a:spcPct val="80000"/>
              </a:lnSpc>
            </a:pPr>
            <a:r>
              <a:rPr lang="en-US" sz="2800"/>
              <a:t>LATER: recall them both by writing the figures down on a scrap paper</a:t>
            </a:r>
          </a:p>
          <a:p>
            <a:pPr>
              <a:lnSpc>
                <a:spcPct val="80000"/>
              </a:lnSpc>
            </a:pPr>
            <a:r>
              <a:rPr lang="en-US" sz="2800"/>
              <a:t>Which one is recalled better?  WHY?</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Imagery</a:t>
            </a:r>
          </a:p>
        </p:txBody>
      </p:sp>
      <p:sp>
        <p:nvSpPr>
          <p:cNvPr id="37891" name="Rectangle 3"/>
          <p:cNvSpPr>
            <a:spLocks noGrp="1" noChangeArrowheads="1"/>
          </p:cNvSpPr>
          <p:nvPr>
            <p:ph type="body" sz="half" idx="1"/>
          </p:nvPr>
        </p:nvSpPr>
        <p:spPr>
          <a:xfrm>
            <a:off x="0" y="1600200"/>
            <a:ext cx="7391400" cy="5257800"/>
          </a:xfrm>
        </p:spPr>
        <p:txBody>
          <a:bodyPr/>
          <a:lstStyle/>
          <a:p>
            <a:r>
              <a:rPr lang="en-US" sz="2800"/>
              <a:t>1</a:t>
            </a:r>
            <a:r>
              <a:rPr lang="en-US" sz="2800" baseline="30000"/>
              <a:t>st</a:t>
            </a:r>
            <a:r>
              <a:rPr lang="en-US" sz="2800"/>
              <a:t> Trial: Remember this list: tiger, butterfly, iced tea, sweat, monkey, flag, newspaper, iPOD, fire, Iraq, dwarf</a:t>
            </a:r>
          </a:p>
          <a:p>
            <a:r>
              <a:rPr lang="en-US" sz="2800"/>
              <a:t>2</a:t>
            </a:r>
            <a:r>
              <a:rPr lang="en-US" sz="2800" baseline="30000"/>
              <a:t>nd</a:t>
            </a:r>
            <a:r>
              <a:rPr lang="en-US" sz="2800"/>
              <a:t> Trial: B: Remember this list: time, peace, store, clean, arrogant, stereo, principle, deserve, love, direction, science</a:t>
            </a:r>
          </a:p>
          <a:p>
            <a:r>
              <a:rPr lang="en-US" sz="2800"/>
              <a:t>Which is easier to remember? WHY?</a:t>
            </a:r>
          </a:p>
          <a:p>
            <a:r>
              <a:rPr lang="en-US" sz="2800" b="1"/>
              <a:t>DEFINED: </a:t>
            </a:r>
            <a:r>
              <a:rPr lang="en-US" sz="2800"/>
              <a:t>We remember words that lend themselves to picture images better than we remember abstract, low-image words</a:t>
            </a:r>
          </a:p>
          <a:p>
            <a:endParaRPr lang="en-US" sz="2800"/>
          </a:p>
          <a:p>
            <a:endParaRPr lang="en-US" sz="2800"/>
          </a:p>
        </p:txBody>
      </p:sp>
      <p:pic>
        <p:nvPicPr>
          <p:cNvPr id="37892" name="Picture 4"/>
          <p:cNvPicPr>
            <a:picLocks noGrp="1" noChangeAspect="1" noChangeArrowheads="1"/>
          </p:cNvPicPr>
          <p:nvPr>
            <p:ph sz="half" idx="2"/>
          </p:nvPr>
        </p:nvPicPr>
        <p:blipFill>
          <a:blip r:embed="rId2" cstate="print"/>
          <a:srcRect/>
          <a:stretch>
            <a:fillRect/>
          </a:stretch>
        </p:blipFill>
        <p:spPr>
          <a:xfrm>
            <a:off x="6553200" y="2133600"/>
            <a:ext cx="2590800" cy="2468563"/>
          </a:xfrm>
          <a:noFill/>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4876800" cy="1143000"/>
          </a:xfrm>
        </p:spPr>
        <p:txBody>
          <a:bodyPr/>
          <a:lstStyle/>
          <a:p>
            <a:r>
              <a:rPr lang="en-US" sz="4000"/>
              <a:t>Mnemonic Devices</a:t>
            </a:r>
          </a:p>
        </p:txBody>
      </p:sp>
      <p:sp>
        <p:nvSpPr>
          <p:cNvPr id="33795" name="Rectangle 3"/>
          <p:cNvSpPr>
            <a:spLocks noGrp="1" noChangeArrowheads="1"/>
          </p:cNvSpPr>
          <p:nvPr>
            <p:ph type="body" sz="half" idx="1"/>
          </p:nvPr>
        </p:nvSpPr>
        <p:spPr>
          <a:xfrm>
            <a:off x="0" y="762000"/>
            <a:ext cx="6096000" cy="6096000"/>
          </a:xfrm>
        </p:spPr>
        <p:txBody>
          <a:bodyPr/>
          <a:lstStyle/>
          <a:p>
            <a:r>
              <a:rPr lang="en-US" sz="2800"/>
              <a:t>I need some volunteers to orally create a list of 10 concrete objects.</a:t>
            </a:r>
          </a:p>
          <a:p>
            <a:r>
              <a:rPr lang="en-US" sz="2800"/>
              <a:t>1 at a time please</a:t>
            </a:r>
          </a:p>
          <a:p>
            <a:r>
              <a:rPr lang="en-US" sz="2800"/>
              <a:t>As each is said, I need a volunteer to write each in order behind the screen.  WRITE CLEARLY!</a:t>
            </a:r>
          </a:p>
          <a:p>
            <a:r>
              <a:rPr lang="en-US" sz="2800"/>
              <a:t>SILENTLY!!! Remember them.</a:t>
            </a:r>
          </a:p>
          <a:p>
            <a:r>
              <a:rPr lang="en-US" sz="2800"/>
              <a:t>Recall them by writing them down in order.</a:t>
            </a:r>
          </a:p>
          <a:p>
            <a:r>
              <a:rPr lang="en-US" sz="2800"/>
              <a:t>Does Mr. Filipowicz remember them? Let’s find out.</a:t>
            </a:r>
          </a:p>
        </p:txBody>
      </p:sp>
      <p:pic>
        <p:nvPicPr>
          <p:cNvPr id="33796" name="Picture 4"/>
          <p:cNvPicPr>
            <a:picLocks noGrp="1" noChangeAspect="1" noChangeArrowheads="1"/>
          </p:cNvPicPr>
          <p:nvPr>
            <p:ph sz="half" idx="2"/>
          </p:nvPr>
        </p:nvPicPr>
        <p:blipFill>
          <a:blip r:embed="rId2" cstate="print"/>
          <a:srcRect/>
          <a:stretch>
            <a:fillRect/>
          </a:stretch>
        </p:blipFill>
        <p:spPr>
          <a:xfrm>
            <a:off x="6076950" y="0"/>
            <a:ext cx="3067050" cy="3505200"/>
          </a:xfrm>
          <a:noFill/>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676400"/>
            <a:ext cx="8229600" cy="1143000"/>
          </a:xfrm>
        </p:spPr>
        <p:txBody>
          <a:bodyPr/>
          <a:lstStyle/>
          <a:p>
            <a:r>
              <a:rPr lang="en-US" altLang="en-US">
                <a:solidFill>
                  <a:schemeClr val="bg1"/>
                </a:solidFill>
              </a:rPr>
              <a:t>Peg Word System</a:t>
            </a:r>
            <a:r>
              <a:rPr lang="en-US" altLang="en-US">
                <a:solidFill>
                  <a:schemeClr val="tx1"/>
                </a:solidFill>
              </a:rPr>
              <a:t> </a:t>
            </a:r>
          </a:p>
        </p:txBody>
      </p:sp>
      <p:pic>
        <p:nvPicPr>
          <p:cNvPr id="68611" name="Picture 3"/>
          <p:cNvPicPr>
            <a:picLocks noGrp="1" noChangeAspect="1" noChangeArrowheads="1"/>
          </p:cNvPicPr>
          <p:nvPr>
            <p:ph idx="1"/>
          </p:nvPr>
        </p:nvPicPr>
        <p:blipFill>
          <a:blip r:embed="rId2" cstate="print"/>
          <a:stretch>
            <a:fillRect/>
          </a:stretch>
        </p:blipFill>
        <p:spPr>
          <a:xfrm>
            <a:off x="457200" y="1829294"/>
            <a:ext cx="8229600" cy="4067774"/>
          </a:xfrm>
          <a:noFill/>
          <a:ln/>
        </p:spPr>
      </p:pic>
      <p:sp>
        <p:nvSpPr>
          <p:cNvPr id="68612" name="Text Box 4"/>
          <p:cNvSpPr txBox="1">
            <a:spLocks noChangeArrowheads="1"/>
          </p:cNvSpPr>
          <p:nvPr/>
        </p:nvSpPr>
        <p:spPr bwMode="auto">
          <a:xfrm>
            <a:off x="1600200" y="457200"/>
            <a:ext cx="5410200" cy="549275"/>
          </a:xfrm>
          <a:prstGeom prst="rect">
            <a:avLst/>
          </a:prstGeom>
          <a:noFill/>
          <a:ln w="9525">
            <a:noFill/>
            <a:miter lim="800000"/>
            <a:headEnd/>
            <a:tailEnd/>
          </a:ln>
          <a:effectLst/>
        </p:spPr>
        <p:txBody>
          <a:bodyPr>
            <a:spAutoFit/>
          </a:bodyPr>
          <a:lstStyle/>
          <a:p>
            <a:pPr algn="ctr">
              <a:spcBef>
                <a:spcPct val="50000"/>
              </a:spcBef>
            </a:pPr>
            <a:endParaRPr lang="en-US" sz="3000" b="1"/>
          </a:p>
        </p:txBody>
      </p:sp>
      <p:sp>
        <p:nvSpPr>
          <p:cNvPr id="68613" name="Rectangle 5"/>
          <p:cNvSpPr>
            <a:spLocks noChangeArrowheads="1"/>
          </p:cNvSpPr>
          <p:nvPr/>
        </p:nvSpPr>
        <p:spPr bwMode="auto">
          <a:xfrm>
            <a:off x="685800" y="261938"/>
            <a:ext cx="7772400" cy="1143000"/>
          </a:xfrm>
          <a:prstGeom prst="rect">
            <a:avLst/>
          </a:prstGeom>
          <a:noFill/>
          <a:ln w="9525">
            <a:noFill/>
            <a:miter lim="800000"/>
            <a:headEnd/>
            <a:tailEnd/>
          </a:ln>
          <a:effectLst/>
        </p:spPr>
        <p:txBody>
          <a:bodyPr anchor="ctr"/>
          <a:lstStyle/>
          <a:p>
            <a:pPr algn="ctr"/>
            <a:r>
              <a:rPr lang="en-US" sz="4000">
                <a:solidFill>
                  <a:schemeClr val="tx2"/>
                </a:solidFill>
                <a:latin typeface="Palatino Linotype" pitchFamily="18" charset="0"/>
              </a:rPr>
              <a:t>Peg Word System</a:t>
            </a:r>
            <a:endParaRPr lang="en-US" sz="4400" b="1"/>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Method of Loci: Simonides</a:t>
            </a:r>
          </a:p>
        </p:txBody>
      </p:sp>
      <p:sp>
        <p:nvSpPr>
          <p:cNvPr id="34819" name="Rectangle 3"/>
          <p:cNvSpPr>
            <a:spLocks noGrp="1" noChangeArrowheads="1"/>
          </p:cNvSpPr>
          <p:nvPr>
            <p:ph type="body" sz="half" idx="1"/>
          </p:nvPr>
        </p:nvSpPr>
        <p:spPr/>
        <p:txBody>
          <a:bodyPr/>
          <a:lstStyle/>
          <a:p>
            <a:r>
              <a:rPr lang="en-US" sz="2800"/>
              <a:t>Read pg. 12</a:t>
            </a:r>
          </a:p>
          <a:p>
            <a:r>
              <a:rPr lang="en-US" sz="2800"/>
              <a:t>Places: baseball field positions (or any sport), rooms of your house, places along your drive to school</a:t>
            </a:r>
          </a:p>
        </p:txBody>
      </p:sp>
      <p:pic>
        <p:nvPicPr>
          <p:cNvPr id="34820" name="Picture 4"/>
          <p:cNvPicPr>
            <a:picLocks noGrp="1" noChangeAspect="1" noChangeArrowheads="1"/>
          </p:cNvPicPr>
          <p:nvPr>
            <p:ph sz="half" idx="2"/>
          </p:nvPr>
        </p:nvPicPr>
        <p:blipFill>
          <a:blip r:embed="rId2" cstate="print"/>
          <a:stretch>
            <a:fillRect/>
          </a:stretch>
        </p:blipFill>
        <p:spPr>
          <a:xfrm>
            <a:off x="4899078" y="1600200"/>
            <a:ext cx="3536844" cy="4525963"/>
          </a:xfrm>
          <a:noFill/>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The Key Word Method</a:t>
            </a:r>
          </a:p>
        </p:txBody>
      </p:sp>
      <p:sp>
        <p:nvSpPr>
          <p:cNvPr id="35843" name="Rectangle 3"/>
          <p:cNvSpPr>
            <a:spLocks noGrp="1" noChangeArrowheads="1"/>
          </p:cNvSpPr>
          <p:nvPr>
            <p:ph type="body" sz="half" idx="1"/>
          </p:nvPr>
        </p:nvSpPr>
        <p:spPr>
          <a:xfrm>
            <a:off x="457200" y="1600200"/>
            <a:ext cx="4267200" cy="4953000"/>
          </a:xfrm>
        </p:spPr>
        <p:txBody>
          <a:bodyPr/>
          <a:lstStyle/>
          <a:p>
            <a:r>
              <a:rPr lang="en-US"/>
              <a:t>Useful for parts of the brain perhaps?</a:t>
            </a:r>
          </a:p>
          <a:p>
            <a:r>
              <a:rPr lang="en-US"/>
              <a:t>USE IT if you can remember the mental pictures</a:t>
            </a:r>
          </a:p>
          <a:p>
            <a:r>
              <a:rPr lang="en-US"/>
              <a:t>Distribute copies of page. 13 chart</a:t>
            </a:r>
          </a:p>
        </p:txBody>
      </p:sp>
      <p:pic>
        <p:nvPicPr>
          <p:cNvPr id="35844" name="Picture 4"/>
          <p:cNvPicPr>
            <a:picLocks noGrp="1" noChangeAspect="1" noChangeArrowheads="1"/>
          </p:cNvPicPr>
          <p:nvPr>
            <p:ph sz="half" idx="2"/>
          </p:nvPr>
        </p:nvPicPr>
        <p:blipFill>
          <a:blip r:embed="rId2" cstate="print"/>
          <a:srcRect/>
          <a:stretch>
            <a:fillRect/>
          </a:stretch>
        </p:blipFill>
        <p:spPr>
          <a:xfrm>
            <a:off x="4800600" y="2362200"/>
            <a:ext cx="4343400" cy="2892425"/>
          </a:xfrm>
          <a:noFill/>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5638800" cy="1143000"/>
          </a:xfrm>
        </p:spPr>
        <p:txBody>
          <a:bodyPr/>
          <a:lstStyle/>
          <a:p>
            <a:r>
              <a:rPr lang="en-US"/>
              <a:t>Chunking</a:t>
            </a:r>
          </a:p>
        </p:txBody>
      </p:sp>
      <p:sp>
        <p:nvSpPr>
          <p:cNvPr id="36867" name="Rectangle 3"/>
          <p:cNvSpPr>
            <a:spLocks noGrp="1" noChangeArrowheads="1"/>
          </p:cNvSpPr>
          <p:nvPr>
            <p:ph type="body" sz="half" idx="1"/>
          </p:nvPr>
        </p:nvSpPr>
        <p:spPr>
          <a:xfrm>
            <a:off x="0" y="1066800"/>
            <a:ext cx="7543800" cy="5791200"/>
          </a:xfrm>
        </p:spPr>
        <p:txBody>
          <a:bodyPr/>
          <a:lstStyle/>
          <a:p>
            <a:r>
              <a:rPr lang="en-US" sz="2800"/>
              <a:t>How many sentences are there in the Pledge of Allegiance?</a:t>
            </a:r>
          </a:p>
          <a:p>
            <a:r>
              <a:rPr lang="en-US" sz="2800"/>
              <a:t>1!!!</a:t>
            </a:r>
          </a:p>
          <a:p>
            <a:r>
              <a:rPr lang="en-US" sz="2800"/>
              <a:t>Half the room leave…(13)</a:t>
            </a:r>
          </a:p>
          <a:p>
            <a:r>
              <a:rPr lang="en-US" sz="2800"/>
              <a:t>Control: Remember the following list of 12 numbers…recall on paper when I say so</a:t>
            </a:r>
          </a:p>
          <a:p>
            <a:r>
              <a:rPr lang="en-US" sz="2800"/>
              <a:t>Experimental: Other half also remember the list…recall on paper when I say so</a:t>
            </a:r>
          </a:p>
          <a:p>
            <a:r>
              <a:rPr lang="en-US" sz="2800"/>
              <a:t>Defined: clustering of info into familiar, manageable units, such as 757-867-5309</a:t>
            </a:r>
          </a:p>
        </p:txBody>
      </p:sp>
      <p:pic>
        <p:nvPicPr>
          <p:cNvPr id="36868" name="Picture 4"/>
          <p:cNvPicPr>
            <a:picLocks noGrp="1" noChangeAspect="1" noChangeArrowheads="1"/>
          </p:cNvPicPr>
          <p:nvPr>
            <p:ph sz="half" idx="2"/>
          </p:nvPr>
        </p:nvPicPr>
        <p:blipFill>
          <a:blip r:embed="rId2" cstate="print"/>
          <a:srcRect/>
          <a:stretch>
            <a:fillRect/>
          </a:stretch>
        </p:blipFill>
        <p:spPr>
          <a:xfrm>
            <a:off x="7107238" y="0"/>
            <a:ext cx="2036762" cy="2971800"/>
          </a:xfrm>
          <a:noFill/>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600200" y="0"/>
            <a:ext cx="8229600" cy="1143000"/>
          </a:xfrm>
        </p:spPr>
        <p:txBody>
          <a:bodyPr/>
          <a:lstStyle/>
          <a:p>
            <a:r>
              <a:rPr lang="en-US" dirty="0"/>
              <a:t>Journal: Day </a:t>
            </a:r>
            <a:r>
              <a:rPr lang="en-US" dirty="0" smtClean="0"/>
              <a:t>7</a:t>
            </a:r>
            <a:endParaRPr lang="en-US" dirty="0"/>
          </a:p>
        </p:txBody>
      </p:sp>
      <p:sp>
        <p:nvSpPr>
          <p:cNvPr id="194563" name="Rectangle 3"/>
          <p:cNvSpPr>
            <a:spLocks noGrp="1" noChangeArrowheads="1"/>
          </p:cNvSpPr>
          <p:nvPr>
            <p:ph idx="1"/>
          </p:nvPr>
        </p:nvSpPr>
        <p:spPr>
          <a:xfrm>
            <a:off x="457200" y="1066800"/>
            <a:ext cx="4343400" cy="5791200"/>
          </a:xfrm>
        </p:spPr>
        <p:txBody>
          <a:bodyPr/>
          <a:lstStyle/>
          <a:p>
            <a:pPr>
              <a:lnSpc>
                <a:spcPct val="80000"/>
              </a:lnSpc>
            </a:pPr>
            <a:r>
              <a:rPr lang="en-US" sz="2800"/>
              <a:t>In your everyday life, what sorts of strategies do you use to help you remember things you don’t want to forget? (i.e. studying for a test, remembering all the things you must do in a day, attempting to remember the name of someone whom you have just met, etc.)</a:t>
            </a:r>
          </a:p>
          <a:p>
            <a:pPr>
              <a:lnSpc>
                <a:spcPct val="80000"/>
              </a:lnSpc>
            </a:pPr>
            <a:r>
              <a:rPr lang="en-US" sz="2800"/>
              <a:t>How, or why, do you think these strategies work or not work for you?</a:t>
            </a:r>
          </a:p>
          <a:p>
            <a:pPr>
              <a:lnSpc>
                <a:spcPct val="80000"/>
              </a:lnSpc>
            </a:pPr>
            <a:endParaRPr lang="en-US" sz="2800"/>
          </a:p>
          <a:p>
            <a:pPr>
              <a:lnSpc>
                <a:spcPct val="80000"/>
              </a:lnSpc>
            </a:pPr>
            <a:endParaRPr lang="en-US" sz="2800"/>
          </a:p>
          <a:p>
            <a:pPr>
              <a:lnSpc>
                <a:spcPct val="80000"/>
              </a:lnSpc>
            </a:pPr>
            <a:endParaRPr lang="en-US" sz="2800"/>
          </a:p>
        </p:txBody>
      </p:sp>
      <p:pic>
        <p:nvPicPr>
          <p:cNvPr id="194564" name="Picture 4"/>
          <p:cNvPicPr>
            <a:picLocks noChangeAspect="1" noChangeArrowheads="1"/>
          </p:cNvPicPr>
          <p:nvPr/>
        </p:nvPicPr>
        <p:blipFill>
          <a:blip r:embed="rId2" cstate="print"/>
          <a:srcRect/>
          <a:stretch>
            <a:fillRect/>
          </a:stretch>
        </p:blipFill>
        <p:spPr bwMode="auto">
          <a:xfrm>
            <a:off x="4667250" y="609600"/>
            <a:ext cx="4476750" cy="5867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914400" y="2362200"/>
            <a:ext cx="7172348" cy="1470025"/>
          </a:xfrm>
        </p:spPr>
        <p:txBody>
          <a:bodyPr/>
          <a:lstStyle/>
          <a:p>
            <a:r>
              <a:rPr lang="en-US" dirty="0"/>
              <a:t>Storage: Retaining Information</a:t>
            </a:r>
          </a:p>
        </p:txBody>
      </p:sp>
      <p:sp>
        <p:nvSpPr>
          <p:cNvPr id="38917" name="Rectangle 5"/>
          <p:cNvSpPr>
            <a:spLocks noGrp="1" noChangeArrowheads="1"/>
          </p:cNvSpPr>
          <p:nvPr>
            <p:ph type="subTitle" idx="1"/>
          </p:nvPr>
        </p:nvSpPr>
        <p:spPr>
          <a:xfrm>
            <a:off x="1371600" y="4038600"/>
            <a:ext cx="6400800" cy="1438284"/>
          </a:xfrm>
        </p:spPr>
        <p:txBody>
          <a:bodyPr>
            <a:normAutofit fontScale="92500" lnSpcReduction="20000"/>
          </a:bodyPr>
          <a:lstStyle/>
          <a:p>
            <a:pPr>
              <a:lnSpc>
                <a:spcPct val="80000"/>
              </a:lnSpc>
            </a:pPr>
            <a:r>
              <a:rPr lang="en-US" sz="2800" dirty="0"/>
              <a:t>*Sensory Memory</a:t>
            </a:r>
          </a:p>
          <a:p>
            <a:pPr>
              <a:lnSpc>
                <a:spcPct val="80000"/>
              </a:lnSpc>
            </a:pPr>
            <a:r>
              <a:rPr lang="en-US" sz="2800" dirty="0"/>
              <a:t>*Working / Short-Term Memory</a:t>
            </a:r>
          </a:p>
          <a:p>
            <a:pPr>
              <a:lnSpc>
                <a:spcPct val="80000"/>
              </a:lnSpc>
            </a:pPr>
            <a:r>
              <a:rPr lang="en-US" sz="2800" dirty="0"/>
              <a:t>*Long Term Memory</a:t>
            </a:r>
          </a:p>
          <a:p>
            <a:pPr>
              <a:lnSpc>
                <a:spcPct val="80000"/>
              </a:lnSpc>
            </a:pPr>
            <a:r>
              <a:rPr lang="en-US" sz="2800" dirty="0"/>
              <a:t>* Storing Memories in the Brain</a:t>
            </a:r>
          </a:p>
        </p:txBody>
      </p:sp>
      <p:pic>
        <p:nvPicPr>
          <p:cNvPr id="38918" name="Picture 6"/>
          <p:cNvPicPr>
            <a:picLocks noChangeAspect="1" noChangeArrowheads="1"/>
          </p:cNvPicPr>
          <p:nvPr/>
        </p:nvPicPr>
        <p:blipFill>
          <a:blip r:embed="rId2" cstate="print"/>
          <a:srcRect/>
          <a:stretch>
            <a:fillRect/>
          </a:stretch>
        </p:blipFill>
        <p:spPr bwMode="auto">
          <a:xfrm>
            <a:off x="3124200" y="228600"/>
            <a:ext cx="3048000" cy="2286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3810000" cy="1143000"/>
          </a:xfrm>
        </p:spPr>
        <p:txBody>
          <a:bodyPr/>
          <a:lstStyle/>
          <a:p>
            <a:r>
              <a:rPr lang="en-US" sz="4000"/>
              <a:t>Iconic Memory</a:t>
            </a:r>
          </a:p>
        </p:txBody>
      </p:sp>
      <p:sp>
        <p:nvSpPr>
          <p:cNvPr id="40963" name="Rectangle 3"/>
          <p:cNvSpPr>
            <a:spLocks noGrp="1" noChangeArrowheads="1"/>
          </p:cNvSpPr>
          <p:nvPr>
            <p:ph type="body" sz="half" idx="1"/>
          </p:nvPr>
        </p:nvSpPr>
        <p:spPr>
          <a:xfrm>
            <a:off x="0" y="1066800"/>
            <a:ext cx="9144000" cy="5791200"/>
          </a:xfrm>
        </p:spPr>
        <p:txBody>
          <a:bodyPr/>
          <a:lstStyle/>
          <a:p>
            <a:pPr>
              <a:lnSpc>
                <a:spcPct val="90000"/>
              </a:lnSpc>
            </a:pPr>
            <a:r>
              <a:rPr lang="en-US" sz="2400"/>
              <a:t>Time Dependent: </a:t>
            </a:r>
            <a:r>
              <a:rPr lang="en-US" sz="2400" i="1"/>
              <a:t>PSYCH SIM 5 or other powerpoint</a:t>
            </a:r>
          </a:p>
          <a:p>
            <a:pPr>
              <a:lnSpc>
                <a:spcPct val="90000"/>
              </a:lnSpc>
            </a:pPr>
            <a:r>
              <a:rPr lang="en-US" sz="2400"/>
              <a:t>KNOW THIS EXPERIMENT: George Sperling’s 3x3 matrix of letters</a:t>
            </a:r>
          </a:p>
          <a:p>
            <a:pPr>
              <a:lnSpc>
                <a:spcPct val="90000"/>
              </a:lnSpc>
            </a:pPr>
            <a:r>
              <a:rPr lang="en-US" sz="2400"/>
              <a:t>Free recall of all 9, 44% accuracy </a:t>
            </a:r>
          </a:p>
          <a:p>
            <a:pPr>
              <a:lnSpc>
                <a:spcPct val="90000"/>
              </a:lnSpc>
            </a:pPr>
            <a:r>
              <a:rPr lang="en-US" sz="2400"/>
              <a:t>Directed recall (through a tone) = approaches 100% accuracy</a:t>
            </a:r>
          </a:p>
          <a:p>
            <a:pPr>
              <a:lnSpc>
                <a:spcPct val="90000"/>
              </a:lnSpc>
            </a:pPr>
            <a:r>
              <a:rPr lang="en-US" sz="2400"/>
              <a:t>Time delayed directed recall = 33%</a:t>
            </a:r>
          </a:p>
          <a:p>
            <a:pPr>
              <a:lnSpc>
                <a:spcPct val="90000"/>
              </a:lnSpc>
            </a:pPr>
            <a:r>
              <a:rPr lang="en-US" sz="2400"/>
              <a:t>What does it prove exactly? </a:t>
            </a:r>
          </a:p>
          <a:p>
            <a:pPr lvl="1">
              <a:lnSpc>
                <a:spcPct val="90000"/>
              </a:lnSpc>
            </a:pPr>
            <a:r>
              <a:rPr lang="en-US" sz="2000"/>
              <a:t>We have a sensory memory store that allows iconic memories to be stored for a very brief period</a:t>
            </a:r>
          </a:p>
          <a:p>
            <a:pPr lvl="1">
              <a:lnSpc>
                <a:spcPct val="90000"/>
              </a:lnSpc>
            </a:pPr>
            <a:r>
              <a:rPr lang="en-US" sz="2000"/>
              <a:t>If it is not processed immediately, it is erased / never makes it to working or long term memory</a:t>
            </a:r>
          </a:p>
          <a:p>
            <a:pPr lvl="1">
              <a:lnSpc>
                <a:spcPct val="90000"/>
              </a:lnSpc>
            </a:pPr>
            <a:endParaRPr lang="en-US" sz="2000"/>
          </a:p>
          <a:p>
            <a:pPr>
              <a:lnSpc>
                <a:spcPct val="90000"/>
              </a:lnSpc>
            </a:pPr>
            <a:r>
              <a:rPr lang="en-US" sz="2400" b="1"/>
              <a:t>DEFINED</a:t>
            </a:r>
            <a:r>
              <a:rPr lang="en-US" sz="2400"/>
              <a:t>: momentary sensory memory of visual stimuli, a photographic or picture-image memory lasting less than a second</a:t>
            </a:r>
          </a:p>
        </p:txBody>
      </p:sp>
      <p:pic>
        <p:nvPicPr>
          <p:cNvPr id="40964" name="Picture 4"/>
          <p:cNvPicPr>
            <a:picLocks noGrp="1" noChangeAspect="1" noChangeArrowheads="1"/>
          </p:cNvPicPr>
          <p:nvPr>
            <p:ph sz="half" idx="2"/>
          </p:nvPr>
        </p:nvPicPr>
        <p:blipFill>
          <a:blip r:embed="rId2" cstate="print"/>
          <a:srcRect/>
          <a:stretch>
            <a:fillRect/>
          </a:stretch>
        </p:blipFill>
        <p:spPr>
          <a:xfrm>
            <a:off x="7086600" y="-1"/>
            <a:ext cx="2057400" cy="1559379"/>
          </a:xfrm>
          <a:noFill/>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76225"/>
            <a:ext cx="7772400" cy="1143000"/>
          </a:xfrm>
        </p:spPr>
        <p:txBody>
          <a:bodyPr/>
          <a:lstStyle/>
          <a:p>
            <a:r>
              <a:rPr lang="en-US" sz="4000">
                <a:solidFill>
                  <a:schemeClr val="tx1"/>
                </a:solidFill>
                <a:latin typeface="Palatino Linotype" pitchFamily="18" charset="0"/>
              </a:rPr>
              <a:t>Whole Report</a:t>
            </a:r>
          </a:p>
        </p:txBody>
      </p:sp>
      <p:sp>
        <p:nvSpPr>
          <p:cNvPr id="43011" name="Text Box 3"/>
          <p:cNvSpPr txBox="1">
            <a:spLocks noChangeArrowheads="1"/>
          </p:cNvSpPr>
          <p:nvPr/>
        </p:nvSpPr>
        <p:spPr bwMode="auto">
          <a:xfrm>
            <a:off x="1387475" y="5334000"/>
            <a:ext cx="6369050" cy="822325"/>
          </a:xfrm>
          <a:prstGeom prst="rect">
            <a:avLst/>
          </a:prstGeom>
          <a:noFill/>
          <a:ln w="9525">
            <a:noFill/>
            <a:miter lim="800000"/>
            <a:headEnd/>
            <a:tailEnd/>
          </a:ln>
          <a:effectLst/>
        </p:spPr>
        <p:txBody>
          <a:bodyPr wrap="none">
            <a:spAutoFit/>
          </a:bodyPr>
          <a:lstStyle/>
          <a:p>
            <a:pPr algn="ctr"/>
            <a:r>
              <a:rPr lang="en-US" sz="2400">
                <a:latin typeface="Palatino Linotype" pitchFamily="18" charset="0"/>
              </a:rPr>
              <a:t>The exposure time for the stimulus is so small</a:t>
            </a:r>
          </a:p>
          <a:p>
            <a:pPr algn="ctr"/>
            <a:r>
              <a:rPr lang="en-US" sz="2400">
                <a:latin typeface="Palatino Linotype" pitchFamily="18" charset="0"/>
              </a:rPr>
              <a:t>that items cannot be rehearsed.</a:t>
            </a:r>
          </a:p>
        </p:txBody>
      </p:sp>
      <p:sp>
        <p:nvSpPr>
          <p:cNvPr id="43012" name="Text Box 4"/>
          <p:cNvSpPr txBox="1">
            <a:spLocks noChangeArrowheads="1"/>
          </p:cNvSpPr>
          <p:nvPr/>
        </p:nvSpPr>
        <p:spPr bwMode="auto">
          <a:xfrm>
            <a:off x="1593850" y="2390775"/>
            <a:ext cx="1865313" cy="1930400"/>
          </a:xfrm>
          <a:prstGeom prst="rect">
            <a:avLst/>
          </a:prstGeom>
          <a:solidFill>
            <a:srgbClr val="FFDA3F"/>
          </a:solidFill>
          <a:ln w="9525">
            <a:solidFill>
              <a:schemeClr val="tx1"/>
            </a:solidFill>
            <a:miter lim="800000"/>
            <a:headEnd/>
            <a:tailEnd/>
          </a:ln>
          <a:effectLst/>
        </p:spPr>
        <p:txBody>
          <a:bodyPr wrap="none">
            <a:spAutoFit/>
          </a:bodyPr>
          <a:lstStyle/>
          <a:p>
            <a:pPr algn="ctr"/>
            <a:r>
              <a:rPr lang="en-US" sz="4000">
                <a:latin typeface="Palatino Linotype" pitchFamily="18" charset="0"/>
              </a:rPr>
              <a:t>R  G  T</a:t>
            </a:r>
            <a:br>
              <a:rPr lang="en-US" sz="4000">
                <a:latin typeface="Palatino Linotype" pitchFamily="18" charset="0"/>
              </a:rPr>
            </a:br>
            <a:r>
              <a:rPr lang="en-US" sz="4000">
                <a:latin typeface="Palatino Linotype" pitchFamily="18" charset="0"/>
              </a:rPr>
              <a:t>F  M  Q</a:t>
            </a:r>
            <a:br>
              <a:rPr lang="en-US" sz="4000">
                <a:latin typeface="Palatino Linotype" pitchFamily="18" charset="0"/>
              </a:rPr>
            </a:br>
            <a:r>
              <a:rPr lang="en-US" sz="4000">
                <a:latin typeface="Palatino Linotype" pitchFamily="18" charset="0"/>
              </a:rPr>
              <a:t>L  Z  S</a:t>
            </a:r>
          </a:p>
        </p:txBody>
      </p:sp>
      <p:sp>
        <p:nvSpPr>
          <p:cNvPr id="43013" name="Text Box 5"/>
          <p:cNvSpPr txBox="1">
            <a:spLocks noChangeArrowheads="1"/>
          </p:cNvSpPr>
          <p:nvPr/>
        </p:nvSpPr>
        <p:spPr bwMode="auto">
          <a:xfrm>
            <a:off x="1333500" y="4440238"/>
            <a:ext cx="23749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50 ms (1/20 second)</a:t>
            </a:r>
          </a:p>
        </p:txBody>
      </p:sp>
      <p:sp>
        <p:nvSpPr>
          <p:cNvPr id="43014" name="Text Box 6"/>
          <p:cNvSpPr txBox="1">
            <a:spLocks noChangeArrowheads="1"/>
          </p:cNvSpPr>
          <p:nvPr/>
        </p:nvSpPr>
        <p:spPr bwMode="auto">
          <a:xfrm>
            <a:off x="5348288" y="2717800"/>
            <a:ext cx="2016125" cy="1373188"/>
          </a:xfrm>
          <a:prstGeom prst="rect">
            <a:avLst/>
          </a:prstGeom>
          <a:noFill/>
          <a:ln w="9525">
            <a:noFill/>
            <a:miter lim="800000"/>
            <a:headEnd/>
            <a:tailEnd/>
          </a:ln>
          <a:effectLst/>
        </p:spPr>
        <p:txBody>
          <a:bodyPr wrap="none">
            <a:spAutoFit/>
          </a:bodyPr>
          <a:lstStyle/>
          <a:p>
            <a:pPr algn="ctr"/>
            <a:r>
              <a:rPr lang="en-US" sz="2800">
                <a:latin typeface="Palatino Linotype" pitchFamily="18" charset="0"/>
              </a:rPr>
              <a:t>“Recall”</a:t>
            </a:r>
          </a:p>
          <a:p>
            <a:pPr algn="ctr"/>
            <a:r>
              <a:rPr lang="en-US" sz="2800">
                <a:latin typeface="Palatino Linotype" pitchFamily="18" charset="0"/>
              </a:rPr>
              <a:t>R T M Z</a:t>
            </a:r>
          </a:p>
          <a:p>
            <a:pPr algn="ctr"/>
            <a:r>
              <a:rPr lang="en-US" sz="2800">
                <a:latin typeface="Palatino Linotype" pitchFamily="18" charset="0"/>
              </a:rPr>
              <a:t>(44% recall)</a:t>
            </a:r>
          </a:p>
        </p:txBody>
      </p:sp>
      <p:sp>
        <p:nvSpPr>
          <p:cNvPr id="43015" name="Rectangle 7"/>
          <p:cNvSpPr>
            <a:spLocks noChangeArrowheads="1"/>
          </p:cNvSpPr>
          <p:nvPr/>
        </p:nvSpPr>
        <p:spPr bwMode="auto">
          <a:xfrm>
            <a:off x="2743200" y="1676400"/>
            <a:ext cx="3267075" cy="457200"/>
          </a:xfrm>
          <a:prstGeom prst="rect">
            <a:avLst/>
          </a:prstGeom>
          <a:noFill/>
          <a:ln w="9525">
            <a:noFill/>
            <a:miter lim="800000"/>
            <a:headEnd/>
            <a:tailEnd/>
          </a:ln>
          <a:effectLst/>
        </p:spPr>
        <p:txBody>
          <a:bodyPr wrap="none">
            <a:spAutoFit/>
          </a:bodyPr>
          <a:lstStyle/>
          <a:p>
            <a:r>
              <a:rPr lang="en-US" sz="2400">
                <a:latin typeface="Palatino Linotype" pitchFamily="18" charset="0"/>
              </a:rPr>
              <a:t>George Sperling (1960)</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76225"/>
            <a:ext cx="7772400" cy="1143000"/>
          </a:xfrm>
        </p:spPr>
        <p:txBody>
          <a:bodyPr/>
          <a:lstStyle/>
          <a:p>
            <a:r>
              <a:rPr lang="en-US" sz="4000">
                <a:solidFill>
                  <a:schemeClr val="tx1"/>
                </a:solidFill>
                <a:latin typeface="Palatino Linotype" pitchFamily="18" charset="0"/>
              </a:rPr>
              <a:t>Partial Report</a:t>
            </a:r>
          </a:p>
        </p:txBody>
      </p:sp>
      <p:sp>
        <p:nvSpPr>
          <p:cNvPr id="44035" name="Text Box 3"/>
          <p:cNvSpPr txBox="1">
            <a:spLocks noChangeArrowheads="1"/>
          </p:cNvSpPr>
          <p:nvPr/>
        </p:nvSpPr>
        <p:spPr bwMode="auto">
          <a:xfrm>
            <a:off x="3506788" y="2527300"/>
            <a:ext cx="2101850" cy="1771650"/>
          </a:xfrm>
          <a:prstGeom prst="rect">
            <a:avLst/>
          </a:prstGeom>
          <a:noFill/>
          <a:ln w="9525">
            <a:noFill/>
            <a:miter lim="800000"/>
            <a:headEnd/>
            <a:tailEnd/>
          </a:ln>
          <a:effectLst/>
        </p:spPr>
        <p:txBody>
          <a:bodyPr wrap="none">
            <a:spAutoFit/>
          </a:bodyPr>
          <a:lstStyle/>
          <a:p>
            <a:r>
              <a:rPr lang="en-US" sz="2400">
                <a:latin typeface="Palatino Linotype" pitchFamily="18" charset="0"/>
              </a:rPr>
              <a:t>Low Tone</a:t>
            </a:r>
          </a:p>
          <a:p>
            <a:pPr>
              <a:lnSpc>
                <a:spcPct val="80000"/>
              </a:lnSpc>
            </a:pPr>
            <a:endParaRPr lang="en-US" sz="2400">
              <a:latin typeface="Palatino Linotype" pitchFamily="18" charset="0"/>
            </a:endParaRPr>
          </a:p>
          <a:p>
            <a:r>
              <a:rPr lang="en-US" sz="2400">
                <a:solidFill>
                  <a:srgbClr val="0000FF"/>
                </a:solidFill>
                <a:latin typeface="Palatino Linotype" pitchFamily="18" charset="0"/>
              </a:rPr>
              <a:t>Medium Tone</a:t>
            </a:r>
          </a:p>
          <a:p>
            <a:pPr>
              <a:lnSpc>
                <a:spcPct val="80000"/>
              </a:lnSpc>
            </a:pPr>
            <a:endParaRPr lang="en-US" sz="2400">
              <a:latin typeface="Palatino Linotype" pitchFamily="18" charset="0"/>
            </a:endParaRPr>
          </a:p>
          <a:p>
            <a:r>
              <a:rPr lang="en-US" sz="2400">
                <a:latin typeface="Palatino Linotype" pitchFamily="18" charset="0"/>
              </a:rPr>
              <a:t>High Tone</a:t>
            </a:r>
          </a:p>
        </p:txBody>
      </p:sp>
      <p:sp>
        <p:nvSpPr>
          <p:cNvPr id="44036" name="Text Box 4"/>
          <p:cNvSpPr txBox="1">
            <a:spLocks noChangeArrowheads="1"/>
          </p:cNvSpPr>
          <p:nvPr/>
        </p:nvSpPr>
        <p:spPr bwMode="auto">
          <a:xfrm>
            <a:off x="6219825" y="2733675"/>
            <a:ext cx="2193925" cy="1373188"/>
          </a:xfrm>
          <a:prstGeom prst="rect">
            <a:avLst/>
          </a:prstGeom>
          <a:noFill/>
          <a:ln w="9525">
            <a:noFill/>
            <a:miter lim="800000"/>
            <a:headEnd/>
            <a:tailEnd/>
          </a:ln>
          <a:effectLst/>
        </p:spPr>
        <p:txBody>
          <a:bodyPr wrap="none">
            <a:spAutoFit/>
          </a:bodyPr>
          <a:lstStyle/>
          <a:p>
            <a:pPr algn="ctr"/>
            <a:r>
              <a:rPr lang="en-US" sz="2800">
                <a:latin typeface="Palatino Linotype" pitchFamily="18" charset="0"/>
              </a:rPr>
              <a:t>“Recall”</a:t>
            </a:r>
          </a:p>
          <a:p>
            <a:pPr algn="ctr"/>
            <a:r>
              <a:rPr lang="en-US" sz="2800">
                <a:latin typeface="Palatino Linotype" pitchFamily="18" charset="0"/>
              </a:rPr>
              <a:t>J R S</a:t>
            </a:r>
          </a:p>
          <a:p>
            <a:pPr algn="ctr"/>
            <a:r>
              <a:rPr lang="en-US" sz="2800">
                <a:latin typeface="Palatino Linotype" pitchFamily="18" charset="0"/>
              </a:rPr>
              <a:t>(100% recall)</a:t>
            </a:r>
          </a:p>
        </p:txBody>
      </p:sp>
      <p:sp>
        <p:nvSpPr>
          <p:cNvPr id="44037" name="Text Box 5"/>
          <p:cNvSpPr txBox="1">
            <a:spLocks noChangeArrowheads="1"/>
          </p:cNvSpPr>
          <p:nvPr/>
        </p:nvSpPr>
        <p:spPr bwMode="auto">
          <a:xfrm>
            <a:off x="776288" y="5349875"/>
            <a:ext cx="7567612" cy="822325"/>
          </a:xfrm>
          <a:prstGeom prst="rect">
            <a:avLst/>
          </a:prstGeom>
          <a:noFill/>
          <a:ln w="9525">
            <a:noFill/>
            <a:miter lim="800000"/>
            <a:headEnd/>
            <a:tailEnd/>
          </a:ln>
          <a:effectLst/>
        </p:spPr>
        <p:txBody>
          <a:bodyPr>
            <a:spAutoFit/>
          </a:bodyPr>
          <a:lstStyle/>
          <a:p>
            <a:pPr algn="ctr"/>
            <a:r>
              <a:rPr lang="en-US" sz="2400">
                <a:latin typeface="Palatino Linotype" pitchFamily="18" charset="0"/>
              </a:rPr>
              <a:t>Sperling (1960) argued that sensory memory capacity was larger than what was originally thought.</a:t>
            </a:r>
          </a:p>
        </p:txBody>
      </p:sp>
      <p:sp>
        <p:nvSpPr>
          <p:cNvPr id="44038" name="Text Box 6"/>
          <p:cNvSpPr txBox="1">
            <a:spLocks noChangeArrowheads="1"/>
          </p:cNvSpPr>
          <p:nvPr/>
        </p:nvSpPr>
        <p:spPr bwMode="auto">
          <a:xfrm>
            <a:off x="533400" y="4335463"/>
            <a:ext cx="23749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50 ms (1/20 second)</a:t>
            </a:r>
          </a:p>
        </p:txBody>
      </p:sp>
      <p:sp>
        <p:nvSpPr>
          <p:cNvPr id="44039" name="Text Box 7"/>
          <p:cNvSpPr txBox="1">
            <a:spLocks noChangeArrowheads="1"/>
          </p:cNvSpPr>
          <p:nvPr/>
        </p:nvSpPr>
        <p:spPr bwMode="auto">
          <a:xfrm>
            <a:off x="852488" y="2438400"/>
            <a:ext cx="1714500" cy="1930400"/>
          </a:xfrm>
          <a:prstGeom prst="rect">
            <a:avLst/>
          </a:prstGeom>
          <a:solidFill>
            <a:srgbClr val="FFDA3F"/>
          </a:solidFill>
          <a:ln w="9525">
            <a:solidFill>
              <a:schemeClr val="tx1"/>
            </a:solidFill>
            <a:miter lim="800000"/>
            <a:headEnd/>
            <a:tailEnd/>
          </a:ln>
          <a:effectLst/>
        </p:spPr>
        <p:txBody>
          <a:bodyPr wrap="none">
            <a:spAutoFit/>
          </a:bodyPr>
          <a:lstStyle/>
          <a:p>
            <a:pPr algn="ctr"/>
            <a:r>
              <a:rPr lang="en-US" sz="4000">
                <a:latin typeface="Palatino Linotype" pitchFamily="18" charset="0"/>
              </a:rPr>
              <a:t>S  X  T</a:t>
            </a:r>
            <a:br>
              <a:rPr lang="en-US" sz="4000">
                <a:latin typeface="Palatino Linotype" pitchFamily="18" charset="0"/>
              </a:rPr>
            </a:br>
            <a:r>
              <a:rPr lang="en-US" sz="4000">
                <a:latin typeface="Palatino Linotype" pitchFamily="18" charset="0"/>
              </a:rPr>
              <a:t>J  R  S</a:t>
            </a:r>
            <a:br>
              <a:rPr lang="en-US" sz="4000">
                <a:latin typeface="Palatino Linotype" pitchFamily="18" charset="0"/>
              </a:rPr>
            </a:br>
            <a:r>
              <a:rPr lang="en-US" sz="4000">
                <a:latin typeface="Palatino Linotype" pitchFamily="18" charset="0"/>
              </a:rPr>
              <a:t>P  K  Y</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88925"/>
            <a:ext cx="7772400" cy="1128713"/>
          </a:xfrm>
        </p:spPr>
        <p:txBody>
          <a:bodyPr/>
          <a:lstStyle/>
          <a:p>
            <a:r>
              <a:rPr lang="en-US" sz="4000">
                <a:latin typeface="Palatino Linotype" pitchFamily="18" charset="0"/>
              </a:rPr>
              <a:t>Time Delay</a:t>
            </a:r>
          </a:p>
        </p:txBody>
      </p:sp>
      <p:sp>
        <p:nvSpPr>
          <p:cNvPr id="45059" name="Text Box 3"/>
          <p:cNvSpPr txBox="1">
            <a:spLocks noChangeArrowheads="1"/>
          </p:cNvSpPr>
          <p:nvPr/>
        </p:nvSpPr>
        <p:spPr bwMode="auto">
          <a:xfrm>
            <a:off x="6656388" y="2727325"/>
            <a:ext cx="2016125" cy="1373188"/>
          </a:xfrm>
          <a:prstGeom prst="rect">
            <a:avLst/>
          </a:prstGeom>
          <a:noFill/>
          <a:ln w="9525">
            <a:noFill/>
            <a:miter lim="800000"/>
            <a:headEnd/>
            <a:tailEnd/>
          </a:ln>
          <a:effectLst/>
        </p:spPr>
        <p:txBody>
          <a:bodyPr wrap="none">
            <a:spAutoFit/>
          </a:bodyPr>
          <a:lstStyle/>
          <a:p>
            <a:pPr algn="ctr"/>
            <a:r>
              <a:rPr lang="en-US" sz="2800">
                <a:latin typeface="Palatino Linotype" pitchFamily="18" charset="0"/>
              </a:rPr>
              <a:t>“Recall”</a:t>
            </a:r>
          </a:p>
          <a:p>
            <a:pPr algn="ctr"/>
            <a:r>
              <a:rPr lang="en-US" sz="2800">
                <a:latin typeface="Palatino Linotype" pitchFamily="18" charset="0"/>
              </a:rPr>
              <a:t>N _ _</a:t>
            </a:r>
          </a:p>
          <a:p>
            <a:pPr algn="ctr"/>
            <a:r>
              <a:rPr lang="en-US" sz="2800">
                <a:latin typeface="Palatino Linotype" pitchFamily="18" charset="0"/>
              </a:rPr>
              <a:t>(33% recall)</a:t>
            </a:r>
          </a:p>
        </p:txBody>
      </p:sp>
      <p:sp>
        <p:nvSpPr>
          <p:cNvPr id="45060" name="Text Box 4"/>
          <p:cNvSpPr txBox="1">
            <a:spLocks noChangeArrowheads="1"/>
          </p:cNvSpPr>
          <p:nvPr/>
        </p:nvSpPr>
        <p:spPr bwMode="auto">
          <a:xfrm>
            <a:off x="3113088" y="2998788"/>
            <a:ext cx="977900" cy="822325"/>
          </a:xfrm>
          <a:prstGeom prst="rect">
            <a:avLst/>
          </a:prstGeom>
          <a:noFill/>
          <a:ln w="9525">
            <a:noFill/>
            <a:miter lim="800000"/>
            <a:headEnd/>
            <a:tailEnd/>
          </a:ln>
          <a:effectLst/>
        </p:spPr>
        <p:txBody>
          <a:bodyPr wrap="none">
            <a:spAutoFit/>
          </a:bodyPr>
          <a:lstStyle/>
          <a:p>
            <a:pPr algn="ctr"/>
            <a:r>
              <a:rPr lang="en-US" sz="2400">
                <a:solidFill>
                  <a:srgbClr val="FF0000"/>
                </a:solidFill>
                <a:latin typeface="Palatino Linotype" pitchFamily="18" charset="0"/>
              </a:rPr>
              <a:t>Time</a:t>
            </a:r>
          </a:p>
          <a:p>
            <a:pPr algn="ctr"/>
            <a:r>
              <a:rPr lang="en-US" sz="2400">
                <a:solidFill>
                  <a:srgbClr val="FF0000"/>
                </a:solidFill>
                <a:latin typeface="Palatino Linotype" pitchFamily="18" charset="0"/>
              </a:rPr>
              <a:t>Delay</a:t>
            </a:r>
          </a:p>
        </p:txBody>
      </p:sp>
      <p:sp>
        <p:nvSpPr>
          <p:cNvPr id="45061" name="Text Box 5"/>
          <p:cNvSpPr txBox="1">
            <a:spLocks noChangeArrowheads="1"/>
          </p:cNvSpPr>
          <p:nvPr/>
        </p:nvSpPr>
        <p:spPr bwMode="auto">
          <a:xfrm>
            <a:off x="457200" y="4479925"/>
            <a:ext cx="23749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50 ms (1/20 second)</a:t>
            </a:r>
          </a:p>
        </p:txBody>
      </p:sp>
      <p:sp>
        <p:nvSpPr>
          <p:cNvPr id="45062" name="Text Box 6"/>
          <p:cNvSpPr txBox="1">
            <a:spLocks noChangeArrowheads="1"/>
          </p:cNvSpPr>
          <p:nvPr/>
        </p:nvSpPr>
        <p:spPr bwMode="auto">
          <a:xfrm>
            <a:off x="688975" y="2446338"/>
            <a:ext cx="1911350" cy="1930400"/>
          </a:xfrm>
          <a:prstGeom prst="rect">
            <a:avLst/>
          </a:prstGeom>
          <a:solidFill>
            <a:srgbClr val="FFDA3F"/>
          </a:solidFill>
          <a:ln w="9525">
            <a:solidFill>
              <a:schemeClr val="tx1"/>
            </a:solidFill>
            <a:miter lim="800000"/>
            <a:headEnd/>
            <a:tailEnd/>
          </a:ln>
          <a:effectLst/>
        </p:spPr>
        <p:txBody>
          <a:bodyPr wrap="none">
            <a:spAutoFit/>
          </a:bodyPr>
          <a:lstStyle/>
          <a:p>
            <a:pPr algn="ctr"/>
            <a:r>
              <a:rPr lang="en-US" sz="4000">
                <a:latin typeface="Palatino Linotype" pitchFamily="18" charset="0"/>
              </a:rPr>
              <a:t>A  D  I</a:t>
            </a:r>
            <a:br>
              <a:rPr lang="en-US" sz="4000">
                <a:latin typeface="Palatino Linotype" pitchFamily="18" charset="0"/>
              </a:rPr>
            </a:br>
            <a:r>
              <a:rPr lang="en-US" sz="4000">
                <a:latin typeface="Palatino Linotype" pitchFamily="18" charset="0"/>
              </a:rPr>
              <a:t>N  L  V</a:t>
            </a:r>
            <a:br>
              <a:rPr lang="en-US" sz="4000">
                <a:latin typeface="Palatino Linotype" pitchFamily="18" charset="0"/>
              </a:rPr>
            </a:br>
            <a:r>
              <a:rPr lang="en-US" sz="4000">
                <a:latin typeface="Palatino Linotype" pitchFamily="18" charset="0"/>
              </a:rPr>
              <a:t>O  G  H</a:t>
            </a:r>
          </a:p>
        </p:txBody>
      </p:sp>
      <p:sp>
        <p:nvSpPr>
          <p:cNvPr id="45063" name="Text Box 7"/>
          <p:cNvSpPr txBox="1">
            <a:spLocks noChangeArrowheads="1"/>
          </p:cNvSpPr>
          <p:nvPr/>
        </p:nvSpPr>
        <p:spPr bwMode="auto">
          <a:xfrm>
            <a:off x="4465638" y="2527300"/>
            <a:ext cx="2101850" cy="1771650"/>
          </a:xfrm>
          <a:prstGeom prst="rect">
            <a:avLst/>
          </a:prstGeom>
          <a:noFill/>
          <a:ln w="9525">
            <a:noFill/>
            <a:miter lim="800000"/>
            <a:headEnd/>
            <a:tailEnd/>
          </a:ln>
          <a:effectLst/>
        </p:spPr>
        <p:txBody>
          <a:bodyPr wrap="none">
            <a:spAutoFit/>
          </a:bodyPr>
          <a:lstStyle/>
          <a:p>
            <a:r>
              <a:rPr lang="en-US" sz="2400">
                <a:latin typeface="Palatino Linotype" pitchFamily="18" charset="0"/>
              </a:rPr>
              <a:t>Low Tone</a:t>
            </a:r>
          </a:p>
          <a:p>
            <a:pPr>
              <a:lnSpc>
                <a:spcPct val="80000"/>
              </a:lnSpc>
            </a:pPr>
            <a:endParaRPr lang="en-US" sz="2400">
              <a:latin typeface="Palatino Linotype" pitchFamily="18" charset="0"/>
            </a:endParaRPr>
          </a:p>
          <a:p>
            <a:r>
              <a:rPr lang="en-US" sz="2400">
                <a:solidFill>
                  <a:srgbClr val="0000FF"/>
                </a:solidFill>
                <a:latin typeface="Palatino Linotype" pitchFamily="18" charset="0"/>
              </a:rPr>
              <a:t>Medium Tone</a:t>
            </a:r>
          </a:p>
          <a:p>
            <a:pPr>
              <a:lnSpc>
                <a:spcPct val="80000"/>
              </a:lnSpc>
            </a:pPr>
            <a:endParaRPr lang="en-US" sz="2400">
              <a:latin typeface="Palatino Linotype" pitchFamily="18" charset="0"/>
            </a:endParaRPr>
          </a:p>
          <a:p>
            <a:r>
              <a:rPr lang="en-US" sz="2400">
                <a:latin typeface="Palatino Linotype" pitchFamily="18" charset="0"/>
              </a:rPr>
              <a:t>High Tone</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88925"/>
            <a:ext cx="7772400" cy="1128713"/>
          </a:xfrm>
        </p:spPr>
        <p:txBody>
          <a:bodyPr/>
          <a:lstStyle/>
          <a:p>
            <a:r>
              <a:rPr lang="en-US" sz="4000">
                <a:latin typeface="Palatino Linotype" pitchFamily="18" charset="0"/>
              </a:rPr>
              <a:t>Sensory Memory</a:t>
            </a:r>
          </a:p>
        </p:txBody>
      </p:sp>
      <p:sp>
        <p:nvSpPr>
          <p:cNvPr id="46083" name="Text Box 3"/>
          <p:cNvSpPr txBox="1">
            <a:spLocks noChangeArrowheads="1"/>
          </p:cNvSpPr>
          <p:nvPr/>
        </p:nvSpPr>
        <p:spPr bwMode="auto">
          <a:xfrm>
            <a:off x="531813" y="1552575"/>
            <a:ext cx="8061325" cy="519113"/>
          </a:xfrm>
          <a:prstGeom prst="rect">
            <a:avLst/>
          </a:prstGeom>
          <a:noFill/>
          <a:ln w="9525">
            <a:noFill/>
            <a:miter lim="800000"/>
            <a:headEnd/>
            <a:tailEnd/>
          </a:ln>
          <a:effectLst/>
        </p:spPr>
        <p:txBody>
          <a:bodyPr wrap="none">
            <a:spAutoFit/>
          </a:bodyPr>
          <a:lstStyle/>
          <a:p>
            <a:pPr algn="ctr"/>
            <a:r>
              <a:rPr lang="en-US" sz="2800">
                <a:latin typeface="Palatino Linotype" pitchFamily="18" charset="0"/>
              </a:rPr>
              <a:t>The longer the delay, the greater the memory loss.</a:t>
            </a:r>
          </a:p>
        </p:txBody>
      </p:sp>
      <p:grpSp>
        <p:nvGrpSpPr>
          <p:cNvPr id="46084" name="Group 4"/>
          <p:cNvGrpSpPr>
            <a:grpSpLocks/>
          </p:cNvGrpSpPr>
          <p:nvPr/>
        </p:nvGrpSpPr>
        <p:grpSpPr bwMode="auto">
          <a:xfrm>
            <a:off x="1323975" y="2524125"/>
            <a:ext cx="5838825" cy="4105275"/>
            <a:chOff x="739" y="1440"/>
            <a:chExt cx="3678" cy="2586"/>
          </a:xfrm>
        </p:grpSpPr>
        <p:sp>
          <p:nvSpPr>
            <p:cNvPr id="46085" name="Rectangle 5"/>
            <p:cNvSpPr>
              <a:spLocks noChangeArrowheads="1"/>
            </p:cNvSpPr>
            <p:nvPr/>
          </p:nvSpPr>
          <p:spPr bwMode="auto">
            <a:xfrm>
              <a:off x="1306" y="3145"/>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86" name="Rectangle 6"/>
            <p:cNvSpPr>
              <a:spLocks noChangeArrowheads="1"/>
            </p:cNvSpPr>
            <p:nvPr/>
          </p:nvSpPr>
          <p:spPr bwMode="auto">
            <a:xfrm>
              <a:off x="1306" y="2719"/>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87" name="Rectangle 7"/>
            <p:cNvSpPr>
              <a:spLocks noChangeArrowheads="1"/>
            </p:cNvSpPr>
            <p:nvPr/>
          </p:nvSpPr>
          <p:spPr bwMode="auto">
            <a:xfrm>
              <a:off x="1306" y="2293"/>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88" name="Rectangle 8"/>
            <p:cNvSpPr>
              <a:spLocks noChangeArrowheads="1"/>
            </p:cNvSpPr>
            <p:nvPr/>
          </p:nvSpPr>
          <p:spPr bwMode="auto">
            <a:xfrm>
              <a:off x="1306" y="1866"/>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89" name="Rectangle 9"/>
            <p:cNvSpPr>
              <a:spLocks noChangeArrowheads="1"/>
            </p:cNvSpPr>
            <p:nvPr/>
          </p:nvSpPr>
          <p:spPr bwMode="auto">
            <a:xfrm>
              <a:off x="1306" y="1440"/>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0" name="Rectangle 10"/>
            <p:cNvSpPr>
              <a:spLocks noChangeArrowheads="1"/>
            </p:cNvSpPr>
            <p:nvPr/>
          </p:nvSpPr>
          <p:spPr bwMode="auto">
            <a:xfrm>
              <a:off x="1939" y="3145"/>
              <a:ext cx="577"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1" name="Rectangle 11"/>
            <p:cNvSpPr>
              <a:spLocks noChangeArrowheads="1"/>
            </p:cNvSpPr>
            <p:nvPr/>
          </p:nvSpPr>
          <p:spPr bwMode="auto">
            <a:xfrm>
              <a:off x="1939" y="2719"/>
              <a:ext cx="577"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2" name="Rectangle 12"/>
            <p:cNvSpPr>
              <a:spLocks noChangeArrowheads="1"/>
            </p:cNvSpPr>
            <p:nvPr/>
          </p:nvSpPr>
          <p:spPr bwMode="auto">
            <a:xfrm>
              <a:off x="1939" y="2293"/>
              <a:ext cx="577"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3" name="Rectangle 13"/>
            <p:cNvSpPr>
              <a:spLocks noChangeArrowheads="1"/>
            </p:cNvSpPr>
            <p:nvPr/>
          </p:nvSpPr>
          <p:spPr bwMode="auto">
            <a:xfrm>
              <a:off x="1939" y="1866"/>
              <a:ext cx="577"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4" name="Rectangle 14"/>
            <p:cNvSpPr>
              <a:spLocks noChangeArrowheads="1"/>
            </p:cNvSpPr>
            <p:nvPr/>
          </p:nvSpPr>
          <p:spPr bwMode="auto">
            <a:xfrm>
              <a:off x="1939" y="1440"/>
              <a:ext cx="577"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5" name="Rectangle 15"/>
            <p:cNvSpPr>
              <a:spLocks noChangeArrowheads="1"/>
            </p:cNvSpPr>
            <p:nvPr/>
          </p:nvSpPr>
          <p:spPr bwMode="auto">
            <a:xfrm>
              <a:off x="2573" y="3145"/>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6" name="Rectangle 16"/>
            <p:cNvSpPr>
              <a:spLocks noChangeArrowheads="1"/>
            </p:cNvSpPr>
            <p:nvPr/>
          </p:nvSpPr>
          <p:spPr bwMode="auto">
            <a:xfrm>
              <a:off x="2573" y="2719"/>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7" name="Rectangle 17"/>
            <p:cNvSpPr>
              <a:spLocks noChangeArrowheads="1"/>
            </p:cNvSpPr>
            <p:nvPr/>
          </p:nvSpPr>
          <p:spPr bwMode="auto">
            <a:xfrm>
              <a:off x="2573" y="2293"/>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8" name="Rectangle 18"/>
            <p:cNvSpPr>
              <a:spLocks noChangeArrowheads="1"/>
            </p:cNvSpPr>
            <p:nvPr/>
          </p:nvSpPr>
          <p:spPr bwMode="auto">
            <a:xfrm>
              <a:off x="2573" y="1866"/>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099" name="Rectangle 19"/>
            <p:cNvSpPr>
              <a:spLocks noChangeArrowheads="1"/>
            </p:cNvSpPr>
            <p:nvPr/>
          </p:nvSpPr>
          <p:spPr bwMode="auto">
            <a:xfrm>
              <a:off x="2573" y="1440"/>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0" name="Rectangle 20"/>
            <p:cNvSpPr>
              <a:spLocks noChangeArrowheads="1"/>
            </p:cNvSpPr>
            <p:nvPr/>
          </p:nvSpPr>
          <p:spPr bwMode="auto">
            <a:xfrm>
              <a:off x="3207" y="3145"/>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1" name="Rectangle 21"/>
            <p:cNvSpPr>
              <a:spLocks noChangeArrowheads="1"/>
            </p:cNvSpPr>
            <p:nvPr/>
          </p:nvSpPr>
          <p:spPr bwMode="auto">
            <a:xfrm>
              <a:off x="3207" y="2719"/>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2" name="Rectangle 22"/>
            <p:cNvSpPr>
              <a:spLocks noChangeArrowheads="1"/>
            </p:cNvSpPr>
            <p:nvPr/>
          </p:nvSpPr>
          <p:spPr bwMode="auto">
            <a:xfrm>
              <a:off x="3207" y="2293"/>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3" name="Rectangle 23"/>
            <p:cNvSpPr>
              <a:spLocks noChangeArrowheads="1"/>
            </p:cNvSpPr>
            <p:nvPr/>
          </p:nvSpPr>
          <p:spPr bwMode="auto">
            <a:xfrm>
              <a:off x="3207" y="1866"/>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4" name="Rectangle 24"/>
            <p:cNvSpPr>
              <a:spLocks noChangeArrowheads="1"/>
            </p:cNvSpPr>
            <p:nvPr/>
          </p:nvSpPr>
          <p:spPr bwMode="auto">
            <a:xfrm>
              <a:off x="3207" y="1440"/>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05" name="Text Box 25"/>
            <p:cNvSpPr txBox="1">
              <a:spLocks noChangeArrowheads="1"/>
            </p:cNvSpPr>
            <p:nvPr/>
          </p:nvSpPr>
          <p:spPr bwMode="auto">
            <a:xfrm>
              <a:off x="1008" y="2980"/>
              <a:ext cx="260" cy="231"/>
            </a:xfrm>
            <a:prstGeom prst="rect">
              <a:avLst/>
            </a:prstGeom>
            <a:noFill/>
            <a:ln w="9525">
              <a:noFill/>
              <a:miter lim="800000"/>
              <a:headEnd/>
              <a:tailEnd/>
            </a:ln>
            <a:effectLst/>
          </p:spPr>
          <p:txBody>
            <a:bodyPr wrap="none">
              <a:spAutoFit/>
            </a:bodyPr>
            <a:lstStyle/>
            <a:p>
              <a:r>
                <a:rPr lang="en-US" b="1">
                  <a:latin typeface="Palatino Linotype" pitchFamily="18" charset="0"/>
                </a:rPr>
                <a:t>20</a:t>
              </a:r>
            </a:p>
          </p:txBody>
        </p:sp>
        <p:sp>
          <p:nvSpPr>
            <p:cNvPr id="46106" name="Text Box 26"/>
            <p:cNvSpPr txBox="1">
              <a:spLocks noChangeArrowheads="1"/>
            </p:cNvSpPr>
            <p:nvPr/>
          </p:nvSpPr>
          <p:spPr bwMode="auto">
            <a:xfrm>
              <a:off x="1008" y="2555"/>
              <a:ext cx="260" cy="231"/>
            </a:xfrm>
            <a:prstGeom prst="rect">
              <a:avLst/>
            </a:prstGeom>
            <a:noFill/>
            <a:ln w="9525">
              <a:noFill/>
              <a:miter lim="800000"/>
              <a:headEnd/>
              <a:tailEnd/>
            </a:ln>
            <a:effectLst/>
          </p:spPr>
          <p:txBody>
            <a:bodyPr wrap="none">
              <a:spAutoFit/>
            </a:bodyPr>
            <a:lstStyle/>
            <a:p>
              <a:r>
                <a:rPr lang="en-US" b="1">
                  <a:latin typeface="Palatino Linotype" pitchFamily="18" charset="0"/>
                </a:rPr>
                <a:t>40</a:t>
              </a:r>
            </a:p>
          </p:txBody>
        </p:sp>
        <p:sp>
          <p:nvSpPr>
            <p:cNvPr id="46107" name="Text Box 27"/>
            <p:cNvSpPr txBox="1">
              <a:spLocks noChangeArrowheads="1"/>
            </p:cNvSpPr>
            <p:nvPr/>
          </p:nvSpPr>
          <p:spPr bwMode="auto">
            <a:xfrm>
              <a:off x="1018" y="2107"/>
              <a:ext cx="260" cy="231"/>
            </a:xfrm>
            <a:prstGeom prst="rect">
              <a:avLst/>
            </a:prstGeom>
            <a:noFill/>
            <a:ln w="9525">
              <a:noFill/>
              <a:miter lim="800000"/>
              <a:headEnd/>
              <a:tailEnd/>
            </a:ln>
            <a:effectLst/>
          </p:spPr>
          <p:txBody>
            <a:bodyPr wrap="none">
              <a:spAutoFit/>
            </a:bodyPr>
            <a:lstStyle/>
            <a:p>
              <a:r>
                <a:rPr lang="en-US" b="1">
                  <a:latin typeface="Palatino Linotype" pitchFamily="18" charset="0"/>
                </a:rPr>
                <a:t>60</a:t>
              </a:r>
            </a:p>
          </p:txBody>
        </p:sp>
        <p:sp>
          <p:nvSpPr>
            <p:cNvPr id="46108" name="Text Box 28"/>
            <p:cNvSpPr txBox="1">
              <a:spLocks noChangeArrowheads="1"/>
            </p:cNvSpPr>
            <p:nvPr/>
          </p:nvSpPr>
          <p:spPr bwMode="auto">
            <a:xfrm>
              <a:off x="1027" y="1686"/>
              <a:ext cx="260" cy="231"/>
            </a:xfrm>
            <a:prstGeom prst="rect">
              <a:avLst/>
            </a:prstGeom>
            <a:noFill/>
            <a:ln w="9525">
              <a:noFill/>
              <a:miter lim="800000"/>
              <a:headEnd/>
              <a:tailEnd/>
            </a:ln>
            <a:effectLst/>
          </p:spPr>
          <p:txBody>
            <a:bodyPr wrap="none">
              <a:spAutoFit/>
            </a:bodyPr>
            <a:lstStyle/>
            <a:p>
              <a:r>
                <a:rPr lang="en-US" b="1">
                  <a:latin typeface="Palatino Linotype" pitchFamily="18" charset="0"/>
                </a:rPr>
                <a:t>80</a:t>
              </a:r>
            </a:p>
          </p:txBody>
        </p:sp>
        <p:sp>
          <p:nvSpPr>
            <p:cNvPr id="46109" name="Text Box 29"/>
            <p:cNvSpPr txBox="1">
              <a:spLocks noChangeArrowheads="1"/>
            </p:cNvSpPr>
            <p:nvPr/>
          </p:nvSpPr>
          <p:spPr bwMode="auto">
            <a:xfrm rot="16200000">
              <a:off x="89" y="2245"/>
              <a:ext cx="1550" cy="250"/>
            </a:xfrm>
            <a:prstGeom prst="rect">
              <a:avLst/>
            </a:prstGeom>
            <a:noFill/>
            <a:ln w="9525">
              <a:noFill/>
              <a:miter lim="800000"/>
              <a:headEnd/>
              <a:tailEnd/>
            </a:ln>
            <a:effectLst/>
          </p:spPr>
          <p:txBody>
            <a:bodyPr wrap="none">
              <a:spAutoFit/>
            </a:bodyPr>
            <a:lstStyle/>
            <a:p>
              <a:r>
                <a:rPr lang="en-US" sz="2000" b="1">
                  <a:latin typeface="Palatino Linotype" pitchFamily="18" charset="0"/>
                </a:rPr>
                <a:t>Percent Recognized</a:t>
              </a:r>
            </a:p>
          </p:txBody>
        </p:sp>
        <p:sp>
          <p:nvSpPr>
            <p:cNvPr id="46110" name="Text Box 30"/>
            <p:cNvSpPr txBox="1">
              <a:spLocks noChangeArrowheads="1"/>
            </p:cNvSpPr>
            <p:nvPr/>
          </p:nvSpPr>
          <p:spPr bwMode="auto">
            <a:xfrm>
              <a:off x="1733" y="3494"/>
              <a:ext cx="368" cy="231"/>
            </a:xfrm>
            <a:prstGeom prst="rect">
              <a:avLst/>
            </a:prstGeom>
            <a:noFill/>
            <a:ln w="9525">
              <a:noFill/>
              <a:miter lim="800000"/>
              <a:headEnd/>
              <a:tailEnd/>
            </a:ln>
            <a:effectLst/>
          </p:spPr>
          <p:txBody>
            <a:bodyPr wrap="none">
              <a:spAutoFit/>
            </a:bodyPr>
            <a:lstStyle/>
            <a:p>
              <a:r>
                <a:rPr lang="en-US" b="1">
                  <a:latin typeface="Palatino Linotype" pitchFamily="18" charset="0"/>
                </a:rPr>
                <a:t>0.15</a:t>
              </a:r>
            </a:p>
          </p:txBody>
        </p:sp>
        <p:sp>
          <p:nvSpPr>
            <p:cNvPr id="46111" name="Text Box 31"/>
            <p:cNvSpPr txBox="1">
              <a:spLocks noChangeArrowheads="1"/>
            </p:cNvSpPr>
            <p:nvPr/>
          </p:nvSpPr>
          <p:spPr bwMode="auto">
            <a:xfrm>
              <a:off x="2343" y="3496"/>
              <a:ext cx="368" cy="231"/>
            </a:xfrm>
            <a:prstGeom prst="rect">
              <a:avLst/>
            </a:prstGeom>
            <a:noFill/>
            <a:ln w="9525">
              <a:noFill/>
              <a:miter lim="800000"/>
              <a:headEnd/>
              <a:tailEnd/>
            </a:ln>
            <a:effectLst/>
          </p:spPr>
          <p:txBody>
            <a:bodyPr wrap="none">
              <a:spAutoFit/>
            </a:bodyPr>
            <a:lstStyle/>
            <a:p>
              <a:r>
                <a:rPr lang="en-US" b="1">
                  <a:latin typeface="Palatino Linotype" pitchFamily="18" charset="0"/>
                </a:rPr>
                <a:t>0.30</a:t>
              </a:r>
            </a:p>
          </p:txBody>
        </p:sp>
        <p:sp>
          <p:nvSpPr>
            <p:cNvPr id="46112" name="Text Box 32"/>
            <p:cNvSpPr txBox="1">
              <a:spLocks noChangeArrowheads="1"/>
            </p:cNvSpPr>
            <p:nvPr/>
          </p:nvSpPr>
          <p:spPr bwMode="auto">
            <a:xfrm>
              <a:off x="2996" y="3496"/>
              <a:ext cx="368" cy="231"/>
            </a:xfrm>
            <a:prstGeom prst="rect">
              <a:avLst/>
            </a:prstGeom>
            <a:noFill/>
            <a:ln w="9525">
              <a:noFill/>
              <a:miter lim="800000"/>
              <a:headEnd/>
              <a:tailEnd/>
            </a:ln>
            <a:effectLst/>
          </p:spPr>
          <p:txBody>
            <a:bodyPr wrap="none">
              <a:spAutoFit/>
            </a:bodyPr>
            <a:lstStyle/>
            <a:p>
              <a:r>
                <a:rPr lang="en-US" b="1">
                  <a:latin typeface="Palatino Linotype" pitchFamily="18" charset="0"/>
                </a:rPr>
                <a:t>0.50</a:t>
              </a:r>
            </a:p>
          </p:txBody>
        </p:sp>
        <p:sp>
          <p:nvSpPr>
            <p:cNvPr id="46113" name="Rectangle 33"/>
            <p:cNvSpPr>
              <a:spLocks noChangeArrowheads="1"/>
            </p:cNvSpPr>
            <p:nvPr/>
          </p:nvSpPr>
          <p:spPr bwMode="auto">
            <a:xfrm>
              <a:off x="3841" y="3145"/>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14" name="Rectangle 34"/>
            <p:cNvSpPr>
              <a:spLocks noChangeArrowheads="1"/>
            </p:cNvSpPr>
            <p:nvPr/>
          </p:nvSpPr>
          <p:spPr bwMode="auto">
            <a:xfrm>
              <a:off x="3841" y="2719"/>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15" name="Rectangle 35"/>
            <p:cNvSpPr>
              <a:spLocks noChangeArrowheads="1"/>
            </p:cNvSpPr>
            <p:nvPr/>
          </p:nvSpPr>
          <p:spPr bwMode="auto">
            <a:xfrm>
              <a:off x="3841" y="2293"/>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16" name="Rectangle 36"/>
            <p:cNvSpPr>
              <a:spLocks noChangeArrowheads="1"/>
            </p:cNvSpPr>
            <p:nvPr/>
          </p:nvSpPr>
          <p:spPr bwMode="auto">
            <a:xfrm>
              <a:off x="3841" y="1866"/>
              <a:ext cx="576" cy="366"/>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17" name="Rectangle 37"/>
            <p:cNvSpPr>
              <a:spLocks noChangeArrowheads="1"/>
            </p:cNvSpPr>
            <p:nvPr/>
          </p:nvSpPr>
          <p:spPr bwMode="auto">
            <a:xfrm>
              <a:off x="3841" y="1440"/>
              <a:ext cx="576" cy="365"/>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6118" name="Text Box 38"/>
            <p:cNvSpPr txBox="1">
              <a:spLocks noChangeArrowheads="1"/>
            </p:cNvSpPr>
            <p:nvPr/>
          </p:nvSpPr>
          <p:spPr bwMode="auto">
            <a:xfrm>
              <a:off x="3610" y="3501"/>
              <a:ext cx="368" cy="231"/>
            </a:xfrm>
            <a:prstGeom prst="rect">
              <a:avLst/>
            </a:prstGeom>
            <a:noFill/>
            <a:ln w="9525">
              <a:noFill/>
              <a:miter lim="800000"/>
              <a:headEnd/>
              <a:tailEnd/>
            </a:ln>
            <a:effectLst/>
          </p:spPr>
          <p:txBody>
            <a:bodyPr wrap="none">
              <a:spAutoFit/>
            </a:bodyPr>
            <a:lstStyle/>
            <a:p>
              <a:r>
                <a:rPr lang="en-US" b="1">
                  <a:latin typeface="Palatino Linotype" pitchFamily="18" charset="0"/>
                </a:rPr>
                <a:t>1.00</a:t>
              </a:r>
            </a:p>
          </p:txBody>
        </p:sp>
        <p:sp>
          <p:nvSpPr>
            <p:cNvPr id="46119" name="Rectangle 39"/>
            <p:cNvSpPr>
              <a:spLocks noChangeArrowheads="1"/>
            </p:cNvSpPr>
            <p:nvPr/>
          </p:nvSpPr>
          <p:spPr bwMode="auto">
            <a:xfrm>
              <a:off x="1767" y="1805"/>
              <a:ext cx="288" cy="1706"/>
            </a:xfrm>
            <a:prstGeom prst="rect">
              <a:avLst/>
            </a:prstGeom>
            <a:solidFill>
              <a:srgbClr val="6699FF"/>
            </a:solidFill>
            <a:ln w="9525">
              <a:solidFill>
                <a:schemeClr val="tx1"/>
              </a:solidFill>
              <a:miter lim="800000"/>
              <a:headEnd/>
              <a:tailEnd/>
            </a:ln>
            <a:effectLst/>
          </p:spPr>
          <p:txBody>
            <a:bodyPr wrap="none" anchor="ctr"/>
            <a:lstStyle/>
            <a:p>
              <a:endParaRPr lang="en-US"/>
            </a:p>
          </p:txBody>
        </p:sp>
        <p:sp>
          <p:nvSpPr>
            <p:cNvPr id="46120" name="Rectangle 40"/>
            <p:cNvSpPr>
              <a:spLocks noChangeArrowheads="1"/>
            </p:cNvSpPr>
            <p:nvPr/>
          </p:nvSpPr>
          <p:spPr bwMode="auto">
            <a:xfrm>
              <a:off x="2400" y="2247"/>
              <a:ext cx="288" cy="1264"/>
            </a:xfrm>
            <a:prstGeom prst="rect">
              <a:avLst/>
            </a:prstGeom>
            <a:solidFill>
              <a:srgbClr val="6699FF"/>
            </a:solidFill>
            <a:ln w="9525">
              <a:solidFill>
                <a:schemeClr val="tx1"/>
              </a:solidFill>
              <a:miter lim="800000"/>
              <a:headEnd/>
              <a:tailEnd/>
            </a:ln>
            <a:effectLst/>
          </p:spPr>
          <p:txBody>
            <a:bodyPr wrap="none" anchor="ctr"/>
            <a:lstStyle/>
            <a:p>
              <a:endParaRPr lang="en-US"/>
            </a:p>
          </p:txBody>
        </p:sp>
        <p:sp>
          <p:nvSpPr>
            <p:cNvPr id="46121" name="Rectangle 41"/>
            <p:cNvSpPr>
              <a:spLocks noChangeArrowheads="1"/>
            </p:cNvSpPr>
            <p:nvPr/>
          </p:nvSpPr>
          <p:spPr bwMode="auto">
            <a:xfrm>
              <a:off x="3034" y="2612"/>
              <a:ext cx="288" cy="899"/>
            </a:xfrm>
            <a:prstGeom prst="rect">
              <a:avLst/>
            </a:prstGeom>
            <a:solidFill>
              <a:srgbClr val="6699FF"/>
            </a:solidFill>
            <a:ln w="9525">
              <a:solidFill>
                <a:schemeClr val="tx1"/>
              </a:solidFill>
              <a:miter lim="800000"/>
              <a:headEnd/>
              <a:tailEnd/>
            </a:ln>
            <a:effectLst/>
          </p:spPr>
          <p:txBody>
            <a:bodyPr wrap="none" anchor="ctr"/>
            <a:lstStyle/>
            <a:p>
              <a:endParaRPr lang="en-US"/>
            </a:p>
          </p:txBody>
        </p:sp>
        <p:sp>
          <p:nvSpPr>
            <p:cNvPr id="46122" name="Rectangle 42"/>
            <p:cNvSpPr>
              <a:spLocks noChangeArrowheads="1"/>
            </p:cNvSpPr>
            <p:nvPr/>
          </p:nvSpPr>
          <p:spPr bwMode="auto">
            <a:xfrm>
              <a:off x="3658" y="2904"/>
              <a:ext cx="288" cy="607"/>
            </a:xfrm>
            <a:prstGeom prst="rect">
              <a:avLst/>
            </a:prstGeom>
            <a:solidFill>
              <a:srgbClr val="6699FF"/>
            </a:solidFill>
            <a:ln w="9525">
              <a:solidFill>
                <a:schemeClr val="tx1"/>
              </a:solidFill>
              <a:miter lim="800000"/>
              <a:headEnd/>
              <a:tailEnd/>
            </a:ln>
            <a:effectLst/>
          </p:spPr>
          <p:txBody>
            <a:bodyPr wrap="none" anchor="ctr"/>
            <a:lstStyle/>
            <a:p>
              <a:endParaRPr lang="en-US"/>
            </a:p>
          </p:txBody>
        </p:sp>
        <p:sp>
          <p:nvSpPr>
            <p:cNvPr id="46123" name="Text Box 43"/>
            <p:cNvSpPr txBox="1">
              <a:spLocks noChangeArrowheads="1"/>
            </p:cNvSpPr>
            <p:nvPr/>
          </p:nvSpPr>
          <p:spPr bwMode="auto">
            <a:xfrm>
              <a:off x="2271" y="3776"/>
              <a:ext cx="1203" cy="250"/>
            </a:xfrm>
            <a:prstGeom prst="rect">
              <a:avLst/>
            </a:prstGeom>
            <a:noFill/>
            <a:ln w="9525">
              <a:noFill/>
              <a:miter lim="800000"/>
              <a:headEnd/>
              <a:tailEnd/>
            </a:ln>
            <a:effectLst/>
          </p:spPr>
          <p:txBody>
            <a:bodyPr wrap="none">
              <a:spAutoFit/>
            </a:bodyPr>
            <a:lstStyle/>
            <a:p>
              <a:r>
                <a:rPr lang="en-US" sz="2000">
                  <a:latin typeface="Palatino Linotype" pitchFamily="18" charset="0"/>
                </a:rPr>
                <a:t>Time (Seconds)</a:t>
              </a:r>
            </a:p>
          </p:txBody>
        </p:sp>
      </p:gr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65163" y="288925"/>
            <a:ext cx="7634287" cy="914400"/>
          </a:xfrm>
        </p:spPr>
        <p:txBody>
          <a:bodyPr/>
          <a:lstStyle/>
          <a:p>
            <a:r>
              <a:rPr lang="en-US" sz="4000">
                <a:latin typeface="Palatino Linotype" pitchFamily="18" charset="0"/>
              </a:rPr>
              <a:t>Sensory Memories</a:t>
            </a:r>
          </a:p>
        </p:txBody>
      </p:sp>
      <p:grpSp>
        <p:nvGrpSpPr>
          <p:cNvPr id="41987" name="Group 3"/>
          <p:cNvGrpSpPr>
            <a:grpSpLocks noChangeAspect="1"/>
          </p:cNvGrpSpPr>
          <p:nvPr/>
        </p:nvGrpSpPr>
        <p:grpSpPr bwMode="auto">
          <a:xfrm>
            <a:off x="457200" y="2590800"/>
            <a:ext cx="5619750" cy="3733800"/>
            <a:chOff x="1098" y="1200"/>
            <a:chExt cx="3540" cy="2352"/>
          </a:xfrm>
        </p:grpSpPr>
        <p:sp>
          <p:nvSpPr>
            <p:cNvPr id="41988" name="Rectangle 4"/>
            <p:cNvSpPr>
              <a:spLocks noChangeAspect="1" noChangeArrowheads="1"/>
            </p:cNvSpPr>
            <p:nvPr/>
          </p:nvSpPr>
          <p:spPr bwMode="auto">
            <a:xfrm>
              <a:off x="1098" y="1200"/>
              <a:ext cx="3540" cy="2352"/>
            </a:xfrm>
            <a:prstGeom prst="rect">
              <a:avLst/>
            </a:prstGeom>
            <a:solidFill>
              <a:srgbClr val="FFDA3F"/>
            </a:solidFill>
            <a:ln w="9525">
              <a:solidFill>
                <a:schemeClr val="tx1"/>
              </a:solidFill>
              <a:miter lim="800000"/>
              <a:headEnd/>
              <a:tailEnd/>
            </a:ln>
            <a:effectLst/>
          </p:spPr>
          <p:txBody>
            <a:bodyPr wrap="none" anchor="ctr"/>
            <a:lstStyle/>
            <a:p>
              <a:endParaRPr lang="en-US"/>
            </a:p>
          </p:txBody>
        </p:sp>
        <p:sp>
          <p:nvSpPr>
            <p:cNvPr id="41989" name="Rectangle 5"/>
            <p:cNvSpPr>
              <a:spLocks noChangeAspect="1" noChangeArrowheads="1"/>
            </p:cNvSpPr>
            <p:nvPr/>
          </p:nvSpPr>
          <p:spPr bwMode="auto">
            <a:xfrm>
              <a:off x="1402" y="1592"/>
              <a:ext cx="1176" cy="490"/>
            </a:xfrm>
            <a:prstGeom prst="rect">
              <a:avLst/>
            </a:prstGeom>
            <a:solidFill>
              <a:srgbClr val="8DC6FF"/>
            </a:solidFill>
            <a:ln w="9525">
              <a:solidFill>
                <a:schemeClr val="tx1"/>
              </a:solidFill>
              <a:miter lim="800000"/>
              <a:headEnd/>
              <a:tailEnd/>
            </a:ln>
            <a:effectLst/>
          </p:spPr>
          <p:txBody>
            <a:bodyPr wrap="none" anchor="ctr"/>
            <a:lstStyle/>
            <a:p>
              <a:pPr algn="ctr"/>
              <a:r>
                <a:rPr lang="en-US" sz="2000" b="1">
                  <a:latin typeface="Palatino Linotype" pitchFamily="18" charset="0"/>
                </a:rPr>
                <a:t>Iconic</a:t>
              </a:r>
            </a:p>
            <a:p>
              <a:pPr algn="ctr"/>
              <a:r>
                <a:rPr lang="en-US" sz="2000">
                  <a:latin typeface="Palatino Linotype" pitchFamily="18" charset="0"/>
                </a:rPr>
                <a:t>0.5 sec. long</a:t>
              </a:r>
            </a:p>
          </p:txBody>
        </p:sp>
        <p:sp>
          <p:nvSpPr>
            <p:cNvPr id="41990" name="Rectangle 6"/>
            <p:cNvSpPr>
              <a:spLocks noChangeAspect="1" noChangeArrowheads="1"/>
            </p:cNvSpPr>
            <p:nvPr/>
          </p:nvSpPr>
          <p:spPr bwMode="auto">
            <a:xfrm>
              <a:off x="1420" y="2180"/>
              <a:ext cx="1176" cy="490"/>
            </a:xfrm>
            <a:prstGeom prst="rect">
              <a:avLst/>
            </a:prstGeom>
            <a:solidFill>
              <a:srgbClr val="8DC6FF"/>
            </a:solidFill>
            <a:ln w="9525">
              <a:solidFill>
                <a:schemeClr val="tx1"/>
              </a:solidFill>
              <a:miter lim="800000"/>
              <a:headEnd/>
              <a:tailEnd/>
            </a:ln>
            <a:effectLst/>
          </p:spPr>
          <p:txBody>
            <a:bodyPr wrap="none" anchor="ctr"/>
            <a:lstStyle/>
            <a:p>
              <a:pPr algn="ctr"/>
              <a:r>
                <a:rPr lang="en-US" sz="2000" b="1">
                  <a:latin typeface="Palatino Linotype" pitchFamily="18" charset="0"/>
                </a:rPr>
                <a:t>Echoic</a:t>
              </a:r>
            </a:p>
            <a:p>
              <a:pPr algn="ctr"/>
              <a:r>
                <a:rPr lang="en-US" sz="2000">
                  <a:latin typeface="Palatino Linotype" pitchFamily="18" charset="0"/>
                </a:rPr>
                <a:t>3-4 sec. long</a:t>
              </a:r>
            </a:p>
          </p:txBody>
        </p:sp>
        <p:sp>
          <p:nvSpPr>
            <p:cNvPr id="41991" name="Rectangle 7"/>
            <p:cNvSpPr>
              <a:spLocks noChangeAspect="1" noChangeArrowheads="1"/>
            </p:cNvSpPr>
            <p:nvPr/>
          </p:nvSpPr>
          <p:spPr bwMode="auto">
            <a:xfrm>
              <a:off x="1420" y="2768"/>
              <a:ext cx="1176" cy="490"/>
            </a:xfrm>
            <a:prstGeom prst="rect">
              <a:avLst/>
            </a:prstGeom>
            <a:solidFill>
              <a:srgbClr val="8DC6FF"/>
            </a:solidFill>
            <a:ln w="9525">
              <a:solidFill>
                <a:schemeClr val="tx1"/>
              </a:solidFill>
              <a:miter lim="800000"/>
              <a:headEnd/>
              <a:tailEnd/>
            </a:ln>
            <a:effectLst/>
          </p:spPr>
          <p:txBody>
            <a:bodyPr wrap="none" anchor="ctr"/>
            <a:lstStyle/>
            <a:p>
              <a:pPr algn="ctr"/>
              <a:r>
                <a:rPr lang="en-US" sz="2000">
                  <a:latin typeface="Palatino Linotype" pitchFamily="18" charset="0"/>
                </a:rPr>
                <a:t>Hepatic</a:t>
              </a:r>
            </a:p>
            <a:p>
              <a:pPr algn="ctr"/>
              <a:r>
                <a:rPr lang="en-US" sz="2000">
                  <a:latin typeface="Palatino Linotype" pitchFamily="18" charset="0"/>
                </a:rPr>
                <a:t>&lt; 1 sec. long</a:t>
              </a:r>
            </a:p>
          </p:txBody>
        </p:sp>
        <p:grpSp>
          <p:nvGrpSpPr>
            <p:cNvPr id="41992" name="Group 8"/>
            <p:cNvGrpSpPr>
              <a:grpSpLocks noChangeAspect="1"/>
            </p:cNvGrpSpPr>
            <p:nvPr/>
          </p:nvGrpSpPr>
          <p:grpSpPr bwMode="auto">
            <a:xfrm>
              <a:off x="3312" y="1503"/>
              <a:ext cx="779" cy="657"/>
              <a:chOff x="3312" y="1503"/>
              <a:chExt cx="779" cy="657"/>
            </a:xfrm>
          </p:grpSpPr>
          <p:sp>
            <p:nvSpPr>
              <p:cNvPr id="41993" name="AutoShape 9"/>
              <p:cNvSpPr>
                <a:spLocks noChangeAspect="1" noChangeArrowheads="1" noTextEdit="1"/>
              </p:cNvSpPr>
              <p:nvPr/>
            </p:nvSpPr>
            <p:spPr bwMode="auto">
              <a:xfrm>
                <a:off x="3312" y="1503"/>
                <a:ext cx="779" cy="657"/>
              </a:xfrm>
              <a:prstGeom prst="rect">
                <a:avLst/>
              </a:prstGeom>
              <a:noFill/>
              <a:ln w="9525">
                <a:noFill/>
                <a:miter lim="800000"/>
                <a:headEnd/>
                <a:tailEnd/>
              </a:ln>
            </p:spPr>
            <p:txBody>
              <a:bodyPr/>
              <a:lstStyle/>
              <a:p>
                <a:endParaRPr lang="en-US"/>
              </a:p>
            </p:txBody>
          </p:sp>
          <p:sp>
            <p:nvSpPr>
              <p:cNvPr id="41994" name="Freeform 10"/>
              <p:cNvSpPr>
                <a:spLocks noChangeAspect="1"/>
              </p:cNvSpPr>
              <p:nvPr/>
            </p:nvSpPr>
            <p:spPr bwMode="auto">
              <a:xfrm>
                <a:off x="3531" y="1790"/>
                <a:ext cx="297" cy="161"/>
              </a:xfrm>
              <a:custGeom>
                <a:avLst/>
                <a:gdLst/>
                <a:ahLst/>
                <a:cxnLst>
                  <a:cxn ang="0">
                    <a:pos x="0" y="97"/>
                  </a:cxn>
                  <a:cxn ang="0">
                    <a:pos x="201" y="0"/>
                  </a:cxn>
                  <a:cxn ang="0">
                    <a:pos x="243" y="116"/>
                  </a:cxn>
                  <a:cxn ang="0">
                    <a:pos x="331" y="133"/>
                  </a:cxn>
                  <a:cxn ang="0">
                    <a:pos x="403" y="8"/>
                  </a:cxn>
                  <a:cxn ang="0">
                    <a:pos x="593" y="63"/>
                  </a:cxn>
                  <a:cxn ang="0">
                    <a:pos x="562" y="171"/>
                  </a:cxn>
                  <a:cxn ang="0">
                    <a:pos x="494" y="278"/>
                  </a:cxn>
                  <a:cxn ang="0">
                    <a:pos x="351" y="322"/>
                  </a:cxn>
                  <a:cxn ang="0">
                    <a:pos x="131" y="261"/>
                  </a:cxn>
                  <a:cxn ang="0">
                    <a:pos x="21" y="164"/>
                  </a:cxn>
                  <a:cxn ang="0">
                    <a:pos x="0" y="97"/>
                  </a:cxn>
                  <a:cxn ang="0">
                    <a:pos x="0" y="97"/>
                  </a:cxn>
                </a:cxnLst>
                <a:rect l="0" t="0" r="r" b="b"/>
                <a:pathLst>
                  <a:path w="593" h="322">
                    <a:moveTo>
                      <a:pt x="0" y="97"/>
                    </a:moveTo>
                    <a:lnTo>
                      <a:pt x="201" y="0"/>
                    </a:lnTo>
                    <a:lnTo>
                      <a:pt x="243" y="116"/>
                    </a:lnTo>
                    <a:lnTo>
                      <a:pt x="331" y="133"/>
                    </a:lnTo>
                    <a:lnTo>
                      <a:pt x="403" y="8"/>
                    </a:lnTo>
                    <a:lnTo>
                      <a:pt x="593" y="63"/>
                    </a:lnTo>
                    <a:lnTo>
                      <a:pt x="562" y="171"/>
                    </a:lnTo>
                    <a:lnTo>
                      <a:pt x="494" y="278"/>
                    </a:lnTo>
                    <a:lnTo>
                      <a:pt x="351" y="322"/>
                    </a:lnTo>
                    <a:lnTo>
                      <a:pt x="131" y="261"/>
                    </a:lnTo>
                    <a:lnTo>
                      <a:pt x="21" y="164"/>
                    </a:lnTo>
                    <a:lnTo>
                      <a:pt x="0" y="97"/>
                    </a:lnTo>
                    <a:lnTo>
                      <a:pt x="0" y="97"/>
                    </a:lnTo>
                    <a:close/>
                  </a:path>
                </a:pathLst>
              </a:custGeom>
              <a:solidFill>
                <a:srgbClr val="ABAB78"/>
              </a:solidFill>
              <a:ln w="9525">
                <a:noFill/>
                <a:round/>
                <a:headEnd/>
                <a:tailEnd/>
              </a:ln>
            </p:spPr>
            <p:txBody>
              <a:bodyPr/>
              <a:lstStyle/>
              <a:p>
                <a:endParaRPr lang="en-US"/>
              </a:p>
            </p:txBody>
          </p:sp>
          <p:sp>
            <p:nvSpPr>
              <p:cNvPr id="41995" name="Freeform 11"/>
              <p:cNvSpPr>
                <a:spLocks noChangeAspect="1"/>
              </p:cNvSpPr>
              <p:nvPr/>
            </p:nvSpPr>
            <p:spPr bwMode="auto">
              <a:xfrm>
                <a:off x="3411" y="1810"/>
                <a:ext cx="591" cy="199"/>
              </a:xfrm>
              <a:custGeom>
                <a:avLst/>
                <a:gdLst/>
                <a:ahLst/>
                <a:cxnLst>
                  <a:cxn ang="0">
                    <a:pos x="838" y="31"/>
                  </a:cxn>
                  <a:cxn ang="0">
                    <a:pos x="986" y="91"/>
                  </a:cxn>
                  <a:cxn ang="0">
                    <a:pos x="1119" y="173"/>
                  </a:cxn>
                  <a:cxn ang="0">
                    <a:pos x="1181" y="242"/>
                  </a:cxn>
                  <a:cxn ang="0">
                    <a:pos x="896" y="369"/>
                  </a:cxn>
                  <a:cxn ang="0">
                    <a:pos x="494" y="398"/>
                  </a:cxn>
                  <a:cxn ang="0">
                    <a:pos x="218" y="343"/>
                  </a:cxn>
                  <a:cxn ang="0">
                    <a:pos x="83" y="244"/>
                  </a:cxn>
                  <a:cxn ang="0">
                    <a:pos x="17" y="253"/>
                  </a:cxn>
                  <a:cxn ang="0">
                    <a:pos x="0" y="185"/>
                  </a:cxn>
                  <a:cxn ang="0">
                    <a:pos x="15" y="143"/>
                  </a:cxn>
                  <a:cxn ang="0">
                    <a:pos x="133" y="95"/>
                  </a:cxn>
                  <a:cxn ang="0">
                    <a:pos x="298" y="0"/>
                  </a:cxn>
                  <a:cxn ang="0">
                    <a:pos x="249" y="80"/>
                  </a:cxn>
                  <a:cxn ang="0">
                    <a:pos x="313" y="173"/>
                  </a:cxn>
                  <a:cxn ang="0">
                    <a:pos x="473" y="268"/>
                  </a:cxn>
                  <a:cxn ang="0">
                    <a:pos x="606" y="268"/>
                  </a:cxn>
                  <a:cxn ang="0">
                    <a:pos x="743" y="232"/>
                  </a:cxn>
                  <a:cxn ang="0">
                    <a:pos x="786" y="147"/>
                  </a:cxn>
                  <a:cxn ang="0">
                    <a:pos x="838" y="31"/>
                  </a:cxn>
                  <a:cxn ang="0">
                    <a:pos x="838" y="31"/>
                  </a:cxn>
                </a:cxnLst>
                <a:rect l="0" t="0" r="r" b="b"/>
                <a:pathLst>
                  <a:path w="1181" h="398">
                    <a:moveTo>
                      <a:pt x="838" y="31"/>
                    </a:moveTo>
                    <a:lnTo>
                      <a:pt x="986" y="91"/>
                    </a:lnTo>
                    <a:lnTo>
                      <a:pt x="1119" y="173"/>
                    </a:lnTo>
                    <a:lnTo>
                      <a:pt x="1181" y="242"/>
                    </a:lnTo>
                    <a:lnTo>
                      <a:pt x="896" y="369"/>
                    </a:lnTo>
                    <a:lnTo>
                      <a:pt x="494" y="398"/>
                    </a:lnTo>
                    <a:lnTo>
                      <a:pt x="218" y="343"/>
                    </a:lnTo>
                    <a:lnTo>
                      <a:pt x="83" y="244"/>
                    </a:lnTo>
                    <a:lnTo>
                      <a:pt x="17" y="253"/>
                    </a:lnTo>
                    <a:lnTo>
                      <a:pt x="0" y="185"/>
                    </a:lnTo>
                    <a:lnTo>
                      <a:pt x="15" y="143"/>
                    </a:lnTo>
                    <a:lnTo>
                      <a:pt x="133" y="95"/>
                    </a:lnTo>
                    <a:lnTo>
                      <a:pt x="298" y="0"/>
                    </a:lnTo>
                    <a:lnTo>
                      <a:pt x="249" y="80"/>
                    </a:lnTo>
                    <a:lnTo>
                      <a:pt x="313" y="173"/>
                    </a:lnTo>
                    <a:lnTo>
                      <a:pt x="473" y="268"/>
                    </a:lnTo>
                    <a:lnTo>
                      <a:pt x="606" y="268"/>
                    </a:lnTo>
                    <a:lnTo>
                      <a:pt x="743" y="232"/>
                    </a:lnTo>
                    <a:lnTo>
                      <a:pt x="786" y="147"/>
                    </a:lnTo>
                    <a:lnTo>
                      <a:pt x="838" y="31"/>
                    </a:lnTo>
                    <a:lnTo>
                      <a:pt x="838" y="31"/>
                    </a:lnTo>
                    <a:close/>
                  </a:path>
                </a:pathLst>
              </a:custGeom>
              <a:solidFill>
                <a:srgbClr val="CCCCB0"/>
              </a:solidFill>
              <a:ln w="9525">
                <a:noFill/>
                <a:round/>
                <a:headEnd/>
                <a:tailEnd/>
              </a:ln>
            </p:spPr>
            <p:txBody>
              <a:bodyPr/>
              <a:lstStyle/>
              <a:p>
                <a:endParaRPr lang="en-US"/>
              </a:p>
            </p:txBody>
          </p:sp>
          <p:sp>
            <p:nvSpPr>
              <p:cNvPr id="41996" name="Freeform 12"/>
              <p:cNvSpPr>
                <a:spLocks noChangeAspect="1"/>
              </p:cNvSpPr>
              <p:nvPr/>
            </p:nvSpPr>
            <p:spPr bwMode="auto">
              <a:xfrm>
                <a:off x="3815" y="2069"/>
                <a:ext cx="35" cy="72"/>
              </a:xfrm>
              <a:custGeom>
                <a:avLst/>
                <a:gdLst/>
                <a:ahLst/>
                <a:cxnLst>
                  <a:cxn ang="0">
                    <a:pos x="0" y="0"/>
                  </a:cxn>
                  <a:cxn ang="0">
                    <a:pos x="13" y="21"/>
                  </a:cxn>
                  <a:cxn ang="0">
                    <a:pos x="25" y="44"/>
                  </a:cxn>
                  <a:cxn ang="0">
                    <a:pos x="38" y="69"/>
                  </a:cxn>
                  <a:cxn ang="0">
                    <a:pos x="50" y="94"/>
                  </a:cxn>
                  <a:cxn ang="0">
                    <a:pos x="61" y="118"/>
                  </a:cxn>
                  <a:cxn ang="0">
                    <a:pos x="70" y="145"/>
                  </a:cxn>
                  <a:cxn ang="0">
                    <a:pos x="55" y="137"/>
                  </a:cxn>
                  <a:cxn ang="0">
                    <a:pos x="40" y="124"/>
                  </a:cxn>
                  <a:cxn ang="0">
                    <a:pos x="27" y="105"/>
                  </a:cxn>
                  <a:cxn ang="0">
                    <a:pos x="15" y="84"/>
                  </a:cxn>
                  <a:cxn ang="0">
                    <a:pos x="2" y="38"/>
                  </a:cxn>
                  <a:cxn ang="0">
                    <a:pos x="0" y="0"/>
                  </a:cxn>
                  <a:cxn ang="0">
                    <a:pos x="0" y="0"/>
                  </a:cxn>
                </a:cxnLst>
                <a:rect l="0" t="0" r="r" b="b"/>
                <a:pathLst>
                  <a:path w="70" h="145">
                    <a:moveTo>
                      <a:pt x="0" y="0"/>
                    </a:moveTo>
                    <a:lnTo>
                      <a:pt x="13" y="21"/>
                    </a:lnTo>
                    <a:lnTo>
                      <a:pt x="25" y="44"/>
                    </a:lnTo>
                    <a:lnTo>
                      <a:pt x="38" y="69"/>
                    </a:lnTo>
                    <a:lnTo>
                      <a:pt x="50" y="94"/>
                    </a:lnTo>
                    <a:lnTo>
                      <a:pt x="61" y="118"/>
                    </a:lnTo>
                    <a:lnTo>
                      <a:pt x="70" y="145"/>
                    </a:lnTo>
                    <a:lnTo>
                      <a:pt x="55" y="137"/>
                    </a:lnTo>
                    <a:lnTo>
                      <a:pt x="40" y="124"/>
                    </a:lnTo>
                    <a:lnTo>
                      <a:pt x="27" y="105"/>
                    </a:lnTo>
                    <a:lnTo>
                      <a:pt x="15" y="84"/>
                    </a:lnTo>
                    <a:lnTo>
                      <a:pt x="2" y="38"/>
                    </a:lnTo>
                    <a:lnTo>
                      <a:pt x="0" y="0"/>
                    </a:lnTo>
                    <a:lnTo>
                      <a:pt x="0" y="0"/>
                    </a:lnTo>
                    <a:close/>
                  </a:path>
                </a:pathLst>
              </a:custGeom>
              <a:solidFill>
                <a:srgbClr val="000000"/>
              </a:solidFill>
              <a:ln w="9525">
                <a:noFill/>
                <a:round/>
                <a:headEnd/>
                <a:tailEnd/>
              </a:ln>
            </p:spPr>
            <p:txBody>
              <a:bodyPr/>
              <a:lstStyle/>
              <a:p>
                <a:endParaRPr lang="en-US"/>
              </a:p>
            </p:txBody>
          </p:sp>
          <p:sp>
            <p:nvSpPr>
              <p:cNvPr id="41997" name="Freeform 13"/>
              <p:cNvSpPr>
                <a:spLocks noChangeAspect="1"/>
              </p:cNvSpPr>
              <p:nvPr/>
            </p:nvSpPr>
            <p:spPr bwMode="auto">
              <a:xfrm>
                <a:off x="3690" y="2098"/>
                <a:ext cx="27" cy="35"/>
              </a:xfrm>
              <a:custGeom>
                <a:avLst/>
                <a:gdLst/>
                <a:ahLst/>
                <a:cxnLst>
                  <a:cxn ang="0">
                    <a:pos x="19" y="71"/>
                  </a:cxn>
                  <a:cxn ang="0">
                    <a:pos x="10" y="61"/>
                  </a:cxn>
                  <a:cxn ang="0">
                    <a:pos x="0" y="52"/>
                  </a:cxn>
                  <a:cxn ang="0">
                    <a:pos x="4" y="0"/>
                  </a:cxn>
                  <a:cxn ang="0">
                    <a:pos x="14" y="10"/>
                  </a:cxn>
                  <a:cxn ang="0">
                    <a:pos x="31" y="29"/>
                  </a:cxn>
                  <a:cxn ang="0">
                    <a:pos x="46" y="48"/>
                  </a:cxn>
                  <a:cxn ang="0">
                    <a:pos x="53" y="56"/>
                  </a:cxn>
                  <a:cxn ang="0">
                    <a:pos x="53" y="63"/>
                  </a:cxn>
                  <a:cxn ang="0">
                    <a:pos x="42" y="67"/>
                  </a:cxn>
                  <a:cxn ang="0">
                    <a:pos x="19" y="71"/>
                  </a:cxn>
                  <a:cxn ang="0">
                    <a:pos x="19" y="71"/>
                  </a:cxn>
                </a:cxnLst>
                <a:rect l="0" t="0" r="r" b="b"/>
                <a:pathLst>
                  <a:path w="53" h="71">
                    <a:moveTo>
                      <a:pt x="19" y="71"/>
                    </a:moveTo>
                    <a:lnTo>
                      <a:pt x="10" y="61"/>
                    </a:lnTo>
                    <a:lnTo>
                      <a:pt x="0" y="52"/>
                    </a:lnTo>
                    <a:lnTo>
                      <a:pt x="4" y="0"/>
                    </a:lnTo>
                    <a:lnTo>
                      <a:pt x="14" y="10"/>
                    </a:lnTo>
                    <a:lnTo>
                      <a:pt x="31" y="29"/>
                    </a:lnTo>
                    <a:lnTo>
                      <a:pt x="46" y="48"/>
                    </a:lnTo>
                    <a:lnTo>
                      <a:pt x="53" y="56"/>
                    </a:lnTo>
                    <a:lnTo>
                      <a:pt x="53" y="63"/>
                    </a:lnTo>
                    <a:lnTo>
                      <a:pt x="42" y="67"/>
                    </a:lnTo>
                    <a:lnTo>
                      <a:pt x="19" y="71"/>
                    </a:lnTo>
                    <a:lnTo>
                      <a:pt x="19" y="71"/>
                    </a:lnTo>
                    <a:close/>
                  </a:path>
                </a:pathLst>
              </a:custGeom>
              <a:solidFill>
                <a:srgbClr val="000000"/>
              </a:solidFill>
              <a:ln w="9525">
                <a:noFill/>
                <a:round/>
                <a:headEnd/>
                <a:tailEnd/>
              </a:ln>
            </p:spPr>
            <p:txBody>
              <a:bodyPr/>
              <a:lstStyle/>
              <a:p>
                <a:endParaRPr lang="en-US"/>
              </a:p>
            </p:txBody>
          </p:sp>
          <p:sp>
            <p:nvSpPr>
              <p:cNvPr id="41998" name="Freeform 14"/>
              <p:cNvSpPr>
                <a:spLocks noChangeAspect="1"/>
              </p:cNvSpPr>
              <p:nvPr/>
            </p:nvSpPr>
            <p:spPr bwMode="auto">
              <a:xfrm>
                <a:off x="3927" y="2059"/>
                <a:ext cx="41" cy="73"/>
              </a:xfrm>
              <a:custGeom>
                <a:avLst/>
                <a:gdLst/>
                <a:ahLst/>
                <a:cxnLst>
                  <a:cxn ang="0">
                    <a:pos x="0" y="0"/>
                  </a:cxn>
                  <a:cxn ang="0">
                    <a:pos x="14" y="21"/>
                  </a:cxn>
                  <a:cxn ang="0">
                    <a:pos x="25" y="42"/>
                  </a:cxn>
                  <a:cxn ang="0">
                    <a:pos x="38" y="67"/>
                  </a:cxn>
                  <a:cxn ang="0">
                    <a:pos x="52" y="92"/>
                  </a:cxn>
                  <a:cxn ang="0">
                    <a:pos x="63" y="116"/>
                  </a:cxn>
                  <a:cxn ang="0">
                    <a:pos x="74" y="135"/>
                  </a:cxn>
                  <a:cxn ang="0">
                    <a:pos x="82" y="147"/>
                  </a:cxn>
                  <a:cxn ang="0">
                    <a:pos x="59" y="132"/>
                  </a:cxn>
                  <a:cxn ang="0">
                    <a:pos x="44" y="113"/>
                  </a:cxn>
                  <a:cxn ang="0">
                    <a:pos x="29" y="88"/>
                  </a:cxn>
                  <a:cxn ang="0">
                    <a:pos x="21" y="76"/>
                  </a:cxn>
                  <a:cxn ang="0">
                    <a:pos x="16" y="63"/>
                  </a:cxn>
                  <a:cxn ang="0">
                    <a:pos x="4" y="38"/>
                  </a:cxn>
                  <a:cxn ang="0">
                    <a:pos x="0" y="0"/>
                  </a:cxn>
                  <a:cxn ang="0">
                    <a:pos x="0" y="0"/>
                  </a:cxn>
                </a:cxnLst>
                <a:rect l="0" t="0" r="r" b="b"/>
                <a:pathLst>
                  <a:path w="82" h="147">
                    <a:moveTo>
                      <a:pt x="0" y="0"/>
                    </a:moveTo>
                    <a:lnTo>
                      <a:pt x="14" y="21"/>
                    </a:lnTo>
                    <a:lnTo>
                      <a:pt x="25" y="42"/>
                    </a:lnTo>
                    <a:lnTo>
                      <a:pt x="38" y="67"/>
                    </a:lnTo>
                    <a:lnTo>
                      <a:pt x="52" y="92"/>
                    </a:lnTo>
                    <a:lnTo>
                      <a:pt x="63" y="116"/>
                    </a:lnTo>
                    <a:lnTo>
                      <a:pt x="74" y="135"/>
                    </a:lnTo>
                    <a:lnTo>
                      <a:pt x="82" y="147"/>
                    </a:lnTo>
                    <a:lnTo>
                      <a:pt x="59" y="132"/>
                    </a:lnTo>
                    <a:lnTo>
                      <a:pt x="44" y="113"/>
                    </a:lnTo>
                    <a:lnTo>
                      <a:pt x="29" y="88"/>
                    </a:lnTo>
                    <a:lnTo>
                      <a:pt x="21" y="76"/>
                    </a:lnTo>
                    <a:lnTo>
                      <a:pt x="16" y="63"/>
                    </a:lnTo>
                    <a:lnTo>
                      <a:pt x="4" y="38"/>
                    </a:lnTo>
                    <a:lnTo>
                      <a:pt x="0" y="0"/>
                    </a:lnTo>
                    <a:lnTo>
                      <a:pt x="0" y="0"/>
                    </a:lnTo>
                    <a:close/>
                  </a:path>
                </a:pathLst>
              </a:custGeom>
              <a:solidFill>
                <a:srgbClr val="000000"/>
              </a:solidFill>
              <a:ln w="9525">
                <a:noFill/>
                <a:round/>
                <a:headEnd/>
                <a:tailEnd/>
              </a:ln>
            </p:spPr>
            <p:txBody>
              <a:bodyPr/>
              <a:lstStyle/>
              <a:p>
                <a:endParaRPr lang="en-US"/>
              </a:p>
            </p:txBody>
          </p:sp>
          <p:sp>
            <p:nvSpPr>
              <p:cNvPr id="41999" name="Freeform 15"/>
              <p:cNvSpPr>
                <a:spLocks noChangeAspect="1"/>
              </p:cNvSpPr>
              <p:nvPr/>
            </p:nvSpPr>
            <p:spPr bwMode="auto">
              <a:xfrm>
                <a:off x="3949" y="2053"/>
                <a:ext cx="44" cy="80"/>
              </a:xfrm>
              <a:custGeom>
                <a:avLst/>
                <a:gdLst/>
                <a:ahLst/>
                <a:cxnLst>
                  <a:cxn ang="0">
                    <a:pos x="67" y="162"/>
                  </a:cxn>
                  <a:cxn ang="0">
                    <a:pos x="61" y="150"/>
                  </a:cxn>
                  <a:cxn ang="0">
                    <a:pos x="53" y="131"/>
                  </a:cxn>
                  <a:cxn ang="0">
                    <a:pos x="42" y="105"/>
                  </a:cxn>
                  <a:cxn ang="0">
                    <a:pos x="29" y="76"/>
                  </a:cxn>
                  <a:cxn ang="0">
                    <a:pos x="17" y="48"/>
                  </a:cxn>
                  <a:cxn ang="0">
                    <a:pos x="8" y="25"/>
                  </a:cxn>
                  <a:cxn ang="0">
                    <a:pos x="0" y="0"/>
                  </a:cxn>
                  <a:cxn ang="0">
                    <a:pos x="13" y="10"/>
                  </a:cxn>
                  <a:cxn ang="0">
                    <a:pos x="27" y="23"/>
                  </a:cxn>
                  <a:cxn ang="0">
                    <a:pos x="40" y="36"/>
                  </a:cxn>
                  <a:cxn ang="0">
                    <a:pos x="51" y="51"/>
                  </a:cxn>
                  <a:cxn ang="0">
                    <a:pos x="63" y="67"/>
                  </a:cxn>
                  <a:cxn ang="0">
                    <a:pos x="72" y="82"/>
                  </a:cxn>
                  <a:cxn ang="0">
                    <a:pos x="89" y="114"/>
                  </a:cxn>
                  <a:cxn ang="0">
                    <a:pos x="72" y="147"/>
                  </a:cxn>
                  <a:cxn ang="0">
                    <a:pos x="72" y="156"/>
                  </a:cxn>
                  <a:cxn ang="0">
                    <a:pos x="67" y="162"/>
                  </a:cxn>
                  <a:cxn ang="0">
                    <a:pos x="67" y="162"/>
                  </a:cxn>
                </a:cxnLst>
                <a:rect l="0" t="0" r="r" b="b"/>
                <a:pathLst>
                  <a:path w="89" h="162">
                    <a:moveTo>
                      <a:pt x="67" y="162"/>
                    </a:moveTo>
                    <a:lnTo>
                      <a:pt x="61" y="150"/>
                    </a:lnTo>
                    <a:lnTo>
                      <a:pt x="53" y="131"/>
                    </a:lnTo>
                    <a:lnTo>
                      <a:pt x="42" y="105"/>
                    </a:lnTo>
                    <a:lnTo>
                      <a:pt x="29" y="76"/>
                    </a:lnTo>
                    <a:lnTo>
                      <a:pt x="17" y="48"/>
                    </a:lnTo>
                    <a:lnTo>
                      <a:pt x="8" y="25"/>
                    </a:lnTo>
                    <a:lnTo>
                      <a:pt x="0" y="0"/>
                    </a:lnTo>
                    <a:lnTo>
                      <a:pt x="13" y="10"/>
                    </a:lnTo>
                    <a:lnTo>
                      <a:pt x="27" y="23"/>
                    </a:lnTo>
                    <a:lnTo>
                      <a:pt x="40" y="36"/>
                    </a:lnTo>
                    <a:lnTo>
                      <a:pt x="51" y="51"/>
                    </a:lnTo>
                    <a:lnTo>
                      <a:pt x="63" y="67"/>
                    </a:lnTo>
                    <a:lnTo>
                      <a:pt x="72" y="82"/>
                    </a:lnTo>
                    <a:lnTo>
                      <a:pt x="89" y="114"/>
                    </a:lnTo>
                    <a:lnTo>
                      <a:pt x="72" y="147"/>
                    </a:lnTo>
                    <a:lnTo>
                      <a:pt x="72" y="156"/>
                    </a:lnTo>
                    <a:lnTo>
                      <a:pt x="67" y="162"/>
                    </a:lnTo>
                    <a:lnTo>
                      <a:pt x="67" y="162"/>
                    </a:lnTo>
                    <a:close/>
                  </a:path>
                </a:pathLst>
              </a:custGeom>
              <a:solidFill>
                <a:srgbClr val="000000"/>
              </a:solidFill>
              <a:ln w="9525">
                <a:noFill/>
                <a:round/>
                <a:headEnd/>
                <a:tailEnd/>
              </a:ln>
            </p:spPr>
            <p:txBody>
              <a:bodyPr/>
              <a:lstStyle/>
              <a:p>
                <a:endParaRPr lang="en-US"/>
              </a:p>
            </p:txBody>
          </p:sp>
          <p:sp>
            <p:nvSpPr>
              <p:cNvPr id="42000" name="Freeform 16"/>
              <p:cNvSpPr>
                <a:spLocks noChangeAspect="1"/>
              </p:cNvSpPr>
              <p:nvPr/>
            </p:nvSpPr>
            <p:spPr bwMode="auto">
              <a:xfrm>
                <a:off x="3832" y="2059"/>
                <a:ext cx="36" cy="73"/>
              </a:xfrm>
              <a:custGeom>
                <a:avLst/>
                <a:gdLst/>
                <a:ahLst/>
                <a:cxnLst>
                  <a:cxn ang="0">
                    <a:pos x="73" y="147"/>
                  </a:cxn>
                  <a:cxn ang="0">
                    <a:pos x="67" y="128"/>
                  </a:cxn>
                  <a:cxn ang="0">
                    <a:pos x="57" y="111"/>
                  </a:cxn>
                  <a:cxn ang="0">
                    <a:pos x="48" y="94"/>
                  </a:cxn>
                  <a:cxn ang="0">
                    <a:pos x="38" y="75"/>
                  </a:cxn>
                  <a:cxn ang="0">
                    <a:pos x="27" y="56"/>
                  </a:cxn>
                  <a:cxn ang="0">
                    <a:pos x="17" y="38"/>
                  </a:cxn>
                  <a:cxn ang="0">
                    <a:pos x="0" y="0"/>
                  </a:cxn>
                  <a:cxn ang="0">
                    <a:pos x="17" y="4"/>
                  </a:cxn>
                  <a:cxn ang="0">
                    <a:pos x="33" y="18"/>
                  </a:cxn>
                  <a:cxn ang="0">
                    <a:pos x="46" y="38"/>
                  </a:cxn>
                  <a:cxn ang="0">
                    <a:pos x="57" y="61"/>
                  </a:cxn>
                  <a:cxn ang="0">
                    <a:pos x="71" y="109"/>
                  </a:cxn>
                  <a:cxn ang="0">
                    <a:pos x="73" y="147"/>
                  </a:cxn>
                  <a:cxn ang="0">
                    <a:pos x="73" y="147"/>
                  </a:cxn>
                </a:cxnLst>
                <a:rect l="0" t="0" r="r" b="b"/>
                <a:pathLst>
                  <a:path w="73" h="147">
                    <a:moveTo>
                      <a:pt x="73" y="147"/>
                    </a:moveTo>
                    <a:lnTo>
                      <a:pt x="67" y="128"/>
                    </a:lnTo>
                    <a:lnTo>
                      <a:pt x="57" y="111"/>
                    </a:lnTo>
                    <a:lnTo>
                      <a:pt x="48" y="94"/>
                    </a:lnTo>
                    <a:lnTo>
                      <a:pt x="38" y="75"/>
                    </a:lnTo>
                    <a:lnTo>
                      <a:pt x="27" y="56"/>
                    </a:lnTo>
                    <a:lnTo>
                      <a:pt x="17" y="38"/>
                    </a:lnTo>
                    <a:lnTo>
                      <a:pt x="0" y="0"/>
                    </a:lnTo>
                    <a:lnTo>
                      <a:pt x="17" y="4"/>
                    </a:lnTo>
                    <a:lnTo>
                      <a:pt x="33" y="18"/>
                    </a:lnTo>
                    <a:lnTo>
                      <a:pt x="46" y="38"/>
                    </a:lnTo>
                    <a:lnTo>
                      <a:pt x="57" y="61"/>
                    </a:lnTo>
                    <a:lnTo>
                      <a:pt x="71" y="109"/>
                    </a:lnTo>
                    <a:lnTo>
                      <a:pt x="73" y="147"/>
                    </a:lnTo>
                    <a:lnTo>
                      <a:pt x="73" y="147"/>
                    </a:lnTo>
                    <a:close/>
                  </a:path>
                </a:pathLst>
              </a:custGeom>
              <a:solidFill>
                <a:srgbClr val="000000"/>
              </a:solidFill>
              <a:ln w="9525">
                <a:noFill/>
                <a:round/>
                <a:headEnd/>
                <a:tailEnd/>
              </a:ln>
            </p:spPr>
            <p:txBody>
              <a:bodyPr/>
              <a:lstStyle/>
              <a:p>
                <a:endParaRPr lang="en-US"/>
              </a:p>
            </p:txBody>
          </p:sp>
          <p:sp>
            <p:nvSpPr>
              <p:cNvPr id="42001" name="Freeform 17"/>
              <p:cNvSpPr>
                <a:spLocks noChangeAspect="1"/>
              </p:cNvSpPr>
              <p:nvPr/>
            </p:nvSpPr>
            <p:spPr bwMode="auto">
              <a:xfrm>
                <a:off x="3556" y="2040"/>
                <a:ext cx="18" cy="72"/>
              </a:xfrm>
              <a:custGeom>
                <a:avLst/>
                <a:gdLst/>
                <a:ahLst/>
                <a:cxnLst>
                  <a:cxn ang="0">
                    <a:pos x="36" y="145"/>
                  </a:cxn>
                  <a:cxn ang="0">
                    <a:pos x="16" y="126"/>
                  </a:cxn>
                  <a:cxn ang="0">
                    <a:pos x="0" y="97"/>
                  </a:cxn>
                  <a:cxn ang="0">
                    <a:pos x="2" y="56"/>
                  </a:cxn>
                  <a:cxn ang="0">
                    <a:pos x="10" y="31"/>
                  </a:cxn>
                  <a:cxn ang="0">
                    <a:pos x="16" y="16"/>
                  </a:cxn>
                  <a:cxn ang="0">
                    <a:pos x="25" y="0"/>
                  </a:cxn>
                  <a:cxn ang="0">
                    <a:pos x="31" y="33"/>
                  </a:cxn>
                  <a:cxn ang="0">
                    <a:pos x="33" y="67"/>
                  </a:cxn>
                  <a:cxn ang="0">
                    <a:pos x="36" y="145"/>
                  </a:cxn>
                  <a:cxn ang="0">
                    <a:pos x="36" y="145"/>
                  </a:cxn>
                </a:cxnLst>
                <a:rect l="0" t="0" r="r" b="b"/>
                <a:pathLst>
                  <a:path w="36" h="145">
                    <a:moveTo>
                      <a:pt x="36" y="145"/>
                    </a:moveTo>
                    <a:lnTo>
                      <a:pt x="16" y="126"/>
                    </a:lnTo>
                    <a:lnTo>
                      <a:pt x="0" y="97"/>
                    </a:lnTo>
                    <a:lnTo>
                      <a:pt x="2" y="56"/>
                    </a:lnTo>
                    <a:lnTo>
                      <a:pt x="10" y="31"/>
                    </a:lnTo>
                    <a:lnTo>
                      <a:pt x="16" y="16"/>
                    </a:lnTo>
                    <a:lnTo>
                      <a:pt x="25" y="0"/>
                    </a:lnTo>
                    <a:lnTo>
                      <a:pt x="31" y="33"/>
                    </a:lnTo>
                    <a:lnTo>
                      <a:pt x="33" y="67"/>
                    </a:lnTo>
                    <a:lnTo>
                      <a:pt x="36" y="145"/>
                    </a:lnTo>
                    <a:lnTo>
                      <a:pt x="36" y="145"/>
                    </a:lnTo>
                    <a:close/>
                  </a:path>
                </a:pathLst>
              </a:custGeom>
              <a:solidFill>
                <a:srgbClr val="000000"/>
              </a:solidFill>
              <a:ln w="9525">
                <a:noFill/>
                <a:round/>
                <a:headEnd/>
                <a:tailEnd/>
              </a:ln>
            </p:spPr>
            <p:txBody>
              <a:bodyPr/>
              <a:lstStyle/>
              <a:p>
                <a:endParaRPr lang="en-US"/>
              </a:p>
            </p:txBody>
          </p:sp>
          <p:sp>
            <p:nvSpPr>
              <p:cNvPr id="42002" name="Freeform 18"/>
              <p:cNvSpPr>
                <a:spLocks noChangeAspect="1"/>
              </p:cNvSpPr>
              <p:nvPr/>
            </p:nvSpPr>
            <p:spPr bwMode="auto">
              <a:xfrm>
                <a:off x="3588" y="2054"/>
                <a:ext cx="14" cy="58"/>
              </a:xfrm>
              <a:custGeom>
                <a:avLst/>
                <a:gdLst/>
                <a:ahLst/>
                <a:cxnLst>
                  <a:cxn ang="0">
                    <a:pos x="0" y="0"/>
                  </a:cxn>
                  <a:cxn ang="0">
                    <a:pos x="15" y="27"/>
                  </a:cxn>
                  <a:cxn ang="0">
                    <a:pos x="27" y="61"/>
                  </a:cxn>
                  <a:cxn ang="0">
                    <a:pos x="29" y="78"/>
                  </a:cxn>
                  <a:cxn ang="0">
                    <a:pos x="27" y="93"/>
                  </a:cxn>
                  <a:cxn ang="0">
                    <a:pos x="19" y="107"/>
                  </a:cxn>
                  <a:cxn ang="0">
                    <a:pos x="15" y="112"/>
                  </a:cxn>
                  <a:cxn ang="0">
                    <a:pos x="8" y="118"/>
                  </a:cxn>
                  <a:cxn ang="0">
                    <a:pos x="0" y="0"/>
                  </a:cxn>
                  <a:cxn ang="0">
                    <a:pos x="0" y="0"/>
                  </a:cxn>
                </a:cxnLst>
                <a:rect l="0" t="0" r="r" b="b"/>
                <a:pathLst>
                  <a:path w="29" h="118">
                    <a:moveTo>
                      <a:pt x="0" y="0"/>
                    </a:moveTo>
                    <a:lnTo>
                      <a:pt x="15" y="27"/>
                    </a:lnTo>
                    <a:lnTo>
                      <a:pt x="27" y="61"/>
                    </a:lnTo>
                    <a:lnTo>
                      <a:pt x="29" y="78"/>
                    </a:lnTo>
                    <a:lnTo>
                      <a:pt x="27" y="93"/>
                    </a:lnTo>
                    <a:lnTo>
                      <a:pt x="19" y="107"/>
                    </a:lnTo>
                    <a:lnTo>
                      <a:pt x="15" y="112"/>
                    </a:lnTo>
                    <a:lnTo>
                      <a:pt x="8" y="118"/>
                    </a:lnTo>
                    <a:lnTo>
                      <a:pt x="0" y="0"/>
                    </a:lnTo>
                    <a:lnTo>
                      <a:pt x="0" y="0"/>
                    </a:lnTo>
                    <a:close/>
                  </a:path>
                </a:pathLst>
              </a:custGeom>
              <a:solidFill>
                <a:srgbClr val="000000"/>
              </a:solidFill>
              <a:ln w="9525">
                <a:noFill/>
                <a:round/>
                <a:headEnd/>
                <a:tailEnd/>
              </a:ln>
            </p:spPr>
            <p:txBody>
              <a:bodyPr/>
              <a:lstStyle/>
              <a:p>
                <a:endParaRPr lang="en-US"/>
              </a:p>
            </p:txBody>
          </p:sp>
          <p:sp>
            <p:nvSpPr>
              <p:cNvPr id="42003" name="Freeform 19"/>
              <p:cNvSpPr>
                <a:spLocks noChangeAspect="1"/>
              </p:cNvSpPr>
              <p:nvPr/>
            </p:nvSpPr>
            <p:spPr bwMode="auto">
              <a:xfrm>
                <a:off x="3671" y="2059"/>
                <a:ext cx="9" cy="53"/>
              </a:xfrm>
              <a:custGeom>
                <a:avLst/>
                <a:gdLst/>
                <a:ahLst/>
                <a:cxnLst>
                  <a:cxn ang="0">
                    <a:pos x="14" y="107"/>
                  </a:cxn>
                  <a:cxn ang="0">
                    <a:pos x="4" y="75"/>
                  </a:cxn>
                  <a:cxn ang="0">
                    <a:pos x="0" y="46"/>
                  </a:cxn>
                  <a:cxn ang="0">
                    <a:pos x="4" y="21"/>
                  </a:cxn>
                  <a:cxn ang="0">
                    <a:pos x="8" y="0"/>
                  </a:cxn>
                  <a:cxn ang="0">
                    <a:pos x="17" y="0"/>
                  </a:cxn>
                  <a:cxn ang="0">
                    <a:pos x="14" y="107"/>
                  </a:cxn>
                  <a:cxn ang="0">
                    <a:pos x="14" y="107"/>
                  </a:cxn>
                </a:cxnLst>
                <a:rect l="0" t="0" r="r" b="b"/>
                <a:pathLst>
                  <a:path w="17" h="107">
                    <a:moveTo>
                      <a:pt x="14" y="107"/>
                    </a:moveTo>
                    <a:lnTo>
                      <a:pt x="4" y="75"/>
                    </a:lnTo>
                    <a:lnTo>
                      <a:pt x="0" y="46"/>
                    </a:lnTo>
                    <a:lnTo>
                      <a:pt x="4" y="21"/>
                    </a:lnTo>
                    <a:lnTo>
                      <a:pt x="8" y="0"/>
                    </a:lnTo>
                    <a:lnTo>
                      <a:pt x="17" y="0"/>
                    </a:lnTo>
                    <a:lnTo>
                      <a:pt x="14" y="107"/>
                    </a:lnTo>
                    <a:lnTo>
                      <a:pt x="14" y="107"/>
                    </a:lnTo>
                    <a:close/>
                  </a:path>
                </a:pathLst>
              </a:custGeom>
              <a:solidFill>
                <a:srgbClr val="000000"/>
              </a:solidFill>
              <a:ln w="9525">
                <a:noFill/>
                <a:round/>
                <a:headEnd/>
                <a:tailEnd/>
              </a:ln>
            </p:spPr>
            <p:txBody>
              <a:bodyPr/>
              <a:lstStyle/>
              <a:p>
                <a:endParaRPr lang="en-US"/>
              </a:p>
            </p:txBody>
          </p:sp>
          <p:sp>
            <p:nvSpPr>
              <p:cNvPr id="42004" name="Freeform 20"/>
              <p:cNvSpPr>
                <a:spLocks noChangeAspect="1"/>
              </p:cNvSpPr>
              <p:nvPr/>
            </p:nvSpPr>
            <p:spPr bwMode="auto">
              <a:xfrm>
                <a:off x="3692" y="2056"/>
                <a:ext cx="31" cy="56"/>
              </a:xfrm>
              <a:custGeom>
                <a:avLst/>
                <a:gdLst/>
                <a:ahLst/>
                <a:cxnLst>
                  <a:cxn ang="0">
                    <a:pos x="61" y="110"/>
                  </a:cxn>
                  <a:cxn ang="0">
                    <a:pos x="51" y="102"/>
                  </a:cxn>
                  <a:cxn ang="0">
                    <a:pos x="42" y="95"/>
                  </a:cxn>
                  <a:cxn ang="0">
                    <a:pos x="34" y="83"/>
                  </a:cxn>
                  <a:cxn ang="0">
                    <a:pos x="15" y="64"/>
                  </a:cxn>
                  <a:cxn ang="0">
                    <a:pos x="10" y="59"/>
                  </a:cxn>
                  <a:cxn ang="0">
                    <a:pos x="4" y="53"/>
                  </a:cxn>
                  <a:cxn ang="0">
                    <a:pos x="0" y="0"/>
                  </a:cxn>
                  <a:cxn ang="0">
                    <a:pos x="19" y="17"/>
                  </a:cxn>
                  <a:cxn ang="0">
                    <a:pos x="30" y="32"/>
                  </a:cxn>
                  <a:cxn ang="0">
                    <a:pos x="42" y="49"/>
                  </a:cxn>
                  <a:cxn ang="0">
                    <a:pos x="59" y="83"/>
                  </a:cxn>
                  <a:cxn ang="0">
                    <a:pos x="63" y="108"/>
                  </a:cxn>
                  <a:cxn ang="0">
                    <a:pos x="61" y="110"/>
                  </a:cxn>
                  <a:cxn ang="0">
                    <a:pos x="61" y="110"/>
                  </a:cxn>
                </a:cxnLst>
                <a:rect l="0" t="0" r="r" b="b"/>
                <a:pathLst>
                  <a:path w="63" h="110">
                    <a:moveTo>
                      <a:pt x="61" y="110"/>
                    </a:moveTo>
                    <a:lnTo>
                      <a:pt x="51" y="102"/>
                    </a:lnTo>
                    <a:lnTo>
                      <a:pt x="42" y="95"/>
                    </a:lnTo>
                    <a:lnTo>
                      <a:pt x="34" y="83"/>
                    </a:lnTo>
                    <a:lnTo>
                      <a:pt x="15" y="64"/>
                    </a:lnTo>
                    <a:lnTo>
                      <a:pt x="10" y="59"/>
                    </a:lnTo>
                    <a:lnTo>
                      <a:pt x="4" y="53"/>
                    </a:lnTo>
                    <a:lnTo>
                      <a:pt x="0" y="0"/>
                    </a:lnTo>
                    <a:lnTo>
                      <a:pt x="19" y="17"/>
                    </a:lnTo>
                    <a:lnTo>
                      <a:pt x="30" y="32"/>
                    </a:lnTo>
                    <a:lnTo>
                      <a:pt x="42" y="49"/>
                    </a:lnTo>
                    <a:lnTo>
                      <a:pt x="59" y="83"/>
                    </a:lnTo>
                    <a:lnTo>
                      <a:pt x="63" y="108"/>
                    </a:lnTo>
                    <a:lnTo>
                      <a:pt x="61" y="110"/>
                    </a:lnTo>
                    <a:lnTo>
                      <a:pt x="61" y="110"/>
                    </a:lnTo>
                    <a:close/>
                  </a:path>
                </a:pathLst>
              </a:custGeom>
              <a:solidFill>
                <a:srgbClr val="000000"/>
              </a:solidFill>
              <a:ln w="9525">
                <a:noFill/>
                <a:round/>
                <a:headEnd/>
                <a:tailEnd/>
              </a:ln>
            </p:spPr>
            <p:txBody>
              <a:bodyPr/>
              <a:lstStyle/>
              <a:p>
                <a:endParaRPr lang="en-US"/>
              </a:p>
            </p:txBody>
          </p:sp>
          <p:sp>
            <p:nvSpPr>
              <p:cNvPr id="42005" name="Freeform 21"/>
              <p:cNvSpPr>
                <a:spLocks noChangeAspect="1"/>
              </p:cNvSpPr>
              <p:nvPr/>
            </p:nvSpPr>
            <p:spPr bwMode="auto">
              <a:xfrm>
                <a:off x="3463" y="2042"/>
                <a:ext cx="30" cy="56"/>
              </a:xfrm>
              <a:custGeom>
                <a:avLst/>
                <a:gdLst/>
                <a:ahLst/>
                <a:cxnLst>
                  <a:cxn ang="0">
                    <a:pos x="0" y="112"/>
                  </a:cxn>
                  <a:cxn ang="0">
                    <a:pos x="50" y="0"/>
                  </a:cxn>
                  <a:cxn ang="0">
                    <a:pos x="57" y="6"/>
                  </a:cxn>
                  <a:cxn ang="0">
                    <a:pos x="61" y="19"/>
                  </a:cxn>
                  <a:cxn ang="0">
                    <a:pos x="59" y="38"/>
                  </a:cxn>
                  <a:cxn ang="0">
                    <a:pos x="53" y="57"/>
                  </a:cxn>
                  <a:cxn ang="0">
                    <a:pos x="44" y="78"/>
                  </a:cxn>
                  <a:cxn ang="0">
                    <a:pos x="31" y="95"/>
                  </a:cxn>
                  <a:cxn ang="0">
                    <a:pos x="25" y="103"/>
                  </a:cxn>
                  <a:cxn ang="0">
                    <a:pos x="17" y="109"/>
                  </a:cxn>
                  <a:cxn ang="0">
                    <a:pos x="0" y="112"/>
                  </a:cxn>
                  <a:cxn ang="0">
                    <a:pos x="0" y="112"/>
                  </a:cxn>
                </a:cxnLst>
                <a:rect l="0" t="0" r="r" b="b"/>
                <a:pathLst>
                  <a:path w="61" h="112">
                    <a:moveTo>
                      <a:pt x="0" y="112"/>
                    </a:moveTo>
                    <a:lnTo>
                      <a:pt x="50" y="0"/>
                    </a:lnTo>
                    <a:lnTo>
                      <a:pt x="57" y="6"/>
                    </a:lnTo>
                    <a:lnTo>
                      <a:pt x="61" y="19"/>
                    </a:lnTo>
                    <a:lnTo>
                      <a:pt x="59" y="38"/>
                    </a:lnTo>
                    <a:lnTo>
                      <a:pt x="53" y="57"/>
                    </a:lnTo>
                    <a:lnTo>
                      <a:pt x="44" y="78"/>
                    </a:lnTo>
                    <a:lnTo>
                      <a:pt x="31" y="95"/>
                    </a:lnTo>
                    <a:lnTo>
                      <a:pt x="25" y="103"/>
                    </a:lnTo>
                    <a:lnTo>
                      <a:pt x="17" y="109"/>
                    </a:lnTo>
                    <a:lnTo>
                      <a:pt x="0" y="112"/>
                    </a:lnTo>
                    <a:lnTo>
                      <a:pt x="0" y="112"/>
                    </a:lnTo>
                    <a:close/>
                  </a:path>
                </a:pathLst>
              </a:custGeom>
              <a:solidFill>
                <a:srgbClr val="000000"/>
              </a:solidFill>
              <a:ln w="9525">
                <a:noFill/>
                <a:round/>
                <a:headEnd/>
                <a:tailEnd/>
              </a:ln>
            </p:spPr>
            <p:txBody>
              <a:bodyPr/>
              <a:lstStyle/>
              <a:p>
                <a:endParaRPr lang="en-US"/>
              </a:p>
            </p:txBody>
          </p:sp>
          <p:sp>
            <p:nvSpPr>
              <p:cNvPr id="42006" name="Freeform 22"/>
              <p:cNvSpPr>
                <a:spLocks noChangeAspect="1"/>
              </p:cNvSpPr>
              <p:nvPr/>
            </p:nvSpPr>
            <p:spPr bwMode="auto">
              <a:xfrm>
                <a:off x="3447" y="2034"/>
                <a:ext cx="20" cy="50"/>
              </a:xfrm>
              <a:custGeom>
                <a:avLst/>
                <a:gdLst/>
                <a:ahLst/>
                <a:cxnLst>
                  <a:cxn ang="0">
                    <a:pos x="2" y="99"/>
                  </a:cxn>
                  <a:cxn ang="0">
                    <a:pos x="0" y="68"/>
                  </a:cxn>
                  <a:cxn ang="0">
                    <a:pos x="6" y="46"/>
                  </a:cxn>
                  <a:cxn ang="0">
                    <a:pos x="11" y="36"/>
                  </a:cxn>
                  <a:cxn ang="0">
                    <a:pos x="19" y="25"/>
                  </a:cxn>
                  <a:cxn ang="0">
                    <a:pos x="28" y="13"/>
                  </a:cxn>
                  <a:cxn ang="0">
                    <a:pos x="40" y="0"/>
                  </a:cxn>
                  <a:cxn ang="0">
                    <a:pos x="2" y="99"/>
                  </a:cxn>
                  <a:cxn ang="0">
                    <a:pos x="2" y="99"/>
                  </a:cxn>
                </a:cxnLst>
                <a:rect l="0" t="0" r="r" b="b"/>
                <a:pathLst>
                  <a:path w="40" h="99">
                    <a:moveTo>
                      <a:pt x="2" y="99"/>
                    </a:moveTo>
                    <a:lnTo>
                      <a:pt x="0" y="68"/>
                    </a:lnTo>
                    <a:lnTo>
                      <a:pt x="6" y="46"/>
                    </a:lnTo>
                    <a:lnTo>
                      <a:pt x="11" y="36"/>
                    </a:lnTo>
                    <a:lnTo>
                      <a:pt x="19" y="25"/>
                    </a:lnTo>
                    <a:lnTo>
                      <a:pt x="28" y="13"/>
                    </a:lnTo>
                    <a:lnTo>
                      <a:pt x="40" y="0"/>
                    </a:lnTo>
                    <a:lnTo>
                      <a:pt x="2" y="99"/>
                    </a:lnTo>
                    <a:lnTo>
                      <a:pt x="2" y="99"/>
                    </a:lnTo>
                    <a:close/>
                  </a:path>
                </a:pathLst>
              </a:custGeom>
              <a:solidFill>
                <a:srgbClr val="000000"/>
              </a:solidFill>
              <a:ln w="9525">
                <a:noFill/>
                <a:round/>
                <a:headEnd/>
                <a:tailEnd/>
              </a:ln>
            </p:spPr>
            <p:txBody>
              <a:bodyPr/>
              <a:lstStyle/>
              <a:p>
                <a:endParaRPr lang="en-US"/>
              </a:p>
            </p:txBody>
          </p:sp>
          <p:sp>
            <p:nvSpPr>
              <p:cNvPr id="42007" name="Freeform 23"/>
              <p:cNvSpPr>
                <a:spLocks noChangeAspect="1"/>
              </p:cNvSpPr>
              <p:nvPr/>
            </p:nvSpPr>
            <p:spPr bwMode="auto">
              <a:xfrm>
                <a:off x="3931" y="1982"/>
                <a:ext cx="96" cy="43"/>
              </a:xfrm>
              <a:custGeom>
                <a:avLst/>
                <a:gdLst/>
                <a:ahLst/>
                <a:cxnLst>
                  <a:cxn ang="0">
                    <a:pos x="0" y="82"/>
                  </a:cxn>
                  <a:cxn ang="0">
                    <a:pos x="13" y="76"/>
                  </a:cxn>
                  <a:cxn ang="0">
                    <a:pos x="38" y="67"/>
                  </a:cxn>
                  <a:cxn ang="0">
                    <a:pos x="51" y="61"/>
                  </a:cxn>
                  <a:cxn ang="0">
                    <a:pos x="68" y="54"/>
                  </a:cxn>
                  <a:cxn ang="0">
                    <a:pos x="85" y="46"/>
                  </a:cxn>
                  <a:cxn ang="0">
                    <a:pos x="102" y="38"/>
                  </a:cxn>
                  <a:cxn ang="0">
                    <a:pos x="120" y="31"/>
                  </a:cxn>
                  <a:cxn ang="0">
                    <a:pos x="135" y="25"/>
                  </a:cxn>
                  <a:cxn ang="0">
                    <a:pos x="163" y="12"/>
                  </a:cxn>
                  <a:cxn ang="0">
                    <a:pos x="184" y="4"/>
                  </a:cxn>
                  <a:cxn ang="0">
                    <a:pos x="192" y="0"/>
                  </a:cxn>
                  <a:cxn ang="0">
                    <a:pos x="178" y="18"/>
                  </a:cxn>
                  <a:cxn ang="0">
                    <a:pos x="167" y="25"/>
                  </a:cxn>
                  <a:cxn ang="0">
                    <a:pos x="158" y="35"/>
                  </a:cxn>
                  <a:cxn ang="0">
                    <a:pos x="144" y="42"/>
                  </a:cxn>
                  <a:cxn ang="0">
                    <a:pos x="131" y="50"/>
                  </a:cxn>
                  <a:cxn ang="0">
                    <a:pos x="118" y="57"/>
                  </a:cxn>
                  <a:cxn ang="0">
                    <a:pos x="102" y="65"/>
                  </a:cxn>
                  <a:cxn ang="0">
                    <a:pos x="89" y="73"/>
                  </a:cxn>
                  <a:cxn ang="0">
                    <a:pos x="74" y="76"/>
                  </a:cxn>
                  <a:cxn ang="0">
                    <a:pos x="45" y="86"/>
                  </a:cxn>
                  <a:cxn ang="0">
                    <a:pos x="0" y="82"/>
                  </a:cxn>
                  <a:cxn ang="0">
                    <a:pos x="0" y="82"/>
                  </a:cxn>
                </a:cxnLst>
                <a:rect l="0" t="0" r="r" b="b"/>
                <a:pathLst>
                  <a:path w="192" h="86">
                    <a:moveTo>
                      <a:pt x="0" y="82"/>
                    </a:moveTo>
                    <a:lnTo>
                      <a:pt x="13" y="76"/>
                    </a:lnTo>
                    <a:lnTo>
                      <a:pt x="38" y="67"/>
                    </a:lnTo>
                    <a:lnTo>
                      <a:pt x="51" y="61"/>
                    </a:lnTo>
                    <a:lnTo>
                      <a:pt x="68" y="54"/>
                    </a:lnTo>
                    <a:lnTo>
                      <a:pt x="85" y="46"/>
                    </a:lnTo>
                    <a:lnTo>
                      <a:pt x="102" y="38"/>
                    </a:lnTo>
                    <a:lnTo>
                      <a:pt x="120" y="31"/>
                    </a:lnTo>
                    <a:lnTo>
                      <a:pt x="135" y="25"/>
                    </a:lnTo>
                    <a:lnTo>
                      <a:pt x="163" y="12"/>
                    </a:lnTo>
                    <a:lnTo>
                      <a:pt x="184" y="4"/>
                    </a:lnTo>
                    <a:lnTo>
                      <a:pt x="192" y="0"/>
                    </a:lnTo>
                    <a:lnTo>
                      <a:pt x="178" y="18"/>
                    </a:lnTo>
                    <a:lnTo>
                      <a:pt x="167" y="25"/>
                    </a:lnTo>
                    <a:lnTo>
                      <a:pt x="158" y="35"/>
                    </a:lnTo>
                    <a:lnTo>
                      <a:pt x="144" y="42"/>
                    </a:lnTo>
                    <a:lnTo>
                      <a:pt x="131" y="50"/>
                    </a:lnTo>
                    <a:lnTo>
                      <a:pt x="118" y="57"/>
                    </a:lnTo>
                    <a:lnTo>
                      <a:pt x="102" y="65"/>
                    </a:lnTo>
                    <a:lnTo>
                      <a:pt x="89" y="73"/>
                    </a:lnTo>
                    <a:lnTo>
                      <a:pt x="74" y="76"/>
                    </a:lnTo>
                    <a:lnTo>
                      <a:pt x="45" y="86"/>
                    </a:lnTo>
                    <a:lnTo>
                      <a:pt x="0" y="82"/>
                    </a:lnTo>
                    <a:lnTo>
                      <a:pt x="0" y="82"/>
                    </a:lnTo>
                    <a:close/>
                  </a:path>
                </a:pathLst>
              </a:custGeom>
              <a:solidFill>
                <a:srgbClr val="000000"/>
              </a:solidFill>
              <a:ln w="9525">
                <a:noFill/>
                <a:round/>
                <a:headEnd/>
                <a:tailEnd/>
              </a:ln>
            </p:spPr>
            <p:txBody>
              <a:bodyPr/>
              <a:lstStyle/>
              <a:p>
                <a:endParaRPr lang="en-US"/>
              </a:p>
            </p:txBody>
          </p:sp>
          <p:sp>
            <p:nvSpPr>
              <p:cNvPr id="42008" name="Freeform 24"/>
              <p:cNvSpPr>
                <a:spLocks noChangeAspect="1"/>
              </p:cNvSpPr>
              <p:nvPr/>
            </p:nvSpPr>
            <p:spPr bwMode="auto">
              <a:xfrm>
                <a:off x="3378" y="1960"/>
                <a:ext cx="166" cy="56"/>
              </a:xfrm>
              <a:custGeom>
                <a:avLst/>
                <a:gdLst/>
                <a:ahLst/>
                <a:cxnLst>
                  <a:cxn ang="0">
                    <a:pos x="287" y="112"/>
                  </a:cxn>
                  <a:cxn ang="0">
                    <a:pos x="251" y="104"/>
                  </a:cxn>
                  <a:cxn ang="0">
                    <a:pos x="215" y="95"/>
                  </a:cxn>
                  <a:cxn ang="0">
                    <a:pos x="177" y="83"/>
                  </a:cxn>
                  <a:cxn ang="0">
                    <a:pos x="139" y="70"/>
                  </a:cxn>
                  <a:cxn ang="0">
                    <a:pos x="120" y="62"/>
                  </a:cxn>
                  <a:cxn ang="0">
                    <a:pos x="101" y="55"/>
                  </a:cxn>
                  <a:cxn ang="0">
                    <a:pos x="84" y="47"/>
                  </a:cxn>
                  <a:cxn ang="0">
                    <a:pos x="65" y="38"/>
                  </a:cxn>
                  <a:cxn ang="0">
                    <a:pos x="48" y="30"/>
                  </a:cxn>
                  <a:cxn ang="0">
                    <a:pos x="31" y="21"/>
                  </a:cxn>
                  <a:cxn ang="0">
                    <a:pos x="15" y="11"/>
                  </a:cxn>
                  <a:cxn ang="0">
                    <a:pos x="0" y="0"/>
                  </a:cxn>
                  <a:cxn ang="0">
                    <a:pos x="27" y="11"/>
                  </a:cxn>
                  <a:cxn ang="0">
                    <a:pos x="55" y="21"/>
                  </a:cxn>
                  <a:cxn ang="0">
                    <a:pos x="82" y="30"/>
                  </a:cxn>
                  <a:cxn ang="0">
                    <a:pos x="110" y="38"/>
                  </a:cxn>
                  <a:cxn ang="0">
                    <a:pos x="139" y="45"/>
                  </a:cxn>
                  <a:cxn ang="0">
                    <a:pos x="167" y="51"/>
                  </a:cxn>
                  <a:cxn ang="0">
                    <a:pos x="224" y="55"/>
                  </a:cxn>
                  <a:cxn ang="0">
                    <a:pos x="251" y="64"/>
                  </a:cxn>
                  <a:cxn ang="0">
                    <a:pos x="278" y="74"/>
                  </a:cxn>
                  <a:cxn ang="0">
                    <a:pos x="306" y="85"/>
                  </a:cxn>
                  <a:cxn ang="0">
                    <a:pos x="333" y="95"/>
                  </a:cxn>
                  <a:cxn ang="0">
                    <a:pos x="287" y="112"/>
                  </a:cxn>
                  <a:cxn ang="0">
                    <a:pos x="287" y="112"/>
                  </a:cxn>
                </a:cxnLst>
                <a:rect l="0" t="0" r="r" b="b"/>
                <a:pathLst>
                  <a:path w="333" h="112">
                    <a:moveTo>
                      <a:pt x="287" y="112"/>
                    </a:moveTo>
                    <a:lnTo>
                      <a:pt x="251" y="104"/>
                    </a:lnTo>
                    <a:lnTo>
                      <a:pt x="215" y="95"/>
                    </a:lnTo>
                    <a:lnTo>
                      <a:pt x="177" y="83"/>
                    </a:lnTo>
                    <a:lnTo>
                      <a:pt x="139" y="70"/>
                    </a:lnTo>
                    <a:lnTo>
                      <a:pt x="120" y="62"/>
                    </a:lnTo>
                    <a:lnTo>
                      <a:pt x="101" y="55"/>
                    </a:lnTo>
                    <a:lnTo>
                      <a:pt x="84" y="47"/>
                    </a:lnTo>
                    <a:lnTo>
                      <a:pt x="65" y="38"/>
                    </a:lnTo>
                    <a:lnTo>
                      <a:pt x="48" y="30"/>
                    </a:lnTo>
                    <a:lnTo>
                      <a:pt x="31" y="21"/>
                    </a:lnTo>
                    <a:lnTo>
                      <a:pt x="15" y="11"/>
                    </a:lnTo>
                    <a:lnTo>
                      <a:pt x="0" y="0"/>
                    </a:lnTo>
                    <a:lnTo>
                      <a:pt x="27" y="11"/>
                    </a:lnTo>
                    <a:lnTo>
                      <a:pt x="55" y="21"/>
                    </a:lnTo>
                    <a:lnTo>
                      <a:pt x="82" y="30"/>
                    </a:lnTo>
                    <a:lnTo>
                      <a:pt x="110" y="38"/>
                    </a:lnTo>
                    <a:lnTo>
                      <a:pt x="139" y="45"/>
                    </a:lnTo>
                    <a:lnTo>
                      <a:pt x="167" y="51"/>
                    </a:lnTo>
                    <a:lnTo>
                      <a:pt x="224" y="55"/>
                    </a:lnTo>
                    <a:lnTo>
                      <a:pt x="251" y="64"/>
                    </a:lnTo>
                    <a:lnTo>
                      <a:pt x="278" y="74"/>
                    </a:lnTo>
                    <a:lnTo>
                      <a:pt x="306" y="85"/>
                    </a:lnTo>
                    <a:lnTo>
                      <a:pt x="333" y="95"/>
                    </a:lnTo>
                    <a:lnTo>
                      <a:pt x="287" y="112"/>
                    </a:lnTo>
                    <a:lnTo>
                      <a:pt x="287" y="112"/>
                    </a:lnTo>
                    <a:close/>
                  </a:path>
                </a:pathLst>
              </a:custGeom>
              <a:solidFill>
                <a:srgbClr val="000000"/>
              </a:solidFill>
              <a:ln w="9525">
                <a:noFill/>
                <a:round/>
                <a:headEnd/>
                <a:tailEnd/>
              </a:ln>
            </p:spPr>
            <p:txBody>
              <a:bodyPr/>
              <a:lstStyle/>
              <a:p>
                <a:endParaRPr lang="en-US"/>
              </a:p>
            </p:txBody>
          </p:sp>
          <p:sp>
            <p:nvSpPr>
              <p:cNvPr id="42009" name="Freeform 25"/>
              <p:cNvSpPr>
                <a:spLocks noChangeAspect="1"/>
              </p:cNvSpPr>
              <p:nvPr/>
            </p:nvSpPr>
            <p:spPr bwMode="auto">
              <a:xfrm>
                <a:off x="3403" y="1766"/>
                <a:ext cx="358" cy="255"/>
              </a:xfrm>
              <a:custGeom>
                <a:avLst/>
                <a:gdLst/>
                <a:ahLst/>
                <a:cxnLst>
                  <a:cxn ang="0">
                    <a:pos x="48" y="365"/>
                  </a:cxn>
                  <a:cxn ang="0">
                    <a:pos x="0" y="304"/>
                  </a:cxn>
                  <a:cxn ang="0">
                    <a:pos x="10" y="249"/>
                  </a:cxn>
                  <a:cxn ang="0">
                    <a:pos x="40" y="213"/>
                  </a:cxn>
                  <a:cxn ang="0">
                    <a:pos x="95" y="192"/>
                  </a:cxn>
                  <a:cxn ang="0">
                    <a:pos x="145" y="150"/>
                  </a:cxn>
                  <a:cxn ang="0">
                    <a:pos x="192" y="118"/>
                  </a:cxn>
                  <a:cxn ang="0">
                    <a:pos x="242" y="87"/>
                  </a:cxn>
                  <a:cxn ang="0">
                    <a:pos x="297" y="62"/>
                  </a:cxn>
                  <a:cxn ang="0">
                    <a:pos x="352" y="42"/>
                  </a:cxn>
                  <a:cxn ang="0">
                    <a:pos x="468" y="11"/>
                  </a:cxn>
                  <a:cxn ang="0">
                    <a:pos x="624" y="0"/>
                  </a:cxn>
                  <a:cxn ang="0">
                    <a:pos x="673" y="91"/>
                  </a:cxn>
                  <a:cxn ang="0">
                    <a:pos x="563" y="129"/>
                  </a:cxn>
                  <a:cxn ang="0">
                    <a:pos x="548" y="76"/>
                  </a:cxn>
                  <a:cxn ang="0">
                    <a:pos x="538" y="64"/>
                  </a:cxn>
                  <a:cxn ang="0">
                    <a:pos x="498" y="89"/>
                  </a:cxn>
                  <a:cxn ang="0">
                    <a:pos x="517" y="116"/>
                  </a:cxn>
                  <a:cxn ang="0">
                    <a:pos x="426" y="91"/>
                  </a:cxn>
                  <a:cxn ang="0">
                    <a:pos x="369" y="110"/>
                  </a:cxn>
                  <a:cxn ang="0">
                    <a:pos x="306" y="139"/>
                  </a:cxn>
                  <a:cxn ang="0">
                    <a:pos x="323" y="205"/>
                  </a:cxn>
                  <a:cxn ang="0">
                    <a:pos x="346" y="237"/>
                  </a:cxn>
                  <a:cxn ang="0">
                    <a:pos x="379" y="266"/>
                  </a:cxn>
                  <a:cxn ang="0">
                    <a:pos x="417" y="289"/>
                  </a:cxn>
                  <a:cxn ang="0">
                    <a:pos x="475" y="312"/>
                  </a:cxn>
                  <a:cxn ang="0">
                    <a:pos x="567" y="331"/>
                  </a:cxn>
                  <a:cxn ang="0">
                    <a:pos x="675" y="372"/>
                  </a:cxn>
                  <a:cxn ang="0">
                    <a:pos x="510" y="374"/>
                  </a:cxn>
                  <a:cxn ang="0">
                    <a:pos x="411" y="338"/>
                  </a:cxn>
                  <a:cxn ang="0">
                    <a:pos x="365" y="310"/>
                  </a:cxn>
                  <a:cxn ang="0">
                    <a:pos x="333" y="285"/>
                  </a:cxn>
                  <a:cxn ang="0">
                    <a:pos x="303" y="256"/>
                  </a:cxn>
                  <a:cxn ang="0">
                    <a:pos x="266" y="199"/>
                  </a:cxn>
                  <a:cxn ang="0">
                    <a:pos x="240" y="171"/>
                  </a:cxn>
                  <a:cxn ang="0">
                    <a:pos x="152" y="211"/>
                  </a:cxn>
                  <a:cxn ang="0">
                    <a:pos x="31" y="270"/>
                  </a:cxn>
                  <a:cxn ang="0">
                    <a:pos x="56" y="279"/>
                  </a:cxn>
                  <a:cxn ang="0">
                    <a:pos x="109" y="251"/>
                  </a:cxn>
                  <a:cxn ang="0">
                    <a:pos x="111" y="264"/>
                  </a:cxn>
                  <a:cxn ang="0">
                    <a:pos x="50" y="291"/>
                  </a:cxn>
                  <a:cxn ang="0">
                    <a:pos x="61" y="308"/>
                  </a:cxn>
                  <a:cxn ang="0">
                    <a:pos x="103" y="281"/>
                  </a:cxn>
                  <a:cxn ang="0">
                    <a:pos x="154" y="346"/>
                  </a:cxn>
                  <a:cxn ang="0">
                    <a:pos x="196" y="371"/>
                  </a:cxn>
                  <a:cxn ang="0">
                    <a:pos x="246" y="393"/>
                  </a:cxn>
                  <a:cxn ang="0">
                    <a:pos x="339" y="422"/>
                  </a:cxn>
                  <a:cxn ang="0">
                    <a:pos x="456" y="447"/>
                  </a:cxn>
                  <a:cxn ang="0">
                    <a:pos x="686" y="464"/>
                  </a:cxn>
                  <a:cxn ang="0">
                    <a:pos x="409" y="488"/>
                  </a:cxn>
                  <a:cxn ang="0">
                    <a:pos x="246" y="447"/>
                  </a:cxn>
                  <a:cxn ang="0">
                    <a:pos x="190" y="424"/>
                  </a:cxn>
                  <a:cxn ang="0">
                    <a:pos x="137" y="395"/>
                  </a:cxn>
                  <a:cxn ang="0">
                    <a:pos x="107" y="372"/>
                  </a:cxn>
                </a:cxnLst>
                <a:rect l="0" t="0" r="r" b="b"/>
                <a:pathLst>
                  <a:path w="717" h="509">
                    <a:moveTo>
                      <a:pt x="107" y="372"/>
                    </a:moveTo>
                    <a:lnTo>
                      <a:pt x="75" y="372"/>
                    </a:lnTo>
                    <a:lnTo>
                      <a:pt x="48" y="365"/>
                    </a:lnTo>
                    <a:lnTo>
                      <a:pt x="27" y="350"/>
                    </a:lnTo>
                    <a:lnTo>
                      <a:pt x="10" y="329"/>
                    </a:lnTo>
                    <a:lnTo>
                      <a:pt x="0" y="304"/>
                    </a:lnTo>
                    <a:lnTo>
                      <a:pt x="0" y="277"/>
                    </a:lnTo>
                    <a:lnTo>
                      <a:pt x="4" y="264"/>
                    </a:lnTo>
                    <a:lnTo>
                      <a:pt x="10" y="249"/>
                    </a:lnTo>
                    <a:lnTo>
                      <a:pt x="18" y="236"/>
                    </a:lnTo>
                    <a:lnTo>
                      <a:pt x="29" y="220"/>
                    </a:lnTo>
                    <a:lnTo>
                      <a:pt x="40" y="213"/>
                    </a:lnTo>
                    <a:lnTo>
                      <a:pt x="52" y="207"/>
                    </a:lnTo>
                    <a:lnTo>
                      <a:pt x="75" y="201"/>
                    </a:lnTo>
                    <a:lnTo>
                      <a:pt x="95" y="192"/>
                    </a:lnTo>
                    <a:lnTo>
                      <a:pt x="114" y="175"/>
                    </a:lnTo>
                    <a:lnTo>
                      <a:pt x="130" y="161"/>
                    </a:lnTo>
                    <a:lnTo>
                      <a:pt x="145" y="150"/>
                    </a:lnTo>
                    <a:lnTo>
                      <a:pt x="160" y="139"/>
                    </a:lnTo>
                    <a:lnTo>
                      <a:pt x="175" y="127"/>
                    </a:lnTo>
                    <a:lnTo>
                      <a:pt x="192" y="118"/>
                    </a:lnTo>
                    <a:lnTo>
                      <a:pt x="209" y="106"/>
                    </a:lnTo>
                    <a:lnTo>
                      <a:pt x="225" y="97"/>
                    </a:lnTo>
                    <a:lnTo>
                      <a:pt x="242" y="87"/>
                    </a:lnTo>
                    <a:lnTo>
                      <a:pt x="261" y="80"/>
                    </a:lnTo>
                    <a:lnTo>
                      <a:pt x="278" y="70"/>
                    </a:lnTo>
                    <a:lnTo>
                      <a:pt x="297" y="62"/>
                    </a:lnTo>
                    <a:lnTo>
                      <a:pt x="314" y="55"/>
                    </a:lnTo>
                    <a:lnTo>
                      <a:pt x="333" y="47"/>
                    </a:lnTo>
                    <a:lnTo>
                      <a:pt x="352" y="42"/>
                    </a:lnTo>
                    <a:lnTo>
                      <a:pt x="390" y="28"/>
                    </a:lnTo>
                    <a:lnTo>
                      <a:pt x="428" y="19"/>
                    </a:lnTo>
                    <a:lnTo>
                      <a:pt x="468" y="11"/>
                    </a:lnTo>
                    <a:lnTo>
                      <a:pt x="506" y="4"/>
                    </a:lnTo>
                    <a:lnTo>
                      <a:pt x="546" y="0"/>
                    </a:lnTo>
                    <a:lnTo>
                      <a:pt x="624" y="0"/>
                    </a:lnTo>
                    <a:lnTo>
                      <a:pt x="700" y="7"/>
                    </a:lnTo>
                    <a:lnTo>
                      <a:pt x="700" y="93"/>
                    </a:lnTo>
                    <a:lnTo>
                      <a:pt x="673" y="91"/>
                    </a:lnTo>
                    <a:lnTo>
                      <a:pt x="669" y="120"/>
                    </a:lnTo>
                    <a:lnTo>
                      <a:pt x="662" y="144"/>
                    </a:lnTo>
                    <a:lnTo>
                      <a:pt x="563" y="129"/>
                    </a:lnTo>
                    <a:lnTo>
                      <a:pt x="569" y="99"/>
                    </a:lnTo>
                    <a:lnTo>
                      <a:pt x="561" y="83"/>
                    </a:lnTo>
                    <a:lnTo>
                      <a:pt x="548" y="76"/>
                    </a:lnTo>
                    <a:lnTo>
                      <a:pt x="550" y="72"/>
                    </a:lnTo>
                    <a:lnTo>
                      <a:pt x="553" y="66"/>
                    </a:lnTo>
                    <a:lnTo>
                      <a:pt x="538" y="64"/>
                    </a:lnTo>
                    <a:lnTo>
                      <a:pt x="525" y="70"/>
                    </a:lnTo>
                    <a:lnTo>
                      <a:pt x="512" y="80"/>
                    </a:lnTo>
                    <a:lnTo>
                      <a:pt x="498" y="89"/>
                    </a:lnTo>
                    <a:lnTo>
                      <a:pt x="498" y="93"/>
                    </a:lnTo>
                    <a:lnTo>
                      <a:pt x="506" y="102"/>
                    </a:lnTo>
                    <a:lnTo>
                      <a:pt x="517" y="116"/>
                    </a:lnTo>
                    <a:lnTo>
                      <a:pt x="443" y="125"/>
                    </a:lnTo>
                    <a:lnTo>
                      <a:pt x="430" y="104"/>
                    </a:lnTo>
                    <a:lnTo>
                      <a:pt x="426" y="91"/>
                    </a:lnTo>
                    <a:lnTo>
                      <a:pt x="420" y="83"/>
                    </a:lnTo>
                    <a:lnTo>
                      <a:pt x="396" y="99"/>
                    </a:lnTo>
                    <a:lnTo>
                      <a:pt x="369" y="110"/>
                    </a:lnTo>
                    <a:lnTo>
                      <a:pt x="342" y="123"/>
                    </a:lnTo>
                    <a:lnTo>
                      <a:pt x="325" y="129"/>
                    </a:lnTo>
                    <a:lnTo>
                      <a:pt x="306" y="139"/>
                    </a:lnTo>
                    <a:lnTo>
                      <a:pt x="308" y="167"/>
                    </a:lnTo>
                    <a:lnTo>
                      <a:pt x="316" y="194"/>
                    </a:lnTo>
                    <a:lnTo>
                      <a:pt x="323" y="205"/>
                    </a:lnTo>
                    <a:lnTo>
                      <a:pt x="329" y="217"/>
                    </a:lnTo>
                    <a:lnTo>
                      <a:pt x="337" y="228"/>
                    </a:lnTo>
                    <a:lnTo>
                      <a:pt x="346" y="237"/>
                    </a:lnTo>
                    <a:lnTo>
                      <a:pt x="356" y="249"/>
                    </a:lnTo>
                    <a:lnTo>
                      <a:pt x="367" y="258"/>
                    </a:lnTo>
                    <a:lnTo>
                      <a:pt x="379" y="266"/>
                    </a:lnTo>
                    <a:lnTo>
                      <a:pt x="392" y="274"/>
                    </a:lnTo>
                    <a:lnTo>
                      <a:pt x="403" y="283"/>
                    </a:lnTo>
                    <a:lnTo>
                      <a:pt x="417" y="289"/>
                    </a:lnTo>
                    <a:lnTo>
                      <a:pt x="432" y="296"/>
                    </a:lnTo>
                    <a:lnTo>
                      <a:pt x="445" y="302"/>
                    </a:lnTo>
                    <a:lnTo>
                      <a:pt x="475" y="312"/>
                    </a:lnTo>
                    <a:lnTo>
                      <a:pt x="506" y="321"/>
                    </a:lnTo>
                    <a:lnTo>
                      <a:pt x="536" y="327"/>
                    </a:lnTo>
                    <a:lnTo>
                      <a:pt x="567" y="331"/>
                    </a:lnTo>
                    <a:lnTo>
                      <a:pt x="624" y="333"/>
                    </a:lnTo>
                    <a:lnTo>
                      <a:pt x="671" y="325"/>
                    </a:lnTo>
                    <a:lnTo>
                      <a:pt x="675" y="372"/>
                    </a:lnTo>
                    <a:lnTo>
                      <a:pt x="618" y="382"/>
                    </a:lnTo>
                    <a:lnTo>
                      <a:pt x="561" y="382"/>
                    </a:lnTo>
                    <a:lnTo>
                      <a:pt x="510" y="374"/>
                    </a:lnTo>
                    <a:lnTo>
                      <a:pt x="458" y="359"/>
                    </a:lnTo>
                    <a:lnTo>
                      <a:pt x="434" y="350"/>
                    </a:lnTo>
                    <a:lnTo>
                      <a:pt x="411" y="338"/>
                    </a:lnTo>
                    <a:lnTo>
                      <a:pt x="388" y="325"/>
                    </a:lnTo>
                    <a:lnTo>
                      <a:pt x="377" y="317"/>
                    </a:lnTo>
                    <a:lnTo>
                      <a:pt x="365" y="310"/>
                    </a:lnTo>
                    <a:lnTo>
                      <a:pt x="354" y="302"/>
                    </a:lnTo>
                    <a:lnTo>
                      <a:pt x="344" y="293"/>
                    </a:lnTo>
                    <a:lnTo>
                      <a:pt x="333" y="285"/>
                    </a:lnTo>
                    <a:lnTo>
                      <a:pt x="323" y="275"/>
                    </a:lnTo>
                    <a:lnTo>
                      <a:pt x="312" y="266"/>
                    </a:lnTo>
                    <a:lnTo>
                      <a:pt x="303" y="256"/>
                    </a:lnTo>
                    <a:lnTo>
                      <a:pt x="284" y="236"/>
                    </a:lnTo>
                    <a:lnTo>
                      <a:pt x="274" y="215"/>
                    </a:lnTo>
                    <a:lnTo>
                      <a:pt x="266" y="199"/>
                    </a:lnTo>
                    <a:lnTo>
                      <a:pt x="257" y="186"/>
                    </a:lnTo>
                    <a:lnTo>
                      <a:pt x="249" y="178"/>
                    </a:lnTo>
                    <a:lnTo>
                      <a:pt x="240" y="171"/>
                    </a:lnTo>
                    <a:lnTo>
                      <a:pt x="196" y="186"/>
                    </a:lnTo>
                    <a:lnTo>
                      <a:pt x="173" y="198"/>
                    </a:lnTo>
                    <a:lnTo>
                      <a:pt x="152" y="211"/>
                    </a:lnTo>
                    <a:lnTo>
                      <a:pt x="80" y="234"/>
                    </a:lnTo>
                    <a:lnTo>
                      <a:pt x="44" y="253"/>
                    </a:lnTo>
                    <a:lnTo>
                      <a:pt x="31" y="270"/>
                    </a:lnTo>
                    <a:lnTo>
                      <a:pt x="31" y="277"/>
                    </a:lnTo>
                    <a:lnTo>
                      <a:pt x="37" y="287"/>
                    </a:lnTo>
                    <a:lnTo>
                      <a:pt x="56" y="279"/>
                    </a:lnTo>
                    <a:lnTo>
                      <a:pt x="82" y="266"/>
                    </a:lnTo>
                    <a:lnTo>
                      <a:pt x="95" y="258"/>
                    </a:lnTo>
                    <a:lnTo>
                      <a:pt x="109" y="251"/>
                    </a:lnTo>
                    <a:lnTo>
                      <a:pt x="128" y="241"/>
                    </a:lnTo>
                    <a:lnTo>
                      <a:pt x="132" y="256"/>
                    </a:lnTo>
                    <a:lnTo>
                      <a:pt x="111" y="264"/>
                    </a:lnTo>
                    <a:lnTo>
                      <a:pt x="90" y="272"/>
                    </a:lnTo>
                    <a:lnTo>
                      <a:pt x="69" y="281"/>
                    </a:lnTo>
                    <a:lnTo>
                      <a:pt x="50" y="291"/>
                    </a:lnTo>
                    <a:lnTo>
                      <a:pt x="48" y="296"/>
                    </a:lnTo>
                    <a:lnTo>
                      <a:pt x="50" y="302"/>
                    </a:lnTo>
                    <a:lnTo>
                      <a:pt x="61" y="308"/>
                    </a:lnTo>
                    <a:lnTo>
                      <a:pt x="84" y="308"/>
                    </a:lnTo>
                    <a:lnTo>
                      <a:pt x="94" y="289"/>
                    </a:lnTo>
                    <a:lnTo>
                      <a:pt x="103" y="281"/>
                    </a:lnTo>
                    <a:lnTo>
                      <a:pt x="135" y="283"/>
                    </a:lnTo>
                    <a:lnTo>
                      <a:pt x="143" y="336"/>
                    </a:lnTo>
                    <a:lnTo>
                      <a:pt x="154" y="346"/>
                    </a:lnTo>
                    <a:lnTo>
                      <a:pt x="168" y="355"/>
                    </a:lnTo>
                    <a:lnTo>
                      <a:pt x="181" y="363"/>
                    </a:lnTo>
                    <a:lnTo>
                      <a:pt x="196" y="371"/>
                    </a:lnTo>
                    <a:lnTo>
                      <a:pt x="213" y="378"/>
                    </a:lnTo>
                    <a:lnTo>
                      <a:pt x="228" y="386"/>
                    </a:lnTo>
                    <a:lnTo>
                      <a:pt x="246" y="393"/>
                    </a:lnTo>
                    <a:lnTo>
                      <a:pt x="263" y="399"/>
                    </a:lnTo>
                    <a:lnTo>
                      <a:pt x="301" y="412"/>
                    </a:lnTo>
                    <a:lnTo>
                      <a:pt x="339" y="422"/>
                    </a:lnTo>
                    <a:lnTo>
                      <a:pt x="377" y="431"/>
                    </a:lnTo>
                    <a:lnTo>
                      <a:pt x="417" y="439"/>
                    </a:lnTo>
                    <a:lnTo>
                      <a:pt x="456" y="447"/>
                    </a:lnTo>
                    <a:lnTo>
                      <a:pt x="496" y="452"/>
                    </a:lnTo>
                    <a:lnTo>
                      <a:pt x="570" y="460"/>
                    </a:lnTo>
                    <a:lnTo>
                      <a:pt x="686" y="464"/>
                    </a:lnTo>
                    <a:lnTo>
                      <a:pt x="717" y="509"/>
                    </a:lnTo>
                    <a:lnTo>
                      <a:pt x="572" y="506"/>
                    </a:lnTo>
                    <a:lnTo>
                      <a:pt x="409" y="488"/>
                    </a:lnTo>
                    <a:lnTo>
                      <a:pt x="325" y="471"/>
                    </a:lnTo>
                    <a:lnTo>
                      <a:pt x="285" y="460"/>
                    </a:lnTo>
                    <a:lnTo>
                      <a:pt x="246" y="447"/>
                    </a:lnTo>
                    <a:lnTo>
                      <a:pt x="227" y="441"/>
                    </a:lnTo>
                    <a:lnTo>
                      <a:pt x="208" y="433"/>
                    </a:lnTo>
                    <a:lnTo>
                      <a:pt x="190" y="424"/>
                    </a:lnTo>
                    <a:lnTo>
                      <a:pt x="171" y="414"/>
                    </a:lnTo>
                    <a:lnTo>
                      <a:pt x="154" y="405"/>
                    </a:lnTo>
                    <a:lnTo>
                      <a:pt x="137" y="395"/>
                    </a:lnTo>
                    <a:lnTo>
                      <a:pt x="122" y="384"/>
                    </a:lnTo>
                    <a:lnTo>
                      <a:pt x="107" y="372"/>
                    </a:lnTo>
                    <a:lnTo>
                      <a:pt x="107" y="372"/>
                    </a:lnTo>
                    <a:close/>
                  </a:path>
                </a:pathLst>
              </a:custGeom>
              <a:solidFill>
                <a:srgbClr val="000000"/>
              </a:solidFill>
              <a:ln w="9525">
                <a:noFill/>
                <a:round/>
                <a:headEnd/>
                <a:tailEnd/>
              </a:ln>
            </p:spPr>
            <p:txBody>
              <a:bodyPr/>
              <a:lstStyle/>
              <a:p>
                <a:endParaRPr lang="en-US"/>
              </a:p>
            </p:txBody>
          </p:sp>
          <p:sp>
            <p:nvSpPr>
              <p:cNvPr id="42010" name="Freeform 26"/>
              <p:cNvSpPr>
                <a:spLocks noChangeAspect="1"/>
              </p:cNvSpPr>
              <p:nvPr/>
            </p:nvSpPr>
            <p:spPr bwMode="auto">
              <a:xfrm>
                <a:off x="3731" y="1768"/>
                <a:ext cx="318" cy="253"/>
              </a:xfrm>
              <a:custGeom>
                <a:avLst/>
                <a:gdLst/>
                <a:ahLst/>
                <a:cxnLst>
                  <a:cxn ang="0">
                    <a:pos x="99" y="452"/>
                  </a:cxn>
                  <a:cxn ang="0">
                    <a:pos x="281" y="418"/>
                  </a:cxn>
                  <a:cxn ang="0">
                    <a:pos x="388" y="382"/>
                  </a:cxn>
                  <a:cxn ang="0">
                    <a:pos x="446" y="349"/>
                  </a:cxn>
                  <a:cxn ang="0">
                    <a:pos x="488" y="311"/>
                  </a:cxn>
                  <a:cxn ang="0">
                    <a:pos x="452" y="273"/>
                  </a:cxn>
                  <a:cxn ang="0">
                    <a:pos x="405" y="235"/>
                  </a:cxn>
                  <a:cxn ang="0">
                    <a:pos x="351" y="201"/>
                  </a:cxn>
                  <a:cxn ang="0">
                    <a:pos x="296" y="174"/>
                  </a:cxn>
                  <a:cxn ang="0">
                    <a:pos x="226" y="159"/>
                  </a:cxn>
                  <a:cxn ang="0">
                    <a:pos x="205" y="207"/>
                  </a:cxn>
                  <a:cxn ang="0">
                    <a:pos x="173" y="256"/>
                  </a:cxn>
                  <a:cxn ang="0">
                    <a:pos x="141" y="294"/>
                  </a:cxn>
                  <a:cxn ang="0">
                    <a:pos x="118" y="315"/>
                  </a:cxn>
                  <a:cxn ang="0">
                    <a:pos x="66" y="349"/>
                  </a:cxn>
                  <a:cxn ang="0">
                    <a:pos x="8" y="370"/>
                  </a:cxn>
                  <a:cxn ang="0">
                    <a:pos x="66" y="298"/>
                  </a:cxn>
                  <a:cxn ang="0">
                    <a:pos x="114" y="251"/>
                  </a:cxn>
                  <a:cxn ang="0">
                    <a:pos x="144" y="192"/>
                  </a:cxn>
                  <a:cxn ang="0">
                    <a:pos x="131" y="116"/>
                  </a:cxn>
                  <a:cxn ang="0">
                    <a:pos x="51" y="89"/>
                  </a:cxn>
                  <a:cxn ang="0">
                    <a:pos x="93" y="13"/>
                  </a:cxn>
                  <a:cxn ang="0">
                    <a:pos x="205" y="45"/>
                  </a:cxn>
                  <a:cxn ang="0">
                    <a:pos x="272" y="72"/>
                  </a:cxn>
                  <a:cxn ang="0">
                    <a:pos x="336" y="102"/>
                  </a:cxn>
                  <a:cxn ang="0">
                    <a:pos x="401" y="136"/>
                  </a:cxn>
                  <a:cxn ang="0">
                    <a:pos x="460" y="174"/>
                  </a:cxn>
                  <a:cxn ang="0">
                    <a:pos x="515" y="213"/>
                  </a:cxn>
                  <a:cxn ang="0">
                    <a:pos x="566" y="251"/>
                  </a:cxn>
                  <a:cxn ang="0">
                    <a:pos x="610" y="289"/>
                  </a:cxn>
                  <a:cxn ang="0">
                    <a:pos x="623" y="325"/>
                  </a:cxn>
                  <a:cxn ang="0">
                    <a:pos x="585" y="294"/>
                  </a:cxn>
                  <a:cxn ang="0">
                    <a:pos x="551" y="268"/>
                  </a:cxn>
                  <a:cxn ang="0">
                    <a:pos x="509" y="235"/>
                  </a:cxn>
                  <a:cxn ang="0">
                    <a:pos x="462" y="201"/>
                  </a:cxn>
                  <a:cxn ang="0">
                    <a:pos x="410" y="169"/>
                  </a:cxn>
                  <a:cxn ang="0">
                    <a:pos x="359" y="136"/>
                  </a:cxn>
                  <a:cxn ang="0">
                    <a:pos x="306" y="108"/>
                  </a:cxn>
                  <a:cxn ang="0">
                    <a:pos x="258" y="87"/>
                  </a:cxn>
                  <a:cxn ang="0">
                    <a:pos x="175" y="70"/>
                  </a:cxn>
                  <a:cxn ang="0">
                    <a:pos x="255" y="102"/>
                  </a:cxn>
                  <a:cxn ang="0">
                    <a:pos x="308" y="129"/>
                  </a:cxn>
                  <a:cxn ang="0">
                    <a:pos x="351" y="154"/>
                  </a:cxn>
                  <a:cxn ang="0">
                    <a:pos x="397" y="180"/>
                  </a:cxn>
                  <a:cxn ang="0">
                    <a:pos x="443" y="211"/>
                  </a:cxn>
                  <a:cxn ang="0">
                    <a:pos x="484" y="243"/>
                  </a:cxn>
                  <a:cxn ang="0">
                    <a:pos x="526" y="277"/>
                  </a:cxn>
                  <a:cxn ang="0">
                    <a:pos x="562" y="311"/>
                  </a:cxn>
                  <a:cxn ang="0">
                    <a:pos x="551" y="357"/>
                  </a:cxn>
                  <a:cxn ang="0">
                    <a:pos x="502" y="386"/>
                  </a:cxn>
                  <a:cxn ang="0">
                    <a:pos x="450" y="410"/>
                  </a:cxn>
                  <a:cxn ang="0">
                    <a:pos x="399" y="433"/>
                  </a:cxn>
                  <a:cxn ang="0">
                    <a:pos x="346" y="454"/>
                  </a:cxn>
                  <a:cxn ang="0">
                    <a:pos x="236" y="484"/>
                  </a:cxn>
                  <a:cxn ang="0">
                    <a:pos x="87" y="505"/>
                  </a:cxn>
                </a:cxnLst>
                <a:rect l="0" t="0" r="r" b="b"/>
                <a:pathLst>
                  <a:path w="636" h="505">
                    <a:moveTo>
                      <a:pt x="9" y="505"/>
                    </a:moveTo>
                    <a:lnTo>
                      <a:pt x="0" y="460"/>
                    </a:lnTo>
                    <a:lnTo>
                      <a:pt x="99" y="452"/>
                    </a:lnTo>
                    <a:lnTo>
                      <a:pt x="167" y="443"/>
                    </a:lnTo>
                    <a:lnTo>
                      <a:pt x="243" y="427"/>
                    </a:lnTo>
                    <a:lnTo>
                      <a:pt x="281" y="418"/>
                    </a:lnTo>
                    <a:lnTo>
                      <a:pt x="319" y="406"/>
                    </a:lnTo>
                    <a:lnTo>
                      <a:pt x="353" y="393"/>
                    </a:lnTo>
                    <a:lnTo>
                      <a:pt x="388" y="382"/>
                    </a:lnTo>
                    <a:lnTo>
                      <a:pt x="420" y="367"/>
                    </a:lnTo>
                    <a:lnTo>
                      <a:pt x="433" y="357"/>
                    </a:lnTo>
                    <a:lnTo>
                      <a:pt x="446" y="349"/>
                    </a:lnTo>
                    <a:lnTo>
                      <a:pt x="460" y="340"/>
                    </a:lnTo>
                    <a:lnTo>
                      <a:pt x="471" y="330"/>
                    </a:lnTo>
                    <a:lnTo>
                      <a:pt x="488" y="311"/>
                    </a:lnTo>
                    <a:lnTo>
                      <a:pt x="479" y="300"/>
                    </a:lnTo>
                    <a:lnTo>
                      <a:pt x="465" y="287"/>
                    </a:lnTo>
                    <a:lnTo>
                      <a:pt x="452" y="273"/>
                    </a:lnTo>
                    <a:lnTo>
                      <a:pt x="437" y="262"/>
                    </a:lnTo>
                    <a:lnTo>
                      <a:pt x="420" y="249"/>
                    </a:lnTo>
                    <a:lnTo>
                      <a:pt x="405" y="235"/>
                    </a:lnTo>
                    <a:lnTo>
                      <a:pt x="388" y="224"/>
                    </a:lnTo>
                    <a:lnTo>
                      <a:pt x="369" y="213"/>
                    </a:lnTo>
                    <a:lnTo>
                      <a:pt x="351" y="201"/>
                    </a:lnTo>
                    <a:lnTo>
                      <a:pt x="332" y="192"/>
                    </a:lnTo>
                    <a:lnTo>
                      <a:pt x="313" y="184"/>
                    </a:lnTo>
                    <a:lnTo>
                      <a:pt x="296" y="174"/>
                    </a:lnTo>
                    <a:lnTo>
                      <a:pt x="277" y="169"/>
                    </a:lnTo>
                    <a:lnTo>
                      <a:pt x="260" y="163"/>
                    </a:lnTo>
                    <a:lnTo>
                      <a:pt x="226" y="159"/>
                    </a:lnTo>
                    <a:lnTo>
                      <a:pt x="220" y="174"/>
                    </a:lnTo>
                    <a:lnTo>
                      <a:pt x="213" y="192"/>
                    </a:lnTo>
                    <a:lnTo>
                      <a:pt x="205" y="207"/>
                    </a:lnTo>
                    <a:lnTo>
                      <a:pt x="196" y="224"/>
                    </a:lnTo>
                    <a:lnTo>
                      <a:pt x="184" y="241"/>
                    </a:lnTo>
                    <a:lnTo>
                      <a:pt x="173" y="256"/>
                    </a:lnTo>
                    <a:lnTo>
                      <a:pt x="161" y="271"/>
                    </a:lnTo>
                    <a:lnTo>
                      <a:pt x="148" y="287"/>
                    </a:lnTo>
                    <a:lnTo>
                      <a:pt x="141" y="294"/>
                    </a:lnTo>
                    <a:lnTo>
                      <a:pt x="133" y="302"/>
                    </a:lnTo>
                    <a:lnTo>
                      <a:pt x="125" y="310"/>
                    </a:lnTo>
                    <a:lnTo>
                      <a:pt x="118" y="315"/>
                    </a:lnTo>
                    <a:lnTo>
                      <a:pt x="103" y="329"/>
                    </a:lnTo>
                    <a:lnTo>
                      <a:pt x="84" y="340"/>
                    </a:lnTo>
                    <a:lnTo>
                      <a:pt x="66" y="349"/>
                    </a:lnTo>
                    <a:lnTo>
                      <a:pt x="47" y="359"/>
                    </a:lnTo>
                    <a:lnTo>
                      <a:pt x="28" y="365"/>
                    </a:lnTo>
                    <a:lnTo>
                      <a:pt x="8" y="370"/>
                    </a:lnTo>
                    <a:lnTo>
                      <a:pt x="9" y="323"/>
                    </a:lnTo>
                    <a:lnTo>
                      <a:pt x="38" y="313"/>
                    </a:lnTo>
                    <a:lnTo>
                      <a:pt x="66" y="298"/>
                    </a:lnTo>
                    <a:lnTo>
                      <a:pt x="80" y="287"/>
                    </a:lnTo>
                    <a:lnTo>
                      <a:pt x="91" y="275"/>
                    </a:lnTo>
                    <a:lnTo>
                      <a:pt x="114" y="251"/>
                    </a:lnTo>
                    <a:lnTo>
                      <a:pt x="123" y="237"/>
                    </a:lnTo>
                    <a:lnTo>
                      <a:pt x="131" y="222"/>
                    </a:lnTo>
                    <a:lnTo>
                      <a:pt x="144" y="192"/>
                    </a:lnTo>
                    <a:lnTo>
                      <a:pt x="154" y="131"/>
                    </a:lnTo>
                    <a:lnTo>
                      <a:pt x="144" y="123"/>
                    </a:lnTo>
                    <a:lnTo>
                      <a:pt x="131" y="116"/>
                    </a:lnTo>
                    <a:lnTo>
                      <a:pt x="112" y="108"/>
                    </a:lnTo>
                    <a:lnTo>
                      <a:pt x="91" y="100"/>
                    </a:lnTo>
                    <a:lnTo>
                      <a:pt x="51" y="89"/>
                    </a:lnTo>
                    <a:lnTo>
                      <a:pt x="25" y="85"/>
                    </a:lnTo>
                    <a:lnTo>
                      <a:pt x="8" y="0"/>
                    </a:lnTo>
                    <a:lnTo>
                      <a:pt x="93" y="13"/>
                    </a:lnTo>
                    <a:lnTo>
                      <a:pt x="139" y="22"/>
                    </a:lnTo>
                    <a:lnTo>
                      <a:pt x="182" y="38"/>
                    </a:lnTo>
                    <a:lnTo>
                      <a:pt x="205" y="45"/>
                    </a:lnTo>
                    <a:lnTo>
                      <a:pt x="228" y="53"/>
                    </a:lnTo>
                    <a:lnTo>
                      <a:pt x="249" y="62"/>
                    </a:lnTo>
                    <a:lnTo>
                      <a:pt x="272" y="72"/>
                    </a:lnTo>
                    <a:lnTo>
                      <a:pt x="293" y="81"/>
                    </a:lnTo>
                    <a:lnTo>
                      <a:pt x="315" y="93"/>
                    </a:lnTo>
                    <a:lnTo>
                      <a:pt x="336" y="102"/>
                    </a:lnTo>
                    <a:lnTo>
                      <a:pt x="359" y="114"/>
                    </a:lnTo>
                    <a:lnTo>
                      <a:pt x="380" y="125"/>
                    </a:lnTo>
                    <a:lnTo>
                      <a:pt x="401" y="136"/>
                    </a:lnTo>
                    <a:lnTo>
                      <a:pt x="420" y="150"/>
                    </a:lnTo>
                    <a:lnTo>
                      <a:pt x="441" y="161"/>
                    </a:lnTo>
                    <a:lnTo>
                      <a:pt x="460" y="174"/>
                    </a:lnTo>
                    <a:lnTo>
                      <a:pt x="479" y="186"/>
                    </a:lnTo>
                    <a:lnTo>
                      <a:pt x="498" y="199"/>
                    </a:lnTo>
                    <a:lnTo>
                      <a:pt x="515" y="213"/>
                    </a:lnTo>
                    <a:lnTo>
                      <a:pt x="532" y="224"/>
                    </a:lnTo>
                    <a:lnTo>
                      <a:pt x="549" y="237"/>
                    </a:lnTo>
                    <a:lnTo>
                      <a:pt x="566" y="251"/>
                    </a:lnTo>
                    <a:lnTo>
                      <a:pt x="581" y="262"/>
                    </a:lnTo>
                    <a:lnTo>
                      <a:pt x="597" y="275"/>
                    </a:lnTo>
                    <a:lnTo>
                      <a:pt x="610" y="289"/>
                    </a:lnTo>
                    <a:lnTo>
                      <a:pt x="623" y="300"/>
                    </a:lnTo>
                    <a:lnTo>
                      <a:pt x="636" y="311"/>
                    </a:lnTo>
                    <a:lnTo>
                      <a:pt x="623" y="325"/>
                    </a:lnTo>
                    <a:lnTo>
                      <a:pt x="612" y="315"/>
                    </a:lnTo>
                    <a:lnTo>
                      <a:pt x="597" y="302"/>
                    </a:lnTo>
                    <a:lnTo>
                      <a:pt x="585" y="294"/>
                    </a:lnTo>
                    <a:lnTo>
                      <a:pt x="576" y="287"/>
                    </a:lnTo>
                    <a:lnTo>
                      <a:pt x="562" y="277"/>
                    </a:lnTo>
                    <a:lnTo>
                      <a:pt x="551" y="268"/>
                    </a:lnTo>
                    <a:lnTo>
                      <a:pt x="538" y="258"/>
                    </a:lnTo>
                    <a:lnTo>
                      <a:pt x="522" y="247"/>
                    </a:lnTo>
                    <a:lnTo>
                      <a:pt x="509" y="235"/>
                    </a:lnTo>
                    <a:lnTo>
                      <a:pt x="494" y="224"/>
                    </a:lnTo>
                    <a:lnTo>
                      <a:pt x="477" y="214"/>
                    </a:lnTo>
                    <a:lnTo>
                      <a:pt x="462" y="201"/>
                    </a:lnTo>
                    <a:lnTo>
                      <a:pt x="445" y="190"/>
                    </a:lnTo>
                    <a:lnTo>
                      <a:pt x="427" y="178"/>
                    </a:lnTo>
                    <a:lnTo>
                      <a:pt x="410" y="169"/>
                    </a:lnTo>
                    <a:lnTo>
                      <a:pt x="393" y="157"/>
                    </a:lnTo>
                    <a:lnTo>
                      <a:pt x="376" y="146"/>
                    </a:lnTo>
                    <a:lnTo>
                      <a:pt x="359" y="136"/>
                    </a:lnTo>
                    <a:lnTo>
                      <a:pt x="342" y="125"/>
                    </a:lnTo>
                    <a:lnTo>
                      <a:pt x="323" y="117"/>
                    </a:lnTo>
                    <a:lnTo>
                      <a:pt x="306" y="108"/>
                    </a:lnTo>
                    <a:lnTo>
                      <a:pt x="291" y="100"/>
                    </a:lnTo>
                    <a:lnTo>
                      <a:pt x="274" y="93"/>
                    </a:lnTo>
                    <a:lnTo>
                      <a:pt x="258" y="87"/>
                    </a:lnTo>
                    <a:lnTo>
                      <a:pt x="228" y="76"/>
                    </a:lnTo>
                    <a:lnTo>
                      <a:pt x="199" y="70"/>
                    </a:lnTo>
                    <a:lnTo>
                      <a:pt x="175" y="70"/>
                    </a:lnTo>
                    <a:lnTo>
                      <a:pt x="209" y="83"/>
                    </a:lnTo>
                    <a:lnTo>
                      <a:pt x="230" y="91"/>
                    </a:lnTo>
                    <a:lnTo>
                      <a:pt x="255" y="102"/>
                    </a:lnTo>
                    <a:lnTo>
                      <a:pt x="281" y="116"/>
                    </a:lnTo>
                    <a:lnTo>
                      <a:pt x="294" y="123"/>
                    </a:lnTo>
                    <a:lnTo>
                      <a:pt x="308" y="129"/>
                    </a:lnTo>
                    <a:lnTo>
                      <a:pt x="323" y="138"/>
                    </a:lnTo>
                    <a:lnTo>
                      <a:pt x="338" y="146"/>
                    </a:lnTo>
                    <a:lnTo>
                      <a:pt x="351" y="154"/>
                    </a:lnTo>
                    <a:lnTo>
                      <a:pt x="367" y="163"/>
                    </a:lnTo>
                    <a:lnTo>
                      <a:pt x="382" y="173"/>
                    </a:lnTo>
                    <a:lnTo>
                      <a:pt x="397" y="180"/>
                    </a:lnTo>
                    <a:lnTo>
                      <a:pt x="412" y="192"/>
                    </a:lnTo>
                    <a:lnTo>
                      <a:pt x="427" y="201"/>
                    </a:lnTo>
                    <a:lnTo>
                      <a:pt x="443" y="211"/>
                    </a:lnTo>
                    <a:lnTo>
                      <a:pt x="458" y="222"/>
                    </a:lnTo>
                    <a:lnTo>
                      <a:pt x="471" y="232"/>
                    </a:lnTo>
                    <a:lnTo>
                      <a:pt x="484" y="243"/>
                    </a:lnTo>
                    <a:lnTo>
                      <a:pt x="500" y="254"/>
                    </a:lnTo>
                    <a:lnTo>
                      <a:pt x="513" y="266"/>
                    </a:lnTo>
                    <a:lnTo>
                      <a:pt x="526" y="277"/>
                    </a:lnTo>
                    <a:lnTo>
                      <a:pt x="540" y="289"/>
                    </a:lnTo>
                    <a:lnTo>
                      <a:pt x="551" y="300"/>
                    </a:lnTo>
                    <a:lnTo>
                      <a:pt x="562" y="311"/>
                    </a:lnTo>
                    <a:lnTo>
                      <a:pt x="583" y="336"/>
                    </a:lnTo>
                    <a:lnTo>
                      <a:pt x="566" y="348"/>
                    </a:lnTo>
                    <a:lnTo>
                      <a:pt x="551" y="357"/>
                    </a:lnTo>
                    <a:lnTo>
                      <a:pt x="534" y="367"/>
                    </a:lnTo>
                    <a:lnTo>
                      <a:pt x="517" y="376"/>
                    </a:lnTo>
                    <a:lnTo>
                      <a:pt x="502" y="386"/>
                    </a:lnTo>
                    <a:lnTo>
                      <a:pt x="484" y="393"/>
                    </a:lnTo>
                    <a:lnTo>
                      <a:pt x="467" y="403"/>
                    </a:lnTo>
                    <a:lnTo>
                      <a:pt x="450" y="410"/>
                    </a:lnTo>
                    <a:lnTo>
                      <a:pt x="433" y="418"/>
                    </a:lnTo>
                    <a:lnTo>
                      <a:pt x="416" y="426"/>
                    </a:lnTo>
                    <a:lnTo>
                      <a:pt x="399" y="433"/>
                    </a:lnTo>
                    <a:lnTo>
                      <a:pt x="380" y="441"/>
                    </a:lnTo>
                    <a:lnTo>
                      <a:pt x="363" y="446"/>
                    </a:lnTo>
                    <a:lnTo>
                      <a:pt x="346" y="454"/>
                    </a:lnTo>
                    <a:lnTo>
                      <a:pt x="310" y="465"/>
                    </a:lnTo>
                    <a:lnTo>
                      <a:pt x="274" y="475"/>
                    </a:lnTo>
                    <a:lnTo>
                      <a:pt x="236" y="484"/>
                    </a:lnTo>
                    <a:lnTo>
                      <a:pt x="199" y="492"/>
                    </a:lnTo>
                    <a:lnTo>
                      <a:pt x="161" y="498"/>
                    </a:lnTo>
                    <a:lnTo>
                      <a:pt x="87" y="505"/>
                    </a:lnTo>
                    <a:lnTo>
                      <a:pt x="9" y="505"/>
                    </a:lnTo>
                    <a:lnTo>
                      <a:pt x="9" y="505"/>
                    </a:lnTo>
                    <a:close/>
                  </a:path>
                </a:pathLst>
              </a:custGeom>
              <a:solidFill>
                <a:srgbClr val="000000"/>
              </a:solidFill>
              <a:ln w="9525">
                <a:noFill/>
                <a:round/>
                <a:headEnd/>
                <a:tailEnd/>
              </a:ln>
            </p:spPr>
            <p:txBody>
              <a:bodyPr/>
              <a:lstStyle/>
              <a:p>
                <a:endParaRPr lang="en-US"/>
              </a:p>
            </p:txBody>
          </p:sp>
          <p:sp>
            <p:nvSpPr>
              <p:cNvPr id="42011" name="Freeform 27"/>
              <p:cNvSpPr>
                <a:spLocks noChangeAspect="1"/>
              </p:cNvSpPr>
              <p:nvPr/>
            </p:nvSpPr>
            <p:spPr bwMode="auto">
              <a:xfrm>
                <a:off x="3900" y="1933"/>
                <a:ext cx="154" cy="89"/>
              </a:xfrm>
              <a:custGeom>
                <a:avLst/>
                <a:gdLst/>
                <a:ahLst/>
                <a:cxnLst>
                  <a:cxn ang="0">
                    <a:pos x="0" y="178"/>
                  </a:cxn>
                  <a:cxn ang="0">
                    <a:pos x="17" y="165"/>
                  </a:cxn>
                  <a:cxn ang="0">
                    <a:pos x="36" y="154"/>
                  </a:cxn>
                  <a:cxn ang="0">
                    <a:pos x="55" y="142"/>
                  </a:cxn>
                  <a:cxn ang="0">
                    <a:pos x="74" y="131"/>
                  </a:cxn>
                  <a:cxn ang="0">
                    <a:pos x="93" y="119"/>
                  </a:cxn>
                  <a:cxn ang="0">
                    <a:pos x="114" y="108"/>
                  </a:cxn>
                  <a:cxn ang="0">
                    <a:pos x="133" y="98"/>
                  </a:cxn>
                  <a:cxn ang="0">
                    <a:pos x="154" y="87"/>
                  </a:cxn>
                  <a:cxn ang="0">
                    <a:pos x="173" y="77"/>
                  </a:cxn>
                  <a:cxn ang="0">
                    <a:pos x="194" y="68"/>
                  </a:cxn>
                  <a:cxn ang="0">
                    <a:pos x="213" y="57"/>
                  </a:cxn>
                  <a:cxn ang="0">
                    <a:pos x="234" y="47"/>
                  </a:cxn>
                  <a:cxn ang="0">
                    <a:pos x="253" y="36"/>
                  </a:cxn>
                  <a:cxn ang="0">
                    <a:pos x="272" y="24"/>
                  </a:cxn>
                  <a:cxn ang="0">
                    <a:pos x="291" y="13"/>
                  </a:cxn>
                  <a:cxn ang="0">
                    <a:pos x="308" y="0"/>
                  </a:cxn>
                  <a:cxn ang="0">
                    <a:pos x="293" y="20"/>
                  </a:cxn>
                  <a:cxn ang="0">
                    <a:pos x="283" y="32"/>
                  </a:cxn>
                  <a:cxn ang="0">
                    <a:pos x="272" y="43"/>
                  </a:cxn>
                  <a:cxn ang="0">
                    <a:pos x="262" y="55"/>
                  </a:cxn>
                  <a:cxn ang="0">
                    <a:pos x="253" y="66"/>
                  </a:cxn>
                  <a:cxn ang="0">
                    <a:pos x="240" y="85"/>
                  </a:cxn>
                  <a:cxn ang="0">
                    <a:pos x="211" y="98"/>
                  </a:cxn>
                  <a:cxn ang="0">
                    <a:pos x="181" y="110"/>
                  </a:cxn>
                  <a:cxn ang="0">
                    <a:pos x="152" y="121"/>
                  </a:cxn>
                  <a:cxn ang="0">
                    <a:pos x="122" y="135"/>
                  </a:cxn>
                  <a:cxn ang="0">
                    <a:pos x="91" y="144"/>
                  </a:cxn>
                  <a:cxn ang="0">
                    <a:pos x="61" y="155"/>
                  </a:cxn>
                  <a:cxn ang="0">
                    <a:pos x="31" y="167"/>
                  </a:cxn>
                  <a:cxn ang="0">
                    <a:pos x="0" y="178"/>
                  </a:cxn>
                  <a:cxn ang="0">
                    <a:pos x="0" y="178"/>
                  </a:cxn>
                </a:cxnLst>
                <a:rect l="0" t="0" r="r" b="b"/>
                <a:pathLst>
                  <a:path w="308" h="178">
                    <a:moveTo>
                      <a:pt x="0" y="178"/>
                    </a:moveTo>
                    <a:lnTo>
                      <a:pt x="17" y="165"/>
                    </a:lnTo>
                    <a:lnTo>
                      <a:pt x="36" y="154"/>
                    </a:lnTo>
                    <a:lnTo>
                      <a:pt x="55" y="142"/>
                    </a:lnTo>
                    <a:lnTo>
                      <a:pt x="74" y="131"/>
                    </a:lnTo>
                    <a:lnTo>
                      <a:pt x="93" y="119"/>
                    </a:lnTo>
                    <a:lnTo>
                      <a:pt x="114" y="108"/>
                    </a:lnTo>
                    <a:lnTo>
                      <a:pt x="133" y="98"/>
                    </a:lnTo>
                    <a:lnTo>
                      <a:pt x="154" y="87"/>
                    </a:lnTo>
                    <a:lnTo>
                      <a:pt x="173" y="77"/>
                    </a:lnTo>
                    <a:lnTo>
                      <a:pt x="194" y="68"/>
                    </a:lnTo>
                    <a:lnTo>
                      <a:pt x="213" y="57"/>
                    </a:lnTo>
                    <a:lnTo>
                      <a:pt x="234" y="47"/>
                    </a:lnTo>
                    <a:lnTo>
                      <a:pt x="253" y="36"/>
                    </a:lnTo>
                    <a:lnTo>
                      <a:pt x="272" y="24"/>
                    </a:lnTo>
                    <a:lnTo>
                      <a:pt x="291" y="13"/>
                    </a:lnTo>
                    <a:lnTo>
                      <a:pt x="308" y="0"/>
                    </a:lnTo>
                    <a:lnTo>
                      <a:pt x="293" y="20"/>
                    </a:lnTo>
                    <a:lnTo>
                      <a:pt x="283" y="32"/>
                    </a:lnTo>
                    <a:lnTo>
                      <a:pt x="272" y="43"/>
                    </a:lnTo>
                    <a:lnTo>
                      <a:pt x="262" y="55"/>
                    </a:lnTo>
                    <a:lnTo>
                      <a:pt x="253" y="66"/>
                    </a:lnTo>
                    <a:lnTo>
                      <a:pt x="240" y="85"/>
                    </a:lnTo>
                    <a:lnTo>
                      <a:pt x="211" y="98"/>
                    </a:lnTo>
                    <a:lnTo>
                      <a:pt x="181" y="110"/>
                    </a:lnTo>
                    <a:lnTo>
                      <a:pt x="152" y="121"/>
                    </a:lnTo>
                    <a:lnTo>
                      <a:pt x="122" y="135"/>
                    </a:lnTo>
                    <a:lnTo>
                      <a:pt x="91" y="144"/>
                    </a:lnTo>
                    <a:lnTo>
                      <a:pt x="61" y="155"/>
                    </a:lnTo>
                    <a:lnTo>
                      <a:pt x="31" y="167"/>
                    </a:lnTo>
                    <a:lnTo>
                      <a:pt x="0" y="178"/>
                    </a:lnTo>
                    <a:lnTo>
                      <a:pt x="0" y="178"/>
                    </a:lnTo>
                    <a:close/>
                  </a:path>
                </a:pathLst>
              </a:custGeom>
              <a:solidFill>
                <a:srgbClr val="000000"/>
              </a:solidFill>
              <a:ln w="9525">
                <a:noFill/>
                <a:round/>
                <a:headEnd/>
                <a:tailEnd/>
              </a:ln>
            </p:spPr>
            <p:txBody>
              <a:bodyPr/>
              <a:lstStyle/>
              <a:p>
                <a:endParaRPr lang="en-US"/>
              </a:p>
            </p:txBody>
          </p:sp>
          <p:sp>
            <p:nvSpPr>
              <p:cNvPr id="42012" name="Freeform 28"/>
              <p:cNvSpPr>
                <a:spLocks noChangeAspect="1"/>
              </p:cNvSpPr>
              <p:nvPr/>
            </p:nvSpPr>
            <p:spPr bwMode="auto">
              <a:xfrm>
                <a:off x="3843" y="1964"/>
                <a:ext cx="8" cy="6"/>
              </a:xfrm>
              <a:custGeom>
                <a:avLst/>
                <a:gdLst/>
                <a:ahLst/>
                <a:cxnLst>
                  <a:cxn ang="0">
                    <a:pos x="0" y="12"/>
                  </a:cxn>
                  <a:cxn ang="0">
                    <a:pos x="8" y="4"/>
                  </a:cxn>
                  <a:cxn ang="0">
                    <a:pos x="15" y="0"/>
                  </a:cxn>
                  <a:cxn ang="0">
                    <a:pos x="15" y="6"/>
                  </a:cxn>
                  <a:cxn ang="0">
                    <a:pos x="8" y="10"/>
                  </a:cxn>
                  <a:cxn ang="0">
                    <a:pos x="0" y="12"/>
                  </a:cxn>
                  <a:cxn ang="0">
                    <a:pos x="0" y="12"/>
                  </a:cxn>
                </a:cxnLst>
                <a:rect l="0" t="0" r="r" b="b"/>
                <a:pathLst>
                  <a:path w="15" h="12">
                    <a:moveTo>
                      <a:pt x="0" y="12"/>
                    </a:moveTo>
                    <a:lnTo>
                      <a:pt x="8" y="4"/>
                    </a:lnTo>
                    <a:lnTo>
                      <a:pt x="15" y="0"/>
                    </a:lnTo>
                    <a:lnTo>
                      <a:pt x="15" y="6"/>
                    </a:lnTo>
                    <a:lnTo>
                      <a:pt x="8" y="10"/>
                    </a:lnTo>
                    <a:lnTo>
                      <a:pt x="0" y="12"/>
                    </a:lnTo>
                    <a:lnTo>
                      <a:pt x="0" y="12"/>
                    </a:lnTo>
                    <a:close/>
                  </a:path>
                </a:pathLst>
              </a:custGeom>
              <a:solidFill>
                <a:srgbClr val="000000"/>
              </a:solidFill>
              <a:ln w="9525">
                <a:noFill/>
                <a:round/>
                <a:headEnd/>
                <a:tailEnd/>
              </a:ln>
            </p:spPr>
            <p:txBody>
              <a:bodyPr/>
              <a:lstStyle/>
              <a:p>
                <a:endParaRPr lang="en-US"/>
              </a:p>
            </p:txBody>
          </p:sp>
          <p:sp>
            <p:nvSpPr>
              <p:cNvPr id="42013" name="Freeform 29"/>
              <p:cNvSpPr>
                <a:spLocks noChangeAspect="1"/>
              </p:cNvSpPr>
              <p:nvPr/>
            </p:nvSpPr>
            <p:spPr bwMode="auto">
              <a:xfrm>
                <a:off x="3809" y="1954"/>
                <a:ext cx="28" cy="16"/>
              </a:xfrm>
              <a:custGeom>
                <a:avLst/>
                <a:gdLst/>
                <a:ahLst/>
                <a:cxnLst>
                  <a:cxn ang="0">
                    <a:pos x="0" y="33"/>
                  </a:cxn>
                  <a:cxn ang="0">
                    <a:pos x="0" y="27"/>
                  </a:cxn>
                  <a:cxn ang="0">
                    <a:pos x="49" y="0"/>
                  </a:cxn>
                  <a:cxn ang="0">
                    <a:pos x="57" y="8"/>
                  </a:cxn>
                  <a:cxn ang="0">
                    <a:pos x="0" y="33"/>
                  </a:cxn>
                  <a:cxn ang="0">
                    <a:pos x="0" y="33"/>
                  </a:cxn>
                </a:cxnLst>
                <a:rect l="0" t="0" r="r" b="b"/>
                <a:pathLst>
                  <a:path w="57" h="33">
                    <a:moveTo>
                      <a:pt x="0" y="33"/>
                    </a:moveTo>
                    <a:lnTo>
                      <a:pt x="0" y="27"/>
                    </a:lnTo>
                    <a:lnTo>
                      <a:pt x="49" y="0"/>
                    </a:lnTo>
                    <a:lnTo>
                      <a:pt x="57" y="8"/>
                    </a:lnTo>
                    <a:lnTo>
                      <a:pt x="0" y="33"/>
                    </a:lnTo>
                    <a:lnTo>
                      <a:pt x="0" y="33"/>
                    </a:lnTo>
                    <a:close/>
                  </a:path>
                </a:pathLst>
              </a:custGeom>
              <a:solidFill>
                <a:srgbClr val="000000"/>
              </a:solidFill>
              <a:ln w="9525">
                <a:noFill/>
                <a:round/>
                <a:headEnd/>
                <a:tailEnd/>
              </a:ln>
            </p:spPr>
            <p:txBody>
              <a:bodyPr/>
              <a:lstStyle/>
              <a:p>
                <a:endParaRPr lang="en-US"/>
              </a:p>
            </p:txBody>
          </p:sp>
          <p:sp>
            <p:nvSpPr>
              <p:cNvPr id="42014" name="Freeform 30"/>
              <p:cNvSpPr>
                <a:spLocks noChangeAspect="1"/>
              </p:cNvSpPr>
              <p:nvPr/>
            </p:nvSpPr>
            <p:spPr bwMode="auto">
              <a:xfrm>
                <a:off x="3360" y="1870"/>
                <a:ext cx="100" cy="106"/>
              </a:xfrm>
              <a:custGeom>
                <a:avLst/>
                <a:gdLst/>
                <a:ahLst/>
                <a:cxnLst>
                  <a:cxn ang="0">
                    <a:pos x="201" y="213"/>
                  </a:cxn>
                  <a:cxn ang="0">
                    <a:pos x="158" y="202"/>
                  </a:cxn>
                  <a:cxn ang="0">
                    <a:pos x="122" y="192"/>
                  </a:cxn>
                  <a:cxn ang="0">
                    <a:pos x="84" y="179"/>
                  </a:cxn>
                  <a:cxn ang="0">
                    <a:pos x="49" y="165"/>
                  </a:cxn>
                  <a:cxn ang="0">
                    <a:pos x="19" y="148"/>
                  </a:cxn>
                  <a:cxn ang="0">
                    <a:pos x="2" y="131"/>
                  </a:cxn>
                  <a:cxn ang="0">
                    <a:pos x="0" y="114"/>
                  </a:cxn>
                  <a:cxn ang="0">
                    <a:pos x="4" y="86"/>
                  </a:cxn>
                  <a:cxn ang="0">
                    <a:pos x="15" y="48"/>
                  </a:cxn>
                  <a:cxn ang="0">
                    <a:pos x="23" y="29"/>
                  </a:cxn>
                  <a:cxn ang="0">
                    <a:pos x="30" y="13"/>
                  </a:cxn>
                  <a:cxn ang="0">
                    <a:pos x="40" y="4"/>
                  </a:cxn>
                  <a:cxn ang="0">
                    <a:pos x="48" y="0"/>
                  </a:cxn>
                  <a:cxn ang="0">
                    <a:pos x="57" y="25"/>
                  </a:cxn>
                  <a:cxn ang="0">
                    <a:pos x="55" y="51"/>
                  </a:cxn>
                  <a:cxn ang="0">
                    <a:pos x="49" y="67"/>
                  </a:cxn>
                  <a:cxn ang="0">
                    <a:pos x="38" y="82"/>
                  </a:cxn>
                  <a:cxn ang="0">
                    <a:pos x="30" y="95"/>
                  </a:cxn>
                  <a:cxn ang="0">
                    <a:pos x="32" y="112"/>
                  </a:cxn>
                  <a:cxn ang="0">
                    <a:pos x="201" y="213"/>
                  </a:cxn>
                  <a:cxn ang="0">
                    <a:pos x="201" y="213"/>
                  </a:cxn>
                </a:cxnLst>
                <a:rect l="0" t="0" r="r" b="b"/>
                <a:pathLst>
                  <a:path w="201" h="213">
                    <a:moveTo>
                      <a:pt x="201" y="213"/>
                    </a:moveTo>
                    <a:lnTo>
                      <a:pt x="158" y="202"/>
                    </a:lnTo>
                    <a:lnTo>
                      <a:pt x="122" y="192"/>
                    </a:lnTo>
                    <a:lnTo>
                      <a:pt x="84" y="179"/>
                    </a:lnTo>
                    <a:lnTo>
                      <a:pt x="49" y="165"/>
                    </a:lnTo>
                    <a:lnTo>
                      <a:pt x="19" y="148"/>
                    </a:lnTo>
                    <a:lnTo>
                      <a:pt x="2" y="131"/>
                    </a:lnTo>
                    <a:lnTo>
                      <a:pt x="0" y="114"/>
                    </a:lnTo>
                    <a:lnTo>
                      <a:pt x="4" y="86"/>
                    </a:lnTo>
                    <a:lnTo>
                      <a:pt x="15" y="48"/>
                    </a:lnTo>
                    <a:lnTo>
                      <a:pt x="23" y="29"/>
                    </a:lnTo>
                    <a:lnTo>
                      <a:pt x="30" y="13"/>
                    </a:lnTo>
                    <a:lnTo>
                      <a:pt x="40" y="4"/>
                    </a:lnTo>
                    <a:lnTo>
                      <a:pt x="48" y="0"/>
                    </a:lnTo>
                    <a:lnTo>
                      <a:pt x="57" y="25"/>
                    </a:lnTo>
                    <a:lnTo>
                      <a:pt x="55" y="51"/>
                    </a:lnTo>
                    <a:lnTo>
                      <a:pt x="49" y="67"/>
                    </a:lnTo>
                    <a:lnTo>
                      <a:pt x="38" y="82"/>
                    </a:lnTo>
                    <a:lnTo>
                      <a:pt x="30" y="95"/>
                    </a:lnTo>
                    <a:lnTo>
                      <a:pt x="32" y="112"/>
                    </a:lnTo>
                    <a:lnTo>
                      <a:pt x="201" y="213"/>
                    </a:lnTo>
                    <a:lnTo>
                      <a:pt x="201" y="213"/>
                    </a:lnTo>
                    <a:close/>
                  </a:path>
                </a:pathLst>
              </a:custGeom>
              <a:solidFill>
                <a:srgbClr val="000000"/>
              </a:solidFill>
              <a:ln w="9525">
                <a:noFill/>
                <a:round/>
                <a:headEnd/>
                <a:tailEnd/>
              </a:ln>
            </p:spPr>
            <p:txBody>
              <a:bodyPr/>
              <a:lstStyle/>
              <a:p>
                <a:endParaRPr lang="en-US"/>
              </a:p>
            </p:txBody>
          </p:sp>
          <p:sp>
            <p:nvSpPr>
              <p:cNvPr id="42015" name="Freeform 31"/>
              <p:cNvSpPr>
                <a:spLocks noChangeAspect="1"/>
              </p:cNvSpPr>
              <p:nvPr/>
            </p:nvSpPr>
            <p:spPr bwMode="auto">
              <a:xfrm>
                <a:off x="3609" y="1945"/>
                <a:ext cx="118" cy="28"/>
              </a:xfrm>
              <a:custGeom>
                <a:avLst/>
                <a:gdLst/>
                <a:ahLst/>
                <a:cxnLst>
                  <a:cxn ang="0">
                    <a:pos x="0" y="0"/>
                  </a:cxn>
                  <a:cxn ang="0">
                    <a:pos x="32" y="12"/>
                  </a:cxn>
                  <a:cxn ang="0">
                    <a:pos x="61" y="21"/>
                  </a:cxn>
                  <a:cxn ang="0">
                    <a:pos x="89" y="29"/>
                  </a:cxn>
                  <a:cxn ang="0">
                    <a:pos x="118" y="33"/>
                  </a:cxn>
                  <a:cxn ang="0">
                    <a:pos x="235" y="33"/>
                  </a:cxn>
                  <a:cxn ang="0">
                    <a:pos x="228" y="40"/>
                  </a:cxn>
                  <a:cxn ang="0">
                    <a:pos x="218" y="48"/>
                  </a:cxn>
                  <a:cxn ang="0">
                    <a:pos x="192" y="55"/>
                  </a:cxn>
                  <a:cxn ang="0">
                    <a:pos x="121" y="52"/>
                  </a:cxn>
                  <a:cxn ang="0">
                    <a:pos x="83" y="42"/>
                  </a:cxn>
                  <a:cxn ang="0">
                    <a:pos x="49" y="31"/>
                  </a:cxn>
                  <a:cxn ang="0">
                    <a:pos x="21" y="15"/>
                  </a:cxn>
                  <a:cxn ang="0">
                    <a:pos x="0" y="0"/>
                  </a:cxn>
                  <a:cxn ang="0">
                    <a:pos x="0" y="0"/>
                  </a:cxn>
                </a:cxnLst>
                <a:rect l="0" t="0" r="r" b="b"/>
                <a:pathLst>
                  <a:path w="235" h="55">
                    <a:moveTo>
                      <a:pt x="0" y="0"/>
                    </a:moveTo>
                    <a:lnTo>
                      <a:pt x="32" y="12"/>
                    </a:lnTo>
                    <a:lnTo>
                      <a:pt x="61" y="21"/>
                    </a:lnTo>
                    <a:lnTo>
                      <a:pt x="89" y="29"/>
                    </a:lnTo>
                    <a:lnTo>
                      <a:pt x="118" y="33"/>
                    </a:lnTo>
                    <a:lnTo>
                      <a:pt x="235" y="33"/>
                    </a:lnTo>
                    <a:lnTo>
                      <a:pt x="228" y="40"/>
                    </a:lnTo>
                    <a:lnTo>
                      <a:pt x="218" y="48"/>
                    </a:lnTo>
                    <a:lnTo>
                      <a:pt x="192" y="55"/>
                    </a:lnTo>
                    <a:lnTo>
                      <a:pt x="121" y="52"/>
                    </a:lnTo>
                    <a:lnTo>
                      <a:pt x="83" y="42"/>
                    </a:lnTo>
                    <a:lnTo>
                      <a:pt x="49" y="31"/>
                    </a:lnTo>
                    <a:lnTo>
                      <a:pt x="21" y="15"/>
                    </a:lnTo>
                    <a:lnTo>
                      <a:pt x="0" y="0"/>
                    </a:lnTo>
                    <a:lnTo>
                      <a:pt x="0" y="0"/>
                    </a:lnTo>
                    <a:close/>
                  </a:path>
                </a:pathLst>
              </a:custGeom>
              <a:solidFill>
                <a:srgbClr val="000000"/>
              </a:solidFill>
              <a:ln w="9525">
                <a:noFill/>
                <a:round/>
                <a:headEnd/>
                <a:tailEnd/>
              </a:ln>
            </p:spPr>
            <p:txBody>
              <a:bodyPr/>
              <a:lstStyle/>
              <a:p>
                <a:endParaRPr lang="en-US"/>
              </a:p>
            </p:txBody>
          </p:sp>
          <p:sp>
            <p:nvSpPr>
              <p:cNvPr id="42016" name="Freeform 32"/>
              <p:cNvSpPr>
                <a:spLocks noChangeAspect="1"/>
              </p:cNvSpPr>
              <p:nvPr/>
            </p:nvSpPr>
            <p:spPr bwMode="auto">
              <a:xfrm>
                <a:off x="3779" y="1929"/>
                <a:ext cx="44" cy="27"/>
              </a:xfrm>
              <a:custGeom>
                <a:avLst/>
                <a:gdLst/>
                <a:ahLst/>
                <a:cxnLst>
                  <a:cxn ang="0">
                    <a:pos x="78" y="0"/>
                  </a:cxn>
                  <a:cxn ang="0">
                    <a:pos x="82" y="9"/>
                  </a:cxn>
                  <a:cxn ang="0">
                    <a:pos x="87" y="23"/>
                  </a:cxn>
                  <a:cxn ang="0">
                    <a:pos x="66" y="32"/>
                  </a:cxn>
                  <a:cxn ang="0">
                    <a:pos x="45" y="40"/>
                  </a:cxn>
                  <a:cxn ang="0">
                    <a:pos x="23" y="47"/>
                  </a:cxn>
                  <a:cxn ang="0">
                    <a:pos x="0" y="53"/>
                  </a:cxn>
                  <a:cxn ang="0">
                    <a:pos x="78" y="0"/>
                  </a:cxn>
                  <a:cxn ang="0">
                    <a:pos x="78" y="0"/>
                  </a:cxn>
                </a:cxnLst>
                <a:rect l="0" t="0" r="r" b="b"/>
                <a:pathLst>
                  <a:path w="87" h="53">
                    <a:moveTo>
                      <a:pt x="78" y="0"/>
                    </a:moveTo>
                    <a:lnTo>
                      <a:pt x="82" y="9"/>
                    </a:lnTo>
                    <a:lnTo>
                      <a:pt x="87" y="23"/>
                    </a:lnTo>
                    <a:lnTo>
                      <a:pt x="66" y="32"/>
                    </a:lnTo>
                    <a:lnTo>
                      <a:pt x="45" y="40"/>
                    </a:lnTo>
                    <a:lnTo>
                      <a:pt x="23" y="47"/>
                    </a:lnTo>
                    <a:lnTo>
                      <a:pt x="0" y="53"/>
                    </a:lnTo>
                    <a:lnTo>
                      <a:pt x="78" y="0"/>
                    </a:lnTo>
                    <a:lnTo>
                      <a:pt x="78" y="0"/>
                    </a:lnTo>
                    <a:close/>
                  </a:path>
                </a:pathLst>
              </a:custGeom>
              <a:solidFill>
                <a:srgbClr val="000000"/>
              </a:solidFill>
              <a:ln w="9525">
                <a:noFill/>
                <a:round/>
                <a:headEnd/>
                <a:tailEnd/>
              </a:ln>
            </p:spPr>
            <p:txBody>
              <a:bodyPr/>
              <a:lstStyle/>
              <a:p>
                <a:endParaRPr lang="en-US"/>
              </a:p>
            </p:txBody>
          </p:sp>
          <p:sp>
            <p:nvSpPr>
              <p:cNvPr id="42017" name="Freeform 33"/>
              <p:cNvSpPr>
                <a:spLocks noChangeAspect="1"/>
              </p:cNvSpPr>
              <p:nvPr/>
            </p:nvSpPr>
            <p:spPr bwMode="auto">
              <a:xfrm>
                <a:off x="3865" y="1946"/>
                <a:ext cx="16" cy="12"/>
              </a:xfrm>
              <a:custGeom>
                <a:avLst/>
                <a:gdLst/>
                <a:ahLst/>
                <a:cxnLst>
                  <a:cxn ang="0">
                    <a:pos x="4" y="25"/>
                  </a:cxn>
                  <a:cxn ang="0">
                    <a:pos x="0" y="17"/>
                  </a:cxn>
                  <a:cxn ang="0">
                    <a:pos x="17" y="2"/>
                  </a:cxn>
                  <a:cxn ang="0">
                    <a:pos x="25" y="0"/>
                  </a:cxn>
                  <a:cxn ang="0">
                    <a:pos x="32" y="12"/>
                  </a:cxn>
                  <a:cxn ang="0">
                    <a:pos x="4" y="25"/>
                  </a:cxn>
                  <a:cxn ang="0">
                    <a:pos x="4" y="25"/>
                  </a:cxn>
                </a:cxnLst>
                <a:rect l="0" t="0" r="r" b="b"/>
                <a:pathLst>
                  <a:path w="32" h="25">
                    <a:moveTo>
                      <a:pt x="4" y="25"/>
                    </a:moveTo>
                    <a:lnTo>
                      <a:pt x="0" y="17"/>
                    </a:lnTo>
                    <a:lnTo>
                      <a:pt x="17" y="2"/>
                    </a:lnTo>
                    <a:lnTo>
                      <a:pt x="25" y="0"/>
                    </a:lnTo>
                    <a:lnTo>
                      <a:pt x="32" y="12"/>
                    </a:lnTo>
                    <a:lnTo>
                      <a:pt x="4" y="25"/>
                    </a:lnTo>
                    <a:lnTo>
                      <a:pt x="4" y="25"/>
                    </a:lnTo>
                    <a:close/>
                  </a:path>
                </a:pathLst>
              </a:custGeom>
              <a:solidFill>
                <a:srgbClr val="000000"/>
              </a:solidFill>
              <a:ln w="9525">
                <a:noFill/>
                <a:round/>
                <a:headEnd/>
                <a:tailEnd/>
              </a:ln>
            </p:spPr>
            <p:txBody>
              <a:bodyPr/>
              <a:lstStyle/>
              <a:p>
                <a:endParaRPr lang="en-US"/>
              </a:p>
            </p:txBody>
          </p:sp>
          <p:sp>
            <p:nvSpPr>
              <p:cNvPr id="42018" name="Freeform 34"/>
              <p:cNvSpPr>
                <a:spLocks noChangeAspect="1"/>
              </p:cNvSpPr>
              <p:nvPr/>
            </p:nvSpPr>
            <p:spPr bwMode="auto">
              <a:xfrm>
                <a:off x="3908" y="1938"/>
                <a:ext cx="17" cy="12"/>
              </a:xfrm>
              <a:custGeom>
                <a:avLst/>
                <a:gdLst/>
                <a:ahLst/>
                <a:cxnLst>
                  <a:cxn ang="0">
                    <a:pos x="0" y="23"/>
                  </a:cxn>
                  <a:cxn ang="0">
                    <a:pos x="8" y="11"/>
                  </a:cxn>
                  <a:cxn ang="0">
                    <a:pos x="23" y="0"/>
                  </a:cxn>
                  <a:cxn ang="0">
                    <a:pos x="35" y="4"/>
                  </a:cxn>
                  <a:cxn ang="0">
                    <a:pos x="0" y="23"/>
                  </a:cxn>
                  <a:cxn ang="0">
                    <a:pos x="0" y="23"/>
                  </a:cxn>
                </a:cxnLst>
                <a:rect l="0" t="0" r="r" b="b"/>
                <a:pathLst>
                  <a:path w="35" h="23">
                    <a:moveTo>
                      <a:pt x="0" y="23"/>
                    </a:moveTo>
                    <a:lnTo>
                      <a:pt x="8" y="11"/>
                    </a:lnTo>
                    <a:lnTo>
                      <a:pt x="23" y="0"/>
                    </a:lnTo>
                    <a:lnTo>
                      <a:pt x="35" y="4"/>
                    </a:lnTo>
                    <a:lnTo>
                      <a:pt x="0" y="23"/>
                    </a:lnTo>
                    <a:lnTo>
                      <a:pt x="0" y="23"/>
                    </a:lnTo>
                    <a:close/>
                  </a:path>
                </a:pathLst>
              </a:custGeom>
              <a:solidFill>
                <a:srgbClr val="000000"/>
              </a:solidFill>
              <a:ln w="9525">
                <a:noFill/>
                <a:round/>
                <a:headEnd/>
                <a:tailEnd/>
              </a:ln>
            </p:spPr>
            <p:txBody>
              <a:bodyPr/>
              <a:lstStyle/>
              <a:p>
                <a:endParaRPr lang="en-US"/>
              </a:p>
            </p:txBody>
          </p:sp>
          <p:sp>
            <p:nvSpPr>
              <p:cNvPr id="42019" name="Freeform 35"/>
              <p:cNvSpPr>
                <a:spLocks noChangeAspect="1"/>
              </p:cNvSpPr>
              <p:nvPr/>
            </p:nvSpPr>
            <p:spPr bwMode="auto">
              <a:xfrm>
                <a:off x="3842" y="1936"/>
                <a:ext cx="14" cy="11"/>
              </a:xfrm>
              <a:custGeom>
                <a:avLst/>
                <a:gdLst/>
                <a:ahLst/>
                <a:cxnLst>
                  <a:cxn ang="0">
                    <a:pos x="10" y="23"/>
                  </a:cxn>
                  <a:cxn ang="0">
                    <a:pos x="0" y="10"/>
                  </a:cxn>
                  <a:cxn ang="0">
                    <a:pos x="8" y="0"/>
                  </a:cxn>
                  <a:cxn ang="0">
                    <a:pos x="19" y="0"/>
                  </a:cxn>
                  <a:cxn ang="0">
                    <a:pos x="29" y="8"/>
                  </a:cxn>
                  <a:cxn ang="0">
                    <a:pos x="21" y="17"/>
                  </a:cxn>
                  <a:cxn ang="0">
                    <a:pos x="10" y="23"/>
                  </a:cxn>
                  <a:cxn ang="0">
                    <a:pos x="10" y="23"/>
                  </a:cxn>
                </a:cxnLst>
                <a:rect l="0" t="0" r="r" b="b"/>
                <a:pathLst>
                  <a:path w="29" h="23">
                    <a:moveTo>
                      <a:pt x="10" y="23"/>
                    </a:moveTo>
                    <a:lnTo>
                      <a:pt x="0" y="10"/>
                    </a:lnTo>
                    <a:lnTo>
                      <a:pt x="8" y="0"/>
                    </a:lnTo>
                    <a:lnTo>
                      <a:pt x="19" y="0"/>
                    </a:lnTo>
                    <a:lnTo>
                      <a:pt x="29" y="8"/>
                    </a:lnTo>
                    <a:lnTo>
                      <a:pt x="21" y="17"/>
                    </a:lnTo>
                    <a:lnTo>
                      <a:pt x="10" y="23"/>
                    </a:lnTo>
                    <a:lnTo>
                      <a:pt x="10" y="23"/>
                    </a:lnTo>
                    <a:close/>
                  </a:path>
                </a:pathLst>
              </a:custGeom>
              <a:solidFill>
                <a:srgbClr val="000000"/>
              </a:solidFill>
              <a:ln w="9525">
                <a:noFill/>
                <a:round/>
                <a:headEnd/>
                <a:tailEnd/>
              </a:ln>
            </p:spPr>
            <p:txBody>
              <a:bodyPr/>
              <a:lstStyle/>
              <a:p>
                <a:endParaRPr lang="en-US"/>
              </a:p>
            </p:txBody>
          </p:sp>
          <p:sp>
            <p:nvSpPr>
              <p:cNvPr id="42020" name="Freeform 36"/>
              <p:cNvSpPr>
                <a:spLocks noChangeAspect="1"/>
              </p:cNvSpPr>
              <p:nvPr/>
            </p:nvSpPr>
            <p:spPr bwMode="auto">
              <a:xfrm>
                <a:off x="3883" y="1924"/>
                <a:ext cx="19" cy="18"/>
              </a:xfrm>
              <a:custGeom>
                <a:avLst/>
                <a:gdLst/>
                <a:ahLst/>
                <a:cxnLst>
                  <a:cxn ang="0">
                    <a:pos x="9" y="37"/>
                  </a:cxn>
                  <a:cxn ang="0">
                    <a:pos x="0" y="23"/>
                  </a:cxn>
                  <a:cxn ang="0">
                    <a:pos x="28" y="0"/>
                  </a:cxn>
                  <a:cxn ang="0">
                    <a:pos x="36" y="6"/>
                  </a:cxn>
                  <a:cxn ang="0">
                    <a:pos x="38" y="16"/>
                  </a:cxn>
                  <a:cxn ang="0">
                    <a:pos x="9" y="37"/>
                  </a:cxn>
                  <a:cxn ang="0">
                    <a:pos x="9" y="37"/>
                  </a:cxn>
                </a:cxnLst>
                <a:rect l="0" t="0" r="r" b="b"/>
                <a:pathLst>
                  <a:path w="38" h="37">
                    <a:moveTo>
                      <a:pt x="9" y="37"/>
                    </a:moveTo>
                    <a:lnTo>
                      <a:pt x="0" y="23"/>
                    </a:lnTo>
                    <a:lnTo>
                      <a:pt x="28" y="0"/>
                    </a:lnTo>
                    <a:lnTo>
                      <a:pt x="36" y="6"/>
                    </a:lnTo>
                    <a:lnTo>
                      <a:pt x="38" y="16"/>
                    </a:lnTo>
                    <a:lnTo>
                      <a:pt x="9" y="37"/>
                    </a:lnTo>
                    <a:lnTo>
                      <a:pt x="9" y="37"/>
                    </a:lnTo>
                    <a:close/>
                  </a:path>
                </a:pathLst>
              </a:custGeom>
              <a:solidFill>
                <a:srgbClr val="000000"/>
              </a:solidFill>
              <a:ln w="9525">
                <a:noFill/>
                <a:round/>
                <a:headEnd/>
                <a:tailEnd/>
              </a:ln>
            </p:spPr>
            <p:txBody>
              <a:bodyPr/>
              <a:lstStyle/>
              <a:p>
                <a:endParaRPr lang="en-US"/>
              </a:p>
            </p:txBody>
          </p:sp>
          <p:sp>
            <p:nvSpPr>
              <p:cNvPr id="42021" name="Freeform 37"/>
              <p:cNvSpPr>
                <a:spLocks noChangeAspect="1"/>
              </p:cNvSpPr>
              <p:nvPr/>
            </p:nvSpPr>
            <p:spPr bwMode="auto">
              <a:xfrm>
                <a:off x="3476" y="1895"/>
                <a:ext cx="46" cy="50"/>
              </a:xfrm>
              <a:custGeom>
                <a:avLst/>
                <a:gdLst/>
                <a:ahLst/>
                <a:cxnLst>
                  <a:cxn ang="0">
                    <a:pos x="15" y="48"/>
                  </a:cxn>
                  <a:cxn ang="0">
                    <a:pos x="2" y="27"/>
                  </a:cxn>
                  <a:cxn ang="0">
                    <a:pos x="0" y="0"/>
                  </a:cxn>
                  <a:cxn ang="0">
                    <a:pos x="7" y="16"/>
                  </a:cxn>
                  <a:cxn ang="0">
                    <a:pos x="17" y="31"/>
                  </a:cxn>
                  <a:cxn ang="0">
                    <a:pos x="28" y="44"/>
                  </a:cxn>
                  <a:cxn ang="0">
                    <a:pos x="40" y="56"/>
                  </a:cxn>
                  <a:cxn ang="0">
                    <a:pos x="51" y="69"/>
                  </a:cxn>
                  <a:cxn ang="0">
                    <a:pos x="62" y="80"/>
                  </a:cxn>
                  <a:cxn ang="0">
                    <a:pos x="76" y="90"/>
                  </a:cxn>
                  <a:cxn ang="0">
                    <a:pos x="91" y="101"/>
                  </a:cxn>
                  <a:cxn ang="0">
                    <a:pos x="72" y="97"/>
                  </a:cxn>
                  <a:cxn ang="0">
                    <a:pos x="49" y="82"/>
                  </a:cxn>
                  <a:cxn ang="0">
                    <a:pos x="40" y="73"/>
                  </a:cxn>
                  <a:cxn ang="0">
                    <a:pos x="30" y="63"/>
                  </a:cxn>
                  <a:cxn ang="0">
                    <a:pos x="15" y="48"/>
                  </a:cxn>
                  <a:cxn ang="0">
                    <a:pos x="15" y="48"/>
                  </a:cxn>
                </a:cxnLst>
                <a:rect l="0" t="0" r="r" b="b"/>
                <a:pathLst>
                  <a:path w="91" h="101">
                    <a:moveTo>
                      <a:pt x="15" y="48"/>
                    </a:moveTo>
                    <a:lnTo>
                      <a:pt x="2" y="27"/>
                    </a:lnTo>
                    <a:lnTo>
                      <a:pt x="0" y="0"/>
                    </a:lnTo>
                    <a:lnTo>
                      <a:pt x="7" y="16"/>
                    </a:lnTo>
                    <a:lnTo>
                      <a:pt x="17" y="31"/>
                    </a:lnTo>
                    <a:lnTo>
                      <a:pt x="28" y="44"/>
                    </a:lnTo>
                    <a:lnTo>
                      <a:pt x="40" y="56"/>
                    </a:lnTo>
                    <a:lnTo>
                      <a:pt x="51" y="69"/>
                    </a:lnTo>
                    <a:lnTo>
                      <a:pt x="62" y="80"/>
                    </a:lnTo>
                    <a:lnTo>
                      <a:pt x="76" y="90"/>
                    </a:lnTo>
                    <a:lnTo>
                      <a:pt x="91" y="101"/>
                    </a:lnTo>
                    <a:lnTo>
                      <a:pt x="72" y="97"/>
                    </a:lnTo>
                    <a:lnTo>
                      <a:pt x="49" y="82"/>
                    </a:lnTo>
                    <a:lnTo>
                      <a:pt x="40" y="73"/>
                    </a:lnTo>
                    <a:lnTo>
                      <a:pt x="30" y="63"/>
                    </a:lnTo>
                    <a:lnTo>
                      <a:pt x="15" y="48"/>
                    </a:lnTo>
                    <a:lnTo>
                      <a:pt x="15" y="48"/>
                    </a:lnTo>
                    <a:close/>
                  </a:path>
                </a:pathLst>
              </a:custGeom>
              <a:solidFill>
                <a:srgbClr val="000000"/>
              </a:solidFill>
              <a:ln w="9525">
                <a:noFill/>
                <a:round/>
                <a:headEnd/>
                <a:tailEnd/>
              </a:ln>
            </p:spPr>
            <p:txBody>
              <a:bodyPr/>
              <a:lstStyle/>
              <a:p>
                <a:endParaRPr lang="en-US"/>
              </a:p>
            </p:txBody>
          </p:sp>
          <p:sp>
            <p:nvSpPr>
              <p:cNvPr id="42022" name="Freeform 38"/>
              <p:cNvSpPr>
                <a:spLocks noChangeAspect="1"/>
              </p:cNvSpPr>
              <p:nvPr/>
            </p:nvSpPr>
            <p:spPr bwMode="auto">
              <a:xfrm>
                <a:off x="3480" y="1880"/>
                <a:ext cx="57" cy="67"/>
              </a:xfrm>
              <a:custGeom>
                <a:avLst/>
                <a:gdLst/>
                <a:ahLst/>
                <a:cxnLst>
                  <a:cxn ang="0">
                    <a:pos x="114" y="133"/>
                  </a:cxn>
                  <a:cxn ang="0">
                    <a:pos x="99" y="122"/>
                  </a:cxn>
                  <a:cxn ang="0">
                    <a:pos x="84" y="108"/>
                  </a:cxn>
                  <a:cxn ang="0">
                    <a:pos x="69" y="97"/>
                  </a:cxn>
                  <a:cxn ang="0">
                    <a:pos x="54" y="84"/>
                  </a:cxn>
                  <a:cxn ang="0">
                    <a:pos x="40" y="70"/>
                  </a:cxn>
                  <a:cxn ang="0">
                    <a:pos x="27" y="55"/>
                  </a:cxn>
                  <a:cxn ang="0">
                    <a:pos x="14" y="42"/>
                  </a:cxn>
                  <a:cxn ang="0">
                    <a:pos x="2" y="25"/>
                  </a:cxn>
                  <a:cxn ang="0">
                    <a:pos x="0" y="17"/>
                  </a:cxn>
                  <a:cxn ang="0">
                    <a:pos x="4" y="9"/>
                  </a:cxn>
                  <a:cxn ang="0">
                    <a:pos x="12" y="2"/>
                  </a:cxn>
                  <a:cxn ang="0">
                    <a:pos x="19" y="0"/>
                  </a:cxn>
                  <a:cxn ang="0">
                    <a:pos x="25" y="13"/>
                  </a:cxn>
                  <a:cxn ang="0">
                    <a:pos x="36" y="28"/>
                  </a:cxn>
                  <a:cxn ang="0">
                    <a:pos x="52" y="47"/>
                  </a:cxn>
                  <a:cxn ang="0">
                    <a:pos x="69" y="68"/>
                  </a:cxn>
                  <a:cxn ang="0">
                    <a:pos x="84" y="89"/>
                  </a:cxn>
                  <a:cxn ang="0">
                    <a:pos x="99" y="108"/>
                  </a:cxn>
                  <a:cxn ang="0">
                    <a:pos x="114" y="133"/>
                  </a:cxn>
                  <a:cxn ang="0">
                    <a:pos x="114" y="133"/>
                  </a:cxn>
                </a:cxnLst>
                <a:rect l="0" t="0" r="r" b="b"/>
                <a:pathLst>
                  <a:path w="114" h="133">
                    <a:moveTo>
                      <a:pt x="114" y="133"/>
                    </a:moveTo>
                    <a:lnTo>
                      <a:pt x="99" y="122"/>
                    </a:lnTo>
                    <a:lnTo>
                      <a:pt x="84" y="108"/>
                    </a:lnTo>
                    <a:lnTo>
                      <a:pt x="69" y="97"/>
                    </a:lnTo>
                    <a:lnTo>
                      <a:pt x="54" y="84"/>
                    </a:lnTo>
                    <a:lnTo>
                      <a:pt x="40" y="70"/>
                    </a:lnTo>
                    <a:lnTo>
                      <a:pt x="27" y="55"/>
                    </a:lnTo>
                    <a:lnTo>
                      <a:pt x="14" y="42"/>
                    </a:lnTo>
                    <a:lnTo>
                      <a:pt x="2" y="25"/>
                    </a:lnTo>
                    <a:lnTo>
                      <a:pt x="0" y="17"/>
                    </a:lnTo>
                    <a:lnTo>
                      <a:pt x="4" y="9"/>
                    </a:lnTo>
                    <a:lnTo>
                      <a:pt x="12" y="2"/>
                    </a:lnTo>
                    <a:lnTo>
                      <a:pt x="19" y="0"/>
                    </a:lnTo>
                    <a:lnTo>
                      <a:pt x="25" y="13"/>
                    </a:lnTo>
                    <a:lnTo>
                      <a:pt x="36" y="28"/>
                    </a:lnTo>
                    <a:lnTo>
                      <a:pt x="52" y="47"/>
                    </a:lnTo>
                    <a:lnTo>
                      <a:pt x="69" y="68"/>
                    </a:lnTo>
                    <a:lnTo>
                      <a:pt x="84" y="89"/>
                    </a:lnTo>
                    <a:lnTo>
                      <a:pt x="99" y="108"/>
                    </a:lnTo>
                    <a:lnTo>
                      <a:pt x="114" y="133"/>
                    </a:lnTo>
                    <a:lnTo>
                      <a:pt x="114" y="133"/>
                    </a:lnTo>
                    <a:close/>
                  </a:path>
                </a:pathLst>
              </a:custGeom>
              <a:solidFill>
                <a:srgbClr val="000000"/>
              </a:solidFill>
              <a:ln w="9525">
                <a:noFill/>
                <a:round/>
                <a:headEnd/>
                <a:tailEnd/>
              </a:ln>
            </p:spPr>
            <p:txBody>
              <a:bodyPr/>
              <a:lstStyle/>
              <a:p>
                <a:endParaRPr lang="en-US"/>
              </a:p>
            </p:txBody>
          </p:sp>
          <p:sp>
            <p:nvSpPr>
              <p:cNvPr id="42023" name="Freeform 39"/>
              <p:cNvSpPr>
                <a:spLocks noChangeAspect="1"/>
              </p:cNvSpPr>
              <p:nvPr/>
            </p:nvSpPr>
            <p:spPr bwMode="auto">
              <a:xfrm>
                <a:off x="3827" y="1922"/>
                <a:ext cx="12" cy="12"/>
              </a:xfrm>
              <a:custGeom>
                <a:avLst/>
                <a:gdLst/>
                <a:ahLst/>
                <a:cxnLst>
                  <a:cxn ang="0">
                    <a:pos x="0" y="5"/>
                  </a:cxn>
                  <a:cxn ang="0">
                    <a:pos x="6" y="0"/>
                  </a:cxn>
                  <a:cxn ang="0">
                    <a:pos x="17" y="3"/>
                  </a:cxn>
                  <a:cxn ang="0">
                    <a:pos x="25" y="13"/>
                  </a:cxn>
                  <a:cxn ang="0">
                    <a:pos x="15" y="22"/>
                  </a:cxn>
                  <a:cxn ang="0">
                    <a:pos x="6" y="15"/>
                  </a:cxn>
                  <a:cxn ang="0">
                    <a:pos x="0" y="5"/>
                  </a:cxn>
                  <a:cxn ang="0">
                    <a:pos x="0" y="5"/>
                  </a:cxn>
                </a:cxnLst>
                <a:rect l="0" t="0" r="r" b="b"/>
                <a:pathLst>
                  <a:path w="25" h="22">
                    <a:moveTo>
                      <a:pt x="0" y="5"/>
                    </a:moveTo>
                    <a:lnTo>
                      <a:pt x="6" y="0"/>
                    </a:lnTo>
                    <a:lnTo>
                      <a:pt x="17" y="3"/>
                    </a:lnTo>
                    <a:lnTo>
                      <a:pt x="25" y="13"/>
                    </a:lnTo>
                    <a:lnTo>
                      <a:pt x="15" y="22"/>
                    </a:lnTo>
                    <a:lnTo>
                      <a:pt x="6" y="15"/>
                    </a:lnTo>
                    <a:lnTo>
                      <a:pt x="0" y="5"/>
                    </a:lnTo>
                    <a:lnTo>
                      <a:pt x="0" y="5"/>
                    </a:lnTo>
                    <a:close/>
                  </a:path>
                </a:pathLst>
              </a:custGeom>
              <a:solidFill>
                <a:srgbClr val="000000"/>
              </a:solidFill>
              <a:ln w="9525">
                <a:noFill/>
                <a:round/>
                <a:headEnd/>
                <a:tailEnd/>
              </a:ln>
            </p:spPr>
            <p:txBody>
              <a:bodyPr/>
              <a:lstStyle/>
              <a:p>
                <a:endParaRPr lang="en-US"/>
              </a:p>
            </p:txBody>
          </p:sp>
          <p:sp>
            <p:nvSpPr>
              <p:cNvPr id="42024" name="Freeform 40"/>
              <p:cNvSpPr>
                <a:spLocks noChangeAspect="1"/>
              </p:cNvSpPr>
              <p:nvPr/>
            </p:nvSpPr>
            <p:spPr bwMode="auto">
              <a:xfrm>
                <a:off x="3858" y="1912"/>
                <a:ext cx="21" cy="17"/>
              </a:xfrm>
              <a:custGeom>
                <a:avLst/>
                <a:gdLst/>
                <a:ahLst/>
                <a:cxnLst>
                  <a:cxn ang="0">
                    <a:pos x="13" y="34"/>
                  </a:cxn>
                  <a:cxn ang="0">
                    <a:pos x="0" y="21"/>
                  </a:cxn>
                  <a:cxn ang="0">
                    <a:pos x="11" y="9"/>
                  </a:cxn>
                  <a:cxn ang="0">
                    <a:pos x="22" y="0"/>
                  </a:cxn>
                  <a:cxn ang="0">
                    <a:pos x="41" y="11"/>
                  </a:cxn>
                  <a:cxn ang="0">
                    <a:pos x="13" y="34"/>
                  </a:cxn>
                  <a:cxn ang="0">
                    <a:pos x="13" y="34"/>
                  </a:cxn>
                </a:cxnLst>
                <a:rect l="0" t="0" r="r" b="b"/>
                <a:pathLst>
                  <a:path w="41" h="34">
                    <a:moveTo>
                      <a:pt x="13" y="34"/>
                    </a:moveTo>
                    <a:lnTo>
                      <a:pt x="0" y="21"/>
                    </a:lnTo>
                    <a:lnTo>
                      <a:pt x="11" y="9"/>
                    </a:lnTo>
                    <a:lnTo>
                      <a:pt x="22" y="0"/>
                    </a:lnTo>
                    <a:lnTo>
                      <a:pt x="41" y="11"/>
                    </a:lnTo>
                    <a:lnTo>
                      <a:pt x="13" y="34"/>
                    </a:lnTo>
                    <a:lnTo>
                      <a:pt x="13" y="34"/>
                    </a:lnTo>
                    <a:close/>
                  </a:path>
                </a:pathLst>
              </a:custGeom>
              <a:solidFill>
                <a:srgbClr val="000000"/>
              </a:solidFill>
              <a:ln w="9525">
                <a:noFill/>
                <a:round/>
                <a:headEnd/>
                <a:tailEnd/>
              </a:ln>
            </p:spPr>
            <p:txBody>
              <a:bodyPr/>
              <a:lstStyle/>
              <a:p>
                <a:endParaRPr lang="en-US"/>
              </a:p>
            </p:txBody>
          </p:sp>
          <p:sp>
            <p:nvSpPr>
              <p:cNvPr id="42025" name="Freeform 41"/>
              <p:cNvSpPr>
                <a:spLocks noChangeAspect="1"/>
              </p:cNvSpPr>
              <p:nvPr/>
            </p:nvSpPr>
            <p:spPr bwMode="auto">
              <a:xfrm>
                <a:off x="3512" y="1862"/>
                <a:ext cx="61" cy="64"/>
              </a:xfrm>
              <a:custGeom>
                <a:avLst/>
                <a:gdLst/>
                <a:ahLst/>
                <a:cxnLst>
                  <a:cxn ang="0">
                    <a:pos x="0" y="0"/>
                  </a:cxn>
                  <a:cxn ang="0">
                    <a:pos x="13" y="4"/>
                  </a:cxn>
                  <a:cxn ang="0">
                    <a:pos x="27" y="13"/>
                  </a:cxn>
                  <a:cxn ang="0">
                    <a:pos x="38" y="28"/>
                  </a:cxn>
                  <a:cxn ang="0">
                    <a:pos x="51" y="47"/>
                  </a:cxn>
                  <a:cxn ang="0">
                    <a:pos x="65" y="66"/>
                  </a:cxn>
                  <a:cxn ang="0">
                    <a:pos x="82" y="87"/>
                  </a:cxn>
                  <a:cxn ang="0">
                    <a:pos x="89" y="97"/>
                  </a:cxn>
                  <a:cxn ang="0">
                    <a:pos x="99" y="104"/>
                  </a:cxn>
                  <a:cxn ang="0">
                    <a:pos x="110" y="114"/>
                  </a:cxn>
                  <a:cxn ang="0">
                    <a:pos x="122" y="120"/>
                  </a:cxn>
                  <a:cxn ang="0">
                    <a:pos x="122" y="127"/>
                  </a:cxn>
                  <a:cxn ang="0">
                    <a:pos x="95" y="114"/>
                  </a:cxn>
                  <a:cxn ang="0">
                    <a:pos x="82" y="106"/>
                  </a:cxn>
                  <a:cxn ang="0">
                    <a:pos x="70" y="97"/>
                  </a:cxn>
                  <a:cxn ang="0">
                    <a:pos x="59" y="89"/>
                  </a:cxn>
                  <a:cxn ang="0">
                    <a:pos x="49" y="80"/>
                  </a:cxn>
                  <a:cxn ang="0">
                    <a:pos x="34" y="59"/>
                  </a:cxn>
                  <a:cxn ang="0">
                    <a:pos x="21" y="42"/>
                  </a:cxn>
                  <a:cxn ang="0">
                    <a:pos x="9" y="25"/>
                  </a:cxn>
                  <a:cxn ang="0">
                    <a:pos x="0" y="0"/>
                  </a:cxn>
                  <a:cxn ang="0">
                    <a:pos x="0" y="0"/>
                  </a:cxn>
                </a:cxnLst>
                <a:rect l="0" t="0" r="r" b="b"/>
                <a:pathLst>
                  <a:path w="122" h="127">
                    <a:moveTo>
                      <a:pt x="0" y="0"/>
                    </a:moveTo>
                    <a:lnTo>
                      <a:pt x="13" y="4"/>
                    </a:lnTo>
                    <a:lnTo>
                      <a:pt x="27" y="13"/>
                    </a:lnTo>
                    <a:lnTo>
                      <a:pt x="38" y="28"/>
                    </a:lnTo>
                    <a:lnTo>
                      <a:pt x="51" y="47"/>
                    </a:lnTo>
                    <a:lnTo>
                      <a:pt x="65" y="66"/>
                    </a:lnTo>
                    <a:lnTo>
                      <a:pt x="82" y="87"/>
                    </a:lnTo>
                    <a:lnTo>
                      <a:pt x="89" y="97"/>
                    </a:lnTo>
                    <a:lnTo>
                      <a:pt x="99" y="104"/>
                    </a:lnTo>
                    <a:lnTo>
                      <a:pt x="110" y="114"/>
                    </a:lnTo>
                    <a:lnTo>
                      <a:pt x="122" y="120"/>
                    </a:lnTo>
                    <a:lnTo>
                      <a:pt x="122" y="127"/>
                    </a:lnTo>
                    <a:lnTo>
                      <a:pt x="95" y="114"/>
                    </a:lnTo>
                    <a:lnTo>
                      <a:pt x="82" y="106"/>
                    </a:lnTo>
                    <a:lnTo>
                      <a:pt x="70" y="97"/>
                    </a:lnTo>
                    <a:lnTo>
                      <a:pt x="59" y="89"/>
                    </a:lnTo>
                    <a:lnTo>
                      <a:pt x="49" y="80"/>
                    </a:lnTo>
                    <a:lnTo>
                      <a:pt x="34" y="59"/>
                    </a:lnTo>
                    <a:lnTo>
                      <a:pt x="21" y="42"/>
                    </a:lnTo>
                    <a:lnTo>
                      <a:pt x="9" y="25"/>
                    </a:lnTo>
                    <a:lnTo>
                      <a:pt x="0" y="0"/>
                    </a:lnTo>
                    <a:lnTo>
                      <a:pt x="0" y="0"/>
                    </a:lnTo>
                    <a:close/>
                  </a:path>
                </a:pathLst>
              </a:custGeom>
              <a:solidFill>
                <a:srgbClr val="000000"/>
              </a:solidFill>
              <a:ln w="9525">
                <a:noFill/>
                <a:round/>
                <a:headEnd/>
                <a:tailEnd/>
              </a:ln>
            </p:spPr>
            <p:txBody>
              <a:bodyPr/>
              <a:lstStyle/>
              <a:p>
                <a:endParaRPr lang="en-US"/>
              </a:p>
            </p:txBody>
          </p:sp>
          <p:sp>
            <p:nvSpPr>
              <p:cNvPr id="42026" name="Freeform 42"/>
              <p:cNvSpPr>
                <a:spLocks noChangeAspect="1"/>
              </p:cNvSpPr>
              <p:nvPr/>
            </p:nvSpPr>
            <p:spPr bwMode="auto">
              <a:xfrm>
                <a:off x="3929" y="1902"/>
                <a:ext cx="20" cy="26"/>
              </a:xfrm>
              <a:custGeom>
                <a:avLst/>
                <a:gdLst/>
                <a:ahLst/>
                <a:cxnLst>
                  <a:cxn ang="0">
                    <a:pos x="19" y="51"/>
                  </a:cxn>
                  <a:cxn ang="0">
                    <a:pos x="0" y="42"/>
                  </a:cxn>
                  <a:cxn ang="0">
                    <a:pos x="23" y="0"/>
                  </a:cxn>
                  <a:cxn ang="0">
                    <a:pos x="32" y="5"/>
                  </a:cxn>
                  <a:cxn ang="0">
                    <a:pos x="42" y="13"/>
                  </a:cxn>
                  <a:cxn ang="0">
                    <a:pos x="36" y="38"/>
                  </a:cxn>
                  <a:cxn ang="0">
                    <a:pos x="29" y="47"/>
                  </a:cxn>
                  <a:cxn ang="0">
                    <a:pos x="19" y="51"/>
                  </a:cxn>
                  <a:cxn ang="0">
                    <a:pos x="19" y="51"/>
                  </a:cxn>
                </a:cxnLst>
                <a:rect l="0" t="0" r="r" b="b"/>
                <a:pathLst>
                  <a:path w="42" h="51">
                    <a:moveTo>
                      <a:pt x="19" y="51"/>
                    </a:moveTo>
                    <a:lnTo>
                      <a:pt x="0" y="42"/>
                    </a:lnTo>
                    <a:lnTo>
                      <a:pt x="23" y="0"/>
                    </a:lnTo>
                    <a:lnTo>
                      <a:pt x="32" y="5"/>
                    </a:lnTo>
                    <a:lnTo>
                      <a:pt x="42" y="13"/>
                    </a:lnTo>
                    <a:lnTo>
                      <a:pt x="36" y="38"/>
                    </a:lnTo>
                    <a:lnTo>
                      <a:pt x="29" y="47"/>
                    </a:lnTo>
                    <a:lnTo>
                      <a:pt x="19" y="51"/>
                    </a:lnTo>
                    <a:lnTo>
                      <a:pt x="19" y="51"/>
                    </a:lnTo>
                    <a:close/>
                  </a:path>
                </a:pathLst>
              </a:custGeom>
              <a:solidFill>
                <a:srgbClr val="000000"/>
              </a:solidFill>
              <a:ln w="9525">
                <a:noFill/>
                <a:round/>
                <a:headEnd/>
                <a:tailEnd/>
              </a:ln>
            </p:spPr>
            <p:txBody>
              <a:bodyPr/>
              <a:lstStyle/>
              <a:p>
                <a:endParaRPr lang="en-US"/>
              </a:p>
            </p:txBody>
          </p:sp>
          <p:sp>
            <p:nvSpPr>
              <p:cNvPr id="42027" name="Freeform 43"/>
              <p:cNvSpPr>
                <a:spLocks noChangeAspect="1"/>
              </p:cNvSpPr>
              <p:nvPr/>
            </p:nvSpPr>
            <p:spPr bwMode="auto">
              <a:xfrm>
                <a:off x="3495" y="1875"/>
                <a:ext cx="51" cy="56"/>
              </a:xfrm>
              <a:custGeom>
                <a:avLst/>
                <a:gdLst/>
                <a:ahLst/>
                <a:cxnLst>
                  <a:cxn ang="0">
                    <a:pos x="51" y="77"/>
                  </a:cxn>
                  <a:cxn ang="0">
                    <a:pos x="0" y="7"/>
                  </a:cxn>
                  <a:cxn ang="0">
                    <a:pos x="13" y="0"/>
                  </a:cxn>
                  <a:cxn ang="0">
                    <a:pos x="28" y="3"/>
                  </a:cxn>
                  <a:cxn ang="0">
                    <a:pos x="34" y="19"/>
                  </a:cxn>
                  <a:cxn ang="0">
                    <a:pos x="43" y="32"/>
                  </a:cxn>
                  <a:cxn ang="0">
                    <a:pos x="53" y="45"/>
                  </a:cxn>
                  <a:cxn ang="0">
                    <a:pos x="64" y="58"/>
                  </a:cxn>
                  <a:cxn ang="0">
                    <a:pos x="76" y="72"/>
                  </a:cxn>
                  <a:cxn ang="0">
                    <a:pos x="87" y="85"/>
                  </a:cxn>
                  <a:cxn ang="0">
                    <a:pos x="100" y="112"/>
                  </a:cxn>
                  <a:cxn ang="0">
                    <a:pos x="91" y="108"/>
                  </a:cxn>
                  <a:cxn ang="0">
                    <a:pos x="78" y="95"/>
                  </a:cxn>
                  <a:cxn ang="0">
                    <a:pos x="72" y="89"/>
                  </a:cxn>
                  <a:cxn ang="0">
                    <a:pos x="64" y="83"/>
                  </a:cxn>
                  <a:cxn ang="0">
                    <a:pos x="51" y="77"/>
                  </a:cxn>
                  <a:cxn ang="0">
                    <a:pos x="51" y="77"/>
                  </a:cxn>
                </a:cxnLst>
                <a:rect l="0" t="0" r="r" b="b"/>
                <a:pathLst>
                  <a:path w="100" h="112">
                    <a:moveTo>
                      <a:pt x="51" y="77"/>
                    </a:moveTo>
                    <a:lnTo>
                      <a:pt x="0" y="7"/>
                    </a:lnTo>
                    <a:lnTo>
                      <a:pt x="13" y="0"/>
                    </a:lnTo>
                    <a:lnTo>
                      <a:pt x="28" y="3"/>
                    </a:lnTo>
                    <a:lnTo>
                      <a:pt x="34" y="19"/>
                    </a:lnTo>
                    <a:lnTo>
                      <a:pt x="43" y="32"/>
                    </a:lnTo>
                    <a:lnTo>
                      <a:pt x="53" y="45"/>
                    </a:lnTo>
                    <a:lnTo>
                      <a:pt x="64" y="58"/>
                    </a:lnTo>
                    <a:lnTo>
                      <a:pt x="76" y="72"/>
                    </a:lnTo>
                    <a:lnTo>
                      <a:pt x="87" y="85"/>
                    </a:lnTo>
                    <a:lnTo>
                      <a:pt x="100" y="112"/>
                    </a:lnTo>
                    <a:lnTo>
                      <a:pt x="91" y="108"/>
                    </a:lnTo>
                    <a:lnTo>
                      <a:pt x="78" y="95"/>
                    </a:lnTo>
                    <a:lnTo>
                      <a:pt x="72" y="89"/>
                    </a:lnTo>
                    <a:lnTo>
                      <a:pt x="64" y="83"/>
                    </a:lnTo>
                    <a:lnTo>
                      <a:pt x="51" y="77"/>
                    </a:lnTo>
                    <a:lnTo>
                      <a:pt x="51" y="77"/>
                    </a:lnTo>
                    <a:close/>
                  </a:path>
                </a:pathLst>
              </a:custGeom>
              <a:solidFill>
                <a:srgbClr val="000000"/>
              </a:solidFill>
              <a:ln w="9525">
                <a:noFill/>
                <a:round/>
                <a:headEnd/>
                <a:tailEnd/>
              </a:ln>
            </p:spPr>
            <p:txBody>
              <a:bodyPr/>
              <a:lstStyle/>
              <a:p>
                <a:endParaRPr lang="en-US"/>
              </a:p>
            </p:txBody>
          </p:sp>
          <p:sp>
            <p:nvSpPr>
              <p:cNvPr id="42028" name="Freeform 44"/>
              <p:cNvSpPr>
                <a:spLocks noChangeAspect="1"/>
              </p:cNvSpPr>
              <p:nvPr/>
            </p:nvSpPr>
            <p:spPr bwMode="auto">
              <a:xfrm>
                <a:off x="3840" y="1899"/>
                <a:ext cx="17" cy="19"/>
              </a:xfrm>
              <a:custGeom>
                <a:avLst/>
                <a:gdLst/>
                <a:ahLst/>
                <a:cxnLst>
                  <a:cxn ang="0">
                    <a:pos x="16" y="36"/>
                  </a:cxn>
                  <a:cxn ang="0">
                    <a:pos x="0" y="21"/>
                  </a:cxn>
                  <a:cxn ang="0">
                    <a:pos x="6" y="11"/>
                  </a:cxn>
                  <a:cxn ang="0">
                    <a:pos x="16" y="0"/>
                  </a:cxn>
                  <a:cxn ang="0">
                    <a:pos x="35" y="17"/>
                  </a:cxn>
                  <a:cxn ang="0">
                    <a:pos x="16" y="36"/>
                  </a:cxn>
                  <a:cxn ang="0">
                    <a:pos x="16" y="36"/>
                  </a:cxn>
                </a:cxnLst>
                <a:rect l="0" t="0" r="r" b="b"/>
                <a:pathLst>
                  <a:path w="35" h="36">
                    <a:moveTo>
                      <a:pt x="16" y="36"/>
                    </a:moveTo>
                    <a:lnTo>
                      <a:pt x="0" y="21"/>
                    </a:lnTo>
                    <a:lnTo>
                      <a:pt x="6" y="11"/>
                    </a:lnTo>
                    <a:lnTo>
                      <a:pt x="16" y="0"/>
                    </a:lnTo>
                    <a:lnTo>
                      <a:pt x="35" y="17"/>
                    </a:lnTo>
                    <a:lnTo>
                      <a:pt x="16" y="36"/>
                    </a:lnTo>
                    <a:lnTo>
                      <a:pt x="16" y="36"/>
                    </a:lnTo>
                    <a:close/>
                  </a:path>
                </a:pathLst>
              </a:custGeom>
              <a:solidFill>
                <a:srgbClr val="000000"/>
              </a:solidFill>
              <a:ln w="9525">
                <a:noFill/>
                <a:round/>
                <a:headEnd/>
                <a:tailEnd/>
              </a:ln>
            </p:spPr>
            <p:txBody>
              <a:bodyPr/>
              <a:lstStyle/>
              <a:p>
                <a:endParaRPr lang="en-US"/>
              </a:p>
            </p:txBody>
          </p:sp>
          <p:sp>
            <p:nvSpPr>
              <p:cNvPr id="42029" name="Freeform 45"/>
              <p:cNvSpPr>
                <a:spLocks noChangeAspect="1"/>
              </p:cNvSpPr>
              <p:nvPr/>
            </p:nvSpPr>
            <p:spPr bwMode="auto">
              <a:xfrm>
                <a:off x="3904" y="1886"/>
                <a:ext cx="24" cy="29"/>
              </a:xfrm>
              <a:custGeom>
                <a:avLst/>
                <a:gdLst/>
                <a:ahLst/>
                <a:cxnLst>
                  <a:cxn ang="0">
                    <a:pos x="17" y="57"/>
                  </a:cxn>
                  <a:cxn ang="0">
                    <a:pos x="0" y="48"/>
                  </a:cxn>
                  <a:cxn ang="0">
                    <a:pos x="2" y="36"/>
                  </a:cxn>
                  <a:cxn ang="0">
                    <a:pos x="11" y="25"/>
                  </a:cxn>
                  <a:cxn ang="0">
                    <a:pos x="21" y="10"/>
                  </a:cxn>
                  <a:cxn ang="0">
                    <a:pos x="26" y="0"/>
                  </a:cxn>
                  <a:cxn ang="0">
                    <a:pos x="47" y="14"/>
                  </a:cxn>
                  <a:cxn ang="0">
                    <a:pos x="17" y="57"/>
                  </a:cxn>
                  <a:cxn ang="0">
                    <a:pos x="17" y="57"/>
                  </a:cxn>
                </a:cxnLst>
                <a:rect l="0" t="0" r="r" b="b"/>
                <a:pathLst>
                  <a:path w="47" h="57">
                    <a:moveTo>
                      <a:pt x="17" y="57"/>
                    </a:moveTo>
                    <a:lnTo>
                      <a:pt x="0" y="48"/>
                    </a:lnTo>
                    <a:lnTo>
                      <a:pt x="2" y="36"/>
                    </a:lnTo>
                    <a:lnTo>
                      <a:pt x="11" y="25"/>
                    </a:lnTo>
                    <a:lnTo>
                      <a:pt x="21" y="10"/>
                    </a:lnTo>
                    <a:lnTo>
                      <a:pt x="26" y="0"/>
                    </a:lnTo>
                    <a:lnTo>
                      <a:pt x="47" y="14"/>
                    </a:lnTo>
                    <a:lnTo>
                      <a:pt x="17" y="57"/>
                    </a:lnTo>
                    <a:lnTo>
                      <a:pt x="17" y="57"/>
                    </a:lnTo>
                    <a:close/>
                  </a:path>
                </a:pathLst>
              </a:custGeom>
              <a:solidFill>
                <a:srgbClr val="000000"/>
              </a:solidFill>
              <a:ln w="9525">
                <a:noFill/>
                <a:round/>
                <a:headEnd/>
                <a:tailEnd/>
              </a:ln>
            </p:spPr>
            <p:txBody>
              <a:bodyPr/>
              <a:lstStyle/>
              <a:p>
                <a:endParaRPr lang="en-US"/>
              </a:p>
            </p:txBody>
          </p:sp>
          <p:sp>
            <p:nvSpPr>
              <p:cNvPr id="42030" name="Freeform 46"/>
              <p:cNvSpPr>
                <a:spLocks noChangeAspect="1"/>
              </p:cNvSpPr>
              <p:nvPr/>
            </p:nvSpPr>
            <p:spPr bwMode="auto">
              <a:xfrm>
                <a:off x="3680" y="1819"/>
                <a:ext cx="123" cy="101"/>
              </a:xfrm>
              <a:custGeom>
                <a:avLst/>
                <a:gdLst/>
                <a:ahLst/>
                <a:cxnLst>
                  <a:cxn ang="0">
                    <a:pos x="55" y="204"/>
                  </a:cxn>
                  <a:cxn ang="0">
                    <a:pos x="93" y="192"/>
                  </a:cxn>
                  <a:cxn ang="0">
                    <a:pos x="112" y="185"/>
                  </a:cxn>
                  <a:cxn ang="0">
                    <a:pos x="131" y="173"/>
                  </a:cxn>
                  <a:cxn ang="0">
                    <a:pos x="150" y="162"/>
                  </a:cxn>
                  <a:cxn ang="0">
                    <a:pos x="168" y="149"/>
                  </a:cxn>
                  <a:cxn ang="0">
                    <a:pos x="190" y="120"/>
                  </a:cxn>
                  <a:cxn ang="0">
                    <a:pos x="188" y="114"/>
                  </a:cxn>
                  <a:cxn ang="0">
                    <a:pos x="181" y="113"/>
                  </a:cxn>
                  <a:cxn ang="0">
                    <a:pos x="173" y="120"/>
                  </a:cxn>
                  <a:cxn ang="0">
                    <a:pos x="166" y="128"/>
                  </a:cxn>
                  <a:cxn ang="0">
                    <a:pos x="156" y="133"/>
                  </a:cxn>
                  <a:cxn ang="0">
                    <a:pos x="149" y="141"/>
                  </a:cxn>
                  <a:cxn ang="0">
                    <a:pos x="141" y="149"/>
                  </a:cxn>
                  <a:cxn ang="0">
                    <a:pos x="131" y="154"/>
                  </a:cxn>
                  <a:cxn ang="0">
                    <a:pos x="124" y="162"/>
                  </a:cxn>
                  <a:cxn ang="0">
                    <a:pos x="114" y="168"/>
                  </a:cxn>
                  <a:cxn ang="0">
                    <a:pos x="95" y="179"/>
                  </a:cxn>
                  <a:cxn ang="0">
                    <a:pos x="76" y="187"/>
                  </a:cxn>
                  <a:cxn ang="0">
                    <a:pos x="54" y="190"/>
                  </a:cxn>
                  <a:cxn ang="0">
                    <a:pos x="31" y="192"/>
                  </a:cxn>
                  <a:cxn ang="0">
                    <a:pos x="21" y="190"/>
                  </a:cxn>
                  <a:cxn ang="0">
                    <a:pos x="73" y="175"/>
                  </a:cxn>
                  <a:cxn ang="0">
                    <a:pos x="109" y="156"/>
                  </a:cxn>
                  <a:cxn ang="0">
                    <a:pos x="122" y="145"/>
                  </a:cxn>
                  <a:cxn ang="0">
                    <a:pos x="133" y="132"/>
                  </a:cxn>
                  <a:cxn ang="0">
                    <a:pos x="152" y="105"/>
                  </a:cxn>
                  <a:cxn ang="0">
                    <a:pos x="143" y="114"/>
                  </a:cxn>
                  <a:cxn ang="0">
                    <a:pos x="133" y="124"/>
                  </a:cxn>
                  <a:cxn ang="0">
                    <a:pos x="124" y="133"/>
                  </a:cxn>
                  <a:cxn ang="0">
                    <a:pos x="114" y="139"/>
                  </a:cxn>
                  <a:cxn ang="0">
                    <a:pos x="105" y="147"/>
                  </a:cxn>
                  <a:cxn ang="0">
                    <a:pos x="95" y="152"/>
                  </a:cxn>
                  <a:cxn ang="0">
                    <a:pos x="76" y="164"/>
                  </a:cxn>
                  <a:cxn ang="0">
                    <a:pos x="57" y="171"/>
                  </a:cxn>
                  <a:cxn ang="0">
                    <a:pos x="38" y="177"/>
                  </a:cxn>
                  <a:cxn ang="0">
                    <a:pos x="0" y="179"/>
                  </a:cxn>
                  <a:cxn ang="0">
                    <a:pos x="25" y="162"/>
                  </a:cxn>
                  <a:cxn ang="0">
                    <a:pos x="61" y="154"/>
                  </a:cxn>
                  <a:cxn ang="0">
                    <a:pos x="92" y="135"/>
                  </a:cxn>
                  <a:cxn ang="0">
                    <a:pos x="116" y="109"/>
                  </a:cxn>
                  <a:cxn ang="0">
                    <a:pos x="126" y="94"/>
                  </a:cxn>
                  <a:cxn ang="0">
                    <a:pos x="133" y="78"/>
                  </a:cxn>
                  <a:cxn ang="0">
                    <a:pos x="147" y="50"/>
                  </a:cxn>
                  <a:cxn ang="0">
                    <a:pos x="156" y="23"/>
                  </a:cxn>
                  <a:cxn ang="0">
                    <a:pos x="162" y="6"/>
                  </a:cxn>
                  <a:cxn ang="0">
                    <a:pos x="166" y="0"/>
                  </a:cxn>
                  <a:cxn ang="0">
                    <a:pos x="207" y="14"/>
                  </a:cxn>
                  <a:cxn ang="0">
                    <a:pos x="247" y="31"/>
                  </a:cxn>
                  <a:cxn ang="0">
                    <a:pos x="245" y="54"/>
                  </a:cxn>
                  <a:cxn ang="0">
                    <a:pos x="236" y="82"/>
                  </a:cxn>
                  <a:cxn ang="0">
                    <a:pos x="228" y="95"/>
                  </a:cxn>
                  <a:cxn ang="0">
                    <a:pos x="219" y="111"/>
                  </a:cxn>
                  <a:cxn ang="0">
                    <a:pos x="209" y="126"/>
                  </a:cxn>
                  <a:cxn ang="0">
                    <a:pos x="198" y="139"/>
                  </a:cxn>
                  <a:cxn ang="0">
                    <a:pos x="185" y="152"/>
                  </a:cxn>
                  <a:cxn ang="0">
                    <a:pos x="171" y="164"/>
                  </a:cxn>
                  <a:cxn ang="0">
                    <a:pos x="154" y="175"/>
                  </a:cxn>
                  <a:cxn ang="0">
                    <a:pos x="137" y="185"/>
                  </a:cxn>
                  <a:cxn ang="0">
                    <a:pos x="120" y="192"/>
                  </a:cxn>
                  <a:cxn ang="0">
                    <a:pos x="99" y="198"/>
                  </a:cxn>
                  <a:cxn ang="0">
                    <a:pos x="55" y="204"/>
                  </a:cxn>
                  <a:cxn ang="0">
                    <a:pos x="55" y="204"/>
                  </a:cxn>
                </a:cxnLst>
                <a:rect l="0" t="0" r="r" b="b"/>
                <a:pathLst>
                  <a:path w="247" h="204">
                    <a:moveTo>
                      <a:pt x="55" y="204"/>
                    </a:moveTo>
                    <a:lnTo>
                      <a:pt x="93" y="192"/>
                    </a:lnTo>
                    <a:lnTo>
                      <a:pt x="112" y="185"/>
                    </a:lnTo>
                    <a:lnTo>
                      <a:pt x="131" y="173"/>
                    </a:lnTo>
                    <a:lnTo>
                      <a:pt x="150" y="162"/>
                    </a:lnTo>
                    <a:lnTo>
                      <a:pt x="168" y="149"/>
                    </a:lnTo>
                    <a:lnTo>
                      <a:pt x="190" y="120"/>
                    </a:lnTo>
                    <a:lnTo>
                      <a:pt x="188" y="114"/>
                    </a:lnTo>
                    <a:lnTo>
                      <a:pt x="181" y="113"/>
                    </a:lnTo>
                    <a:lnTo>
                      <a:pt x="173" y="120"/>
                    </a:lnTo>
                    <a:lnTo>
                      <a:pt x="166" y="128"/>
                    </a:lnTo>
                    <a:lnTo>
                      <a:pt x="156" y="133"/>
                    </a:lnTo>
                    <a:lnTo>
                      <a:pt x="149" y="141"/>
                    </a:lnTo>
                    <a:lnTo>
                      <a:pt x="141" y="149"/>
                    </a:lnTo>
                    <a:lnTo>
                      <a:pt x="131" y="154"/>
                    </a:lnTo>
                    <a:lnTo>
                      <a:pt x="124" y="162"/>
                    </a:lnTo>
                    <a:lnTo>
                      <a:pt x="114" y="168"/>
                    </a:lnTo>
                    <a:lnTo>
                      <a:pt x="95" y="179"/>
                    </a:lnTo>
                    <a:lnTo>
                      <a:pt x="76" y="187"/>
                    </a:lnTo>
                    <a:lnTo>
                      <a:pt x="54" y="190"/>
                    </a:lnTo>
                    <a:lnTo>
                      <a:pt x="31" y="192"/>
                    </a:lnTo>
                    <a:lnTo>
                      <a:pt x="21" y="190"/>
                    </a:lnTo>
                    <a:lnTo>
                      <a:pt x="73" y="175"/>
                    </a:lnTo>
                    <a:lnTo>
                      <a:pt x="109" y="156"/>
                    </a:lnTo>
                    <a:lnTo>
                      <a:pt x="122" y="145"/>
                    </a:lnTo>
                    <a:lnTo>
                      <a:pt x="133" y="132"/>
                    </a:lnTo>
                    <a:lnTo>
                      <a:pt x="152" y="105"/>
                    </a:lnTo>
                    <a:lnTo>
                      <a:pt x="143" y="114"/>
                    </a:lnTo>
                    <a:lnTo>
                      <a:pt x="133" y="124"/>
                    </a:lnTo>
                    <a:lnTo>
                      <a:pt x="124" y="133"/>
                    </a:lnTo>
                    <a:lnTo>
                      <a:pt x="114" y="139"/>
                    </a:lnTo>
                    <a:lnTo>
                      <a:pt x="105" y="147"/>
                    </a:lnTo>
                    <a:lnTo>
                      <a:pt x="95" y="152"/>
                    </a:lnTo>
                    <a:lnTo>
                      <a:pt x="76" y="164"/>
                    </a:lnTo>
                    <a:lnTo>
                      <a:pt x="57" y="171"/>
                    </a:lnTo>
                    <a:lnTo>
                      <a:pt x="38" y="177"/>
                    </a:lnTo>
                    <a:lnTo>
                      <a:pt x="0" y="179"/>
                    </a:lnTo>
                    <a:lnTo>
                      <a:pt x="25" y="162"/>
                    </a:lnTo>
                    <a:lnTo>
                      <a:pt x="61" y="154"/>
                    </a:lnTo>
                    <a:lnTo>
                      <a:pt x="92" y="135"/>
                    </a:lnTo>
                    <a:lnTo>
                      <a:pt x="116" y="109"/>
                    </a:lnTo>
                    <a:lnTo>
                      <a:pt x="126" y="94"/>
                    </a:lnTo>
                    <a:lnTo>
                      <a:pt x="133" y="78"/>
                    </a:lnTo>
                    <a:lnTo>
                      <a:pt x="147" y="50"/>
                    </a:lnTo>
                    <a:lnTo>
                      <a:pt x="156" y="23"/>
                    </a:lnTo>
                    <a:lnTo>
                      <a:pt x="162" y="6"/>
                    </a:lnTo>
                    <a:lnTo>
                      <a:pt x="166" y="0"/>
                    </a:lnTo>
                    <a:lnTo>
                      <a:pt x="207" y="14"/>
                    </a:lnTo>
                    <a:lnTo>
                      <a:pt x="247" y="31"/>
                    </a:lnTo>
                    <a:lnTo>
                      <a:pt x="245" y="54"/>
                    </a:lnTo>
                    <a:lnTo>
                      <a:pt x="236" y="82"/>
                    </a:lnTo>
                    <a:lnTo>
                      <a:pt x="228" y="95"/>
                    </a:lnTo>
                    <a:lnTo>
                      <a:pt x="219" y="111"/>
                    </a:lnTo>
                    <a:lnTo>
                      <a:pt x="209" y="126"/>
                    </a:lnTo>
                    <a:lnTo>
                      <a:pt x="198" y="139"/>
                    </a:lnTo>
                    <a:lnTo>
                      <a:pt x="185" y="152"/>
                    </a:lnTo>
                    <a:lnTo>
                      <a:pt x="171" y="164"/>
                    </a:lnTo>
                    <a:lnTo>
                      <a:pt x="154" y="175"/>
                    </a:lnTo>
                    <a:lnTo>
                      <a:pt x="137" y="185"/>
                    </a:lnTo>
                    <a:lnTo>
                      <a:pt x="120" y="192"/>
                    </a:lnTo>
                    <a:lnTo>
                      <a:pt x="99" y="198"/>
                    </a:lnTo>
                    <a:lnTo>
                      <a:pt x="55" y="204"/>
                    </a:lnTo>
                    <a:lnTo>
                      <a:pt x="55" y="204"/>
                    </a:lnTo>
                    <a:close/>
                  </a:path>
                </a:pathLst>
              </a:custGeom>
              <a:solidFill>
                <a:srgbClr val="000000"/>
              </a:solidFill>
              <a:ln w="9525">
                <a:noFill/>
                <a:round/>
                <a:headEnd/>
                <a:tailEnd/>
              </a:ln>
            </p:spPr>
            <p:txBody>
              <a:bodyPr/>
              <a:lstStyle/>
              <a:p>
                <a:endParaRPr lang="en-US"/>
              </a:p>
            </p:txBody>
          </p:sp>
          <p:sp>
            <p:nvSpPr>
              <p:cNvPr id="42031" name="Freeform 47"/>
              <p:cNvSpPr>
                <a:spLocks noChangeAspect="1"/>
              </p:cNvSpPr>
              <p:nvPr/>
            </p:nvSpPr>
            <p:spPr bwMode="auto">
              <a:xfrm>
                <a:off x="3874" y="1872"/>
                <a:ext cx="28" cy="34"/>
              </a:xfrm>
              <a:custGeom>
                <a:avLst/>
                <a:gdLst/>
                <a:ahLst/>
                <a:cxnLst>
                  <a:cxn ang="0">
                    <a:pos x="15" y="68"/>
                  </a:cxn>
                  <a:cxn ang="0">
                    <a:pos x="0" y="55"/>
                  </a:cxn>
                  <a:cxn ang="0">
                    <a:pos x="13" y="36"/>
                  </a:cxn>
                  <a:cxn ang="0">
                    <a:pos x="21" y="19"/>
                  </a:cxn>
                  <a:cxn ang="0">
                    <a:pos x="32" y="0"/>
                  </a:cxn>
                  <a:cxn ang="0">
                    <a:pos x="45" y="4"/>
                  </a:cxn>
                  <a:cxn ang="0">
                    <a:pos x="55" y="11"/>
                  </a:cxn>
                  <a:cxn ang="0">
                    <a:pos x="45" y="26"/>
                  </a:cxn>
                  <a:cxn ang="0">
                    <a:pos x="38" y="42"/>
                  </a:cxn>
                  <a:cxn ang="0">
                    <a:pos x="28" y="57"/>
                  </a:cxn>
                  <a:cxn ang="0">
                    <a:pos x="23" y="63"/>
                  </a:cxn>
                  <a:cxn ang="0">
                    <a:pos x="15" y="68"/>
                  </a:cxn>
                  <a:cxn ang="0">
                    <a:pos x="15" y="68"/>
                  </a:cxn>
                </a:cxnLst>
                <a:rect l="0" t="0" r="r" b="b"/>
                <a:pathLst>
                  <a:path w="55" h="68">
                    <a:moveTo>
                      <a:pt x="15" y="68"/>
                    </a:moveTo>
                    <a:lnTo>
                      <a:pt x="0" y="55"/>
                    </a:lnTo>
                    <a:lnTo>
                      <a:pt x="13" y="36"/>
                    </a:lnTo>
                    <a:lnTo>
                      <a:pt x="21" y="19"/>
                    </a:lnTo>
                    <a:lnTo>
                      <a:pt x="32" y="0"/>
                    </a:lnTo>
                    <a:lnTo>
                      <a:pt x="45" y="4"/>
                    </a:lnTo>
                    <a:lnTo>
                      <a:pt x="55" y="11"/>
                    </a:lnTo>
                    <a:lnTo>
                      <a:pt x="45" y="26"/>
                    </a:lnTo>
                    <a:lnTo>
                      <a:pt x="38" y="42"/>
                    </a:lnTo>
                    <a:lnTo>
                      <a:pt x="28" y="57"/>
                    </a:lnTo>
                    <a:lnTo>
                      <a:pt x="23" y="63"/>
                    </a:lnTo>
                    <a:lnTo>
                      <a:pt x="15" y="68"/>
                    </a:lnTo>
                    <a:lnTo>
                      <a:pt x="15" y="68"/>
                    </a:lnTo>
                    <a:close/>
                  </a:path>
                </a:pathLst>
              </a:custGeom>
              <a:solidFill>
                <a:srgbClr val="000000"/>
              </a:solidFill>
              <a:ln w="9525">
                <a:noFill/>
                <a:round/>
                <a:headEnd/>
                <a:tailEnd/>
              </a:ln>
            </p:spPr>
            <p:txBody>
              <a:bodyPr/>
              <a:lstStyle/>
              <a:p>
                <a:endParaRPr lang="en-US"/>
              </a:p>
            </p:txBody>
          </p:sp>
          <p:sp>
            <p:nvSpPr>
              <p:cNvPr id="42032" name="Freeform 48"/>
              <p:cNvSpPr>
                <a:spLocks noChangeAspect="1"/>
              </p:cNvSpPr>
              <p:nvPr/>
            </p:nvSpPr>
            <p:spPr bwMode="auto">
              <a:xfrm>
                <a:off x="3996" y="1860"/>
                <a:ext cx="76" cy="55"/>
              </a:xfrm>
              <a:custGeom>
                <a:avLst/>
                <a:gdLst/>
                <a:ahLst/>
                <a:cxnLst>
                  <a:cxn ang="0">
                    <a:pos x="124" y="110"/>
                  </a:cxn>
                  <a:cxn ang="0">
                    <a:pos x="110" y="95"/>
                  </a:cxn>
                  <a:cxn ang="0">
                    <a:pos x="95" y="80"/>
                  </a:cxn>
                  <a:cxn ang="0">
                    <a:pos x="87" y="72"/>
                  </a:cxn>
                  <a:cxn ang="0">
                    <a:pos x="80" y="65"/>
                  </a:cxn>
                  <a:cxn ang="0">
                    <a:pos x="74" y="59"/>
                  </a:cxn>
                  <a:cxn ang="0">
                    <a:pos x="67" y="51"/>
                  </a:cxn>
                  <a:cxn ang="0">
                    <a:pos x="59" y="46"/>
                  </a:cxn>
                  <a:cxn ang="0">
                    <a:pos x="51" y="38"/>
                  </a:cxn>
                  <a:cxn ang="0">
                    <a:pos x="36" y="25"/>
                  </a:cxn>
                  <a:cxn ang="0">
                    <a:pos x="19" y="13"/>
                  </a:cxn>
                  <a:cxn ang="0">
                    <a:pos x="0" y="0"/>
                  </a:cxn>
                  <a:cxn ang="0">
                    <a:pos x="30" y="10"/>
                  </a:cxn>
                  <a:cxn ang="0">
                    <a:pos x="53" y="21"/>
                  </a:cxn>
                  <a:cxn ang="0">
                    <a:pos x="78" y="34"/>
                  </a:cxn>
                  <a:cxn ang="0">
                    <a:pos x="91" y="42"/>
                  </a:cxn>
                  <a:cxn ang="0">
                    <a:pos x="103" y="50"/>
                  </a:cxn>
                  <a:cxn ang="0">
                    <a:pos x="125" y="63"/>
                  </a:cxn>
                  <a:cxn ang="0">
                    <a:pos x="143" y="76"/>
                  </a:cxn>
                  <a:cxn ang="0">
                    <a:pos x="152" y="88"/>
                  </a:cxn>
                  <a:cxn ang="0">
                    <a:pos x="124" y="110"/>
                  </a:cxn>
                  <a:cxn ang="0">
                    <a:pos x="124" y="110"/>
                  </a:cxn>
                </a:cxnLst>
                <a:rect l="0" t="0" r="r" b="b"/>
                <a:pathLst>
                  <a:path w="152" h="110">
                    <a:moveTo>
                      <a:pt x="124" y="110"/>
                    </a:moveTo>
                    <a:lnTo>
                      <a:pt x="110" y="95"/>
                    </a:lnTo>
                    <a:lnTo>
                      <a:pt x="95" y="80"/>
                    </a:lnTo>
                    <a:lnTo>
                      <a:pt x="87" y="72"/>
                    </a:lnTo>
                    <a:lnTo>
                      <a:pt x="80" y="65"/>
                    </a:lnTo>
                    <a:lnTo>
                      <a:pt x="74" y="59"/>
                    </a:lnTo>
                    <a:lnTo>
                      <a:pt x="67" y="51"/>
                    </a:lnTo>
                    <a:lnTo>
                      <a:pt x="59" y="46"/>
                    </a:lnTo>
                    <a:lnTo>
                      <a:pt x="51" y="38"/>
                    </a:lnTo>
                    <a:lnTo>
                      <a:pt x="36" y="25"/>
                    </a:lnTo>
                    <a:lnTo>
                      <a:pt x="19" y="13"/>
                    </a:lnTo>
                    <a:lnTo>
                      <a:pt x="0" y="0"/>
                    </a:lnTo>
                    <a:lnTo>
                      <a:pt x="30" y="10"/>
                    </a:lnTo>
                    <a:lnTo>
                      <a:pt x="53" y="21"/>
                    </a:lnTo>
                    <a:lnTo>
                      <a:pt x="78" y="34"/>
                    </a:lnTo>
                    <a:lnTo>
                      <a:pt x="91" y="42"/>
                    </a:lnTo>
                    <a:lnTo>
                      <a:pt x="103" y="50"/>
                    </a:lnTo>
                    <a:lnTo>
                      <a:pt x="125" y="63"/>
                    </a:lnTo>
                    <a:lnTo>
                      <a:pt x="143" y="76"/>
                    </a:lnTo>
                    <a:lnTo>
                      <a:pt x="152" y="88"/>
                    </a:lnTo>
                    <a:lnTo>
                      <a:pt x="124" y="110"/>
                    </a:lnTo>
                    <a:lnTo>
                      <a:pt x="124" y="110"/>
                    </a:lnTo>
                    <a:close/>
                  </a:path>
                </a:pathLst>
              </a:custGeom>
              <a:solidFill>
                <a:srgbClr val="000000"/>
              </a:solidFill>
              <a:ln w="9525">
                <a:noFill/>
                <a:round/>
                <a:headEnd/>
                <a:tailEnd/>
              </a:ln>
            </p:spPr>
            <p:txBody>
              <a:bodyPr/>
              <a:lstStyle/>
              <a:p>
                <a:endParaRPr lang="en-US"/>
              </a:p>
            </p:txBody>
          </p:sp>
          <p:sp>
            <p:nvSpPr>
              <p:cNvPr id="42033" name="Freeform 49"/>
              <p:cNvSpPr>
                <a:spLocks noChangeAspect="1"/>
              </p:cNvSpPr>
              <p:nvPr/>
            </p:nvSpPr>
            <p:spPr bwMode="auto">
              <a:xfrm>
                <a:off x="3563" y="1855"/>
                <a:ext cx="74" cy="60"/>
              </a:xfrm>
              <a:custGeom>
                <a:avLst/>
                <a:gdLst/>
                <a:ahLst/>
                <a:cxnLst>
                  <a:cxn ang="0">
                    <a:pos x="138" y="119"/>
                  </a:cxn>
                  <a:cxn ang="0">
                    <a:pos x="114" y="110"/>
                  </a:cxn>
                  <a:cxn ang="0">
                    <a:pos x="93" y="100"/>
                  </a:cxn>
                  <a:cxn ang="0">
                    <a:pos x="74" y="87"/>
                  </a:cxn>
                  <a:cxn ang="0">
                    <a:pos x="57" y="72"/>
                  </a:cxn>
                  <a:cxn ang="0">
                    <a:pos x="49" y="64"/>
                  </a:cxn>
                  <a:cxn ang="0">
                    <a:pos x="40" y="57"/>
                  </a:cxn>
                  <a:cxn ang="0">
                    <a:pos x="26" y="40"/>
                  </a:cxn>
                  <a:cxn ang="0">
                    <a:pos x="13" y="21"/>
                  </a:cxn>
                  <a:cxn ang="0">
                    <a:pos x="0" y="0"/>
                  </a:cxn>
                  <a:cxn ang="0">
                    <a:pos x="7" y="0"/>
                  </a:cxn>
                  <a:cxn ang="0">
                    <a:pos x="15" y="3"/>
                  </a:cxn>
                  <a:cxn ang="0">
                    <a:pos x="26" y="21"/>
                  </a:cxn>
                  <a:cxn ang="0">
                    <a:pos x="40" y="36"/>
                  </a:cxn>
                  <a:cxn ang="0">
                    <a:pos x="47" y="43"/>
                  </a:cxn>
                  <a:cxn ang="0">
                    <a:pos x="55" y="51"/>
                  </a:cxn>
                  <a:cxn ang="0">
                    <a:pos x="62" y="57"/>
                  </a:cxn>
                  <a:cxn ang="0">
                    <a:pos x="72" y="62"/>
                  </a:cxn>
                  <a:cxn ang="0">
                    <a:pos x="89" y="76"/>
                  </a:cxn>
                  <a:cxn ang="0">
                    <a:pos x="108" y="87"/>
                  </a:cxn>
                  <a:cxn ang="0">
                    <a:pos x="129" y="97"/>
                  </a:cxn>
                  <a:cxn ang="0">
                    <a:pos x="148" y="106"/>
                  </a:cxn>
                  <a:cxn ang="0">
                    <a:pos x="144" y="114"/>
                  </a:cxn>
                  <a:cxn ang="0">
                    <a:pos x="138" y="119"/>
                  </a:cxn>
                  <a:cxn ang="0">
                    <a:pos x="138" y="119"/>
                  </a:cxn>
                </a:cxnLst>
                <a:rect l="0" t="0" r="r" b="b"/>
                <a:pathLst>
                  <a:path w="148" h="119">
                    <a:moveTo>
                      <a:pt x="138" y="119"/>
                    </a:moveTo>
                    <a:lnTo>
                      <a:pt x="114" y="110"/>
                    </a:lnTo>
                    <a:lnTo>
                      <a:pt x="93" y="100"/>
                    </a:lnTo>
                    <a:lnTo>
                      <a:pt x="74" y="87"/>
                    </a:lnTo>
                    <a:lnTo>
                      <a:pt x="57" y="72"/>
                    </a:lnTo>
                    <a:lnTo>
                      <a:pt x="49" y="64"/>
                    </a:lnTo>
                    <a:lnTo>
                      <a:pt x="40" y="57"/>
                    </a:lnTo>
                    <a:lnTo>
                      <a:pt x="26" y="40"/>
                    </a:lnTo>
                    <a:lnTo>
                      <a:pt x="13" y="21"/>
                    </a:lnTo>
                    <a:lnTo>
                      <a:pt x="0" y="0"/>
                    </a:lnTo>
                    <a:lnTo>
                      <a:pt x="7" y="0"/>
                    </a:lnTo>
                    <a:lnTo>
                      <a:pt x="15" y="3"/>
                    </a:lnTo>
                    <a:lnTo>
                      <a:pt x="26" y="21"/>
                    </a:lnTo>
                    <a:lnTo>
                      <a:pt x="40" y="36"/>
                    </a:lnTo>
                    <a:lnTo>
                      <a:pt x="47" y="43"/>
                    </a:lnTo>
                    <a:lnTo>
                      <a:pt x="55" y="51"/>
                    </a:lnTo>
                    <a:lnTo>
                      <a:pt x="62" y="57"/>
                    </a:lnTo>
                    <a:lnTo>
                      <a:pt x="72" y="62"/>
                    </a:lnTo>
                    <a:lnTo>
                      <a:pt x="89" y="76"/>
                    </a:lnTo>
                    <a:lnTo>
                      <a:pt x="108" y="87"/>
                    </a:lnTo>
                    <a:lnTo>
                      <a:pt x="129" y="97"/>
                    </a:lnTo>
                    <a:lnTo>
                      <a:pt x="148" y="106"/>
                    </a:lnTo>
                    <a:lnTo>
                      <a:pt x="144" y="114"/>
                    </a:lnTo>
                    <a:lnTo>
                      <a:pt x="138" y="119"/>
                    </a:lnTo>
                    <a:lnTo>
                      <a:pt x="138" y="119"/>
                    </a:lnTo>
                    <a:close/>
                  </a:path>
                </a:pathLst>
              </a:custGeom>
              <a:solidFill>
                <a:srgbClr val="000000"/>
              </a:solidFill>
              <a:ln w="9525">
                <a:noFill/>
                <a:round/>
                <a:headEnd/>
                <a:tailEnd/>
              </a:ln>
            </p:spPr>
            <p:txBody>
              <a:bodyPr/>
              <a:lstStyle/>
              <a:p>
                <a:endParaRPr lang="en-US"/>
              </a:p>
            </p:txBody>
          </p:sp>
          <p:sp>
            <p:nvSpPr>
              <p:cNvPr id="42034" name="Freeform 50"/>
              <p:cNvSpPr>
                <a:spLocks noChangeAspect="1"/>
              </p:cNvSpPr>
              <p:nvPr/>
            </p:nvSpPr>
            <p:spPr bwMode="auto">
              <a:xfrm>
                <a:off x="3855" y="1858"/>
                <a:ext cx="29" cy="34"/>
              </a:xfrm>
              <a:custGeom>
                <a:avLst/>
                <a:gdLst/>
                <a:ahLst/>
                <a:cxnLst>
                  <a:cxn ang="0">
                    <a:pos x="23" y="69"/>
                  </a:cxn>
                  <a:cxn ang="0">
                    <a:pos x="0" y="55"/>
                  </a:cxn>
                  <a:cxn ang="0">
                    <a:pos x="25" y="0"/>
                  </a:cxn>
                  <a:cxn ang="0">
                    <a:pos x="57" y="17"/>
                  </a:cxn>
                  <a:cxn ang="0">
                    <a:pos x="40" y="46"/>
                  </a:cxn>
                  <a:cxn ang="0">
                    <a:pos x="32" y="61"/>
                  </a:cxn>
                  <a:cxn ang="0">
                    <a:pos x="28" y="67"/>
                  </a:cxn>
                  <a:cxn ang="0">
                    <a:pos x="23" y="69"/>
                  </a:cxn>
                  <a:cxn ang="0">
                    <a:pos x="23" y="69"/>
                  </a:cxn>
                </a:cxnLst>
                <a:rect l="0" t="0" r="r" b="b"/>
                <a:pathLst>
                  <a:path w="57" h="69">
                    <a:moveTo>
                      <a:pt x="23" y="69"/>
                    </a:moveTo>
                    <a:lnTo>
                      <a:pt x="0" y="55"/>
                    </a:lnTo>
                    <a:lnTo>
                      <a:pt x="25" y="0"/>
                    </a:lnTo>
                    <a:lnTo>
                      <a:pt x="57" y="17"/>
                    </a:lnTo>
                    <a:lnTo>
                      <a:pt x="40" y="46"/>
                    </a:lnTo>
                    <a:lnTo>
                      <a:pt x="32" y="61"/>
                    </a:lnTo>
                    <a:lnTo>
                      <a:pt x="28" y="67"/>
                    </a:lnTo>
                    <a:lnTo>
                      <a:pt x="23" y="69"/>
                    </a:lnTo>
                    <a:lnTo>
                      <a:pt x="23" y="69"/>
                    </a:lnTo>
                    <a:close/>
                  </a:path>
                </a:pathLst>
              </a:custGeom>
              <a:solidFill>
                <a:srgbClr val="000000"/>
              </a:solidFill>
              <a:ln w="9525">
                <a:noFill/>
                <a:round/>
                <a:headEnd/>
                <a:tailEnd/>
              </a:ln>
            </p:spPr>
            <p:txBody>
              <a:bodyPr/>
              <a:lstStyle/>
              <a:p>
                <a:endParaRPr lang="en-US"/>
              </a:p>
            </p:txBody>
          </p:sp>
          <p:sp>
            <p:nvSpPr>
              <p:cNvPr id="42035" name="Freeform 51"/>
              <p:cNvSpPr>
                <a:spLocks noChangeAspect="1"/>
              </p:cNvSpPr>
              <p:nvPr/>
            </p:nvSpPr>
            <p:spPr bwMode="auto">
              <a:xfrm>
                <a:off x="3564" y="1817"/>
                <a:ext cx="86" cy="76"/>
              </a:xfrm>
              <a:custGeom>
                <a:avLst/>
                <a:gdLst/>
                <a:ahLst/>
                <a:cxnLst>
                  <a:cxn ang="0">
                    <a:pos x="119" y="152"/>
                  </a:cxn>
                  <a:cxn ang="0">
                    <a:pos x="89" y="140"/>
                  </a:cxn>
                  <a:cxn ang="0">
                    <a:pos x="60" y="123"/>
                  </a:cxn>
                  <a:cxn ang="0">
                    <a:pos x="38" y="100"/>
                  </a:cxn>
                  <a:cxn ang="0">
                    <a:pos x="20" y="70"/>
                  </a:cxn>
                  <a:cxn ang="0">
                    <a:pos x="7" y="57"/>
                  </a:cxn>
                  <a:cxn ang="0">
                    <a:pos x="0" y="39"/>
                  </a:cxn>
                  <a:cxn ang="0">
                    <a:pos x="83" y="0"/>
                  </a:cxn>
                  <a:cxn ang="0">
                    <a:pos x="95" y="19"/>
                  </a:cxn>
                  <a:cxn ang="0">
                    <a:pos x="104" y="36"/>
                  </a:cxn>
                  <a:cxn ang="0">
                    <a:pos x="114" y="53"/>
                  </a:cxn>
                  <a:cxn ang="0">
                    <a:pos x="123" y="68"/>
                  </a:cxn>
                  <a:cxn ang="0">
                    <a:pos x="134" y="83"/>
                  </a:cxn>
                  <a:cxn ang="0">
                    <a:pos x="146" y="98"/>
                  </a:cxn>
                  <a:cxn ang="0">
                    <a:pos x="159" y="112"/>
                  </a:cxn>
                  <a:cxn ang="0">
                    <a:pos x="172" y="127"/>
                  </a:cxn>
                  <a:cxn ang="0">
                    <a:pos x="148" y="117"/>
                  </a:cxn>
                  <a:cxn ang="0">
                    <a:pos x="134" y="110"/>
                  </a:cxn>
                  <a:cxn ang="0">
                    <a:pos x="117" y="98"/>
                  </a:cxn>
                  <a:cxn ang="0">
                    <a:pos x="102" y="87"/>
                  </a:cxn>
                  <a:cxn ang="0">
                    <a:pos x="89" y="76"/>
                  </a:cxn>
                  <a:cxn ang="0">
                    <a:pos x="77" y="66"/>
                  </a:cxn>
                  <a:cxn ang="0">
                    <a:pos x="72" y="58"/>
                  </a:cxn>
                  <a:cxn ang="0">
                    <a:pos x="68" y="53"/>
                  </a:cxn>
                  <a:cxn ang="0">
                    <a:pos x="62" y="53"/>
                  </a:cxn>
                  <a:cxn ang="0">
                    <a:pos x="55" y="57"/>
                  </a:cxn>
                  <a:cxn ang="0">
                    <a:pos x="66" y="68"/>
                  </a:cxn>
                  <a:cxn ang="0">
                    <a:pos x="79" y="79"/>
                  </a:cxn>
                  <a:cxn ang="0">
                    <a:pos x="93" y="91"/>
                  </a:cxn>
                  <a:cxn ang="0">
                    <a:pos x="104" y="102"/>
                  </a:cxn>
                  <a:cxn ang="0">
                    <a:pos x="117" y="112"/>
                  </a:cxn>
                  <a:cxn ang="0">
                    <a:pos x="129" y="123"/>
                  </a:cxn>
                  <a:cxn ang="0">
                    <a:pos x="144" y="133"/>
                  </a:cxn>
                  <a:cxn ang="0">
                    <a:pos x="157" y="144"/>
                  </a:cxn>
                  <a:cxn ang="0">
                    <a:pos x="152" y="148"/>
                  </a:cxn>
                  <a:cxn ang="0">
                    <a:pos x="140" y="146"/>
                  </a:cxn>
                  <a:cxn ang="0">
                    <a:pos x="125" y="138"/>
                  </a:cxn>
                  <a:cxn ang="0">
                    <a:pos x="108" y="127"/>
                  </a:cxn>
                  <a:cxn ang="0">
                    <a:pos x="89" y="114"/>
                  </a:cxn>
                  <a:cxn ang="0">
                    <a:pos x="72" y="102"/>
                  </a:cxn>
                  <a:cxn ang="0">
                    <a:pos x="60" y="93"/>
                  </a:cxn>
                  <a:cxn ang="0">
                    <a:pos x="53" y="87"/>
                  </a:cxn>
                  <a:cxn ang="0">
                    <a:pos x="49" y="91"/>
                  </a:cxn>
                  <a:cxn ang="0">
                    <a:pos x="57" y="98"/>
                  </a:cxn>
                  <a:cxn ang="0">
                    <a:pos x="66" y="108"/>
                  </a:cxn>
                  <a:cxn ang="0">
                    <a:pos x="74" y="117"/>
                  </a:cxn>
                  <a:cxn ang="0">
                    <a:pos x="83" y="125"/>
                  </a:cxn>
                  <a:cxn ang="0">
                    <a:pos x="93" y="133"/>
                  </a:cxn>
                  <a:cxn ang="0">
                    <a:pos x="104" y="140"/>
                  </a:cxn>
                  <a:cxn ang="0">
                    <a:pos x="115" y="146"/>
                  </a:cxn>
                  <a:cxn ang="0">
                    <a:pos x="127" y="150"/>
                  </a:cxn>
                  <a:cxn ang="0">
                    <a:pos x="119" y="152"/>
                  </a:cxn>
                  <a:cxn ang="0">
                    <a:pos x="119" y="152"/>
                  </a:cxn>
                </a:cxnLst>
                <a:rect l="0" t="0" r="r" b="b"/>
                <a:pathLst>
                  <a:path w="172" h="152">
                    <a:moveTo>
                      <a:pt x="119" y="152"/>
                    </a:moveTo>
                    <a:lnTo>
                      <a:pt x="89" y="140"/>
                    </a:lnTo>
                    <a:lnTo>
                      <a:pt x="60" y="123"/>
                    </a:lnTo>
                    <a:lnTo>
                      <a:pt x="38" y="100"/>
                    </a:lnTo>
                    <a:lnTo>
                      <a:pt x="20" y="70"/>
                    </a:lnTo>
                    <a:lnTo>
                      <a:pt x="7" y="57"/>
                    </a:lnTo>
                    <a:lnTo>
                      <a:pt x="0" y="39"/>
                    </a:lnTo>
                    <a:lnTo>
                      <a:pt x="83" y="0"/>
                    </a:lnTo>
                    <a:lnTo>
                      <a:pt x="95" y="19"/>
                    </a:lnTo>
                    <a:lnTo>
                      <a:pt x="104" y="36"/>
                    </a:lnTo>
                    <a:lnTo>
                      <a:pt x="114" y="53"/>
                    </a:lnTo>
                    <a:lnTo>
                      <a:pt x="123" y="68"/>
                    </a:lnTo>
                    <a:lnTo>
                      <a:pt x="134" y="83"/>
                    </a:lnTo>
                    <a:lnTo>
                      <a:pt x="146" y="98"/>
                    </a:lnTo>
                    <a:lnTo>
                      <a:pt x="159" y="112"/>
                    </a:lnTo>
                    <a:lnTo>
                      <a:pt x="172" y="127"/>
                    </a:lnTo>
                    <a:lnTo>
                      <a:pt x="148" y="117"/>
                    </a:lnTo>
                    <a:lnTo>
                      <a:pt x="134" y="110"/>
                    </a:lnTo>
                    <a:lnTo>
                      <a:pt x="117" y="98"/>
                    </a:lnTo>
                    <a:lnTo>
                      <a:pt x="102" y="87"/>
                    </a:lnTo>
                    <a:lnTo>
                      <a:pt x="89" y="76"/>
                    </a:lnTo>
                    <a:lnTo>
                      <a:pt x="77" y="66"/>
                    </a:lnTo>
                    <a:lnTo>
                      <a:pt x="72" y="58"/>
                    </a:lnTo>
                    <a:lnTo>
                      <a:pt x="68" y="53"/>
                    </a:lnTo>
                    <a:lnTo>
                      <a:pt x="62" y="53"/>
                    </a:lnTo>
                    <a:lnTo>
                      <a:pt x="55" y="57"/>
                    </a:lnTo>
                    <a:lnTo>
                      <a:pt x="66" y="68"/>
                    </a:lnTo>
                    <a:lnTo>
                      <a:pt x="79" y="79"/>
                    </a:lnTo>
                    <a:lnTo>
                      <a:pt x="93" y="91"/>
                    </a:lnTo>
                    <a:lnTo>
                      <a:pt x="104" y="102"/>
                    </a:lnTo>
                    <a:lnTo>
                      <a:pt x="117" y="112"/>
                    </a:lnTo>
                    <a:lnTo>
                      <a:pt x="129" y="123"/>
                    </a:lnTo>
                    <a:lnTo>
                      <a:pt x="144" y="133"/>
                    </a:lnTo>
                    <a:lnTo>
                      <a:pt x="157" y="144"/>
                    </a:lnTo>
                    <a:lnTo>
                      <a:pt x="152" y="148"/>
                    </a:lnTo>
                    <a:lnTo>
                      <a:pt x="140" y="146"/>
                    </a:lnTo>
                    <a:lnTo>
                      <a:pt x="125" y="138"/>
                    </a:lnTo>
                    <a:lnTo>
                      <a:pt x="108" y="127"/>
                    </a:lnTo>
                    <a:lnTo>
                      <a:pt x="89" y="114"/>
                    </a:lnTo>
                    <a:lnTo>
                      <a:pt x="72" y="102"/>
                    </a:lnTo>
                    <a:lnTo>
                      <a:pt x="60" y="93"/>
                    </a:lnTo>
                    <a:lnTo>
                      <a:pt x="53" y="87"/>
                    </a:lnTo>
                    <a:lnTo>
                      <a:pt x="49" y="91"/>
                    </a:lnTo>
                    <a:lnTo>
                      <a:pt x="57" y="98"/>
                    </a:lnTo>
                    <a:lnTo>
                      <a:pt x="66" y="108"/>
                    </a:lnTo>
                    <a:lnTo>
                      <a:pt x="74" y="117"/>
                    </a:lnTo>
                    <a:lnTo>
                      <a:pt x="83" y="125"/>
                    </a:lnTo>
                    <a:lnTo>
                      <a:pt x="93" y="133"/>
                    </a:lnTo>
                    <a:lnTo>
                      <a:pt x="104" y="140"/>
                    </a:lnTo>
                    <a:lnTo>
                      <a:pt x="115" y="146"/>
                    </a:lnTo>
                    <a:lnTo>
                      <a:pt x="127" y="150"/>
                    </a:lnTo>
                    <a:lnTo>
                      <a:pt x="119" y="152"/>
                    </a:lnTo>
                    <a:lnTo>
                      <a:pt x="119" y="152"/>
                    </a:lnTo>
                    <a:close/>
                  </a:path>
                </a:pathLst>
              </a:custGeom>
              <a:solidFill>
                <a:srgbClr val="000000"/>
              </a:solidFill>
              <a:ln w="9525">
                <a:noFill/>
                <a:round/>
                <a:headEnd/>
                <a:tailEnd/>
              </a:ln>
            </p:spPr>
            <p:txBody>
              <a:bodyPr/>
              <a:lstStyle/>
              <a:p>
                <a:endParaRPr lang="en-US"/>
              </a:p>
            </p:txBody>
          </p:sp>
          <p:sp>
            <p:nvSpPr>
              <p:cNvPr id="42036" name="Freeform 52"/>
              <p:cNvSpPr>
                <a:spLocks noChangeAspect="1"/>
              </p:cNvSpPr>
              <p:nvPr/>
            </p:nvSpPr>
            <p:spPr bwMode="auto">
              <a:xfrm>
                <a:off x="3620" y="1810"/>
                <a:ext cx="137" cy="74"/>
              </a:xfrm>
              <a:custGeom>
                <a:avLst/>
                <a:gdLst/>
                <a:ahLst/>
                <a:cxnLst>
                  <a:cxn ang="0">
                    <a:pos x="0" y="25"/>
                  </a:cxn>
                  <a:cxn ang="0">
                    <a:pos x="81" y="27"/>
                  </a:cxn>
                  <a:cxn ang="0">
                    <a:pos x="81" y="31"/>
                  </a:cxn>
                  <a:cxn ang="0">
                    <a:pos x="76" y="36"/>
                  </a:cxn>
                  <a:cxn ang="0">
                    <a:pos x="72" y="46"/>
                  </a:cxn>
                  <a:cxn ang="0">
                    <a:pos x="87" y="42"/>
                  </a:cxn>
                  <a:cxn ang="0">
                    <a:pos x="97" y="48"/>
                  </a:cxn>
                  <a:cxn ang="0">
                    <a:pos x="100" y="53"/>
                  </a:cxn>
                  <a:cxn ang="0">
                    <a:pos x="106" y="57"/>
                  </a:cxn>
                  <a:cxn ang="0">
                    <a:pos x="135" y="29"/>
                  </a:cxn>
                  <a:cxn ang="0">
                    <a:pos x="184" y="31"/>
                  </a:cxn>
                  <a:cxn ang="0">
                    <a:pos x="235" y="31"/>
                  </a:cxn>
                  <a:cxn ang="0">
                    <a:pos x="231" y="46"/>
                  </a:cxn>
                  <a:cxn ang="0">
                    <a:pos x="226" y="61"/>
                  </a:cxn>
                  <a:cxn ang="0">
                    <a:pos x="216" y="76"/>
                  </a:cxn>
                  <a:cxn ang="0">
                    <a:pos x="207" y="90"/>
                  </a:cxn>
                  <a:cxn ang="0">
                    <a:pos x="195" y="101"/>
                  </a:cxn>
                  <a:cxn ang="0">
                    <a:pos x="182" y="111"/>
                  </a:cxn>
                  <a:cxn ang="0">
                    <a:pos x="169" y="118"/>
                  </a:cxn>
                  <a:cxn ang="0">
                    <a:pos x="154" y="122"/>
                  </a:cxn>
                  <a:cxn ang="0">
                    <a:pos x="148" y="133"/>
                  </a:cxn>
                  <a:cxn ang="0">
                    <a:pos x="190" y="116"/>
                  </a:cxn>
                  <a:cxn ang="0">
                    <a:pos x="207" y="101"/>
                  </a:cxn>
                  <a:cxn ang="0">
                    <a:pos x="222" y="84"/>
                  </a:cxn>
                  <a:cxn ang="0">
                    <a:pos x="235" y="63"/>
                  </a:cxn>
                  <a:cxn ang="0">
                    <a:pos x="245" y="42"/>
                  </a:cxn>
                  <a:cxn ang="0">
                    <a:pos x="254" y="0"/>
                  </a:cxn>
                  <a:cxn ang="0">
                    <a:pos x="273" y="2"/>
                  </a:cxn>
                  <a:cxn ang="0">
                    <a:pos x="269" y="34"/>
                  </a:cxn>
                  <a:cxn ang="0">
                    <a:pos x="262" y="61"/>
                  </a:cxn>
                  <a:cxn ang="0">
                    <a:pos x="249" y="86"/>
                  </a:cxn>
                  <a:cxn ang="0">
                    <a:pos x="241" y="97"/>
                  </a:cxn>
                  <a:cxn ang="0">
                    <a:pos x="233" y="107"/>
                  </a:cxn>
                  <a:cxn ang="0">
                    <a:pos x="224" y="114"/>
                  </a:cxn>
                  <a:cxn ang="0">
                    <a:pos x="214" y="122"/>
                  </a:cxn>
                  <a:cxn ang="0">
                    <a:pos x="205" y="130"/>
                  </a:cxn>
                  <a:cxn ang="0">
                    <a:pos x="193" y="135"/>
                  </a:cxn>
                  <a:cxn ang="0">
                    <a:pos x="173" y="143"/>
                  </a:cxn>
                  <a:cxn ang="0">
                    <a:pos x="148" y="149"/>
                  </a:cxn>
                  <a:cxn ang="0">
                    <a:pos x="102" y="143"/>
                  </a:cxn>
                  <a:cxn ang="0">
                    <a:pos x="59" y="122"/>
                  </a:cxn>
                  <a:cxn ang="0">
                    <a:pos x="49" y="114"/>
                  </a:cxn>
                  <a:cxn ang="0">
                    <a:pos x="40" y="105"/>
                  </a:cxn>
                  <a:cxn ang="0">
                    <a:pos x="22" y="82"/>
                  </a:cxn>
                  <a:cxn ang="0">
                    <a:pos x="0" y="25"/>
                  </a:cxn>
                  <a:cxn ang="0">
                    <a:pos x="0" y="25"/>
                  </a:cxn>
                </a:cxnLst>
                <a:rect l="0" t="0" r="r" b="b"/>
                <a:pathLst>
                  <a:path w="273" h="149">
                    <a:moveTo>
                      <a:pt x="0" y="25"/>
                    </a:moveTo>
                    <a:lnTo>
                      <a:pt x="81" y="27"/>
                    </a:lnTo>
                    <a:lnTo>
                      <a:pt x="81" y="31"/>
                    </a:lnTo>
                    <a:lnTo>
                      <a:pt x="76" y="36"/>
                    </a:lnTo>
                    <a:lnTo>
                      <a:pt x="72" y="46"/>
                    </a:lnTo>
                    <a:lnTo>
                      <a:pt x="87" y="42"/>
                    </a:lnTo>
                    <a:lnTo>
                      <a:pt x="97" y="48"/>
                    </a:lnTo>
                    <a:lnTo>
                      <a:pt x="100" y="53"/>
                    </a:lnTo>
                    <a:lnTo>
                      <a:pt x="106" y="57"/>
                    </a:lnTo>
                    <a:lnTo>
                      <a:pt x="135" y="29"/>
                    </a:lnTo>
                    <a:lnTo>
                      <a:pt x="184" y="31"/>
                    </a:lnTo>
                    <a:lnTo>
                      <a:pt x="235" y="31"/>
                    </a:lnTo>
                    <a:lnTo>
                      <a:pt x="231" y="46"/>
                    </a:lnTo>
                    <a:lnTo>
                      <a:pt x="226" y="61"/>
                    </a:lnTo>
                    <a:lnTo>
                      <a:pt x="216" y="76"/>
                    </a:lnTo>
                    <a:lnTo>
                      <a:pt x="207" y="90"/>
                    </a:lnTo>
                    <a:lnTo>
                      <a:pt x="195" y="101"/>
                    </a:lnTo>
                    <a:lnTo>
                      <a:pt x="182" y="111"/>
                    </a:lnTo>
                    <a:lnTo>
                      <a:pt x="169" y="118"/>
                    </a:lnTo>
                    <a:lnTo>
                      <a:pt x="154" y="122"/>
                    </a:lnTo>
                    <a:lnTo>
                      <a:pt x="148" y="133"/>
                    </a:lnTo>
                    <a:lnTo>
                      <a:pt x="190" y="116"/>
                    </a:lnTo>
                    <a:lnTo>
                      <a:pt x="207" y="101"/>
                    </a:lnTo>
                    <a:lnTo>
                      <a:pt x="222" y="84"/>
                    </a:lnTo>
                    <a:lnTo>
                      <a:pt x="235" y="63"/>
                    </a:lnTo>
                    <a:lnTo>
                      <a:pt x="245" y="42"/>
                    </a:lnTo>
                    <a:lnTo>
                      <a:pt x="254" y="0"/>
                    </a:lnTo>
                    <a:lnTo>
                      <a:pt x="273" y="2"/>
                    </a:lnTo>
                    <a:lnTo>
                      <a:pt x="269" y="34"/>
                    </a:lnTo>
                    <a:lnTo>
                      <a:pt x="262" y="61"/>
                    </a:lnTo>
                    <a:lnTo>
                      <a:pt x="249" y="86"/>
                    </a:lnTo>
                    <a:lnTo>
                      <a:pt x="241" y="97"/>
                    </a:lnTo>
                    <a:lnTo>
                      <a:pt x="233" y="107"/>
                    </a:lnTo>
                    <a:lnTo>
                      <a:pt x="224" y="114"/>
                    </a:lnTo>
                    <a:lnTo>
                      <a:pt x="214" y="122"/>
                    </a:lnTo>
                    <a:lnTo>
                      <a:pt x="205" y="130"/>
                    </a:lnTo>
                    <a:lnTo>
                      <a:pt x="193" y="135"/>
                    </a:lnTo>
                    <a:lnTo>
                      <a:pt x="173" y="143"/>
                    </a:lnTo>
                    <a:lnTo>
                      <a:pt x="148" y="149"/>
                    </a:lnTo>
                    <a:lnTo>
                      <a:pt x="102" y="143"/>
                    </a:lnTo>
                    <a:lnTo>
                      <a:pt x="59" y="122"/>
                    </a:lnTo>
                    <a:lnTo>
                      <a:pt x="49" y="114"/>
                    </a:lnTo>
                    <a:lnTo>
                      <a:pt x="40" y="105"/>
                    </a:lnTo>
                    <a:lnTo>
                      <a:pt x="22" y="82"/>
                    </a:lnTo>
                    <a:lnTo>
                      <a:pt x="0" y="25"/>
                    </a:lnTo>
                    <a:lnTo>
                      <a:pt x="0" y="25"/>
                    </a:lnTo>
                    <a:close/>
                  </a:path>
                </a:pathLst>
              </a:custGeom>
              <a:solidFill>
                <a:srgbClr val="000000"/>
              </a:solidFill>
              <a:ln w="9525">
                <a:noFill/>
                <a:round/>
                <a:headEnd/>
                <a:tailEnd/>
              </a:ln>
            </p:spPr>
            <p:txBody>
              <a:bodyPr/>
              <a:lstStyle/>
              <a:p>
                <a:endParaRPr lang="en-US"/>
              </a:p>
            </p:txBody>
          </p:sp>
          <p:sp>
            <p:nvSpPr>
              <p:cNvPr id="42037" name="Freeform 53"/>
              <p:cNvSpPr>
                <a:spLocks noChangeAspect="1"/>
              </p:cNvSpPr>
              <p:nvPr/>
            </p:nvSpPr>
            <p:spPr bwMode="auto">
              <a:xfrm>
                <a:off x="3351" y="1662"/>
                <a:ext cx="712" cy="185"/>
              </a:xfrm>
              <a:custGeom>
                <a:avLst/>
                <a:gdLst/>
                <a:ahLst/>
                <a:cxnLst>
                  <a:cxn ang="0">
                    <a:pos x="11" y="273"/>
                  </a:cxn>
                  <a:cxn ang="0">
                    <a:pos x="55" y="224"/>
                  </a:cxn>
                  <a:cxn ang="0">
                    <a:pos x="123" y="176"/>
                  </a:cxn>
                  <a:cxn ang="0">
                    <a:pos x="203" y="135"/>
                  </a:cxn>
                  <a:cxn ang="0">
                    <a:pos x="291" y="97"/>
                  </a:cxn>
                  <a:cxn ang="0">
                    <a:pos x="370" y="66"/>
                  </a:cxn>
                  <a:cxn ang="0">
                    <a:pos x="467" y="34"/>
                  </a:cxn>
                  <a:cxn ang="0">
                    <a:pos x="426" y="89"/>
                  </a:cxn>
                  <a:cxn ang="0">
                    <a:pos x="454" y="79"/>
                  </a:cxn>
                  <a:cxn ang="0">
                    <a:pos x="500" y="47"/>
                  </a:cxn>
                  <a:cxn ang="0">
                    <a:pos x="562" y="19"/>
                  </a:cxn>
                  <a:cxn ang="0">
                    <a:pos x="591" y="26"/>
                  </a:cxn>
                  <a:cxn ang="0">
                    <a:pos x="578" y="47"/>
                  </a:cxn>
                  <a:cxn ang="0">
                    <a:pos x="665" y="11"/>
                  </a:cxn>
                  <a:cxn ang="0">
                    <a:pos x="688" y="43"/>
                  </a:cxn>
                  <a:cxn ang="0">
                    <a:pos x="762" y="13"/>
                  </a:cxn>
                  <a:cxn ang="0">
                    <a:pos x="813" y="11"/>
                  </a:cxn>
                  <a:cxn ang="0">
                    <a:pos x="785" y="39"/>
                  </a:cxn>
                  <a:cxn ang="0">
                    <a:pos x="832" y="38"/>
                  </a:cxn>
                  <a:cxn ang="0">
                    <a:pos x="931" y="7"/>
                  </a:cxn>
                  <a:cxn ang="0">
                    <a:pos x="910" y="53"/>
                  </a:cxn>
                  <a:cxn ang="0">
                    <a:pos x="977" y="45"/>
                  </a:cxn>
                  <a:cxn ang="0">
                    <a:pos x="1005" y="87"/>
                  </a:cxn>
                  <a:cxn ang="0">
                    <a:pos x="1157" y="79"/>
                  </a:cxn>
                  <a:cxn ang="0">
                    <a:pos x="1222" y="116"/>
                  </a:cxn>
                  <a:cxn ang="0">
                    <a:pos x="1216" y="155"/>
                  </a:cxn>
                  <a:cxn ang="0">
                    <a:pos x="1263" y="157"/>
                  </a:cxn>
                  <a:cxn ang="0">
                    <a:pos x="1328" y="188"/>
                  </a:cxn>
                  <a:cxn ang="0">
                    <a:pos x="1423" y="235"/>
                  </a:cxn>
                  <a:cxn ang="0">
                    <a:pos x="1349" y="273"/>
                  </a:cxn>
                  <a:cxn ang="0">
                    <a:pos x="1282" y="233"/>
                  </a:cxn>
                  <a:cxn ang="0">
                    <a:pos x="1205" y="201"/>
                  </a:cxn>
                  <a:cxn ang="0">
                    <a:pos x="1127" y="173"/>
                  </a:cxn>
                  <a:cxn ang="0">
                    <a:pos x="977" y="129"/>
                  </a:cxn>
                  <a:cxn ang="0">
                    <a:pos x="760" y="97"/>
                  </a:cxn>
                  <a:cxn ang="0">
                    <a:pos x="437" y="136"/>
                  </a:cxn>
                  <a:cxn ang="0">
                    <a:pos x="327" y="176"/>
                  </a:cxn>
                  <a:cxn ang="0">
                    <a:pos x="253" y="209"/>
                  </a:cxn>
                  <a:cxn ang="0">
                    <a:pos x="177" y="251"/>
                  </a:cxn>
                  <a:cxn ang="0">
                    <a:pos x="99" y="298"/>
                  </a:cxn>
                  <a:cxn ang="0">
                    <a:pos x="141" y="304"/>
                  </a:cxn>
                  <a:cxn ang="0">
                    <a:pos x="209" y="266"/>
                  </a:cxn>
                  <a:cxn ang="0">
                    <a:pos x="302" y="220"/>
                  </a:cxn>
                  <a:cxn ang="0">
                    <a:pos x="378" y="188"/>
                  </a:cxn>
                  <a:cxn ang="0">
                    <a:pos x="361" y="207"/>
                  </a:cxn>
                  <a:cxn ang="0">
                    <a:pos x="310" y="235"/>
                  </a:cxn>
                  <a:cxn ang="0">
                    <a:pos x="258" y="268"/>
                  </a:cxn>
                  <a:cxn ang="0">
                    <a:pos x="211" y="311"/>
                  </a:cxn>
                  <a:cxn ang="0">
                    <a:pos x="167" y="340"/>
                  </a:cxn>
                  <a:cxn ang="0">
                    <a:pos x="76" y="370"/>
                  </a:cxn>
                  <a:cxn ang="0">
                    <a:pos x="6" y="336"/>
                  </a:cxn>
                </a:cxnLst>
                <a:rect l="0" t="0" r="r" b="b"/>
                <a:pathLst>
                  <a:path w="1423" h="370">
                    <a:moveTo>
                      <a:pt x="6" y="336"/>
                    </a:moveTo>
                    <a:lnTo>
                      <a:pt x="0" y="311"/>
                    </a:lnTo>
                    <a:lnTo>
                      <a:pt x="6" y="287"/>
                    </a:lnTo>
                    <a:lnTo>
                      <a:pt x="11" y="273"/>
                    </a:lnTo>
                    <a:lnTo>
                      <a:pt x="19" y="262"/>
                    </a:lnTo>
                    <a:lnTo>
                      <a:pt x="30" y="249"/>
                    </a:lnTo>
                    <a:lnTo>
                      <a:pt x="42" y="237"/>
                    </a:lnTo>
                    <a:lnTo>
                      <a:pt x="55" y="224"/>
                    </a:lnTo>
                    <a:lnTo>
                      <a:pt x="70" y="213"/>
                    </a:lnTo>
                    <a:lnTo>
                      <a:pt x="85" y="201"/>
                    </a:lnTo>
                    <a:lnTo>
                      <a:pt x="104" y="188"/>
                    </a:lnTo>
                    <a:lnTo>
                      <a:pt x="123" y="176"/>
                    </a:lnTo>
                    <a:lnTo>
                      <a:pt x="142" y="167"/>
                    </a:lnTo>
                    <a:lnTo>
                      <a:pt x="161" y="155"/>
                    </a:lnTo>
                    <a:lnTo>
                      <a:pt x="182" y="144"/>
                    </a:lnTo>
                    <a:lnTo>
                      <a:pt x="203" y="135"/>
                    </a:lnTo>
                    <a:lnTo>
                      <a:pt x="226" y="123"/>
                    </a:lnTo>
                    <a:lnTo>
                      <a:pt x="247" y="114"/>
                    </a:lnTo>
                    <a:lnTo>
                      <a:pt x="270" y="104"/>
                    </a:lnTo>
                    <a:lnTo>
                      <a:pt x="291" y="97"/>
                    </a:lnTo>
                    <a:lnTo>
                      <a:pt x="312" y="87"/>
                    </a:lnTo>
                    <a:lnTo>
                      <a:pt x="332" y="79"/>
                    </a:lnTo>
                    <a:lnTo>
                      <a:pt x="351" y="72"/>
                    </a:lnTo>
                    <a:lnTo>
                      <a:pt x="370" y="66"/>
                    </a:lnTo>
                    <a:lnTo>
                      <a:pt x="389" y="59"/>
                    </a:lnTo>
                    <a:lnTo>
                      <a:pt x="422" y="49"/>
                    </a:lnTo>
                    <a:lnTo>
                      <a:pt x="448" y="39"/>
                    </a:lnTo>
                    <a:lnTo>
                      <a:pt x="467" y="34"/>
                    </a:lnTo>
                    <a:lnTo>
                      <a:pt x="462" y="39"/>
                    </a:lnTo>
                    <a:lnTo>
                      <a:pt x="452" y="49"/>
                    </a:lnTo>
                    <a:lnTo>
                      <a:pt x="437" y="68"/>
                    </a:lnTo>
                    <a:lnTo>
                      <a:pt x="426" y="89"/>
                    </a:lnTo>
                    <a:lnTo>
                      <a:pt x="426" y="97"/>
                    </a:lnTo>
                    <a:lnTo>
                      <a:pt x="429" y="104"/>
                    </a:lnTo>
                    <a:lnTo>
                      <a:pt x="445" y="87"/>
                    </a:lnTo>
                    <a:lnTo>
                      <a:pt x="454" y="79"/>
                    </a:lnTo>
                    <a:lnTo>
                      <a:pt x="464" y="72"/>
                    </a:lnTo>
                    <a:lnTo>
                      <a:pt x="475" y="62"/>
                    </a:lnTo>
                    <a:lnTo>
                      <a:pt x="486" y="55"/>
                    </a:lnTo>
                    <a:lnTo>
                      <a:pt x="500" y="47"/>
                    </a:lnTo>
                    <a:lnTo>
                      <a:pt x="511" y="39"/>
                    </a:lnTo>
                    <a:lnTo>
                      <a:pt x="524" y="34"/>
                    </a:lnTo>
                    <a:lnTo>
                      <a:pt x="538" y="28"/>
                    </a:lnTo>
                    <a:lnTo>
                      <a:pt x="562" y="19"/>
                    </a:lnTo>
                    <a:lnTo>
                      <a:pt x="585" y="11"/>
                    </a:lnTo>
                    <a:lnTo>
                      <a:pt x="606" y="9"/>
                    </a:lnTo>
                    <a:lnTo>
                      <a:pt x="598" y="19"/>
                    </a:lnTo>
                    <a:lnTo>
                      <a:pt x="591" y="26"/>
                    </a:lnTo>
                    <a:lnTo>
                      <a:pt x="581" y="32"/>
                    </a:lnTo>
                    <a:lnTo>
                      <a:pt x="560" y="60"/>
                    </a:lnTo>
                    <a:lnTo>
                      <a:pt x="568" y="53"/>
                    </a:lnTo>
                    <a:lnTo>
                      <a:pt x="578" y="47"/>
                    </a:lnTo>
                    <a:lnTo>
                      <a:pt x="598" y="36"/>
                    </a:lnTo>
                    <a:lnTo>
                      <a:pt x="621" y="24"/>
                    </a:lnTo>
                    <a:lnTo>
                      <a:pt x="644" y="17"/>
                    </a:lnTo>
                    <a:lnTo>
                      <a:pt x="665" y="11"/>
                    </a:lnTo>
                    <a:lnTo>
                      <a:pt x="686" y="5"/>
                    </a:lnTo>
                    <a:lnTo>
                      <a:pt x="714" y="1"/>
                    </a:lnTo>
                    <a:lnTo>
                      <a:pt x="678" y="38"/>
                    </a:lnTo>
                    <a:lnTo>
                      <a:pt x="688" y="43"/>
                    </a:lnTo>
                    <a:lnTo>
                      <a:pt x="703" y="41"/>
                    </a:lnTo>
                    <a:lnTo>
                      <a:pt x="722" y="34"/>
                    </a:lnTo>
                    <a:lnTo>
                      <a:pt x="741" y="24"/>
                    </a:lnTo>
                    <a:lnTo>
                      <a:pt x="762" y="13"/>
                    </a:lnTo>
                    <a:lnTo>
                      <a:pt x="783" y="3"/>
                    </a:lnTo>
                    <a:lnTo>
                      <a:pt x="802" y="0"/>
                    </a:lnTo>
                    <a:lnTo>
                      <a:pt x="821" y="1"/>
                    </a:lnTo>
                    <a:lnTo>
                      <a:pt x="813" y="11"/>
                    </a:lnTo>
                    <a:lnTo>
                      <a:pt x="807" y="19"/>
                    </a:lnTo>
                    <a:lnTo>
                      <a:pt x="800" y="26"/>
                    </a:lnTo>
                    <a:lnTo>
                      <a:pt x="790" y="34"/>
                    </a:lnTo>
                    <a:lnTo>
                      <a:pt x="785" y="39"/>
                    </a:lnTo>
                    <a:lnTo>
                      <a:pt x="775" y="51"/>
                    </a:lnTo>
                    <a:lnTo>
                      <a:pt x="792" y="53"/>
                    </a:lnTo>
                    <a:lnTo>
                      <a:pt x="811" y="47"/>
                    </a:lnTo>
                    <a:lnTo>
                      <a:pt x="832" y="38"/>
                    </a:lnTo>
                    <a:lnTo>
                      <a:pt x="855" y="26"/>
                    </a:lnTo>
                    <a:lnTo>
                      <a:pt x="880" y="17"/>
                    </a:lnTo>
                    <a:lnTo>
                      <a:pt x="904" y="9"/>
                    </a:lnTo>
                    <a:lnTo>
                      <a:pt x="931" y="7"/>
                    </a:lnTo>
                    <a:lnTo>
                      <a:pt x="959" y="15"/>
                    </a:lnTo>
                    <a:lnTo>
                      <a:pt x="944" y="24"/>
                    </a:lnTo>
                    <a:lnTo>
                      <a:pt x="925" y="38"/>
                    </a:lnTo>
                    <a:lnTo>
                      <a:pt x="910" y="53"/>
                    </a:lnTo>
                    <a:lnTo>
                      <a:pt x="906" y="68"/>
                    </a:lnTo>
                    <a:lnTo>
                      <a:pt x="942" y="60"/>
                    </a:lnTo>
                    <a:lnTo>
                      <a:pt x="959" y="53"/>
                    </a:lnTo>
                    <a:lnTo>
                      <a:pt x="977" y="45"/>
                    </a:lnTo>
                    <a:lnTo>
                      <a:pt x="996" y="39"/>
                    </a:lnTo>
                    <a:lnTo>
                      <a:pt x="1015" y="36"/>
                    </a:lnTo>
                    <a:lnTo>
                      <a:pt x="1054" y="47"/>
                    </a:lnTo>
                    <a:lnTo>
                      <a:pt x="1005" y="87"/>
                    </a:lnTo>
                    <a:lnTo>
                      <a:pt x="1041" y="83"/>
                    </a:lnTo>
                    <a:lnTo>
                      <a:pt x="1079" y="76"/>
                    </a:lnTo>
                    <a:lnTo>
                      <a:pt x="1117" y="72"/>
                    </a:lnTo>
                    <a:lnTo>
                      <a:pt x="1157" y="79"/>
                    </a:lnTo>
                    <a:lnTo>
                      <a:pt x="1098" y="116"/>
                    </a:lnTo>
                    <a:lnTo>
                      <a:pt x="1121" y="119"/>
                    </a:lnTo>
                    <a:lnTo>
                      <a:pt x="1168" y="117"/>
                    </a:lnTo>
                    <a:lnTo>
                      <a:pt x="1222" y="116"/>
                    </a:lnTo>
                    <a:lnTo>
                      <a:pt x="1263" y="125"/>
                    </a:lnTo>
                    <a:lnTo>
                      <a:pt x="1252" y="135"/>
                    </a:lnTo>
                    <a:lnTo>
                      <a:pt x="1231" y="144"/>
                    </a:lnTo>
                    <a:lnTo>
                      <a:pt x="1216" y="155"/>
                    </a:lnTo>
                    <a:lnTo>
                      <a:pt x="1214" y="161"/>
                    </a:lnTo>
                    <a:lnTo>
                      <a:pt x="1220" y="167"/>
                    </a:lnTo>
                    <a:lnTo>
                      <a:pt x="1243" y="161"/>
                    </a:lnTo>
                    <a:lnTo>
                      <a:pt x="1263" y="157"/>
                    </a:lnTo>
                    <a:lnTo>
                      <a:pt x="1301" y="154"/>
                    </a:lnTo>
                    <a:lnTo>
                      <a:pt x="1334" y="161"/>
                    </a:lnTo>
                    <a:lnTo>
                      <a:pt x="1358" y="176"/>
                    </a:lnTo>
                    <a:lnTo>
                      <a:pt x="1328" y="188"/>
                    </a:lnTo>
                    <a:lnTo>
                      <a:pt x="1311" y="213"/>
                    </a:lnTo>
                    <a:lnTo>
                      <a:pt x="1372" y="213"/>
                    </a:lnTo>
                    <a:lnTo>
                      <a:pt x="1408" y="220"/>
                    </a:lnTo>
                    <a:lnTo>
                      <a:pt x="1423" y="235"/>
                    </a:lnTo>
                    <a:lnTo>
                      <a:pt x="1391" y="270"/>
                    </a:lnTo>
                    <a:lnTo>
                      <a:pt x="1421" y="291"/>
                    </a:lnTo>
                    <a:lnTo>
                      <a:pt x="1383" y="287"/>
                    </a:lnTo>
                    <a:lnTo>
                      <a:pt x="1349" y="273"/>
                    </a:lnTo>
                    <a:lnTo>
                      <a:pt x="1332" y="264"/>
                    </a:lnTo>
                    <a:lnTo>
                      <a:pt x="1315" y="254"/>
                    </a:lnTo>
                    <a:lnTo>
                      <a:pt x="1300" y="245"/>
                    </a:lnTo>
                    <a:lnTo>
                      <a:pt x="1282" y="233"/>
                    </a:lnTo>
                    <a:lnTo>
                      <a:pt x="1263" y="226"/>
                    </a:lnTo>
                    <a:lnTo>
                      <a:pt x="1243" y="218"/>
                    </a:lnTo>
                    <a:lnTo>
                      <a:pt x="1224" y="209"/>
                    </a:lnTo>
                    <a:lnTo>
                      <a:pt x="1205" y="201"/>
                    </a:lnTo>
                    <a:lnTo>
                      <a:pt x="1184" y="194"/>
                    </a:lnTo>
                    <a:lnTo>
                      <a:pt x="1165" y="188"/>
                    </a:lnTo>
                    <a:lnTo>
                      <a:pt x="1146" y="180"/>
                    </a:lnTo>
                    <a:lnTo>
                      <a:pt x="1127" y="173"/>
                    </a:lnTo>
                    <a:lnTo>
                      <a:pt x="1089" y="161"/>
                    </a:lnTo>
                    <a:lnTo>
                      <a:pt x="1051" y="150"/>
                    </a:lnTo>
                    <a:lnTo>
                      <a:pt x="1013" y="138"/>
                    </a:lnTo>
                    <a:lnTo>
                      <a:pt x="977" y="129"/>
                    </a:lnTo>
                    <a:lnTo>
                      <a:pt x="940" y="121"/>
                    </a:lnTo>
                    <a:lnTo>
                      <a:pt x="902" y="114"/>
                    </a:lnTo>
                    <a:lnTo>
                      <a:pt x="830" y="102"/>
                    </a:lnTo>
                    <a:lnTo>
                      <a:pt x="760" y="97"/>
                    </a:lnTo>
                    <a:lnTo>
                      <a:pt x="688" y="97"/>
                    </a:lnTo>
                    <a:lnTo>
                      <a:pt x="545" y="110"/>
                    </a:lnTo>
                    <a:lnTo>
                      <a:pt x="473" y="125"/>
                    </a:lnTo>
                    <a:lnTo>
                      <a:pt x="437" y="136"/>
                    </a:lnTo>
                    <a:lnTo>
                      <a:pt x="401" y="148"/>
                    </a:lnTo>
                    <a:lnTo>
                      <a:pt x="365" y="161"/>
                    </a:lnTo>
                    <a:lnTo>
                      <a:pt x="346" y="169"/>
                    </a:lnTo>
                    <a:lnTo>
                      <a:pt x="327" y="176"/>
                    </a:lnTo>
                    <a:lnTo>
                      <a:pt x="310" y="184"/>
                    </a:lnTo>
                    <a:lnTo>
                      <a:pt x="291" y="192"/>
                    </a:lnTo>
                    <a:lnTo>
                      <a:pt x="272" y="201"/>
                    </a:lnTo>
                    <a:lnTo>
                      <a:pt x="253" y="209"/>
                    </a:lnTo>
                    <a:lnTo>
                      <a:pt x="234" y="220"/>
                    </a:lnTo>
                    <a:lnTo>
                      <a:pt x="215" y="230"/>
                    </a:lnTo>
                    <a:lnTo>
                      <a:pt x="196" y="239"/>
                    </a:lnTo>
                    <a:lnTo>
                      <a:pt x="177" y="251"/>
                    </a:lnTo>
                    <a:lnTo>
                      <a:pt x="158" y="262"/>
                    </a:lnTo>
                    <a:lnTo>
                      <a:pt x="139" y="273"/>
                    </a:lnTo>
                    <a:lnTo>
                      <a:pt x="120" y="285"/>
                    </a:lnTo>
                    <a:lnTo>
                      <a:pt x="99" y="298"/>
                    </a:lnTo>
                    <a:lnTo>
                      <a:pt x="103" y="306"/>
                    </a:lnTo>
                    <a:lnTo>
                      <a:pt x="110" y="310"/>
                    </a:lnTo>
                    <a:lnTo>
                      <a:pt x="127" y="310"/>
                    </a:lnTo>
                    <a:lnTo>
                      <a:pt x="141" y="304"/>
                    </a:lnTo>
                    <a:lnTo>
                      <a:pt x="152" y="296"/>
                    </a:lnTo>
                    <a:lnTo>
                      <a:pt x="169" y="289"/>
                    </a:lnTo>
                    <a:lnTo>
                      <a:pt x="188" y="277"/>
                    </a:lnTo>
                    <a:lnTo>
                      <a:pt x="209" y="266"/>
                    </a:lnTo>
                    <a:lnTo>
                      <a:pt x="232" y="254"/>
                    </a:lnTo>
                    <a:lnTo>
                      <a:pt x="255" y="243"/>
                    </a:lnTo>
                    <a:lnTo>
                      <a:pt x="279" y="230"/>
                    </a:lnTo>
                    <a:lnTo>
                      <a:pt x="302" y="220"/>
                    </a:lnTo>
                    <a:lnTo>
                      <a:pt x="325" y="209"/>
                    </a:lnTo>
                    <a:lnTo>
                      <a:pt x="346" y="199"/>
                    </a:lnTo>
                    <a:lnTo>
                      <a:pt x="363" y="194"/>
                    </a:lnTo>
                    <a:lnTo>
                      <a:pt x="378" y="188"/>
                    </a:lnTo>
                    <a:lnTo>
                      <a:pt x="393" y="186"/>
                    </a:lnTo>
                    <a:lnTo>
                      <a:pt x="384" y="194"/>
                    </a:lnTo>
                    <a:lnTo>
                      <a:pt x="372" y="199"/>
                    </a:lnTo>
                    <a:lnTo>
                      <a:pt x="361" y="207"/>
                    </a:lnTo>
                    <a:lnTo>
                      <a:pt x="348" y="214"/>
                    </a:lnTo>
                    <a:lnTo>
                      <a:pt x="334" y="220"/>
                    </a:lnTo>
                    <a:lnTo>
                      <a:pt x="321" y="228"/>
                    </a:lnTo>
                    <a:lnTo>
                      <a:pt x="310" y="235"/>
                    </a:lnTo>
                    <a:lnTo>
                      <a:pt x="296" y="243"/>
                    </a:lnTo>
                    <a:lnTo>
                      <a:pt x="283" y="252"/>
                    </a:lnTo>
                    <a:lnTo>
                      <a:pt x="272" y="260"/>
                    </a:lnTo>
                    <a:lnTo>
                      <a:pt x="258" y="268"/>
                    </a:lnTo>
                    <a:lnTo>
                      <a:pt x="247" y="277"/>
                    </a:lnTo>
                    <a:lnTo>
                      <a:pt x="237" y="285"/>
                    </a:lnTo>
                    <a:lnTo>
                      <a:pt x="228" y="294"/>
                    </a:lnTo>
                    <a:lnTo>
                      <a:pt x="211" y="311"/>
                    </a:lnTo>
                    <a:lnTo>
                      <a:pt x="203" y="319"/>
                    </a:lnTo>
                    <a:lnTo>
                      <a:pt x="192" y="325"/>
                    </a:lnTo>
                    <a:lnTo>
                      <a:pt x="180" y="332"/>
                    </a:lnTo>
                    <a:lnTo>
                      <a:pt x="167" y="340"/>
                    </a:lnTo>
                    <a:lnTo>
                      <a:pt x="154" y="348"/>
                    </a:lnTo>
                    <a:lnTo>
                      <a:pt x="139" y="355"/>
                    </a:lnTo>
                    <a:lnTo>
                      <a:pt x="108" y="365"/>
                    </a:lnTo>
                    <a:lnTo>
                      <a:pt x="76" y="370"/>
                    </a:lnTo>
                    <a:lnTo>
                      <a:pt x="47" y="368"/>
                    </a:lnTo>
                    <a:lnTo>
                      <a:pt x="23" y="359"/>
                    </a:lnTo>
                    <a:lnTo>
                      <a:pt x="6" y="336"/>
                    </a:lnTo>
                    <a:lnTo>
                      <a:pt x="6" y="336"/>
                    </a:lnTo>
                    <a:close/>
                  </a:path>
                </a:pathLst>
              </a:custGeom>
              <a:solidFill>
                <a:srgbClr val="000000"/>
              </a:solidFill>
              <a:ln w="9525">
                <a:noFill/>
                <a:round/>
                <a:headEnd/>
                <a:tailEnd/>
              </a:ln>
            </p:spPr>
            <p:txBody>
              <a:bodyPr/>
              <a:lstStyle/>
              <a:p>
                <a:endParaRPr lang="en-US"/>
              </a:p>
            </p:txBody>
          </p:sp>
          <p:sp>
            <p:nvSpPr>
              <p:cNvPr id="42038" name="Freeform 54"/>
              <p:cNvSpPr>
                <a:spLocks noChangeAspect="1"/>
              </p:cNvSpPr>
              <p:nvPr/>
            </p:nvSpPr>
            <p:spPr bwMode="auto">
              <a:xfrm>
                <a:off x="3672" y="1823"/>
                <a:ext cx="9" cy="6"/>
              </a:xfrm>
              <a:custGeom>
                <a:avLst/>
                <a:gdLst/>
                <a:ahLst/>
                <a:cxnLst>
                  <a:cxn ang="0">
                    <a:pos x="6" y="11"/>
                  </a:cxn>
                  <a:cxn ang="0">
                    <a:pos x="0" y="4"/>
                  </a:cxn>
                  <a:cxn ang="0">
                    <a:pos x="6" y="0"/>
                  </a:cxn>
                  <a:cxn ang="0">
                    <a:pos x="15" y="0"/>
                  </a:cxn>
                  <a:cxn ang="0">
                    <a:pos x="17" y="9"/>
                  </a:cxn>
                  <a:cxn ang="0">
                    <a:pos x="6" y="11"/>
                  </a:cxn>
                  <a:cxn ang="0">
                    <a:pos x="6" y="11"/>
                  </a:cxn>
                </a:cxnLst>
                <a:rect l="0" t="0" r="r" b="b"/>
                <a:pathLst>
                  <a:path w="17" h="11">
                    <a:moveTo>
                      <a:pt x="6" y="11"/>
                    </a:moveTo>
                    <a:lnTo>
                      <a:pt x="0" y="4"/>
                    </a:lnTo>
                    <a:lnTo>
                      <a:pt x="6" y="0"/>
                    </a:lnTo>
                    <a:lnTo>
                      <a:pt x="15" y="0"/>
                    </a:lnTo>
                    <a:lnTo>
                      <a:pt x="17" y="9"/>
                    </a:lnTo>
                    <a:lnTo>
                      <a:pt x="6" y="11"/>
                    </a:lnTo>
                    <a:lnTo>
                      <a:pt x="6" y="11"/>
                    </a:lnTo>
                    <a:close/>
                  </a:path>
                </a:pathLst>
              </a:custGeom>
              <a:solidFill>
                <a:srgbClr val="000000"/>
              </a:solidFill>
              <a:ln w="9525">
                <a:noFill/>
                <a:round/>
                <a:headEnd/>
                <a:tailEnd/>
              </a:ln>
            </p:spPr>
            <p:txBody>
              <a:bodyPr/>
              <a:lstStyle/>
              <a:p>
                <a:endParaRPr lang="en-US"/>
              </a:p>
            </p:txBody>
          </p:sp>
          <p:sp>
            <p:nvSpPr>
              <p:cNvPr id="42039" name="Freeform 55"/>
              <p:cNvSpPr>
                <a:spLocks noChangeAspect="1"/>
              </p:cNvSpPr>
              <p:nvPr/>
            </p:nvSpPr>
            <p:spPr bwMode="auto">
              <a:xfrm>
                <a:off x="3917" y="1776"/>
                <a:ext cx="102" cy="47"/>
              </a:xfrm>
              <a:custGeom>
                <a:avLst/>
                <a:gdLst/>
                <a:ahLst/>
                <a:cxnLst>
                  <a:cxn ang="0">
                    <a:pos x="204" y="95"/>
                  </a:cxn>
                  <a:cxn ang="0">
                    <a:pos x="179" y="82"/>
                  </a:cxn>
                  <a:cxn ang="0">
                    <a:pos x="154" y="70"/>
                  </a:cxn>
                  <a:cxn ang="0">
                    <a:pos x="130" y="57"/>
                  </a:cxn>
                  <a:cxn ang="0">
                    <a:pos x="103" y="43"/>
                  </a:cxn>
                  <a:cxn ang="0">
                    <a:pos x="78" y="30"/>
                  </a:cxn>
                  <a:cxn ang="0">
                    <a:pos x="52" y="19"/>
                  </a:cxn>
                  <a:cxn ang="0">
                    <a:pos x="27" y="9"/>
                  </a:cxn>
                  <a:cxn ang="0">
                    <a:pos x="0" y="0"/>
                  </a:cxn>
                  <a:cxn ang="0">
                    <a:pos x="71" y="11"/>
                  </a:cxn>
                  <a:cxn ang="0">
                    <a:pos x="107" y="23"/>
                  </a:cxn>
                  <a:cxn ang="0">
                    <a:pos x="141" y="38"/>
                  </a:cxn>
                  <a:cxn ang="0">
                    <a:pos x="204" y="95"/>
                  </a:cxn>
                  <a:cxn ang="0">
                    <a:pos x="204" y="95"/>
                  </a:cxn>
                </a:cxnLst>
                <a:rect l="0" t="0" r="r" b="b"/>
                <a:pathLst>
                  <a:path w="204" h="95">
                    <a:moveTo>
                      <a:pt x="204" y="95"/>
                    </a:moveTo>
                    <a:lnTo>
                      <a:pt x="179" y="82"/>
                    </a:lnTo>
                    <a:lnTo>
                      <a:pt x="154" y="70"/>
                    </a:lnTo>
                    <a:lnTo>
                      <a:pt x="130" y="57"/>
                    </a:lnTo>
                    <a:lnTo>
                      <a:pt x="103" y="43"/>
                    </a:lnTo>
                    <a:lnTo>
                      <a:pt x="78" y="30"/>
                    </a:lnTo>
                    <a:lnTo>
                      <a:pt x="52" y="19"/>
                    </a:lnTo>
                    <a:lnTo>
                      <a:pt x="27" y="9"/>
                    </a:lnTo>
                    <a:lnTo>
                      <a:pt x="0" y="0"/>
                    </a:lnTo>
                    <a:lnTo>
                      <a:pt x="71" y="11"/>
                    </a:lnTo>
                    <a:lnTo>
                      <a:pt x="107" y="23"/>
                    </a:lnTo>
                    <a:lnTo>
                      <a:pt x="141" y="38"/>
                    </a:lnTo>
                    <a:lnTo>
                      <a:pt x="204" y="95"/>
                    </a:lnTo>
                    <a:lnTo>
                      <a:pt x="204" y="95"/>
                    </a:lnTo>
                    <a:close/>
                  </a:path>
                </a:pathLst>
              </a:custGeom>
              <a:solidFill>
                <a:srgbClr val="000000"/>
              </a:solidFill>
              <a:ln w="9525">
                <a:noFill/>
                <a:round/>
                <a:headEnd/>
                <a:tailEnd/>
              </a:ln>
            </p:spPr>
            <p:txBody>
              <a:bodyPr/>
              <a:lstStyle/>
              <a:p>
                <a:endParaRPr lang="en-US"/>
              </a:p>
            </p:txBody>
          </p:sp>
          <p:sp>
            <p:nvSpPr>
              <p:cNvPr id="42040" name="Freeform 56"/>
              <p:cNvSpPr>
                <a:spLocks noChangeAspect="1"/>
              </p:cNvSpPr>
              <p:nvPr/>
            </p:nvSpPr>
            <p:spPr bwMode="auto">
              <a:xfrm>
                <a:off x="3662" y="1809"/>
                <a:ext cx="8" cy="9"/>
              </a:xfrm>
              <a:custGeom>
                <a:avLst/>
                <a:gdLst/>
                <a:ahLst/>
                <a:cxnLst>
                  <a:cxn ang="0">
                    <a:pos x="8" y="17"/>
                  </a:cxn>
                  <a:cxn ang="0">
                    <a:pos x="0" y="8"/>
                  </a:cxn>
                  <a:cxn ang="0">
                    <a:pos x="10" y="0"/>
                  </a:cxn>
                  <a:cxn ang="0">
                    <a:pos x="17" y="10"/>
                  </a:cxn>
                  <a:cxn ang="0">
                    <a:pos x="14" y="16"/>
                  </a:cxn>
                  <a:cxn ang="0">
                    <a:pos x="8" y="17"/>
                  </a:cxn>
                  <a:cxn ang="0">
                    <a:pos x="8" y="17"/>
                  </a:cxn>
                </a:cxnLst>
                <a:rect l="0" t="0" r="r" b="b"/>
                <a:pathLst>
                  <a:path w="17" h="17">
                    <a:moveTo>
                      <a:pt x="8" y="17"/>
                    </a:moveTo>
                    <a:lnTo>
                      <a:pt x="0" y="8"/>
                    </a:lnTo>
                    <a:lnTo>
                      <a:pt x="10" y="0"/>
                    </a:lnTo>
                    <a:lnTo>
                      <a:pt x="17" y="10"/>
                    </a:lnTo>
                    <a:lnTo>
                      <a:pt x="14" y="16"/>
                    </a:lnTo>
                    <a:lnTo>
                      <a:pt x="8" y="17"/>
                    </a:lnTo>
                    <a:lnTo>
                      <a:pt x="8" y="17"/>
                    </a:lnTo>
                    <a:close/>
                  </a:path>
                </a:pathLst>
              </a:custGeom>
              <a:solidFill>
                <a:srgbClr val="000000"/>
              </a:solidFill>
              <a:ln w="9525">
                <a:noFill/>
                <a:round/>
                <a:headEnd/>
                <a:tailEnd/>
              </a:ln>
            </p:spPr>
            <p:txBody>
              <a:bodyPr/>
              <a:lstStyle/>
              <a:p>
                <a:endParaRPr lang="en-US"/>
              </a:p>
            </p:txBody>
          </p:sp>
          <p:sp>
            <p:nvSpPr>
              <p:cNvPr id="42041" name="Freeform 57"/>
              <p:cNvSpPr>
                <a:spLocks noChangeAspect="1"/>
              </p:cNvSpPr>
              <p:nvPr/>
            </p:nvSpPr>
            <p:spPr bwMode="auto">
              <a:xfrm>
                <a:off x="3337" y="1707"/>
                <a:ext cx="121" cy="78"/>
              </a:xfrm>
              <a:custGeom>
                <a:avLst/>
                <a:gdLst/>
                <a:ahLst/>
                <a:cxnLst>
                  <a:cxn ang="0">
                    <a:pos x="0" y="135"/>
                  </a:cxn>
                  <a:cxn ang="0">
                    <a:pos x="14" y="120"/>
                  </a:cxn>
                  <a:cxn ang="0">
                    <a:pos x="27" y="104"/>
                  </a:cxn>
                  <a:cxn ang="0">
                    <a:pos x="40" y="91"/>
                  </a:cxn>
                  <a:cxn ang="0">
                    <a:pos x="48" y="84"/>
                  </a:cxn>
                  <a:cxn ang="0">
                    <a:pos x="54" y="76"/>
                  </a:cxn>
                  <a:cxn ang="0">
                    <a:pos x="61" y="70"/>
                  </a:cxn>
                  <a:cxn ang="0">
                    <a:pos x="69" y="63"/>
                  </a:cxn>
                  <a:cxn ang="0">
                    <a:pos x="84" y="51"/>
                  </a:cxn>
                  <a:cxn ang="0">
                    <a:pos x="101" y="40"/>
                  </a:cxn>
                  <a:cxn ang="0">
                    <a:pos x="118" y="32"/>
                  </a:cxn>
                  <a:cxn ang="0">
                    <a:pos x="244" y="0"/>
                  </a:cxn>
                  <a:cxn ang="0">
                    <a:pos x="230" y="7"/>
                  </a:cxn>
                  <a:cxn ang="0">
                    <a:pos x="217" y="15"/>
                  </a:cxn>
                  <a:cxn ang="0">
                    <a:pos x="202" y="23"/>
                  </a:cxn>
                  <a:cxn ang="0">
                    <a:pos x="187" y="30"/>
                  </a:cxn>
                  <a:cxn ang="0">
                    <a:pos x="171" y="40"/>
                  </a:cxn>
                  <a:cxn ang="0">
                    <a:pos x="154" y="49"/>
                  </a:cxn>
                  <a:cxn ang="0">
                    <a:pos x="137" y="59"/>
                  </a:cxn>
                  <a:cxn ang="0">
                    <a:pos x="120" y="68"/>
                  </a:cxn>
                  <a:cxn ang="0">
                    <a:pos x="105" y="78"/>
                  </a:cxn>
                  <a:cxn ang="0">
                    <a:pos x="90" y="87"/>
                  </a:cxn>
                  <a:cxn ang="0">
                    <a:pos x="75" y="99"/>
                  </a:cxn>
                  <a:cxn ang="0">
                    <a:pos x="61" y="110"/>
                  </a:cxn>
                  <a:cxn ang="0">
                    <a:pos x="50" y="120"/>
                  </a:cxn>
                  <a:cxn ang="0">
                    <a:pos x="38" y="131"/>
                  </a:cxn>
                  <a:cxn ang="0">
                    <a:pos x="21" y="154"/>
                  </a:cxn>
                  <a:cxn ang="0">
                    <a:pos x="10" y="156"/>
                  </a:cxn>
                  <a:cxn ang="0">
                    <a:pos x="4" y="150"/>
                  </a:cxn>
                  <a:cxn ang="0">
                    <a:pos x="0" y="135"/>
                  </a:cxn>
                  <a:cxn ang="0">
                    <a:pos x="0" y="135"/>
                  </a:cxn>
                </a:cxnLst>
                <a:rect l="0" t="0" r="r" b="b"/>
                <a:pathLst>
                  <a:path w="244" h="156">
                    <a:moveTo>
                      <a:pt x="0" y="135"/>
                    </a:moveTo>
                    <a:lnTo>
                      <a:pt x="14" y="120"/>
                    </a:lnTo>
                    <a:lnTo>
                      <a:pt x="27" y="104"/>
                    </a:lnTo>
                    <a:lnTo>
                      <a:pt x="40" y="91"/>
                    </a:lnTo>
                    <a:lnTo>
                      <a:pt x="48" y="84"/>
                    </a:lnTo>
                    <a:lnTo>
                      <a:pt x="54" y="76"/>
                    </a:lnTo>
                    <a:lnTo>
                      <a:pt x="61" y="70"/>
                    </a:lnTo>
                    <a:lnTo>
                      <a:pt x="69" y="63"/>
                    </a:lnTo>
                    <a:lnTo>
                      <a:pt x="84" y="51"/>
                    </a:lnTo>
                    <a:lnTo>
                      <a:pt x="101" y="40"/>
                    </a:lnTo>
                    <a:lnTo>
                      <a:pt x="118" y="32"/>
                    </a:lnTo>
                    <a:lnTo>
                      <a:pt x="244" y="0"/>
                    </a:lnTo>
                    <a:lnTo>
                      <a:pt x="230" y="7"/>
                    </a:lnTo>
                    <a:lnTo>
                      <a:pt x="217" y="15"/>
                    </a:lnTo>
                    <a:lnTo>
                      <a:pt x="202" y="23"/>
                    </a:lnTo>
                    <a:lnTo>
                      <a:pt x="187" y="30"/>
                    </a:lnTo>
                    <a:lnTo>
                      <a:pt x="171" y="40"/>
                    </a:lnTo>
                    <a:lnTo>
                      <a:pt x="154" y="49"/>
                    </a:lnTo>
                    <a:lnTo>
                      <a:pt x="137" y="59"/>
                    </a:lnTo>
                    <a:lnTo>
                      <a:pt x="120" y="68"/>
                    </a:lnTo>
                    <a:lnTo>
                      <a:pt x="105" y="78"/>
                    </a:lnTo>
                    <a:lnTo>
                      <a:pt x="90" y="87"/>
                    </a:lnTo>
                    <a:lnTo>
                      <a:pt x="75" y="99"/>
                    </a:lnTo>
                    <a:lnTo>
                      <a:pt x="61" y="110"/>
                    </a:lnTo>
                    <a:lnTo>
                      <a:pt x="50" y="120"/>
                    </a:lnTo>
                    <a:lnTo>
                      <a:pt x="38" y="131"/>
                    </a:lnTo>
                    <a:lnTo>
                      <a:pt x="21" y="154"/>
                    </a:lnTo>
                    <a:lnTo>
                      <a:pt x="10" y="156"/>
                    </a:lnTo>
                    <a:lnTo>
                      <a:pt x="4" y="150"/>
                    </a:lnTo>
                    <a:lnTo>
                      <a:pt x="0" y="135"/>
                    </a:lnTo>
                    <a:lnTo>
                      <a:pt x="0" y="135"/>
                    </a:lnTo>
                    <a:close/>
                  </a:path>
                </a:pathLst>
              </a:custGeom>
              <a:solidFill>
                <a:srgbClr val="000000"/>
              </a:solidFill>
              <a:ln w="9525">
                <a:noFill/>
                <a:round/>
                <a:headEnd/>
                <a:tailEnd/>
              </a:ln>
            </p:spPr>
            <p:txBody>
              <a:bodyPr/>
              <a:lstStyle/>
              <a:p>
                <a:endParaRPr lang="en-US"/>
              </a:p>
            </p:txBody>
          </p:sp>
          <p:sp>
            <p:nvSpPr>
              <p:cNvPr id="42042" name="Freeform 58"/>
              <p:cNvSpPr>
                <a:spLocks noChangeAspect="1"/>
              </p:cNvSpPr>
              <p:nvPr/>
            </p:nvSpPr>
            <p:spPr bwMode="auto">
              <a:xfrm>
                <a:off x="3785" y="1736"/>
                <a:ext cx="158" cy="35"/>
              </a:xfrm>
              <a:custGeom>
                <a:avLst/>
                <a:gdLst/>
                <a:ahLst/>
                <a:cxnLst>
                  <a:cxn ang="0">
                    <a:pos x="314" y="70"/>
                  </a:cxn>
                  <a:cxn ang="0">
                    <a:pos x="223" y="61"/>
                  </a:cxn>
                  <a:cxn ang="0">
                    <a:pos x="177" y="53"/>
                  </a:cxn>
                  <a:cxn ang="0">
                    <a:pos x="133" y="36"/>
                  </a:cxn>
                  <a:cxn ang="0">
                    <a:pos x="2" y="6"/>
                  </a:cxn>
                  <a:cxn ang="0">
                    <a:pos x="0" y="2"/>
                  </a:cxn>
                  <a:cxn ang="0">
                    <a:pos x="67" y="0"/>
                  </a:cxn>
                  <a:cxn ang="0">
                    <a:pos x="133" y="11"/>
                  </a:cxn>
                  <a:cxn ang="0">
                    <a:pos x="167" y="21"/>
                  </a:cxn>
                  <a:cxn ang="0">
                    <a:pos x="202" y="30"/>
                  </a:cxn>
                  <a:cxn ang="0">
                    <a:pos x="236" y="42"/>
                  </a:cxn>
                  <a:cxn ang="0">
                    <a:pos x="270" y="51"/>
                  </a:cxn>
                  <a:cxn ang="0">
                    <a:pos x="316" y="66"/>
                  </a:cxn>
                  <a:cxn ang="0">
                    <a:pos x="314" y="70"/>
                  </a:cxn>
                  <a:cxn ang="0">
                    <a:pos x="314" y="70"/>
                  </a:cxn>
                </a:cxnLst>
                <a:rect l="0" t="0" r="r" b="b"/>
                <a:pathLst>
                  <a:path w="316" h="70">
                    <a:moveTo>
                      <a:pt x="314" y="70"/>
                    </a:moveTo>
                    <a:lnTo>
                      <a:pt x="223" y="61"/>
                    </a:lnTo>
                    <a:lnTo>
                      <a:pt x="177" y="53"/>
                    </a:lnTo>
                    <a:lnTo>
                      <a:pt x="133" y="36"/>
                    </a:lnTo>
                    <a:lnTo>
                      <a:pt x="2" y="6"/>
                    </a:lnTo>
                    <a:lnTo>
                      <a:pt x="0" y="2"/>
                    </a:lnTo>
                    <a:lnTo>
                      <a:pt x="67" y="0"/>
                    </a:lnTo>
                    <a:lnTo>
                      <a:pt x="133" y="11"/>
                    </a:lnTo>
                    <a:lnTo>
                      <a:pt x="167" y="21"/>
                    </a:lnTo>
                    <a:lnTo>
                      <a:pt x="202" y="30"/>
                    </a:lnTo>
                    <a:lnTo>
                      <a:pt x="236" y="42"/>
                    </a:lnTo>
                    <a:lnTo>
                      <a:pt x="270" y="51"/>
                    </a:lnTo>
                    <a:lnTo>
                      <a:pt x="316" y="66"/>
                    </a:lnTo>
                    <a:lnTo>
                      <a:pt x="314" y="70"/>
                    </a:lnTo>
                    <a:lnTo>
                      <a:pt x="314" y="70"/>
                    </a:lnTo>
                    <a:close/>
                  </a:path>
                </a:pathLst>
              </a:custGeom>
              <a:solidFill>
                <a:srgbClr val="000000"/>
              </a:solidFill>
              <a:ln w="9525">
                <a:noFill/>
                <a:round/>
                <a:headEnd/>
                <a:tailEnd/>
              </a:ln>
            </p:spPr>
            <p:txBody>
              <a:bodyPr/>
              <a:lstStyle/>
              <a:p>
                <a:endParaRPr lang="en-US"/>
              </a:p>
            </p:txBody>
          </p:sp>
          <p:sp>
            <p:nvSpPr>
              <p:cNvPr id="42043" name="Freeform 59"/>
              <p:cNvSpPr>
                <a:spLocks noChangeAspect="1"/>
              </p:cNvSpPr>
              <p:nvPr/>
            </p:nvSpPr>
            <p:spPr bwMode="auto">
              <a:xfrm>
                <a:off x="3433" y="1668"/>
                <a:ext cx="72" cy="33"/>
              </a:xfrm>
              <a:custGeom>
                <a:avLst/>
                <a:gdLst/>
                <a:ahLst/>
                <a:cxnLst>
                  <a:cxn ang="0">
                    <a:pos x="52" y="34"/>
                  </a:cxn>
                  <a:cxn ang="0">
                    <a:pos x="145" y="0"/>
                  </a:cxn>
                  <a:cxn ang="0">
                    <a:pos x="131" y="15"/>
                  </a:cxn>
                  <a:cxn ang="0">
                    <a:pos x="124" y="21"/>
                  </a:cxn>
                  <a:cxn ang="0">
                    <a:pos x="116" y="26"/>
                  </a:cxn>
                  <a:cxn ang="0">
                    <a:pos x="99" y="36"/>
                  </a:cxn>
                  <a:cxn ang="0">
                    <a:pos x="80" y="44"/>
                  </a:cxn>
                  <a:cxn ang="0">
                    <a:pos x="40" y="55"/>
                  </a:cxn>
                  <a:cxn ang="0">
                    <a:pos x="0" y="65"/>
                  </a:cxn>
                  <a:cxn ang="0">
                    <a:pos x="52" y="34"/>
                  </a:cxn>
                  <a:cxn ang="0">
                    <a:pos x="52" y="34"/>
                  </a:cxn>
                </a:cxnLst>
                <a:rect l="0" t="0" r="r" b="b"/>
                <a:pathLst>
                  <a:path w="145" h="65">
                    <a:moveTo>
                      <a:pt x="52" y="34"/>
                    </a:moveTo>
                    <a:lnTo>
                      <a:pt x="145" y="0"/>
                    </a:lnTo>
                    <a:lnTo>
                      <a:pt x="131" y="15"/>
                    </a:lnTo>
                    <a:lnTo>
                      <a:pt x="124" y="21"/>
                    </a:lnTo>
                    <a:lnTo>
                      <a:pt x="116" y="26"/>
                    </a:lnTo>
                    <a:lnTo>
                      <a:pt x="99" y="36"/>
                    </a:lnTo>
                    <a:lnTo>
                      <a:pt x="80" y="44"/>
                    </a:lnTo>
                    <a:lnTo>
                      <a:pt x="40" y="55"/>
                    </a:lnTo>
                    <a:lnTo>
                      <a:pt x="0" y="65"/>
                    </a:lnTo>
                    <a:lnTo>
                      <a:pt x="52" y="34"/>
                    </a:lnTo>
                    <a:lnTo>
                      <a:pt x="52" y="34"/>
                    </a:lnTo>
                    <a:close/>
                  </a:path>
                </a:pathLst>
              </a:custGeom>
              <a:solidFill>
                <a:srgbClr val="000000"/>
              </a:solidFill>
              <a:ln w="9525">
                <a:noFill/>
                <a:round/>
                <a:headEnd/>
                <a:tailEnd/>
              </a:ln>
            </p:spPr>
            <p:txBody>
              <a:bodyPr/>
              <a:lstStyle/>
              <a:p>
                <a:endParaRPr lang="en-US"/>
              </a:p>
            </p:txBody>
          </p:sp>
          <p:sp>
            <p:nvSpPr>
              <p:cNvPr id="42044" name="Freeform 60"/>
              <p:cNvSpPr>
                <a:spLocks noChangeAspect="1"/>
              </p:cNvSpPr>
              <p:nvPr/>
            </p:nvSpPr>
            <p:spPr bwMode="auto">
              <a:xfrm>
                <a:off x="3512" y="1651"/>
                <a:ext cx="74" cy="32"/>
              </a:xfrm>
              <a:custGeom>
                <a:avLst/>
                <a:gdLst/>
                <a:ahLst/>
                <a:cxnLst>
                  <a:cxn ang="0">
                    <a:pos x="0" y="62"/>
                  </a:cxn>
                  <a:cxn ang="0">
                    <a:pos x="4" y="55"/>
                  </a:cxn>
                  <a:cxn ang="0">
                    <a:pos x="11" y="47"/>
                  </a:cxn>
                  <a:cxn ang="0">
                    <a:pos x="19" y="38"/>
                  </a:cxn>
                  <a:cxn ang="0">
                    <a:pos x="29" y="30"/>
                  </a:cxn>
                  <a:cxn ang="0">
                    <a:pos x="40" y="22"/>
                  </a:cxn>
                  <a:cxn ang="0">
                    <a:pos x="51" y="15"/>
                  </a:cxn>
                  <a:cxn ang="0">
                    <a:pos x="78" y="5"/>
                  </a:cxn>
                  <a:cxn ang="0">
                    <a:pos x="103" y="0"/>
                  </a:cxn>
                  <a:cxn ang="0">
                    <a:pos x="124" y="0"/>
                  </a:cxn>
                  <a:cxn ang="0">
                    <a:pos x="141" y="11"/>
                  </a:cxn>
                  <a:cxn ang="0">
                    <a:pos x="148" y="30"/>
                  </a:cxn>
                  <a:cxn ang="0">
                    <a:pos x="120" y="38"/>
                  </a:cxn>
                  <a:cxn ang="0">
                    <a:pos x="97" y="43"/>
                  </a:cxn>
                  <a:cxn ang="0">
                    <a:pos x="70" y="51"/>
                  </a:cxn>
                  <a:cxn ang="0">
                    <a:pos x="23" y="60"/>
                  </a:cxn>
                  <a:cxn ang="0">
                    <a:pos x="0" y="62"/>
                  </a:cxn>
                  <a:cxn ang="0">
                    <a:pos x="0" y="62"/>
                  </a:cxn>
                </a:cxnLst>
                <a:rect l="0" t="0" r="r" b="b"/>
                <a:pathLst>
                  <a:path w="148" h="62">
                    <a:moveTo>
                      <a:pt x="0" y="62"/>
                    </a:moveTo>
                    <a:lnTo>
                      <a:pt x="4" y="55"/>
                    </a:lnTo>
                    <a:lnTo>
                      <a:pt x="11" y="47"/>
                    </a:lnTo>
                    <a:lnTo>
                      <a:pt x="19" y="38"/>
                    </a:lnTo>
                    <a:lnTo>
                      <a:pt x="29" y="30"/>
                    </a:lnTo>
                    <a:lnTo>
                      <a:pt x="40" y="22"/>
                    </a:lnTo>
                    <a:lnTo>
                      <a:pt x="51" y="15"/>
                    </a:lnTo>
                    <a:lnTo>
                      <a:pt x="78" y="5"/>
                    </a:lnTo>
                    <a:lnTo>
                      <a:pt x="103" y="0"/>
                    </a:lnTo>
                    <a:lnTo>
                      <a:pt x="124" y="0"/>
                    </a:lnTo>
                    <a:lnTo>
                      <a:pt x="141" y="11"/>
                    </a:lnTo>
                    <a:lnTo>
                      <a:pt x="148" y="30"/>
                    </a:lnTo>
                    <a:lnTo>
                      <a:pt x="120" y="38"/>
                    </a:lnTo>
                    <a:lnTo>
                      <a:pt x="97" y="43"/>
                    </a:lnTo>
                    <a:lnTo>
                      <a:pt x="70" y="51"/>
                    </a:lnTo>
                    <a:lnTo>
                      <a:pt x="23" y="60"/>
                    </a:lnTo>
                    <a:lnTo>
                      <a:pt x="0" y="62"/>
                    </a:lnTo>
                    <a:lnTo>
                      <a:pt x="0" y="62"/>
                    </a:lnTo>
                    <a:close/>
                  </a:path>
                </a:pathLst>
              </a:custGeom>
              <a:solidFill>
                <a:srgbClr val="000000"/>
              </a:solidFill>
              <a:ln w="9525">
                <a:noFill/>
                <a:round/>
                <a:headEnd/>
                <a:tailEnd/>
              </a:ln>
            </p:spPr>
            <p:txBody>
              <a:bodyPr/>
              <a:lstStyle/>
              <a:p>
                <a:endParaRPr lang="en-US"/>
              </a:p>
            </p:txBody>
          </p:sp>
          <p:sp>
            <p:nvSpPr>
              <p:cNvPr id="42045" name="Freeform 61"/>
              <p:cNvSpPr>
                <a:spLocks noChangeAspect="1"/>
              </p:cNvSpPr>
              <p:nvPr/>
            </p:nvSpPr>
            <p:spPr bwMode="auto">
              <a:xfrm>
                <a:off x="3379" y="1623"/>
                <a:ext cx="43" cy="34"/>
              </a:xfrm>
              <a:custGeom>
                <a:avLst/>
                <a:gdLst/>
                <a:ahLst/>
                <a:cxnLst>
                  <a:cxn ang="0">
                    <a:pos x="76" y="68"/>
                  </a:cxn>
                  <a:cxn ang="0">
                    <a:pos x="68" y="59"/>
                  </a:cxn>
                  <a:cxn ang="0">
                    <a:pos x="59" y="49"/>
                  </a:cxn>
                  <a:cxn ang="0">
                    <a:pos x="49" y="41"/>
                  </a:cxn>
                  <a:cxn ang="0">
                    <a:pos x="40" y="34"/>
                  </a:cxn>
                  <a:cxn ang="0">
                    <a:pos x="28" y="26"/>
                  </a:cxn>
                  <a:cxn ang="0">
                    <a:pos x="19" y="17"/>
                  </a:cxn>
                  <a:cxn ang="0">
                    <a:pos x="9" y="9"/>
                  </a:cxn>
                  <a:cxn ang="0">
                    <a:pos x="0" y="0"/>
                  </a:cxn>
                  <a:cxn ang="0">
                    <a:pos x="85" y="51"/>
                  </a:cxn>
                  <a:cxn ang="0">
                    <a:pos x="76" y="68"/>
                  </a:cxn>
                  <a:cxn ang="0">
                    <a:pos x="76" y="68"/>
                  </a:cxn>
                </a:cxnLst>
                <a:rect l="0" t="0" r="r" b="b"/>
                <a:pathLst>
                  <a:path w="85" h="68">
                    <a:moveTo>
                      <a:pt x="76" y="68"/>
                    </a:moveTo>
                    <a:lnTo>
                      <a:pt x="68" y="59"/>
                    </a:lnTo>
                    <a:lnTo>
                      <a:pt x="59" y="49"/>
                    </a:lnTo>
                    <a:lnTo>
                      <a:pt x="49" y="41"/>
                    </a:lnTo>
                    <a:lnTo>
                      <a:pt x="40" y="34"/>
                    </a:lnTo>
                    <a:lnTo>
                      <a:pt x="28" y="26"/>
                    </a:lnTo>
                    <a:lnTo>
                      <a:pt x="19" y="17"/>
                    </a:lnTo>
                    <a:lnTo>
                      <a:pt x="9" y="9"/>
                    </a:lnTo>
                    <a:lnTo>
                      <a:pt x="0" y="0"/>
                    </a:lnTo>
                    <a:lnTo>
                      <a:pt x="85" y="51"/>
                    </a:lnTo>
                    <a:lnTo>
                      <a:pt x="76" y="68"/>
                    </a:lnTo>
                    <a:lnTo>
                      <a:pt x="76" y="68"/>
                    </a:lnTo>
                    <a:close/>
                  </a:path>
                </a:pathLst>
              </a:custGeom>
              <a:solidFill>
                <a:srgbClr val="000000"/>
              </a:solidFill>
              <a:ln w="9525">
                <a:noFill/>
                <a:round/>
                <a:headEnd/>
                <a:tailEnd/>
              </a:ln>
            </p:spPr>
            <p:txBody>
              <a:bodyPr/>
              <a:lstStyle/>
              <a:p>
                <a:endParaRPr lang="en-US"/>
              </a:p>
            </p:txBody>
          </p:sp>
          <p:sp>
            <p:nvSpPr>
              <p:cNvPr id="42046" name="Freeform 62"/>
              <p:cNvSpPr>
                <a:spLocks noChangeAspect="1"/>
              </p:cNvSpPr>
              <p:nvPr/>
            </p:nvSpPr>
            <p:spPr bwMode="auto">
              <a:xfrm>
                <a:off x="3961" y="1583"/>
                <a:ext cx="35" cy="72"/>
              </a:xfrm>
              <a:custGeom>
                <a:avLst/>
                <a:gdLst/>
                <a:ahLst/>
                <a:cxnLst>
                  <a:cxn ang="0">
                    <a:pos x="7" y="144"/>
                  </a:cxn>
                  <a:cxn ang="0">
                    <a:pos x="0" y="135"/>
                  </a:cxn>
                  <a:cxn ang="0">
                    <a:pos x="70" y="0"/>
                  </a:cxn>
                  <a:cxn ang="0">
                    <a:pos x="68" y="30"/>
                  </a:cxn>
                  <a:cxn ang="0">
                    <a:pos x="62" y="62"/>
                  </a:cxn>
                  <a:cxn ang="0">
                    <a:pos x="55" y="95"/>
                  </a:cxn>
                  <a:cxn ang="0">
                    <a:pos x="43" y="127"/>
                  </a:cxn>
                  <a:cxn ang="0">
                    <a:pos x="38" y="133"/>
                  </a:cxn>
                  <a:cxn ang="0">
                    <a:pos x="28" y="137"/>
                  </a:cxn>
                  <a:cxn ang="0">
                    <a:pos x="9" y="144"/>
                  </a:cxn>
                  <a:cxn ang="0">
                    <a:pos x="7" y="144"/>
                  </a:cxn>
                  <a:cxn ang="0">
                    <a:pos x="7" y="144"/>
                  </a:cxn>
                </a:cxnLst>
                <a:rect l="0" t="0" r="r" b="b"/>
                <a:pathLst>
                  <a:path w="70" h="144">
                    <a:moveTo>
                      <a:pt x="7" y="144"/>
                    </a:moveTo>
                    <a:lnTo>
                      <a:pt x="0" y="135"/>
                    </a:lnTo>
                    <a:lnTo>
                      <a:pt x="70" y="0"/>
                    </a:lnTo>
                    <a:lnTo>
                      <a:pt x="68" y="30"/>
                    </a:lnTo>
                    <a:lnTo>
                      <a:pt x="62" y="62"/>
                    </a:lnTo>
                    <a:lnTo>
                      <a:pt x="55" y="95"/>
                    </a:lnTo>
                    <a:lnTo>
                      <a:pt x="43" y="127"/>
                    </a:lnTo>
                    <a:lnTo>
                      <a:pt x="38" y="133"/>
                    </a:lnTo>
                    <a:lnTo>
                      <a:pt x="28" y="137"/>
                    </a:lnTo>
                    <a:lnTo>
                      <a:pt x="9" y="144"/>
                    </a:lnTo>
                    <a:lnTo>
                      <a:pt x="7" y="144"/>
                    </a:lnTo>
                    <a:lnTo>
                      <a:pt x="7" y="144"/>
                    </a:lnTo>
                    <a:close/>
                  </a:path>
                </a:pathLst>
              </a:custGeom>
              <a:solidFill>
                <a:srgbClr val="000000"/>
              </a:solidFill>
              <a:ln w="9525">
                <a:noFill/>
                <a:round/>
                <a:headEnd/>
                <a:tailEnd/>
              </a:ln>
            </p:spPr>
            <p:txBody>
              <a:bodyPr/>
              <a:lstStyle/>
              <a:p>
                <a:endParaRPr lang="en-US"/>
              </a:p>
            </p:txBody>
          </p:sp>
          <p:sp>
            <p:nvSpPr>
              <p:cNvPr id="42047" name="Freeform 63"/>
              <p:cNvSpPr>
                <a:spLocks noChangeAspect="1"/>
              </p:cNvSpPr>
              <p:nvPr/>
            </p:nvSpPr>
            <p:spPr bwMode="auto">
              <a:xfrm>
                <a:off x="3331" y="1594"/>
                <a:ext cx="58" cy="59"/>
              </a:xfrm>
              <a:custGeom>
                <a:avLst/>
                <a:gdLst/>
                <a:ahLst/>
                <a:cxnLst>
                  <a:cxn ang="0">
                    <a:pos x="0" y="0"/>
                  </a:cxn>
                  <a:cxn ang="0">
                    <a:pos x="25" y="15"/>
                  </a:cxn>
                  <a:cxn ang="0">
                    <a:pos x="34" y="22"/>
                  </a:cxn>
                  <a:cxn ang="0">
                    <a:pos x="42" y="32"/>
                  </a:cxn>
                  <a:cxn ang="0">
                    <a:pos x="61" y="51"/>
                  </a:cxn>
                  <a:cxn ang="0">
                    <a:pos x="78" y="72"/>
                  </a:cxn>
                  <a:cxn ang="0">
                    <a:pos x="95" y="91"/>
                  </a:cxn>
                  <a:cxn ang="0">
                    <a:pos x="108" y="106"/>
                  </a:cxn>
                  <a:cxn ang="0">
                    <a:pos x="116" y="117"/>
                  </a:cxn>
                  <a:cxn ang="0">
                    <a:pos x="105" y="116"/>
                  </a:cxn>
                  <a:cxn ang="0">
                    <a:pos x="89" y="108"/>
                  </a:cxn>
                  <a:cxn ang="0">
                    <a:pos x="80" y="100"/>
                  </a:cxn>
                  <a:cxn ang="0">
                    <a:pos x="70" y="93"/>
                  </a:cxn>
                  <a:cxn ang="0">
                    <a:pos x="61" y="83"/>
                  </a:cxn>
                  <a:cxn ang="0">
                    <a:pos x="49" y="72"/>
                  </a:cxn>
                  <a:cxn ang="0">
                    <a:pos x="32" y="51"/>
                  </a:cxn>
                  <a:cxn ang="0">
                    <a:pos x="15" y="30"/>
                  </a:cxn>
                  <a:cxn ang="0">
                    <a:pos x="0" y="0"/>
                  </a:cxn>
                  <a:cxn ang="0">
                    <a:pos x="0" y="0"/>
                  </a:cxn>
                </a:cxnLst>
                <a:rect l="0" t="0" r="r" b="b"/>
                <a:pathLst>
                  <a:path w="116" h="117">
                    <a:moveTo>
                      <a:pt x="0" y="0"/>
                    </a:moveTo>
                    <a:lnTo>
                      <a:pt x="25" y="15"/>
                    </a:lnTo>
                    <a:lnTo>
                      <a:pt x="34" y="22"/>
                    </a:lnTo>
                    <a:lnTo>
                      <a:pt x="42" y="32"/>
                    </a:lnTo>
                    <a:lnTo>
                      <a:pt x="61" y="51"/>
                    </a:lnTo>
                    <a:lnTo>
                      <a:pt x="78" y="72"/>
                    </a:lnTo>
                    <a:lnTo>
                      <a:pt x="95" y="91"/>
                    </a:lnTo>
                    <a:lnTo>
                      <a:pt x="108" y="106"/>
                    </a:lnTo>
                    <a:lnTo>
                      <a:pt x="116" y="117"/>
                    </a:lnTo>
                    <a:lnTo>
                      <a:pt x="105" y="116"/>
                    </a:lnTo>
                    <a:lnTo>
                      <a:pt x="89" y="108"/>
                    </a:lnTo>
                    <a:lnTo>
                      <a:pt x="80" y="100"/>
                    </a:lnTo>
                    <a:lnTo>
                      <a:pt x="70" y="93"/>
                    </a:lnTo>
                    <a:lnTo>
                      <a:pt x="61" y="83"/>
                    </a:lnTo>
                    <a:lnTo>
                      <a:pt x="49" y="72"/>
                    </a:lnTo>
                    <a:lnTo>
                      <a:pt x="32" y="51"/>
                    </a:lnTo>
                    <a:lnTo>
                      <a:pt x="15" y="30"/>
                    </a:lnTo>
                    <a:lnTo>
                      <a:pt x="0" y="0"/>
                    </a:lnTo>
                    <a:lnTo>
                      <a:pt x="0" y="0"/>
                    </a:lnTo>
                    <a:close/>
                  </a:path>
                </a:pathLst>
              </a:custGeom>
              <a:solidFill>
                <a:srgbClr val="000000"/>
              </a:solidFill>
              <a:ln w="9525">
                <a:noFill/>
                <a:round/>
                <a:headEnd/>
                <a:tailEnd/>
              </a:ln>
            </p:spPr>
            <p:txBody>
              <a:bodyPr/>
              <a:lstStyle/>
              <a:p>
                <a:endParaRPr lang="en-US"/>
              </a:p>
            </p:txBody>
          </p:sp>
          <p:sp>
            <p:nvSpPr>
              <p:cNvPr id="42048" name="Freeform 64"/>
              <p:cNvSpPr>
                <a:spLocks noChangeAspect="1"/>
              </p:cNvSpPr>
              <p:nvPr/>
            </p:nvSpPr>
            <p:spPr bwMode="auto">
              <a:xfrm>
                <a:off x="3950" y="1576"/>
                <a:ext cx="37" cy="61"/>
              </a:xfrm>
              <a:custGeom>
                <a:avLst/>
                <a:gdLst/>
                <a:ahLst/>
                <a:cxnLst>
                  <a:cxn ang="0">
                    <a:pos x="0" y="122"/>
                  </a:cxn>
                  <a:cxn ang="0">
                    <a:pos x="7" y="56"/>
                  </a:cxn>
                  <a:cxn ang="0">
                    <a:pos x="17" y="44"/>
                  </a:cxn>
                  <a:cxn ang="0">
                    <a:pos x="28" y="42"/>
                  </a:cxn>
                  <a:cxn ang="0">
                    <a:pos x="34" y="33"/>
                  </a:cxn>
                  <a:cxn ang="0">
                    <a:pos x="72" y="0"/>
                  </a:cxn>
                  <a:cxn ang="0">
                    <a:pos x="72" y="4"/>
                  </a:cxn>
                  <a:cxn ang="0">
                    <a:pos x="44" y="46"/>
                  </a:cxn>
                  <a:cxn ang="0">
                    <a:pos x="0" y="122"/>
                  </a:cxn>
                  <a:cxn ang="0">
                    <a:pos x="0" y="122"/>
                  </a:cxn>
                </a:cxnLst>
                <a:rect l="0" t="0" r="r" b="b"/>
                <a:pathLst>
                  <a:path w="72" h="122">
                    <a:moveTo>
                      <a:pt x="0" y="122"/>
                    </a:moveTo>
                    <a:lnTo>
                      <a:pt x="7" y="56"/>
                    </a:lnTo>
                    <a:lnTo>
                      <a:pt x="17" y="44"/>
                    </a:lnTo>
                    <a:lnTo>
                      <a:pt x="28" y="42"/>
                    </a:lnTo>
                    <a:lnTo>
                      <a:pt x="34" y="33"/>
                    </a:lnTo>
                    <a:lnTo>
                      <a:pt x="72" y="0"/>
                    </a:lnTo>
                    <a:lnTo>
                      <a:pt x="72" y="4"/>
                    </a:lnTo>
                    <a:lnTo>
                      <a:pt x="44" y="46"/>
                    </a:lnTo>
                    <a:lnTo>
                      <a:pt x="0" y="122"/>
                    </a:lnTo>
                    <a:lnTo>
                      <a:pt x="0" y="122"/>
                    </a:lnTo>
                    <a:close/>
                  </a:path>
                </a:pathLst>
              </a:custGeom>
              <a:solidFill>
                <a:srgbClr val="000000"/>
              </a:solidFill>
              <a:ln w="9525">
                <a:noFill/>
                <a:round/>
                <a:headEnd/>
                <a:tailEnd/>
              </a:ln>
            </p:spPr>
            <p:txBody>
              <a:bodyPr/>
              <a:lstStyle/>
              <a:p>
                <a:endParaRPr lang="en-US"/>
              </a:p>
            </p:txBody>
          </p:sp>
          <p:sp>
            <p:nvSpPr>
              <p:cNvPr id="42049" name="Freeform 65"/>
              <p:cNvSpPr>
                <a:spLocks noChangeAspect="1"/>
              </p:cNvSpPr>
              <p:nvPr/>
            </p:nvSpPr>
            <p:spPr bwMode="auto">
              <a:xfrm>
                <a:off x="3566" y="1571"/>
                <a:ext cx="38" cy="59"/>
              </a:xfrm>
              <a:custGeom>
                <a:avLst/>
                <a:gdLst/>
                <a:ahLst/>
                <a:cxnLst>
                  <a:cxn ang="0">
                    <a:pos x="44" y="118"/>
                  </a:cxn>
                  <a:cxn ang="0">
                    <a:pos x="23" y="87"/>
                  </a:cxn>
                  <a:cxn ang="0">
                    <a:pos x="14" y="61"/>
                  </a:cxn>
                  <a:cxn ang="0">
                    <a:pos x="0" y="0"/>
                  </a:cxn>
                  <a:cxn ang="0">
                    <a:pos x="76" y="103"/>
                  </a:cxn>
                  <a:cxn ang="0">
                    <a:pos x="44" y="118"/>
                  </a:cxn>
                  <a:cxn ang="0">
                    <a:pos x="44" y="118"/>
                  </a:cxn>
                </a:cxnLst>
                <a:rect l="0" t="0" r="r" b="b"/>
                <a:pathLst>
                  <a:path w="76" h="118">
                    <a:moveTo>
                      <a:pt x="44" y="118"/>
                    </a:moveTo>
                    <a:lnTo>
                      <a:pt x="23" y="87"/>
                    </a:lnTo>
                    <a:lnTo>
                      <a:pt x="14" y="61"/>
                    </a:lnTo>
                    <a:lnTo>
                      <a:pt x="0" y="0"/>
                    </a:lnTo>
                    <a:lnTo>
                      <a:pt x="76" y="103"/>
                    </a:lnTo>
                    <a:lnTo>
                      <a:pt x="44" y="118"/>
                    </a:lnTo>
                    <a:lnTo>
                      <a:pt x="44" y="118"/>
                    </a:lnTo>
                    <a:close/>
                  </a:path>
                </a:pathLst>
              </a:custGeom>
              <a:solidFill>
                <a:srgbClr val="000000"/>
              </a:solidFill>
              <a:ln w="9525">
                <a:noFill/>
                <a:round/>
                <a:headEnd/>
                <a:tailEnd/>
              </a:ln>
            </p:spPr>
            <p:txBody>
              <a:bodyPr/>
              <a:lstStyle/>
              <a:p>
                <a:endParaRPr lang="en-US"/>
              </a:p>
            </p:txBody>
          </p:sp>
          <p:sp>
            <p:nvSpPr>
              <p:cNvPr id="42050" name="Freeform 66"/>
              <p:cNvSpPr>
                <a:spLocks noChangeAspect="1"/>
              </p:cNvSpPr>
              <p:nvPr/>
            </p:nvSpPr>
            <p:spPr bwMode="auto">
              <a:xfrm>
                <a:off x="3332" y="1585"/>
                <a:ext cx="80" cy="41"/>
              </a:xfrm>
              <a:custGeom>
                <a:avLst/>
                <a:gdLst/>
                <a:ahLst/>
                <a:cxnLst>
                  <a:cxn ang="0">
                    <a:pos x="0" y="0"/>
                  </a:cxn>
                  <a:cxn ang="0">
                    <a:pos x="123" y="22"/>
                  </a:cxn>
                  <a:cxn ang="0">
                    <a:pos x="131" y="34"/>
                  </a:cxn>
                  <a:cxn ang="0">
                    <a:pos x="144" y="53"/>
                  </a:cxn>
                  <a:cxn ang="0">
                    <a:pos x="160" y="81"/>
                  </a:cxn>
                  <a:cxn ang="0">
                    <a:pos x="137" y="76"/>
                  </a:cxn>
                  <a:cxn ang="0">
                    <a:pos x="114" y="64"/>
                  </a:cxn>
                  <a:cxn ang="0">
                    <a:pos x="101" y="57"/>
                  </a:cxn>
                  <a:cxn ang="0">
                    <a:pos x="85" y="49"/>
                  </a:cxn>
                  <a:cxn ang="0">
                    <a:pos x="72" y="41"/>
                  </a:cxn>
                  <a:cxn ang="0">
                    <a:pos x="57" y="32"/>
                  </a:cxn>
                  <a:cxn ang="0">
                    <a:pos x="44" y="24"/>
                  </a:cxn>
                  <a:cxn ang="0">
                    <a:pos x="32" y="19"/>
                  </a:cxn>
                  <a:cxn ang="0">
                    <a:pos x="11" y="5"/>
                  </a:cxn>
                  <a:cxn ang="0">
                    <a:pos x="0" y="0"/>
                  </a:cxn>
                  <a:cxn ang="0">
                    <a:pos x="0" y="0"/>
                  </a:cxn>
                </a:cxnLst>
                <a:rect l="0" t="0" r="r" b="b"/>
                <a:pathLst>
                  <a:path w="160" h="81">
                    <a:moveTo>
                      <a:pt x="0" y="0"/>
                    </a:moveTo>
                    <a:lnTo>
                      <a:pt x="123" y="22"/>
                    </a:lnTo>
                    <a:lnTo>
                      <a:pt x="131" y="34"/>
                    </a:lnTo>
                    <a:lnTo>
                      <a:pt x="144" y="53"/>
                    </a:lnTo>
                    <a:lnTo>
                      <a:pt x="160" y="81"/>
                    </a:lnTo>
                    <a:lnTo>
                      <a:pt x="137" y="76"/>
                    </a:lnTo>
                    <a:lnTo>
                      <a:pt x="114" y="64"/>
                    </a:lnTo>
                    <a:lnTo>
                      <a:pt x="101" y="57"/>
                    </a:lnTo>
                    <a:lnTo>
                      <a:pt x="85" y="49"/>
                    </a:lnTo>
                    <a:lnTo>
                      <a:pt x="72" y="41"/>
                    </a:lnTo>
                    <a:lnTo>
                      <a:pt x="57" y="32"/>
                    </a:lnTo>
                    <a:lnTo>
                      <a:pt x="44" y="24"/>
                    </a:lnTo>
                    <a:lnTo>
                      <a:pt x="32" y="19"/>
                    </a:lnTo>
                    <a:lnTo>
                      <a:pt x="11" y="5"/>
                    </a:lnTo>
                    <a:lnTo>
                      <a:pt x="0" y="0"/>
                    </a:lnTo>
                    <a:lnTo>
                      <a:pt x="0" y="0"/>
                    </a:lnTo>
                    <a:close/>
                  </a:path>
                </a:pathLst>
              </a:custGeom>
              <a:solidFill>
                <a:srgbClr val="000000"/>
              </a:solidFill>
              <a:ln w="9525">
                <a:noFill/>
                <a:round/>
                <a:headEnd/>
                <a:tailEnd/>
              </a:ln>
            </p:spPr>
            <p:txBody>
              <a:bodyPr/>
              <a:lstStyle/>
              <a:p>
                <a:endParaRPr lang="en-US"/>
              </a:p>
            </p:txBody>
          </p:sp>
          <p:sp>
            <p:nvSpPr>
              <p:cNvPr id="42051" name="Freeform 67"/>
              <p:cNvSpPr>
                <a:spLocks noChangeAspect="1"/>
              </p:cNvSpPr>
              <p:nvPr/>
            </p:nvSpPr>
            <p:spPr bwMode="auto">
              <a:xfrm>
                <a:off x="3765" y="1564"/>
                <a:ext cx="23" cy="52"/>
              </a:xfrm>
              <a:custGeom>
                <a:avLst/>
                <a:gdLst/>
                <a:ahLst/>
                <a:cxnLst>
                  <a:cxn ang="0">
                    <a:pos x="42" y="104"/>
                  </a:cxn>
                  <a:cxn ang="0">
                    <a:pos x="0" y="93"/>
                  </a:cxn>
                  <a:cxn ang="0">
                    <a:pos x="4" y="72"/>
                  </a:cxn>
                  <a:cxn ang="0">
                    <a:pos x="4" y="47"/>
                  </a:cxn>
                  <a:cxn ang="0">
                    <a:pos x="2" y="0"/>
                  </a:cxn>
                  <a:cxn ang="0">
                    <a:pos x="23" y="47"/>
                  </a:cxn>
                  <a:cxn ang="0">
                    <a:pos x="46" y="102"/>
                  </a:cxn>
                  <a:cxn ang="0">
                    <a:pos x="42" y="104"/>
                  </a:cxn>
                  <a:cxn ang="0">
                    <a:pos x="42" y="104"/>
                  </a:cxn>
                </a:cxnLst>
                <a:rect l="0" t="0" r="r" b="b"/>
                <a:pathLst>
                  <a:path w="46" h="104">
                    <a:moveTo>
                      <a:pt x="42" y="104"/>
                    </a:moveTo>
                    <a:lnTo>
                      <a:pt x="0" y="93"/>
                    </a:lnTo>
                    <a:lnTo>
                      <a:pt x="4" y="72"/>
                    </a:lnTo>
                    <a:lnTo>
                      <a:pt x="4" y="47"/>
                    </a:lnTo>
                    <a:lnTo>
                      <a:pt x="2" y="0"/>
                    </a:lnTo>
                    <a:lnTo>
                      <a:pt x="23" y="47"/>
                    </a:lnTo>
                    <a:lnTo>
                      <a:pt x="46" y="102"/>
                    </a:lnTo>
                    <a:lnTo>
                      <a:pt x="42" y="104"/>
                    </a:lnTo>
                    <a:lnTo>
                      <a:pt x="42" y="104"/>
                    </a:lnTo>
                    <a:close/>
                  </a:path>
                </a:pathLst>
              </a:custGeom>
              <a:solidFill>
                <a:srgbClr val="000000"/>
              </a:solidFill>
              <a:ln w="9525">
                <a:noFill/>
                <a:round/>
                <a:headEnd/>
                <a:tailEnd/>
              </a:ln>
            </p:spPr>
            <p:txBody>
              <a:bodyPr/>
              <a:lstStyle/>
              <a:p>
                <a:endParaRPr lang="en-US"/>
              </a:p>
            </p:txBody>
          </p:sp>
          <p:sp>
            <p:nvSpPr>
              <p:cNvPr id="42052" name="Freeform 68"/>
              <p:cNvSpPr>
                <a:spLocks noChangeAspect="1"/>
              </p:cNvSpPr>
              <p:nvPr/>
            </p:nvSpPr>
            <p:spPr bwMode="auto">
              <a:xfrm>
                <a:off x="3572" y="1539"/>
                <a:ext cx="35" cy="68"/>
              </a:xfrm>
              <a:custGeom>
                <a:avLst/>
                <a:gdLst/>
                <a:ahLst/>
                <a:cxnLst>
                  <a:cxn ang="0">
                    <a:pos x="68" y="135"/>
                  </a:cxn>
                  <a:cxn ang="0">
                    <a:pos x="0" y="29"/>
                  </a:cxn>
                  <a:cxn ang="0">
                    <a:pos x="19" y="0"/>
                  </a:cxn>
                  <a:cxn ang="0">
                    <a:pos x="68" y="135"/>
                  </a:cxn>
                  <a:cxn ang="0">
                    <a:pos x="68" y="135"/>
                  </a:cxn>
                </a:cxnLst>
                <a:rect l="0" t="0" r="r" b="b"/>
                <a:pathLst>
                  <a:path w="68" h="135">
                    <a:moveTo>
                      <a:pt x="68" y="135"/>
                    </a:moveTo>
                    <a:lnTo>
                      <a:pt x="0" y="29"/>
                    </a:lnTo>
                    <a:lnTo>
                      <a:pt x="19" y="0"/>
                    </a:lnTo>
                    <a:lnTo>
                      <a:pt x="68" y="135"/>
                    </a:lnTo>
                    <a:lnTo>
                      <a:pt x="68" y="135"/>
                    </a:lnTo>
                    <a:close/>
                  </a:path>
                </a:pathLst>
              </a:custGeom>
              <a:solidFill>
                <a:srgbClr val="000000"/>
              </a:solidFill>
              <a:ln w="9525">
                <a:noFill/>
                <a:round/>
                <a:headEnd/>
                <a:tailEnd/>
              </a:ln>
            </p:spPr>
            <p:txBody>
              <a:bodyPr/>
              <a:lstStyle/>
              <a:p>
                <a:endParaRPr lang="en-US"/>
              </a:p>
            </p:txBody>
          </p:sp>
          <p:sp>
            <p:nvSpPr>
              <p:cNvPr id="42053" name="Freeform 69"/>
              <p:cNvSpPr>
                <a:spLocks noChangeAspect="1"/>
              </p:cNvSpPr>
              <p:nvPr/>
            </p:nvSpPr>
            <p:spPr bwMode="auto">
              <a:xfrm>
                <a:off x="3775" y="1522"/>
                <a:ext cx="23" cy="85"/>
              </a:xfrm>
              <a:custGeom>
                <a:avLst/>
                <a:gdLst/>
                <a:ahLst/>
                <a:cxnLst>
                  <a:cxn ang="0">
                    <a:pos x="48" y="169"/>
                  </a:cxn>
                  <a:cxn ang="0">
                    <a:pos x="6" y="78"/>
                  </a:cxn>
                  <a:cxn ang="0">
                    <a:pos x="0" y="34"/>
                  </a:cxn>
                  <a:cxn ang="0">
                    <a:pos x="23" y="0"/>
                  </a:cxn>
                  <a:cxn ang="0">
                    <a:pos x="35" y="53"/>
                  </a:cxn>
                  <a:cxn ang="0">
                    <a:pos x="44" y="108"/>
                  </a:cxn>
                  <a:cxn ang="0">
                    <a:pos x="48" y="169"/>
                  </a:cxn>
                  <a:cxn ang="0">
                    <a:pos x="48" y="169"/>
                  </a:cxn>
                </a:cxnLst>
                <a:rect l="0" t="0" r="r" b="b"/>
                <a:pathLst>
                  <a:path w="48" h="169">
                    <a:moveTo>
                      <a:pt x="48" y="169"/>
                    </a:moveTo>
                    <a:lnTo>
                      <a:pt x="6" y="78"/>
                    </a:lnTo>
                    <a:lnTo>
                      <a:pt x="0" y="34"/>
                    </a:lnTo>
                    <a:lnTo>
                      <a:pt x="23" y="0"/>
                    </a:lnTo>
                    <a:lnTo>
                      <a:pt x="35" y="53"/>
                    </a:lnTo>
                    <a:lnTo>
                      <a:pt x="44" y="108"/>
                    </a:lnTo>
                    <a:lnTo>
                      <a:pt x="48" y="169"/>
                    </a:lnTo>
                    <a:lnTo>
                      <a:pt x="48" y="169"/>
                    </a:lnTo>
                    <a:close/>
                  </a:path>
                </a:pathLst>
              </a:custGeom>
              <a:solidFill>
                <a:srgbClr val="000000"/>
              </a:solidFill>
              <a:ln w="9525">
                <a:noFill/>
                <a:round/>
                <a:headEnd/>
                <a:tailEnd/>
              </a:ln>
            </p:spPr>
            <p:txBody>
              <a:bodyPr/>
              <a:lstStyle/>
              <a:p>
                <a:endParaRPr lang="en-US"/>
              </a:p>
            </p:txBody>
          </p:sp>
          <p:sp>
            <p:nvSpPr>
              <p:cNvPr id="42054" name="Freeform 70"/>
              <p:cNvSpPr>
                <a:spLocks noChangeAspect="1"/>
              </p:cNvSpPr>
              <p:nvPr/>
            </p:nvSpPr>
            <p:spPr bwMode="auto">
              <a:xfrm>
                <a:off x="3740" y="1529"/>
                <a:ext cx="13" cy="69"/>
              </a:xfrm>
              <a:custGeom>
                <a:avLst/>
                <a:gdLst/>
                <a:ahLst/>
                <a:cxnLst>
                  <a:cxn ang="0">
                    <a:pos x="25" y="139"/>
                  </a:cxn>
                  <a:cxn ang="0">
                    <a:pos x="19" y="128"/>
                  </a:cxn>
                  <a:cxn ang="0">
                    <a:pos x="13" y="114"/>
                  </a:cxn>
                  <a:cxn ang="0">
                    <a:pos x="8" y="88"/>
                  </a:cxn>
                  <a:cxn ang="0">
                    <a:pos x="0" y="86"/>
                  </a:cxn>
                  <a:cxn ang="0">
                    <a:pos x="0" y="65"/>
                  </a:cxn>
                  <a:cxn ang="0">
                    <a:pos x="6" y="44"/>
                  </a:cxn>
                  <a:cxn ang="0">
                    <a:pos x="13" y="21"/>
                  </a:cxn>
                  <a:cxn ang="0">
                    <a:pos x="23" y="0"/>
                  </a:cxn>
                  <a:cxn ang="0">
                    <a:pos x="25" y="139"/>
                  </a:cxn>
                  <a:cxn ang="0">
                    <a:pos x="25" y="139"/>
                  </a:cxn>
                </a:cxnLst>
                <a:rect l="0" t="0" r="r" b="b"/>
                <a:pathLst>
                  <a:path w="25" h="139">
                    <a:moveTo>
                      <a:pt x="25" y="139"/>
                    </a:moveTo>
                    <a:lnTo>
                      <a:pt x="19" y="128"/>
                    </a:lnTo>
                    <a:lnTo>
                      <a:pt x="13" y="114"/>
                    </a:lnTo>
                    <a:lnTo>
                      <a:pt x="8" y="88"/>
                    </a:lnTo>
                    <a:lnTo>
                      <a:pt x="0" y="86"/>
                    </a:lnTo>
                    <a:lnTo>
                      <a:pt x="0" y="65"/>
                    </a:lnTo>
                    <a:lnTo>
                      <a:pt x="6" y="44"/>
                    </a:lnTo>
                    <a:lnTo>
                      <a:pt x="13" y="21"/>
                    </a:lnTo>
                    <a:lnTo>
                      <a:pt x="23" y="0"/>
                    </a:lnTo>
                    <a:lnTo>
                      <a:pt x="25" y="139"/>
                    </a:lnTo>
                    <a:lnTo>
                      <a:pt x="25" y="139"/>
                    </a:lnTo>
                    <a:close/>
                  </a:path>
                </a:pathLst>
              </a:custGeom>
              <a:solidFill>
                <a:srgbClr val="000000"/>
              </a:solidFill>
              <a:ln w="9525">
                <a:noFill/>
                <a:round/>
                <a:headEnd/>
                <a:tailEnd/>
              </a:ln>
            </p:spPr>
            <p:txBody>
              <a:bodyPr/>
              <a:lstStyle/>
              <a:p>
                <a:endParaRPr lang="en-US"/>
              </a:p>
            </p:txBody>
          </p:sp>
          <p:sp>
            <p:nvSpPr>
              <p:cNvPr id="42055" name="Freeform 71"/>
              <p:cNvSpPr>
                <a:spLocks noChangeAspect="1"/>
              </p:cNvSpPr>
              <p:nvPr/>
            </p:nvSpPr>
            <p:spPr bwMode="auto">
              <a:xfrm>
                <a:off x="3513" y="1921"/>
                <a:ext cx="432" cy="72"/>
              </a:xfrm>
              <a:custGeom>
                <a:avLst/>
                <a:gdLst/>
                <a:ahLst/>
                <a:cxnLst>
                  <a:cxn ang="0">
                    <a:pos x="70" y="0"/>
                  </a:cxn>
                  <a:cxn ang="0">
                    <a:pos x="104" y="19"/>
                  </a:cxn>
                  <a:cxn ang="0">
                    <a:pos x="150" y="47"/>
                  </a:cxn>
                  <a:cxn ang="0">
                    <a:pos x="197" y="74"/>
                  </a:cxn>
                  <a:cxn ang="0">
                    <a:pos x="249" y="95"/>
                  </a:cxn>
                  <a:cxn ang="0">
                    <a:pos x="348" y="118"/>
                  </a:cxn>
                  <a:cxn ang="0">
                    <a:pos x="431" y="104"/>
                  </a:cxn>
                  <a:cxn ang="0">
                    <a:pos x="536" y="78"/>
                  </a:cxn>
                  <a:cxn ang="0">
                    <a:pos x="595" y="59"/>
                  </a:cxn>
                  <a:cxn ang="0">
                    <a:pos x="661" y="19"/>
                  </a:cxn>
                  <a:cxn ang="0">
                    <a:pos x="587" y="76"/>
                  </a:cxn>
                  <a:cxn ang="0">
                    <a:pos x="558" y="99"/>
                  </a:cxn>
                  <a:cxn ang="0">
                    <a:pos x="581" y="108"/>
                  </a:cxn>
                  <a:cxn ang="0">
                    <a:pos x="629" y="91"/>
                  </a:cxn>
                  <a:cxn ang="0">
                    <a:pos x="701" y="42"/>
                  </a:cxn>
                  <a:cxn ang="0">
                    <a:pos x="642" y="95"/>
                  </a:cxn>
                  <a:cxn ang="0">
                    <a:pos x="638" y="106"/>
                  </a:cxn>
                  <a:cxn ang="0">
                    <a:pos x="659" y="102"/>
                  </a:cxn>
                  <a:cxn ang="0">
                    <a:pos x="724" y="81"/>
                  </a:cxn>
                  <a:cxn ang="0">
                    <a:pos x="750" y="59"/>
                  </a:cxn>
                  <a:cxn ang="0">
                    <a:pos x="798" y="21"/>
                  </a:cxn>
                  <a:cxn ang="0">
                    <a:pos x="771" y="70"/>
                  </a:cxn>
                  <a:cxn ang="0">
                    <a:pos x="786" y="66"/>
                  </a:cxn>
                  <a:cxn ang="0">
                    <a:pos x="862" y="30"/>
                  </a:cxn>
                  <a:cxn ang="0">
                    <a:pos x="832" y="53"/>
                  </a:cxn>
                  <a:cxn ang="0">
                    <a:pos x="748" y="97"/>
                  </a:cxn>
                  <a:cxn ang="0">
                    <a:pos x="655" y="120"/>
                  </a:cxn>
                  <a:cxn ang="0">
                    <a:pos x="509" y="139"/>
                  </a:cxn>
                  <a:cxn ang="0">
                    <a:pos x="372" y="142"/>
                  </a:cxn>
                  <a:cxn ang="0">
                    <a:pos x="264" y="135"/>
                  </a:cxn>
                  <a:cxn ang="0">
                    <a:pos x="139" y="104"/>
                  </a:cxn>
                  <a:cxn ang="0">
                    <a:pos x="6" y="64"/>
                  </a:cxn>
                  <a:cxn ang="0">
                    <a:pos x="57" y="72"/>
                  </a:cxn>
                  <a:cxn ang="0">
                    <a:pos x="112" y="85"/>
                  </a:cxn>
                  <a:cxn ang="0">
                    <a:pos x="34" y="57"/>
                  </a:cxn>
                  <a:cxn ang="0">
                    <a:pos x="0" y="28"/>
                  </a:cxn>
                  <a:cxn ang="0">
                    <a:pos x="63" y="62"/>
                  </a:cxn>
                  <a:cxn ang="0">
                    <a:pos x="131" y="78"/>
                  </a:cxn>
                  <a:cxn ang="0">
                    <a:pos x="57" y="38"/>
                  </a:cxn>
                  <a:cxn ang="0">
                    <a:pos x="26" y="4"/>
                  </a:cxn>
                  <a:cxn ang="0">
                    <a:pos x="78" y="43"/>
                  </a:cxn>
                  <a:cxn ang="0">
                    <a:pos x="156" y="76"/>
                  </a:cxn>
                  <a:cxn ang="0">
                    <a:pos x="108" y="34"/>
                  </a:cxn>
                  <a:cxn ang="0">
                    <a:pos x="70" y="0"/>
                  </a:cxn>
                  <a:cxn ang="0">
                    <a:pos x="70" y="0"/>
                  </a:cxn>
                </a:cxnLst>
                <a:rect l="0" t="0" r="r" b="b"/>
                <a:pathLst>
                  <a:path w="862" h="142">
                    <a:moveTo>
                      <a:pt x="70" y="0"/>
                    </a:moveTo>
                    <a:lnTo>
                      <a:pt x="104" y="19"/>
                    </a:lnTo>
                    <a:lnTo>
                      <a:pt x="150" y="47"/>
                    </a:lnTo>
                    <a:lnTo>
                      <a:pt x="197" y="74"/>
                    </a:lnTo>
                    <a:lnTo>
                      <a:pt x="249" y="95"/>
                    </a:lnTo>
                    <a:lnTo>
                      <a:pt x="348" y="118"/>
                    </a:lnTo>
                    <a:lnTo>
                      <a:pt x="431" y="104"/>
                    </a:lnTo>
                    <a:lnTo>
                      <a:pt x="536" y="78"/>
                    </a:lnTo>
                    <a:lnTo>
                      <a:pt x="595" y="59"/>
                    </a:lnTo>
                    <a:lnTo>
                      <a:pt x="661" y="19"/>
                    </a:lnTo>
                    <a:lnTo>
                      <a:pt x="587" y="76"/>
                    </a:lnTo>
                    <a:lnTo>
                      <a:pt x="558" y="99"/>
                    </a:lnTo>
                    <a:lnTo>
                      <a:pt x="581" y="108"/>
                    </a:lnTo>
                    <a:lnTo>
                      <a:pt x="629" y="91"/>
                    </a:lnTo>
                    <a:lnTo>
                      <a:pt x="701" y="42"/>
                    </a:lnTo>
                    <a:lnTo>
                      <a:pt x="642" y="95"/>
                    </a:lnTo>
                    <a:lnTo>
                      <a:pt x="638" y="106"/>
                    </a:lnTo>
                    <a:lnTo>
                      <a:pt x="659" y="102"/>
                    </a:lnTo>
                    <a:lnTo>
                      <a:pt x="724" y="81"/>
                    </a:lnTo>
                    <a:lnTo>
                      <a:pt x="750" y="59"/>
                    </a:lnTo>
                    <a:lnTo>
                      <a:pt x="798" y="21"/>
                    </a:lnTo>
                    <a:lnTo>
                      <a:pt x="771" y="70"/>
                    </a:lnTo>
                    <a:lnTo>
                      <a:pt x="786" y="66"/>
                    </a:lnTo>
                    <a:lnTo>
                      <a:pt x="862" y="30"/>
                    </a:lnTo>
                    <a:lnTo>
                      <a:pt x="832" y="53"/>
                    </a:lnTo>
                    <a:lnTo>
                      <a:pt x="748" y="97"/>
                    </a:lnTo>
                    <a:lnTo>
                      <a:pt x="655" y="120"/>
                    </a:lnTo>
                    <a:lnTo>
                      <a:pt x="509" y="139"/>
                    </a:lnTo>
                    <a:lnTo>
                      <a:pt x="372" y="142"/>
                    </a:lnTo>
                    <a:lnTo>
                      <a:pt x="264" y="135"/>
                    </a:lnTo>
                    <a:lnTo>
                      <a:pt x="139" y="104"/>
                    </a:lnTo>
                    <a:lnTo>
                      <a:pt x="6" y="64"/>
                    </a:lnTo>
                    <a:lnTo>
                      <a:pt x="57" y="72"/>
                    </a:lnTo>
                    <a:lnTo>
                      <a:pt x="112" y="85"/>
                    </a:lnTo>
                    <a:lnTo>
                      <a:pt x="34" y="57"/>
                    </a:lnTo>
                    <a:lnTo>
                      <a:pt x="0" y="28"/>
                    </a:lnTo>
                    <a:lnTo>
                      <a:pt x="63" y="62"/>
                    </a:lnTo>
                    <a:lnTo>
                      <a:pt x="131" y="78"/>
                    </a:lnTo>
                    <a:lnTo>
                      <a:pt x="57" y="38"/>
                    </a:lnTo>
                    <a:lnTo>
                      <a:pt x="26" y="4"/>
                    </a:lnTo>
                    <a:lnTo>
                      <a:pt x="78" y="43"/>
                    </a:lnTo>
                    <a:lnTo>
                      <a:pt x="156" y="76"/>
                    </a:lnTo>
                    <a:lnTo>
                      <a:pt x="108" y="34"/>
                    </a:lnTo>
                    <a:lnTo>
                      <a:pt x="70" y="0"/>
                    </a:lnTo>
                    <a:lnTo>
                      <a:pt x="70" y="0"/>
                    </a:lnTo>
                    <a:close/>
                  </a:path>
                </a:pathLst>
              </a:custGeom>
              <a:solidFill>
                <a:srgbClr val="FFFFFF"/>
              </a:solidFill>
              <a:ln w="9525">
                <a:noFill/>
                <a:round/>
                <a:headEnd/>
                <a:tailEnd/>
              </a:ln>
            </p:spPr>
            <p:txBody>
              <a:bodyPr/>
              <a:lstStyle/>
              <a:p>
                <a:endParaRPr lang="en-US"/>
              </a:p>
            </p:txBody>
          </p:sp>
          <p:sp>
            <p:nvSpPr>
              <p:cNvPr id="42056" name="Freeform 72"/>
              <p:cNvSpPr>
                <a:spLocks noChangeAspect="1"/>
              </p:cNvSpPr>
              <p:nvPr/>
            </p:nvSpPr>
            <p:spPr bwMode="auto">
              <a:xfrm>
                <a:off x="3719" y="1880"/>
                <a:ext cx="120" cy="99"/>
              </a:xfrm>
              <a:custGeom>
                <a:avLst/>
                <a:gdLst/>
                <a:ahLst/>
                <a:cxnLst>
                  <a:cxn ang="0">
                    <a:pos x="0" y="198"/>
                  </a:cxn>
                  <a:cxn ang="0">
                    <a:pos x="33" y="169"/>
                  </a:cxn>
                  <a:cxn ang="0">
                    <a:pos x="63" y="150"/>
                  </a:cxn>
                  <a:cxn ang="0">
                    <a:pos x="135" y="116"/>
                  </a:cxn>
                  <a:cxn ang="0">
                    <a:pos x="192" y="65"/>
                  </a:cxn>
                  <a:cxn ang="0">
                    <a:pos x="242" y="0"/>
                  </a:cxn>
                  <a:cxn ang="0">
                    <a:pos x="200" y="70"/>
                  </a:cxn>
                  <a:cxn ang="0">
                    <a:pos x="147" y="122"/>
                  </a:cxn>
                  <a:cxn ang="0">
                    <a:pos x="105" y="154"/>
                  </a:cxn>
                  <a:cxn ang="0">
                    <a:pos x="86" y="169"/>
                  </a:cxn>
                  <a:cxn ang="0">
                    <a:pos x="0" y="198"/>
                  </a:cxn>
                  <a:cxn ang="0">
                    <a:pos x="0" y="198"/>
                  </a:cxn>
                </a:cxnLst>
                <a:rect l="0" t="0" r="r" b="b"/>
                <a:pathLst>
                  <a:path w="242" h="198">
                    <a:moveTo>
                      <a:pt x="0" y="198"/>
                    </a:moveTo>
                    <a:lnTo>
                      <a:pt x="33" y="169"/>
                    </a:lnTo>
                    <a:lnTo>
                      <a:pt x="63" y="150"/>
                    </a:lnTo>
                    <a:lnTo>
                      <a:pt x="135" y="116"/>
                    </a:lnTo>
                    <a:lnTo>
                      <a:pt x="192" y="65"/>
                    </a:lnTo>
                    <a:lnTo>
                      <a:pt x="242" y="0"/>
                    </a:lnTo>
                    <a:lnTo>
                      <a:pt x="200" y="70"/>
                    </a:lnTo>
                    <a:lnTo>
                      <a:pt x="147" y="122"/>
                    </a:lnTo>
                    <a:lnTo>
                      <a:pt x="105" y="154"/>
                    </a:lnTo>
                    <a:lnTo>
                      <a:pt x="86" y="169"/>
                    </a:lnTo>
                    <a:lnTo>
                      <a:pt x="0" y="198"/>
                    </a:lnTo>
                    <a:lnTo>
                      <a:pt x="0" y="198"/>
                    </a:lnTo>
                    <a:close/>
                  </a:path>
                </a:pathLst>
              </a:custGeom>
              <a:solidFill>
                <a:srgbClr val="FFFFFF"/>
              </a:solidFill>
              <a:ln w="9525">
                <a:noFill/>
                <a:round/>
                <a:headEnd/>
                <a:tailEnd/>
              </a:ln>
            </p:spPr>
            <p:txBody>
              <a:bodyPr/>
              <a:lstStyle/>
              <a:p>
                <a:endParaRPr lang="en-US"/>
              </a:p>
            </p:txBody>
          </p:sp>
        </p:grpSp>
        <p:grpSp>
          <p:nvGrpSpPr>
            <p:cNvPr id="42057" name="Group 73"/>
            <p:cNvGrpSpPr>
              <a:grpSpLocks noChangeAspect="1"/>
            </p:cNvGrpSpPr>
            <p:nvPr/>
          </p:nvGrpSpPr>
          <p:grpSpPr bwMode="auto">
            <a:xfrm flipH="1">
              <a:off x="3552" y="2160"/>
              <a:ext cx="419" cy="624"/>
              <a:chOff x="2160" y="1470"/>
              <a:chExt cx="1440" cy="2147"/>
            </a:xfrm>
          </p:grpSpPr>
          <p:sp>
            <p:nvSpPr>
              <p:cNvPr id="42058" name="AutoShape 74"/>
              <p:cNvSpPr>
                <a:spLocks noChangeAspect="1" noChangeArrowheads="1" noTextEdit="1"/>
              </p:cNvSpPr>
              <p:nvPr/>
            </p:nvSpPr>
            <p:spPr bwMode="auto">
              <a:xfrm>
                <a:off x="2160" y="1470"/>
                <a:ext cx="1440" cy="2147"/>
              </a:xfrm>
              <a:prstGeom prst="rect">
                <a:avLst/>
              </a:prstGeom>
              <a:noFill/>
              <a:ln w="9525">
                <a:noFill/>
                <a:miter lim="800000"/>
                <a:headEnd/>
                <a:tailEnd/>
              </a:ln>
            </p:spPr>
            <p:txBody>
              <a:bodyPr/>
              <a:lstStyle/>
              <a:p>
                <a:endParaRPr lang="en-US"/>
              </a:p>
            </p:txBody>
          </p:sp>
          <p:sp>
            <p:nvSpPr>
              <p:cNvPr id="42059" name="Freeform 75"/>
              <p:cNvSpPr>
                <a:spLocks noChangeAspect="1"/>
              </p:cNvSpPr>
              <p:nvPr/>
            </p:nvSpPr>
            <p:spPr bwMode="auto">
              <a:xfrm>
                <a:off x="2165" y="1489"/>
                <a:ext cx="1416" cy="2109"/>
              </a:xfrm>
              <a:custGeom>
                <a:avLst/>
                <a:gdLst/>
                <a:ahLst/>
                <a:cxnLst>
                  <a:cxn ang="0">
                    <a:pos x="1701" y="15"/>
                  </a:cxn>
                  <a:cxn ang="0">
                    <a:pos x="1942" y="82"/>
                  </a:cxn>
                  <a:cxn ang="0">
                    <a:pos x="2172" y="198"/>
                  </a:cxn>
                  <a:cxn ang="0">
                    <a:pos x="2383" y="350"/>
                  </a:cxn>
                  <a:cxn ang="0">
                    <a:pos x="2573" y="536"/>
                  </a:cxn>
                  <a:cxn ang="0">
                    <a:pos x="2724" y="732"/>
                  </a:cxn>
                  <a:cxn ang="0">
                    <a:pos x="2796" y="911"/>
                  </a:cxn>
                  <a:cxn ang="0">
                    <a:pos x="2828" y="1095"/>
                  </a:cxn>
                  <a:cxn ang="0">
                    <a:pos x="2826" y="1281"/>
                  </a:cxn>
                  <a:cxn ang="0">
                    <a:pos x="2794" y="1471"/>
                  </a:cxn>
                  <a:cxn ang="0">
                    <a:pos x="2737" y="1661"/>
                  </a:cxn>
                  <a:cxn ang="0">
                    <a:pos x="2701" y="1899"/>
                  </a:cxn>
                  <a:cxn ang="0">
                    <a:pos x="2691" y="2140"/>
                  </a:cxn>
                  <a:cxn ang="0">
                    <a:pos x="2691" y="2384"/>
                  </a:cxn>
                  <a:cxn ang="0">
                    <a:pos x="2691" y="2631"/>
                  </a:cxn>
                  <a:cxn ang="0">
                    <a:pos x="2684" y="2878"/>
                  </a:cxn>
                  <a:cxn ang="0">
                    <a:pos x="2686" y="3047"/>
                  </a:cxn>
                  <a:cxn ang="0">
                    <a:pos x="2710" y="3178"/>
                  </a:cxn>
                  <a:cxn ang="0">
                    <a:pos x="2737" y="3309"/>
                  </a:cxn>
                  <a:cxn ang="0">
                    <a:pos x="2760" y="3441"/>
                  </a:cxn>
                  <a:cxn ang="0">
                    <a:pos x="2775" y="3570"/>
                  </a:cxn>
                  <a:cxn ang="0">
                    <a:pos x="2760" y="3691"/>
                  </a:cxn>
                  <a:cxn ang="0">
                    <a:pos x="2724" y="3800"/>
                  </a:cxn>
                  <a:cxn ang="0">
                    <a:pos x="2688" y="3908"/>
                  </a:cxn>
                  <a:cxn ang="0">
                    <a:pos x="2640" y="4007"/>
                  </a:cxn>
                  <a:cxn ang="0">
                    <a:pos x="2568" y="4081"/>
                  </a:cxn>
                  <a:cxn ang="0">
                    <a:pos x="2459" y="4123"/>
                  </a:cxn>
                  <a:cxn ang="0">
                    <a:pos x="2328" y="4170"/>
                  </a:cxn>
                  <a:cxn ang="0">
                    <a:pos x="2188" y="4205"/>
                  </a:cxn>
                  <a:cxn ang="0">
                    <a:pos x="2047" y="4218"/>
                  </a:cxn>
                  <a:cxn ang="0">
                    <a:pos x="1910" y="4197"/>
                  </a:cxn>
                  <a:cxn ang="0">
                    <a:pos x="1785" y="4131"/>
                  </a:cxn>
                  <a:cxn ang="0">
                    <a:pos x="1644" y="3990"/>
                  </a:cxn>
                  <a:cxn ang="0">
                    <a:pos x="1484" y="3826"/>
                  </a:cxn>
                  <a:cxn ang="0">
                    <a:pos x="1319" y="3669"/>
                  </a:cxn>
                  <a:cxn ang="0">
                    <a:pos x="1142" y="3526"/>
                  </a:cxn>
                  <a:cxn ang="0">
                    <a:pos x="952" y="3410"/>
                  </a:cxn>
                  <a:cxn ang="0">
                    <a:pos x="707" y="3296"/>
                  </a:cxn>
                  <a:cxn ang="0">
                    <a:pos x="433" y="3077"/>
                  </a:cxn>
                  <a:cxn ang="0">
                    <a:pos x="226" y="2804"/>
                  </a:cxn>
                  <a:cxn ang="0">
                    <a:pos x="85" y="2494"/>
                  </a:cxn>
                  <a:cxn ang="0">
                    <a:pos x="11" y="2161"/>
                  </a:cxn>
                  <a:cxn ang="0">
                    <a:pos x="5" y="1821"/>
                  </a:cxn>
                  <a:cxn ang="0">
                    <a:pos x="24" y="1513"/>
                  </a:cxn>
                  <a:cxn ang="0">
                    <a:pos x="77" y="1209"/>
                  </a:cxn>
                  <a:cxn ang="0">
                    <a:pos x="167" y="916"/>
                  </a:cxn>
                  <a:cxn ang="0">
                    <a:pos x="302" y="641"/>
                  </a:cxn>
                  <a:cxn ang="0">
                    <a:pos x="486" y="390"/>
                  </a:cxn>
                  <a:cxn ang="0">
                    <a:pos x="634" y="264"/>
                  </a:cxn>
                  <a:cxn ang="0">
                    <a:pos x="747" y="198"/>
                  </a:cxn>
                  <a:cxn ang="0">
                    <a:pos x="866" y="141"/>
                  </a:cxn>
                  <a:cxn ang="0">
                    <a:pos x="988" y="91"/>
                  </a:cxn>
                  <a:cxn ang="0">
                    <a:pos x="1113" y="51"/>
                  </a:cxn>
                  <a:cxn ang="0">
                    <a:pos x="1218" y="27"/>
                  </a:cxn>
                  <a:cxn ang="0">
                    <a:pos x="1283" y="25"/>
                  </a:cxn>
                  <a:cxn ang="0">
                    <a:pos x="1345" y="21"/>
                  </a:cxn>
                  <a:cxn ang="0">
                    <a:pos x="1410" y="15"/>
                  </a:cxn>
                  <a:cxn ang="0">
                    <a:pos x="1471" y="10"/>
                  </a:cxn>
                  <a:cxn ang="0">
                    <a:pos x="1534" y="0"/>
                  </a:cxn>
                </a:cxnLst>
                <a:rect l="0" t="0" r="r" b="b"/>
                <a:pathLst>
                  <a:path w="2832" h="4218">
                    <a:moveTo>
                      <a:pt x="1534" y="0"/>
                    </a:moveTo>
                    <a:lnTo>
                      <a:pt x="1617" y="4"/>
                    </a:lnTo>
                    <a:lnTo>
                      <a:pt x="1701" y="15"/>
                    </a:lnTo>
                    <a:lnTo>
                      <a:pt x="1783" y="32"/>
                    </a:lnTo>
                    <a:lnTo>
                      <a:pt x="1864" y="55"/>
                    </a:lnTo>
                    <a:lnTo>
                      <a:pt x="1942" y="82"/>
                    </a:lnTo>
                    <a:lnTo>
                      <a:pt x="2022" y="116"/>
                    </a:lnTo>
                    <a:lnTo>
                      <a:pt x="2096" y="154"/>
                    </a:lnTo>
                    <a:lnTo>
                      <a:pt x="2172" y="198"/>
                    </a:lnTo>
                    <a:lnTo>
                      <a:pt x="2245" y="245"/>
                    </a:lnTo>
                    <a:lnTo>
                      <a:pt x="2315" y="297"/>
                    </a:lnTo>
                    <a:lnTo>
                      <a:pt x="2383" y="350"/>
                    </a:lnTo>
                    <a:lnTo>
                      <a:pt x="2450" y="409"/>
                    </a:lnTo>
                    <a:lnTo>
                      <a:pt x="2513" y="470"/>
                    </a:lnTo>
                    <a:lnTo>
                      <a:pt x="2573" y="536"/>
                    </a:lnTo>
                    <a:lnTo>
                      <a:pt x="2634" y="603"/>
                    </a:lnTo>
                    <a:lnTo>
                      <a:pt x="2691" y="673"/>
                    </a:lnTo>
                    <a:lnTo>
                      <a:pt x="2724" y="732"/>
                    </a:lnTo>
                    <a:lnTo>
                      <a:pt x="2752" y="791"/>
                    </a:lnTo>
                    <a:lnTo>
                      <a:pt x="2777" y="850"/>
                    </a:lnTo>
                    <a:lnTo>
                      <a:pt x="2796" y="911"/>
                    </a:lnTo>
                    <a:lnTo>
                      <a:pt x="2811" y="971"/>
                    </a:lnTo>
                    <a:lnTo>
                      <a:pt x="2822" y="1034"/>
                    </a:lnTo>
                    <a:lnTo>
                      <a:pt x="2828" y="1095"/>
                    </a:lnTo>
                    <a:lnTo>
                      <a:pt x="2832" y="1158"/>
                    </a:lnTo>
                    <a:lnTo>
                      <a:pt x="2830" y="1218"/>
                    </a:lnTo>
                    <a:lnTo>
                      <a:pt x="2826" y="1281"/>
                    </a:lnTo>
                    <a:lnTo>
                      <a:pt x="2819" y="1344"/>
                    </a:lnTo>
                    <a:lnTo>
                      <a:pt x="2809" y="1409"/>
                    </a:lnTo>
                    <a:lnTo>
                      <a:pt x="2794" y="1471"/>
                    </a:lnTo>
                    <a:lnTo>
                      <a:pt x="2779" y="1534"/>
                    </a:lnTo>
                    <a:lnTo>
                      <a:pt x="2758" y="1597"/>
                    </a:lnTo>
                    <a:lnTo>
                      <a:pt x="2737" y="1661"/>
                    </a:lnTo>
                    <a:lnTo>
                      <a:pt x="2722" y="1739"/>
                    </a:lnTo>
                    <a:lnTo>
                      <a:pt x="2710" y="1819"/>
                    </a:lnTo>
                    <a:lnTo>
                      <a:pt x="2701" y="1899"/>
                    </a:lnTo>
                    <a:lnTo>
                      <a:pt x="2697" y="1979"/>
                    </a:lnTo>
                    <a:lnTo>
                      <a:pt x="2691" y="2059"/>
                    </a:lnTo>
                    <a:lnTo>
                      <a:pt x="2691" y="2140"/>
                    </a:lnTo>
                    <a:lnTo>
                      <a:pt x="2689" y="2222"/>
                    </a:lnTo>
                    <a:lnTo>
                      <a:pt x="2691" y="2304"/>
                    </a:lnTo>
                    <a:lnTo>
                      <a:pt x="2691" y="2384"/>
                    </a:lnTo>
                    <a:lnTo>
                      <a:pt x="2691" y="2465"/>
                    </a:lnTo>
                    <a:lnTo>
                      <a:pt x="2691" y="2547"/>
                    </a:lnTo>
                    <a:lnTo>
                      <a:pt x="2691" y="2631"/>
                    </a:lnTo>
                    <a:lnTo>
                      <a:pt x="2691" y="2713"/>
                    </a:lnTo>
                    <a:lnTo>
                      <a:pt x="2688" y="2794"/>
                    </a:lnTo>
                    <a:lnTo>
                      <a:pt x="2684" y="2878"/>
                    </a:lnTo>
                    <a:lnTo>
                      <a:pt x="2676" y="2960"/>
                    </a:lnTo>
                    <a:lnTo>
                      <a:pt x="2680" y="3003"/>
                    </a:lnTo>
                    <a:lnTo>
                      <a:pt x="2686" y="3047"/>
                    </a:lnTo>
                    <a:lnTo>
                      <a:pt x="2693" y="3091"/>
                    </a:lnTo>
                    <a:lnTo>
                      <a:pt x="2701" y="3135"/>
                    </a:lnTo>
                    <a:lnTo>
                      <a:pt x="2710" y="3178"/>
                    </a:lnTo>
                    <a:lnTo>
                      <a:pt x="2720" y="3222"/>
                    </a:lnTo>
                    <a:lnTo>
                      <a:pt x="2727" y="3266"/>
                    </a:lnTo>
                    <a:lnTo>
                      <a:pt x="2737" y="3309"/>
                    </a:lnTo>
                    <a:lnTo>
                      <a:pt x="2745" y="3353"/>
                    </a:lnTo>
                    <a:lnTo>
                      <a:pt x="2754" y="3397"/>
                    </a:lnTo>
                    <a:lnTo>
                      <a:pt x="2760" y="3441"/>
                    </a:lnTo>
                    <a:lnTo>
                      <a:pt x="2767" y="3484"/>
                    </a:lnTo>
                    <a:lnTo>
                      <a:pt x="2771" y="3526"/>
                    </a:lnTo>
                    <a:lnTo>
                      <a:pt x="2775" y="3570"/>
                    </a:lnTo>
                    <a:lnTo>
                      <a:pt x="2777" y="3614"/>
                    </a:lnTo>
                    <a:lnTo>
                      <a:pt x="2777" y="3657"/>
                    </a:lnTo>
                    <a:lnTo>
                      <a:pt x="2760" y="3691"/>
                    </a:lnTo>
                    <a:lnTo>
                      <a:pt x="2746" y="3726"/>
                    </a:lnTo>
                    <a:lnTo>
                      <a:pt x="2735" y="3762"/>
                    </a:lnTo>
                    <a:lnTo>
                      <a:pt x="2724" y="3800"/>
                    </a:lnTo>
                    <a:lnTo>
                      <a:pt x="2710" y="3836"/>
                    </a:lnTo>
                    <a:lnTo>
                      <a:pt x="2699" y="3872"/>
                    </a:lnTo>
                    <a:lnTo>
                      <a:pt x="2688" y="3908"/>
                    </a:lnTo>
                    <a:lnTo>
                      <a:pt x="2674" y="3944"/>
                    </a:lnTo>
                    <a:lnTo>
                      <a:pt x="2657" y="3977"/>
                    </a:lnTo>
                    <a:lnTo>
                      <a:pt x="2640" y="4007"/>
                    </a:lnTo>
                    <a:lnTo>
                      <a:pt x="2619" y="4036"/>
                    </a:lnTo>
                    <a:lnTo>
                      <a:pt x="2596" y="4062"/>
                    </a:lnTo>
                    <a:lnTo>
                      <a:pt x="2568" y="4081"/>
                    </a:lnTo>
                    <a:lnTo>
                      <a:pt x="2537" y="4100"/>
                    </a:lnTo>
                    <a:lnTo>
                      <a:pt x="2501" y="4113"/>
                    </a:lnTo>
                    <a:lnTo>
                      <a:pt x="2459" y="4123"/>
                    </a:lnTo>
                    <a:lnTo>
                      <a:pt x="2416" y="4140"/>
                    </a:lnTo>
                    <a:lnTo>
                      <a:pt x="2374" y="4155"/>
                    </a:lnTo>
                    <a:lnTo>
                      <a:pt x="2328" y="4170"/>
                    </a:lnTo>
                    <a:lnTo>
                      <a:pt x="2283" y="4186"/>
                    </a:lnTo>
                    <a:lnTo>
                      <a:pt x="2235" y="4195"/>
                    </a:lnTo>
                    <a:lnTo>
                      <a:pt x="2188" y="4205"/>
                    </a:lnTo>
                    <a:lnTo>
                      <a:pt x="2140" y="4212"/>
                    </a:lnTo>
                    <a:lnTo>
                      <a:pt x="2092" y="4218"/>
                    </a:lnTo>
                    <a:lnTo>
                      <a:pt x="2047" y="4218"/>
                    </a:lnTo>
                    <a:lnTo>
                      <a:pt x="1999" y="4214"/>
                    </a:lnTo>
                    <a:lnTo>
                      <a:pt x="1954" y="4208"/>
                    </a:lnTo>
                    <a:lnTo>
                      <a:pt x="1910" y="4197"/>
                    </a:lnTo>
                    <a:lnTo>
                      <a:pt x="1866" y="4180"/>
                    </a:lnTo>
                    <a:lnTo>
                      <a:pt x="1824" y="4159"/>
                    </a:lnTo>
                    <a:lnTo>
                      <a:pt x="1785" y="4131"/>
                    </a:lnTo>
                    <a:lnTo>
                      <a:pt x="1748" y="4098"/>
                    </a:lnTo>
                    <a:lnTo>
                      <a:pt x="1695" y="4043"/>
                    </a:lnTo>
                    <a:lnTo>
                      <a:pt x="1644" y="3990"/>
                    </a:lnTo>
                    <a:lnTo>
                      <a:pt x="1591" y="3935"/>
                    </a:lnTo>
                    <a:lnTo>
                      <a:pt x="1539" y="3882"/>
                    </a:lnTo>
                    <a:lnTo>
                      <a:pt x="1484" y="3826"/>
                    </a:lnTo>
                    <a:lnTo>
                      <a:pt x="1431" y="3771"/>
                    </a:lnTo>
                    <a:lnTo>
                      <a:pt x="1374" y="3720"/>
                    </a:lnTo>
                    <a:lnTo>
                      <a:pt x="1319" y="3669"/>
                    </a:lnTo>
                    <a:lnTo>
                      <a:pt x="1260" y="3619"/>
                    </a:lnTo>
                    <a:lnTo>
                      <a:pt x="1203" y="3572"/>
                    </a:lnTo>
                    <a:lnTo>
                      <a:pt x="1142" y="3526"/>
                    </a:lnTo>
                    <a:lnTo>
                      <a:pt x="1079" y="3484"/>
                    </a:lnTo>
                    <a:lnTo>
                      <a:pt x="1017" y="3446"/>
                    </a:lnTo>
                    <a:lnTo>
                      <a:pt x="952" y="3410"/>
                    </a:lnTo>
                    <a:lnTo>
                      <a:pt x="883" y="3382"/>
                    </a:lnTo>
                    <a:lnTo>
                      <a:pt x="815" y="3355"/>
                    </a:lnTo>
                    <a:lnTo>
                      <a:pt x="707" y="3296"/>
                    </a:lnTo>
                    <a:lnTo>
                      <a:pt x="608" y="3230"/>
                    </a:lnTo>
                    <a:lnTo>
                      <a:pt x="515" y="3155"/>
                    </a:lnTo>
                    <a:lnTo>
                      <a:pt x="433" y="3077"/>
                    </a:lnTo>
                    <a:lnTo>
                      <a:pt x="355" y="2990"/>
                    </a:lnTo>
                    <a:lnTo>
                      <a:pt x="287" y="2901"/>
                    </a:lnTo>
                    <a:lnTo>
                      <a:pt x="226" y="2804"/>
                    </a:lnTo>
                    <a:lnTo>
                      <a:pt x="172" y="2705"/>
                    </a:lnTo>
                    <a:lnTo>
                      <a:pt x="125" y="2600"/>
                    </a:lnTo>
                    <a:lnTo>
                      <a:pt x="85" y="2494"/>
                    </a:lnTo>
                    <a:lnTo>
                      <a:pt x="53" y="2386"/>
                    </a:lnTo>
                    <a:lnTo>
                      <a:pt x="30" y="2275"/>
                    </a:lnTo>
                    <a:lnTo>
                      <a:pt x="11" y="2161"/>
                    </a:lnTo>
                    <a:lnTo>
                      <a:pt x="3" y="2047"/>
                    </a:lnTo>
                    <a:lnTo>
                      <a:pt x="0" y="1933"/>
                    </a:lnTo>
                    <a:lnTo>
                      <a:pt x="5" y="1821"/>
                    </a:lnTo>
                    <a:lnTo>
                      <a:pt x="9" y="1718"/>
                    </a:lnTo>
                    <a:lnTo>
                      <a:pt x="15" y="1616"/>
                    </a:lnTo>
                    <a:lnTo>
                      <a:pt x="24" y="1513"/>
                    </a:lnTo>
                    <a:lnTo>
                      <a:pt x="39" y="1412"/>
                    </a:lnTo>
                    <a:lnTo>
                      <a:pt x="57" y="1310"/>
                    </a:lnTo>
                    <a:lnTo>
                      <a:pt x="77" y="1209"/>
                    </a:lnTo>
                    <a:lnTo>
                      <a:pt x="104" y="1110"/>
                    </a:lnTo>
                    <a:lnTo>
                      <a:pt x="133" y="1013"/>
                    </a:lnTo>
                    <a:lnTo>
                      <a:pt x="167" y="916"/>
                    </a:lnTo>
                    <a:lnTo>
                      <a:pt x="207" y="821"/>
                    </a:lnTo>
                    <a:lnTo>
                      <a:pt x="250" y="730"/>
                    </a:lnTo>
                    <a:lnTo>
                      <a:pt x="302" y="641"/>
                    </a:lnTo>
                    <a:lnTo>
                      <a:pt x="357" y="553"/>
                    </a:lnTo>
                    <a:lnTo>
                      <a:pt x="418" y="470"/>
                    </a:lnTo>
                    <a:lnTo>
                      <a:pt x="486" y="390"/>
                    </a:lnTo>
                    <a:lnTo>
                      <a:pt x="562" y="314"/>
                    </a:lnTo>
                    <a:lnTo>
                      <a:pt x="596" y="287"/>
                    </a:lnTo>
                    <a:lnTo>
                      <a:pt x="634" y="264"/>
                    </a:lnTo>
                    <a:lnTo>
                      <a:pt x="672" y="241"/>
                    </a:lnTo>
                    <a:lnTo>
                      <a:pt x="710" y="221"/>
                    </a:lnTo>
                    <a:lnTo>
                      <a:pt x="747" y="198"/>
                    </a:lnTo>
                    <a:lnTo>
                      <a:pt x="787" y="179"/>
                    </a:lnTo>
                    <a:lnTo>
                      <a:pt x="826" y="158"/>
                    </a:lnTo>
                    <a:lnTo>
                      <a:pt x="866" y="141"/>
                    </a:lnTo>
                    <a:lnTo>
                      <a:pt x="906" y="122"/>
                    </a:lnTo>
                    <a:lnTo>
                      <a:pt x="946" y="106"/>
                    </a:lnTo>
                    <a:lnTo>
                      <a:pt x="988" y="91"/>
                    </a:lnTo>
                    <a:lnTo>
                      <a:pt x="1030" y="76"/>
                    </a:lnTo>
                    <a:lnTo>
                      <a:pt x="1070" y="63"/>
                    </a:lnTo>
                    <a:lnTo>
                      <a:pt x="1113" y="51"/>
                    </a:lnTo>
                    <a:lnTo>
                      <a:pt x="1155" y="38"/>
                    </a:lnTo>
                    <a:lnTo>
                      <a:pt x="1199" y="29"/>
                    </a:lnTo>
                    <a:lnTo>
                      <a:pt x="1218" y="27"/>
                    </a:lnTo>
                    <a:lnTo>
                      <a:pt x="1241" y="27"/>
                    </a:lnTo>
                    <a:lnTo>
                      <a:pt x="1262" y="25"/>
                    </a:lnTo>
                    <a:lnTo>
                      <a:pt x="1283" y="25"/>
                    </a:lnTo>
                    <a:lnTo>
                      <a:pt x="1304" y="23"/>
                    </a:lnTo>
                    <a:lnTo>
                      <a:pt x="1324" y="21"/>
                    </a:lnTo>
                    <a:lnTo>
                      <a:pt x="1345" y="21"/>
                    </a:lnTo>
                    <a:lnTo>
                      <a:pt x="1368" y="19"/>
                    </a:lnTo>
                    <a:lnTo>
                      <a:pt x="1389" y="17"/>
                    </a:lnTo>
                    <a:lnTo>
                      <a:pt x="1410" y="15"/>
                    </a:lnTo>
                    <a:lnTo>
                      <a:pt x="1431" y="13"/>
                    </a:lnTo>
                    <a:lnTo>
                      <a:pt x="1452" y="11"/>
                    </a:lnTo>
                    <a:lnTo>
                      <a:pt x="1471" y="10"/>
                    </a:lnTo>
                    <a:lnTo>
                      <a:pt x="1492" y="6"/>
                    </a:lnTo>
                    <a:lnTo>
                      <a:pt x="1513" y="4"/>
                    </a:lnTo>
                    <a:lnTo>
                      <a:pt x="1534" y="0"/>
                    </a:lnTo>
                    <a:lnTo>
                      <a:pt x="1534" y="0"/>
                    </a:lnTo>
                    <a:close/>
                  </a:path>
                </a:pathLst>
              </a:custGeom>
              <a:solidFill>
                <a:srgbClr val="000000"/>
              </a:solidFill>
              <a:ln w="9525">
                <a:noFill/>
                <a:round/>
                <a:headEnd/>
                <a:tailEnd/>
              </a:ln>
            </p:spPr>
            <p:txBody>
              <a:bodyPr/>
              <a:lstStyle/>
              <a:p>
                <a:endParaRPr lang="en-US"/>
              </a:p>
            </p:txBody>
          </p:sp>
          <p:sp>
            <p:nvSpPr>
              <p:cNvPr id="42060" name="Freeform 76"/>
              <p:cNvSpPr>
                <a:spLocks noChangeAspect="1"/>
              </p:cNvSpPr>
              <p:nvPr/>
            </p:nvSpPr>
            <p:spPr bwMode="auto">
              <a:xfrm>
                <a:off x="2219" y="1518"/>
                <a:ext cx="1295" cy="1984"/>
              </a:xfrm>
              <a:custGeom>
                <a:avLst/>
                <a:gdLst/>
                <a:ahLst/>
                <a:cxnLst>
                  <a:cxn ang="0">
                    <a:pos x="2502" y="760"/>
                  </a:cxn>
                  <a:cxn ang="0">
                    <a:pos x="2526" y="1064"/>
                  </a:cxn>
                  <a:cxn ang="0">
                    <a:pos x="2420" y="867"/>
                  </a:cxn>
                  <a:cxn ang="0">
                    <a:pos x="2234" y="1251"/>
                  </a:cxn>
                  <a:cxn ang="0">
                    <a:pos x="2207" y="1410"/>
                  </a:cxn>
                  <a:cxn ang="0">
                    <a:pos x="2239" y="1502"/>
                  </a:cxn>
                  <a:cxn ang="0">
                    <a:pos x="1716" y="1946"/>
                  </a:cxn>
                  <a:cxn ang="0">
                    <a:pos x="2133" y="1403"/>
                  </a:cxn>
                  <a:cxn ang="0">
                    <a:pos x="348" y="1167"/>
                  </a:cxn>
                  <a:cxn ang="0">
                    <a:pos x="1348" y="2986"/>
                  </a:cxn>
                  <a:cxn ang="0">
                    <a:pos x="1812" y="2821"/>
                  </a:cxn>
                  <a:cxn ang="0">
                    <a:pos x="1583" y="2838"/>
                  </a:cxn>
                  <a:cxn ang="0">
                    <a:pos x="1561" y="2718"/>
                  </a:cxn>
                  <a:cxn ang="0">
                    <a:pos x="1447" y="2669"/>
                  </a:cxn>
                  <a:cxn ang="0">
                    <a:pos x="1009" y="2558"/>
                  </a:cxn>
                  <a:cxn ang="0">
                    <a:pos x="1026" y="2471"/>
                  </a:cxn>
                  <a:cxn ang="0">
                    <a:pos x="836" y="2306"/>
                  </a:cxn>
                  <a:cxn ang="0">
                    <a:pos x="580" y="2083"/>
                  </a:cxn>
                  <a:cxn ang="0">
                    <a:pos x="568" y="1964"/>
                  </a:cxn>
                  <a:cxn ang="0">
                    <a:pos x="557" y="1695"/>
                  </a:cxn>
                  <a:cxn ang="0">
                    <a:pos x="637" y="1467"/>
                  </a:cxn>
                  <a:cxn ang="0">
                    <a:pos x="785" y="966"/>
                  </a:cxn>
                  <a:cxn ang="0">
                    <a:pos x="1783" y="696"/>
                  </a:cxn>
                  <a:cxn ang="0">
                    <a:pos x="1551" y="1023"/>
                  </a:cxn>
                  <a:cxn ang="0">
                    <a:pos x="1673" y="903"/>
                  </a:cxn>
                  <a:cxn ang="0">
                    <a:pos x="1804" y="973"/>
                  </a:cxn>
                  <a:cxn ang="0">
                    <a:pos x="1908" y="895"/>
                  </a:cxn>
                  <a:cxn ang="0">
                    <a:pos x="2062" y="1125"/>
                  </a:cxn>
                  <a:cxn ang="0">
                    <a:pos x="1979" y="1165"/>
                  </a:cxn>
                  <a:cxn ang="0">
                    <a:pos x="1813" y="1066"/>
                  </a:cxn>
                  <a:cxn ang="0">
                    <a:pos x="1336" y="1237"/>
                  </a:cxn>
                  <a:cxn ang="0">
                    <a:pos x="2080" y="2692"/>
                  </a:cxn>
                  <a:cxn ang="0">
                    <a:pos x="2137" y="1851"/>
                  </a:cxn>
                  <a:cxn ang="0">
                    <a:pos x="2378" y="1901"/>
                  </a:cxn>
                  <a:cxn ang="0">
                    <a:pos x="2399" y="2363"/>
                  </a:cxn>
                  <a:cxn ang="0">
                    <a:pos x="2323" y="2484"/>
                  </a:cxn>
                  <a:cxn ang="0">
                    <a:pos x="2268" y="2589"/>
                  </a:cxn>
                  <a:cxn ang="0">
                    <a:pos x="1886" y="2980"/>
                  </a:cxn>
                  <a:cxn ang="0">
                    <a:pos x="2074" y="3018"/>
                  </a:cxn>
                  <a:cxn ang="0">
                    <a:pos x="2570" y="3612"/>
                  </a:cxn>
                  <a:cxn ang="0">
                    <a:pos x="1927" y="3819"/>
                  </a:cxn>
                  <a:cxn ang="0">
                    <a:pos x="1705" y="3669"/>
                  </a:cxn>
                  <a:cxn ang="0">
                    <a:pos x="1635" y="3475"/>
                  </a:cxn>
                  <a:cxn ang="0">
                    <a:pos x="1524" y="3338"/>
                  </a:cxn>
                  <a:cxn ang="0">
                    <a:pos x="1251" y="3216"/>
                  </a:cxn>
                  <a:cxn ang="0">
                    <a:pos x="1009" y="3115"/>
                  </a:cxn>
                  <a:cxn ang="0">
                    <a:pos x="893" y="3095"/>
                  </a:cxn>
                  <a:cxn ang="0">
                    <a:pos x="707" y="2832"/>
                  </a:cxn>
                  <a:cxn ang="0">
                    <a:pos x="576" y="2663"/>
                  </a:cxn>
                  <a:cxn ang="0">
                    <a:pos x="414" y="2507"/>
                  </a:cxn>
                  <a:cxn ang="0">
                    <a:pos x="283" y="2473"/>
                  </a:cxn>
                  <a:cxn ang="0">
                    <a:pos x="241" y="2110"/>
                  </a:cxn>
                  <a:cxn ang="0">
                    <a:pos x="144" y="2026"/>
                  </a:cxn>
                  <a:cxn ang="0">
                    <a:pos x="74" y="1756"/>
                  </a:cxn>
                  <a:cxn ang="0">
                    <a:pos x="36" y="1543"/>
                  </a:cxn>
                  <a:cxn ang="0">
                    <a:pos x="87" y="1306"/>
                  </a:cxn>
                  <a:cxn ang="0">
                    <a:pos x="106" y="1137"/>
                  </a:cxn>
                  <a:cxn ang="0">
                    <a:pos x="144" y="1019"/>
                  </a:cxn>
                  <a:cxn ang="0">
                    <a:pos x="268" y="842"/>
                  </a:cxn>
                  <a:cxn ang="0">
                    <a:pos x="372" y="732"/>
                  </a:cxn>
                  <a:cxn ang="0">
                    <a:pos x="469" y="553"/>
                  </a:cxn>
                  <a:cxn ang="0">
                    <a:pos x="587" y="289"/>
                  </a:cxn>
                  <a:cxn ang="0">
                    <a:pos x="1080" y="23"/>
                  </a:cxn>
                </a:cxnLst>
                <a:rect l="0" t="0" r="r" b="b"/>
                <a:pathLst>
                  <a:path w="2589" h="3967">
                    <a:moveTo>
                      <a:pt x="1293" y="6"/>
                    </a:moveTo>
                    <a:lnTo>
                      <a:pt x="1370" y="0"/>
                    </a:lnTo>
                    <a:lnTo>
                      <a:pt x="1447" y="0"/>
                    </a:lnTo>
                    <a:lnTo>
                      <a:pt x="1521" y="8"/>
                    </a:lnTo>
                    <a:lnTo>
                      <a:pt x="1593" y="21"/>
                    </a:lnTo>
                    <a:lnTo>
                      <a:pt x="1665" y="38"/>
                    </a:lnTo>
                    <a:lnTo>
                      <a:pt x="1735" y="61"/>
                    </a:lnTo>
                    <a:lnTo>
                      <a:pt x="1804" y="89"/>
                    </a:lnTo>
                    <a:lnTo>
                      <a:pt x="1872" y="123"/>
                    </a:lnTo>
                    <a:lnTo>
                      <a:pt x="1939" y="162"/>
                    </a:lnTo>
                    <a:lnTo>
                      <a:pt x="2004" y="201"/>
                    </a:lnTo>
                    <a:lnTo>
                      <a:pt x="2066" y="245"/>
                    </a:lnTo>
                    <a:lnTo>
                      <a:pt x="2129" y="295"/>
                    </a:lnTo>
                    <a:lnTo>
                      <a:pt x="2190" y="348"/>
                    </a:lnTo>
                    <a:lnTo>
                      <a:pt x="2251" y="401"/>
                    </a:lnTo>
                    <a:lnTo>
                      <a:pt x="2310" y="458"/>
                    </a:lnTo>
                    <a:lnTo>
                      <a:pt x="2370" y="519"/>
                    </a:lnTo>
                    <a:lnTo>
                      <a:pt x="2389" y="540"/>
                    </a:lnTo>
                    <a:lnTo>
                      <a:pt x="2410" y="563"/>
                    </a:lnTo>
                    <a:lnTo>
                      <a:pt x="2431" y="585"/>
                    </a:lnTo>
                    <a:lnTo>
                      <a:pt x="2450" y="608"/>
                    </a:lnTo>
                    <a:lnTo>
                      <a:pt x="2469" y="633"/>
                    </a:lnTo>
                    <a:lnTo>
                      <a:pt x="2488" y="656"/>
                    </a:lnTo>
                    <a:lnTo>
                      <a:pt x="2505" y="680"/>
                    </a:lnTo>
                    <a:lnTo>
                      <a:pt x="2524" y="707"/>
                    </a:lnTo>
                    <a:lnTo>
                      <a:pt x="2538" y="730"/>
                    </a:lnTo>
                    <a:lnTo>
                      <a:pt x="2551" y="755"/>
                    </a:lnTo>
                    <a:lnTo>
                      <a:pt x="2562" y="781"/>
                    </a:lnTo>
                    <a:lnTo>
                      <a:pt x="2574" y="808"/>
                    </a:lnTo>
                    <a:lnTo>
                      <a:pt x="2580" y="834"/>
                    </a:lnTo>
                    <a:lnTo>
                      <a:pt x="2585" y="859"/>
                    </a:lnTo>
                    <a:lnTo>
                      <a:pt x="2589" y="888"/>
                    </a:lnTo>
                    <a:lnTo>
                      <a:pt x="2589" y="916"/>
                    </a:lnTo>
                    <a:lnTo>
                      <a:pt x="2580" y="905"/>
                    </a:lnTo>
                    <a:lnTo>
                      <a:pt x="2570" y="893"/>
                    </a:lnTo>
                    <a:lnTo>
                      <a:pt x="2562" y="880"/>
                    </a:lnTo>
                    <a:lnTo>
                      <a:pt x="2555" y="869"/>
                    </a:lnTo>
                    <a:lnTo>
                      <a:pt x="2547" y="855"/>
                    </a:lnTo>
                    <a:lnTo>
                      <a:pt x="2540" y="842"/>
                    </a:lnTo>
                    <a:lnTo>
                      <a:pt x="2534" y="829"/>
                    </a:lnTo>
                    <a:lnTo>
                      <a:pt x="2528" y="815"/>
                    </a:lnTo>
                    <a:lnTo>
                      <a:pt x="2521" y="802"/>
                    </a:lnTo>
                    <a:lnTo>
                      <a:pt x="2515" y="787"/>
                    </a:lnTo>
                    <a:lnTo>
                      <a:pt x="2507" y="774"/>
                    </a:lnTo>
                    <a:lnTo>
                      <a:pt x="2502" y="760"/>
                    </a:lnTo>
                    <a:lnTo>
                      <a:pt x="2494" y="747"/>
                    </a:lnTo>
                    <a:lnTo>
                      <a:pt x="2488" y="734"/>
                    </a:lnTo>
                    <a:lnTo>
                      <a:pt x="2481" y="722"/>
                    </a:lnTo>
                    <a:lnTo>
                      <a:pt x="2473" y="711"/>
                    </a:lnTo>
                    <a:lnTo>
                      <a:pt x="2465" y="701"/>
                    </a:lnTo>
                    <a:lnTo>
                      <a:pt x="2460" y="694"/>
                    </a:lnTo>
                    <a:lnTo>
                      <a:pt x="2452" y="686"/>
                    </a:lnTo>
                    <a:lnTo>
                      <a:pt x="2446" y="680"/>
                    </a:lnTo>
                    <a:lnTo>
                      <a:pt x="2437" y="673"/>
                    </a:lnTo>
                    <a:lnTo>
                      <a:pt x="2429" y="667"/>
                    </a:lnTo>
                    <a:lnTo>
                      <a:pt x="2422" y="661"/>
                    </a:lnTo>
                    <a:lnTo>
                      <a:pt x="2412" y="656"/>
                    </a:lnTo>
                    <a:lnTo>
                      <a:pt x="2414" y="667"/>
                    </a:lnTo>
                    <a:lnTo>
                      <a:pt x="2418" y="677"/>
                    </a:lnTo>
                    <a:lnTo>
                      <a:pt x="2420" y="682"/>
                    </a:lnTo>
                    <a:lnTo>
                      <a:pt x="2422" y="688"/>
                    </a:lnTo>
                    <a:lnTo>
                      <a:pt x="2424" y="694"/>
                    </a:lnTo>
                    <a:lnTo>
                      <a:pt x="2427" y="699"/>
                    </a:lnTo>
                    <a:lnTo>
                      <a:pt x="2429" y="705"/>
                    </a:lnTo>
                    <a:lnTo>
                      <a:pt x="2431" y="711"/>
                    </a:lnTo>
                    <a:lnTo>
                      <a:pt x="2433" y="715"/>
                    </a:lnTo>
                    <a:lnTo>
                      <a:pt x="2437" y="720"/>
                    </a:lnTo>
                    <a:lnTo>
                      <a:pt x="2439" y="726"/>
                    </a:lnTo>
                    <a:lnTo>
                      <a:pt x="2443" y="732"/>
                    </a:lnTo>
                    <a:lnTo>
                      <a:pt x="2445" y="737"/>
                    </a:lnTo>
                    <a:lnTo>
                      <a:pt x="2448" y="745"/>
                    </a:lnTo>
                    <a:lnTo>
                      <a:pt x="2458" y="768"/>
                    </a:lnTo>
                    <a:lnTo>
                      <a:pt x="2471" y="793"/>
                    </a:lnTo>
                    <a:lnTo>
                      <a:pt x="2483" y="815"/>
                    </a:lnTo>
                    <a:lnTo>
                      <a:pt x="2496" y="840"/>
                    </a:lnTo>
                    <a:lnTo>
                      <a:pt x="2507" y="863"/>
                    </a:lnTo>
                    <a:lnTo>
                      <a:pt x="2519" y="890"/>
                    </a:lnTo>
                    <a:lnTo>
                      <a:pt x="2530" y="912"/>
                    </a:lnTo>
                    <a:lnTo>
                      <a:pt x="2540" y="939"/>
                    </a:lnTo>
                    <a:lnTo>
                      <a:pt x="2545" y="962"/>
                    </a:lnTo>
                    <a:lnTo>
                      <a:pt x="2551" y="985"/>
                    </a:lnTo>
                    <a:lnTo>
                      <a:pt x="2555" y="1007"/>
                    </a:lnTo>
                    <a:lnTo>
                      <a:pt x="2559" y="1032"/>
                    </a:lnTo>
                    <a:lnTo>
                      <a:pt x="2557" y="1055"/>
                    </a:lnTo>
                    <a:lnTo>
                      <a:pt x="2555" y="1078"/>
                    </a:lnTo>
                    <a:lnTo>
                      <a:pt x="2549" y="1101"/>
                    </a:lnTo>
                    <a:lnTo>
                      <a:pt x="2540" y="1123"/>
                    </a:lnTo>
                    <a:lnTo>
                      <a:pt x="2536" y="1102"/>
                    </a:lnTo>
                    <a:lnTo>
                      <a:pt x="2530" y="1083"/>
                    </a:lnTo>
                    <a:lnTo>
                      <a:pt x="2526" y="1064"/>
                    </a:lnTo>
                    <a:lnTo>
                      <a:pt x="2522" y="1044"/>
                    </a:lnTo>
                    <a:lnTo>
                      <a:pt x="2517" y="1024"/>
                    </a:lnTo>
                    <a:lnTo>
                      <a:pt x="2509" y="1005"/>
                    </a:lnTo>
                    <a:lnTo>
                      <a:pt x="2503" y="986"/>
                    </a:lnTo>
                    <a:lnTo>
                      <a:pt x="2498" y="966"/>
                    </a:lnTo>
                    <a:lnTo>
                      <a:pt x="2490" y="947"/>
                    </a:lnTo>
                    <a:lnTo>
                      <a:pt x="2484" y="926"/>
                    </a:lnTo>
                    <a:lnTo>
                      <a:pt x="2477" y="907"/>
                    </a:lnTo>
                    <a:lnTo>
                      <a:pt x="2469" y="888"/>
                    </a:lnTo>
                    <a:lnTo>
                      <a:pt x="2460" y="869"/>
                    </a:lnTo>
                    <a:lnTo>
                      <a:pt x="2450" y="850"/>
                    </a:lnTo>
                    <a:lnTo>
                      <a:pt x="2443" y="831"/>
                    </a:lnTo>
                    <a:lnTo>
                      <a:pt x="2433" y="814"/>
                    </a:lnTo>
                    <a:lnTo>
                      <a:pt x="2429" y="806"/>
                    </a:lnTo>
                    <a:lnTo>
                      <a:pt x="2426" y="798"/>
                    </a:lnTo>
                    <a:lnTo>
                      <a:pt x="2422" y="793"/>
                    </a:lnTo>
                    <a:lnTo>
                      <a:pt x="2418" y="785"/>
                    </a:lnTo>
                    <a:lnTo>
                      <a:pt x="2414" y="779"/>
                    </a:lnTo>
                    <a:lnTo>
                      <a:pt x="2410" y="772"/>
                    </a:lnTo>
                    <a:lnTo>
                      <a:pt x="2407" y="766"/>
                    </a:lnTo>
                    <a:lnTo>
                      <a:pt x="2405" y="760"/>
                    </a:lnTo>
                    <a:lnTo>
                      <a:pt x="2399" y="753"/>
                    </a:lnTo>
                    <a:lnTo>
                      <a:pt x="2395" y="747"/>
                    </a:lnTo>
                    <a:lnTo>
                      <a:pt x="2391" y="739"/>
                    </a:lnTo>
                    <a:lnTo>
                      <a:pt x="2388" y="734"/>
                    </a:lnTo>
                    <a:lnTo>
                      <a:pt x="2382" y="728"/>
                    </a:lnTo>
                    <a:lnTo>
                      <a:pt x="2378" y="722"/>
                    </a:lnTo>
                    <a:lnTo>
                      <a:pt x="2374" y="717"/>
                    </a:lnTo>
                    <a:lnTo>
                      <a:pt x="2370" y="711"/>
                    </a:lnTo>
                    <a:lnTo>
                      <a:pt x="2370" y="718"/>
                    </a:lnTo>
                    <a:lnTo>
                      <a:pt x="2372" y="730"/>
                    </a:lnTo>
                    <a:lnTo>
                      <a:pt x="2374" y="737"/>
                    </a:lnTo>
                    <a:lnTo>
                      <a:pt x="2378" y="749"/>
                    </a:lnTo>
                    <a:lnTo>
                      <a:pt x="2380" y="758"/>
                    </a:lnTo>
                    <a:lnTo>
                      <a:pt x="2382" y="768"/>
                    </a:lnTo>
                    <a:lnTo>
                      <a:pt x="2386" y="777"/>
                    </a:lnTo>
                    <a:lnTo>
                      <a:pt x="2389" y="787"/>
                    </a:lnTo>
                    <a:lnTo>
                      <a:pt x="2391" y="796"/>
                    </a:lnTo>
                    <a:lnTo>
                      <a:pt x="2395" y="806"/>
                    </a:lnTo>
                    <a:lnTo>
                      <a:pt x="2399" y="815"/>
                    </a:lnTo>
                    <a:lnTo>
                      <a:pt x="2403" y="827"/>
                    </a:lnTo>
                    <a:lnTo>
                      <a:pt x="2407" y="836"/>
                    </a:lnTo>
                    <a:lnTo>
                      <a:pt x="2410" y="846"/>
                    </a:lnTo>
                    <a:lnTo>
                      <a:pt x="2414" y="855"/>
                    </a:lnTo>
                    <a:lnTo>
                      <a:pt x="2420" y="867"/>
                    </a:lnTo>
                    <a:lnTo>
                      <a:pt x="2426" y="880"/>
                    </a:lnTo>
                    <a:lnTo>
                      <a:pt x="2429" y="897"/>
                    </a:lnTo>
                    <a:lnTo>
                      <a:pt x="2435" y="912"/>
                    </a:lnTo>
                    <a:lnTo>
                      <a:pt x="2441" y="928"/>
                    </a:lnTo>
                    <a:lnTo>
                      <a:pt x="2445" y="943"/>
                    </a:lnTo>
                    <a:lnTo>
                      <a:pt x="2450" y="958"/>
                    </a:lnTo>
                    <a:lnTo>
                      <a:pt x="2456" y="973"/>
                    </a:lnTo>
                    <a:lnTo>
                      <a:pt x="2462" y="990"/>
                    </a:lnTo>
                    <a:lnTo>
                      <a:pt x="2465" y="1004"/>
                    </a:lnTo>
                    <a:lnTo>
                      <a:pt x="2471" y="1021"/>
                    </a:lnTo>
                    <a:lnTo>
                      <a:pt x="2475" y="1036"/>
                    </a:lnTo>
                    <a:lnTo>
                      <a:pt x="2479" y="1051"/>
                    </a:lnTo>
                    <a:lnTo>
                      <a:pt x="2481" y="1068"/>
                    </a:lnTo>
                    <a:lnTo>
                      <a:pt x="2484" y="1083"/>
                    </a:lnTo>
                    <a:lnTo>
                      <a:pt x="2484" y="1099"/>
                    </a:lnTo>
                    <a:lnTo>
                      <a:pt x="2486" y="1116"/>
                    </a:lnTo>
                    <a:lnTo>
                      <a:pt x="2473" y="1108"/>
                    </a:lnTo>
                    <a:lnTo>
                      <a:pt x="2462" y="1099"/>
                    </a:lnTo>
                    <a:lnTo>
                      <a:pt x="2450" y="1087"/>
                    </a:lnTo>
                    <a:lnTo>
                      <a:pt x="2443" y="1076"/>
                    </a:lnTo>
                    <a:lnTo>
                      <a:pt x="2435" y="1061"/>
                    </a:lnTo>
                    <a:lnTo>
                      <a:pt x="2431" y="1045"/>
                    </a:lnTo>
                    <a:lnTo>
                      <a:pt x="2426" y="1030"/>
                    </a:lnTo>
                    <a:lnTo>
                      <a:pt x="2422" y="1013"/>
                    </a:lnTo>
                    <a:lnTo>
                      <a:pt x="2416" y="996"/>
                    </a:lnTo>
                    <a:lnTo>
                      <a:pt x="2412" y="979"/>
                    </a:lnTo>
                    <a:lnTo>
                      <a:pt x="2408" y="960"/>
                    </a:lnTo>
                    <a:lnTo>
                      <a:pt x="2405" y="947"/>
                    </a:lnTo>
                    <a:lnTo>
                      <a:pt x="2399" y="931"/>
                    </a:lnTo>
                    <a:lnTo>
                      <a:pt x="2393" y="916"/>
                    </a:lnTo>
                    <a:lnTo>
                      <a:pt x="2388" y="905"/>
                    </a:lnTo>
                    <a:lnTo>
                      <a:pt x="2380" y="895"/>
                    </a:lnTo>
                    <a:lnTo>
                      <a:pt x="2372" y="920"/>
                    </a:lnTo>
                    <a:lnTo>
                      <a:pt x="2363" y="947"/>
                    </a:lnTo>
                    <a:lnTo>
                      <a:pt x="2353" y="971"/>
                    </a:lnTo>
                    <a:lnTo>
                      <a:pt x="2342" y="998"/>
                    </a:lnTo>
                    <a:lnTo>
                      <a:pt x="2330" y="1024"/>
                    </a:lnTo>
                    <a:lnTo>
                      <a:pt x="2317" y="1053"/>
                    </a:lnTo>
                    <a:lnTo>
                      <a:pt x="2304" y="1080"/>
                    </a:lnTo>
                    <a:lnTo>
                      <a:pt x="2292" y="1110"/>
                    </a:lnTo>
                    <a:lnTo>
                      <a:pt x="2279" y="1137"/>
                    </a:lnTo>
                    <a:lnTo>
                      <a:pt x="2266" y="1165"/>
                    </a:lnTo>
                    <a:lnTo>
                      <a:pt x="2254" y="1194"/>
                    </a:lnTo>
                    <a:lnTo>
                      <a:pt x="2245" y="1222"/>
                    </a:lnTo>
                    <a:lnTo>
                      <a:pt x="2234" y="1251"/>
                    </a:lnTo>
                    <a:lnTo>
                      <a:pt x="2226" y="1279"/>
                    </a:lnTo>
                    <a:lnTo>
                      <a:pt x="2218" y="1310"/>
                    </a:lnTo>
                    <a:lnTo>
                      <a:pt x="2213" y="1340"/>
                    </a:lnTo>
                    <a:lnTo>
                      <a:pt x="2216" y="1340"/>
                    </a:lnTo>
                    <a:lnTo>
                      <a:pt x="2228" y="1321"/>
                    </a:lnTo>
                    <a:lnTo>
                      <a:pt x="2237" y="1304"/>
                    </a:lnTo>
                    <a:lnTo>
                      <a:pt x="2247" y="1287"/>
                    </a:lnTo>
                    <a:lnTo>
                      <a:pt x="2256" y="1274"/>
                    </a:lnTo>
                    <a:lnTo>
                      <a:pt x="2266" y="1258"/>
                    </a:lnTo>
                    <a:lnTo>
                      <a:pt x="2275" y="1241"/>
                    </a:lnTo>
                    <a:lnTo>
                      <a:pt x="2285" y="1228"/>
                    </a:lnTo>
                    <a:lnTo>
                      <a:pt x="2294" y="1213"/>
                    </a:lnTo>
                    <a:lnTo>
                      <a:pt x="2304" y="1197"/>
                    </a:lnTo>
                    <a:lnTo>
                      <a:pt x="2313" y="1182"/>
                    </a:lnTo>
                    <a:lnTo>
                      <a:pt x="2323" y="1167"/>
                    </a:lnTo>
                    <a:lnTo>
                      <a:pt x="2334" y="1154"/>
                    </a:lnTo>
                    <a:lnTo>
                      <a:pt x="2344" y="1137"/>
                    </a:lnTo>
                    <a:lnTo>
                      <a:pt x="2353" y="1121"/>
                    </a:lnTo>
                    <a:lnTo>
                      <a:pt x="2367" y="1106"/>
                    </a:lnTo>
                    <a:lnTo>
                      <a:pt x="2378" y="1091"/>
                    </a:lnTo>
                    <a:lnTo>
                      <a:pt x="2376" y="1106"/>
                    </a:lnTo>
                    <a:lnTo>
                      <a:pt x="2372" y="1123"/>
                    </a:lnTo>
                    <a:lnTo>
                      <a:pt x="2368" y="1139"/>
                    </a:lnTo>
                    <a:lnTo>
                      <a:pt x="2363" y="1156"/>
                    </a:lnTo>
                    <a:lnTo>
                      <a:pt x="2355" y="1171"/>
                    </a:lnTo>
                    <a:lnTo>
                      <a:pt x="2348" y="1186"/>
                    </a:lnTo>
                    <a:lnTo>
                      <a:pt x="2338" y="1203"/>
                    </a:lnTo>
                    <a:lnTo>
                      <a:pt x="2330" y="1218"/>
                    </a:lnTo>
                    <a:lnTo>
                      <a:pt x="2319" y="1234"/>
                    </a:lnTo>
                    <a:lnTo>
                      <a:pt x="2310" y="1251"/>
                    </a:lnTo>
                    <a:lnTo>
                      <a:pt x="2300" y="1266"/>
                    </a:lnTo>
                    <a:lnTo>
                      <a:pt x="2291" y="1283"/>
                    </a:lnTo>
                    <a:lnTo>
                      <a:pt x="2281" y="1298"/>
                    </a:lnTo>
                    <a:lnTo>
                      <a:pt x="2273" y="1315"/>
                    </a:lnTo>
                    <a:lnTo>
                      <a:pt x="2266" y="1331"/>
                    </a:lnTo>
                    <a:lnTo>
                      <a:pt x="2260" y="1348"/>
                    </a:lnTo>
                    <a:lnTo>
                      <a:pt x="2253" y="1351"/>
                    </a:lnTo>
                    <a:lnTo>
                      <a:pt x="2245" y="1357"/>
                    </a:lnTo>
                    <a:lnTo>
                      <a:pt x="2239" y="1363"/>
                    </a:lnTo>
                    <a:lnTo>
                      <a:pt x="2234" y="1370"/>
                    </a:lnTo>
                    <a:lnTo>
                      <a:pt x="2228" y="1378"/>
                    </a:lnTo>
                    <a:lnTo>
                      <a:pt x="2222" y="1386"/>
                    </a:lnTo>
                    <a:lnTo>
                      <a:pt x="2216" y="1395"/>
                    </a:lnTo>
                    <a:lnTo>
                      <a:pt x="2213" y="1403"/>
                    </a:lnTo>
                    <a:lnTo>
                      <a:pt x="2207" y="1410"/>
                    </a:lnTo>
                    <a:lnTo>
                      <a:pt x="2203" y="1418"/>
                    </a:lnTo>
                    <a:lnTo>
                      <a:pt x="2199" y="1427"/>
                    </a:lnTo>
                    <a:lnTo>
                      <a:pt x="2197" y="1435"/>
                    </a:lnTo>
                    <a:lnTo>
                      <a:pt x="2194" y="1443"/>
                    </a:lnTo>
                    <a:lnTo>
                      <a:pt x="2194" y="1448"/>
                    </a:lnTo>
                    <a:lnTo>
                      <a:pt x="2192" y="1454"/>
                    </a:lnTo>
                    <a:lnTo>
                      <a:pt x="2192" y="1460"/>
                    </a:lnTo>
                    <a:lnTo>
                      <a:pt x="2192" y="1467"/>
                    </a:lnTo>
                    <a:lnTo>
                      <a:pt x="2192" y="1471"/>
                    </a:lnTo>
                    <a:lnTo>
                      <a:pt x="2196" y="1473"/>
                    </a:lnTo>
                    <a:lnTo>
                      <a:pt x="2201" y="1473"/>
                    </a:lnTo>
                    <a:lnTo>
                      <a:pt x="2203" y="1469"/>
                    </a:lnTo>
                    <a:lnTo>
                      <a:pt x="2207" y="1467"/>
                    </a:lnTo>
                    <a:lnTo>
                      <a:pt x="2213" y="1462"/>
                    </a:lnTo>
                    <a:lnTo>
                      <a:pt x="2218" y="1458"/>
                    </a:lnTo>
                    <a:lnTo>
                      <a:pt x="2222" y="1452"/>
                    </a:lnTo>
                    <a:lnTo>
                      <a:pt x="2230" y="1445"/>
                    </a:lnTo>
                    <a:lnTo>
                      <a:pt x="2237" y="1437"/>
                    </a:lnTo>
                    <a:lnTo>
                      <a:pt x="2245" y="1429"/>
                    </a:lnTo>
                    <a:lnTo>
                      <a:pt x="2254" y="1418"/>
                    </a:lnTo>
                    <a:lnTo>
                      <a:pt x="2262" y="1408"/>
                    </a:lnTo>
                    <a:lnTo>
                      <a:pt x="2273" y="1399"/>
                    </a:lnTo>
                    <a:lnTo>
                      <a:pt x="2283" y="1391"/>
                    </a:lnTo>
                    <a:lnTo>
                      <a:pt x="2291" y="1382"/>
                    </a:lnTo>
                    <a:lnTo>
                      <a:pt x="2300" y="1372"/>
                    </a:lnTo>
                    <a:lnTo>
                      <a:pt x="2310" y="1365"/>
                    </a:lnTo>
                    <a:lnTo>
                      <a:pt x="2321" y="1357"/>
                    </a:lnTo>
                    <a:lnTo>
                      <a:pt x="2329" y="1348"/>
                    </a:lnTo>
                    <a:lnTo>
                      <a:pt x="2340" y="1340"/>
                    </a:lnTo>
                    <a:lnTo>
                      <a:pt x="2349" y="1331"/>
                    </a:lnTo>
                    <a:lnTo>
                      <a:pt x="2359" y="1325"/>
                    </a:lnTo>
                    <a:lnTo>
                      <a:pt x="2370" y="1315"/>
                    </a:lnTo>
                    <a:lnTo>
                      <a:pt x="2380" y="1310"/>
                    </a:lnTo>
                    <a:lnTo>
                      <a:pt x="2389" y="1302"/>
                    </a:lnTo>
                    <a:lnTo>
                      <a:pt x="2401" y="1296"/>
                    </a:lnTo>
                    <a:lnTo>
                      <a:pt x="2395" y="1319"/>
                    </a:lnTo>
                    <a:lnTo>
                      <a:pt x="2388" y="1342"/>
                    </a:lnTo>
                    <a:lnTo>
                      <a:pt x="2376" y="1361"/>
                    </a:lnTo>
                    <a:lnTo>
                      <a:pt x="2361" y="1384"/>
                    </a:lnTo>
                    <a:lnTo>
                      <a:pt x="2344" y="1403"/>
                    </a:lnTo>
                    <a:lnTo>
                      <a:pt x="2325" y="1424"/>
                    </a:lnTo>
                    <a:lnTo>
                      <a:pt x="2304" y="1443"/>
                    </a:lnTo>
                    <a:lnTo>
                      <a:pt x="2283" y="1462"/>
                    </a:lnTo>
                    <a:lnTo>
                      <a:pt x="2260" y="1481"/>
                    </a:lnTo>
                    <a:lnTo>
                      <a:pt x="2239" y="1502"/>
                    </a:lnTo>
                    <a:lnTo>
                      <a:pt x="2218" y="1521"/>
                    </a:lnTo>
                    <a:lnTo>
                      <a:pt x="2199" y="1540"/>
                    </a:lnTo>
                    <a:lnTo>
                      <a:pt x="2182" y="1561"/>
                    </a:lnTo>
                    <a:lnTo>
                      <a:pt x="2167" y="1581"/>
                    </a:lnTo>
                    <a:lnTo>
                      <a:pt x="2154" y="1600"/>
                    </a:lnTo>
                    <a:lnTo>
                      <a:pt x="2146" y="1623"/>
                    </a:lnTo>
                    <a:lnTo>
                      <a:pt x="2148" y="1627"/>
                    </a:lnTo>
                    <a:lnTo>
                      <a:pt x="2148" y="1631"/>
                    </a:lnTo>
                    <a:lnTo>
                      <a:pt x="2148" y="1637"/>
                    </a:lnTo>
                    <a:lnTo>
                      <a:pt x="2150" y="1642"/>
                    </a:lnTo>
                    <a:lnTo>
                      <a:pt x="2161" y="1637"/>
                    </a:lnTo>
                    <a:lnTo>
                      <a:pt x="2175" y="1631"/>
                    </a:lnTo>
                    <a:lnTo>
                      <a:pt x="2190" y="1623"/>
                    </a:lnTo>
                    <a:lnTo>
                      <a:pt x="2203" y="1616"/>
                    </a:lnTo>
                    <a:lnTo>
                      <a:pt x="2218" y="1606"/>
                    </a:lnTo>
                    <a:lnTo>
                      <a:pt x="2234" y="1595"/>
                    </a:lnTo>
                    <a:lnTo>
                      <a:pt x="2249" y="1583"/>
                    </a:lnTo>
                    <a:lnTo>
                      <a:pt x="2264" y="1574"/>
                    </a:lnTo>
                    <a:lnTo>
                      <a:pt x="2279" y="1561"/>
                    </a:lnTo>
                    <a:lnTo>
                      <a:pt x="2294" y="1549"/>
                    </a:lnTo>
                    <a:lnTo>
                      <a:pt x="2310" y="1538"/>
                    </a:lnTo>
                    <a:lnTo>
                      <a:pt x="2327" y="1526"/>
                    </a:lnTo>
                    <a:lnTo>
                      <a:pt x="2342" y="1515"/>
                    </a:lnTo>
                    <a:lnTo>
                      <a:pt x="2359" y="1505"/>
                    </a:lnTo>
                    <a:lnTo>
                      <a:pt x="2374" y="1496"/>
                    </a:lnTo>
                    <a:lnTo>
                      <a:pt x="2391" y="1488"/>
                    </a:lnTo>
                    <a:lnTo>
                      <a:pt x="2359" y="1526"/>
                    </a:lnTo>
                    <a:lnTo>
                      <a:pt x="2327" y="1562"/>
                    </a:lnTo>
                    <a:lnTo>
                      <a:pt x="2292" y="1593"/>
                    </a:lnTo>
                    <a:lnTo>
                      <a:pt x="2258" y="1625"/>
                    </a:lnTo>
                    <a:lnTo>
                      <a:pt x="2220" y="1652"/>
                    </a:lnTo>
                    <a:lnTo>
                      <a:pt x="2182" y="1678"/>
                    </a:lnTo>
                    <a:lnTo>
                      <a:pt x="2144" y="1705"/>
                    </a:lnTo>
                    <a:lnTo>
                      <a:pt x="2104" y="1728"/>
                    </a:lnTo>
                    <a:lnTo>
                      <a:pt x="2064" y="1751"/>
                    </a:lnTo>
                    <a:lnTo>
                      <a:pt x="2023" y="1773"/>
                    </a:lnTo>
                    <a:lnTo>
                      <a:pt x="1983" y="1794"/>
                    </a:lnTo>
                    <a:lnTo>
                      <a:pt x="1943" y="1817"/>
                    </a:lnTo>
                    <a:lnTo>
                      <a:pt x="1903" y="1840"/>
                    </a:lnTo>
                    <a:lnTo>
                      <a:pt x="1863" y="1865"/>
                    </a:lnTo>
                    <a:lnTo>
                      <a:pt x="1823" y="1889"/>
                    </a:lnTo>
                    <a:lnTo>
                      <a:pt x="1787" y="1916"/>
                    </a:lnTo>
                    <a:lnTo>
                      <a:pt x="1764" y="1925"/>
                    </a:lnTo>
                    <a:lnTo>
                      <a:pt x="1739" y="1935"/>
                    </a:lnTo>
                    <a:lnTo>
                      <a:pt x="1716" y="1946"/>
                    </a:lnTo>
                    <a:lnTo>
                      <a:pt x="1692" y="1958"/>
                    </a:lnTo>
                    <a:lnTo>
                      <a:pt x="1667" y="1969"/>
                    </a:lnTo>
                    <a:lnTo>
                      <a:pt x="1642" y="1979"/>
                    </a:lnTo>
                    <a:lnTo>
                      <a:pt x="1618" y="1988"/>
                    </a:lnTo>
                    <a:lnTo>
                      <a:pt x="1593" y="1998"/>
                    </a:lnTo>
                    <a:lnTo>
                      <a:pt x="1568" y="2005"/>
                    </a:lnTo>
                    <a:lnTo>
                      <a:pt x="1543" y="2011"/>
                    </a:lnTo>
                    <a:lnTo>
                      <a:pt x="1517" y="2015"/>
                    </a:lnTo>
                    <a:lnTo>
                      <a:pt x="1492" y="2015"/>
                    </a:lnTo>
                    <a:lnTo>
                      <a:pt x="1467" y="2013"/>
                    </a:lnTo>
                    <a:lnTo>
                      <a:pt x="1443" y="2009"/>
                    </a:lnTo>
                    <a:lnTo>
                      <a:pt x="1420" y="2002"/>
                    </a:lnTo>
                    <a:lnTo>
                      <a:pt x="1395" y="1990"/>
                    </a:lnTo>
                    <a:lnTo>
                      <a:pt x="1391" y="1992"/>
                    </a:lnTo>
                    <a:lnTo>
                      <a:pt x="1389" y="1994"/>
                    </a:lnTo>
                    <a:lnTo>
                      <a:pt x="1386" y="1967"/>
                    </a:lnTo>
                    <a:lnTo>
                      <a:pt x="1388" y="1945"/>
                    </a:lnTo>
                    <a:lnTo>
                      <a:pt x="1395" y="1927"/>
                    </a:lnTo>
                    <a:lnTo>
                      <a:pt x="1407" y="1912"/>
                    </a:lnTo>
                    <a:lnTo>
                      <a:pt x="1424" y="1901"/>
                    </a:lnTo>
                    <a:lnTo>
                      <a:pt x="1443" y="1891"/>
                    </a:lnTo>
                    <a:lnTo>
                      <a:pt x="1466" y="1884"/>
                    </a:lnTo>
                    <a:lnTo>
                      <a:pt x="1488" y="1880"/>
                    </a:lnTo>
                    <a:lnTo>
                      <a:pt x="1513" y="1874"/>
                    </a:lnTo>
                    <a:lnTo>
                      <a:pt x="1540" y="1870"/>
                    </a:lnTo>
                    <a:lnTo>
                      <a:pt x="1564" y="1867"/>
                    </a:lnTo>
                    <a:lnTo>
                      <a:pt x="1591" y="1863"/>
                    </a:lnTo>
                    <a:lnTo>
                      <a:pt x="1616" y="1857"/>
                    </a:lnTo>
                    <a:lnTo>
                      <a:pt x="1639" y="1851"/>
                    </a:lnTo>
                    <a:lnTo>
                      <a:pt x="1659" y="1842"/>
                    </a:lnTo>
                    <a:lnTo>
                      <a:pt x="1677" y="1830"/>
                    </a:lnTo>
                    <a:lnTo>
                      <a:pt x="1718" y="1813"/>
                    </a:lnTo>
                    <a:lnTo>
                      <a:pt x="1762" y="1796"/>
                    </a:lnTo>
                    <a:lnTo>
                      <a:pt x="1804" y="1775"/>
                    </a:lnTo>
                    <a:lnTo>
                      <a:pt x="1846" y="1753"/>
                    </a:lnTo>
                    <a:lnTo>
                      <a:pt x="1886" y="1726"/>
                    </a:lnTo>
                    <a:lnTo>
                      <a:pt x="1924" y="1699"/>
                    </a:lnTo>
                    <a:lnTo>
                      <a:pt x="1962" y="1669"/>
                    </a:lnTo>
                    <a:lnTo>
                      <a:pt x="1998" y="1637"/>
                    </a:lnTo>
                    <a:lnTo>
                      <a:pt x="2028" y="1602"/>
                    </a:lnTo>
                    <a:lnTo>
                      <a:pt x="2057" y="1566"/>
                    </a:lnTo>
                    <a:lnTo>
                      <a:pt x="2081" y="1528"/>
                    </a:lnTo>
                    <a:lnTo>
                      <a:pt x="2104" y="1488"/>
                    </a:lnTo>
                    <a:lnTo>
                      <a:pt x="2119" y="1445"/>
                    </a:lnTo>
                    <a:lnTo>
                      <a:pt x="2133" y="1403"/>
                    </a:lnTo>
                    <a:lnTo>
                      <a:pt x="2140" y="1357"/>
                    </a:lnTo>
                    <a:lnTo>
                      <a:pt x="2142" y="1312"/>
                    </a:lnTo>
                    <a:lnTo>
                      <a:pt x="2150" y="1251"/>
                    </a:lnTo>
                    <a:lnTo>
                      <a:pt x="2154" y="1190"/>
                    </a:lnTo>
                    <a:lnTo>
                      <a:pt x="2154" y="1131"/>
                    </a:lnTo>
                    <a:lnTo>
                      <a:pt x="2152" y="1072"/>
                    </a:lnTo>
                    <a:lnTo>
                      <a:pt x="2144" y="1013"/>
                    </a:lnTo>
                    <a:lnTo>
                      <a:pt x="2135" y="956"/>
                    </a:lnTo>
                    <a:lnTo>
                      <a:pt x="2119" y="901"/>
                    </a:lnTo>
                    <a:lnTo>
                      <a:pt x="2100" y="846"/>
                    </a:lnTo>
                    <a:lnTo>
                      <a:pt x="2076" y="793"/>
                    </a:lnTo>
                    <a:lnTo>
                      <a:pt x="2051" y="739"/>
                    </a:lnTo>
                    <a:lnTo>
                      <a:pt x="2017" y="688"/>
                    </a:lnTo>
                    <a:lnTo>
                      <a:pt x="1983" y="641"/>
                    </a:lnTo>
                    <a:lnTo>
                      <a:pt x="1943" y="595"/>
                    </a:lnTo>
                    <a:lnTo>
                      <a:pt x="1897" y="551"/>
                    </a:lnTo>
                    <a:lnTo>
                      <a:pt x="1848" y="509"/>
                    </a:lnTo>
                    <a:lnTo>
                      <a:pt x="1794" y="471"/>
                    </a:lnTo>
                    <a:lnTo>
                      <a:pt x="1728" y="441"/>
                    </a:lnTo>
                    <a:lnTo>
                      <a:pt x="1659" y="416"/>
                    </a:lnTo>
                    <a:lnTo>
                      <a:pt x="1589" y="395"/>
                    </a:lnTo>
                    <a:lnTo>
                      <a:pt x="1521" y="382"/>
                    </a:lnTo>
                    <a:lnTo>
                      <a:pt x="1450" y="371"/>
                    </a:lnTo>
                    <a:lnTo>
                      <a:pt x="1380" y="367"/>
                    </a:lnTo>
                    <a:lnTo>
                      <a:pt x="1310" y="367"/>
                    </a:lnTo>
                    <a:lnTo>
                      <a:pt x="1239" y="373"/>
                    </a:lnTo>
                    <a:lnTo>
                      <a:pt x="1169" y="380"/>
                    </a:lnTo>
                    <a:lnTo>
                      <a:pt x="1101" y="397"/>
                    </a:lnTo>
                    <a:lnTo>
                      <a:pt x="1034" y="416"/>
                    </a:lnTo>
                    <a:lnTo>
                      <a:pt x="967" y="441"/>
                    </a:lnTo>
                    <a:lnTo>
                      <a:pt x="901" y="469"/>
                    </a:lnTo>
                    <a:lnTo>
                      <a:pt x="838" y="504"/>
                    </a:lnTo>
                    <a:lnTo>
                      <a:pt x="777" y="544"/>
                    </a:lnTo>
                    <a:lnTo>
                      <a:pt x="720" y="589"/>
                    </a:lnTo>
                    <a:lnTo>
                      <a:pt x="667" y="633"/>
                    </a:lnTo>
                    <a:lnTo>
                      <a:pt x="618" y="680"/>
                    </a:lnTo>
                    <a:lnTo>
                      <a:pt x="574" y="730"/>
                    </a:lnTo>
                    <a:lnTo>
                      <a:pt x="534" y="779"/>
                    </a:lnTo>
                    <a:lnTo>
                      <a:pt x="498" y="831"/>
                    </a:lnTo>
                    <a:lnTo>
                      <a:pt x="466" y="884"/>
                    </a:lnTo>
                    <a:lnTo>
                      <a:pt x="437" y="939"/>
                    </a:lnTo>
                    <a:lnTo>
                      <a:pt x="410" y="994"/>
                    </a:lnTo>
                    <a:lnTo>
                      <a:pt x="388" y="1049"/>
                    </a:lnTo>
                    <a:lnTo>
                      <a:pt x="367" y="1108"/>
                    </a:lnTo>
                    <a:lnTo>
                      <a:pt x="348" y="1167"/>
                    </a:lnTo>
                    <a:lnTo>
                      <a:pt x="333" y="1226"/>
                    </a:lnTo>
                    <a:lnTo>
                      <a:pt x="317" y="1285"/>
                    </a:lnTo>
                    <a:lnTo>
                      <a:pt x="302" y="1348"/>
                    </a:lnTo>
                    <a:lnTo>
                      <a:pt x="289" y="1408"/>
                    </a:lnTo>
                    <a:lnTo>
                      <a:pt x="277" y="1471"/>
                    </a:lnTo>
                    <a:lnTo>
                      <a:pt x="260" y="1600"/>
                    </a:lnTo>
                    <a:lnTo>
                      <a:pt x="258" y="1730"/>
                    </a:lnTo>
                    <a:lnTo>
                      <a:pt x="272" y="1857"/>
                    </a:lnTo>
                    <a:lnTo>
                      <a:pt x="298" y="1983"/>
                    </a:lnTo>
                    <a:lnTo>
                      <a:pt x="334" y="2106"/>
                    </a:lnTo>
                    <a:lnTo>
                      <a:pt x="384" y="2224"/>
                    </a:lnTo>
                    <a:lnTo>
                      <a:pt x="445" y="2340"/>
                    </a:lnTo>
                    <a:lnTo>
                      <a:pt x="515" y="2452"/>
                    </a:lnTo>
                    <a:lnTo>
                      <a:pt x="591" y="2557"/>
                    </a:lnTo>
                    <a:lnTo>
                      <a:pt x="677" y="2657"/>
                    </a:lnTo>
                    <a:lnTo>
                      <a:pt x="770" y="2750"/>
                    </a:lnTo>
                    <a:lnTo>
                      <a:pt x="871" y="2840"/>
                    </a:lnTo>
                    <a:lnTo>
                      <a:pt x="975" y="2920"/>
                    </a:lnTo>
                    <a:lnTo>
                      <a:pt x="1085" y="2992"/>
                    </a:lnTo>
                    <a:lnTo>
                      <a:pt x="1199" y="3056"/>
                    </a:lnTo>
                    <a:lnTo>
                      <a:pt x="1317" y="3112"/>
                    </a:lnTo>
                    <a:lnTo>
                      <a:pt x="1327" y="3112"/>
                    </a:lnTo>
                    <a:lnTo>
                      <a:pt x="1334" y="3112"/>
                    </a:lnTo>
                    <a:lnTo>
                      <a:pt x="1342" y="3112"/>
                    </a:lnTo>
                    <a:lnTo>
                      <a:pt x="1350" y="3112"/>
                    </a:lnTo>
                    <a:lnTo>
                      <a:pt x="1357" y="3112"/>
                    </a:lnTo>
                    <a:lnTo>
                      <a:pt x="1367" y="3112"/>
                    </a:lnTo>
                    <a:lnTo>
                      <a:pt x="1374" y="3112"/>
                    </a:lnTo>
                    <a:lnTo>
                      <a:pt x="1382" y="3112"/>
                    </a:lnTo>
                    <a:lnTo>
                      <a:pt x="1389" y="3112"/>
                    </a:lnTo>
                    <a:lnTo>
                      <a:pt x="1397" y="3112"/>
                    </a:lnTo>
                    <a:lnTo>
                      <a:pt x="1405" y="3112"/>
                    </a:lnTo>
                    <a:lnTo>
                      <a:pt x="1414" y="3112"/>
                    </a:lnTo>
                    <a:lnTo>
                      <a:pt x="1422" y="3112"/>
                    </a:lnTo>
                    <a:lnTo>
                      <a:pt x="1429" y="3112"/>
                    </a:lnTo>
                    <a:lnTo>
                      <a:pt x="1437" y="3112"/>
                    </a:lnTo>
                    <a:lnTo>
                      <a:pt x="1447" y="3112"/>
                    </a:lnTo>
                    <a:lnTo>
                      <a:pt x="1439" y="3091"/>
                    </a:lnTo>
                    <a:lnTo>
                      <a:pt x="1431" y="3074"/>
                    </a:lnTo>
                    <a:lnTo>
                      <a:pt x="1420" y="3056"/>
                    </a:lnTo>
                    <a:lnTo>
                      <a:pt x="1408" y="3041"/>
                    </a:lnTo>
                    <a:lnTo>
                      <a:pt x="1393" y="3026"/>
                    </a:lnTo>
                    <a:lnTo>
                      <a:pt x="1378" y="3013"/>
                    </a:lnTo>
                    <a:lnTo>
                      <a:pt x="1363" y="2998"/>
                    </a:lnTo>
                    <a:lnTo>
                      <a:pt x="1348" y="2986"/>
                    </a:lnTo>
                    <a:lnTo>
                      <a:pt x="1331" y="2975"/>
                    </a:lnTo>
                    <a:lnTo>
                      <a:pt x="1313" y="2963"/>
                    </a:lnTo>
                    <a:lnTo>
                      <a:pt x="1296" y="2950"/>
                    </a:lnTo>
                    <a:lnTo>
                      <a:pt x="1283" y="2939"/>
                    </a:lnTo>
                    <a:lnTo>
                      <a:pt x="1268" y="2927"/>
                    </a:lnTo>
                    <a:lnTo>
                      <a:pt x="1255" y="2916"/>
                    </a:lnTo>
                    <a:lnTo>
                      <a:pt x="1243" y="2903"/>
                    </a:lnTo>
                    <a:lnTo>
                      <a:pt x="1236" y="2891"/>
                    </a:lnTo>
                    <a:lnTo>
                      <a:pt x="1262" y="2897"/>
                    </a:lnTo>
                    <a:lnTo>
                      <a:pt x="1289" y="2904"/>
                    </a:lnTo>
                    <a:lnTo>
                      <a:pt x="1315" y="2916"/>
                    </a:lnTo>
                    <a:lnTo>
                      <a:pt x="1342" y="2927"/>
                    </a:lnTo>
                    <a:lnTo>
                      <a:pt x="1369" y="2937"/>
                    </a:lnTo>
                    <a:lnTo>
                      <a:pt x="1395" y="2948"/>
                    </a:lnTo>
                    <a:lnTo>
                      <a:pt x="1422" y="2958"/>
                    </a:lnTo>
                    <a:lnTo>
                      <a:pt x="1447" y="2967"/>
                    </a:lnTo>
                    <a:lnTo>
                      <a:pt x="1473" y="2973"/>
                    </a:lnTo>
                    <a:lnTo>
                      <a:pt x="1498" y="2979"/>
                    </a:lnTo>
                    <a:lnTo>
                      <a:pt x="1524" y="2980"/>
                    </a:lnTo>
                    <a:lnTo>
                      <a:pt x="1551" y="2980"/>
                    </a:lnTo>
                    <a:lnTo>
                      <a:pt x="1578" y="2975"/>
                    </a:lnTo>
                    <a:lnTo>
                      <a:pt x="1602" y="2965"/>
                    </a:lnTo>
                    <a:lnTo>
                      <a:pt x="1631" y="2952"/>
                    </a:lnTo>
                    <a:lnTo>
                      <a:pt x="1659" y="2933"/>
                    </a:lnTo>
                    <a:lnTo>
                      <a:pt x="1673" y="2925"/>
                    </a:lnTo>
                    <a:lnTo>
                      <a:pt x="1688" y="2920"/>
                    </a:lnTo>
                    <a:lnTo>
                      <a:pt x="1703" y="2912"/>
                    </a:lnTo>
                    <a:lnTo>
                      <a:pt x="1720" y="2904"/>
                    </a:lnTo>
                    <a:lnTo>
                      <a:pt x="1735" y="2899"/>
                    </a:lnTo>
                    <a:lnTo>
                      <a:pt x="1753" y="2891"/>
                    </a:lnTo>
                    <a:lnTo>
                      <a:pt x="1770" y="2885"/>
                    </a:lnTo>
                    <a:lnTo>
                      <a:pt x="1787" y="2878"/>
                    </a:lnTo>
                    <a:lnTo>
                      <a:pt x="1802" y="2870"/>
                    </a:lnTo>
                    <a:lnTo>
                      <a:pt x="1817" y="2861"/>
                    </a:lnTo>
                    <a:lnTo>
                      <a:pt x="1832" y="2851"/>
                    </a:lnTo>
                    <a:lnTo>
                      <a:pt x="1848" y="2842"/>
                    </a:lnTo>
                    <a:lnTo>
                      <a:pt x="1859" y="2830"/>
                    </a:lnTo>
                    <a:lnTo>
                      <a:pt x="1872" y="2819"/>
                    </a:lnTo>
                    <a:lnTo>
                      <a:pt x="1882" y="2804"/>
                    </a:lnTo>
                    <a:lnTo>
                      <a:pt x="1893" y="2790"/>
                    </a:lnTo>
                    <a:lnTo>
                      <a:pt x="1876" y="2796"/>
                    </a:lnTo>
                    <a:lnTo>
                      <a:pt x="1859" y="2802"/>
                    </a:lnTo>
                    <a:lnTo>
                      <a:pt x="1844" y="2807"/>
                    </a:lnTo>
                    <a:lnTo>
                      <a:pt x="1827" y="2815"/>
                    </a:lnTo>
                    <a:lnTo>
                      <a:pt x="1812" y="2821"/>
                    </a:lnTo>
                    <a:lnTo>
                      <a:pt x="1796" y="2828"/>
                    </a:lnTo>
                    <a:lnTo>
                      <a:pt x="1779" y="2834"/>
                    </a:lnTo>
                    <a:lnTo>
                      <a:pt x="1764" y="2842"/>
                    </a:lnTo>
                    <a:lnTo>
                      <a:pt x="1747" y="2847"/>
                    </a:lnTo>
                    <a:lnTo>
                      <a:pt x="1732" y="2853"/>
                    </a:lnTo>
                    <a:lnTo>
                      <a:pt x="1716" y="2861"/>
                    </a:lnTo>
                    <a:lnTo>
                      <a:pt x="1703" y="2868"/>
                    </a:lnTo>
                    <a:lnTo>
                      <a:pt x="1686" y="2876"/>
                    </a:lnTo>
                    <a:lnTo>
                      <a:pt x="1671" y="2884"/>
                    </a:lnTo>
                    <a:lnTo>
                      <a:pt x="1656" y="2889"/>
                    </a:lnTo>
                    <a:lnTo>
                      <a:pt x="1640" y="2897"/>
                    </a:lnTo>
                    <a:lnTo>
                      <a:pt x="1644" y="2884"/>
                    </a:lnTo>
                    <a:lnTo>
                      <a:pt x="1652" y="2872"/>
                    </a:lnTo>
                    <a:lnTo>
                      <a:pt x="1663" y="2859"/>
                    </a:lnTo>
                    <a:lnTo>
                      <a:pt x="1675" y="2851"/>
                    </a:lnTo>
                    <a:lnTo>
                      <a:pt x="1688" y="2842"/>
                    </a:lnTo>
                    <a:lnTo>
                      <a:pt x="1703" y="2834"/>
                    </a:lnTo>
                    <a:lnTo>
                      <a:pt x="1718" y="2825"/>
                    </a:lnTo>
                    <a:lnTo>
                      <a:pt x="1735" y="2819"/>
                    </a:lnTo>
                    <a:lnTo>
                      <a:pt x="1751" y="2809"/>
                    </a:lnTo>
                    <a:lnTo>
                      <a:pt x="1764" y="2802"/>
                    </a:lnTo>
                    <a:lnTo>
                      <a:pt x="1777" y="2792"/>
                    </a:lnTo>
                    <a:lnTo>
                      <a:pt x="1791" y="2783"/>
                    </a:lnTo>
                    <a:lnTo>
                      <a:pt x="1802" y="2773"/>
                    </a:lnTo>
                    <a:lnTo>
                      <a:pt x="1810" y="2762"/>
                    </a:lnTo>
                    <a:lnTo>
                      <a:pt x="1815" y="2749"/>
                    </a:lnTo>
                    <a:lnTo>
                      <a:pt x="1819" y="2735"/>
                    </a:lnTo>
                    <a:lnTo>
                      <a:pt x="1802" y="2737"/>
                    </a:lnTo>
                    <a:lnTo>
                      <a:pt x="1785" y="2741"/>
                    </a:lnTo>
                    <a:lnTo>
                      <a:pt x="1770" y="2747"/>
                    </a:lnTo>
                    <a:lnTo>
                      <a:pt x="1756" y="2754"/>
                    </a:lnTo>
                    <a:lnTo>
                      <a:pt x="1741" y="2760"/>
                    </a:lnTo>
                    <a:lnTo>
                      <a:pt x="1726" y="2769"/>
                    </a:lnTo>
                    <a:lnTo>
                      <a:pt x="1713" y="2779"/>
                    </a:lnTo>
                    <a:lnTo>
                      <a:pt x="1699" y="2788"/>
                    </a:lnTo>
                    <a:lnTo>
                      <a:pt x="1684" y="2796"/>
                    </a:lnTo>
                    <a:lnTo>
                      <a:pt x="1671" y="2807"/>
                    </a:lnTo>
                    <a:lnTo>
                      <a:pt x="1658" y="2817"/>
                    </a:lnTo>
                    <a:lnTo>
                      <a:pt x="1642" y="2826"/>
                    </a:lnTo>
                    <a:lnTo>
                      <a:pt x="1629" y="2836"/>
                    </a:lnTo>
                    <a:lnTo>
                      <a:pt x="1614" y="2846"/>
                    </a:lnTo>
                    <a:lnTo>
                      <a:pt x="1599" y="2853"/>
                    </a:lnTo>
                    <a:lnTo>
                      <a:pt x="1583" y="2863"/>
                    </a:lnTo>
                    <a:lnTo>
                      <a:pt x="1581" y="2849"/>
                    </a:lnTo>
                    <a:lnTo>
                      <a:pt x="1583" y="2838"/>
                    </a:lnTo>
                    <a:lnTo>
                      <a:pt x="1587" y="2828"/>
                    </a:lnTo>
                    <a:lnTo>
                      <a:pt x="1595" y="2819"/>
                    </a:lnTo>
                    <a:lnTo>
                      <a:pt x="1602" y="2809"/>
                    </a:lnTo>
                    <a:lnTo>
                      <a:pt x="1612" y="2802"/>
                    </a:lnTo>
                    <a:lnTo>
                      <a:pt x="1623" y="2794"/>
                    </a:lnTo>
                    <a:lnTo>
                      <a:pt x="1637" y="2787"/>
                    </a:lnTo>
                    <a:lnTo>
                      <a:pt x="1648" y="2777"/>
                    </a:lnTo>
                    <a:lnTo>
                      <a:pt x="1661" y="2769"/>
                    </a:lnTo>
                    <a:lnTo>
                      <a:pt x="1673" y="2760"/>
                    </a:lnTo>
                    <a:lnTo>
                      <a:pt x="1686" y="2752"/>
                    </a:lnTo>
                    <a:lnTo>
                      <a:pt x="1697" y="2741"/>
                    </a:lnTo>
                    <a:lnTo>
                      <a:pt x="1709" y="2731"/>
                    </a:lnTo>
                    <a:lnTo>
                      <a:pt x="1718" y="2720"/>
                    </a:lnTo>
                    <a:lnTo>
                      <a:pt x="1726" y="2709"/>
                    </a:lnTo>
                    <a:lnTo>
                      <a:pt x="1732" y="2703"/>
                    </a:lnTo>
                    <a:lnTo>
                      <a:pt x="1737" y="2697"/>
                    </a:lnTo>
                    <a:lnTo>
                      <a:pt x="1743" y="2692"/>
                    </a:lnTo>
                    <a:lnTo>
                      <a:pt x="1749" y="2686"/>
                    </a:lnTo>
                    <a:lnTo>
                      <a:pt x="1753" y="2678"/>
                    </a:lnTo>
                    <a:lnTo>
                      <a:pt x="1756" y="2673"/>
                    </a:lnTo>
                    <a:lnTo>
                      <a:pt x="1758" y="2663"/>
                    </a:lnTo>
                    <a:lnTo>
                      <a:pt x="1758" y="2655"/>
                    </a:lnTo>
                    <a:lnTo>
                      <a:pt x="1739" y="2659"/>
                    </a:lnTo>
                    <a:lnTo>
                      <a:pt x="1724" y="2665"/>
                    </a:lnTo>
                    <a:lnTo>
                      <a:pt x="1707" y="2671"/>
                    </a:lnTo>
                    <a:lnTo>
                      <a:pt x="1692" y="2680"/>
                    </a:lnTo>
                    <a:lnTo>
                      <a:pt x="1678" y="2690"/>
                    </a:lnTo>
                    <a:lnTo>
                      <a:pt x="1663" y="2699"/>
                    </a:lnTo>
                    <a:lnTo>
                      <a:pt x="1650" y="2711"/>
                    </a:lnTo>
                    <a:lnTo>
                      <a:pt x="1637" y="2722"/>
                    </a:lnTo>
                    <a:lnTo>
                      <a:pt x="1621" y="2733"/>
                    </a:lnTo>
                    <a:lnTo>
                      <a:pt x="1606" y="2743"/>
                    </a:lnTo>
                    <a:lnTo>
                      <a:pt x="1593" y="2752"/>
                    </a:lnTo>
                    <a:lnTo>
                      <a:pt x="1578" y="2762"/>
                    </a:lnTo>
                    <a:lnTo>
                      <a:pt x="1562" y="2769"/>
                    </a:lnTo>
                    <a:lnTo>
                      <a:pt x="1545" y="2777"/>
                    </a:lnTo>
                    <a:lnTo>
                      <a:pt x="1528" y="2781"/>
                    </a:lnTo>
                    <a:lnTo>
                      <a:pt x="1511" y="2785"/>
                    </a:lnTo>
                    <a:lnTo>
                      <a:pt x="1515" y="2775"/>
                    </a:lnTo>
                    <a:lnTo>
                      <a:pt x="1521" y="2766"/>
                    </a:lnTo>
                    <a:lnTo>
                      <a:pt x="1528" y="2756"/>
                    </a:lnTo>
                    <a:lnTo>
                      <a:pt x="1536" y="2747"/>
                    </a:lnTo>
                    <a:lnTo>
                      <a:pt x="1542" y="2737"/>
                    </a:lnTo>
                    <a:lnTo>
                      <a:pt x="1551" y="2726"/>
                    </a:lnTo>
                    <a:lnTo>
                      <a:pt x="1561" y="2718"/>
                    </a:lnTo>
                    <a:lnTo>
                      <a:pt x="1570" y="2709"/>
                    </a:lnTo>
                    <a:lnTo>
                      <a:pt x="1578" y="2699"/>
                    </a:lnTo>
                    <a:lnTo>
                      <a:pt x="1587" y="2692"/>
                    </a:lnTo>
                    <a:lnTo>
                      <a:pt x="1597" y="2682"/>
                    </a:lnTo>
                    <a:lnTo>
                      <a:pt x="1610" y="2674"/>
                    </a:lnTo>
                    <a:lnTo>
                      <a:pt x="1620" y="2667"/>
                    </a:lnTo>
                    <a:lnTo>
                      <a:pt x="1629" y="2659"/>
                    </a:lnTo>
                    <a:lnTo>
                      <a:pt x="1640" y="2654"/>
                    </a:lnTo>
                    <a:lnTo>
                      <a:pt x="1652" y="2650"/>
                    </a:lnTo>
                    <a:lnTo>
                      <a:pt x="1640" y="2644"/>
                    </a:lnTo>
                    <a:lnTo>
                      <a:pt x="1631" y="2640"/>
                    </a:lnTo>
                    <a:lnTo>
                      <a:pt x="1621" y="2638"/>
                    </a:lnTo>
                    <a:lnTo>
                      <a:pt x="1612" y="2640"/>
                    </a:lnTo>
                    <a:lnTo>
                      <a:pt x="1604" y="2640"/>
                    </a:lnTo>
                    <a:lnTo>
                      <a:pt x="1599" y="2640"/>
                    </a:lnTo>
                    <a:lnTo>
                      <a:pt x="1593" y="2640"/>
                    </a:lnTo>
                    <a:lnTo>
                      <a:pt x="1589" y="2642"/>
                    </a:lnTo>
                    <a:lnTo>
                      <a:pt x="1583" y="2642"/>
                    </a:lnTo>
                    <a:lnTo>
                      <a:pt x="1578" y="2644"/>
                    </a:lnTo>
                    <a:lnTo>
                      <a:pt x="1572" y="2646"/>
                    </a:lnTo>
                    <a:lnTo>
                      <a:pt x="1566" y="2650"/>
                    </a:lnTo>
                    <a:lnTo>
                      <a:pt x="1557" y="2652"/>
                    </a:lnTo>
                    <a:lnTo>
                      <a:pt x="1547" y="2657"/>
                    </a:lnTo>
                    <a:lnTo>
                      <a:pt x="1538" y="2661"/>
                    </a:lnTo>
                    <a:lnTo>
                      <a:pt x="1528" y="2667"/>
                    </a:lnTo>
                    <a:lnTo>
                      <a:pt x="1519" y="2673"/>
                    </a:lnTo>
                    <a:lnTo>
                      <a:pt x="1509" y="2676"/>
                    </a:lnTo>
                    <a:lnTo>
                      <a:pt x="1500" y="2682"/>
                    </a:lnTo>
                    <a:lnTo>
                      <a:pt x="1490" y="2690"/>
                    </a:lnTo>
                    <a:lnTo>
                      <a:pt x="1481" y="2693"/>
                    </a:lnTo>
                    <a:lnTo>
                      <a:pt x="1471" y="2699"/>
                    </a:lnTo>
                    <a:lnTo>
                      <a:pt x="1464" y="2703"/>
                    </a:lnTo>
                    <a:lnTo>
                      <a:pt x="1454" y="2709"/>
                    </a:lnTo>
                    <a:lnTo>
                      <a:pt x="1445" y="2712"/>
                    </a:lnTo>
                    <a:lnTo>
                      <a:pt x="1437" y="2718"/>
                    </a:lnTo>
                    <a:lnTo>
                      <a:pt x="1429" y="2722"/>
                    </a:lnTo>
                    <a:lnTo>
                      <a:pt x="1422" y="2726"/>
                    </a:lnTo>
                    <a:lnTo>
                      <a:pt x="1420" y="2718"/>
                    </a:lnTo>
                    <a:lnTo>
                      <a:pt x="1422" y="2709"/>
                    </a:lnTo>
                    <a:lnTo>
                      <a:pt x="1424" y="2701"/>
                    </a:lnTo>
                    <a:lnTo>
                      <a:pt x="1428" y="2695"/>
                    </a:lnTo>
                    <a:lnTo>
                      <a:pt x="1429" y="2688"/>
                    </a:lnTo>
                    <a:lnTo>
                      <a:pt x="1435" y="2680"/>
                    </a:lnTo>
                    <a:lnTo>
                      <a:pt x="1441" y="2674"/>
                    </a:lnTo>
                    <a:lnTo>
                      <a:pt x="1447" y="2669"/>
                    </a:lnTo>
                    <a:lnTo>
                      <a:pt x="1452" y="2661"/>
                    </a:lnTo>
                    <a:lnTo>
                      <a:pt x="1458" y="2655"/>
                    </a:lnTo>
                    <a:lnTo>
                      <a:pt x="1464" y="2648"/>
                    </a:lnTo>
                    <a:lnTo>
                      <a:pt x="1469" y="2642"/>
                    </a:lnTo>
                    <a:lnTo>
                      <a:pt x="1473" y="2635"/>
                    </a:lnTo>
                    <a:lnTo>
                      <a:pt x="1479" y="2627"/>
                    </a:lnTo>
                    <a:lnTo>
                      <a:pt x="1481" y="2619"/>
                    </a:lnTo>
                    <a:lnTo>
                      <a:pt x="1485" y="2614"/>
                    </a:lnTo>
                    <a:lnTo>
                      <a:pt x="1469" y="2608"/>
                    </a:lnTo>
                    <a:lnTo>
                      <a:pt x="1452" y="2608"/>
                    </a:lnTo>
                    <a:lnTo>
                      <a:pt x="1437" y="2612"/>
                    </a:lnTo>
                    <a:lnTo>
                      <a:pt x="1420" y="2617"/>
                    </a:lnTo>
                    <a:lnTo>
                      <a:pt x="1403" y="2623"/>
                    </a:lnTo>
                    <a:lnTo>
                      <a:pt x="1386" y="2633"/>
                    </a:lnTo>
                    <a:lnTo>
                      <a:pt x="1369" y="2642"/>
                    </a:lnTo>
                    <a:lnTo>
                      <a:pt x="1351" y="2652"/>
                    </a:lnTo>
                    <a:lnTo>
                      <a:pt x="1334" y="2659"/>
                    </a:lnTo>
                    <a:lnTo>
                      <a:pt x="1317" y="2665"/>
                    </a:lnTo>
                    <a:lnTo>
                      <a:pt x="1302" y="2671"/>
                    </a:lnTo>
                    <a:lnTo>
                      <a:pt x="1289" y="2674"/>
                    </a:lnTo>
                    <a:lnTo>
                      <a:pt x="1274" y="2673"/>
                    </a:lnTo>
                    <a:lnTo>
                      <a:pt x="1260" y="2669"/>
                    </a:lnTo>
                    <a:lnTo>
                      <a:pt x="1247" y="2659"/>
                    </a:lnTo>
                    <a:lnTo>
                      <a:pt x="1236" y="2646"/>
                    </a:lnTo>
                    <a:lnTo>
                      <a:pt x="1239" y="2631"/>
                    </a:lnTo>
                    <a:lnTo>
                      <a:pt x="1237" y="2619"/>
                    </a:lnTo>
                    <a:lnTo>
                      <a:pt x="1234" y="2610"/>
                    </a:lnTo>
                    <a:lnTo>
                      <a:pt x="1226" y="2602"/>
                    </a:lnTo>
                    <a:lnTo>
                      <a:pt x="1215" y="2596"/>
                    </a:lnTo>
                    <a:lnTo>
                      <a:pt x="1203" y="2591"/>
                    </a:lnTo>
                    <a:lnTo>
                      <a:pt x="1188" y="2587"/>
                    </a:lnTo>
                    <a:lnTo>
                      <a:pt x="1173" y="2585"/>
                    </a:lnTo>
                    <a:lnTo>
                      <a:pt x="1156" y="2583"/>
                    </a:lnTo>
                    <a:lnTo>
                      <a:pt x="1139" y="2581"/>
                    </a:lnTo>
                    <a:lnTo>
                      <a:pt x="1121" y="2577"/>
                    </a:lnTo>
                    <a:lnTo>
                      <a:pt x="1104" y="2576"/>
                    </a:lnTo>
                    <a:lnTo>
                      <a:pt x="1087" y="2572"/>
                    </a:lnTo>
                    <a:lnTo>
                      <a:pt x="1074" y="2570"/>
                    </a:lnTo>
                    <a:lnTo>
                      <a:pt x="1061" y="2564"/>
                    </a:lnTo>
                    <a:lnTo>
                      <a:pt x="1051" y="2560"/>
                    </a:lnTo>
                    <a:lnTo>
                      <a:pt x="1044" y="2558"/>
                    </a:lnTo>
                    <a:lnTo>
                      <a:pt x="1036" y="2558"/>
                    </a:lnTo>
                    <a:lnTo>
                      <a:pt x="1026" y="2558"/>
                    </a:lnTo>
                    <a:lnTo>
                      <a:pt x="1019" y="2558"/>
                    </a:lnTo>
                    <a:lnTo>
                      <a:pt x="1009" y="2558"/>
                    </a:lnTo>
                    <a:lnTo>
                      <a:pt x="1002" y="2558"/>
                    </a:lnTo>
                    <a:lnTo>
                      <a:pt x="992" y="2557"/>
                    </a:lnTo>
                    <a:lnTo>
                      <a:pt x="985" y="2557"/>
                    </a:lnTo>
                    <a:lnTo>
                      <a:pt x="973" y="2555"/>
                    </a:lnTo>
                    <a:lnTo>
                      <a:pt x="966" y="2555"/>
                    </a:lnTo>
                    <a:lnTo>
                      <a:pt x="956" y="2553"/>
                    </a:lnTo>
                    <a:lnTo>
                      <a:pt x="950" y="2553"/>
                    </a:lnTo>
                    <a:lnTo>
                      <a:pt x="943" y="2551"/>
                    </a:lnTo>
                    <a:lnTo>
                      <a:pt x="937" y="2551"/>
                    </a:lnTo>
                    <a:lnTo>
                      <a:pt x="929" y="2549"/>
                    </a:lnTo>
                    <a:lnTo>
                      <a:pt x="928" y="2549"/>
                    </a:lnTo>
                    <a:lnTo>
                      <a:pt x="922" y="2547"/>
                    </a:lnTo>
                    <a:lnTo>
                      <a:pt x="920" y="2545"/>
                    </a:lnTo>
                    <a:lnTo>
                      <a:pt x="920" y="2543"/>
                    </a:lnTo>
                    <a:lnTo>
                      <a:pt x="926" y="2541"/>
                    </a:lnTo>
                    <a:lnTo>
                      <a:pt x="928" y="2539"/>
                    </a:lnTo>
                    <a:lnTo>
                      <a:pt x="931" y="2538"/>
                    </a:lnTo>
                    <a:lnTo>
                      <a:pt x="937" y="2536"/>
                    </a:lnTo>
                    <a:lnTo>
                      <a:pt x="945" y="2536"/>
                    </a:lnTo>
                    <a:lnTo>
                      <a:pt x="950" y="2534"/>
                    </a:lnTo>
                    <a:lnTo>
                      <a:pt x="960" y="2534"/>
                    </a:lnTo>
                    <a:lnTo>
                      <a:pt x="969" y="2532"/>
                    </a:lnTo>
                    <a:lnTo>
                      <a:pt x="981" y="2532"/>
                    </a:lnTo>
                    <a:lnTo>
                      <a:pt x="988" y="2528"/>
                    </a:lnTo>
                    <a:lnTo>
                      <a:pt x="996" y="2524"/>
                    </a:lnTo>
                    <a:lnTo>
                      <a:pt x="1002" y="2522"/>
                    </a:lnTo>
                    <a:lnTo>
                      <a:pt x="1009" y="2520"/>
                    </a:lnTo>
                    <a:lnTo>
                      <a:pt x="1017" y="2519"/>
                    </a:lnTo>
                    <a:lnTo>
                      <a:pt x="1024" y="2517"/>
                    </a:lnTo>
                    <a:lnTo>
                      <a:pt x="1032" y="2517"/>
                    </a:lnTo>
                    <a:lnTo>
                      <a:pt x="1042" y="2517"/>
                    </a:lnTo>
                    <a:lnTo>
                      <a:pt x="1047" y="2517"/>
                    </a:lnTo>
                    <a:lnTo>
                      <a:pt x="1055" y="2517"/>
                    </a:lnTo>
                    <a:lnTo>
                      <a:pt x="1063" y="2519"/>
                    </a:lnTo>
                    <a:lnTo>
                      <a:pt x="1070" y="2520"/>
                    </a:lnTo>
                    <a:lnTo>
                      <a:pt x="1078" y="2522"/>
                    </a:lnTo>
                    <a:lnTo>
                      <a:pt x="1085" y="2524"/>
                    </a:lnTo>
                    <a:lnTo>
                      <a:pt x="1093" y="2528"/>
                    </a:lnTo>
                    <a:lnTo>
                      <a:pt x="1101" y="2532"/>
                    </a:lnTo>
                    <a:lnTo>
                      <a:pt x="1093" y="2517"/>
                    </a:lnTo>
                    <a:lnTo>
                      <a:pt x="1085" y="2503"/>
                    </a:lnTo>
                    <a:lnTo>
                      <a:pt x="1072" y="2494"/>
                    </a:lnTo>
                    <a:lnTo>
                      <a:pt x="1059" y="2486"/>
                    </a:lnTo>
                    <a:lnTo>
                      <a:pt x="1044" y="2477"/>
                    </a:lnTo>
                    <a:lnTo>
                      <a:pt x="1026" y="2471"/>
                    </a:lnTo>
                    <a:lnTo>
                      <a:pt x="1009" y="2465"/>
                    </a:lnTo>
                    <a:lnTo>
                      <a:pt x="992" y="2462"/>
                    </a:lnTo>
                    <a:lnTo>
                      <a:pt x="971" y="2454"/>
                    </a:lnTo>
                    <a:lnTo>
                      <a:pt x="952" y="2450"/>
                    </a:lnTo>
                    <a:lnTo>
                      <a:pt x="931" y="2446"/>
                    </a:lnTo>
                    <a:lnTo>
                      <a:pt x="914" y="2443"/>
                    </a:lnTo>
                    <a:lnTo>
                      <a:pt x="893" y="2437"/>
                    </a:lnTo>
                    <a:lnTo>
                      <a:pt x="876" y="2431"/>
                    </a:lnTo>
                    <a:lnTo>
                      <a:pt x="859" y="2425"/>
                    </a:lnTo>
                    <a:lnTo>
                      <a:pt x="846" y="2418"/>
                    </a:lnTo>
                    <a:lnTo>
                      <a:pt x="838" y="2418"/>
                    </a:lnTo>
                    <a:lnTo>
                      <a:pt x="832" y="2418"/>
                    </a:lnTo>
                    <a:lnTo>
                      <a:pt x="829" y="2418"/>
                    </a:lnTo>
                    <a:lnTo>
                      <a:pt x="823" y="2418"/>
                    </a:lnTo>
                    <a:lnTo>
                      <a:pt x="817" y="2418"/>
                    </a:lnTo>
                    <a:lnTo>
                      <a:pt x="812" y="2418"/>
                    </a:lnTo>
                    <a:lnTo>
                      <a:pt x="808" y="2418"/>
                    </a:lnTo>
                    <a:lnTo>
                      <a:pt x="802" y="2418"/>
                    </a:lnTo>
                    <a:lnTo>
                      <a:pt x="791" y="2418"/>
                    </a:lnTo>
                    <a:lnTo>
                      <a:pt x="781" y="2418"/>
                    </a:lnTo>
                    <a:lnTo>
                      <a:pt x="772" y="2418"/>
                    </a:lnTo>
                    <a:lnTo>
                      <a:pt x="764" y="2418"/>
                    </a:lnTo>
                    <a:lnTo>
                      <a:pt x="774" y="2405"/>
                    </a:lnTo>
                    <a:lnTo>
                      <a:pt x="785" y="2395"/>
                    </a:lnTo>
                    <a:lnTo>
                      <a:pt x="798" y="2387"/>
                    </a:lnTo>
                    <a:lnTo>
                      <a:pt x="812" y="2382"/>
                    </a:lnTo>
                    <a:lnTo>
                      <a:pt x="825" y="2378"/>
                    </a:lnTo>
                    <a:lnTo>
                      <a:pt x="838" y="2378"/>
                    </a:lnTo>
                    <a:lnTo>
                      <a:pt x="853" y="2376"/>
                    </a:lnTo>
                    <a:lnTo>
                      <a:pt x="867" y="2380"/>
                    </a:lnTo>
                    <a:lnTo>
                      <a:pt x="882" y="2382"/>
                    </a:lnTo>
                    <a:lnTo>
                      <a:pt x="897" y="2384"/>
                    </a:lnTo>
                    <a:lnTo>
                      <a:pt x="910" y="2387"/>
                    </a:lnTo>
                    <a:lnTo>
                      <a:pt x="926" y="2393"/>
                    </a:lnTo>
                    <a:lnTo>
                      <a:pt x="941" y="2397"/>
                    </a:lnTo>
                    <a:lnTo>
                      <a:pt x="954" y="2401"/>
                    </a:lnTo>
                    <a:lnTo>
                      <a:pt x="969" y="2405"/>
                    </a:lnTo>
                    <a:lnTo>
                      <a:pt x="985" y="2410"/>
                    </a:lnTo>
                    <a:lnTo>
                      <a:pt x="966" y="2387"/>
                    </a:lnTo>
                    <a:lnTo>
                      <a:pt x="948" y="2370"/>
                    </a:lnTo>
                    <a:lnTo>
                      <a:pt x="926" y="2353"/>
                    </a:lnTo>
                    <a:lnTo>
                      <a:pt x="907" y="2340"/>
                    </a:lnTo>
                    <a:lnTo>
                      <a:pt x="882" y="2327"/>
                    </a:lnTo>
                    <a:lnTo>
                      <a:pt x="861" y="2315"/>
                    </a:lnTo>
                    <a:lnTo>
                      <a:pt x="836" y="2306"/>
                    </a:lnTo>
                    <a:lnTo>
                      <a:pt x="813" y="2298"/>
                    </a:lnTo>
                    <a:lnTo>
                      <a:pt x="789" y="2289"/>
                    </a:lnTo>
                    <a:lnTo>
                      <a:pt x="766" y="2281"/>
                    </a:lnTo>
                    <a:lnTo>
                      <a:pt x="741" y="2271"/>
                    </a:lnTo>
                    <a:lnTo>
                      <a:pt x="718" y="2266"/>
                    </a:lnTo>
                    <a:lnTo>
                      <a:pt x="698" y="2256"/>
                    </a:lnTo>
                    <a:lnTo>
                      <a:pt x="677" y="2247"/>
                    </a:lnTo>
                    <a:lnTo>
                      <a:pt x="656" y="2237"/>
                    </a:lnTo>
                    <a:lnTo>
                      <a:pt x="639" y="2226"/>
                    </a:lnTo>
                    <a:lnTo>
                      <a:pt x="644" y="2222"/>
                    </a:lnTo>
                    <a:lnTo>
                      <a:pt x="652" y="2222"/>
                    </a:lnTo>
                    <a:lnTo>
                      <a:pt x="660" y="2222"/>
                    </a:lnTo>
                    <a:lnTo>
                      <a:pt x="667" y="2222"/>
                    </a:lnTo>
                    <a:lnTo>
                      <a:pt x="673" y="2222"/>
                    </a:lnTo>
                    <a:lnTo>
                      <a:pt x="680" y="2224"/>
                    </a:lnTo>
                    <a:lnTo>
                      <a:pt x="688" y="2226"/>
                    </a:lnTo>
                    <a:lnTo>
                      <a:pt x="696" y="2228"/>
                    </a:lnTo>
                    <a:lnTo>
                      <a:pt x="703" y="2230"/>
                    </a:lnTo>
                    <a:lnTo>
                      <a:pt x="711" y="2230"/>
                    </a:lnTo>
                    <a:lnTo>
                      <a:pt x="718" y="2232"/>
                    </a:lnTo>
                    <a:lnTo>
                      <a:pt x="726" y="2232"/>
                    </a:lnTo>
                    <a:lnTo>
                      <a:pt x="732" y="2232"/>
                    </a:lnTo>
                    <a:lnTo>
                      <a:pt x="741" y="2232"/>
                    </a:lnTo>
                    <a:lnTo>
                      <a:pt x="747" y="2230"/>
                    </a:lnTo>
                    <a:lnTo>
                      <a:pt x="756" y="2228"/>
                    </a:lnTo>
                    <a:lnTo>
                      <a:pt x="753" y="2213"/>
                    </a:lnTo>
                    <a:lnTo>
                      <a:pt x="747" y="2201"/>
                    </a:lnTo>
                    <a:lnTo>
                      <a:pt x="739" y="2188"/>
                    </a:lnTo>
                    <a:lnTo>
                      <a:pt x="732" y="2180"/>
                    </a:lnTo>
                    <a:lnTo>
                      <a:pt x="720" y="2171"/>
                    </a:lnTo>
                    <a:lnTo>
                      <a:pt x="709" y="2165"/>
                    </a:lnTo>
                    <a:lnTo>
                      <a:pt x="698" y="2157"/>
                    </a:lnTo>
                    <a:lnTo>
                      <a:pt x="684" y="2152"/>
                    </a:lnTo>
                    <a:lnTo>
                      <a:pt x="671" y="2146"/>
                    </a:lnTo>
                    <a:lnTo>
                      <a:pt x="658" y="2140"/>
                    </a:lnTo>
                    <a:lnTo>
                      <a:pt x="644" y="2135"/>
                    </a:lnTo>
                    <a:lnTo>
                      <a:pt x="633" y="2129"/>
                    </a:lnTo>
                    <a:lnTo>
                      <a:pt x="620" y="2123"/>
                    </a:lnTo>
                    <a:lnTo>
                      <a:pt x="610" y="2117"/>
                    </a:lnTo>
                    <a:lnTo>
                      <a:pt x="601" y="2112"/>
                    </a:lnTo>
                    <a:lnTo>
                      <a:pt x="593" y="2104"/>
                    </a:lnTo>
                    <a:lnTo>
                      <a:pt x="587" y="2100"/>
                    </a:lnTo>
                    <a:lnTo>
                      <a:pt x="585" y="2095"/>
                    </a:lnTo>
                    <a:lnTo>
                      <a:pt x="582" y="2089"/>
                    </a:lnTo>
                    <a:lnTo>
                      <a:pt x="580" y="2083"/>
                    </a:lnTo>
                    <a:lnTo>
                      <a:pt x="578" y="2076"/>
                    </a:lnTo>
                    <a:lnTo>
                      <a:pt x="578" y="2070"/>
                    </a:lnTo>
                    <a:lnTo>
                      <a:pt x="578" y="2062"/>
                    </a:lnTo>
                    <a:lnTo>
                      <a:pt x="580" y="2055"/>
                    </a:lnTo>
                    <a:lnTo>
                      <a:pt x="585" y="2055"/>
                    </a:lnTo>
                    <a:lnTo>
                      <a:pt x="591" y="2057"/>
                    </a:lnTo>
                    <a:lnTo>
                      <a:pt x="597" y="2059"/>
                    </a:lnTo>
                    <a:lnTo>
                      <a:pt x="604" y="2060"/>
                    </a:lnTo>
                    <a:lnTo>
                      <a:pt x="610" y="2062"/>
                    </a:lnTo>
                    <a:lnTo>
                      <a:pt x="616" y="2064"/>
                    </a:lnTo>
                    <a:lnTo>
                      <a:pt x="621" y="2066"/>
                    </a:lnTo>
                    <a:lnTo>
                      <a:pt x="627" y="2070"/>
                    </a:lnTo>
                    <a:lnTo>
                      <a:pt x="633" y="2072"/>
                    </a:lnTo>
                    <a:lnTo>
                      <a:pt x="639" y="2074"/>
                    </a:lnTo>
                    <a:lnTo>
                      <a:pt x="644" y="2076"/>
                    </a:lnTo>
                    <a:lnTo>
                      <a:pt x="650" y="2078"/>
                    </a:lnTo>
                    <a:lnTo>
                      <a:pt x="656" y="2079"/>
                    </a:lnTo>
                    <a:lnTo>
                      <a:pt x="661" y="2081"/>
                    </a:lnTo>
                    <a:lnTo>
                      <a:pt x="667" y="2083"/>
                    </a:lnTo>
                    <a:lnTo>
                      <a:pt x="675" y="2087"/>
                    </a:lnTo>
                    <a:lnTo>
                      <a:pt x="667" y="2074"/>
                    </a:lnTo>
                    <a:lnTo>
                      <a:pt x="660" y="2062"/>
                    </a:lnTo>
                    <a:lnTo>
                      <a:pt x="652" y="2051"/>
                    </a:lnTo>
                    <a:lnTo>
                      <a:pt x="642" y="2041"/>
                    </a:lnTo>
                    <a:lnTo>
                      <a:pt x="633" y="2032"/>
                    </a:lnTo>
                    <a:lnTo>
                      <a:pt x="621" y="2024"/>
                    </a:lnTo>
                    <a:lnTo>
                      <a:pt x="610" y="2017"/>
                    </a:lnTo>
                    <a:lnTo>
                      <a:pt x="599" y="2011"/>
                    </a:lnTo>
                    <a:lnTo>
                      <a:pt x="587" y="2002"/>
                    </a:lnTo>
                    <a:lnTo>
                      <a:pt x="574" y="1996"/>
                    </a:lnTo>
                    <a:lnTo>
                      <a:pt x="563" y="1988"/>
                    </a:lnTo>
                    <a:lnTo>
                      <a:pt x="549" y="1983"/>
                    </a:lnTo>
                    <a:lnTo>
                      <a:pt x="538" y="1973"/>
                    </a:lnTo>
                    <a:lnTo>
                      <a:pt x="526" y="1965"/>
                    </a:lnTo>
                    <a:lnTo>
                      <a:pt x="515" y="1956"/>
                    </a:lnTo>
                    <a:lnTo>
                      <a:pt x="504" y="1948"/>
                    </a:lnTo>
                    <a:lnTo>
                      <a:pt x="511" y="1943"/>
                    </a:lnTo>
                    <a:lnTo>
                      <a:pt x="517" y="1941"/>
                    </a:lnTo>
                    <a:lnTo>
                      <a:pt x="525" y="1941"/>
                    </a:lnTo>
                    <a:lnTo>
                      <a:pt x="532" y="1943"/>
                    </a:lnTo>
                    <a:lnTo>
                      <a:pt x="538" y="1945"/>
                    </a:lnTo>
                    <a:lnTo>
                      <a:pt x="545" y="1950"/>
                    </a:lnTo>
                    <a:lnTo>
                      <a:pt x="553" y="1954"/>
                    </a:lnTo>
                    <a:lnTo>
                      <a:pt x="561" y="1960"/>
                    </a:lnTo>
                    <a:lnTo>
                      <a:pt x="568" y="1964"/>
                    </a:lnTo>
                    <a:lnTo>
                      <a:pt x="576" y="1969"/>
                    </a:lnTo>
                    <a:lnTo>
                      <a:pt x="583" y="1971"/>
                    </a:lnTo>
                    <a:lnTo>
                      <a:pt x="591" y="1975"/>
                    </a:lnTo>
                    <a:lnTo>
                      <a:pt x="597" y="1975"/>
                    </a:lnTo>
                    <a:lnTo>
                      <a:pt x="606" y="1975"/>
                    </a:lnTo>
                    <a:lnTo>
                      <a:pt x="614" y="1973"/>
                    </a:lnTo>
                    <a:lnTo>
                      <a:pt x="621" y="1969"/>
                    </a:lnTo>
                    <a:lnTo>
                      <a:pt x="614" y="1956"/>
                    </a:lnTo>
                    <a:lnTo>
                      <a:pt x="606" y="1946"/>
                    </a:lnTo>
                    <a:lnTo>
                      <a:pt x="597" y="1935"/>
                    </a:lnTo>
                    <a:lnTo>
                      <a:pt x="587" y="1925"/>
                    </a:lnTo>
                    <a:lnTo>
                      <a:pt x="576" y="1914"/>
                    </a:lnTo>
                    <a:lnTo>
                      <a:pt x="566" y="1906"/>
                    </a:lnTo>
                    <a:lnTo>
                      <a:pt x="555" y="1897"/>
                    </a:lnTo>
                    <a:lnTo>
                      <a:pt x="544" y="1887"/>
                    </a:lnTo>
                    <a:lnTo>
                      <a:pt x="532" y="1878"/>
                    </a:lnTo>
                    <a:lnTo>
                      <a:pt x="523" y="1868"/>
                    </a:lnTo>
                    <a:lnTo>
                      <a:pt x="513" y="1859"/>
                    </a:lnTo>
                    <a:lnTo>
                      <a:pt x="504" y="1849"/>
                    </a:lnTo>
                    <a:lnTo>
                      <a:pt x="494" y="1838"/>
                    </a:lnTo>
                    <a:lnTo>
                      <a:pt x="488" y="1827"/>
                    </a:lnTo>
                    <a:lnTo>
                      <a:pt x="483" y="1813"/>
                    </a:lnTo>
                    <a:lnTo>
                      <a:pt x="479" y="1802"/>
                    </a:lnTo>
                    <a:lnTo>
                      <a:pt x="485" y="1802"/>
                    </a:lnTo>
                    <a:lnTo>
                      <a:pt x="490" y="1804"/>
                    </a:lnTo>
                    <a:lnTo>
                      <a:pt x="496" y="1806"/>
                    </a:lnTo>
                    <a:lnTo>
                      <a:pt x="502" y="1808"/>
                    </a:lnTo>
                    <a:lnTo>
                      <a:pt x="507" y="1808"/>
                    </a:lnTo>
                    <a:lnTo>
                      <a:pt x="513" y="1810"/>
                    </a:lnTo>
                    <a:lnTo>
                      <a:pt x="519" y="1811"/>
                    </a:lnTo>
                    <a:lnTo>
                      <a:pt x="525" y="1813"/>
                    </a:lnTo>
                    <a:lnTo>
                      <a:pt x="530" y="1815"/>
                    </a:lnTo>
                    <a:lnTo>
                      <a:pt x="536" y="1815"/>
                    </a:lnTo>
                    <a:lnTo>
                      <a:pt x="540" y="1817"/>
                    </a:lnTo>
                    <a:lnTo>
                      <a:pt x="545" y="1819"/>
                    </a:lnTo>
                    <a:lnTo>
                      <a:pt x="551" y="1819"/>
                    </a:lnTo>
                    <a:lnTo>
                      <a:pt x="557" y="1821"/>
                    </a:lnTo>
                    <a:lnTo>
                      <a:pt x="563" y="1821"/>
                    </a:lnTo>
                    <a:lnTo>
                      <a:pt x="568" y="1825"/>
                    </a:lnTo>
                    <a:lnTo>
                      <a:pt x="568" y="1800"/>
                    </a:lnTo>
                    <a:lnTo>
                      <a:pt x="570" y="1779"/>
                    </a:lnTo>
                    <a:lnTo>
                      <a:pt x="566" y="1758"/>
                    </a:lnTo>
                    <a:lnTo>
                      <a:pt x="564" y="1737"/>
                    </a:lnTo>
                    <a:lnTo>
                      <a:pt x="561" y="1716"/>
                    </a:lnTo>
                    <a:lnTo>
                      <a:pt x="557" y="1695"/>
                    </a:lnTo>
                    <a:lnTo>
                      <a:pt x="551" y="1675"/>
                    </a:lnTo>
                    <a:lnTo>
                      <a:pt x="547" y="1656"/>
                    </a:lnTo>
                    <a:lnTo>
                      <a:pt x="542" y="1633"/>
                    </a:lnTo>
                    <a:lnTo>
                      <a:pt x="538" y="1612"/>
                    </a:lnTo>
                    <a:lnTo>
                      <a:pt x="532" y="1591"/>
                    </a:lnTo>
                    <a:lnTo>
                      <a:pt x="530" y="1570"/>
                    </a:lnTo>
                    <a:lnTo>
                      <a:pt x="528" y="1547"/>
                    </a:lnTo>
                    <a:lnTo>
                      <a:pt x="528" y="1526"/>
                    </a:lnTo>
                    <a:lnTo>
                      <a:pt x="528" y="1504"/>
                    </a:lnTo>
                    <a:lnTo>
                      <a:pt x="532" y="1483"/>
                    </a:lnTo>
                    <a:lnTo>
                      <a:pt x="542" y="1486"/>
                    </a:lnTo>
                    <a:lnTo>
                      <a:pt x="549" y="1492"/>
                    </a:lnTo>
                    <a:lnTo>
                      <a:pt x="557" y="1500"/>
                    </a:lnTo>
                    <a:lnTo>
                      <a:pt x="563" y="1509"/>
                    </a:lnTo>
                    <a:lnTo>
                      <a:pt x="566" y="1519"/>
                    </a:lnTo>
                    <a:lnTo>
                      <a:pt x="570" y="1530"/>
                    </a:lnTo>
                    <a:lnTo>
                      <a:pt x="572" y="1540"/>
                    </a:lnTo>
                    <a:lnTo>
                      <a:pt x="576" y="1551"/>
                    </a:lnTo>
                    <a:lnTo>
                      <a:pt x="576" y="1564"/>
                    </a:lnTo>
                    <a:lnTo>
                      <a:pt x="578" y="1576"/>
                    </a:lnTo>
                    <a:lnTo>
                      <a:pt x="578" y="1587"/>
                    </a:lnTo>
                    <a:lnTo>
                      <a:pt x="580" y="1599"/>
                    </a:lnTo>
                    <a:lnTo>
                      <a:pt x="580" y="1610"/>
                    </a:lnTo>
                    <a:lnTo>
                      <a:pt x="582" y="1621"/>
                    </a:lnTo>
                    <a:lnTo>
                      <a:pt x="583" y="1631"/>
                    </a:lnTo>
                    <a:lnTo>
                      <a:pt x="585" y="1642"/>
                    </a:lnTo>
                    <a:lnTo>
                      <a:pt x="591" y="1638"/>
                    </a:lnTo>
                    <a:lnTo>
                      <a:pt x="595" y="1638"/>
                    </a:lnTo>
                    <a:lnTo>
                      <a:pt x="599" y="1638"/>
                    </a:lnTo>
                    <a:lnTo>
                      <a:pt x="602" y="1640"/>
                    </a:lnTo>
                    <a:lnTo>
                      <a:pt x="608" y="1644"/>
                    </a:lnTo>
                    <a:lnTo>
                      <a:pt x="614" y="1652"/>
                    </a:lnTo>
                    <a:lnTo>
                      <a:pt x="618" y="1659"/>
                    </a:lnTo>
                    <a:lnTo>
                      <a:pt x="623" y="1665"/>
                    </a:lnTo>
                    <a:lnTo>
                      <a:pt x="625" y="1667"/>
                    </a:lnTo>
                    <a:lnTo>
                      <a:pt x="629" y="1669"/>
                    </a:lnTo>
                    <a:lnTo>
                      <a:pt x="633" y="1669"/>
                    </a:lnTo>
                    <a:lnTo>
                      <a:pt x="639" y="1671"/>
                    </a:lnTo>
                    <a:lnTo>
                      <a:pt x="642" y="1640"/>
                    </a:lnTo>
                    <a:lnTo>
                      <a:pt x="644" y="1614"/>
                    </a:lnTo>
                    <a:lnTo>
                      <a:pt x="644" y="1583"/>
                    </a:lnTo>
                    <a:lnTo>
                      <a:pt x="644" y="1555"/>
                    </a:lnTo>
                    <a:lnTo>
                      <a:pt x="642" y="1526"/>
                    </a:lnTo>
                    <a:lnTo>
                      <a:pt x="639" y="1496"/>
                    </a:lnTo>
                    <a:lnTo>
                      <a:pt x="637" y="1467"/>
                    </a:lnTo>
                    <a:lnTo>
                      <a:pt x="633" y="1439"/>
                    </a:lnTo>
                    <a:lnTo>
                      <a:pt x="629" y="1410"/>
                    </a:lnTo>
                    <a:lnTo>
                      <a:pt x="627" y="1382"/>
                    </a:lnTo>
                    <a:lnTo>
                      <a:pt x="625" y="1355"/>
                    </a:lnTo>
                    <a:lnTo>
                      <a:pt x="625" y="1329"/>
                    </a:lnTo>
                    <a:lnTo>
                      <a:pt x="625" y="1302"/>
                    </a:lnTo>
                    <a:lnTo>
                      <a:pt x="629" y="1277"/>
                    </a:lnTo>
                    <a:lnTo>
                      <a:pt x="637" y="1254"/>
                    </a:lnTo>
                    <a:lnTo>
                      <a:pt x="646" y="1232"/>
                    </a:lnTo>
                    <a:lnTo>
                      <a:pt x="652" y="1243"/>
                    </a:lnTo>
                    <a:lnTo>
                      <a:pt x="658" y="1258"/>
                    </a:lnTo>
                    <a:lnTo>
                      <a:pt x="661" y="1270"/>
                    </a:lnTo>
                    <a:lnTo>
                      <a:pt x="667" y="1283"/>
                    </a:lnTo>
                    <a:lnTo>
                      <a:pt x="671" y="1296"/>
                    </a:lnTo>
                    <a:lnTo>
                      <a:pt x="675" y="1310"/>
                    </a:lnTo>
                    <a:lnTo>
                      <a:pt x="679" y="1325"/>
                    </a:lnTo>
                    <a:lnTo>
                      <a:pt x="682" y="1340"/>
                    </a:lnTo>
                    <a:lnTo>
                      <a:pt x="684" y="1353"/>
                    </a:lnTo>
                    <a:lnTo>
                      <a:pt x="686" y="1367"/>
                    </a:lnTo>
                    <a:lnTo>
                      <a:pt x="688" y="1382"/>
                    </a:lnTo>
                    <a:lnTo>
                      <a:pt x="690" y="1397"/>
                    </a:lnTo>
                    <a:lnTo>
                      <a:pt x="690" y="1410"/>
                    </a:lnTo>
                    <a:lnTo>
                      <a:pt x="692" y="1426"/>
                    </a:lnTo>
                    <a:lnTo>
                      <a:pt x="692" y="1441"/>
                    </a:lnTo>
                    <a:lnTo>
                      <a:pt x="692" y="1456"/>
                    </a:lnTo>
                    <a:lnTo>
                      <a:pt x="707" y="1427"/>
                    </a:lnTo>
                    <a:lnTo>
                      <a:pt x="718" y="1399"/>
                    </a:lnTo>
                    <a:lnTo>
                      <a:pt x="724" y="1367"/>
                    </a:lnTo>
                    <a:lnTo>
                      <a:pt x="730" y="1336"/>
                    </a:lnTo>
                    <a:lnTo>
                      <a:pt x="730" y="1302"/>
                    </a:lnTo>
                    <a:lnTo>
                      <a:pt x="730" y="1268"/>
                    </a:lnTo>
                    <a:lnTo>
                      <a:pt x="728" y="1234"/>
                    </a:lnTo>
                    <a:lnTo>
                      <a:pt x="726" y="1201"/>
                    </a:lnTo>
                    <a:lnTo>
                      <a:pt x="724" y="1167"/>
                    </a:lnTo>
                    <a:lnTo>
                      <a:pt x="720" y="1135"/>
                    </a:lnTo>
                    <a:lnTo>
                      <a:pt x="720" y="1101"/>
                    </a:lnTo>
                    <a:lnTo>
                      <a:pt x="722" y="1070"/>
                    </a:lnTo>
                    <a:lnTo>
                      <a:pt x="724" y="1038"/>
                    </a:lnTo>
                    <a:lnTo>
                      <a:pt x="732" y="1009"/>
                    </a:lnTo>
                    <a:lnTo>
                      <a:pt x="741" y="981"/>
                    </a:lnTo>
                    <a:lnTo>
                      <a:pt x="756" y="956"/>
                    </a:lnTo>
                    <a:lnTo>
                      <a:pt x="764" y="958"/>
                    </a:lnTo>
                    <a:lnTo>
                      <a:pt x="772" y="962"/>
                    </a:lnTo>
                    <a:lnTo>
                      <a:pt x="777" y="964"/>
                    </a:lnTo>
                    <a:lnTo>
                      <a:pt x="785" y="966"/>
                    </a:lnTo>
                    <a:lnTo>
                      <a:pt x="781" y="975"/>
                    </a:lnTo>
                    <a:lnTo>
                      <a:pt x="779" y="985"/>
                    </a:lnTo>
                    <a:lnTo>
                      <a:pt x="779" y="994"/>
                    </a:lnTo>
                    <a:lnTo>
                      <a:pt x="779" y="1004"/>
                    </a:lnTo>
                    <a:lnTo>
                      <a:pt x="779" y="1011"/>
                    </a:lnTo>
                    <a:lnTo>
                      <a:pt x="781" y="1023"/>
                    </a:lnTo>
                    <a:lnTo>
                      <a:pt x="781" y="1028"/>
                    </a:lnTo>
                    <a:lnTo>
                      <a:pt x="781" y="1032"/>
                    </a:lnTo>
                    <a:lnTo>
                      <a:pt x="781" y="1038"/>
                    </a:lnTo>
                    <a:lnTo>
                      <a:pt x="781" y="1044"/>
                    </a:lnTo>
                    <a:lnTo>
                      <a:pt x="783" y="1044"/>
                    </a:lnTo>
                    <a:lnTo>
                      <a:pt x="785" y="1044"/>
                    </a:lnTo>
                    <a:lnTo>
                      <a:pt x="796" y="1021"/>
                    </a:lnTo>
                    <a:lnTo>
                      <a:pt x="808" y="994"/>
                    </a:lnTo>
                    <a:lnTo>
                      <a:pt x="817" y="967"/>
                    </a:lnTo>
                    <a:lnTo>
                      <a:pt x="825" y="943"/>
                    </a:lnTo>
                    <a:lnTo>
                      <a:pt x="832" y="916"/>
                    </a:lnTo>
                    <a:lnTo>
                      <a:pt x="838" y="890"/>
                    </a:lnTo>
                    <a:lnTo>
                      <a:pt x="848" y="863"/>
                    </a:lnTo>
                    <a:lnTo>
                      <a:pt x="855" y="838"/>
                    </a:lnTo>
                    <a:lnTo>
                      <a:pt x="863" y="812"/>
                    </a:lnTo>
                    <a:lnTo>
                      <a:pt x="874" y="787"/>
                    </a:lnTo>
                    <a:lnTo>
                      <a:pt x="886" y="764"/>
                    </a:lnTo>
                    <a:lnTo>
                      <a:pt x="901" y="741"/>
                    </a:lnTo>
                    <a:lnTo>
                      <a:pt x="918" y="720"/>
                    </a:lnTo>
                    <a:lnTo>
                      <a:pt x="939" y="699"/>
                    </a:lnTo>
                    <a:lnTo>
                      <a:pt x="962" y="682"/>
                    </a:lnTo>
                    <a:lnTo>
                      <a:pt x="992" y="667"/>
                    </a:lnTo>
                    <a:lnTo>
                      <a:pt x="1034" y="633"/>
                    </a:lnTo>
                    <a:lnTo>
                      <a:pt x="1082" y="604"/>
                    </a:lnTo>
                    <a:lnTo>
                      <a:pt x="1131" y="580"/>
                    </a:lnTo>
                    <a:lnTo>
                      <a:pt x="1184" y="559"/>
                    </a:lnTo>
                    <a:lnTo>
                      <a:pt x="1237" y="542"/>
                    </a:lnTo>
                    <a:lnTo>
                      <a:pt x="1294" y="530"/>
                    </a:lnTo>
                    <a:lnTo>
                      <a:pt x="1350" y="523"/>
                    </a:lnTo>
                    <a:lnTo>
                      <a:pt x="1408" y="521"/>
                    </a:lnTo>
                    <a:lnTo>
                      <a:pt x="1466" y="521"/>
                    </a:lnTo>
                    <a:lnTo>
                      <a:pt x="1521" y="526"/>
                    </a:lnTo>
                    <a:lnTo>
                      <a:pt x="1576" y="538"/>
                    </a:lnTo>
                    <a:lnTo>
                      <a:pt x="1629" y="555"/>
                    </a:lnTo>
                    <a:lnTo>
                      <a:pt x="1678" y="576"/>
                    </a:lnTo>
                    <a:lnTo>
                      <a:pt x="1724" y="603"/>
                    </a:lnTo>
                    <a:lnTo>
                      <a:pt x="1768" y="635"/>
                    </a:lnTo>
                    <a:lnTo>
                      <a:pt x="1808" y="675"/>
                    </a:lnTo>
                    <a:lnTo>
                      <a:pt x="1783" y="696"/>
                    </a:lnTo>
                    <a:lnTo>
                      <a:pt x="1753" y="718"/>
                    </a:lnTo>
                    <a:lnTo>
                      <a:pt x="1720" y="741"/>
                    </a:lnTo>
                    <a:lnTo>
                      <a:pt x="1684" y="766"/>
                    </a:lnTo>
                    <a:lnTo>
                      <a:pt x="1646" y="791"/>
                    </a:lnTo>
                    <a:lnTo>
                      <a:pt x="1608" y="815"/>
                    </a:lnTo>
                    <a:lnTo>
                      <a:pt x="1570" y="842"/>
                    </a:lnTo>
                    <a:lnTo>
                      <a:pt x="1536" y="871"/>
                    </a:lnTo>
                    <a:lnTo>
                      <a:pt x="1502" y="897"/>
                    </a:lnTo>
                    <a:lnTo>
                      <a:pt x="1475" y="928"/>
                    </a:lnTo>
                    <a:lnTo>
                      <a:pt x="1450" y="958"/>
                    </a:lnTo>
                    <a:lnTo>
                      <a:pt x="1437" y="990"/>
                    </a:lnTo>
                    <a:lnTo>
                      <a:pt x="1428" y="1023"/>
                    </a:lnTo>
                    <a:lnTo>
                      <a:pt x="1429" y="1057"/>
                    </a:lnTo>
                    <a:lnTo>
                      <a:pt x="1441" y="1095"/>
                    </a:lnTo>
                    <a:lnTo>
                      <a:pt x="1464" y="1133"/>
                    </a:lnTo>
                    <a:lnTo>
                      <a:pt x="1473" y="1133"/>
                    </a:lnTo>
                    <a:lnTo>
                      <a:pt x="1483" y="1133"/>
                    </a:lnTo>
                    <a:lnTo>
                      <a:pt x="1492" y="1133"/>
                    </a:lnTo>
                    <a:lnTo>
                      <a:pt x="1502" y="1133"/>
                    </a:lnTo>
                    <a:lnTo>
                      <a:pt x="1513" y="1133"/>
                    </a:lnTo>
                    <a:lnTo>
                      <a:pt x="1523" y="1133"/>
                    </a:lnTo>
                    <a:lnTo>
                      <a:pt x="1532" y="1133"/>
                    </a:lnTo>
                    <a:lnTo>
                      <a:pt x="1542" y="1133"/>
                    </a:lnTo>
                    <a:lnTo>
                      <a:pt x="1538" y="1125"/>
                    </a:lnTo>
                    <a:lnTo>
                      <a:pt x="1536" y="1120"/>
                    </a:lnTo>
                    <a:lnTo>
                      <a:pt x="1532" y="1112"/>
                    </a:lnTo>
                    <a:lnTo>
                      <a:pt x="1530" y="1104"/>
                    </a:lnTo>
                    <a:lnTo>
                      <a:pt x="1526" y="1097"/>
                    </a:lnTo>
                    <a:lnTo>
                      <a:pt x="1523" y="1089"/>
                    </a:lnTo>
                    <a:lnTo>
                      <a:pt x="1521" y="1082"/>
                    </a:lnTo>
                    <a:lnTo>
                      <a:pt x="1519" y="1074"/>
                    </a:lnTo>
                    <a:lnTo>
                      <a:pt x="1515" y="1064"/>
                    </a:lnTo>
                    <a:lnTo>
                      <a:pt x="1513" y="1057"/>
                    </a:lnTo>
                    <a:lnTo>
                      <a:pt x="1511" y="1049"/>
                    </a:lnTo>
                    <a:lnTo>
                      <a:pt x="1509" y="1044"/>
                    </a:lnTo>
                    <a:lnTo>
                      <a:pt x="1509" y="1038"/>
                    </a:lnTo>
                    <a:lnTo>
                      <a:pt x="1509" y="1032"/>
                    </a:lnTo>
                    <a:lnTo>
                      <a:pt x="1511" y="1026"/>
                    </a:lnTo>
                    <a:lnTo>
                      <a:pt x="1513" y="1023"/>
                    </a:lnTo>
                    <a:lnTo>
                      <a:pt x="1517" y="1019"/>
                    </a:lnTo>
                    <a:lnTo>
                      <a:pt x="1526" y="1017"/>
                    </a:lnTo>
                    <a:lnTo>
                      <a:pt x="1530" y="1017"/>
                    </a:lnTo>
                    <a:lnTo>
                      <a:pt x="1538" y="1019"/>
                    </a:lnTo>
                    <a:lnTo>
                      <a:pt x="1543" y="1021"/>
                    </a:lnTo>
                    <a:lnTo>
                      <a:pt x="1551" y="1023"/>
                    </a:lnTo>
                    <a:lnTo>
                      <a:pt x="1551" y="1030"/>
                    </a:lnTo>
                    <a:lnTo>
                      <a:pt x="1551" y="1040"/>
                    </a:lnTo>
                    <a:lnTo>
                      <a:pt x="1551" y="1047"/>
                    </a:lnTo>
                    <a:lnTo>
                      <a:pt x="1553" y="1055"/>
                    </a:lnTo>
                    <a:lnTo>
                      <a:pt x="1553" y="1064"/>
                    </a:lnTo>
                    <a:lnTo>
                      <a:pt x="1555" y="1072"/>
                    </a:lnTo>
                    <a:lnTo>
                      <a:pt x="1559" y="1080"/>
                    </a:lnTo>
                    <a:lnTo>
                      <a:pt x="1562" y="1087"/>
                    </a:lnTo>
                    <a:lnTo>
                      <a:pt x="1564" y="1093"/>
                    </a:lnTo>
                    <a:lnTo>
                      <a:pt x="1566" y="1101"/>
                    </a:lnTo>
                    <a:lnTo>
                      <a:pt x="1570" y="1106"/>
                    </a:lnTo>
                    <a:lnTo>
                      <a:pt x="1576" y="1114"/>
                    </a:lnTo>
                    <a:lnTo>
                      <a:pt x="1580" y="1118"/>
                    </a:lnTo>
                    <a:lnTo>
                      <a:pt x="1585" y="1123"/>
                    </a:lnTo>
                    <a:lnTo>
                      <a:pt x="1591" y="1129"/>
                    </a:lnTo>
                    <a:lnTo>
                      <a:pt x="1599" y="1133"/>
                    </a:lnTo>
                    <a:lnTo>
                      <a:pt x="1602" y="1135"/>
                    </a:lnTo>
                    <a:lnTo>
                      <a:pt x="1610" y="1137"/>
                    </a:lnTo>
                    <a:lnTo>
                      <a:pt x="1616" y="1139"/>
                    </a:lnTo>
                    <a:lnTo>
                      <a:pt x="1621" y="1142"/>
                    </a:lnTo>
                    <a:lnTo>
                      <a:pt x="1629" y="1142"/>
                    </a:lnTo>
                    <a:lnTo>
                      <a:pt x="1637" y="1144"/>
                    </a:lnTo>
                    <a:lnTo>
                      <a:pt x="1642" y="1144"/>
                    </a:lnTo>
                    <a:lnTo>
                      <a:pt x="1652" y="1144"/>
                    </a:lnTo>
                    <a:lnTo>
                      <a:pt x="1642" y="1127"/>
                    </a:lnTo>
                    <a:lnTo>
                      <a:pt x="1635" y="1112"/>
                    </a:lnTo>
                    <a:lnTo>
                      <a:pt x="1627" y="1095"/>
                    </a:lnTo>
                    <a:lnTo>
                      <a:pt x="1621" y="1080"/>
                    </a:lnTo>
                    <a:lnTo>
                      <a:pt x="1616" y="1063"/>
                    </a:lnTo>
                    <a:lnTo>
                      <a:pt x="1614" y="1044"/>
                    </a:lnTo>
                    <a:lnTo>
                      <a:pt x="1610" y="1026"/>
                    </a:lnTo>
                    <a:lnTo>
                      <a:pt x="1610" y="1009"/>
                    </a:lnTo>
                    <a:lnTo>
                      <a:pt x="1610" y="992"/>
                    </a:lnTo>
                    <a:lnTo>
                      <a:pt x="1612" y="975"/>
                    </a:lnTo>
                    <a:lnTo>
                      <a:pt x="1614" y="958"/>
                    </a:lnTo>
                    <a:lnTo>
                      <a:pt x="1620" y="941"/>
                    </a:lnTo>
                    <a:lnTo>
                      <a:pt x="1623" y="924"/>
                    </a:lnTo>
                    <a:lnTo>
                      <a:pt x="1631" y="909"/>
                    </a:lnTo>
                    <a:lnTo>
                      <a:pt x="1640" y="891"/>
                    </a:lnTo>
                    <a:lnTo>
                      <a:pt x="1652" y="876"/>
                    </a:lnTo>
                    <a:lnTo>
                      <a:pt x="1661" y="878"/>
                    </a:lnTo>
                    <a:lnTo>
                      <a:pt x="1667" y="882"/>
                    </a:lnTo>
                    <a:lnTo>
                      <a:pt x="1671" y="888"/>
                    </a:lnTo>
                    <a:lnTo>
                      <a:pt x="1673" y="895"/>
                    </a:lnTo>
                    <a:lnTo>
                      <a:pt x="1673" y="903"/>
                    </a:lnTo>
                    <a:lnTo>
                      <a:pt x="1673" y="912"/>
                    </a:lnTo>
                    <a:lnTo>
                      <a:pt x="1671" y="920"/>
                    </a:lnTo>
                    <a:lnTo>
                      <a:pt x="1669" y="933"/>
                    </a:lnTo>
                    <a:lnTo>
                      <a:pt x="1667" y="943"/>
                    </a:lnTo>
                    <a:lnTo>
                      <a:pt x="1665" y="954"/>
                    </a:lnTo>
                    <a:lnTo>
                      <a:pt x="1665" y="966"/>
                    </a:lnTo>
                    <a:lnTo>
                      <a:pt x="1665" y="977"/>
                    </a:lnTo>
                    <a:lnTo>
                      <a:pt x="1667" y="986"/>
                    </a:lnTo>
                    <a:lnTo>
                      <a:pt x="1671" y="998"/>
                    </a:lnTo>
                    <a:lnTo>
                      <a:pt x="1678" y="1005"/>
                    </a:lnTo>
                    <a:lnTo>
                      <a:pt x="1688" y="1015"/>
                    </a:lnTo>
                    <a:lnTo>
                      <a:pt x="1686" y="1021"/>
                    </a:lnTo>
                    <a:lnTo>
                      <a:pt x="1686" y="1024"/>
                    </a:lnTo>
                    <a:lnTo>
                      <a:pt x="1686" y="1030"/>
                    </a:lnTo>
                    <a:lnTo>
                      <a:pt x="1688" y="1038"/>
                    </a:lnTo>
                    <a:lnTo>
                      <a:pt x="1694" y="1028"/>
                    </a:lnTo>
                    <a:lnTo>
                      <a:pt x="1699" y="1017"/>
                    </a:lnTo>
                    <a:lnTo>
                      <a:pt x="1703" y="1004"/>
                    </a:lnTo>
                    <a:lnTo>
                      <a:pt x="1705" y="990"/>
                    </a:lnTo>
                    <a:lnTo>
                      <a:pt x="1707" y="971"/>
                    </a:lnTo>
                    <a:lnTo>
                      <a:pt x="1707" y="956"/>
                    </a:lnTo>
                    <a:lnTo>
                      <a:pt x="1709" y="939"/>
                    </a:lnTo>
                    <a:lnTo>
                      <a:pt x="1711" y="922"/>
                    </a:lnTo>
                    <a:lnTo>
                      <a:pt x="1711" y="905"/>
                    </a:lnTo>
                    <a:lnTo>
                      <a:pt x="1715" y="890"/>
                    </a:lnTo>
                    <a:lnTo>
                      <a:pt x="1718" y="874"/>
                    </a:lnTo>
                    <a:lnTo>
                      <a:pt x="1724" y="865"/>
                    </a:lnTo>
                    <a:lnTo>
                      <a:pt x="1732" y="855"/>
                    </a:lnTo>
                    <a:lnTo>
                      <a:pt x="1743" y="850"/>
                    </a:lnTo>
                    <a:lnTo>
                      <a:pt x="1758" y="848"/>
                    </a:lnTo>
                    <a:lnTo>
                      <a:pt x="1775" y="850"/>
                    </a:lnTo>
                    <a:lnTo>
                      <a:pt x="1772" y="857"/>
                    </a:lnTo>
                    <a:lnTo>
                      <a:pt x="1768" y="867"/>
                    </a:lnTo>
                    <a:lnTo>
                      <a:pt x="1768" y="874"/>
                    </a:lnTo>
                    <a:lnTo>
                      <a:pt x="1768" y="884"/>
                    </a:lnTo>
                    <a:lnTo>
                      <a:pt x="1768" y="893"/>
                    </a:lnTo>
                    <a:lnTo>
                      <a:pt x="1770" y="903"/>
                    </a:lnTo>
                    <a:lnTo>
                      <a:pt x="1772" y="912"/>
                    </a:lnTo>
                    <a:lnTo>
                      <a:pt x="1775" y="922"/>
                    </a:lnTo>
                    <a:lnTo>
                      <a:pt x="1777" y="931"/>
                    </a:lnTo>
                    <a:lnTo>
                      <a:pt x="1783" y="939"/>
                    </a:lnTo>
                    <a:lnTo>
                      <a:pt x="1787" y="948"/>
                    </a:lnTo>
                    <a:lnTo>
                      <a:pt x="1792" y="956"/>
                    </a:lnTo>
                    <a:lnTo>
                      <a:pt x="1798" y="964"/>
                    </a:lnTo>
                    <a:lnTo>
                      <a:pt x="1804" y="973"/>
                    </a:lnTo>
                    <a:lnTo>
                      <a:pt x="1810" y="983"/>
                    </a:lnTo>
                    <a:lnTo>
                      <a:pt x="1815" y="990"/>
                    </a:lnTo>
                    <a:lnTo>
                      <a:pt x="1817" y="979"/>
                    </a:lnTo>
                    <a:lnTo>
                      <a:pt x="1817" y="966"/>
                    </a:lnTo>
                    <a:lnTo>
                      <a:pt x="1819" y="954"/>
                    </a:lnTo>
                    <a:lnTo>
                      <a:pt x="1821" y="943"/>
                    </a:lnTo>
                    <a:lnTo>
                      <a:pt x="1821" y="929"/>
                    </a:lnTo>
                    <a:lnTo>
                      <a:pt x="1823" y="918"/>
                    </a:lnTo>
                    <a:lnTo>
                      <a:pt x="1823" y="905"/>
                    </a:lnTo>
                    <a:lnTo>
                      <a:pt x="1825" y="893"/>
                    </a:lnTo>
                    <a:lnTo>
                      <a:pt x="1827" y="878"/>
                    </a:lnTo>
                    <a:lnTo>
                      <a:pt x="1829" y="867"/>
                    </a:lnTo>
                    <a:lnTo>
                      <a:pt x="1831" y="853"/>
                    </a:lnTo>
                    <a:lnTo>
                      <a:pt x="1832" y="842"/>
                    </a:lnTo>
                    <a:lnTo>
                      <a:pt x="1834" y="829"/>
                    </a:lnTo>
                    <a:lnTo>
                      <a:pt x="1838" y="817"/>
                    </a:lnTo>
                    <a:lnTo>
                      <a:pt x="1842" y="806"/>
                    </a:lnTo>
                    <a:lnTo>
                      <a:pt x="1848" y="796"/>
                    </a:lnTo>
                    <a:lnTo>
                      <a:pt x="1861" y="798"/>
                    </a:lnTo>
                    <a:lnTo>
                      <a:pt x="1870" y="804"/>
                    </a:lnTo>
                    <a:lnTo>
                      <a:pt x="1878" y="812"/>
                    </a:lnTo>
                    <a:lnTo>
                      <a:pt x="1882" y="821"/>
                    </a:lnTo>
                    <a:lnTo>
                      <a:pt x="1882" y="831"/>
                    </a:lnTo>
                    <a:lnTo>
                      <a:pt x="1882" y="844"/>
                    </a:lnTo>
                    <a:lnTo>
                      <a:pt x="1880" y="855"/>
                    </a:lnTo>
                    <a:lnTo>
                      <a:pt x="1878" y="871"/>
                    </a:lnTo>
                    <a:lnTo>
                      <a:pt x="1874" y="882"/>
                    </a:lnTo>
                    <a:lnTo>
                      <a:pt x="1872" y="897"/>
                    </a:lnTo>
                    <a:lnTo>
                      <a:pt x="1870" y="909"/>
                    </a:lnTo>
                    <a:lnTo>
                      <a:pt x="1872" y="922"/>
                    </a:lnTo>
                    <a:lnTo>
                      <a:pt x="1874" y="933"/>
                    </a:lnTo>
                    <a:lnTo>
                      <a:pt x="1880" y="945"/>
                    </a:lnTo>
                    <a:lnTo>
                      <a:pt x="1891" y="954"/>
                    </a:lnTo>
                    <a:lnTo>
                      <a:pt x="1905" y="962"/>
                    </a:lnTo>
                    <a:lnTo>
                      <a:pt x="1905" y="956"/>
                    </a:lnTo>
                    <a:lnTo>
                      <a:pt x="1907" y="950"/>
                    </a:lnTo>
                    <a:lnTo>
                      <a:pt x="1907" y="945"/>
                    </a:lnTo>
                    <a:lnTo>
                      <a:pt x="1907" y="939"/>
                    </a:lnTo>
                    <a:lnTo>
                      <a:pt x="1907" y="933"/>
                    </a:lnTo>
                    <a:lnTo>
                      <a:pt x="1907" y="926"/>
                    </a:lnTo>
                    <a:lnTo>
                      <a:pt x="1907" y="920"/>
                    </a:lnTo>
                    <a:lnTo>
                      <a:pt x="1908" y="914"/>
                    </a:lnTo>
                    <a:lnTo>
                      <a:pt x="1908" y="907"/>
                    </a:lnTo>
                    <a:lnTo>
                      <a:pt x="1908" y="901"/>
                    </a:lnTo>
                    <a:lnTo>
                      <a:pt x="1908" y="895"/>
                    </a:lnTo>
                    <a:lnTo>
                      <a:pt x="1910" y="890"/>
                    </a:lnTo>
                    <a:lnTo>
                      <a:pt x="1910" y="882"/>
                    </a:lnTo>
                    <a:lnTo>
                      <a:pt x="1912" y="876"/>
                    </a:lnTo>
                    <a:lnTo>
                      <a:pt x="1914" y="871"/>
                    </a:lnTo>
                    <a:lnTo>
                      <a:pt x="1918" y="867"/>
                    </a:lnTo>
                    <a:lnTo>
                      <a:pt x="1927" y="867"/>
                    </a:lnTo>
                    <a:lnTo>
                      <a:pt x="1937" y="869"/>
                    </a:lnTo>
                    <a:lnTo>
                      <a:pt x="1945" y="874"/>
                    </a:lnTo>
                    <a:lnTo>
                      <a:pt x="1950" y="882"/>
                    </a:lnTo>
                    <a:lnTo>
                      <a:pt x="1952" y="890"/>
                    </a:lnTo>
                    <a:lnTo>
                      <a:pt x="1956" y="899"/>
                    </a:lnTo>
                    <a:lnTo>
                      <a:pt x="1958" y="910"/>
                    </a:lnTo>
                    <a:lnTo>
                      <a:pt x="1962" y="922"/>
                    </a:lnTo>
                    <a:lnTo>
                      <a:pt x="1962" y="933"/>
                    </a:lnTo>
                    <a:lnTo>
                      <a:pt x="1964" y="943"/>
                    </a:lnTo>
                    <a:lnTo>
                      <a:pt x="1965" y="954"/>
                    </a:lnTo>
                    <a:lnTo>
                      <a:pt x="1969" y="964"/>
                    </a:lnTo>
                    <a:lnTo>
                      <a:pt x="1973" y="971"/>
                    </a:lnTo>
                    <a:lnTo>
                      <a:pt x="1979" y="981"/>
                    </a:lnTo>
                    <a:lnTo>
                      <a:pt x="1986" y="986"/>
                    </a:lnTo>
                    <a:lnTo>
                      <a:pt x="1996" y="990"/>
                    </a:lnTo>
                    <a:lnTo>
                      <a:pt x="1996" y="969"/>
                    </a:lnTo>
                    <a:lnTo>
                      <a:pt x="1998" y="954"/>
                    </a:lnTo>
                    <a:lnTo>
                      <a:pt x="2000" y="945"/>
                    </a:lnTo>
                    <a:lnTo>
                      <a:pt x="2005" y="941"/>
                    </a:lnTo>
                    <a:lnTo>
                      <a:pt x="2009" y="941"/>
                    </a:lnTo>
                    <a:lnTo>
                      <a:pt x="2017" y="945"/>
                    </a:lnTo>
                    <a:lnTo>
                      <a:pt x="2024" y="952"/>
                    </a:lnTo>
                    <a:lnTo>
                      <a:pt x="2032" y="964"/>
                    </a:lnTo>
                    <a:lnTo>
                      <a:pt x="2040" y="975"/>
                    </a:lnTo>
                    <a:lnTo>
                      <a:pt x="2045" y="990"/>
                    </a:lnTo>
                    <a:lnTo>
                      <a:pt x="2051" y="1004"/>
                    </a:lnTo>
                    <a:lnTo>
                      <a:pt x="2057" y="1021"/>
                    </a:lnTo>
                    <a:lnTo>
                      <a:pt x="2059" y="1036"/>
                    </a:lnTo>
                    <a:lnTo>
                      <a:pt x="2061" y="1049"/>
                    </a:lnTo>
                    <a:lnTo>
                      <a:pt x="2061" y="1064"/>
                    </a:lnTo>
                    <a:lnTo>
                      <a:pt x="2061" y="1076"/>
                    </a:lnTo>
                    <a:lnTo>
                      <a:pt x="2061" y="1082"/>
                    </a:lnTo>
                    <a:lnTo>
                      <a:pt x="2061" y="1089"/>
                    </a:lnTo>
                    <a:lnTo>
                      <a:pt x="2061" y="1095"/>
                    </a:lnTo>
                    <a:lnTo>
                      <a:pt x="2061" y="1101"/>
                    </a:lnTo>
                    <a:lnTo>
                      <a:pt x="2061" y="1108"/>
                    </a:lnTo>
                    <a:lnTo>
                      <a:pt x="2062" y="1114"/>
                    </a:lnTo>
                    <a:lnTo>
                      <a:pt x="2062" y="1120"/>
                    </a:lnTo>
                    <a:lnTo>
                      <a:pt x="2062" y="1125"/>
                    </a:lnTo>
                    <a:lnTo>
                      <a:pt x="2062" y="1131"/>
                    </a:lnTo>
                    <a:lnTo>
                      <a:pt x="2062" y="1137"/>
                    </a:lnTo>
                    <a:lnTo>
                      <a:pt x="2064" y="1142"/>
                    </a:lnTo>
                    <a:lnTo>
                      <a:pt x="2066" y="1148"/>
                    </a:lnTo>
                    <a:lnTo>
                      <a:pt x="2066" y="1154"/>
                    </a:lnTo>
                    <a:lnTo>
                      <a:pt x="2068" y="1159"/>
                    </a:lnTo>
                    <a:lnTo>
                      <a:pt x="2072" y="1165"/>
                    </a:lnTo>
                    <a:lnTo>
                      <a:pt x="2074" y="1173"/>
                    </a:lnTo>
                    <a:lnTo>
                      <a:pt x="2072" y="1173"/>
                    </a:lnTo>
                    <a:lnTo>
                      <a:pt x="2070" y="1177"/>
                    </a:lnTo>
                    <a:lnTo>
                      <a:pt x="2062" y="1173"/>
                    </a:lnTo>
                    <a:lnTo>
                      <a:pt x="2055" y="1171"/>
                    </a:lnTo>
                    <a:lnTo>
                      <a:pt x="2049" y="1165"/>
                    </a:lnTo>
                    <a:lnTo>
                      <a:pt x="2045" y="1161"/>
                    </a:lnTo>
                    <a:lnTo>
                      <a:pt x="2040" y="1154"/>
                    </a:lnTo>
                    <a:lnTo>
                      <a:pt x="2036" y="1146"/>
                    </a:lnTo>
                    <a:lnTo>
                      <a:pt x="2032" y="1139"/>
                    </a:lnTo>
                    <a:lnTo>
                      <a:pt x="2030" y="1131"/>
                    </a:lnTo>
                    <a:lnTo>
                      <a:pt x="2026" y="1121"/>
                    </a:lnTo>
                    <a:lnTo>
                      <a:pt x="2023" y="1112"/>
                    </a:lnTo>
                    <a:lnTo>
                      <a:pt x="2021" y="1102"/>
                    </a:lnTo>
                    <a:lnTo>
                      <a:pt x="2017" y="1093"/>
                    </a:lnTo>
                    <a:lnTo>
                      <a:pt x="2013" y="1085"/>
                    </a:lnTo>
                    <a:lnTo>
                      <a:pt x="2009" y="1076"/>
                    </a:lnTo>
                    <a:lnTo>
                      <a:pt x="2005" y="1068"/>
                    </a:lnTo>
                    <a:lnTo>
                      <a:pt x="2000" y="1063"/>
                    </a:lnTo>
                    <a:lnTo>
                      <a:pt x="1996" y="1066"/>
                    </a:lnTo>
                    <a:lnTo>
                      <a:pt x="1994" y="1072"/>
                    </a:lnTo>
                    <a:lnTo>
                      <a:pt x="1992" y="1076"/>
                    </a:lnTo>
                    <a:lnTo>
                      <a:pt x="1990" y="1083"/>
                    </a:lnTo>
                    <a:lnTo>
                      <a:pt x="1988" y="1089"/>
                    </a:lnTo>
                    <a:lnTo>
                      <a:pt x="1988" y="1095"/>
                    </a:lnTo>
                    <a:lnTo>
                      <a:pt x="1988" y="1101"/>
                    </a:lnTo>
                    <a:lnTo>
                      <a:pt x="1988" y="1110"/>
                    </a:lnTo>
                    <a:lnTo>
                      <a:pt x="1988" y="1116"/>
                    </a:lnTo>
                    <a:lnTo>
                      <a:pt x="1988" y="1123"/>
                    </a:lnTo>
                    <a:lnTo>
                      <a:pt x="1988" y="1129"/>
                    </a:lnTo>
                    <a:lnTo>
                      <a:pt x="1990" y="1137"/>
                    </a:lnTo>
                    <a:lnTo>
                      <a:pt x="1992" y="1142"/>
                    </a:lnTo>
                    <a:lnTo>
                      <a:pt x="1994" y="1150"/>
                    </a:lnTo>
                    <a:lnTo>
                      <a:pt x="1994" y="1156"/>
                    </a:lnTo>
                    <a:lnTo>
                      <a:pt x="1996" y="1161"/>
                    </a:lnTo>
                    <a:lnTo>
                      <a:pt x="1990" y="1163"/>
                    </a:lnTo>
                    <a:lnTo>
                      <a:pt x="1984" y="1165"/>
                    </a:lnTo>
                    <a:lnTo>
                      <a:pt x="1979" y="1165"/>
                    </a:lnTo>
                    <a:lnTo>
                      <a:pt x="1975" y="1167"/>
                    </a:lnTo>
                    <a:lnTo>
                      <a:pt x="1964" y="1167"/>
                    </a:lnTo>
                    <a:lnTo>
                      <a:pt x="1954" y="1173"/>
                    </a:lnTo>
                    <a:lnTo>
                      <a:pt x="1950" y="1163"/>
                    </a:lnTo>
                    <a:lnTo>
                      <a:pt x="1948" y="1154"/>
                    </a:lnTo>
                    <a:lnTo>
                      <a:pt x="1945" y="1142"/>
                    </a:lnTo>
                    <a:lnTo>
                      <a:pt x="1943" y="1135"/>
                    </a:lnTo>
                    <a:lnTo>
                      <a:pt x="1939" y="1125"/>
                    </a:lnTo>
                    <a:lnTo>
                      <a:pt x="1935" y="1116"/>
                    </a:lnTo>
                    <a:lnTo>
                      <a:pt x="1931" y="1108"/>
                    </a:lnTo>
                    <a:lnTo>
                      <a:pt x="1927" y="1099"/>
                    </a:lnTo>
                    <a:lnTo>
                      <a:pt x="1924" y="1089"/>
                    </a:lnTo>
                    <a:lnTo>
                      <a:pt x="1918" y="1080"/>
                    </a:lnTo>
                    <a:lnTo>
                      <a:pt x="1914" y="1072"/>
                    </a:lnTo>
                    <a:lnTo>
                      <a:pt x="1910" y="1063"/>
                    </a:lnTo>
                    <a:lnTo>
                      <a:pt x="1905" y="1053"/>
                    </a:lnTo>
                    <a:lnTo>
                      <a:pt x="1899" y="1045"/>
                    </a:lnTo>
                    <a:lnTo>
                      <a:pt x="1893" y="1038"/>
                    </a:lnTo>
                    <a:lnTo>
                      <a:pt x="1886" y="1030"/>
                    </a:lnTo>
                    <a:lnTo>
                      <a:pt x="1882" y="1038"/>
                    </a:lnTo>
                    <a:lnTo>
                      <a:pt x="1880" y="1047"/>
                    </a:lnTo>
                    <a:lnTo>
                      <a:pt x="1878" y="1055"/>
                    </a:lnTo>
                    <a:lnTo>
                      <a:pt x="1878" y="1064"/>
                    </a:lnTo>
                    <a:lnTo>
                      <a:pt x="1876" y="1074"/>
                    </a:lnTo>
                    <a:lnTo>
                      <a:pt x="1878" y="1082"/>
                    </a:lnTo>
                    <a:lnTo>
                      <a:pt x="1878" y="1091"/>
                    </a:lnTo>
                    <a:lnTo>
                      <a:pt x="1880" y="1099"/>
                    </a:lnTo>
                    <a:lnTo>
                      <a:pt x="1882" y="1108"/>
                    </a:lnTo>
                    <a:lnTo>
                      <a:pt x="1884" y="1118"/>
                    </a:lnTo>
                    <a:lnTo>
                      <a:pt x="1884" y="1125"/>
                    </a:lnTo>
                    <a:lnTo>
                      <a:pt x="1888" y="1135"/>
                    </a:lnTo>
                    <a:lnTo>
                      <a:pt x="1889" y="1142"/>
                    </a:lnTo>
                    <a:lnTo>
                      <a:pt x="1891" y="1154"/>
                    </a:lnTo>
                    <a:lnTo>
                      <a:pt x="1891" y="1163"/>
                    </a:lnTo>
                    <a:lnTo>
                      <a:pt x="1893" y="1173"/>
                    </a:lnTo>
                    <a:lnTo>
                      <a:pt x="1880" y="1163"/>
                    </a:lnTo>
                    <a:lnTo>
                      <a:pt x="1870" y="1156"/>
                    </a:lnTo>
                    <a:lnTo>
                      <a:pt x="1861" y="1144"/>
                    </a:lnTo>
                    <a:lnTo>
                      <a:pt x="1853" y="1135"/>
                    </a:lnTo>
                    <a:lnTo>
                      <a:pt x="1844" y="1123"/>
                    </a:lnTo>
                    <a:lnTo>
                      <a:pt x="1836" y="1114"/>
                    </a:lnTo>
                    <a:lnTo>
                      <a:pt x="1831" y="1101"/>
                    </a:lnTo>
                    <a:lnTo>
                      <a:pt x="1825" y="1091"/>
                    </a:lnTo>
                    <a:lnTo>
                      <a:pt x="1819" y="1078"/>
                    </a:lnTo>
                    <a:lnTo>
                      <a:pt x="1813" y="1066"/>
                    </a:lnTo>
                    <a:lnTo>
                      <a:pt x="1810" y="1051"/>
                    </a:lnTo>
                    <a:lnTo>
                      <a:pt x="1804" y="1040"/>
                    </a:lnTo>
                    <a:lnTo>
                      <a:pt x="1800" y="1026"/>
                    </a:lnTo>
                    <a:lnTo>
                      <a:pt x="1796" y="1013"/>
                    </a:lnTo>
                    <a:lnTo>
                      <a:pt x="1791" y="1002"/>
                    </a:lnTo>
                    <a:lnTo>
                      <a:pt x="1787" y="990"/>
                    </a:lnTo>
                    <a:lnTo>
                      <a:pt x="1781" y="1015"/>
                    </a:lnTo>
                    <a:lnTo>
                      <a:pt x="1777" y="1040"/>
                    </a:lnTo>
                    <a:lnTo>
                      <a:pt x="1775" y="1064"/>
                    </a:lnTo>
                    <a:lnTo>
                      <a:pt x="1777" y="1087"/>
                    </a:lnTo>
                    <a:lnTo>
                      <a:pt x="1781" y="1110"/>
                    </a:lnTo>
                    <a:lnTo>
                      <a:pt x="1787" y="1131"/>
                    </a:lnTo>
                    <a:lnTo>
                      <a:pt x="1796" y="1152"/>
                    </a:lnTo>
                    <a:lnTo>
                      <a:pt x="1808" y="1171"/>
                    </a:lnTo>
                    <a:lnTo>
                      <a:pt x="1819" y="1188"/>
                    </a:lnTo>
                    <a:lnTo>
                      <a:pt x="1834" y="1203"/>
                    </a:lnTo>
                    <a:lnTo>
                      <a:pt x="1851" y="1215"/>
                    </a:lnTo>
                    <a:lnTo>
                      <a:pt x="1870" y="1224"/>
                    </a:lnTo>
                    <a:lnTo>
                      <a:pt x="1893" y="1232"/>
                    </a:lnTo>
                    <a:lnTo>
                      <a:pt x="1916" y="1235"/>
                    </a:lnTo>
                    <a:lnTo>
                      <a:pt x="1943" y="1235"/>
                    </a:lnTo>
                    <a:lnTo>
                      <a:pt x="1971" y="1232"/>
                    </a:lnTo>
                    <a:lnTo>
                      <a:pt x="1979" y="1237"/>
                    </a:lnTo>
                    <a:lnTo>
                      <a:pt x="1988" y="1243"/>
                    </a:lnTo>
                    <a:lnTo>
                      <a:pt x="2000" y="1249"/>
                    </a:lnTo>
                    <a:lnTo>
                      <a:pt x="2009" y="1256"/>
                    </a:lnTo>
                    <a:lnTo>
                      <a:pt x="2017" y="1262"/>
                    </a:lnTo>
                    <a:lnTo>
                      <a:pt x="2023" y="1272"/>
                    </a:lnTo>
                    <a:lnTo>
                      <a:pt x="2023" y="1275"/>
                    </a:lnTo>
                    <a:lnTo>
                      <a:pt x="2024" y="1281"/>
                    </a:lnTo>
                    <a:lnTo>
                      <a:pt x="2024" y="1287"/>
                    </a:lnTo>
                    <a:lnTo>
                      <a:pt x="2024" y="1294"/>
                    </a:lnTo>
                    <a:lnTo>
                      <a:pt x="1973" y="1294"/>
                    </a:lnTo>
                    <a:lnTo>
                      <a:pt x="1920" y="1291"/>
                    </a:lnTo>
                    <a:lnTo>
                      <a:pt x="1869" y="1285"/>
                    </a:lnTo>
                    <a:lnTo>
                      <a:pt x="1815" y="1279"/>
                    </a:lnTo>
                    <a:lnTo>
                      <a:pt x="1762" y="1272"/>
                    </a:lnTo>
                    <a:lnTo>
                      <a:pt x="1711" y="1264"/>
                    </a:lnTo>
                    <a:lnTo>
                      <a:pt x="1658" y="1254"/>
                    </a:lnTo>
                    <a:lnTo>
                      <a:pt x="1604" y="1247"/>
                    </a:lnTo>
                    <a:lnTo>
                      <a:pt x="1549" y="1239"/>
                    </a:lnTo>
                    <a:lnTo>
                      <a:pt x="1496" y="1235"/>
                    </a:lnTo>
                    <a:lnTo>
                      <a:pt x="1443" y="1232"/>
                    </a:lnTo>
                    <a:lnTo>
                      <a:pt x="1389" y="1234"/>
                    </a:lnTo>
                    <a:lnTo>
                      <a:pt x="1336" y="1237"/>
                    </a:lnTo>
                    <a:lnTo>
                      <a:pt x="1283" y="1249"/>
                    </a:lnTo>
                    <a:lnTo>
                      <a:pt x="1230" y="1262"/>
                    </a:lnTo>
                    <a:lnTo>
                      <a:pt x="1175" y="1283"/>
                    </a:lnTo>
                    <a:lnTo>
                      <a:pt x="1085" y="1331"/>
                    </a:lnTo>
                    <a:lnTo>
                      <a:pt x="1009" y="1393"/>
                    </a:lnTo>
                    <a:lnTo>
                      <a:pt x="945" y="1464"/>
                    </a:lnTo>
                    <a:lnTo>
                      <a:pt x="893" y="1542"/>
                    </a:lnTo>
                    <a:lnTo>
                      <a:pt x="853" y="1627"/>
                    </a:lnTo>
                    <a:lnTo>
                      <a:pt x="829" y="1716"/>
                    </a:lnTo>
                    <a:lnTo>
                      <a:pt x="813" y="1810"/>
                    </a:lnTo>
                    <a:lnTo>
                      <a:pt x="813" y="1905"/>
                    </a:lnTo>
                    <a:lnTo>
                      <a:pt x="823" y="1996"/>
                    </a:lnTo>
                    <a:lnTo>
                      <a:pt x="846" y="2087"/>
                    </a:lnTo>
                    <a:lnTo>
                      <a:pt x="880" y="2175"/>
                    </a:lnTo>
                    <a:lnTo>
                      <a:pt x="928" y="2256"/>
                    </a:lnTo>
                    <a:lnTo>
                      <a:pt x="986" y="2330"/>
                    </a:lnTo>
                    <a:lnTo>
                      <a:pt x="1057" y="2397"/>
                    </a:lnTo>
                    <a:lnTo>
                      <a:pt x="1139" y="2450"/>
                    </a:lnTo>
                    <a:lnTo>
                      <a:pt x="1234" y="2492"/>
                    </a:lnTo>
                    <a:lnTo>
                      <a:pt x="1270" y="2517"/>
                    </a:lnTo>
                    <a:lnTo>
                      <a:pt x="1312" y="2532"/>
                    </a:lnTo>
                    <a:lnTo>
                      <a:pt x="1353" y="2541"/>
                    </a:lnTo>
                    <a:lnTo>
                      <a:pt x="1397" y="2547"/>
                    </a:lnTo>
                    <a:lnTo>
                      <a:pt x="1441" y="2547"/>
                    </a:lnTo>
                    <a:lnTo>
                      <a:pt x="1485" y="2543"/>
                    </a:lnTo>
                    <a:lnTo>
                      <a:pt x="1530" y="2539"/>
                    </a:lnTo>
                    <a:lnTo>
                      <a:pt x="1576" y="2536"/>
                    </a:lnTo>
                    <a:lnTo>
                      <a:pt x="1621" y="2530"/>
                    </a:lnTo>
                    <a:lnTo>
                      <a:pt x="1667" y="2526"/>
                    </a:lnTo>
                    <a:lnTo>
                      <a:pt x="1711" y="2524"/>
                    </a:lnTo>
                    <a:lnTo>
                      <a:pt x="1756" y="2528"/>
                    </a:lnTo>
                    <a:lnTo>
                      <a:pt x="1798" y="2534"/>
                    </a:lnTo>
                    <a:lnTo>
                      <a:pt x="1840" y="2547"/>
                    </a:lnTo>
                    <a:lnTo>
                      <a:pt x="1882" y="2568"/>
                    </a:lnTo>
                    <a:lnTo>
                      <a:pt x="1922" y="2596"/>
                    </a:lnTo>
                    <a:lnTo>
                      <a:pt x="1939" y="2600"/>
                    </a:lnTo>
                    <a:lnTo>
                      <a:pt x="1956" y="2606"/>
                    </a:lnTo>
                    <a:lnTo>
                      <a:pt x="1971" y="2614"/>
                    </a:lnTo>
                    <a:lnTo>
                      <a:pt x="1986" y="2623"/>
                    </a:lnTo>
                    <a:lnTo>
                      <a:pt x="2004" y="2633"/>
                    </a:lnTo>
                    <a:lnTo>
                      <a:pt x="2019" y="2646"/>
                    </a:lnTo>
                    <a:lnTo>
                      <a:pt x="2034" y="2657"/>
                    </a:lnTo>
                    <a:lnTo>
                      <a:pt x="2051" y="2669"/>
                    </a:lnTo>
                    <a:lnTo>
                      <a:pt x="2064" y="2680"/>
                    </a:lnTo>
                    <a:lnTo>
                      <a:pt x="2080" y="2692"/>
                    </a:lnTo>
                    <a:lnTo>
                      <a:pt x="2097" y="2703"/>
                    </a:lnTo>
                    <a:lnTo>
                      <a:pt x="2112" y="2714"/>
                    </a:lnTo>
                    <a:lnTo>
                      <a:pt x="2125" y="2724"/>
                    </a:lnTo>
                    <a:lnTo>
                      <a:pt x="2142" y="2733"/>
                    </a:lnTo>
                    <a:lnTo>
                      <a:pt x="2157" y="2741"/>
                    </a:lnTo>
                    <a:lnTo>
                      <a:pt x="2175" y="2749"/>
                    </a:lnTo>
                    <a:lnTo>
                      <a:pt x="2182" y="2743"/>
                    </a:lnTo>
                    <a:lnTo>
                      <a:pt x="2190" y="2739"/>
                    </a:lnTo>
                    <a:lnTo>
                      <a:pt x="2197" y="2731"/>
                    </a:lnTo>
                    <a:lnTo>
                      <a:pt x="2205" y="2726"/>
                    </a:lnTo>
                    <a:lnTo>
                      <a:pt x="2213" y="2718"/>
                    </a:lnTo>
                    <a:lnTo>
                      <a:pt x="2220" y="2714"/>
                    </a:lnTo>
                    <a:lnTo>
                      <a:pt x="2230" y="2711"/>
                    </a:lnTo>
                    <a:lnTo>
                      <a:pt x="2239" y="2709"/>
                    </a:lnTo>
                    <a:lnTo>
                      <a:pt x="2216" y="2693"/>
                    </a:lnTo>
                    <a:lnTo>
                      <a:pt x="2196" y="2678"/>
                    </a:lnTo>
                    <a:lnTo>
                      <a:pt x="2175" y="2661"/>
                    </a:lnTo>
                    <a:lnTo>
                      <a:pt x="2154" y="2646"/>
                    </a:lnTo>
                    <a:lnTo>
                      <a:pt x="2131" y="2625"/>
                    </a:lnTo>
                    <a:lnTo>
                      <a:pt x="2110" y="2606"/>
                    </a:lnTo>
                    <a:lnTo>
                      <a:pt x="2091" y="2585"/>
                    </a:lnTo>
                    <a:lnTo>
                      <a:pt x="2072" y="2562"/>
                    </a:lnTo>
                    <a:lnTo>
                      <a:pt x="2053" y="2538"/>
                    </a:lnTo>
                    <a:lnTo>
                      <a:pt x="2040" y="2513"/>
                    </a:lnTo>
                    <a:lnTo>
                      <a:pt x="2024" y="2486"/>
                    </a:lnTo>
                    <a:lnTo>
                      <a:pt x="2015" y="2460"/>
                    </a:lnTo>
                    <a:lnTo>
                      <a:pt x="2007" y="2431"/>
                    </a:lnTo>
                    <a:lnTo>
                      <a:pt x="2004" y="2401"/>
                    </a:lnTo>
                    <a:lnTo>
                      <a:pt x="2004" y="2370"/>
                    </a:lnTo>
                    <a:lnTo>
                      <a:pt x="2007" y="2340"/>
                    </a:lnTo>
                    <a:lnTo>
                      <a:pt x="2000" y="2302"/>
                    </a:lnTo>
                    <a:lnTo>
                      <a:pt x="1996" y="2264"/>
                    </a:lnTo>
                    <a:lnTo>
                      <a:pt x="1992" y="2228"/>
                    </a:lnTo>
                    <a:lnTo>
                      <a:pt x="1988" y="2192"/>
                    </a:lnTo>
                    <a:lnTo>
                      <a:pt x="1988" y="2155"/>
                    </a:lnTo>
                    <a:lnTo>
                      <a:pt x="1988" y="2121"/>
                    </a:lnTo>
                    <a:lnTo>
                      <a:pt x="1994" y="2085"/>
                    </a:lnTo>
                    <a:lnTo>
                      <a:pt x="2000" y="2053"/>
                    </a:lnTo>
                    <a:lnTo>
                      <a:pt x="2009" y="2019"/>
                    </a:lnTo>
                    <a:lnTo>
                      <a:pt x="2021" y="1988"/>
                    </a:lnTo>
                    <a:lnTo>
                      <a:pt x="2034" y="1956"/>
                    </a:lnTo>
                    <a:lnTo>
                      <a:pt x="2055" y="1929"/>
                    </a:lnTo>
                    <a:lnTo>
                      <a:pt x="2078" y="1901"/>
                    </a:lnTo>
                    <a:lnTo>
                      <a:pt x="2106" y="1874"/>
                    </a:lnTo>
                    <a:lnTo>
                      <a:pt x="2137" y="1851"/>
                    </a:lnTo>
                    <a:lnTo>
                      <a:pt x="2175" y="1830"/>
                    </a:lnTo>
                    <a:lnTo>
                      <a:pt x="2190" y="1821"/>
                    </a:lnTo>
                    <a:lnTo>
                      <a:pt x="2205" y="1815"/>
                    </a:lnTo>
                    <a:lnTo>
                      <a:pt x="2218" y="1808"/>
                    </a:lnTo>
                    <a:lnTo>
                      <a:pt x="2235" y="1802"/>
                    </a:lnTo>
                    <a:lnTo>
                      <a:pt x="2249" y="1796"/>
                    </a:lnTo>
                    <a:lnTo>
                      <a:pt x="2264" y="1791"/>
                    </a:lnTo>
                    <a:lnTo>
                      <a:pt x="2279" y="1785"/>
                    </a:lnTo>
                    <a:lnTo>
                      <a:pt x="2294" y="1777"/>
                    </a:lnTo>
                    <a:lnTo>
                      <a:pt x="2310" y="1772"/>
                    </a:lnTo>
                    <a:lnTo>
                      <a:pt x="2325" y="1766"/>
                    </a:lnTo>
                    <a:lnTo>
                      <a:pt x="2338" y="1760"/>
                    </a:lnTo>
                    <a:lnTo>
                      <a:pt x="2353" y="1754"/>
                    </a:lnTo>
                    <a:lnTo>
                      <a:pt x="2368" y="1747"/>
                    </a:lnTo>
                    <a:lnTo>
                      <a:pt x="2382" y="1739"/>
                    </a:lnTo>
                    <a:lnTo>
                      <a:pt x="2397" y="1732"/>
                    </a:lnTo>
                    <a:lnTo>
                      <a:pt x="2412" y="1724"/>
                    </a:lnTo>
                    <a:lnTo>
                      <a:pt x="2408" y="1732"/>
                    </a:lnTo>
                    <a:lnTo>
                      <a:pt x="2405" y="1741"/>
                    </a:lnTo>
                    <a:lnTo>
                      <a:pt x="2399" y="1747"/>
                    </a:lnTo>
                    <a:lnTo>
                      <a:pt x="2393" y="1754"/>
                    </a:lnTo>
                    <a:lnTo>
                      <a:pt x="2388" y="1762"/>
                    </a:lnTo>
                    <a:lnTo>
                      <a:pt x="2380" y="1768"/>
                    </a:lnTo>
                    <a:lnTo>
                      <a:pt x="2372" y="1773"/>
                    </a:lnTo>
                    <a:lnTo>
                      <a:pt x="2365" y="1781"/>
                    </a:lnTo>
                    <a:lnTo>
                      <a:pt x="2355" y="1787"/>
                    </a:lnTo>
                    <a:lnTo>
                      <a:pt x="2348" y="1792"/>
                    </a:lnTo>
                    <a:lnTo>
                      <a:pt x="2338" y="1798"/>
                    </a:lnTo>
                    <a:lnTo>
                      <a:pt x="2330" y="1806"/>
                    </a:lnTo>
                    <a:lnTo>
                      <a:pt x="2323" y="1811"/>
                    </a:lnTo>
                    <a:lnTo>
                      <a:pt x="2315" y="1819"/>
                    </a:lnTo>
                    <a:lnTo>
                      <a:pt x="2308" y="1827"/>
                    </a:lnTo>
                    <a:lnTo>
                      <a:pt x="2302" y="1834"/>
                    </a:lnTo>
                    <a:lnTo>
                      <a:pt x="2308" y="1844"/>
                    </a:lnTo>
                    <a:lnTo>
                      <a:pt x="2315" y="1851"/>
                    </a:lnTo>
                    <a:lnTo>
                      <a:pt x="2321" y="1861"/>
                    </a:lnTo>
                    <a:lnTo>
                      <a:pt x="2329" y="1868"/>
                    </a:lnTo>
                    <a:lnTo>
                      <a:pt x="2332" y="1876"/>
                    </a:lnTo>
                    <a:lnTo>
                      <a:pt x="2338" y="1884"/>
                    </a:lnTo>
                    <a:lnTo>
                      <a:pt x="2344" y="1889"/>
                    </a:lnTo>
                    <a:lnTo>
                      <a:pt x="2351" y="1895"/>
                    </a:lnTo>
                    <a:lnTo>
                      <a:pt x="2357" y="1899"/>
                    </a:lnTo>
                    <a:lnTo>
                      <a:pt x="2363" y="1901"/>
                    </a:lnTo>
                    <a:lnTo>
                      <a:pt x="2370" y="1901"/>
                    </a:lnTo>
                    <a:lnTo>
                      <a:pt x="2378" y="1901"/>
                    </a:lnTo>
                    <a:lnTo>
                      <a:pt x="2386" y="1899"/>
                    </a:lnTo>
                    <a:lnTo>
                      <a:pt x="2395" y="1895"/>
                    </a:lnTo>
                    <a:lnTo>
                      <a:pt x="2405" y="1887"/>
                    </a:lnTo>
                    <a:lnTo>
                      <a:pt x="2416" y="1880"/>
                    </a:lnTo>
                    <a:lnTo>
                      <a:pt x="2407" y="1889"/>
                    </a:lnTo>
                    <a:lnTo>
                      <a:pt x="2399" y="1901"/>
                    </a:lnTo>
                    <a:lnTo>
                      <a:pt x="2393" y="1910"/>
                    </a:lnTo>
                    <a:lnTo>
                      <a:pt x="2388" y="1922"/>
                    </a:lnTo>
                    <a:lnTo>
                      <a:pt x="2382" y="1931"/>
                    </a:lnTo>
                    <a:lnTo>
                      <a:pt x="2378" y="1943"/>
                    </a:lnTo>
                    <a:lnTo>
                      <a:pt x="2374" y="1952"/>
                    </a:lnTo>
                    <a:lnTo>
                      <a:pt x="2374" y="1962"/>
                    </a:lnTo>
                    <a:lnTo>
                      <a:pt x="2372" y="1969"/>
                    </a:lnTo>
                    <a:lnTo>
                      <a:pt x="2372" y="1977"/>
                    </a:lnTo>
                    <a:lnTo>
                      <a:pt x="2374" y="1983"/>
                    </a:lnTo>
                    <a:lnTo>
                      <a:pt x="2380" y="1990"/>
                    </a:lnTo>
                    <a:lnTo>
                      <a:pt x="2384" y="1994"/>
                    </a:lnTo>
                    <a:lnTo>
                      <a:pt x="2393" y="1998"/>
                    </a:lnTo>
                    <a:lnTo>
                      <a:pt x="2403" y="2000"/>
                    </a:lnTo>
                    <a:lnTo>
                      <a:pt x="2416" y="2002"/>
                    </a:lnTo>
                    <a:lnTo>
                      <a:pt x="2410" y="2017"/>
                    </a:lnTo>
                    <a:lnTo>
                      <a:pt x="2407" y="2032"/>
                    </a:lnTo>
                    <a:lnTo>
                      <a:pt x="2403" y="2047"/>
                    </a:lnTo>
                    <a:lnTo>
                      <a:pt x="2403" y="2064"/>
                    </a:lnTo>
                    <a:lnTo>
                      <a:pt x="2403" y="2079"/>
                    </a:lnTo>
                    <a:lnTo>
                      <a:pt x="2403" y="2097"/>
                    </a:lnTo>
                    <a:lnTo>
                      <a:pt x="2403" y="2110"/>
                    </a:lnTo>
                    <a:lnTo>
                      <a:pt x="2407" y="2125"/>
                    </a:lnTo>
                    <a:lnTo>
                      <a:pt x="2408" y="2138"/>
                    </a:lnTo>
                    <a:lnTo>
                      <a:pt x="2410" y="2152"/>
                    </a:lnTo>
                    <a:lnTo>
                      <a:pt x="2414" y="2165"/>
                    </a:lnTo>
                    <a:lnTo>
                      <a:pt x="2418" y="2176"/>
                    </a:lnTo>
                    <a:lnTo>
                      <a:pt x="2424" y="2188"/>
                    </a:lnTo>
                    <a:lnTo>
                      <a:pt x="2427" y="2199"/>
                    </a:lnTo>
                    <a:lnTo>
                      <a:pt x="2431" y="2209"/>
                    </a:lnTo>
                    <a:lnTo>
                      <a:pt x="2437" y="2218"/>
                    </a:lnTo>
                    <a:lnTo>
                      <a:pt x="2431" y="2226"/>
                    </a:lnTo>
                    <a:lnTo>
                      <a:pt x="2426" y="2239"/>
                    </a:lnTo>
                    <a:lnTo>
                      <a:pt x="2422" y="2254"/>
                    </a:lnTo>
                    <a:lnTo>
                      <a:pt x="2416" y="2271"/>
                    </a:lnTo>
                    <a:lnTo>
                      <a:pt x="2412" y="2290"/>
                    </a:lnTo>
                    <a:lnTo>
                      <a:pt x="2410" y="2309"/>
                    </a:lnTo>
                    <a:lnTo>
                      <a:pt x="2407" y="2330"/>
                    </a:lnTo>
                    <a:lnTo>
                      <a:pt x="2403" y="2347"/>
                    </a:lnTo>
                    <a:lnTo>
                      <a:pt x="2399" y="2363"/>
                    </a:lnTo>
                    <a:lnTo>
                      <a:pt x="2395" y="2378"/>
                    </a:lnTo>
                    <a:lnTo>
                      <a:pt x="2389" y="2387"/>
                    </a:lnTo>
                    <a:lnTo>
                      <a:pt x="2386" y="2395"/>
                    </a:lnTo>
                    <a:lnTo>
                      <a:pt x="2380" y="2395"/>
                    </a:lnTo>
                    <a:lnTo>
                      <a:pt x="2374" y="2391"/>
                    </a:lnTo>
                    <a:lnTo>
                      <a:pt x="2367" y="2382"/>
                    </a:lnTo>
                    <a:lnTo>
                      <a:pt x="2359" y="2365"/>
                    </a:lnTo>
                    <a:lnTo>
                      <a:pt x="2348" y="2370"/>
                    </a:lnTo>
                    <a:lnTo>
                      <a:pt x="2338" y="2374"/>
                    </a:lnTo>
                    <a:lnTo>
                      <a:pt x="2329" y="2380"/>
                    </a:lnTo>
                    <a:lnTo>
                      <a:pt x="2319" y="2385"/>
                    </a:lnTo>
                    <a:lnTo>
                      <a:pt x="2308" y="2391"/>
                    </a:lnTo>
                    <a:lnTo>
                      <a:pt x="2298" y="2397"/>
                    </a:lnTo>
                    <a:lnTo>
                      <a:pt x="2289" y="2403"/>
                    </a:lnTo>
                    <a:lnTo>
                      <a:pt x="2281" y="2410"/>
                    </a:lnTo>
                    <a:lnTo>
                      <a:pt x="2275" y="2416"/>
                    </a:lnTo>
                    <a:lnTo>
                      <a:pt x="2270" y="2422"/>
                    </a:lnTo>
                    <a:lnTo>
                      <a:pt x="2266" y="2427"/>
                    </a:lnTo>
                    <a:lnTo>
                      <a:pt x="2262" y="2433"/>
                    </a:lnTo>
                    <a:lnTo>
                      <a:pt x="2258" y="2439"/>
                    </a:lnTo>
                    <a:lnTo>
                      <a:pt x="2256" y="2444"/>
                    </a:lnTo>
                    <a:lnTo>
                      <a:pt x="2256" y="2452"/>
                    </a:lnTo>
                    <a:lnTo>
                      <a:pt x="2256" y="2462"/>
                    </a:lnTo>
                    <a:lnTo>
                      <a:pt x="2262" y="2458"/>
                    </a:lnTo>
                    <a:lnTo>
                      <a:pt x="2272" y="2454"/>
                    </a:lnTo>
                    <a:lnTo>
                      <a:pt x="2279" y="2452"/>
                    </a:lnTo>
                    <a:lnTo>
                      <a:pt x="2287" y="2450"/>
                    </a:lnTo>
                    <a:lnTo>
                      <a:pt x="2294" y="2446"/>
                    </a:lnTo>
                    <a:lnTo>
                      <a:pt x="2302" y="2444"/>
                    </a:lnTo>
                    <a:lnTo>
                      <a:pt x="2310" y="2441"/>
                    </a:lnTo>
                    <a:lnTo>
                      <a:pt x="2319" y="2439"/>
                    </a:lnTo>
                    <a:lnTo>
                      <a:pt x="2325" y="2437"/>
                    </a:lnTo>
                    <a:lnTo>
                      <a:pt x="2332" y="2433"/>
                    </a:lnTo>
                    <a:lnTo>
                      <a:pt x="2340" y="2431"/>
                    </a:lnTo>
                    <a:lnTo>
                      <a:pt x="2348" y="2429"/>
                    </a:lnTo>
                    <a:lnTo>
                      <a:pt x="2355" y="2427"/>
                    </a:lnTo>
                    <a:lnTo>
                      <a:pt x="2363" y="2427"/>
                    </a:lnTo>
                    <a:lnTo>
                      <a:pt x="2372" y="2425"/>
                    </a:lnTo>
                    <a:lnTo>
                      <a:pt x="2380" y="2425"/>
                    </a:lnTo>
                    <a:lnTo>
                      <a:pt x="2380" y="2437"/>
                    </a:lnTo>
                    <a:lnTo>
                      <a:pt x="2376" y="2448"/>
                    </a:lnTo>
                    <a:lnTo>
                      <a:pt x="2367" y="2460"/>
                    </a:lnTo>
                    <a:lnTo>
                      <a:pt x="2353" y="2469"/>
                    </a:lnTo>
                    <a:lnTo>
                      <a:pt x="2340" y="2477"/>
                    </a:lnTo>
                    <a:lnTo>
                      <a:pt x="2323" y="2484"/>
                    </a:lnTo>
                    <a:lnTo>
                      <a:pt x="2306" y="2490"/>
                    </a:lnTo>
                    <a:lnTo>
                      <a:pt x="2289" y="2498"/>
                    </a:lnTo>
                    <a:lnTo>
                      <a:pt x="2270" y="2503"/>
                    </a:lnTo>
                    <a:lnTo>
                      <a:pt x="2254" y="2511"/>
                    </a:lnTo>
                    <a:lnTo>
                      <a:pt x="2241" y="2517"/>
                    </a:lnTo>
                    <a:lnTo>
                      <a:pt x="2234" y="2526"/>
                    </a:lnTo>
                    <a:lnTo>
                      <a:pt x="2226" y="2534"/>
                    </a:lnTo>
                    <a:lnTo>
                      <a:pt x="2226" y="2543"/>
                    </a:lnTo>
                    <a:lnTo>
                      <a:pt x="2230" y="2555"/>
                    </a:lnTo>
                    <a:lnTo>
                      <a:pt x="2241" y="2566"/>
                    </a:lnTo>
                    <a:lnTo>
                      <a:pt x="2249" y="2564"/>
                    </a:lnTo>
                    <a:lnTo>
                      <a:pt x="2254" y="2562"/>
                    </a:lnTo>
                    <a:lnTo>
                      <a:pt x="2262" y="2560"/>
                    </a:lnTo>
                    <a:lnTo>
                      <a:pt x="2270" y="2558"/>
                    </a:lnTo>
                    <a:lnTo>
                      <a:pt x="2277" y="2557"/>
                    </a:lnTo>
                    <a:lnTo>
                      <a:pt x="2285" y="2555"/>
                    </a:lnTo>
                    <a:lnTo>
                      <a:pt x="2291" y="2551"/>
                    </a:lnTo>
                    <a:lnTo>
                      <a:pt x="2298" y="2549"/>
                    </a:lnTo>
                    <a:lnTo>
                      <a:pt x="2304" y="2545"/>
                    </a:lnTo>
                    <a:lnTo>
                      <a:pt x="2311" y="2543"/>
                    </a:lnTo>
                    <a:lnTo>
                      <a:pt x="2319" y="2539"/>
                    </a:lnTo>
                    <a:lnTo>
                      <a:pt x="2327" y="2538"/>
                    </a:lnTo>
                    <a:lnTo>
                      <a:pt x="2332" y="2536"/>
                    </a:lnTo>
                    <a:lnTo>
                      <a:pt x="2340" y="2534"/>
                    </a:lnTo>
                    <a:lnTo>
                      <a:pt x="2348" y="2532"/>
                    </a:lnTo>
                    <a:lnTo>
                      <a:pt x="2355" y="2532"/>
                    </a:lnTo>
                    <a:lnTo>
                      <a:pt x="2355" y="2536"/>
                    </a:lnTo>
                    <a:lnTo>
                      <a:pt x="2355" y="2541"/>
                    </a:lnTo>
                    <a:lnTo>
                      <a:pt x="2353" y="2547"/>
                    </a:lnTo>
                    <a:lnTo>
                      <a:pt x="2353" y="2553"/>
                    </a:lnTo>
                    <a:lnTo>
                      <a:pt x="2349" y="2560"/>
                    </a:lnTo>
                    <a:lnTo>
                      <a:pt x="2346" y="2566"/>
                    </a:lnTo>
                    <a:lnTo>
                      <a:pt x="2340" y="2572"/>
                    </a:lnTo>
                    <a:lnTo>
                      <a:pt x="2334" y="2577"/>
                    </a:lnTo>
                    <a:lnTo>
                      <a:pt x="2327" y="2581"/>
                    </a:lnTo>
                    <a:lnTo>
                      <a:pt x="2321" y="2585"/>
                    </a:lnTo>
                    <a:lnTo>
                      <a:pt x="2313" y="2585"/>
                    </a:lnTo>
                    <a:lnTo>
                      <a:pt x="2308" y="2587"/>
                    </a:lnTo>
                    <a:lnTo>
                      <a:pt x="2302" y="2587"/>
                    </a:lnTo>
                    <a:lnTo>
                      <a:pt x="2296" y="2589"/>
                    </a:lnTo>
                    <a:lnTo>
                      <a:pt x="2291" y="2589"/>
                    </a:lnTo>
                    <a:lnTo>
                      <a:pt x="2285" y="2589"/>
                    </a:lnTo>
                    <a:lnTo>
                      <a:pt x="2279" y="2589"/>
                    </a:lnTo>
                    <a:lnTo>
                      <a:pt x="2273" y="2589"/>
                    </a:lnTo>
                    <a:lnTo>
                      <a:pt x="2268" y="2589"/>
                    </a:lnTo>
                    <a:lnTo>
                      <a:pt x="2262" y="2589"/>
                    </a:lnTo>
                    <a:lnTo>
                      <a:pt x="2256" y="2589"/>
                    </a:lnTo>
                    <a:lnTo>
                      <a:pt x="2251" y="2589"/>
                    </a:lnTo>
                    <a:lnTo>
                      <a:pt x="2239" y="2587"/>
                    </a:lnTo>
                    <a:lnTo>
                      <a:pt x="2232" y="2587"/>
                    </a:lnTo>
                    <a:lnTo>
                      <a:pt x="2234" y="2606"/>
                    </a:lnTo>
                    <a:lnTo>
                      <a:pt x="2239" y="2619"/>
                    </a:lnTo>
                    <a:lnTo>
                      <a:pt x="2245" y="2631"/>
                    </a:lnTo>
                    <a:lnTo>
                      <a:pt x="2254" y="2640"/>
                    </a:lnTo>
                    <a:lnTo>
                      <a:pt x="2264" y="2644"/>
                    </a:lnTo>
                    <a:lnTo>
                      <a:pt x="2275" y="2648"/>
                    </a:lnTo>
                    <a:lnTo>
                      <a:pt x="2287" y="2648"/>
                    </a:lnTo>
                    <a:lnTo>
                      <a:pt x="2300" y="2648"/>
                    </a:lnTo>
                    <a:lnTo>
                      <a:pt x="2313" y="2644"/>
                    </a:lnTo>
                    <a:lnTo>
                      <a:pt x="2327" y="2642"/>
                    </a:lnTo>
                    <a:lnTo>
                      <a:pt x="2342" y="2636"/>
                    </a:lnTo>
                    <a:lnTo>
                      <a:pt x="2355" y="2633"/>
                    </a:lnTo>
                    <a:lnTo>
                      <a:pt x="2370" y="2629"/>
                    </a:lnTo>
                    <a:lnTo>
                      <a:pt x="2384" y="2625"/>
                    </a:lnTo>
                    <a:lnTo>
                      <a:pt x="2395" y="2621"/>
                    </a:lnTo>
                    <a:lnTo>
                      <a:pt x="2408" y="2619"/>
                    </a:lnTo>
                    <a:lnTo>
                      <a:pt x="2399" y="2652"/>
                    </a:lnTo>
                    <a:lnTo>
                      <a:pt x="2386" y="2680"/>
                    </a:lnTo>
                    <a:lnTo>
                      <a:pt x="2367" y="2709"/>
                    </a:lnTo>
                    <a:lnTo>
                      <a:pt x="2346" y="2737"/>
                    </a:lnTo>
                    <a:lnTo>
                      <a:pt x="2323" y="2762"/>
                    </a:lnTo>
                    <a:lnTo>
                      <a:pt x="2296" y="2787"/>
                    </a:lnTo>
                    <a:lnTo>
                      <a:pt x="2268" y="2809"/>
                    </a:lnTo>
                    <a:lnTo>
                      <a:pt x="2239" y="2832"/>
                    </a:lnTo>
                    <a:lnTo>
                      <a:pt x="2207" y="2849"/>
                    </a:lnTo>
                    <a:lnTo>
                      <a:pt x="2175" y="2868"/>
                    </a:lnTo>
                    <a:lnTo>
                      <a:pt x="2142" y="2884"/>
                    </a:lnTo>
                    <a:lnTo>
                      <a:pt x="2108" y="2899"/>
                    </a:lnTo>
                    <a:lnTo>
                      <a:pt x="2074" y="2910"/>
                    </a:lnTo>
                    <a:lnTo>
                      <a:pt x="2042" y="2922"/>
                    </a:lnTo>
                    <a:lnTo>
                      <a:pt x="2009" y="2929"/>
                    </a:lnTo>
                    <a:lnTo>
                      <a:pt x="1979" y="2937"/>
                    </a:lnTo>
                    <a:lnTo>
                      <a:pt x="1967" y="2942"/>
                    </a:lnTo>
                    <a:lnTo>
                      <a:pt x="1956" y="2948"/>
                    </a:lnTo>
                    <a:lnTo>
                      <a:pt x="1945" y="2954"/>
                    </a:lnTo>
                    <a:lnTo>
                      <a:pt x="1931" y="2960"/>
                    </a:lnTo>
                    <a:lnTo>
                      <a:pt x="1920" y="2965"/>
                    </a:lnTo>
                    <a:lnTo>
                      <a:pt x="1908" y="2969"/>
                    </a:lnTo>
                    <a:lnTo>
                      <a:pt x="1897" y="2975"/>
                    </a:lnTo>
                    <a:lnTo>
                      <a:pt x="1886" y="2980"/>
                    </a:lnTo>
                    <a:lnTo>
                      <a:pt x="1874" y="2984"/>
                    </a:lnTo>
                    <a:lnTo>
                      <a:pt x="1863" y="2988"/>
                    </a:lnTo>
                    <a:lnTo>
                      <a:pt x="1851" y="2994"/>
                    </a:lnTo>
                    <a:lnTo>
                      <a:pt x="1840" y="2999"/>
                    </a:lnTo>
                    <a:lnTo>
                      <a:pt x="1829" y="3005"/>
                    </a:lnTo>
                    <a:lnTo>
                      <a:pt x="1817" y="3009"/>
                    </a:lnTo>
                    <a:lnTo>
                      <a:pt x="1806" y="3015"/>
                    </a:lnTo>
                    <a:lnTo>
                      <a:pt x="1794" y="3022"/>
                    </a:lnTo>
                    <a:lnTo>
                      <a:pt x="1794" y="3026"/>
                    </a:lnTo>
                    <a:lnTo>
                      <a:pt x="1829" y="3022"/>
                    </a:lnTo>
                    <a:lnTo>
                      <a:pt x="1865" y="3017"/>
                    </a:lnTo>
                    <a:lnTo>
                      <a:pt x="1901" y="3011"/>
                    </a:lnTo>
                    <a:lnTo>
                      <a:pt x="1937" y="3007"/>
                    </a:lnTo>
                    <a:lnTo>
                      <a:pt x="1971" y="2999"/>
                    </a:lnTo>
                    <a:lnTo>
                      <a:pt x="2005" y="2992"/>
                    </a:lnTo>
                    <a:lnTo>
                      <a:pt x="2042" y="2982"/>
                    </a:lnTo>
                    <a:lnTo>
                      <a:pt x="2076" y="2973"/>
                    </a:lnTo>
                    <a:lnTo>
                      <a:pt x="2110" y="2961"/>
                    </a:lnTo>
                    <a:lnTo>
                      <a:pt x="2144" y="2948"/>
                    </a:lnTo>
                    <a:lnTo>
                      <a:pt x="2176" y="2937"/>
                    </a:lnTo>
                    <a:lnTo>
                      <a:pt x="2211" y="2923"/>
                    </a:lnTo>
                    <a:lnTo>
                      <a:pt x="2243" y="2906"/>
                    </a:lnTo>
                    <a:lnTo>
                      <a:pt x="2275" y="2889"/>
                    </a:lnTo>
                    <a:lnTo>
                      <a:pt x="2306" y="2872"/>
                    </a:lnTo>
                    <a:lnTo>
                      <a:pt x="2338" y="2855"/>
                    </a:lnTo>
                    <a:lnTo>
                      <a:pt x="2329" y="2868"/>
                    </a:lnTo>
                    <a:lnTo>
                      <a:pt x="2321" y="2882"/>
                    </a:lnTo>
                    <a:lnTo>
                      <a:pt x="2310" y="2893"/>
                    </a:lnTo>
                    <a:lnTo>
                      <a:pt x="2300" y="2904"/>
                    </a:lnTo>
                    <a:lnTo>
                      <a:pt x="2291" y="2914"/>
                    </a:lnTo>
                    <a:lnTo>
                      <a:pt x="2281" y="2925"/>
                    </a:lnTo>
                    <a:lnTo>
                      <a:pt x="2270" y="2935"/>
                    </a:lnTo>
                    <a:lnTo>
                      <a:pt x="2258" y="2944"/>
                    </a:lnTo>
                    <a:lnTo>
                      <a:pt x="2247" y="2952"/>
                    </a:lnTo>
                    <a:lnTo>
                      <a:pt x="2235" y="2960"/>
                    </a:lnTo>
                    <a:lnTo>
                      <a:pt x="2222" y="2967"/>
                    </a:lnTo>
                    <a:lnTo>
                      <a:pt x="2211" y="2975"/>
                    </a:lnTo>
                    <a:lnTo>
                      <a:pt x="2197" y="2980"/>
                    </a:lnTo>
                    <a:lnTo>
                      <a:pt x="2186" y="2986"/>
                    </a:lnTo>
                    <a:lnTo>
                      <a:pt x="2173" y="2992"/>
                    </a:lnTo>
                    <a:lnTo>
                      <a:pt x="2159" y="2998"/>
                    </a:lnTo>
                    <a:lnTo>
                      <a:pt x="2138" y="3003"/>
                    </a:lnTo>
                    <a:lnTo>
                      <a:pt x="2118" y="3009"/>
                    </a:lnTo>
                    <a:lnTo>
                      <a:pt x="2097" y="3015"/>
                    </a:lnTo>
                    <a:lnTo>
                      <a:pt x="2074" y="3018"/>
                    </a:lnTo>
                    <a:lnTo>
                      <a:pt x="2053" y="3022"/>
                    </a:lnTo>
                    <a:lnTo>
                      <a:pt x="2030" y="3028"/>
                    </a:lnTo>
                    <a:lnTo>
                      <a:pt x="2009" y="3032"/>
                    </a:lnTo>
                    <a:lnTo>
                      <a:pt x="1988" y="3037"/>
                    </a:lnTo>
                    <a:lnTo>
                      <a:pt x="1967" y="3041"/>
                    </a:lnTo>
                    <a:lnTo>
                      <a:pt x="1946" y="3047"/>
                    </a:lnTo>
                    <a:lnTo>
                      <a:pt x="1926" y="3051"/>
                    </a:lnTo>
                    <a:lnTo>
                      <a:pt x="1907" y="3056"/>
                    </a:lnTo>
                    <a:lnTo>
                      <a:pt x="1886" y="3062"/>
                    </a:lnTo>
                    <a:lnTo>
                      <a:pt x="1869" y="3070"/>
                    </a:lnTo>
                    <a:lnTo>
                      <a:pt x="1850" y="3077"/>
                    </a:lnTo>
                    <a:lnTo>
                      <a:pt x="1832" y="3085"/>
                    </a:lnTo>
                    <a:lnTo>
                      <a:pt x="1869" y="3100"/>
                    </a:lnTo>
                    <a:lnTo>
                      <a:pt x="1903" y="3112"/>
                    </a:lnTo>
                    <a:lnTo>
                      <a:pt x="1939" y="3117"/>
                    </a:lnTo>
                    <a:lnTo>
                      <a:pt x="1975" y="3123"/>
                    </a:lnTo>
                    <a:lnTo>
                      <a:pt x="2011" y="3123"/>
                    </a:lnTo>
                    <a:lnTo>
                      <a:pt x="2047" y="3123"/>
                    </a:lnTo>
                    <a:lnTo>
                      <a:pt x="2081" y="3119"/>
                    </a:lnTo>
                    <a:lnTo>
                      <a:pt x="2119" y="3114"/>
                    </a:lnTo>
                    <a:lnTo>
                      <a:pt x="2154" y="3106"/>
                    </a:lnTo>
                    <a:lnTo>
                      <a:pt x="2190" y="3098"/>
                    </a:lnTo>
                    <a:lnTo>
                      <a:pt x="2226" y="3091"/>
                    </a:lnTo>
                    <a:lnTo>
                      <a:pt x="2260" y="3081"/>
                    </a:lnTo>
                    <a:lnTo>
                      <a:pt x="2294" y="3074"/>
                    </a:lnTo>
                    <a:lnTo>
                      <a:pt x="2330" y="3066"/>
                    </a:lnTo>
                    <a:lnTo>
                      <a:pt x="2363" y="3058"/>
                    </a:lnTo>
                    <a:lnTo>
                      <a:pt x="2399" y="3055"/>
                    </a:lnTo>
                    <a:lnTo>
                      <a:pt x="2420" y="3081"/>
                    </a:lnTo>
                    <a:lnTo>
                      <a:pt x="2441" y="3112"/>
                    </a:lnTo>
                    <a:lnTo>
                      <a:pt x="2458" y="3142"/>
                    </a:lnTo>
                    <a:lnTo>
                      <a:pt x="2477" y="3174"/>
                    </a:lnTo>
                    <a:lnTo>
                      <a:pt x="2490" y="3205"/>
                    </a:lnTo>
                    <a:lnTo>
                      <a:pt x="2503" y="3237"/>
                    </a:lnTo>
                    <a:lnTo>
                      <a:pt x="2517" y="3269"/>
                    </a:lnTo>
                    <a:lnTo>
                      <a:pt x="2528" y="3304"/>
                    </a:lnTo>
                    <a:lnTo>
                      <a:pt x="2536" y="3338"/>
                    </a:lnTo>
                    <a:lnTo>
                      <a:pt x="2545" y="3372"/>
                    </a:lnTo>
                    <a:lnTo>
                      <a:pt x="2551" y="3404"/>
                    </a:lnTo>
                    <a:lnTo>
                      <a:pt x="2559" y="3439"/>
                    </a:lnTo>
                    <a:lnTo>
                      <a:pt x="2564" y="3473"/>
                    </a:lnTo>
                    <a:lnTo>
                      <a:pt x="2568" y="3509"/>
                    </a:lnTo>
                    <a:lnTo>
                      <a:pt x="2572" y="3541"/>
                    </a:lnTo>
                    <a:lnTo>
                      <a:pt x="2576" y="3577"/>
                    </a:lnTo>
                    <a:lnTo>
                      <a:pt x="2570" y="3612"/>
                    </a:lnTo>
                    <a:lnTo>
                      <a:pt x="2564" y="3648"/>
                    </a:lnTo>
                    <a:lnTo>
                      <a:pt x="2555" y="3682"/>
                    </a:lnTo>
                    <a:lnTo>
                      <a:pt x="2545" y="3716"/>
                    </a:lnTo>
                    <a:lnTo>
                      <a:pt x="2530" y="3747"/>
                    </a:lnTo>
                    <a:lnTo>
                      <a:pt x="2517" y="3779"/>
                    </a:lnTo>
                    <a:lnTo>
                      <a:pt x="2498" y="3807"/>
                    </a:lnTo>
                    <a:lnTo>
                      <a:pt x="2481" y="3836"/>
                    </a:lnTo>
                    <a:lnTo>
                      <a:pt x="2456" y="3861"/>
                    </a:lnTo>
                    <a:lnTo>
                      <a:pt x="2433" y="3881"/>
                    </a:lnTo>
                    <a:lnTo>
                      <a:pt x="2407" y="3900"/>
                    </a:lnTo>
                    <a:lnTo>
                      <a:pt x="2378" y="3919"/>
                    </a:lnTo>
                    <a:lnTo>
                      <a:pt x="2346" y="3931"/>
                    </a:lnTo>
                    <a:lnTo>
                      <a:pt x="2311" y="3942"/>
                    </a:lnTo>
                    <a:lnTo>
                      <a:pt x="2277" y="3948"/>
                    </a:lnTo>
                    <a:lnTo>
                      <a:pt x="2239" y="3952"/>
                    </a:lnTo>
                    <a:lnTo>
                      <a:pt x="2209" y="3956"/>
                    </a:lnTo>
                    <a:lnTo>
                      <a:pt x="2182" y="3961"/>
                    </a:lnTo>
                    <a:lnTo>
                      <a:pt x="2152" y="3965"/>
                    </a:lnTo>
                    <a:lnTo>
                      <a:pt x="2121" y="3967"/>
                    </a:lnTo>
                    <a:lnTo>
                      <a:pt x="2089" y="3967"/>
                    </a:lnTo>
                    <a:lnTo>
                      <a:pt x="2059" y="3967"/>
                    </a:lnTo>
                    <a:lnTo>
                      <a:pt x="2026" y="3963"/>
                    </a:lnTo>
                    <a:lnTo>
                      <a:pt x="1998" y="3961"/>
                    </a:lnTo>
                    <a:lnTo>
                      <a:pt x="1965" y="3954"/>
                    </a:lnTo>
                    <a:lnTo>
                      <a:pt x="1937" y="3944"/>
                    </a:lnTo>
                    <a:lnTo>
                      <a:pt x="1908" y="3933"/>
                    </a:lnTo>
                    <a:lnTo>
                      <a:pt x="1884" y="3921"/>
                    </a:lnTo>
                    <a:lnTo>
                      <a:pt x="1857" y="3904"/>
                    </a:lnTo>
                    <a:lnTo>
                      <a:pt x="1834" y="3885"/>
                    </a:lnTo>
                    <a:lnTo>
                      <a:pt x="1815" y="3864"/>
                    </a:lnTo>
                    <a:lnTo>
                      <a:pt x="1798" y="3840"/>
                    </a:lnTo>
                    <a:lnTo>
                      <a:pt x="1806" y="3838"/>
                    </a:lnTo>
                    <a:lnTo>
                      <a:pt x="1815" y="3836"/>
                    </a:lnTo>
                    <a:lnTo>
                      <a:pt x="1823" y="3834"/>
                    </a:lnTo>
                    <a:lnTo>
                      <a:pt x="1832" y="3832"/>
                    </a:lnTo>
                    <a:lnTo>
                      <a:pt x="1840" y="3830"/>
                    </a:lnTo>
                    <a:lnTo>
                      <a:pt x="1851" y="3830"/>
                    </a:lnTo>
                    <a:lnTo>
                      <a:pt x="1861" y="3828"/>
                    </a:lnTo>
                    <a:lnTo>
                      <a:pt x="1870" y="3828"/>
                    </a:lnTo>
                    <a:lnTo>
                      <a:pt x="1878" y="3826"/>
                    </a:lnTo>
                    <a:lnTo>
                      <a:pt x="1889" y="3824"/>
                    </a:lnTo>
                    <a:lnTo>
                      <a:pt x="1899" y="3823"/>
                    </a:lnTo>
                    <a:lnTo>
                      <a:pt x="1908" y="3823"/>
                    </a:lnTo>
                    <a:lnTo>
                      <a:pt x="1918" y="3821"/>
                    </a:lnTo>
                    <a:lnTo>
                      <a:pt x="1927" y="3819"/>
                    </a:lnTo>
                    <a:lnTo>
                      <a:pt x="1937" y="3817"/>
                    </a:lnTo>
                    <a:lnTo>
                      <a:pt x="1946" y="3817"/>
                    </a:lnTo>
                    <a:lnTo>
                      <a:pt x="1933" y="3807"/>
                    </a:lnTo>
                    <a:lnTo>
                      <a:pt x="1922" y="3802"/>
                    </a:lnTo>
                    <a:lnTo>
                      <a:pt x="1908" y="3794"/>
                    </a:lnTo>
                    <a:lnTo>
                      <a:pt x="1895" y="3790"/>
                    </a:lnTo>
                    <a:lnTo>
                      <a:pt x="1882" y="3785"/>
                    </a:lnTo>
                    <a:lnTo>
                      <a:pt x="1869" y="3779"/>
                    </a:lnTo>
                    <a:lnTo>
                      <a:pt x="1855" y="3775"/>
                    </a:lnTo>
                    <a:lnTo>
                      <a:pt x="1840" y="3773"/>
                    </a:lnTo>
                    <a:lnTo>
                      <a:pt x="1827" y="3769"/>
                    </a:lnTo>
                    <a:lnTo>
                      <a:pt x="1812" y="3766"/>
                    </a:lnTo>
                    <a:lnTo>
                      <a:pt x="1798" y="3764"/>
                    </a:lnTo>
                    <a:lnTo>
                      <a:pt x="1783" y="3764"/>
                    </a:lnTo>
                    <a:lnTo>
                      <a:pt x="1768" y="3762"/>
                    </a:lnTo>
                    <a:lnTo>
                      <a:pt x="1753" y="3762"/>
                    </a:lnTo>
                    <a:lnTo>
                      <a:pt x="1737" y="3762"/>
                    </a:lnTo>
                    <a:lnTo>
                      <a:pt x="1722" y="3764"/>
                    </a:lnTo>
                    <a:lnTo>
                      <a:pt x="1728" y="3754"/>
                    </a:lnTo>
                    <a:lnTo>
                      <a:pt x="1734" y="3747"/>
                    </a:lnTo>
                    <a:lnTo>
                      <a:pt x="1739" y="3739"/>
                    </a:lnTo>
                    <a:lnTo>
                      <a:pt x="1747" y="3733"/>
                    </a:lnTo>
                    <a:lnTo>
                      <a:pt x="1754" y="3727"/>
                    </a:lnTo>
                    <a:lnTo>
                      <a:pt x="1764" y="3724"/>
                    </a:lnTo>
                    <a:lnTo>
                      <a:pt x="1772" y="3720"/>
                    </a:lnTo>
                    <a:lnTo>
                      <a:pt x="1781" y="3716"/>
                    </a:lnTo>
                    <a:lnTo>
                      <a:pt x="1789" y="3712"/>
                    </a:lnTo>
                    <a:lnTo>
                      <a:pt x="1798" y="3710"/>
                    </a:lnTo>
                    <a:lnTo>
                      <a:pt x="1808" y="3708"/>
                    </a:lnTo>
                    <a:lnTo>
                      <a:pt x="1817" y="3708"/>
                    </a:lnTo>
                    <a:lnTo>
                      <a:pt x="1827" y="3707"/>
                    </a:lnTo>
                    <a:lnTo>
                      <a:pt x="1838" y="3707"/>
                    </a:lnTo>
                    <a:lnTo>
                      <a:pt x="1848" y="3708"/>
                    </a:lnTo>
                    <a:lnTo>
                      <a:pt x="1859" y="3708"/>
                    </a:lnTo>
                    <a:lnTo>
                      <a:pt x="1848" y="3697"/>
                    </a:lnTo>
                    <a:lnTo>
                      <a:pt x="1834" y="3689"/>
                    </a:lnTo>
                    <a:lnTo>
                      <a:pt x="1823" y="3684"/>
                    </a:lnTo>
                    <a:lnTo>
                      <a:pt x="1810" y="3678"/>
                    </a:lnTo>
                    <a:lnTo>
                      <a:pt x="1796" y="3674"/>
                    </a:lnTo>
                    <a:lnTo>
                      <a:pt x="1781" y="3672"/>
                    </a:lnTo>
                    <a:lnTo>
                      <a:pt x="1768" y="3670"/>
                    </a:lnTo>
                    <a:lnTo>
                      <a:pt x="1753" y="3670"/>
                    </a:lnTo>
                    <a:lnTo>
                      <a:pt x="1735" y="3669"/>
                    </a:lnTo>
                    <a:lnTo>
                      <a:pt x="1722" y="3669"/>
                    </a:lnTo>
                    <a:lnTo>
                      <a:pt x="1705" y="3669"/>
                    </a:lnTo>
                    <a:lnTo>
                      <a:pt x="1690" y="3669"/>
                    </a:lnTo>
                    <a:lnTo>
                      <a:pt x="1677" y="3669"/>
                    </a:lnTo>
                    <a:lnTo>
                      <a:pt x="1661" y="3667"/>
                    </a:lnTo>
                    <a:lnTo>
                      <a:pt x="1646" y="3665"/>
                    </a:lnTo>
                    <a:lnTo>
                      <a:pt x="1635" y="3663"/>
                    </a:lnTo>
                    <a:lnTo>
                      <a:pt x="1644" y="3655"/>
                    </a:lnTo>
                    <a:lnTo>
                      <a:pt x="1654" y="3650"/>
                    </a:lnTo>
                    <a:lnTo>
                      <a:pt x="1667" y="3644"/>
                    </a:lnTo>
                    <a:lnTo>
                      <a:pt x="1678" y="3640"/>
                    </a:lnTo>
                    <a:lnTo>
                      <a:pt x="1690" y="3634"/>
                    </a:lnTo>
                    <a:lnTo>
                      <a:pt x="1701" y="3629"/>
                    </a:lnTo>
                    <a:lnTo>
                      <a:pt x="1713" y="3623"/>
                    </a:lnTo>
                    <a:lnTo>
                      <a:pt x="1726" y="3621"/>
                    </a:lnTo>
                    <a:lnTo>
                      <a:pt x="1737" y="3615"/>
                    </a:lnTo>
                    <a:lnTo>
                      <a:pt x="1751" y="3613"/>
                    </a:lnTo>
                    <a:lnTo>
                      <a:pt x="1762" y="3610"/>
                    </a:lnTo>
                    <a:lnTo>
                      <a:pt x="1775" y="3608"/>
                    </a:lnTo>
                    <a:lnTo>
                      <a:pt x="1789" y="3604"/>
                    </a:lnTo>
                    <a:lnTo>
                      <a:pt x="1802" y="3604"/>
                    </a:lnTo>
                    <a:lnTo>
                      <a:pt x="1815" y="3602"/>
                    </a:lnTo>
                    <a:lnTo>
                      <a:pt x="1829" y="3602"/>
                    </a:lnTo>
                    <a:lnTo>
                      <a:pt x="1813" y="3591"/>
                    </a:lnTo>
                    <a:lnTo>
                      <a:pt x="1798" y="3581"/>
                    </a:lnTo>
                    <a:lnTo>
                      <a:pt x="1781" y="3574"/>
                    </a:lnTo>
                    <a:lnTo>
                      <a:pt x="1766" y="3568"/>
                    </a:lnTo>
                    <a:lnTo>
                      <a:pt x="1749" y="3562"/>
                    </a:lnTo>
                    <a:lnTo>
                      <a:pt x="1732" y="3558"/>
                    </a:lnTo>
                    <a:lnTo>
                      <a:pt x="1715" y="3555"/>
                    </a:lnTo>
                    <a:lnTo>
                      <a:pt x="1697" y="3551"/>
                    </a:lnTo>
                    <a:lnTo>
                      <a:pt x="1678" y="3547"/>
                    </a:lnTo>
                    <a:lnTo>
                      <a:pt x="1661" y="3541"/>
                    </a:lnTo>
                    <a:lnTo>
                      <a:pt x="1644" y="3537"/>
                    </a:lnTo>
                    <a:lnTo>
                      <a:pt x="1627" y="3532"/>
                    </a:lnTo>
                    <a:lnTo>
                      <a:pt x="1610" y="3524"/>
                    </a:lnTo>
                    <a:lnTo>
                      <a:pt x="1595" y="3516"/>
                    </a:lnTo>
                    <a:lnTo>
                      <a:pt x="1580" y="3507"/>
                    </a:lnTo>
                    <a:lnTo>
                      <a:pt x="1566" y="3496"/>
                    </a:lnTo>
                    <a:lnTo>
                      <a:pt x="1574" y="3490"/>
                    </a:lnTo>
                    <a:lnTo>
                      <a:pt x="1581" y="3488"/>
                    </a:lnTo>
                    <a:lnTo>
                      <a:pt x="1589" y="3484"/>
                    </a:lnTo>
                    <a:lnTo>
                      <a:pt x="1599" y="3482"/>
                    </a:lnTo>
                    <a:lnTo>
                      <a:pt x="1606" y="3478"/>
                    </a:lnTo>
                    <a:lnTo>
                      <a:pt x="1616" y="3477"/>
                    </a:lnTo>
                    <a:lnTo>
                      <a:pt x="1625" y="3475"/>
                    </a:lnTo>
                    <a:lnTo>
                      <a:pt x="1635" y="3475"/>
                    </a:lnTo>
                    <a:lnTo>
                      <a:pt x="1642" y="3473"/>
                    </a:lnTo>
                    <a:lnTo>
                      <a:pt x="1652" y="3471"/>
                    </a:lnTo>
                    <a:lnTo>
                      <a:pt x="1661" y="3469"/>
                    </a:lnTo>
                    <a:lnTo>
                      <a:pt x="1669" y="3469"/>
                    </a:lnTo>
                    <a:lnTo>
                      <a:pt x="1678" y="3469"/>
                    </a:lnTo>
                    <a:lnTo>
                      <a:pt x="1686" y="3467"/>
                    </a:lnTo>
                    <a:lnTo>
                      <a:pt x="1696" y="3467"/>
                    </a:lnTo>
                    <a:lnTo>
                      <a:pt x="1705" y="3467"/>
                    </a:lnTo>
                    <a:lnTo>
                      <a:pt x="1694" y="3456"/>
                    </a:lnTo>
                    <a:lnTo>
                      <a:pt x="1682" y="3448"/>
                    </a:lnTo>
                    <a:lnTo>
                      <a:pt x="1669" y="3440"/>
                    </a:lnTo>
                    <a:lnTo>
                      <a:pt x="1656" y="3439"/>
                    </a:lnTo>
                    <a:lnTo>
                      <a:pt x="1640" y="3437"/>
                    </a:lnTo>
                    <a:lnTo>
                      <a:pt x="1625" y="3437"/>
                    </a:lnTo>
                    <a:lnTo>
                      <a:pt x="1610" y="3437"/>
                    </a:lnTo>
                    <a:lnTo>
                      <a:pt x="1595" y="3439"/>
                    </a:lnTo>
                    <a:lnTo>
                      <a:pt x="1578" y="3439"/>
                    </a:lnTo>
                    <a:lnTo>
                      <a:pt x="1562" y="3440"/>
                    </a:lnTo>
                    <a:lnTo>
                      <a:pt x="1545" y="3440"/>
                    </a:lnTo>
                    <a:lnTo>
                      <a:pt x="1530" y="3442"/>
                    </a:lnTo>
                    <a:lnTo>
                      <a:pt x="1515" y="3440"/>
                    </a:lnTo>
                    <a:lnTo>
                      <a:pt x="1500" y="3439"/>
                    </a:lnTo>
                    <a:lnTo>
                      <a:pt x="1486" y="3433"/>
                    </a:lnTo>
                    <a:lnTo>
                      <a:pt x="1475" y="3427"/>
                    </a:lnTo>
                    <a:lnTo>
                      <a:pt x="1481" y="3416"/>
                    </a:lnTo>
                    <a:lnTo>
                      <a:pt x="1490" y="3408"/>
                    </a:lnTo>
                    <a:lnTo>
                      <a:pt x="1500" y="3399"/>
                    </a:lnTo>
                    <a:lnTo>
                      <a:pt x="1511" y="3395"/>
                    </a:lnTo>
                    <a:lnTo>
                      <a:pt x="1521" y="3389"/>
                    </a:lnTo>
                    <a:lnTo>
                      <a:pt x="1532" y="3387"/>
                    </a:lnTo>
                    <a:lnTo>
                      <a:pt x="1543" y="3385"/>
                    </a:lnTo>
                    <a:lnTo>
                      <a:pt x="1557" y="3383"/>
                    </a:lnTo>
                    <a:lnTo>
                      <a:pt x="1568" y="3380"/>
                    </a:lnTo>
                    <a:lnTo>
                      <a:pt x="1580" y="3378"/>
                    </a:lnTo>
                    <a:lnTo>
                      <a:pt x="1589" y="3374"/>
                    </a:lnTo>
                    <a:lnTo>
                      <a:pt x="1600" y="3370"/>
                    </a:lnTo>
                    <a:lnTo>
                      <a:pt x="1610" y="3363"/>
                    </a:lnTo>
                    <a:lnTo>
                      <a:pt x="1620" y="3355"/>
                    </a:lnTo>
                    <a:lnTo>
                      <a:pt x="1627" y="3345"/>
                    </a:lnTo>
                    <a:lnTo>
                      <a:pt x="1635" y="3336"/>
                    </a:lnTo>
                    <a:lnTo>
                      <a:pt x="1612" y="3332"/>
                    </a:lnTo>
                    <a:lnTo>
                      <a:pt x="1589" y="3332"/>
                    </a:lnTo>
                    <a:lnTo>
                      <a:pt x="1568" y="3332"/>
                    </a:lnTo>
                    <a:lnTo>
                      <a:pt x="1545" y="3336"/>
                    </a:lnTo>
                    <a:lnTo>
                      <a:pt x="1524" y="3338"/>
                    </a:lnTo>
                    <a:lnTo>
                      <a:pt x="1502" y="3340"/>
                    </a:lnTo>
                    <a:lnTo>
                      <a:pt x="1481" y="3344"/>
                    </a:lnTo>
                    <a:lnTo>
                      <a:pt x="1460" y="3347"/>
                    </a:lnTo>
                    <a:lnTo>
                      <a:pt x="1437" y="3349"/>
                    </a:lnTo>
                    <a:lnTo>
                      <a:pt x="1414" y="3351"/>
                    </a:lnTo>
                    <a:lnTo>
                      <a:pt x="1391" y="3353"/>
                    </a:lnTo>
                    <a:lnTo>
                      <a:pt x="1370" y="3355"/>
                    </a:lnTo>
                    <a:lnTo>
                      <a:pt x="1346" y="3355"/>
                    </a:lnTo>
                    <a:lnTo>
                      <a:pt x="1325" y="3355"/>
                    </a:lnTo>
                    <a:lnTo>
                      <a:pt x="1300" y="3355"/>
                    </a:lnTo>
                    <a:lnTo>
                      <a:pt x="1279" y="3353"/>
                    </a:lnTo>
                    <a:lnTo>
                      <a:pt x="1287" y="3342"/>
                    </a:lnTo>
                    <a:lnTo>
                      <a:pt x="1296" y="3332"/>
                    </a:lnTo>
                    <a:lnTo>
                      <a:pt x="1308" y="3323"/>
                    </a:lnTo>
                    <a:lnTo>
                      <a:pt x="1321" y="3317"/>
                    </a:lnTo>
                    <a:lnTo>
                      <a:pt x="1334" y="3307"/>
                    </a:lnTo>
                    <a:lnTo>
                      <a:pt x="1350" y="3304"/>
                    </a:lnTo>
                    <a:lnTo>
                      <a:pt x="1363" y="3298"/>
                    </a:lnTo>
                    <a:lnTo>
                      <a:pt x="1380" y="3294"/>
                    </a:lnTo>
                    <a:lnTo>
                      <a:pt x="1395" y="3290"/>
                    </a:lnTo>
                    <a:lnTo>
                      <a:pt x="1412" y="3286"/>
                    </a:lnTo>
                    <a:lnTo>
                      <a:pt x="1429" y="3285"/>
                    </a:lnTo>
                    <a:lnTo>
                      <a:pt x="1447" y="3281"/>
                    </a:lnTo>
                    <a:lnTo>
                      <a:pt x="1462" y="3279"/>
                    </a:lnTo>
                    <a:lnTo>
                      <a:pt x="1479" y="3275"/>
                    </a:lnTo>
                    <a:lnTo>
                      <a:pt x="1494" y="3273"/>
                    </a:lnTo>
                    <a:lnTo>
                      <a:pt x="1511" y="3271"/>
                    </a:lnTo>
                    <a:lnTo>
                      <a:pt x="1498" y="3260"/>
                    </a:lnTo>
                    <a:lnTo>
                      <a:pt x="1486" y="3252"/>
                    </a:lnTo>
                    <a:lnTo>
                      <a:pt x="1471" y="3245"/>
                    </a:lnTo>
                    <a:lnTo>
                      <a:pt x="1458" y="3241"/>
                    </a:lnTo>
                    <a:lnTo>
                      <a:pt x="1443" y="3237"/>
                    </a:lnTo>
                    <a:lnTo>
                      <a:pt x="1426" y="3237"/>
                    </a:lnTo>
                    <a:lnTo>
                      <a:pt x="1408" y="3235"/>
                    </a:lnTo>
                    <a:lnTo>
                      <a:pt x="1391" y="3237"/>
                    </a:lnTo>
                    <a:lnTo>
                      <a:pt x="1374" y="3237"/>
                    </a:lnTo>
                    <a:lnTo>
                      <a:pt x="1355" y="3237"/>
                    </a:lnTo>
                    <a:lnTo>
                      <a:pt x="1336" y="3237"/>
                    </a:lnTo>
                    <a:lnTo>
                      <a:pt x="1319" y="3237"/>
                    </a:lnTo>
                    <a:lnTo>
                      <a:pt x="1300" y="3237"/>
                    </a:lnTo>
                    <a:lnTo>
                      <a:pt x="1283" y="3235"/>
                    </a:lnTo>
                    <a:lnTo>
                      <a:pt x="1266" y="3231"/>
                    </a:lnTo>
                    <a:lnTo>
                      <a:pt x="1251" y="3229"/>
                    </a:lnTo>
                    <a:lnTo>
                      <a:pt x="1251" y="3222"/>
                    </a:lnTo>
                    <a:lnTo>
                      <a:pt x="1251" y="3216"/>
                    </a:lnTo>
                    <a:lnTo>
                      <a:pt x="1253" y="3210"/>
                    </a:lnTo>
                    <a:lnTo>
                      <a:pt x="1256" y="3207"/>
                    </a:lnTo>
                    <a:lnTo>
                      <a:pt x="1262" y="3201"/>
                    </a:lnTo>
                    <a:lnTo>
                      <a:pt x="1272" y="3197"/>
                    </a:lnTo>
                    <a:lnTo>
                      <a:pt x="1275" y="3195"/>
                    </a:lnTo>
                    <a:lnTo>
                      <a:pt x="1281" y="3193"/>
                    </a:lnTo>
                    <a:lnTo>
                      <a:pt x="1287" y="3193"/>
                    </a:lnTo>
                    <a:lnTo>
                      <a:pt x="1293" y="3193"/>
                    </a:lnTo>
                    <a:lnTo>
                      <a:pt x="1298" y="3193"/>
                    </a:lnTo>
                    <a:lnTo>
                      <a:pt x="1304" y="3193"/>
                    </a:lnTo>
                    <a:lnTo>
                      <a:pt x="1310" y="3193"/>
                    </a:lnTo>
                    <a:lnTo>
                      <a:pt x="1315" y="3193"/>
                    </a:lnTo>
                    <a:lnTo>
                      <a:pt x="1325" y="3190"/>
                    </a:lnTo>
                    <a:lnTo>
                      <a:pt x="1332" y="3188"/>
                    </a:lnTo>
                    <a:lnTo>
                      <a:pt x="1338" y="3182"/>
                    </a:lnTo>
                    <a:lnTo>
                      <a:pt x="1342" y="3174"/>
                    </a:lnTo>
                    <a:lnTo>
                      <a:pt x="1317" y="3169"/>
                    </a:lnTo>
                    <a:lnTo>
                      <a:pt x="1294" y="3165"/>
                    </a:lnTo>
                    <a:lnTo>
                      <a:pt x="1270" y="3157"/>
                    </a:lnTo>
                    <a:lnTo>
                      <a:pt x="1249" y="3150"/>
                    </a:lnTo>
                    <a:lnTo>
                      <a:pt x="1226" y="3138"/>
                    </a:lnTo>
                    <a:lnTo>
                      <a:pt x="1205" y="3127"/>
                    </a:lnTo>
                    <a:lnTo>
                      <a:pt x="1184" y="3115"/>
                    </a:lnTo>
                    <a:lnTo>
                      <a:pt x="1163" y="3106"/>
                    </a:lnTo>
                    <a:lnTo>
                      <a:pt x="1142" y="3093"/>
                    </a:lnTo>
                    <a:lnTo>
                      <a:pt x="1120" y="3079"/>
                    </a:lnTo>
                    <a:lnTo>
                      <a:pt x="1099" y="3066"/>
                    </a:lnTo>
                    <a:lnTo>
                      <a:pt x="1080" y="3055"/>
                    </a:lnTo>
                    <a:lnTo>
                      <a:pt x="1057" y="3041"/>
                    </a:lnTo>
                    <a:lnTo>
                      <a:pt x="1038" y="3032"/>
                    </a:lnTo>
                    <a:lnTo>
                      <a:pt x="1015" y="3020"/>
                    </a:lnTo>
                    <a:lnTo>
                      <a:pt x="994" y="3011"/>
                    </a:lnTo>
                    <a:lnTo>
                      <a:pt x="990" y="3018"/>
                    </a:lnTo>
                    <a:lnTo>
                      <a:pt x="988" y="3026"/>
                    </a:lnTo>
                    <a:lnTo>
                      <a:pt x="988" y="3034"/>
                    </a:lnTo>
                    <a:lnTo>
                      <a:pt x="988" y="3041"/>
                    </a:lnTo>
                    <a:lnTo>
                      <a:pt x="988" y="3051"/>
                    </a:lnTo>
                    <a:lnTo>
                      <a:pt x="992" y="3060"/>
                    </a:lnTo>
                    <a:lnTo>
                      <a:pt x="994" y="3068"/>
                    </a:lnTo>
                    <a:lnTo>
                      <a:pt x="998" y="3077"/>
                    </a:lnTo>
                    <a:lnTo>
                      <a:pt x="1000" y="3085"/>
                    </a:lnTo>
                    <a:lnTo>
                      <a:pt x="1004" y="3095"/>
                    </a:lnTo>
                    <a:lnTo>
                      <a:pt x="1005" y="3102"/>
                    </a:lnTo>
                    <a:lnTo>
                      <a:pt x="1009" y="3110"/>
                    </a:lnTo>
                    <a:lnTo>
                      <a:pt x="1009" y="3115"/>
                    </a:lnTo>
                    <a:lnTo>
                      <a:pt x="1011" y="3123"/>
                    </a:lnTo>
                    <a:lnTo>
                      <a:pt x="1011" y="3129"/>
                    </a:lnTo>
                    <a:lnTo>
                      <a:pt x="1013" y="3136"/>
                    </a:lnTo>
                    <a:lnTo>
                      <a:pt x="1009" y="3144"/>
                    </a:lnTo>
                    <a:lnTo>
                      <a:pt x="1004" y="3150"/>
                    </a:lnTo>
                    <a:lnTo>
                      <a:pt x="998" y="3152"/>
                    </a:lnTo>
                    <a:lnTo>
                      <a:pt x="992" y="3153"/>
                    </a:lnTo>
                    <a:lnTo>
                      <a:pt x="985" y="3155"/>
                    </a:lnTo>
                    <a:lnTo>
                      <a:pt x="977" y="3157"/>
                    </a:lnTo>
                    <a:lnTo>
                      <a:pt x="971" y="3142"/>
                    </a:lnTo>
                    <a:lnTo>
                      <a:pt x="967" y="3125"/>
                    </a:lnTo>
                    <a:lnTo>
                      <a:pt x="964" y="3110"/>
                    </a:lnTo>
                    <a:lnTo>
                      <a:pt x="962" y="3095"/>
                    </a:lnTo>
                    <a:lnTo>
                      <a:pt x="958" y="3077"/>
                    </a:lnTo>
                    <a:lnTo>
                      <a:pt x="956" y="3062"/>
                    </a:lnTo>
                    <a:lnTo>
                      <a:pt x="954" y="3045"/>
                    </a:lnTo>
                    <a:lnTo>
                      <a:pt x="952" y="3030"/>
                    </a:lnTo>
                    <a:lnTo>
                      <a:pt x="947" y="3015"/>
                    </a:lnTo>
                    <a:lnTo>
                      <a:pt x="943" y="2998"/>
                    </a:lnTo>
                    <a:lnTo>
                      <a:pt x="937" y="2984"/>
                    </a:lnTo>
                    <a:lnTo>
                      <a:pt x="929" y="2971"/>
                    </a:lnTo>
                    <a:lnTo>
                      <a:pt x="922" y="2956"/>
                    </a:lnTo>
                    <a:lnTo>
                      <a:pt x="912" y="2944"/>
                    </a:lnTo>
                    <a:lnTo>
                      <a:pt x="899" y="2933"/>
                    </a:lnTo>
                    <a:lnTo>
                      <a:pt x="884" y="2923"/>
                    </a:lnTo>
                    <a:lnTo>
                      <a:pt x="880" y="2929"/>
                    </a:lnTo>
                    <a:lnTo>
                      <a:pt x="876" y="2937"/>
                    </a:lnTo>
                    <a:lnTo>
                      <a:pt x="874" y="2944"/>
                    </a:lnTo>
                    <a:lnTo>
                      <a:pt x="874" y="2952"/>
                    </a:lnTo>
                    <a:lnTo>
                      <a:pt x="872" y="2961"/>
                    </a:lnTo>
                    <a:lnTo>
                      <a:pt x="874" y="2971"/>
                    </a:lnTo>
                    <a:lnTo>
                      <a:pt x="874" y="2980"/>
                    </a:lnTo>
                    <a:lnTo>
                      <a:pt x="876" y="2990"/>
                    </a:lnTo>
                    <a:lnTo>
                      <a:pt x="878" y="2999"/>
                    </a:lnTo>
                    <a:lnTo>
                      <a:pt x="880" y="3009"/>
                    </a:lnTo>
                    <a:lnTo>
                      <a:pt x="882" y="3018"/>
                    </a:lnTo>
                    <a:lnTo>
                      <a:pt x="886" y="3028"/>
                    </a:lnTo>
                    <a:lnTo>
                      <a:pt x="888" y="3037"/>
                    </a:lnTo>
                    <a:lnTo>
                      <a:pt x="891" y="3047"/>
                    </a:lnTo>
                    <a:lnTo>
                      <a:pt x="893" y="3056"/>
                    </a:lnTo>
                    <a:lnTo>
                      <a:pt x="895" y="3064"/>
                    </a:lnTo>
                    <a:lnTo>
                      <a:pt x="895" y="3072"/>
                    </a:lnTo>
                    <a:lnTo>
                      <a:pt x="895" y="3081"/>
                    </a:lnTo>
                    <a:lnTo>
                      <a:pt x="895" y="3089"/>
                    </a:lnTo>
                    <a:lnTo>
                      <a:pt x="893" y="3095"/>
                    </a:lnTo>
                    <a:lnTo>
                      <a:pt x="888" y="3098"/>
                    </a:lnTo>
                    <a:lnTo>
                      <a:pt x="884" y="3102"/>
                    </a:lnTo>
                    <a:lnTo>
                      <a:pt x="878" y="3104"/>
                    </a:lnTo>
                    <a:lnTo>
                      <a:pt x="871" y="3104"/>
                    </a:lnTo>
                    <a:lnTo>
                      <a:pt x="861" y="3087"/>
                    </a:lnTo>
                    <a:lnTo>
                      <a:pt x="855" y="3070"/>
                    </a:lnTo>
                    <a:lnTo>
                      <a:pt x="850" y="3053"/>
                    </a:lnTo>
                    <a:lnTo>
                      <a:pt x="846" y="3036"/>
                    </a:lnTo>
                    <a:lnTo>
                      <a:pt x="842" y="3017"/>
                    </a:lnTo>
                    <a:lnTo>
                      <a:pt x="838" y="2998"/>
                    </a:lnTo>
                    <a:lnTo>
                      <a:pt x="834" y="2979"/>
                    </a:lnTo>
                    <a:lnTo>
                      <a:pt x="832" y="2961"/>
                    </a:lnTo>
                    <a:lnTo>
                      <a:pt x="827" y="2942"/>
                    </a:lnTo>
                    <a:lnTo>
                      <a:pt x="823" y="2923"/>
                    </a:lnTo>
                    <a:lnTo>
                      <a:pt x="815" y="2906"/>
                    </a:lnTo>
                    <a:lnTo>
                      <a:pt x="810" y="2891"/>
                    </a:lnTo>
                    <a:lnTo>
                      <a:pt x="798" y="2874"/>
                    </a:lnTo>
                    <a:lnTo>
                      <a:pt x="787" y="2861"/>
                    </a:lnTo>
                    <a:lnTo>
                      <a:pt x="774" y="2847"/>
                    </a:lnTo>
                    <a:lnTo>
                      <a:pt x="756" y="2838"/>
                    </a:lnTo>
                    <a:lnTo>
                      <a:pt x="753" y="2846"/>
                    </a:lnTo>
                    <a:lnTo>
                      <a:pt x="753" y="2853"/>
                    </a:lnTo>
                    <a:lnTo>
                      <a:pt x="751" y="2863"/>
                    </a:lnTo>
                    <a:lnTo>
                      <a:pt x="753" y="2874"/>
                    </a:lnTo>
                    <a:lnTo>
                      <a:pt x="753" y="2885"/>
                    </a:lnTo>
                    <a:lnTo>
                      <a:pt x="755" y="2895"/>
                    </a:lnTo>
                    <a:lnTo>
                      <a:pt x="756" y="2906"/>
                    </a:lnTo>
                    <a:lnTo>
                      <a:pt x="758" y="2918"/>
                    </a:lnTo>
                    <a:lnTo>
                      <a:pt x="758" y="2927"/>
                    </a:lnTo>
                    <a:lnTo>
                      <a:pt x="758" y="2939"/>
                    </a:lnTo>
                    <a:lnTo>
                      <a:pt x="758" y="2948"/>
                    </a:lnTo>
                    <a:lnTo>
                      <a:pt x="756" y="2958"/>
                    </a:lnTo>
                    <a:lnTo>
                      <a:pt x="753" y="2965"/>
                    </a:lnTo>
                    <a:lnTo>
                      <a:pt x="749" y="2975"/>
                    </a:lnTo>
                    <a:lnTo>
                      <a:pt x="741" y="2980"/>
                    </a:lnTo>
                    <a:lnTo>
                      <a:pt x="736" y="2986"/>
                    </a:lnTo>
                    <a:lnTo>
                      <a:pt x="730" y="2969"/>
                    </a:lnTo>
                    <a:lnTo>
                      <a:pt x="728" y="2952"/>
                    </a:lnTo>
                    <a:lnTo>
                      <a:pt x="726" y="2935"/>
                    </a:lnTo>
                    <a:lnTo>
                      <a:pt x="724" y="2918"/>
                    </a:lnTo>
                    <a:lnTo>
                      <a:pt x="720" y="2901"/>
                    </a:lnTo>
                    <a:lnTo>
                      <a:pt x="718" y="2884"/>
                    </a:lnTo>
                    <a:lnTo>
                      <a:pt x="715" y="2865"/>
                    </a:lnTo>
                    <a:lnTo>
                      <a:pt x="713" y="2849"/>
                    </a:lnTo>
                    <a:lnTo>
                      <a:pt x="707" y="2832"/>
                    </a:lnTo>
                    <a:lnTo>
                      <a:pt x="701" y="2815"/>
                    </a:lnTo>
                    <a:lnTo>
                      <a:pt x="696" y="2800"/>
                    </a:lnTo>
                    <a:lnTo>
                      <a:pt x="688" y="2785"/>
                    </a:lnTo>
                    <a:lnTo>
                      <a:pt x="679" y="2769"/>
                    </a:lnTo>
                    <a:lnTo>
                      <a:pt x="667" y="2756"/>
                    </a:lnTo>
                    <a:lnTo>
                      <a:pt x="654" y="2743"/>
                    </a:lnTo>
                    <a:lnTo>
                      <a:pt x="639" y="2731"/>
                    </a:lnTo>
                    <a:lnTo>
                      <a:pt x="637" y="2739"/>
                    </a:lnTo>
                    <a:lnTo>
                      <a:pt x="635" y="2749"/>
                    </a:lnTo>
                    <a:lnTo>
                      <a:pt x="635" y="2756"/>
                    </a:lnTo>
                    <a:lnTo>
                      <a:pt x="635" y="2766"/>
                    </a:lnTo>
                    <a:lnTo>
                      <a:pt x="635" y="2775"/>
                    </a:lnTo>
                    <a:lnTo>
                      <a:pt x="637" y="2785"/>
                    </a:lnTo>
                    <a:lnTo>
                      <a:pt x="637" y="2792"/>
                    </a:lnTo>
                    <a:lnTo>
                      <a:pt x="639" y="2802"/>
                    </a:lnTo>
                    <a:lnTo>
                      <a:pt x="640" y="2811"/>
                    </a:lnTo>
                    <a:lnTo>
                      <a:pt x="642" y="2821"/>
                    </a:lnTo>
                    <a:lnTo>
                      <a:pt x="644" y="2828"/>
                    </a:lnTo>
                    <a:lnTo>
                      <a:pt x="648" y="2838"/>
                    </a:lnTo>
                    <a:lnTo>
                      <a:pt x="650" y="2846"/>
                    </a:lnTo>
                    <a:lnTo>
                      <a:pt x="652" y="2855"/>
                    </a:lnTo>
                    <a:lnTo>
                      <a:pt x="654" y="2863"/>
                    </a:lnTo>
                    <a:lnTo>
                      <a:pt x="658" y="2874"/>
                    </a:lnTo>
                    <a:lnTo>
                      <a:pt x="648" y="2876"/>
                    </a:lnTo>
                    <a:lnTo>
                      <a:pt x="640" y="2878"/>
                    </a:lnTo>
                    <a:lnTo>
                      <a:pt x="635" y="2878"/>
                    </a:lnTo>
                    <a:lnTo>
                      <a:pt x="629" y="2878"/>
                    </a:lnTo>
                    <a:lnTo>
                      <a:pt x="620" y="2874"/>
                    </a:lnTo>
                    <a:lnTo>
                      <a:pt x="614" y="2865"/>
                    </a:lnTo>
                    <a:lnTo>
                      <a:pt x="608" y="2857"/>
                    </a:lnTo>
                    <a:lnTo>
                      <a:pt x="606" y="2847"/>
                    </a:lnTo>
                    <a:lnTo>
                      <a:pt x="602" y="2834"/>
                    </a:lnTo>
                    <a:lnTo>
                      <a:pt x="601" y="2823"/>
                    </a:lnTo>
                    <a:lnTo>
                      <a:pt x="597" y="2807"/>
                    </a:lnTo>
                    <a:lnTo>
                      <a:pt x="595" y="2794"/>
                    </a:lnTo>
                    <a:lnTo>
                      <a:pt x="593" y="2779"/>
                    </a:lnTo>
                    <a:lnTo>
                      <a:pt x="593" y="2764"/>
                    </a:lnTo>
                    <a:lnTo>
                      <a:pt x="591" y="2749"/>
                    </a:lnTo>
                    <a:lnTo>
                      <a:pt x="589" y="2733"/>
                    </a:lnTo>
                    <a:lnTo>
                      <a:pt x="587" y="2718"/>
                    </a:lnTo>
                    <a:lnTo>
                      <a:pt x="585" y="2705"/>
                    </a:lnTo>
                    <a:lnTo>
                      <a:pt x="583" y="2692"/>
                    </a:lnTo>
                    <a:lnTo>
                      <a:pt x="582" y="2680"/>
                    </a:lnTo>
                    <a:lnTo>
                      <a:pt x="578" y="2671"/>
                    </a:lnTo>
                    <a:lnTo>
                      <a:pt x="576" y="2663"/>
                    </a:lnTo>
                    <a:lnTo>
                      <a:pt x="566" y="2655"/>
                    </a:lnTo>
                    <a:lnTo>
                      <a:pt x="561" y="2650"/>
                    </a:lnTo>
                    <a:lnTo>
                      <a:pt x="551" y="2642"/>
                    </a:lnTo>
                    <a:lnTo>
                      <a:pt x="545" y="2633"/>
                    </a:lnTo>
                    <a:lnTo>
                      <a:pt x="538" y="2625"/>
                    </a:lnTo>
                    <a:lnTo>
                      <a:pt x="530" y="2619"/>
                    </a:lnTo>
                    <a:lnTo>
                      <a:pt x="523" y="2616"/>
                    </a:lnTo>
                    <a:lnTo>
                      <a:pt x="515" y="2614"/>
                    </a:lnTo>
                    <a:lnTo>
                      <a:pt x="513" y="2621"/>
                    </a:lnTo>
                    <a:lnTo>
                      <a:pt x="513" y="2629"/>
                    </a:lnTo>
                    <a:lnTo>
                      <a:pt x="511" y="2636"/>
                    </a:lnTo>
                    <a:lnTo>
                      <a:pt x="509" y="2646"/>
                    </a:lnTo>
                    <a:lnTo>
                      <a:pt x="507" y="2654"/>
                    </a:lnTo>
                    <a:lnTo>
                      <a:pt x="506" y="2661"/>
                    </a:lnTo>
                    <a:lnTo>
                      <a:pt x="504" y="2669"/>
                    </a:lnTo>
                    <a:lnTo>
                      <a:pt x="502" y="2676"/>
                    </a:lnTo>
                    <a:lnTo>
                      <a:pt x="500" y="2686"/>
                    </a:lnTo>
                    <a:lnTo>
                      <a:pt x="500" y="2693"/>
                    </a:lnTo>
                    <a:lnTo>
                      <a:pt x="498" y="2701"/>
                    </a:lnTo>
                    <a:lnTo>
                      <a:pt x="496" y="2711"/>
                    </a:lnTo>
                    <a:lnTo>
                      <a:pt x="496" y="2718"/>
                    </a:lnTo>
                    <a:lnTo>
                      <a:pt x="496" y="2728"/>
                    </a:lnTo>
                    <a:lnTo>
                      <a:pt x="496" y="2737"/>
                    </a:lnTo>
                    <a:lnTo>
                      <a:pt x="496" y="2745"/>
                    </a:lnTo>
                    <a:lnTo>
                      <a:pt x="487" y="2731"/>
                    </a:lnTo>
                    <a:lnTo>
                      <a:pt x="481" y="2716"/>
                    </a:lnTo>
                    <a:lnTo>
                      <a:pt x="477" y="2699"/>
                    </a:lnTo>
                    <a:lnTo>
                      <a:pt x="475" y="2680"/>
                    </a:lnTo>
                    <a:lnTo>
                      <a:pt x="473" y="2659"/>
                    </a:lnTo>
                    <a:lnTo>
                      <a:pt x="473" y="2640"/>
                    </a:lnTo>
                    <a:lnTo>
                      <a:pt x="473" y="2617"/>
                    </a:lnTo>
                    <a:lnTo>
                      <a:pt x="473" y="2598"/>
                    </a:lnTo>
                    <a:lnTo>
                      <a:pt x="471" y="2576"/>
                    </a:lnTo>
                    <a:lnTo>
                      <a:pt x="471" y="2557"/>
                    </a:lnTo>
                    <a:lnTo>
                      <a:pt x="468" y="2536"/>
                    </a:lnTo>
                    <a:lnTo>
                      <a:pt x="464" y="2520"/>
                    </a:lnTo>
                    <a:lnTo>
                      <a:pt x="456" y="2503"/>
                    </a:lnTo>
                    <a:lnTo>
                      <a:pt x="447" y="2490"/>
                    </a:lnTo>
                    <a:lnTo>
                      <a:pt x="435" y="2479"/>
                    </a:lnTo>
                    <a:lnTo>
                      <a:pt x="420" y="2471"/>
                    </a:lnTo>
                    <a:lnTo>
                      <a:pt x="418" y="2479"/>
                    </a:lnTo>
                    <a:lnTo>
                      <a:pt x="418" y="2486"/>
                    </a:lnTo>
                    <a:lnTo>
                      <a:pt x="416" y="2492"/>
                    </a:lnTo>
                    <a:lnTo>
                      <a:pt x="416" y="2500"/>
                    </a:lnTo>
                    <a:lnTo>
                      <a:pt x="414" y="2507"/>
                    </a:lnTo>
                    <a:lnTo>
                      <a:pt x="410" y="2515"/>
                    </a:lnTo>
                    <a:lnTo>
                      <a:pt x="409" y="2522"/>
                    </a:lnTo>
                    <a:lnTo>
                      <a:pt x="409" y="2530"/>
                    </a:lnTo>
                    <a:lnTo>
                      <a:pt x="405" y="2536"/>
                    </a:lnTo>
                    <a:lnTo>
                      <a:pt x="403" y="2543"/>
                    </a:lnTo>
                    <a:lnTo>
                      <a:pt x="401" y="2551"/>
                    </a:lnTo>
                    <a:lnTo>
                      <a:pt x="399" y="2558"/>
                    </a:lnTo>
                    <a:lnTo>
                      <a:pt x="395" y="2566"/>
                    </a:lnTo>
                    <a:lnTo>
                      <a:pt x="393" y="2574"/>
                    </a:lnTo>
                    <a:lnTo>
                      <a:pt x="391" y="2579"/>
                    </a:lnTo>
                    <a:lnTo>
                      <a:pt x="390" y="2587"/>
                    </a:lnTo>
                    <a:lnTo>
                      <a:pt x="384" y="2574"/>
                    </a:lnTo>
                    <a:lnTo>
                      <a:pt x="380" y="2560"/>
                    </a:lnTo>
                    <a:lnTo>
                      <a:pt x="376" y="2545"/>
                    </a:lnTo>
                    <a:lnTo>
                      <a:pt x="376" y="2532"/>
                    </a:lnTo>
                    <a:lnTo>
                      <a:pt x="374" y="2517"/>
                    </a:lnTo>
                    <a:lnTo>
                      <a:pt x="374" y="2500"/>
                    </a:lnTo>
                    <a:lnTo>
                      <a:pt x="374" y="2484"/>
                    </a:lnTo>
                    <a:lnTo>
                      <a:pt x="374" y="2469"/>
                    </a:lnTo>
                    <a:lnTo>
                      <a:pt x="374" y="2452"/>
                    </a:lnTo>
                    <a:lnTo>
                      <a:pt x="374" y="2437"/>
                    </a:lnTo>
                    <a:lnTo>
                      <a:pt x="372" y="2420"/>
                    </a:lnTo>
                    <a:lnTo>
                      <a:pt x="372" y="2405"/>
                    </a:lnTo>
                    <a:lnTo>
                      <a:pt x="371" y="2389"/>
                    </a:lnTo>
                    <a:lnTo>
                      <a:pt x="369" y="2374"/>
                    </a:lnTo>
                    <a:lnTo>
                      <a:pt x="365" y="2359"/>
                    </a:lnTo>
                    <a:lnTo>
                      <a:pt x="361" y="2346"/>
                    </a:lnTo>
                    <a:lnTo>
                      <a:pt x="353" y="2351"/>
                    </a:lnTo>
                    <a:lnTo>
                      <a:pt x="350" y="2357"/>
                    </a:lnTo>
                    <a:lnTo>
                      <a:pt x="344" y="2365"/>
                    </a:lnTo>
                    <a:lnTo>
                      <a:pt x="340" y="2374"/>
                    </a:lnTo>
                    <a:lnTo>
                      <a:pt x="336" y="2382"/>
                    </a:lnTo>
                    <a:lnTo>
                      <a:pt x="333" y="2391"/>
                    </a:lnTo>
                    <a:lnTo>
                      <a:pt x="331" y="2401"/>
                    </a:lnTo>
                    <a:lnTo>
                      <a:pt x="331" y="2414"/>
                    </a:lnTo>
                    <a:lnTo>
                      <a:pt x="327" y="2424"/>
                    </a:lnTo>
                    <a:lnTo>
                      <a:pt x="325" y="2435"/>
                    </a:lnTo>
                    <a:lnTo>
                      <a:pt x="323" y="2446"/>
                    </a:lnTo>
                    <a:lnTo>
                      <a:pt x="321" y="2458"/>
                    </a:lnTo>
                    <a:lnTo>
                      <a:pt x="319" y="2469"/>
                    </a:lnTo>
                    <a:lnTo>
                      <a:pt x="315" y="2479"/>
                    </a:lnTo>
                    <a:lnTo>
                      <a:pt x="312" y="2488"/>
                    </a:lnTo>
                    <a:lnTo>
                      <a:pt x="308" y="2500"/>
                    </a:lnTo>
                    <a:lnTo>
                      <a:pt x="293" y="2486"/>
                    </a:lnTo>
                    <a:lnTo>
                      <a:pt x="283" y="2473"/>
                    </a:lnTo>
                    <a:lnTo>
                      <a:pt x="277" y="2460"/>
                    </a:lnTo>
                    <a:lnTo>
                      <a:pt x="276" y="2443"/>
                    </a:lnTo>
                    <a:lnTo>
                      <a:pt x="277" y="2424"/>
                    </a:lnTo>
                    <a:lnTo>
                      <a:pt x="281" y="2406"/>
                    </a:lnTo>
                    <a:lnTo>
                      <a:pt x="285" y="2387"/>
                    </a:lnTo>
                    <a:lnTo>
                      <a:pt x="293" y="2368"/>
                    </a:lnTo>
                    <a:lnTo>
                      <a:pt x="298" y="2347"/>
                    </a:lnTo>
                    <a:lnTo>
                      <a:pt x="304" y="2328"/>
                    </a:lnTo>
                    <a:lnTo>
                      <a:pt x="308" y="2308"/>
                    </a:lnTo>
                    <a:lnTo>
                      <a:pt x="312" y="2289"/>
                    </a:lnTo>
                    <a:lnTo>
                      <a:pt x="312" y="2268"/>
                    </a:lnTo>
                    <a:lnTo>
                      <a:pt x="310" y="2249"/>
                    </a:lnTo>
                    <a:lnTo>
                      <a:pt x="302" y="2232"/>
                    </a:lnTo>
                    <a:lnTo>
                      <a:pt x="291" y="2214"/>
                    </a:lnTo>
                    <a:lnTo>
                      <a:pt x="283" y="2222"/>
                    </a:lnTo>
                    <a:lnTo>
                      <a:pt x="277" y="2230"/>
                    </a:lnTo>
                    <a:lnTo>
                      <a:pt x="274" y="2239"/>
                    </a:lnTo>
                    <a:lnTo>
                      <a:pt x="270" y="2249"/>
                    </a:lnTo>
                    <a:lnTo>
                      <a:pt x="266" y="2256"/>
                    </a:lnTo>
                    <a:lnTo>
                      <a:pt x="264" y="2268"/>
                    </a:lnTo>
                    <a:lnTo>
                      <a:pt x="260" y="2277"/>
                    </a:lnTo>
                    <a:lnTo>
                      <a:pt x="260" y="2289"/>
                    </a:lnTo>
                    <a:lnTo>
                      <a:pt x="256" y="2298"/>
                    </a:lnTo>
                    <a:lnTo>
                      <a:pt x="255" y="2308"/>
                    </a:lnTo>
                    <a:lnTo>
                      <a:pt x="251" y="2317"/>
                    </a:lnTo>
                    <a:lnTo>
                      <a:pt x="249" y="2328"/>
                    </a:lnTo>
                    <a:lnTo>
                      <a:pt x="243" y="2338"/>
                    </a:lnTo>
                    <a:lnTo>
                      <a:pt x="237" y="2347"/>
                    </a:lnTo>
                    <a:lnTo>
                      <a:pt x="232" y="2355"/>
                    </a:lnTo>
                    <a:lnTo>
                      <a:pt x="224" y="2365"/>
                    </a:lnTo>
                    <a:lnTo>
                      <a:pt x="215" y="2347"/>
                    </a:lnTo>
                    <a:lnTo>
                      <a:pt x="213" y="2330"/>
                    </a:lnTo>
                    <a:lnTo>
                      <a:pt x="213" y="2311"/>
                    </a:lnTo>
                    <a:lnTo>
                      <a:pt x="217" y="2294"/>
                    </a:lnTo>
                    <a:lnTo>
                      <a:pt x="222" y="2275"/>
                    </a:lnTo>
                    <a:lnTo>
                      <a:pt x="228" y="2256"/>
                    </a:lnTo>
                    <a:lnTo>
                      <a:pt x="236" y="2237"/>
                    </a:lnTo>
                    <a:lnTo>
                      <a:pt x="243" y="2220"/>
                    </a:lnTo>
                    <a:lnTo>
                      <a:pt x="249" y="2201"/>
                    </a:lnTo>
                    <a:lnTo>
                      <a:pt x="255" y="2182"/>
                    </a:lnTo>
                    <a:lnTo>
                      <a:pt x="258" y="2165"/>
                    </a:lnTo>
                    <a:lnTo>
                      <a:pt x="260" y="2152"/>
                    </a:lnTo>
                    <a:lnTo>
                      <a:pt x="258" y="2135"/>
                    </a:lnTo>
                    <a:lnTo>
                      <a:pt x="253" y="2123"/>
                    </a:lnTo>
                    <a:lnTo>
                      <a:pt x="241" y="2110"/>
                    </a:lnTo>
                    <a:lnTo>
                      <a:pt x="228" y="2100"/>
                    </a:lnTo>
                    <a:lnTo>
                      <a:pt x="224" y="2110"/>
                    </a:lnTo>
                    <a:lnTo>
                      <a:pt x="220" y="2117"/>
                    </a:lnTo>
                    <a:lnTo>
                      <a:pt x="217" y="2127"/>
                    </a:lnTo>
                    <a:lnTo>
                      <a:pt x="213" y="2136"/>
                    </a:lnTo>
                    <a:lnTo>
                      <a:pt x="207" y="2146"/>
                    </a:lnTo>
                    <a:lnTo>
                      <a:pt x="203" y="2155"/>
                    </a:lnTo>
                    <a:lnTo>
                      <a:pt x="198" y="2163"/>
                    </a:lnTo>
                    <a:lnTo>
                      <a:pt x="194" y="2173"/>
                    </a:lnTo>
                    <a:lnTo>
                      <a:pt x="190" y="2182"/>
                    </a:lnTo>
                    <a:lnTo>
                      <a:pt x="186" y="2190"/>
                    </a:lnTo>
                    <a:lnTo>
                      <a:pt x="182" y="2199"/>
                    </a:lnTo>
                    <a:lnTo>
                      <a:pt x="180" y="2209"/>
                    </a:lnTo>
                    <a:lnTo>
                      <a:pt x="179" y="2218"/>
                    </a:lnTo>
                    <a:lnTo>
                      <a:pt x="180" y="2228"/>
                    </a:lnTo>
                    <a:lnTo>
                      <a:pt x="180" y="2237"/>
                    </a:lnTo>
                    <a:lnTo>
                      <a:pt x="184" y="2247"/>
                    </a:lnTo>
                    <a:lnTo>
                      <a:pt x="171" y="2230"/>
                    </a:lnTo>
                    <a:lnTo>
                      <a:pt x="163" y="2214"/>
                    </a:lnTo>
                    <a:lnTo>
                      <a:pt x="160" y="2199"/>
                    </a:lnTo>
                    <a:lnTo>
                      <a:pt x="161" y="2182"/>
                    </a:lnTo>
                    <a:lnTo>
                      <a:pt x="163" y="2165"/>
                    </a:lnTo>
                    <a:lnTo>
                      <a:pt x="169" y="2148"/>
                    </a:lnTo>
                    <a:lnTo>
                      <a:pt x="179" y="2129"/>
                    </a:lnTo>
                    <a:lnTo>
                      <a:pt x="186" y="2112"/>
                    </a:lnTo>
                    <a:lnTo>
                      <a:pt x="194" y="2091"/>
                    </a:lnTo>
                    <a:lnTo>
                      <a:pt x="203" y="2074"/>
                    </a:lnTo>
                    <a:lnTo>
                      <a:pt x="211" y="2055"/>
                    </a:lnTo>
                    <a:lnTo>
                      <a:pt x="218" y="2036"/>
                    </a:lnTo>
                    <a:lnTo>
                      <a:pt x="222" y="2017"/>
                    </a:lnTo>
                    <a:lnTo>
                      <a:pt x="224" y="1996"/>
                    </a:lnTo>
                    <a:lnTo>
                      <a:pt x="222" y="1977"/>
                    </a:lnTo>
                    <a:lnTo>
                      <a:pt x="217" y="1958"/>
                    </a:lnTo>
                    <a:lnTo>
                      <a:pt x="217" y="1948"/>
                    </a:lnTo>
                    <a:lnTo>
                      <a:pt x="215" y="1941"/>
                    </a:lnTo>
                    <a:lnTo>
                      <a:pt x="211" y="1929"/>
                    </a:lnTo>
                    <a:lnTo>
                      <a:pt x="213" y="1920"/>
                    </a:lnTo>
                    <a:lnTo>
                      <a:pt x="201" y="1931"/>
                    </a:lnTo>
                    <a:lnTo>
                      <a:pt x="192" y="1945"/>
                    </a:lnTo>
                    <a:lnTo>
                      <a:pt x="182" y="1956"/>
                    </a:lnTo>
                    <a:lnTo>
                      <a:pt x="175" y="1971"/>
                    </a:lnTo>
                    <a:lnTo>
                      <a:pt x="165" y="1984"/>
                    </a:lnTo>
                    <a:lnTo>
                      <a:pt x="158" y="1998"/>
                    </a:lnTo>
                    <a:lnTo>
                      <a:pt x="150" y="2013"/>
                    </a:lnTo>
                    <a:lnTo>
                      <a:pt x="144" y="2026"/>
                    </a:lnTo>
                    <a:lnTo>
                      <a:pt x="137" y="2040"/>
                    </a:lnTo>
                    <a:lnTo>
                      <a:pt x="129" y="2055"/>
                    </a:lnTo>
                    <a:lnTo>
                      <a:pt x="122" y="2070"/>
                    </a:lnTo>
                    <a:lnTo>
                      <a:pt x="116" y="2083"/>
                    </a:lnTo>
                    <a:lnTo>
                      <a:pt x="106" y="2098"/>
                    </a:lnTo>
                    <a:lnTo>
                      <a:pt x="99" y="2112"/>
                    </a:lnTo>
                    <a:lnTo>
                      <a:pt x="91" y="2125"/>
                    </a:lnTo>
                    <a:lnTo>
                      <a:pt x="82" y="2140"/>
                    </a:lnTo>
                    <a:lnTo>
                      <a:pt x="76" y="2123"/>
                    </a:lnTo>
                    <a:lnTo>
                      <a:pt x="76" y="2106"/>
                    </a:lnTo>
                    <a:lnTo>
                      <a:pt x="76" y="2087"/>
                    </a:lnTo>
                    <a:lnTo>
                      <a:pt x="82" y="2068"/>
                    </a:lnTo>
                    <a:lnTo>
                      <a:pt x="85" y="2049"/>
                    </a:lnTo>
                    <a:lnTo>
                      <a:pt x="91" y="2030"/>
                    </a:lnTo>
                    <a:lnTo>
                      <a:pt x="97" y="2011"/>
                    </a:lnTo>
                    <a:lnTo>
                      <a:pt x="103" y="1992"/>
                    </a:lnTo>
                    <a:lnTo>
                      <a:pt x="106" y="1971"/>
                    </a:lnTo>
                    <a:lnTo>
                      <a:pt x="108" y="1954"/>
                    </a:lnTo>
                    <a:lnTo>
                      <a:pt x="110" y="1937"/>
                    </a:lnTo>
                    <a:lnTo>
                      <a:pt x="110" y="1922"/>
                    </a:lnTo>
                    <a:lnTo>
                      <a:pt x="104" y="1905"/>
                    </a:lnTo>
                    <a:lnTo>
                      <a:pt x="99" y="1893"/>
                    </a:lnTo>
                    <a:lnTo>
                      <a:pt x="85" y="1882"/>
                    </a:lnTo>
                    <a:lnTo>
                      <a:pt x="70" y="1872"/>
                    </a:lnTo>
                    <a:lnTo>
                      <a:pt x="66" y="1882"/>
                    </a:lnTo>
                    <a:lnTo>
                      <a:pt x="61" y="1891"/>
                    </a:lnTo>
                    <a:lnTo>
                      <a:pt x="57" y="1899"/>
                    </a:lnTo>
                    <a:lnTo>
                      <a:pt x="51" y="1906"/>
                    </a:lnTo>
                    <a:lnTo>
                      <a:pt x="45" y="1912"/>
                    </a:lnTo>
                    <a:lnTo>
                      <a:pt x="40" y="1922"/>
                    </a:lnTo>
                    <a:lnTo>
                      <a:pt x="34" y="1929"/>
                    </a:lnTo>
                    <a:lnTo>
                      <a:pt x="28" y="1937"/>
                    </a:lnTo>
                    <a:lnTo>
                      <a:pt x="25" y="1924"/>
                    </a:lnTo>
                    <a:lnTo>
                      <a:pt x="26" y="1910"/>
                    </a:lnTo>
                    <a:lnTo>
                      <a:pt x="28" y="1895"/>
                    </a:lnTo>
                    <a:lnTo>
                      <a:pt x="34" y="1884"/>
                    </a:lnTo>
                    <a:lnTo>
                      <a:pt x="40" y="1868"/>
                    </a:lnTo>
                    <a:lnTo>
                      <a:pt x="45" y="1855"/>
                    </a:lnTo>
                    <a:lnTo>
                      <a:pt x="51" y="1842"/>
                    </a:lnTo>
                    <a:lnTo>
                      <a:pt x="59" y="1829"/>
                    </a:lnTo>
                    <a:lnTo>
                      <a:pt x="63" y="1813"/>
                    </a:lnTo>
                    <a:lnTo>
                      <a:pt x="68" y="1798"/>
                    </a:lnTo>
                    <a:lnTo>
                      <a:pt x="72" y="1785"/>
                    </a:lnTo>
                    <a:lnTo>
                      <a:pt x="74" y="1770"/>
                    </a:lnTo>
                    <a:lnTo>
                      <a:pt x="74" y="1756"/>
                    </a:lnTo>
                    <a:lnTo>
                      <a:pt x="72" y="1741"/>
                    </a:lnTo>
                    <a:lnTo>
                      <a:pt x="66" y="1726"/>
                    </a:lnTo>
                    <a:lnTo>
                      <a:pt x="61" y="1713"/>
                    </a:lnTo>
                    <a:lnTo>
                      <a:pt x="51" y="1713"/>
                    </a:lnTo>
                    <a:lnTo>
                      <a:pt x="45" y="1715"/>
                    </a:lnTo>
                    <a:lnTo>
                      <a:pt x="40" y="1718"/>
                    </a:lnTo>
                    <a:lnTo>
                      <a:pt x="36" y="1722"/>
                    </a:lnTo>
                    <a:lnTo>
                      <a:pt x="32" y="1728"/>
                    </a:lnTo>
                    <a:lnTo>
                      <a:pt x="28" y="1734"/>
                    </a:lnTo>
                    <a:lnTo>
                      <a:pt x="26" y="1739"/>
                    </a:lnTo>
                    <a:lnTo>
                      <a:pt x="25" y="1745"/>
                    </a:lnTo>
                    <a:lnTo>
                      <a:pt x="21" y="1751"/>
                    </a:lnTo>
                    <a:lnTo>
                      <a:pt x="19" y="1756"/>
                    </a:lnTo>
                    <a:lnTo>
                      <a:pt x="17" y="1762"/>
                    </a:lnTo>
                    <a:lnTo>
                      <a:pt x="15" y="1768"/>
                    </a:lnTo>
                    <a:lnTo>
                      <a:pt x="7" y="1773"/>
                    </a:lnTo>
                    <a:lnTo>
                      <a:pt x="0" y="1777"/>
                    </a:lnTo>
                    <a:lnTo>
                      <a:pt x="4" y="1749"/>
                    </a:lnTo>
                    <a:lnTo>
                      <a:pt x="11" y="1724"/>
                    </a:lnTo>
                    <a:lnTo>
                      <a:pt x="19" y="1699"/>
                    </a:lnTo>
                    <a:lnTo>
                      <a:pt x="30" y="1678"/>
                    </a:lnTo>
                    <a:lnTo>
                      <a:pt x="42" y="1657"/>
                    </a:lnTo>
                    <a:lnTo>
                      <a:pt x="55" y="1638"/>
                    </a:lnTo>
                    <a:lnTo>
                      <a:pt x="68" y="1621"/>
                    </a:lnTo>
                    <a:lnTo>
                      <a:pt x="84" y="1602"/>
                    </a:lnTo>
                    <a:lnTo>
                      <a:pt x="97" y="1585"/>
                    </a:lnTo>
                    <a:lnTo>
                      <a:pt x="112" y="1568"/>
                    </a:lnTo>
                    <a:lnTo>
                      <a:pt x="125" y="1549"/>
                    </a:lnTo>
                    <a:lnTo>
                      <a:pt x="141" y="1530"/>
                    </a:lnTo>
                    <a:lnTo>
                      <a:pt x="152" y="1507"/>
                    </a:lnTo>
                    <a:lnTo>
                      <a:pt x="163" y="1486"/>
                    </a:lnTo>
                    <a:lnTo>
                      <a:pt x="175" y="1464"/>
                    </a:lnTo>
                    <a:lnTo>
                      <a:pt x="184" y="1439"/>
                    </a:lnTo>
                    <a:lnTo>
                      <a:pt x="173" y="1446"/>
                    </a:lnTo>
                    <a:lnTo>
                      <a:pt x="160" y="1454"/>
                    </a:lnTo>
                    <a:lnTo>
                      <a:pt x="146" y="1460"/>
                    </a:lnTo>
                    <a:lnTo>
                      <a:pt x="135" y="1469"/>
                    </a:lnTo>
                    <a:lnTo>
                      <a:pt x="120" y="1477"/>
                    </a:lnTo>
                    <a:lnTo>
                      <a:pt x="106" y="1486"/>
                    </a:lnTo>
                    <a:lnTo>
                      <a:pt x="93" y="1494"/>
                    </a:lnTo>
                    <a:lnTo>
                      <a:pt x="82" y="1504"/>
                    </a:lnTo>
                    <a:lnTo>
                      <a:pt x="68" y="1513"/>
                    </a:lnTo>
                    <a:lnTo>
                      <a:pt x="57" y="1523"/>
                    </a:lnTo>
                    <a:lnTo>
                      <a:pt x="45" y="1532"/>
                    </a:lnTo>
                    <a:lnTo>
                      <a:pt x="36" y="1543"/>
                    </a:lnTo>
                    <a:lnTo>
                      <a:pt x="25" y="1553"/>
                    </a:lnTo>
                    <a:lnTo>
                      <a:pt x="17" y="1564"/>
                    </a:lnTo>
                    <a:lnTo>
                      <a:pt x="11" y="1576"/>
                    </a:lnTo>
                    <a:lnTo>
                      <a:pt x="7" y="1589"/>
                    </a:lnTo>
                    <a:lnTo>
                      <a:pt x="4" y="1566"/>
                    </a:lnTo>
                    <a:lnTo>
                      <a:pt x="7" y="1545"/>
                    </a:lnTo>
                    <a:lnTo>
                      <a:pt x="15" y="1526"/>
                    </a:lnTo>
                    <a:lnTo>
                      <a:pt x="25" y="1509"/>
                    </a:lnTo>
                    <a:lnTo>
                      <a:pt x="38" y="1492"/>
                    </a:lnTo>
                    <a:lnTo>
                      <a:pt x="53" y="1477"/>
                    </a:lnTo>
                    <a:lnTo>
                      <a:pt x="70" y="1462"/>
                    </a:lnTo>
                    <a:lnTo>
                      <a:pt x="91" y="1446"/>
                    </a:lnTo>
                    <a:lnTo>
                      <a:pt x="108" y="1431"/>
                    </a:lnTo>
                    <a:lnTo>
                      <a:pt x="127" y="1416"/>
                    </a:lnTo>
                    <a:lnTo>
                      <a:pt x="144" y="1401"/>
                    </a:lnTo>
                    <a:lnTo>
                      <a:pt x="161" y="1386"/>
                    </a:lnTo>
                    <a:lnTo>
                      <a:pt x="177" y="1367"/>
                    </a:lnTo>
                    <a:lnTo>
                      <a:pt x="190" y="1350"/>
                    </a:lnTo>
                    <a:lnTo>
                      <a:pt x="199" y="1331"/>
                    </a:lnTo>
                    <a:lnTo>
                      <a:pt x="205" y="1312"/>
                    </a:lnTo>
                    <a:lnTo>
                      <a:pt x="211" y="1304"/>
                    </a:lnTo>
                    <a:lnTo>
                      <a:pt x="215" y="1296"/>
                    </a:lnTo>
                    <a:lnTo>
                      <a:pt x="217" y="1287"/>
                    </a:lnTo>
                    <a:lnTo>
                      <a:pt x="220" y="1279"/>
                    </a:lnTo>
                    <a:lnTo>
                      <a:pt x="207" y="1279"/>
                    </a:lnTo>
                    <a:lnTo>
                      <a:pt x="196" y="1283"/>
                    </a:lnTo>
                    <a:lnTo>
                      <a:pt x="184" y="1287"/>
                    </a:lnTo>
                    <a:lnTo>
                      <a:pt x="175" y="1293"/>
                    </a:lnTo>
                    <a:lnTo>
                      <a:pt x="161" y="1298"/>
                    </a:lnTo>
                    <a:lnTo>
                      <a:pt x="152" y="1304"/>
                    </a:lnTo>
                    <a:lnTo>
                      <a:pt x="142" y="1310"/>
                    </a:lnTo>
                    <a:lnTo>
                      <a:pt x="133" y="1317"/>
                    </a:lnTo>
                    <a:lnTo>
                      <a:pt x="123" y="1323"/>
                    </a:lnTo>
                    <a:lnTo>
                      <a:pt x="114" y="1331"/>
                    </a:lnTo>
                    <a:lnTo>
                      <a:pt x="104" y="1338"/>
                    </a:lnTo>
                    <a:lnTo>
                      <a:pt x="95" y="1346"/>
                    </a:lnTo>
                    <a:lnTo>
                      <a:pt x="85" y="1353"/>
                    </a:lnTo>
                    <a:lnTo>
                      <a:pt x="74" y="1361"/>
                    </a:lnTo>
                    <a:lnTo>
                      <a:pt x="64" y="1367"/>
                    </a:lnTo>
                    <a:lnTo>
                      <a:pt x="57" y="1374"/>
                    </a:lnTo>
                    <a:lnTo>
                      <a:pt x="57" y="1359"/>
                    </a:lnTo>
                    <a:lnTo>
                      <a:pt x="61" y="1344"/>
                    </a:lnTo>
                    <a:lnTo>
                      <a:pt x="66" y="1329"/>
                    </a:lnTo>
                    <a:lnTo>
                      <a:pt x="76" y="1317"/>
                    </a:lnTo>
                    <a:lnTo>
                      <a:pt x="87" y="1306"/>
                    </a:lnTo>
                    <a:lnTo>
                      <a:pt x="99" y="1296"/>
                    </a:lnTo>
                    <a:lnTo>
                      <a:pt x="112" y="1285"/>
                    </a:lnTo>
                    <a:lnTo>
                      <a:pt x="127" y="1275"/>
                    </a:lnTo>
                    <a:lnTo>
                      <a:pt x="141" y="1266"/>
                    </a:lnTo>
                    <a:lnTo>
                      <a:pt x="156" y="1256"/>
                    </a:lnTo>
                    <a:lnTo>
                      <a:pt x="169" y="1247"/>
                    </a:lnTo>
                    <a:lnTo>
                      <a:pt x="182" y="1237"/>
                    </a:lnTo>
                    <a:lnTo>
                      <a:pt x="194" y="1226"/>
                    </a:lnTo>
                    <a:lnTo>
                      <a:pt x="203" y="1215"/>
                    </a:lnTo>
                    <a:lnTo>
                      <a:pt x="213" y="1203"/>
                    </a:lnTo>
                    <a:lnTo>
                      <a:pt x="220" y="1190"/>
                    </a:lnTo>
                    <a:lnTo>
                      <a:pt x="213" y="1190"/>
                    </a:lnTo>
                    <a:lnTo>
                      <a:pt x="209" y="1190"/>
                    </a:lnTo>
                    <a:lnTo>
                      <a:pt x="203" y="1190"/>
                    </a:lnTo>
                    <a:lnTo>
                      <a:pt x="198" y="1194"/>
                    </a:lnTo>
                    <a:lnTo>
                      <a:pt x="194" y="1180"/>
                    </a:lnTo>
                    <a:lnTo>
                      <a:pt x="188" y="1173"/>
                    </a:lnTo>
                    <a:lnTo>
                      <a:pt x="182" y="1167"/>
                    </a:lnTo>
                    <a:lnTo>
                      <a:pt x="175" y="1167"/>
                    </a:lnTo>
                    <a:lnTo>
                      <a:pt x="163" y="1165"/>
                    </a:lnTo>
                    <a:lnTo>
                      <a:pt x="154" y="1169"/>
                    </a:lnTo>
                    <a:lnTo>
                      <a:pt x="142" y="1173"/>
                    </a:lnTo>
                    <a:lnTo>
                      <a:pt x="133" y="1178"/>
                    </a:lnTo>
                    <a:lnTo>
                      <a:pt x="120" y="1184"/>
                    </a:lnTo>
                    <a:lnTo>
                      <a:pt x="108" y="1190"/>
                    </a:lnTo>
                    <a:lnTo>
                      <a:pt x="97" y="1197"/>
                    </a:lnTo>
                    <a:lnTo>
                      <a:pt x="85" y="1207"/>
                    </a:lnTo>
                    <a:lnTo>
                      <a:pt x="72" y="1213"/>
                    </a:lnTo>
                    <a:lnTo>
                      <a:pt x="63" y="1220"/>
                    </a:lnTo>
                    <a:lnTo>
                      <a:pt x="53" y="1226"/>
                    </a:lnTo>
                    <a:lnTo>
                      <a:pt x="45" y="1232"/>
                    </a:lnTo>
                    <a:lnTo>
                      <a:pt x="45" y="1226"/>
                    </a:lnTo>
                    <a:lnTo>
                      <a:pt x="47" y="1220"/>
                    </a:lnTo>
                    <a:lnTo>
                      <a:pt x="47" y="1216"/>
                    </a:lnTo>
                    <a:lnTo>
                      <a:pt x="51" y="1211"/>
                    </a:lnTo>
                    <a:lnTo>
                      <a:pt x="51" y="1205"/>
                    </a:lnTo>
                    <a:lnTo>
                      <a:pt x="55" y="1199"/>
                    </a:lnTo>
                    <a:lnTo>
                      <a:pt x="57" y="1194"/>
                    </a:lnTo>
                    <a:lnTo>
                      <a:pt x="61" y="1190"/>
                    </a:lnTo>
                    <a:lnTo>
                      <a:pt x="66" y="1178"/>
                    </a:lnTo>
                    <a:lnTo>
                      <a:pt x="74" y="1169"/>
                    </a:lnTo>
                    <a:lnTo>
                      <a:pt x="84" y="1159"/>
                    </a:lnTo>
                    <a:lnTo>
                      <a:pt x="93" y="1152"/>
                    </a:lnTo>
                    <a:lnTo>
                      <a:pt x="99" y="1144"/>
                    </a:lnTo>
                    <a:lnTo>
                      <a:pt x="106" y="1137"/>
                    </a:lnTo>
                    <a:lnTo>
                      <a:pt x="114" y="1131"/>
                    </a:lnTo>
                    <a:lnTo>
                      <a:pt x="123" y="1125"/>
                    </a:lnTo>
                    <a:lnTo>
                      <a:pt x="133" y="1120"/>
                    </a:lnTo>
                    <a:lnTo>
                      <a:pt x="141" y="1114"/>
                    </a:lnTo>
                    <a:lnTo>
                      <a:pt x="150" y="1108"/>
                    </a:lnTo>
                    <a:lnTo>
                      <a:pt x="160" y="1102"/>
                    </a:lnTo>
                    <a:lnTo>
                      <a:pt x="167" y="1097"/>
                    </a:lnTo>
                    <a:lnTo>
                      <a:pt x="177" y="1093"/>
                    </a:lnTo>
                    <a:lnTo>
                      <a:pt x="186" y="1089"/>
                    </a:lnTo>
                    <a:lnTo>
                      <a:pt x="194" y="1085"/>
                    </a:lnTo>
                    <a:lnTo>
                      <a:pt x="201" y="1082"/>
                    </a:lnTo>
                    <a:lnTo>
                      <a:pt x="211" y="1078"/>
                    </a:lnTo>
                    <a:lnTo>
                      <a:pt x="218" y="1076"/>
                    </a:lnTo>
                    <a:lnTo>
                      <a:pt x="228" y="1074"/>
                    </a:lnTo>
                    <a:lnTo>
                      <a:pt x="228" y="1068"/>
                    </a:lnTo>
                    <a:lnTo>
                      <a:pt x="228" y="1063"/>
                    </a:lnTo>
                    <a:lnTo>
                      <a:pt x="230" y="1057"/>
                    </a:lnTo>
                    <a:lnTo>
                      <a:pt x="232" y="1051"/>
                    </a:lnTo>
                    <a:lnTo>
                      <a:pt x="234" y="1042"/>
                    </a:lnTo>
                    <a:lnTo>
                      <a:pt x="237" y="1032"/>
                    </a:lnTo>
                    <a:lnTo>
                      <a:pt x="241" y="1021"/>
                    </a:lnTo>
                    <a:lnTo>
                      <a:pt x="247" y="1011"/>
                    </a:lnTo>
                    <a:lnTo>
                      <a:pt x="251" y="1000"/>
                    </a:lnTo>
                    <a:lnTo>
                      <a:pt x="255" y="990"/>
                    </a:lnTo>
                    <a:lnTo>
                      <a:pt x="241" y="996"/>
                    </a:lnTo>
                    <a:lnTo>
                      <a:pt x="228" y="1002"/>
                    </a:lnTo>
                    <a:lnTo>
                      <a:pt x="215" y="1007"/>
                    </a:lnTo>
                    <a:lnTo>
                      <a:pt x="203" y="1015"/>
                    </a:lnTo>
                    <a:lnTo>
                      <a:pt x="192" y="1023"/>
                    </a:lnTo>
                    <a:lnTo>
                      <a:pt x="180" y="1030"/>
                    </a:lnTo>
                    <a:lnTo>
                      <a:pt x="169" y="1036"/>
                    </a:lnTo>
                    <a:lnTo>
                      <a:pt x="158" y="1044"/>
                    </a:lnTo>
                    <a:lnTo>
                      <a:pt x="144" y="1051"/>
                    </a:lnTo>
                    <a:lnTo>
                      <a:pt x="133" y="1057"/>
                    </a:lnTo>
                    <a:lnTo>
                      <a:pt x="120" y="1064"/>
                    </a:lnTo>
                    <a:lnTo>
                      <a:pt x="108" y="1072"/>
                    </a:lnTo>
                    <a:lnTo>
                      <a:pt x="95" y="1078"/>
                    </a:lnTo>
                    <a:lnTo>
                      <a:pt x="84" y="1085"/>
                    </a:lnTo>
                    <a:lnTo>
                      <a:pt x="68" y="1091"/>
                    </a:lnTo>
                    <a:lnTo>
                      <a:pt x="57" y="1097"/>
                    </a:lnTo>
                    <a:lnTo>
                      <a:pt x="68" y="1076"/>
                    </a:lnTo>
                    <a:lnTo>
                      <a:pt x="85" y="1059"/>
                    </a:lnTo>
                    <a:lnTo>
                      <a:pt x="103" y="1044"/>
                    </a:lnTo>
                    <a:lnTo>
                      <a:pt x="123" y="1030"/>
                    </a:lnTo>
                    <a:lnTo>
                      <a:pt x="144" y="1019"/>
                    </a:lnTo>
                    <a:lnTo>
                      <a:pt x="165" y="1007"/>
                    </a:lnTo>
                    <a:lnTo>
                      <a:pt x="188" y="998"/>
                    </a:lnTo>
                    <a:lnTo>
                      <a:pt x="211" y="988"/>
                    </a:lnTo>
                    <a:lnTo>
                      <a:pt x="232" y="979"/>
                    </a:lnTo>
                    <a:lnTo>
                      <a:pt x="251" y="967"/>
                    </a:lnTo>
                    <a:lnTo>
                      <a:pt x="270" y="954"/>
                    </a:lnTo>
                    <a:lnTo>
                      <a:pt x="287" y="943"/>
                    </a:lnTo>
                    <a:lnTo>
                      <a:pt x="302" y="926"/>
                    </a:lnTo>
                    <a:lnTo>
                      <a:pt x="314" y="909"/>
                    </a:lnTo>
                    <a:lnTo>
                      <a:pt x="321" y="888"/>
                    </a:lnTo>
                    <a:lnTo>
                      <a:pt x="327" y="863"/>
                    </a:lnTo>
                    <a:lnTo>
                      <a:pt x="314" y="861"/>
                    </a:lnTo>
                    <a:lnTo>
                      <a:pt x="302" y="861"/>
                    </a:lnTo>
                    <a:lnTo>
                      <a:pt x="293" y="863"/>
                    </a:lnTo>
                    <a:lnTo>
                      <a:pt x="281" y="867"/>
                    </a:lnTo>
                    <a:lnTo>
                      <a:pt x="270" y="869"/>
                    </a:lnTo>
                    <a:lnTo>
                      <a:pt x="258" y="874"/>
                    </a:lnTo>
                    <a:lnTo>
                      <a:pt x="249" y="880"/>
                    </a:lnTo>
                    <a:lnTo>
                      <a:pt x="239" y="886"/>
                    </a:lnTo>
                    <a:lnTo>
                      <a:pt x="228" y="891"/>
                    </a:lnTo>
                    <a:lnTo>
                      <a:pt x="217" y="895"/>
                    </a:lnTo>
                    <a:lnTo>
                      <a:pt x="205" y="901"/>
                    </a:lnTo>
                    <a:lnTo>
                      <a:pt x="194" y="907"/>
                    </a:lnTo>
                    <a:lnTo>
                      <a:pt x="182" y="910"/>
                    </a:lnTo>
                    <a:lnTo>
                      <a:pt x="171" y="914"/>
                    </a:lnTo>
                    <a:lnTo>
                      <a:pt x="160" y="916"/>
                    </a:lnTo>
                    <a:lnTo>
                      <a:pt x="148" y="920"/>
                    </a:lnTo>
                    <a:lnTo>
                      <a:pt x="148" y="914"/>
                    </a:lnTo>
                    <a:lnTo>
                      <a:pt x="150" y="910"/>
                    </a:lnTo>
                    <a:lnTo>
                      <a:pt x="150" y="907"/>
                    </a:lnTo>
                    <a:lnTo>
                      <a:pt x="154" y="903"/>
                    </a:lnTo>
                    <a:lnTo>
                      <a:pt x="160" y="897"/>
                    </a:lnTo>
                    <a:lnTo>
                      <a:pt x="165" y="893"/>
                    </a:lnTo>
                    <a:lnTo>
                      <a:pt x="173" y="888"/>
                    </a:lnTo>
                    <a:lnTo>
                      <a:pt x="179" y="882"/>
                    </a:lnTo>
                    <a:lnTo>
                      <a:pt x="182" y="874"/>
                    </a:lnTo>
                    <a:lnTo>
                      <a:pt x="184" y="867"/>
                    </a:lnTo>
                    <a:lnTo>
                      <a:pt x="194" y="865"/>
                    </a:lnTo>
                    <a:lnTo>
                      <a:pt x="205" y="863"/>
                    </a:lnTo>
                    <a:lnTo>
                      <a:pt x="215" y="861"/>
                    </a:lnTo>
                    <a:lnTo>
                      <a:pt x="226" y="859"/>
                    </a:lnTo>
                    <a:lnTo>
                      <a:pt x="236" y="853"/>
                    </a:lnTo>
                    <a:lnTo>
                      <a:pt x="247" y="850"/>
                    </a:lnTo>
                    <a:lnTo>
                      <a:pt x="256" y="846"/>
                    </a:lnTo>
                    <a:lnTo>
                      <a:pt x="268" y="842"/>
                    </a:lnTo>
                    <a:lnTo>
                      <a:pt x="276" y="838"/>
                    </a:lnTo>
                    <a:lnTo>
                      <a:pt x="287" y="834"/>
                    </a:lnTo>
                    <a:lnTo>
                      <a:pt x="296" y="829"/>
                    </a:lnTo>
                    <a:lnTo>
                      <a:pt x="308" y="827"/>
                    </a:lnTo>
                    <a:lnTo>
                      <a:pt x="319" y="823"/>
                    </a:lnTo>
                    <a:lnTo>
                      <a:pt x="331" y="823"/>
                    </a:lnTo>
                    <a:lnTo>
                      <a:pt x="342" y="821"/>
                    </a:lnTo>
                    <a:lnTo>
                      <a:pt x="355" y="823"/>
                    </a:lnTo>
                    <a:lnTo>
                      <a:pt x="355" y="814"/>
                    </a:lnTo>
                    <a:lnTo>
                      <a:pt x="357" y="806"/>
                    </a:lnTo>
                    <a:lnTo>
                      <a:pt x="361" y="798"/>
                    </a:lnTo>
                    <a:lnTo>
                      <a:pt x="369" y="793"/>
                    </a:lnTo>
                    <a:lnTo>
                      <a:pt x="374" y="785"/>
                    </a:lnTo>
                    <a:lnTo>
                      <a:pt x="380" y="779"/>
                    </a:lnTo>
                    <a:lnTo>
                      <a:pt x="384" y="772"/>
                    </a:lnTo>
                    <a:lnTo>
                      <a:pt x="390" y="766"/>
                    </a:lnTo>
                    <a:lnTo>
                      <a:pt x="378" y="768"/>
                    </a:lnTo>
                    <a:lnTo>
                      <a:pt x="365" y="770"/>
                    </a:lnTo>
                    <a:lnTo>
                      <a:pt x="352" y="772"/>
                    </a:lnTo>
                    <a:lnTo>
                      <a:pt x="340" y="774"/>
                    </a:lnTo>
                    <a:lnTo>
                      <a:pt x="327" y="775"/>
                    </a:lnTo>
                    <a:lnTo>
                      <a:pt x="314" y="777"/>
                    </a:lnTo>
                    <a:lnTo>
                      <a:pt x="300" y="779"/>
                    </a:lnTo>
                    <a:lnTo>
                      <a:pt x="287" y="783"/>
                    </a:lnTo>
                    <a:lnTo>
                      <a:pt x="274" y="785"/>
                    </a:lnTo>
                    <a:lnTo>
                      <a:pt x="260" y="787"/>
                    </a:lnTo>
                    <a:lnTo>
                      <a:pt x="247" y="791"/>
                    </a:lnTo>
                    <a:lnTo>
                      <a:pt x="236" y="794"/>
                    </a:lnTo>
                    <a:lnTo>
                      <a:pt x="222" y="796"/>
                    </a:lnTo>
                    <a:lnTo>
                      <a:pt x="209" y="802"/>
                    </a:lnTo>
                    <a:lnTo>
                      <a:pt x="198" y="806"/>
                    </a:lnTo>
                    <a:lnTo>
                      <a:pt x="188" y="814"/>
                    </a:lnTo>
                    <a:lnTo>
                      <a:pt x="196" y="798"/>
                    </a:lnTo>
                    <a:lnTo>
                      <a:pt x="205" y="787"/>
                    </a:lnTo>
                    <a:lnTo>
                      <a:pt x="215" y="777"/>
                    </a:lnTo>
                    <a:lnTo>
                      <a:pt x="230" y="772"/>
                    </a:lnTo>
                    <a:lnTo>
                      <a:pt x="243" y="764"/>
                    </a:lnTo>
                    <a:lnTo>
                      <a:pt x="258" y="760"/>
                    </a:lnTo>
                    <a:lnTo>
                      <a:pt x="274" y="756"/>
                    </a:lnTo>
                    <a:lnTo>
                      <a:pt x="291" y="755"/>
                    </a:lnTo>
                    <a:lnTo>
                      <a:pt x="306" y="751"/>
                    </a:lnTo>
                    <a:lnTo>
                      <a:pt x="323" y="747"/>
                    </a:lnTo>
                    <a:lnTo>
                      <a:pt x="340" y="743"/>
                    </a:lnTo>
                    <a:lnTo>
                      <a:pt x="355" y="739"/>
                    </a:lnTo>
                    <a:lnTo>
                      <a:pt x="372" y="732"/>
                    </a:lnTo>
                    <a:lnTo>
                      <a:pt x="388" y="726"/>
                    </a:lnTo>
                    <a:lnTo>
                      <a:pt x="401" y="717"/>
                    </a:lnTo>
                    <a:lnTo>
                      <a:pt x="416" y="707"/>
                    </a:lnTo>
                    <a:lnTo>
                      <a:pt x="409" y="699"/>
                    </a:lnTo>
                    <a:lnTo>
                      <a:pt x="407" y="692"/>
                    </a:lnTo>
                    <a:lnTo>
                      <a:pt x="407" y="684"/>
                    </a:lnTo>
                    <a:lnTo>
                      <a:pt x="410" y="679"/>
                    </a:lnTo>
                    <a:lnTo>
                      <a:pt x="403" y="677"/>
                    </a:lnTo>
                    <a:lnTo>
                      <a:pt x="393" y="677"/>
                    </a:lnTo>
                    <a:lnTo>
                      <a:pt x="386" y="677"/>
                    </a:lnTo>
                    <a:lnTo>
                      <a:pt x="376" y="679"/>
                    </a:lnTo>
                    <a:lnTo>
                      <a:pt x="369" y="679"/>
                    </a:lnTo>
                    <a:lnTo>
                      <a:pt x="359" y="680"/>
                    </a:lnTo>
                    <a:lnTo>
                      <a:pt x="352" y="684"/>
                    </a:lnTo>
                    <a:lnTo>
                      <a:pt x="344" y="686"/>
                    </a:lnTo>
                    <a:lnTo>
                      <a:pt x="334" y="688"/>
                    </a:lnTo>
                    <a:lnTo>
                      <a:pt x="327" y="690"/>
                    </a:lnTo>
                    <a:lnTo>
                      <a:pt x="317" y="692"/>
                    </a:lnTo>
                    <a:lnTo>
                      <a:pt x="308" y="696"/>
                    </a:lnTo>
                    <a:lnTo>
                      <a:pt x="298" y="696"/>
                    </a:lnTo>
                    <a:lnTo>
                      <a:pt x="291" y="698"/>
                    </a:lnTo>
                    <a:lnTo>
                      <a:pt x="281" y="698"/>
                    </a:lnTo>
                    <a:lnTo>
                      <a:pt x="274" y="699"/>
                    </a:lnTo>
                    <a:lnTo>
                      <a:pt x="283" y="680"/>
                    </a:lnTo>
                    <a:lnTo>
                      <a:pt x="296" y="669"/>
                    </a:lnTo>
                    <a:lnTo>
                      <a:pt x="312" y="658"/>
                    </a:lnTo>
                    <a:lnTo>
                      <a:pt x="329" y="650"/>
                    </a:lnTo>
                    <a:lnTo>
                      <a:pt x="346" y="644"/>
                    </a:lnTo>
                    <a:lnTo>
                      <a:pt x="367" y="641"/>
                    </a:lnTo>
                    <a:lnTo>
                      <a:pt x="388" y="637"/>
                    </a:lnTo>
                    <a:lnTo>
                      <a:pt x="407" y="635"/>
                    </a:lnTo>
                    <a:lnTo>
                      <a:pt x="426" y="631"/>
                    </a:lnTo>
                    <a:lnTo>
                      <a:pt x="445" y="627"/>
                    </a:lnTo>
                    <a:lnTo>
                      <a:pt x="464" y="622"/>
                    </a:lnTo>
                    <a:lnTo>
                      <a:pt x="481" y="612"/>
                    </a:lnTo>
                    <a:lnTo>
                      <a:pt x="494" y="603"/>
                    </a:lnTo>
                    <a:lnTo>
                      <a:pt x="506" y="589"/>
                    </a:lnTo>
                    <a:lnTo>
                      <a:pt x="515" y="570"/>
                    </a:lnTo>
                    <a:lnTo>
                      <a:pt x="523" y="549"/>
                    </a:lnTo>
                    <a:lnTo>
                      <a:pt x="513" y="549"/>
                    </a:lnTo>
                    <a:lnTo>
                      <a:pt x="502" y="549"/>
                    </a:lnTo>
                    <a:lnTo>
                      <a:pt x="494" y="549"/>
                    </a:lnTo>
                    <a:lnTo>
                      <a:pt x="487" y="551"/>
                    </a:lnTo>
                    <a:lnTo>
                      <a:pt x="477" y="551"/>
                    </a:lnTo>
                    <a:lnTo>
                      <a:pt x="469" y="553"/>
                    </a:lnTo>
                    <a:lnTo>
                      <a:pt x="462" y="555"/>
                    </a:lnTo>
                    <a:lnTo>
                      <a:pt x="452" y="557"/>
                    </a:lnTo>
                    <a:lnTo>
                      <a:pt x="445" y="557"/>
                    </a:lnTo>
                    <a:lnTo>
                      <a:pt x="437" y="559"/>
                    </a:lnTo>
                    <a:lnTo>
                      <a:pt x="429" y="561"/>
                    </a:lnTo>
                    <a:lnTo>
                      <a:pt x="422" y="563"/>
                    </a:lnTo>
                    <a:lnTo>
                      <a:pt x="412" y="563"/>
                    </a:lnTo>
                    <a:lnTo>
                      <a:pt x="405" y="564"/>
                    </a:lnTo>
                    <a:lnTo>
                      <a:pt x="397" y="564"/>
                    </a:lnTo>
                    <a:lnTo>
                      <a:pt x="390" y="566"/>
                    </a:lnTo>
                    <a:lnTo>
                      <a:pt x="422" y="544"/>
                    </a:lnTo>
                    <a:lnTo>
                      <a:pt x="452" y="521"/>
                    </a:lnTo>
                    <a:lnTo>
                      <a:pt x="483" y="494"/>
                    </a:lnTo>
                    <a:lnTo>
                      <a:pt x="515" y="469"/>
                    </a:lnTo>
                    <a:lnTo>
                      <a:pt x="547" y="445"/>
                    </a:lnTo>
                    <a:lnTo>
                      <a:pt x="580" y="420"/>
                    </a:lnTo>
                    <a:lnTo>
                      <a:pt x="612" y="395"/>
                    </a:lnTo>
                    <a:lnTo>
                      <a:pt x="644" y="371"/>
                    </a:lnTo>
                    <a:lnTo>
                      <a:pt x="677" y="346"/>
                    </a:lnTo>
                    <a:lnTo>
                      <a:pt x="709" y="321"/>
                    </a:lnTo>
                    <a:lnTo>
                      <a:pt x="741" y="296"/>
                    </a:lnTo>
                    <a:lnTo>
                      <a:pt x="775" y="276"/>
                    </a:lnTo>
                    <a:lnTo>
                      <a:pt x="810" y="253"/>
                    </a:lnTo>
                    <a:lnTo>
                      <a:pt x="844" y="234"/>
                    </a:lnTo>
                    <a:lnTo>
                      <a:pt x="878" y="215"/>
                    </a:lnTo>
                    <a:lnTo>
                      <a:pt x="912" y="198"/>
                    </a:lnTo>
                    <a:lnTo>
                      <a:pt x="886" y="198"/>
                    </a:lnTo>
                    <a:lnTo>
                      <a:pt x="863" y="201"/>
                    </a:lnTo>
                    <a:lnTo>
                      <a:pt x="836" y="207"/>
                    </a:lnTo>
                    <a:lnTo>
                      <a:pt x="813" y="215"/>
                    </a:lnTo>
                    <a:lnTo>
                      <a:pt x="789" y="222"/>
                    </a:lnTo>
                    <a:lnTo>
                      <a:pt x="766" y="232"/>
                    </a:lnTo>
                    <a:lnTo>
                      <a:pt x="743" y="243"/>
                    </a:lnTo>
                    <a:lnTo>
                      <a:pt x="720" y="257"/>
                    </a:lnTo>
                    <a:lnTo>
                      <a:pt x="698" y="268"/>
                    </a:lnTo>
                    <a:lnTo>
                      <a:pt x="673" y="281"/>
                    </a:lnTo>
                    <a:lnTo>
                      <a:pt x="650" y="293"/>
                    </a:lnTo>
                    <a:lnTo>
                      <a:pt x="627" y="306"/>
                    </a:lnTo>
                    <a:lnTo>
                      <a:pt x="602" y="317"/>
                    </a:lnTo>
                    <a:lnTo>
                      <a:pt x="580" y="331"/>
                    </a:lnTo>
                    <a:lnTo>
                      <a:pt x="557" y="340"/>
                    </a:lnTo>
                    <a:lnTo>
                      <a:pt x="532" y="352"/>
                    </a:lnTo>
                    <a:lnTo>
                      <a:pt x="549" y="327"/>
                    </a:lnTo>
                    <a:lnTo>
                      <a:pt x="568" y="308"/>
                    </a:lnTo>
                    <a:lnTo>
                      <a:pt x="587" y="289"/>
                    </a:lnTo>
                    <a:lnTo>
                      <a:pt x="610" y="274"/>
                    </a:lnTo>
                    <a:lnTo>
                      <a:pt x="631" y="258"/>
                    </a:lnTo>
                    <a:lnTo>
                      <a:pt x="656" y="245"/>
                    </a:lnTo>
                    <a:lnTo>
                      <a:pt x="679" y="234"/>
                    </a:lnTo>
                    <a:lnTo>
                      <a:pt x="703" y="222"/>
                    </a:lnTo>
                    <a:lnTo>
                      <a:pt x="728" y="211"/>
                    </a:lnTo>
                    <a:lnTo>
                      <a:pt x="753" y="200"/>
                    </a:lnTo>
                    <a:lnTo>
                      <a:pt x="777" y="190"/>
                    </a:lnTo>
                    <a:lnTo>
                      <a:pt x="804" y="181"/>
                    </a:lnTo>
                    <a:lnTo>
                      <a:pt x="829" y="169"/>
                    </a:lnTo>
                    <a:lnTo>
                      <a:pt x="853" y="160"/>
                    </a:lnTo>
                    <a:lnTo>
                      <a:pt x="878" y="148"/>
                    </a:lnTo>
                    <a:lnTo>
                      <a:pt x="903" y="137"/>
                    </a:lnTo>
                    <a:lnTo>
                      <a:pt x="890" y="131"/>
                    </a:lnTo>
                    <a:lnTo>
                      <a:pt x="876" y="129"/>
                    </a:lnTo>
                    <a:lnTo>
                      <a:pt x="863" y="129"/>
                    </a:lnTo>
                    <a:lnTo>
                      <a:pt x="850" y="131"/>
                    </a:lnTo>
                    <a:lnTo>
                      <a:pt x="832" y="133"/>
                    </a:lnTo>
                    <a:lnTo>
                      <a:pt x="817" y="137"/>
                    </a:lnTo>
                    <a:lnTo>
                      <a:pt x="800" y="141"/>
                    </a:lnTo>
                    <a:lnTo>
                      <a:pt x="783" y="148"/>
                    </a:lnTo>
                    <a:lnTo>
                      <a:pt x="766" y="154"/>
                    </a:lnTo>
                    <a:lnTo>
                      <a:pt x="747" y="162"/>
                    </a:lnTo>
                    <a:lnTo>
                      <a:pt x="730" y="167"/>
                    </a:lnTo>
                    <a:lnTo>
                      <a:pt x="713" y="175"/>
                    </a:lnTo>
                    <a:lnTo>
                      <a:pt x="696" y="181"/>
                    </a:lnTo>
                    <a:lnTo>
                      <a:pt x="680" y="188"/>
                    </a:lnTo>
                    <a:lnTo>
                      <a:pt x="665" y="194"/>
                    </a:lnTo>
                    <a:lnTo>
                      <a:pt x="650" y="201"/>
                    </a:lnTo>
                    <a:lnTo>
                      <a:pt x="667" y="181"/>
                    </a:lnTo>
                    <a:lnTo>
                      <a:pt x="688" y="163"/>
                    </a:lnTo>
                    <a:lnTo>
                      <a:pt x="711" y="146"/>
                    </a:lnTo>
                    <a:lnTo>
                      <a:pt x="736" y="133"/>
                    </a:lnTo>
                    <a:lnTo>
                      <a:pt x="762" y="120"/>
                    </a:lnTo>
                    <a:lnTo>
                      <a:pt x="789" y="106"/>
                    </a:lnTo>
                    <a:lnTo>
                      <a:pt x="817" y="95"/>
                    </a:lnTo>
                    <a:lnTo>
                      <a:pt x="846" y="87"/>
                    </a:lnTo>
                    <a:lnTo>
                      <a:pt x="874" y="78"/>
                    </a:lnTo>
                    <a:lnTo>
                      <a:pt x="905" y="68"/>
                    </a:lnTo>
                    <a:lnTo>
                      <a:pt x="933" y="61"/>
                    </a:lnTo>
                    <a:lnTo>
                      <a:pt x="964" y="53"/>
                    </a:lnTo>
                    <a:lnTo>
                      <a:pt x="994" y="46"/>
                    </a:lnTo>
                    <a:lnTo>
                      <a:pt x="1023" y="38"/>
                    </a:lnTo>
                    <a:lnTo>
                      <a:pt x="1051" y="30"/>
                    </a:lnTo>
                    <a:lnTo>
                      <a:pt x="1080" y="23"/>
                    </a:lnTo>
                    <a:lnTo>
                      <a:pt x="1091" y="19"/>
                    </a:lnTo>
                    <a:lnTo>
                      <a:pt x="1104" y="17"/>
                    </a:lnTo>
                    <a:lnTo>
                      <a:pt x="1118" y="15"/>
                    </a:lnTo>
                    <a:lnTo>
                      <a:pt x="1131" y="15"/>
                    </a:lnTo>
                    <a:lnTo>
                      <a:pt x="1144" y="13"/>
                    </a:lnTo>
                    <a:lnTo>
                      <a:pt x="1158" y="13"/>
                    </a:lnTo>
                    <a:lnTo>
                      <a:pt x="1171" y="13"/>
                    </a:lnTo>
                    <a:lnTo>
                      <a:pt x="1186" y="15"/>
                    </a:lnTo>
                    <a:lnTo>
                      <a:pt x="1199" y="13"/>
                    </a:lnTo>
                    <a:lnTo>
                      <a:pt x="1213" y="13"/>
                    </a:lnTo>
                    <a:lnTo>
                      <a:pt x="1226" y="13"/>
                    </a:lnTo>
                    <a:lnTo>
                      <a:pt x="1239" y="13"/>
                    </a:lnTo>
                    <a:lnTo>
                      <a:pt x="1253" y="11"/>
                    </a:lnTo>
                    <a:lnTo>
                      <a:pt x="1266" y="11"/>
                    </a:lnTo>
                    <a:lnTo>
                      <a:pt x="1279" y="8"/>
                    </a:lnTo>
                    <a:lnTo>
                      <a:pt x="1293" y="6"/>
                    </a:lnTo>
                    <a:lnTo>
                      <a:pt x="1293" y="6"/>
                    </a:lnTo>
                    <a:close/>
                  </a:path>
                </a:pathLst>
              </a:custGeom>
              <a:solidFill>
                <a:srgbClr val="FFE8E8"/>
              </a:solidFill>
              <a:ln w="9525">
                <a:noFill/>
                <a:round/>
                <a:headEnd/>
                <a:tailEnd/>
              </a:ln>
            </p:spPr>
            <p:txBody>
              <a:bodyPr/>
              <a:lstStyle/>
              <a:p>
                <a:endParaRPr lang="en-US"/>
              </a:p>
            </p:txBody>
          </p:sp>
          <p:sp>
            <p:nvSpPr>
              <p:cNvPr id="42061" name="Freeform 77"/>
              <p:cNvSpPr>
                <a:spLocks noChangeAspect="1"/>
              </p:cNvSpPr>
              <p:nvPr/>
            </p:nvSpPr>
            <p:spPr bwMode="auto">
              <a:xfrm>
                <a:off x="2642" y="1623"/>
                <a:ext cx="368" cy="105"/>
              </a:xfrm>
              <a:custGeom>
                <a:avLst/>
                <a:gdLst/>
                <a:ahLst/>
                <a:cxnLst>
                  <a:cxn ang="0">
                    <a:pos x="456" y="0"/>
                  </a:cxn>
                  <a:cxn ang="0">
                    <a:pos x="498" y="6"/>
                  </a:cxn>
                  <a:cxn ang="0">
                    <a:pos x="536" y="11"/>
                  </a:cxn>
                  <a:cxn ang="0">
                    <a:pos x="576" y="23"/>
                  </a:cxn>
                  <a:cxn ang="0">
                    <a:pos x="612" y="34"/>
                  </a:cxn>
                  <a:cxn ang="0">
                    <a:pos x="648" y="51"/>
                  </a:cxn>
                  <a:cxn ang="0">
                    <a:pos x="682" y="68"/>
                  </a:cxn>
                  <a:cxn ang="0">
                    <a:pos x="718" y="89"/>
                  </a:cxn>
                  <a:cxn ang="0">
                    <a:pos x="703" y="93"/>
                  </a:cxn>
                  <a:cxn ang="0">
                    <a:pos x="640" y="82"/>
                  </a:cxn>
                  <a:cxn ang="0">
                    <a:pos x="580" y="78"/>
                  </a:cxn>
                  <a:cxn ang="0">
                    <a:pos x="519" y="80"/>
                  </a:cxn>
                  <a:cxn ang="0">
                    <a:pos x="460" y="86"/>
                  </a:cxn>
                  <a:cxn ang="0">
                    <a:pos x="399" y="97"/>
                  </a:cxn>
                  <a:cxn ang="0">
                    <a:pos x="340" y="108"/>
                  </a:cxn>
                  <a:cxn ang="0">
                    <a:pos x="281" y="125"/>
                  </a:cxn>
                  <a:cxn ang="0">
                    <a:pos x="236" y="139"/>
                  </a:cxn>
                  <a:cxn ang="0">
                    <a:pos x="203" y="148"/>
                  </a:cxn>
                  <a:cxn ang="0">
                    <a:pos x="171" y="158"/>
                  </a:cxn>
                  <a:cxn ang="0">
                    <a:pos x="139" y="167"/>
                  </a:cxn>
                  <a:cxn ang="0">
                    <a:pos x="108" y="177"/>
                  </a:cxn>
                  <a:cxn ang="0">
                    <a:pos x="76" y="186"/>
                  </a:cxn>
                  <a:cxn ang="0">
                    <a:pos x="45" y="196"/>
                  </a:cxn>
                  <a:cxn ang="0">
                    <a:pos x="13" y="203"/>
                  </a:cxn>
                  <a:cxn ang="0">
                    <a:pos x="11" y="194"/>
                  </a:cxn>
                  <a:cxn ang="0">
                    <a:pos x="42" y="165"/>
                  </a:cxn>
                  <a:cxn ang="0">
                    <a:pos x="78" y="141"/>
                  </a:cxn>
                  <a:cxn ang="0">
                    <a:pos x="118" y="116"/>
                  </a:cxn>
                  <a:cxn ang="0">
                    <a:pos x="159" y="95"/>
                  </a:cxn>
                  <a:cxn ang="0">
                    <a:pos x="203" y="72"/>
                  </a:cxn>
                  <a:cxn ang="0">
                    <a:pos x="247" y="55"/>
                  </a:cxn>
                  <a:cxn ang="0">
                    <a:pos x="291" y="40"/>
                  </a:cxn>
                  <a:cxn ang="0">
                    <a:pos x="319" y="30"/>
                  </a:cxn>
                  <a:cxn ang="0">
                    <a:pos x="334" y="25"/>
                  </a:cxn>
                  <a:cxn ang="0">
                    <a:pos x="348" y="19"/>
                  </a:cxn>
                  <a:cxn ang="0">
                    <a:pos x="363" y="15"/>
                  </a:cxn>
                  <a:cxn ang="0">
                    <a:pos x="380" y="11"/>
                  </a:cxn>
                  <a:cxn ang="0">
                    <a:pos x="395" y="8"/>
                  </a:cxn>
                  <a:cxn ang="0">
                    <a:pos x="412" y="6"/>
                  </a:cxn>
                  <a:cxn ang="0">
                    <a:pos x="428" y="2"/>
                  </a:cxn>
                  <a:cxn ang="0">
                    <a:pos x="437" y="0"/>
                  </a:cxn>
                </a:cxnLst>
                <a:rect l="0" t="0" r="r" b="b"/>
                <a:pathLst>
                  <a:path w="735" h="209">
                    <a:moveTo>
                      <a:pt x="437" y="0"/>
                    </a:moveTo>
                    <a:lnTo>
                      <a:pt x="456" y="0"/>
                    </a:lnTo>
                    <a:lnTo>
                      <a:pt x="477" y="2"/>
                    </a:lnTo>
                    <a:lnTo>
                      <a:pt x="498" y="6"/>
                    </a:lnTo>
                    <a:lnTo>
                      <a:pt x="517" y="10"/>
                    </a:lnTo>
                    <a:lnTo>
                      <a:pt x="536" y="11"/>
                    </a:lnTo>
                    <a:lnTo>
                      <a:pt x="555" y="17"/>
                    </a:lnTo>
                    <a:lnTo>
                      <a:pt x="576" y="23"/>
                    </a:lnTo>
                    <a:lnTo>
                      <a:pt x="595" y="29"/>
                    </a:lnTo>
                    <a:lnTo>
                      <a:pt x="612" y="34"/>
                    </a:lnTo>
                    <a:lnTo>
                      <a:pt x="631" y="42"/>
                    </a:lnTo>
                    <a:lnTo>
                      <a:pt x="648" y="51"/>
                    </a:lnTo>
                    <a:lnTo>
                      <a:pt x="667" y="59"/>
                    </a:lnTo>
                    <a:lnTo>
                      <a:pt x="682" y="68"/>
                    </a:lnTo>
                    <a:lnTo>
                      <a:pt x="699" y="78"/>
                    </a:lnTo>
                    <a:lnTo>
                      <a:pt x="718" y="89"/>
                    </a:lnTo>
                    <a:lnTo>
                      <a:pt x="735" y="103"/>
                    </a:lnTo>
                    <a:lnTo>
                      <a:pt x="703" y="93"/>
                    </a:lnTo>
                    <a:lnTo>
                      <a:pt x="673" y="87"/>
                    </a:lnTo>
                    <a:lnTo>
                      <a:pt x="640" y="82"/>
                    </a:lnTo>
                    <a:lnTo>
                      <a:pt x="610" y="80"/>
                    </a:lnTo>
                    <a:lnTo>
                      <a:pt x="580" y="78"/>
                    </a:lnTo>
                    <a:lnTo>
                      <a:pt x="549" y="78"/>
                    </a:lnTo>
                    <a:lnTo>
                      <a:pt x="519" y="80"/>
                    </a:lnTo>
                    <a:lnTo>
                      <a:pt x="490" y="84"/>
                    </a:lnTo>
                    <a:lnTo>
                      <a:pt x="460" y="86"/>
                    </a:lnTo>
                    <a:lnTo>
                      <a:pt x="429" y="91"/>
                    </a:lnTo>
                    <a:lnTo>
                      <a:pt x="399" y="97"/>
                    </a:lnTo>
                    <a:lnTo>
                      <a:pt x="370" y="103"/>
                    </a:lnTo>
                    <a:lnTo>
                      <a:pt x="340" y="108"/>
                    </a:lnTo>
                    <a:lnTo>
                      <a:pt x="310" y="116"/>
                    </a:lnTo>
                    <a:lnTo>
                      <a:pt x="281" y="125"/>
                    </a:lnTo>
                    <a:lnTo>
                      <a:pt x="251" y="135"/>
                    </a:lnTo>
                    <a:lnTo>
                      <a:pt x="236" y="139"/>
                    </a:lnTo>
                    <a:lnTo>
                      <a:pt x="218" y="143"/>
                    </a:lnTo>
                    <a:lnTo>
                      <a:pt x="203" y="148"/>
                    </a:lnTo>
                    <a:lnTo>
                      <a:pt x="188" y="152"/>
                    </a:lnTo>
                    <a:lnTo>
                      <a:pt x="171" y="158"/>
                    </a:lnTo>
                    <a:lnTo>
                      <a:pt x="156" y="162"/>
                    </a:lnTo>
                    <a:lnTo>
                      <a:pt x="139" y="167"/>
                    </a:lnTo>
                    <a:lnTo>
                      <a:pt x="123" y="173"/>
                    </a:lnTo>
                    <a:lnTo>
                      <a:pt x="108" y="177"/>
                    </a:lnTo>
                    <a:lnTo>
                      <a:pt x="93" y="183"/>
                    </a:lnTo>
                    <a:lnTo>
                      <a:pt x="76" y="186"/>
                    </a:lnTo>
                    <a:lnTo>
                      <a:pt x="61" y="192"/>
                    </a:lnTo>
                    <a:lnTo>
                      <a:pt x="45" y="196"/>
                    </a:lnTo>
                    <a:lnTo>
                      <a:pt x="28" y="200"/>
                    </a:lnTo>
                    <a:lnTo>
                      <a:pt x="13" y="203"/>
                    </a:lnTo>
                    <a:lnTo>
                      <a:pt x="0" y="209"/>
                    </a:lnTo>
                    <a:lnTo>
                      <a:pt x="11" y="194"/>
                    </a:lnTo>
                    <a:lnTo>
                      <a:pt x="26" y="181"/>
                    </a:lnTo>
                    <a:lnTo>
                      <a:pt x="42" y="165"/>
                    </a:lnTo>
                    <a:lnTo>
                      <a:pt x="61" y="154"/>
                    </a:lnTo>
                    <a:lnTo>
                      <a:pt x="78" y="141"/>
                    </a:lnTo>
                    <a:lnTo>
                      <a:pt x="99" y="127"/>
                    </a:lnTo>
                    <a:lnTo>
                      <a:pt x="118" y="116"/>
                    </a:lnTo>
                    <a:lnTo>
                      <a:pt x="140" y="106"/>
                    </a:lnTo>
                    <a:lnTo>
                      <a:pt x="159" y="95"/>
                    </a:lnTo>
                    <a:lnTo>
                      <a:pt x="180" y="84"/>
                    </a:lnTo>
                    <a:lnTo>
                      <a:pt x="203" y="72"/>
                    </a:lnTo>
                    <a:lnTo>
                      <a:pt x="226" y="65"/>
                    </a:lnTo>
                    <a:lnTo>
                      <a:pt x="247" y="55"/>
                    </a:lnTo>
                    <a:lnTo>
                      <a:pt x="268" y="48"/>
                    </a:lnTo>
                    <a:lnTo>
                      <a:pt x="291" y="40"/>
                    </a:lnTo>
                    <a:lnTo>
                      <a:pt x="312" y="34"/>
                    </a:lnTo>
                    <a:lnTo>
                      <a:pt x="319" y="30"/>
                    </a:lnTo>
                    <a:lnTo>
                      <a:pt x="327" y="27"/>
                    </a:lnTo>
                    <a:lnTo>
                      <a:pt x="334" y="25"/>
                    </a:lnTo>
                    <a:lnTo>
                      <a:pt x="342" y="21"/>
                    </a:lnTo>
                    <a:lnTo>
                      <a:pt x="348" y="19"/>
                    </a:lnTo>
                    <a:lnTo>
                      <a:pt x="357" y="17"/>
                    </a:lnTo>
                    <a:lnTo>
                      <a:pt x="363" y="15"/>
                    </a:lnTo>
                    <a:lnTo>
                      <a:pt x="372" y="13"/>
                    </a:lnTo>
                    <a:lnTo>
                      <a:pt x="380" y="11"/>
                    </a:lnTo>
                    <a:lnTo>
                      <a:pt x="388" y="10"/>
                    </a:lnTo>
                    <a:lnTo>
                      <a:pt x="395" y="8"/>
                    </a:lnTo>
                    <a:lnTo>
                      <a:pt x="405" y="8"/>
                    </a:lnTo>
                    <a:lnTo>
                      <a:pt x="412" y="6"/>
                    </a:lnTo>
                    <a:lnTo>
                      <a:pt x="420" y="4"/>
                    </a:lnTo>
                    <a:lnTo>
                      <a:pt x="428" y="2"/>
                    </a:lnTo>
                    <a:lnTo>
                      <a:pt x="437" y="0"/>
                    </a:lnTo>
                    <a:lnTo>
                      <a:pt x="437" y="0"/>
                    </a:lnTo>
                    <a:close/>
                  </a:path>
                </a:pathLst>
              </a:custGeom>
              <a:solidFill>
                <a:srgbClr val="000000"/>
              </a:solidFill>
              <a:ln w="9525">
                <a:noFill/>
                <a:round/>
                <a:headEnd/>
                <a:tailEnd/>
              </a:ln>
            </p:spPr>
            <p:txBody>
              <a:bodyPr/>
              <a:lstStyle/>
              <a:p>
                <a:endParaRPr lang="en-US"/>
              </a:p>
            </p:txBody>
          </p:sp>
          <p:sp>
            <p:nvSpPr>
              <p:cNvPr id="42062" name="Freeform 78"/>
              <p:cNvSpPr>
                <a:spLocks noChangeAspect="1"/>
              </p:cNvSpPr>
              <p:nvPr/>
            </p:nvSpPr>
            <p:spPr bwMode="auto">
              <a:xfrm>
                <a:off x="2271" y="1681"/>
                <a:ext cx="60" cy="81"/>
              </a:xfrm>
              <a:custGeom>
                <a:avLst/>
                <a:gdLst/>
                <a:ahLst/>
                <a:cxnLst>
                  <a:cxn ang="0">
                    <a:pos x="120" y="0"/>
                  </a:cxn>
                  <a:cxn ang="0">
                    <a:pos x="116" y="6"/>
                  </a:cxn>
                  <a:cxn ang="0">
                    <a:pos x="111" y="11"/>
                  </a:cxn>
                  <a:cxn ang="0">
                    <a:pos x="107" y="19"/>
                  </a:cxn>
                  <a:cxn ang="0">
                    <a:pos x="103" y="25"/>
                  </a:cxn>
                  <a:cxn ang="0">
                    <a:pos x="99" y="30"/>
                  </a:cxn>
                  <a:cxn ang="0">
                    <a:pos x="95" y="36"/>
                  </a:cxn>
                  <a:cxn ang="0">
                    <a:pos x="90" y="44"/>
                  </a:cxn>
                  <a:cxn ang="0">
                    <a:pos x="86" y="49"/>
                  </a:cxn>
                  <a:cxn ang="0">
                    <a:pos x="80" y="55"/>
                  </a:cxn>
                  <a:cxn ang="0">
                    <a:pos x="76" y="63"/>
                  </a:cxn>
                  <a:cxn ang="0">
                    <a:pos x="71" y="70"/>
                  </a:cxn>
                  <a:cxn ang="0">
                    <a:pos x="67" y="76"/>
                  </a:cxn>
                  <a:cxn ang="0">
                    <a:pos x="61" y="82"/>
                  </a:cxn>
                  <a:cxn ang="0">
                    <a:pos x="57" y="89"/>
                  </a:cxn>
                  <a:cxn ang="0">
                    <a:pos x="52" y="95"/>
                  </a:cxn>
                  <a:cxn ang="0">
                    <a:pos x="48" y="103"/>
                  </a:cxn>
                  <a:cxn ang="0">
                    <a:pos x="44" y="110"/>
                  </a:cxn>
                  <a:cxn ang="0">
                    <a:pos x="40" y="118"/>
                  </a:cxn>
                  <a:cxn ang="0">
                    <a:pos x="37" y="125"/>
                  </a:cxn>
                  <a:cxn ang="0">
                    <a:pos x="33" y="133"/>
                  </a:cxn>
                  <a:cxn ang="0">
                    <a:pos x="27" y="139"/>
                  </a:cxn>
                  <a:cxn ang="0">
                    <a:pos x="23" y="146"/>
                  </a:cxn>
                  <a:cxn ang="0">
                    <a:pos x="18" y="154"/>
                  </a:cxn>
                  <a:cxn ang="0">
                    <a:pos x="12" y="162"/>
                  </a:cxn>
                  <a:cxn ang="0">
                    <a:pos x="8" y="156"/>
                  </a:cxn>
                  <a:cxn ang="0">
                    <a:pos x="6" y="150"/>
                  </a:cxn>
                  <a:cxn ang="0">
                    <a:pos x="4" y="143"/>
                  </a:cxn>
                  <a:cxn ang="0">
                    <a:pos x="2" y="139"/>
                  </a:cxn>
                  <a:cxn ang="0">
                    <a:pos x="0" y="133"/>
                  </a:cxn>
                  <a:cxn ang="0">
                    <a:pos x="0" y="127"/>
                  </a:cxn>
                  <a:cxn ang="0">
                    <a:pos x="0" y="122"/>
                  </a:cxn>
                  <a:cxn ang="0">
                    <a:pos x="0" y="116"/>
                  </a:cxn>
                  <a:cxn ang="0">
                    <a:pos x="0" y="110"/>
                  </a:cxn>
                  <a:cxn ang="0">
                    <a:pos x="2" y="105"/>
                  </a:cxn>
                  <a:cxn ang="0">
                    <a:pos x="2" y="99"/>
                  </a:cxn>
                  <a:cxn ang="0">
                    <a:pos x="6" y="95"/>
                  </a:cxn>
                  <a:cxn ang="0">
                    <a:pos x="10" y="84"/>
                  </a:cxn>
                  <a:cxn ang="0">
                    <a:pos x="16" y="76"/>
                  </a:cxn>
                  <a:cxn ang="0">
                    <a:pos x="21" y="68"/>
                  </a:cxn>
                  <a:cxn ang="0">
                    <a:pos x="27" y="61"/>
                  </a:cxn>
                  <a:cxn ang="0">
                    <a:pos x="33" y="55"/>
                  </a:cxn>
                  <a:cxn ang="0">
                    <a:pos x="38" y="49"/>
                  </a:cxn>
                  <a:cxn ang="0">
                    <a:pos x="44" y="44"/>
                  </a:cxn>
                  <a:cxn ang="0">
                    <a:pos x="50" y="38"/>
                  </a:cxn>
                  <a:cxn ang="0">
                    <a:pos x="57" y="32"/>
                  </a:cxn>
                  <a:cxn ang="0">
                    <a:pos x="65" y="28"/>
                  </a:cxn>
                  <a:cxn ang="0">
                    <a:pos x="71" y="23"/>
                  </a:cxn>
                  <a:cxn ang="0">
                    <a:pos x="78" y="19"/>
                  </a:cxn>
                  <a:cxn ang="0">
                    <a:pos x="84" y="13"/>
                  </a:cxn>
                  <a:cxn ang="0">
                    <a:pos x="92" y="11"/>
                  </a:cxn>
                  <a:cxn ang="0">
                    <a:pos x="99" y="8"/>
                  </a:cxn>
                  <a:cxn ang="0">
                    <a:pos x="105" y="4"/>
                  </a:cxn>
                  <a:cxn ang="0">
                    <a:pos x="113" y="2"/>
                  </a:cxn>
                  <a:cxn ang="0">
                    <a:pos x="120" y="0"/>
                  </a:cxn>
                  <a:cxn ang="0">
                    <a:pos x="120" y="0"/>
                  </a:cxn>
                </a:cxnLst>
                <a:rect l="0" t="0" r="r" b="b"/>
                <a:pathLst>
                  <a:path w="120" h="162">
                    <a:moveTo>
                      <a:pt x="120" y="0"/>
                    </a:moveTo>
                    <a:lnTo>
                      <a:pt x="116" y="6"/>
                    </a:lnTo>
                    <a:lnTo>
                      <a:pt x="111" y="11"/>
                    </a:lnTo>
                    <a:lnTo>
                      <a:pt x="107" y="19"/>
                    </a:lnTo>
                    <a:lnTo>
                      <a:pt x="103" y="25"/>
                    </a:lnTo>
                    <a:lnTo>
                      <a:pt x="99" y="30"/>
                    </a:lnTo>
                    <a:lnTo>
                      <a:pt x="95" y="36"/>
                    </a:lnTo>
                    <a:lnTo>
                      <a:pt x="90" y="44"/>
                    </a:lnTo>
                    <a:lnTo>
                      <a:pt x="86" y="49"/>
                    </a:lnTo>
                    <a:lnTo>
                      <a:pt x="80" y="55"/>
                    </a:lnTo>
                    <a:lnTo>
                      <a:pt x="76" y="63"/>
                    </a:lnTo>
                    <a:lnTo>
                      <a:pt x="71" y="70"/>
                    </a:lnTo>
                    <a:lnTo>
                      <a:pt x="67" y="76"/>
                    </a:lnTo>
                    <a:lnTo>
                      <a:pt x="61" y="82"/>
                    </a:lnTo>
                    <a:lnTo>
                      <a:pt x="57" y="89"/>
                    </a:lnTo>
                    <a:lnTo>
                      <a:pt x="52" y="95"/>
                    </a:lnTo>
                    <a:lnTo>
                      <a:pt x="48" y="103"/>
                    </a:lnTo>
                    <a:lnTo>
                      <a:pt x="44" y="110"/>
                    </a:lnTo>
                    <a:lnTo>
                      <a:pt x="40" y="118"/>
                    </a:lnTo>
                    <a:lnTo>
                      <a:pt x="37" y="125"/>
                    </a:lnTo>
                    <a:lnTo>
                      <a:pt x="33" y="133"/>
                    </a:lnTo>
                    <a:lnTo>
                      <a:pt x="27" y="139"/>
                    </a:lnTo>
                    <a:lnTo>
                      <a:pt x="23" y="146"/>
                    </a:lnTo>
                    <a:lnTo>
                      <a:pt x="18" y="154"/>
                    </a:lnTo>
                    <a:lnTo>
                      <a:pt x="12" y="162"/>
                    </a:lnTo>
                    <a:lnTo>
                      <a:pt x="8" y="156"/>
                    </a:lnTo>
                    <a:lnTo>
                      <a:pt x="6" y="150"/>
                    </a:lnTo>
                    <a:lnTo>
                      <a:pt x="4" y="143"/>
                    </a:lnTo>
                    <a:lnTo>
                      <a:pt x="2" y="139"/>
                    </a:lnTo>
                    <a:lnTo>
                      <a:pt x="0" y="133"/>
                    </a:lnTo>
                    <a:lnTo>
                      <a:pt x="0" y="127"/>
                    </a:lnTo>
                    <a:lnTo>
                      <a:pt x="0" y="122"/>
                    </a:lnTo>
                    <a:lnTo>
                      <a:pt x="0" y="116"/>
                    </a:lnTo>
                    <a:lnTo>
                      <a:pt x="0" y="110"/>
                    </a:lnTo>
                    <a:lnTo>
                      <a:pt x="2" y="105"/>
                    </a:lnTo>
                    <a:lnTo>
                      <a:pt x="2" y="99"/>
                    </a:lnTo>
                    <a:lnTo>
                      <a:pt x="6" y="95"/>
                    </a:lnTo>
                    <a:lnTo>
                      <a:pt x="10" y="84"/>
                    </a:lnTo>
                    <a:lnTo>
                      <a:pt x="16" y="76"/>
                    </a:lnTo>
                    <a:lnTo>
                      <a:pt x="21" y="68"/>
                    </a:lnTo>
                    <a:lnTo>
                      <a:pt x="27" y="61"/>
                    </a:lnTo>
                    <a:lnTo>
                      <a:pt x="33" y="55"/>
                    </a:lnTo>
                    <a:lnTo>
                      <a:pt x="38" y="49"/>
                    </a:lnTo>
                    <a:lnTo>
                      <a:pt x="44" y="44"/>
                    </a:lnTo>
                    <a:lnTo>
                      <a:pt x="50" y="38"/>
                    </a:lnTo>
                    <a:lnTo>
                      <a:pt x="57" y="32"/>
                    </a:lnTo>
                    <a:lnTo>
                      <a:pt x="65" y="28"/>
                    </a:lnTo>
                    <a:lnTo>
                      <a:pt x="71" y="23"/>
                    </a:lnTo>
                    <a:lnTo>
                      <a:pt x="78" y="19"/>
                    </a:lnTo>
                    <a:lnTo>
                      <a:pt x="84" y="13"/>
                    </a:lnTo>
                    <a:lnTo>
                      <a:pt x="92" y="11"/>
                    </a:lnTo>
                    <a:lnTo>
                      <a:pt x="99" y="8"/>
                    </a:lnTo>
                    <a:lnTo>
                      <a:pt x="105" y="4"/>
                    </a:lnTo>
                    <a:lnTo>
                      <a:pt x="113" y="2"/>
                    </a:lnTo>
                    <a:lnTo>
                      <a:pt x="120" y="0"/>
                    </a:lnTo>
                    <a:lnTo>
                      <a:pt x="120" y="0"/>
                    </a:lnTo>
                    <a:close/>
                  </a:path>
                </a:pathLst>
              </a:custGeom>
              <a:solidFill>
                <a:srgbClr val="000000"/>
              </a:solidFill>
              <a:ln w="9525">
                <a:noFill/>
                <a:round/>
                <a:headEnd/>
                <a:tailEnd/>
              </a:ln>
            </p:spPr>
            <p:txBody>
              <a:bodyPr/>
              <a:lstStyle/>
              <a:p>
                <a:endParaRPr lang="en-US"/>
              </a:p>
            </p:txBody>
          </p:sp>
          <p:sp>
            <p:nvSpPr>
              <p:cNvPr id="42063" name="Freeform 79"/>
              <p:cNvSpPr>
                <a:spLocks noChangeAspect="1"/>
              </p:cNvSpPr>
              <p:nvPr/>
            </p:nvSpPr>
            <p:spPr bwMode="auto">
              <a:xfrm>
                <a:off x="2276" y="1740"/>
                <a:ext cx="37" cy="41"/>
              </a:xfrm>
              <a:custGeom>
                <a:avLst/>
                <a:gdLst/>
                <a:ahLst/>
                <a:cxnLst>
                  <a:cxn ang="0">
                    <a:pos x="74" y="0"/>
                  </a:cxn>
                  <a:cxn ang="0">
                    <a:pos x="72" y="6"/>
                  </a:cxn>
                  <a:cxn ang="0">
                    <a:pos x="70" y="9"/>
                  </a:cxn>
                  <a:cxn ang="0">
                    <a:pos x="66" y="15"/>
                  </a:cxn>
                  <a:cxn ang="0">
                    <a:pos x="65" y="21"/>
                  </a:cxn>
                  <a:cxn ang="0">
                    <a:pos x="59" y="26"/>
                  </a:cxn>
                  <a:cxn ang="0">
                    <a:pos x="53" y="34"/>
                  </a:cxn>
                  <a:cxn ang="0">
                    <a:pos x="47" y="40"/>
                  </a:cxn>
                  <a:cxn ang="0">
                    <a:pos x="42" y="47"/>
                  </a:cxn>
                  <a:cxn ang="0">
                    <a:pos x="36" y="49"/>
                  </a:cxn>
                  <a:cxn ang="0">
                    <a:pos x="30" y="55"/>
                  </a:cxn>
                  <a:cxn ang="0">
                    <a:pos x="25" y="59"/>
                  </a:cxn>
                  <a:cxn ang="0">
                    <a:pos x="21" y="64"/>
                  </a:cxn>
                  <a:cxn ang="0">
                    <a:pos x="11" y="72"/>
                  </a:cxn>
                  <a:cxn ang="0">
                    <a:pos x="2" y="82"/>
                  </a:cxn>
                  <a:cxn ang="0">
                    <a:pos x="2" y="82"/>
                  </a:cxn>
                  <a:cxn ang="0">
                    <a:pos x="0" y="82"/>
                  </a:cxn>
                  <a:cxn ang="0">
                    <a:pos x="4" y="76"/>
                  </a:cxn>
                  <a:cxn ang="0">
                    <a:pos x="8" y="70"/>
                  </a:cxn>
                  <a:cxn ang="0">
                    <a:pos x="13" y="64"/>
                  </a:cxn>
                  <a:cxn ang="0">
                    <a:pos x="19" y="59"/>
                  </a:cxn>
                  <a:cxn ang="0">
                    <a:pos x="23" y="51"/>
                  </a:cxn>
                  <a:cxn ang="0">
                    <a:pos x="27" y="45"/>
                  </a:cxn>
                  <a:cxn ang="0">
                    <a:pos x="30" y="38"/>
                  </a:cxn>
                  <a:cxn ang="0">
                    <a:pos x="34" y="32"/>
                  </a:cxn>
                  <a:cxn ang="0">
                    <a:pos x="38" y="26"/>
                  </a:cxn>
                  <a:cxn ang="0">
                    <a:pos x="42" y="21"/>
                  </a:cxn>
                  <a:cxn ang="0">
                    <a:pos x="46" y="17"/>
                  </a:cxn>
                  <a:cxn ang="0">
                    <a:pos x="51" y="13"/>
                  </a:cxn>
                  <a:cxn ang="0">
                    <a:pos x="55" y="9"/>
                  </a:cxn>
                  <a:cxn ang="0">
                    <a:pos x="61" y="6"/>
                  </a:cxn>
                  <a:cxn ang="0">
                    <a:pos x="66" y="2"/>
                  </a:cxn>
                  <a:cxn ang="0">
                    <a:pos x="74" y="0"/>
                  </a:cxn>
                  <a:cxn ang="0">
                    <a:pos x="74" y="0"/>
                  </a:cxn>
                </a:cxnLst>
                <a:rect l="0" t="0" r="r" b="b"/>
                <a:pathLst>
                  <a:path w="74" h="82">
                    <a:moveTo>
                      <a:pt x="74" y="0"/>
                    </a:moveTo>
                    <a:lnTo>
                      <a:pt x="72" y="6"/>
                    </a:lnTo>
                    <a:lnTo>
                      <a:pt x="70" y="9"/>
                    </a:lnTo>
                    <a:lnTo>
                      <a:pt x="66" y="15"/>
                    </a:lnTo>
                    <a:lnTo>
                      <a:pt x="65" y="21"/>
                    </a:lnTo>
                    <a:lnTo>
                      <a:pt x="59" y="26"/>
                    </a:lnTo>
                    <a:lnTo>
                      <a:pt x="53" y="34"/>
                    </a:lnTo>
                    <a:lnTo>
                      <a:pt x="47" y="40"/>
                    </a:lnTo>
                    <a:lnTo>
                      <a:pt x="42" y="47"/>
                    </a:lnTo>
                    <a:lnTo>
                      <a:pt x="36" y="49"/>
                    </a:lnTo>
                    <a:lnTo>
                      <a:pt x="30" y="55"/>
                    </a:lnTo>
                    <a:lnTo>
                      <a:pt x="25" y="59"/>
                    </a:lnTo>
                    <a:lnTo>
                      <a:pt x="21" y="64"/>
                    </a:lnTo>
                    <a:lnTo>
                      <a:pt x="11" y="72"/>
                    </a:lnTo>
                    <a:lnTo>
                      <a:pt x="2" y="82"/>
                    </a:lnTo>
                    <a:lnTo>
                      <a:pt x="2" y="82"/>
                    </a:lnTo>
                    <a:lnTo>
                      <a:pt x="0" y="82"/>
                    </a:lnTo>
                    <a:lnTo>
                      <a:pt x="4" y="76"/>
                    </a:lnTo>
                    <a:lnTo>
                      <a:pt x="8" y="70"/>
                    </a:lnTo>
                    <a:lnTo>
                      <a:pt x="13" y="64"/>
                    </a:lnTo>
                    <a:lnTo>
                      <a:pt x="19" y="59"/>
                    </a:lnTo>
                    <a:lnTo>
                      <a:pt x="23" y="51"/>
                    </a:lnTo>
                    <a:lnTo>
                      <a:pt x="27" y="45"/>
                    </a:lnTo>
                    <a:lnTo>
                      <a:pt x="30" y="38"/>
                    </a:lnTo>
                    <a:lnTo>
                      <a:pt x="34" y="32"/>
                    </a:lnTo>
                    <a:lnTo>
                      <a:pt x="38" y="26"/>
                    </a:lnTo>
                    <a:lnTo>
                      <a:pt x="42" y="21"/>
                    </a:lnTo>
                    <a:lnTo>
                      <a:pt x="46" y="17"/>
                    </a:lnTo>
                    <a:lnTo>
                      <a:pt x="51" y="13"/>
                    </a:lnTo>
                    <a:lnTo>
                      <a:pt x="55" y="9"/>
                    </a:lnTo>
                    <a:lnTo>
                      <a:pt x="61" y="6"/>
                    </a:lnTo>
                    <a:lnTo>
                      <a:pt x="66" y="2"/>
                    </a:lnTo>
                    <a:lnTo>
                      <a:pt x="74" y="0"/>
                    </a:lnTo>
                    <a:lnTo>
                      <a:pt x="74" y="0"/>
                    </a:lnTo>
                    <a:close/>
                  </a:path>
                </a:pathLst>
              </a:custGeom>
              <a:solidFill>
                <a:srgbClr val="000000"/>
              </a:solidFill>
              <a:ln w="9525">
                <a:noFill/>
                <a:round/>
                <a:headEnd/>
                <a:tailEnd/>
              </a:ln>
            </p:spPr>
            <p:txBody>
              <a:bodyPr/>
              <a:lstStyle/>
              <a:p>
                <a:endParaRPr lang="en-US"/>
              </a:p>
            </p:txBody>
          </p:sp>
          <p:sp>
            <p:nvSpPr>
              <p:cNvPr id="42064" name="Freeform 80"/>
              <p:cNvSpPr>
                <a:spLocks noChangeAspect="1"/>
              </p:cNvSpPr>
              <p:nvPr/>
            </p:nvSpPr>
            <p:spPr bwMode="auto">
              <a:xfrm>
                <a:off x="3172" y="1751"/>
                <a:ext cx="25" cy="27"/>
              </a:xfrm>
              <a:custGeom>
                <a:avLst/>
                <a:gdLst/>
                <a:ahLst/>
                <a:cxnLst>
                  <a:cxn ang="0">
                    <a:pos x="1" y="2"/>
                  </a:cxn>
                  <a:cxn ang="0">
                    <a:pos x="7" y="0"/>
                  </a:cxn>
                  <a:cxn ang="0">
                    <a:pos x="13" y="0"/>
                  </a:cxn>
                  <a:cxn ang="0">
                    <a:pos x="19" y="0"/>
                  </a:cxn>
                  <a:cxn ang="0">
                    <a:pos x="24" y="2"/>
                  </a:cxn>
                  <a:cxn ang="0">
                    <a:pos x="34" y="3"/>
                  </a:cxn>
                  <a:cxn ang="0">
                    <a:pos x="41" y="11"/>
                  </a:cxn>
                  <a:cxn ang="0">
                    <a:pos x="45" y="17"/>
                  </a:cxn>
                  <a:cxn ang="0">
                    <a:pos x="49" y="26"/>
                  </a:cxn>
                  <a:cxn ang="0">
                    <a:pos x="49" y="32"/>
                  </a:cxn>
                  <a:cxn ang="0">
                    <a:pos x="49" y="38"/>
                  </a:cxn>
                  <a:cxn ang="0">
                    <a:pos x="49" y="43"/>
                  </a:cxn>
                  <a:cxn ang="0">
                    <a:pos x="47" y="53"/>
                  </a:cxn>
                  <a:cxn ang="0">
                    <a:pos x="39" y="45"/>
                  </a:cxn>
                  <a:cxn ang="0">
                    <a:pos x="32" y="40"/>
                  </a:cxn>
                  <a:cxn ang="0">
                    <a:pos x="22" y="34"/>
                  </a:cxn>
                  <a:cxn ang="0">
                    <a:pos x="15" y="30"/>
                  </a:cxn>
                  <a:cxn ang="0">
                    <a:pos x="7" y="22"/>
                  </a:cxn>
                  <a:cxn ang="0">
                    <a:pos x="1" y="17"/>
                  </a:cxn>
                  <a:cxn ang="0">
                    <a:pos x="0" y="11"/>
                  </a:cxn>
                  <a:cxn ang="0">
                    <a:pos x="1" y="2"/>
                  </a:cxn>
                  <a:cxn ang="0">
                    <a:pos x="1" y="2"/>
                  </a:cxn>
                </a:cxnLst>
                <a:rect l="0" t="0" r="r" b="b"/>
                <a:pathLst>
                  <a:path w="49" h="53">
                    <a:moveTo>
                      <a:pt x="1" y="2"/>
                    </a:moveTo>
                    <a:lnTo>
                      <a:pt x="7" y="0"/>
                    </a:lnTo>
                    <a:lnTo>
                      <a:pt x="13" y="0"/>
                    </a:lnTo>
                    <a:lnTo>
                      <a:pt x="19" y="0"/>
                    </a:lnTo>
                    <a:lnTo>
                      <a:pt x="24" y="2"/>
                    </a:lnTo>
                    <a:lnTo>
                      <a:pt x="34" y="3"/>
                    </a:lnTo>
                    <a:lnTo>
                      <a:pt x="41" y="11"/>
                    </a:lnTo>
                    <a:lnTo>
                      <a:pt x="45" y="17"/>
                    </a:lnTo>
                    <a:lnTo>
                      <a:pt x="49" y="26"/>
                    </a:lnTo>
                    <a:lnTo>
                      <a:pt x="49" y="32"/>
                    </a:lnTo>
                    <a:lnTo>
                      <a:pt x="49" y="38"/>
                    </a:lnTo>
                    <a:lnTo>
                      <a:pt x="49" y="43"/>
                    </a:lnTo>
                    <a:lnTo>
                      <a:pt x="47" y="53"/>
                    </a:lnTo>
                    <a:lnTo>
                      <a:pt x="39" y="45"/>
                    </a:lnTo>
                    <a:lnTo>
                      <a:pt x="32" y="40"/>
                    </a:lnTo>
                    <a:lnTo>
                      <a:pt x="22" y="34"/>
                    </a:lnTo>
                    <a:lnTo>
                      <a:pt x="15" y="30"/>
                    </a:lnTo>
                    <a:lnTo>
                      <a:pt x="7" y="22"/>
                    </a:lnTo>
                    <a:lnTo>
                      <a:pt x="1" y="17"/>
                    </a:lnTo>
                    <a:lnTo>
                      <a:pt x="0" y="11"/>
                    </a:lnTo>
                    <a:lnTo>
                      <a:pt x="1" y="2"/>
                    </a:lnTo>
                    <a:lnTo>
                      <a:pt x="1" y="2"/>
                    </a:lnTo>
                    <a:close/>
                  </a:path>
                </a:pathLst>
              </a:custGeom>
              <a:solidFill>
                <a:srgbClr val="000000"/>
              </a:solidFill>
              <a:ln w="9525">
                <a:noFill/>
                <a:round/>
                <a:headEnd/>
                <a:tailEnd/>
              </a:ln>
            </p:spPr>
            <p:txBody>
              <a:bodyPr/>
              <a:lstStyle/>
              <a:p>
                <a:endParaRPr lang="en-US"/>
              </a:p>
            </p:txBody>
          </p:sp>
          <p:sp>
            <p:nvSpPr>
              <p:cNvPr id="42065" name="Freeform 81"/>
              <p:cNvSpPr>
                <a:spLocks noChangeAspect="1"/>
              </p:cNvSpPr>
              <p:nvPr/>
            </p:nvSpPr>
            <p:spPr bwMode="auto">
              <a:xfrm>
                <a:off x="3218" y="1770"/>
                <a:ext cx="34" cy="66"/>
              </a:xfrm>
              <a:custGeom>
                <a:avLst/>
                <a:gdLst/>
                <a:ahLst/>
                <a:cxnLst>
                  <a:cxn ang="0">
                    <a:pos x="13" y="0"/>
                  </a:cxn>
                  <a:cxn ang="0">
                    <a:pos x="21" y="2"/>
                  </a:cxn>
                  <a:cxn ang="0">
                    <a:pos x="30" y="5"/>
                  </a:cxn>
                  <a:cxn ang="0">
                    <a:pos x="38" y="9"/>
                  </a:cxn>
                  <a:cxn ang="0">
                    <a:pos x="45" y="15"/>
                  </a:cxn>
                  <a:cxn ang="0">
                    <a:pos x="49" y="21"/>
                  </a:cxn>
                  <a:cxn ang="0">
                    <a:pos x="55" y="26"/>
                  </a:cxn>
                  <a:cxn ang="0">
                    <a:pos x="59" y="34"/>
                  </a:cxn>
                  <a:cxn ang="0">
                    <a:pos x="63" y="41"/>
                  </a:cxn>
                  <a:cxn ang="0">
                    <a:pos x="64" y="51"/>
                  </a:cxn>
                  <a:cxn ang="0">
                    <a:pos x="66" y="60"/>
                  </a:cxn>
                  <a:cxn ang="0">
                    <a:pos x="66" y="68"/>
                  </a:cxn>
                  <a:cxn ang="0">
                    <a:pos x="68" y="74"/>
                  </a:cxn>
                  <a:cxn ang="0">
                    <a:pos x="68" y="80"/>
                  </a:cxn>
                  <a:cxn ang="0">
                    <a:pos x="68" y="85"/>
                  </a:cxn>
                  <a:cxn ang="0">
                    <a:pos x="68" y="91"/>
                  </a:cxn>
                  <a:cxn ang="0">
                    <a:pos x="66" y="97"/>
                  </a:cxn>
                  <a:cxn ang="0">
                    <a:pos x="66" y="102"/>
                  </a:cxn>
                  <a:cxn ang="0">
                    <a:pos x="66" y="108"/>
                  </a:cxn>
                  <a:cxn ang="0">
                    <a:pos x="64" y="114"/>
                  </a:cxn>
                  <a:cxn ang="0">
                    <a:pos x="64" y="119"/>
                  </a:cxn>
                  <a:cxn ang="0">
                    <a:pos x="63" y="125"/>
                  </a:cxn>
                  <a:cxn ang="0">
                    <a:pos x="63" y="131"/>
                  </a:cxn>
                  <a:cxn ang="0">
                    <a:pos x="55" y="125"/>
                  </a:cxn>
                  <a:cxn ang="0">
                    <a:pos x="47" y="118"/>
                  </a:cxn>
                  <a:cxn ang="0">
                    <a:pos x="40" y="110"/>
                  </a:cxn>
                  <a:cxn ang="0">
                    <a:pos x="32" y="102"/>
                  </a:cxn>
                  <a:cxn ang="0">
                    <a:pos x="25" y="93"/>
                  </a:cxn>
                  <a:cxn ang="0">
                    <a:pos x="19" y="85"/>
                  </a:cxn>
                  <a:cxn ang="0">
                    <a:pos x="13" y="76"/>
                  </a:cxn>
                  <a:cxn ang="0">
                    <a:pos x="9" y="68"/>
                  </a:cxn>
                  <a:cxn ang="0">
                    <a:pos x="4" y="59"/>
                  </a:cxn>
                  <a:cxn ang="0">
                    <a:pos x="2" y="49"/>
                  </a:cxn>
                  <a:cxn ang="0">
                    <a:pos x="0" y="41"/>
                  </a:cxn>
                  <a:cxn ang="0">
                    <a:pos x="2" y="34"/>
                  </a:cxn>
                  <a:cxn ang="0">
                    <a:pos x="2" y="24"/>
                  </a:cxn>
                  <a:cxn ang="0">
                    <a:pos x="4" y="17"/>
                  </a:cxn>
                  <a:cxn ang="0">
                    <a:pos x="7" y="7"/>
                  </a:cxn>
                  <a:cxn ang="0">
                    <a:pos x="13" y="0"/>
                  </a:cxn>
                  <a:cxn ang="0">
                    <a:pos x="13" y="0"/>
                  </a:cxn>
                </a:cxnLst>
                <a:rect l="0" t="0" r="r" b="b"/>
                <a:pathLst>
                  <a:path w="68" h="131">
                    <a:moveTo>
                      <a:pt x="13" y="0"/>
                    </a:moveTo>
                    <a:lnTo>
                      <a:pt x="21" y="2"/>
                    </a:lnTo>
                    <a:lnTo>
                      <a:pt x="30" y="5"/>
                    </a:lnTo>
                    <a:lnTo>
                      <a:pt x="38" y="9"/>
                    </a:lnTo>
                    <a:lnTo>
                      <a:pt x="45" y="15"/>
                    </a:lnTo>
                    <a:lnTo>
                      <a:pt x="49" y="21"/>
                    </a:lnTo>
                    <a:lnTo>
                      <a:pt x="55" y="26"/>
                    </a:lnTo>
                    <a:lnTo>
                      <a:pt x="59" y="34"/>
                    </a:lnTo>
                    <a:lnTo>
                      <a:pt x="63" y="41"/>
                    </a:lnTo>
                    <a:lnTo>
                      <a:pt x="64" y="51"/>
                    </a:lnTo>
                    <a:lnTo>
                      <a:pt x="66" y="60"/>
                    </a:lnTo>
                    <a:lnTo>
                      <a:pt x="66" y="68"/>
                    </a:lnTo>
                    <a:lnTo>
                      <a:pt x="68" y="74"/>
                    </a:lnTo>
                    <a:lnTo>
                      <a:pt x="68" y="80"/>
                    </a:lnTo>
                    <a:lnTo>
                      <a:pt x="68" y="85"/>
                    </a:lnTo>
                    <a:lnTo>
                      <a:pt x="68" y="91"/>
                    </a:lnTo>
                    <a:lnTo>
                      <a:pt x="66" y="97"/>
                    </a:lnTo>
                    <a:lnTo>
                      <a:pt x="66" y="102"/>
                    </a:lnTo>
                    <a:lnTo>
                      <a:pt x="66" y="108"/>
                    </a:lnTo>
                    <a:lnTo>
                      <a:pt x="64" y="114"/>
                    </a:lnTo>
                    <a:lnTo>
                      <a:pt x="64" y="119"/>
                    </a:lnTo>
                    <a:lnTo>
                      <a:pt x="63" y="125"/>
                    </a:lnTo>
                    <a:lnTo>
                      <a:pt x="63" y="131"/>
                    </a:lnTo>
                    <a:lnTo>
                      <a:pt x="55" y="125"/>
                    </a:lnTo>
                    <a:lnTo>
                      <a:pt x="47" y="118"/>
                    </a:lnTo>
                    <a:lnTo>
                      <a:pt x="40" y="110"/>
                    </a:lnTo>
                    <a:lnTo>
                      <a:pt x="32" y="102"/>
                    </a:lnTo>
                    <a:lnTo>
                      <a:pt x="25" y="93"/>
                    </a:lnTo>
                    <a:lnTo>
                      <a:pt x="19" y="85"/>
                    </a:lnTo>
                    <a:lnTo>
                      <a:pt x="13" y="76"/>
                    </a:lnTo>
                    <a:lnTo>
                      <a:pt x="9" y="68"/>
                    </a:lnTo>
                    <a:lnTo>
                      <a:pt x="4" y="59"/>
                    </a:lnTo>
                    <a:lnTo>
                      <a:pt x="2" y="49"/>
                    </a:lnTo>
                    <a:lnTo>
                      <a:pt x="0" y="41"/>
                    </a:lnTo>
                    <a:lnTo>
                      <a:pt x="2" y="34"/>
                    </a:lnTo>
                    <a:lnTo>
                      <a:pt x="2" y="24"/>
                    </a:lnTo>
                    <a:lnTo>
                      <a:pt x="4" y="17"/>
                    </a:lnTo>
                    <a:lnTo>
                      <a:pt x="7" y="7"/>
                    </a:lnTo>
                    <a:lnTo>
                      <a:pt x="13" y="0"/>
                    </a:lnTo>
                    <a:lnTo>
                      <a:pt x="13" y="0"/>
                    </a:lnTo>
                    <a:close/>
                  </a:path>
                </a:pathLst>
              </a:custGeom>
              <a:solidFill>
                <a:srgbClr val="000000"/>
              </a:solidFill>
              <a:ln w="9525">
                <a:noFill/>
                <a:round/>
                <a:headEnd/>
                <a:tailEnd/>
              </a:ln>
            </p:spPr>
            <p:txBody>
              <a:bodyPr/>
              <a:lstStyle/>
              <a:p>
                <a:endParaRPr lang="en-US"/>
              </a:p>
            </p:txBody>
          </p:sp>
          <p:sp>
            <p:nvSpPr>
              <p:cNvPr id="42066" name="Freeform 82"/>
              <p:cNvSpPr>
                <a:spLocks noChangeAspect="1"/>
              </p:cNvSpPr>
              <p:nvPr/>
            </p:nvSpPr>
            <p:spPr bwMode="auto">
              <a:xfrm>
                <a:off x="3262" y="1797"/>
                <a:ext cx="32" cy="75"/>
              </a:xfrm>
              <a:custGeom>
                <a:avLst/>
                <a:gdLst/>
                <a:ahLst/>
                <a:cxnLst>
                  <a:cxn ang="0">
                    <a:pos x="25" y="0"/>
                  </a:cxn>
                  <a:cxn ang="0">
                    <a:pos x="31" y="2"/>
                  </a:cxn>
                  <a:cxn ang="0">
                    <a:pos x="38" y="6"/>
                  </a:cxn>
                  <a:cxn ang="0">
                    <a:pos x="42" y="9"/>
                  </a:cxn>
                  <a:cxn ang="0">
                    <a:pos x="48" y="17"/>
                  </a:cxn>
                  <a:cxn ang="0">
                    <a:pos x="52" y="21"/>
                  </a:cxn>
                  <a:cxn ang="0">
                    <a:pos x="55" y="27"/>
                  </a:cxn>
                  <a:cxn ang="0">
                    <a:pos x="59" y="34"/>
                  </a:cxn>
                  <a:cxn ang="0">
                    <a:pos x="61" y="42"/>
                  </a:cxn>
                  <a:cxn ang="0">
                    <a:pos x="63" y="47"/>
                  </a:cxn>
                  <a:cxn ang="0">
                    <a:pos x="63" y="55"/>
                  </a:cxn>
                  <a:cxn ang="0">
                    <a:pos x="63" y="63"/>
                  </a:cxn>
                  <a:cxn ang="0">
                    <a:pos x="65" y="72"/>
                  </a:cxn>
                  <a:cxn ang="0">
                    <a:pos x="63" y="80"/>
                  </a:cxn>
                  <a:cxn ang="0">
                    <a:pos x="63" y="87"/>
                  </a:cxn>
                  <a:cxn ang="0">
                    <a:pos x="61" y="95"/>
                  </a:cxn>
                  <a:cxn ang="0">
                    <a:pos x="61" y="104"/>
                  </a:cxn>
                  <a:cxn ang="0">
                    <a:pos x="57" y="110"/>
                  </a:cxn>
                  <a:cxn ang="0">
                    <a:pos x="55" y="116"/>
                  </a:cxn>
                  <a:cxn ang="0">
                    <a:pos x="53" y="122"/>
                  </a:cxn>
                  <a:cxn ang="0">
                    <a:pos x="52" y="127"/>
                  </a:cxn>
                  <a:cxn ang="0">
                    <a:pos x="48" y="131"/>
                  </a:cxn>
                  <a:cxn ang="0">
                    <a:pos x="44" y="137"/>
                  </a:cxn>
                  <a:cxn ang="0">
                    <a:pos x="42" y="142"/>
                  </a:cxn>
                  <a:cxn ang="0">
                    <a:pos x="38" y="150"/>
                  </a:cxn>
                  <a:cxn ang="0">
                    <a:pos x="36" y="142"/>
                  </a:cxn>
                  <a:cxn ang="0">
                    <a:pos x="36" y="137"/>
                  </a:cxn>
                  <a:cxn ang="0">
                    <a:pos x="38" y="129"/>
                  </a:cxn>
                  <a:cxn ang="0">
                    <a:pos x="38" y="123"/>
                  </a:cxn>
                  <a:cxn ang="0">
                    <a:pos x="33" y="125"/>
                  </a:cxn>
                  <a:cxn ang="0">
                    <a:pos x="29" y="125"/>
                  </a:cxn>
                  <a:cxn ang="0">
                    <a:pos x="23" y="125"/>
                  </a:cxn>
                  <a:cxn ang="0">
                    <a:pos x="21" y="127"/>
                  </a:cxn>
                  <a:cxn ang="0">
                    <a:pos x="14" y="127"/>
                  </a:cxn>
                  <a:cxn ang="0">
                    <a:pos x="10" y="127"/>
                  </a:cxn>
                  <a:cxn ang="0">
                    <a:pos x="2" y="122"/>
                  </a:cxn>
                  <a:cxn ang="0">
                    <a:pos x="0" y="114"/>
                  </a:cxn>
                  <a:cxn ang="0">
                    <a:pos x="0" y="108"/>
                  </a:cxn>
                  <a:cxn ang="0">
                    <a:pos x="2" y="103"/>
                  </a:cxn>
                  <a:cxn ang="0">
                    <a:pos x="4" y="95"/>
                  </a:cxn>
                  <a:cxn ang="0">
                    <a:pos x="6" y="89"/>
                  </a:cxn>
                  <a:cxn ang="0">
                    <a:pos x="8" y="80"/>
                  </a:cxn>
                  <a:cxn ang="0">
                    <a:pos x="12" y="72"/>
                  </a:cxn>
                  <a:cxn ang="0">
                    <a:pos x="14" y="65"/>
                  </a:cxn>
                  <a:cxn ang="0">
                    <a:pos x="17" y="57"/>
                  </a:cxn>
                  <a:cxn ang="0">
                    <a:pos x="19" y="47"/>
                  </a:cxn>
                  <a:cxn ang="0">
                    <a:pos x="23" y="40"/>
                  </a:cxn>
                  <a:cxn ang="0">
                    <a:pos x="25" y="32"/>
                  </a:cxn>
                  <a:cxn ang="0">
                    <a:pos x="27" y="25"/>
                  </a:cxn>
                  <a:cxn ang="0">
                    <a:pos x="27" y="17"/>
                  </a:cxn>
                  <a:cxn ang="0">
                    <a:pos x="27" y="9"/>
                  </a:cxn>
                  <a:cxn ang="0">
                    <a:pos x="27" y="4"/>
                  </a:cxn>
                  <a:cxn ang="0">
                    <a:pos x="25" y="0"/>
                  </a:cxn>
                  <a:cxn ang="0">
                    <a:pos x="25" y="0"/>
                  </a:cxn>
                </a:cxnLst>
                <a:rect l="0" t="0" r="r" b="b"/>
                <a:pathLst>
                  <a:path w="65" h="150">
                    <a:moveTo>
                      <a:pt x="25" y="0"/>
                    </a:moveTo>
                    <a:lnTo>
                      <a:pt x="31" y="2"/>
                    </a:lnTo>
                    <a:lnTo>
                      <a:pt x="38" y="6"/>
                    </a:lnTo>
                    <a:lnTo>
                      <a:pt x="42" y="9"/>
                    </a:lnTo>
                    <a:lnTo>
                      <a:pt x="48" y="17"/>
                    </a:lnTo>
                    <a:lnTo>
                      <a:pt x="52" y="21"/>
                    </a:lnTo>
                    <a:lnTo>
                      <a:pt x="55" y="27"/>
                    </a:lnTo>
                    <a:lnTo>
                      <a:pt x="59" y="34"/>
                    </a:lnTo>
                    <a:lnTo>
                      <a:pt x="61" y="42"/>
                    </a:lnTo>
                    <a:lnTo>
                      <a:pt x="63" y="47"/>
                    </a:lnTo>
                    <a:lnTo>
                      <a:pt x="63" y="55"/>
                    </a:lnTo>
                    <a:lnTo>
                      <a:pt x="63" y="63"/>
                    </a:lnTo>
                    <a:lnTo>
                      <a:pt x="65" y="72"/>
                    </a:lnTo>
                    <a:lnTo>
                      <a:pt x="63" y="80"/>
                    </a:lnTo>
                    <a:lnTo>
                      <a:pt x="63" y="87"/>
                    </a:lnTo>
                    <a:lnTo>
                      <a:pt x="61" y="95"/>
                    </a:lnTo>
                    <a:lnTo>
                      <a:pt x="61" y="104"/>
                    </a:lnTo>
                    <a:lnTo>
                      <a:pt x="57" y="110"/>
                    </a:lnTo>
                    <a:lnTo>
                      <a:pt x="55" y="116"/>
                    </a:lnTo>
                    <a:lnTo>
                      <a:pt x="53" y="122"/>
                    </a:lnTo>
                    <a:lnTo>
                      <a:pt x="52" y="127"/>
                    </a:lnTo>
                    <a:lnTo>
                      <a:pt x="48" y="131"/>
                    </a:lnTo>
                    <a:lnTo>
                      <a:pt x="44" y="137"/>
                    </a:lnTo>
                    <a:lnTo>
                      <a:pt x="42" y="142"/>
                    </a:lnTo>
                    <a:lnTo>
                      <a:pt x="38" y="150"/>
                    </a:lnTo>
                    <a:lnTo>
                      <a:pt x="36" y="142"/>
                    </a:lnTo>
                    <a:lnTo>
                      <a:pt x="36" y="137"/>
                    </a:lnTo>
                    <a:lnTo>
                      <a:pt x="38" y="129"/>
                    </a:lnTo>
                    <a:lnTo>
                      <a:pt x="38" y="123"/>
                    </a:lnTo>
                    <a:lnTo>
                      <a:pt x="33" y="125"/>
                    </a:lnTo>
                    <a:lnTo>
                      <a:pt x="29" y="125"/>
                    </a:lnTo>
                    <a:lnTo>
                      <a:pt x="23" y="125"/>
                    </a:lnTo>
                    <a:lnTo>
                      <a:pt x="21" y="127"/>
                    </a:lnTo>
                    <a:lnTo>
                      <a:pt x="14" y="127"/>
                    </a:lnTo>
                    <a:lnTo>
                      <a:pt x="10" y="127"/>
                    </a:lnTo>
                    <a:lnTo>
                      <a:pt x="2" y="122"/>
                    </a:lnTo>
                    <a:lnTo>
                      <a:pt x="0" y="114"/>
                    </a:lnTo>
                    <a:lnTo>
                      <a:pt x="0" y="108"/>
                    </a:lnTo>
                    <a:lnTo>
                      <a:pt x="2" y="103"/>
                    </a:lnTo>
                    <a:lnTo>
                      <a:pt x="4" y="95"/>
                    </a:lnTo>
                    <a:lnTo>
                      <a:pt x="6" y="89"/>
                    </a:lnTo>
                    <a:lnTo>
                      <a:pt x="8" y="80"/>
                    </a:lnTo>
                    <a:lnTo>
                      <a:pt x="12" y="72"/>
                    </a:lnTo>
                    <a:lnTo>
                      <a:pt x="14" y="65"/>
                    </a:lnTo>
                    <a:lnTo>
                      <a:pt x="17" y="57"/>
                    </a:lnTo>
                    <a:lnTo>
                      <a:pt x="19" y="47"/>
                    </a:lnTo>
                    <a:lnTo>
                      <a:pt x="23" y="40"/>
                    </a:lnTo>
                    <a:lnTo>
                      <a:pt x="25" y="32"/>
                    </a:lnTo>
                    <a:lnTo>
                      <a:pt x="27" y="25"/>
                    </a:lnTo>
                    <a:lnTo>
                      <a:pt x="27" y="17"/>
                    </a:lnTo>
                    <a:lnTo>
                      <a:pt x="27" y="9"/>
                    </a:lnTo>
                    <a:lnTo>
                      <a:pt x="27" y="4"/>
                    </a:lnTo>
                    <a:lnTo>
                      <a:pt x="25" y="0"/>
                    </a:lnTo>
                    <a:lnTo>
                      <a:pt x="25" y="0"/>
                    </a:lnTo>
                    <a:close/>
                  </a:path>
                </a:pathLst>
              </a:custGeom>
              <a:solidFill>
                <a:srgbClr val="000000"/>
              </a:solidFill>
              <a:ln w="9525">
                <a:noFill/>
                <a:round/>
                <a:headEnd/>
                <a:tailEnd/>
              </a:ln>
            </p:spPr>
            <p:txBody>
              <a:bodyPr/>
              <a:lstStyle/>
              <a:p>
                <a:endParaRPr lang="en-US"/>
              </a:p>
            </p:txBody>
          </p:sp>
          <p:sp>
            <p:nvSpPr>
              <p:cNvPr id="42067" name="Freeform 83"/>
              <p:cNvSpPr>
                <a:spLocks noChangeAspect="1"/>
              </p:cNvSpPr>
              <p:nvPr/>
            </p:nvSpPr>
            <p:spPr bwMode="auto">
              <a:xfrm>
                <a:off x="2485" y="1802"/>
                <a:ext cx="61" cy="36"/>
              </a:xfrm>
              <a:custGeom>
                <a:avLst/>
                <a:gdLst/>
                <a:ahLst/>
                <a:cxnLst>
                  <a:cxn ang="0">
                    <a:pos x="118" y="0"/>
                  </a:cxn>
                  <a:cxn ang="0">
                    <a:pos x="122" y="10"/>
                  </a:cxn>
                  <a:cxn ang="0">
                    <a:pos x="120" y="18"/>
                  </a:cxn>
                  <a:cxn ang="0">
                    <a:pos x="112" y="27"/>
                  </a:cxn>
                  <a:cxn ang="0">
                    <a:pos x="105" y="37"/>
                  </a:cxn>
                  <a:cxn ang="0">
                    <a:pos x="97" y="40"/>
                  </a:cxn>
                  <a:cxn ang="0">
                    <a:pos x="91" y="46"/>
                  </a:cxn>
                  <a:cxn ang="0">
                    <a:pos x="84" y="50"/>
                  </a:cxn>
                  <a:cxn ang="0">
                    <a:pos x="78" y="56"/>
                  </a:cxn>
                  <a:cxn ang="0">
                    <a:pos x="70" y="59"/>
                  </a:cxn>
                  <a:cxn ang="0">
                    <a:pos x="61" y="63"/>
                  </a:cxn>
                  <a:cxn ang="0">
                    <a:pos x="53" y="65"/>
                  </a:cxn>
                  <a:cxn ang="0">
                    <a:pos x="48" y="69"/>
                  </a:cxn>
                  <a:cxn ang="0">
                    <a:pos x="42" y="69"/>
                  </a:cxn>
                  <a:cxn ang="0">
                    <a:pos x="36" y="69"/>
                  </a:cxn>
                  <a:cxn ang="0">
                    <a:pos x="31" y="71"/>
                  </a:cxn>
                  <a:cxn ang="0">
                    <a:pos x="25" y="71"/>
                  </a:cxn>
                  <a:cxn ang="0">
                    <a:pos x="17" y="71"/>
                  </a:cxn>
                  <a:cxn ang="0">
                    <a:pos x="12" y="73"/>
                  </a:cxn>
                  <a:cxn ang="0">
                    <a:pos x="6" y="73"/>
                  </a:cxn>
                  <a:cxn ang="0">
                    <a:pos x="0" y="73"/>
                  </a:cxn>
                  <a:cxn ang="0">
                    <a:pos x="2" y="65"/>
                  </a:cxn>
                  <a:cxn ang="0">
                    <a:pos x="6" y="59"/>
                  </a:cxn>
                  <a:cxn ang="0">
                    <a:pos x="10" y="56"/>
                  </a:cxn>
                  <a:cxn ang="0">
                    <a:pos x="13" y="50"/>
                  </a:cxn>
                  <a:cxn ang="0">
                    <a:pos x="17" y="44"/>
                  </a:cxn>
                  <a:cxn ang="0">
                    <a:pos x="25" y="40"/>
                  </a:cxn>
                  <a:cxn ang="0">
                    <a:pos x="29" y="37"/>
                  </a:cxn>
                  <a:cxn ang="0">
                    <a:pos x="36" y="33"/>
                  </a:cxn>
                  <a:cxn ang="0">
                    <a:pos x="46" y="27"/>
                  </a:cxn>
                  <a:cxn ang="0">
                    <a:pos x="55" y="23"/>
                  </a:cxn>
                  <a:cxn ang="0">
                    <a:pos x="59" y="21"/>
                  </a:cxn>
                  <a:cxn ang="0">
                    <a:pos x="65" y="19"/>
                  </a:cxn>
                  <a:cxn ang="0">
                    <a:pos x="70" y="18"/>
                  </a:cxn>
                  <a:cxn ang="0">
                    <a:pos x="76" y="18"/>
                  </a:cxn>
                  <a:cxn ang="0">
                    <a:pos x="82" y="16"/>
                  </a:cxn>
                  <a:cxn ang="0">
                    <a:pos x="88" y="14"/>
                  </a:cxn>
                  <a:cxn ang="0">
                    <a:pos x="91" y="12"/>
                  </a:cxn>
                  <a:cxn ang="0">
                    <a:pos x="97" y="10"/>
                  </a:cxn>
                  <a:cxn ang="0">
                    <a:pos x="107" y="6"/>
                  </a:cxn>
                  <a:cxn ang="0">
                    <a:pos x="118" y="0"/>
                  </a:cxn>
                  <a:cxn ang="0">
                    <a:pos x="118" y="0"/>
                  </a:cxn>
                </a:cxnLst>
                <a:rect l="0" t="0" r="r" b="b"/>
                <a:pathLst>
                  <a:path w="122" h="73">
                    <a:moveTo>
                      <a:pt x="118" y="0"/>
                    </a:moveTo>
                    <a:lnTo>
                      <a:pt x="122" y="10"/>
                    </a:lnTo>
                    <a:lnTo>
                      <a:pt x="120" y="18"/>
                    </a:lnTo>
                    <a:lnTo>
                      <a:pt x="112" y="27"/>
                    </a:lnTo>
                    <a:lnTo>
                      <a:pt x="105" y="37"/>
                    </a:lnTo>
                    <a:lnTo>
                      <a:pt x="97" y="40"/>
                    </a:lnTo>
                    <a:lnTo>
                      <a:pt x="91" y="46"/>
                    </a:lnTo>
                    <a:lnTo>
                      <a:pt x="84" y="50"/>
                    </a:lnTo>
                    <a:lnTo>
                      <a:pt x="78" y="56"/>
                    </a:lnTo>
                    <a:lnTo>
                      <a:pt x="70" y="59"/>
                    </a:lnTo>
                    <a:lnTo>
                      <a:pt x="61" y="63"/>
                    </a:lnTo>
                    <a:lnTo>
                      <a:pt x="53" y="65"/>
                    </a:lnTo>
                    <a:lnTo>
                      <a:pt x="48" y="69"/>
                    </a:lnTo>
                    <a:lnTo>
                      <a:pt x="42" y="69"/>
                    </a:lnTo>
                    <a:lnTo>
                      <a:pt x="36" y="69"/>
                    </a:lnTo>
                    <a:lnTo>
                      <a:pt x="31" y="71"/>
                    </a:lnTo>
                    <a:lnTo>
                      <a:pt x="25" y="71"/>
                    </a:lnTo>
                    <a:lnTo>
                      <a:pt x="17" y="71"/>
                    </a:lnTo>
                    <a:lnTo>
                      <a:pt x="12" y="73"/>
                    </a:lnTo>
                    <a:lnTo>
                      <a:pt x="6" y="73"/>
                    </a:lnTo>
                    <a:lnTo>
                      <a:pt x="0" y="73"/>
                    </a:lnTo>
                    <a:lnTo>
                      <a:pt x="2" y="65"/>
                    </a:lnTo>
                    <a:lnTo>
                      <a:pt x="6" y="59"/>
                    </a:lnTo>
                    <a:lnTo>
                      <a:pt x="10" y="56"/>
                    </a:lnTo>
                    <a:lnTo>
                      <a:pt x="13" y="50"/>
                    </a:lnTo>
                    <a:lnTo>
                      <a:pt x="17" y="44"/>
                    </a:lnTo>
                    <a:lnTo>
                      <a:pt x="25" y="40"/>
                    </a:lnTo>
                    <a:lnTo>
                      <a:pt x="29" y="37"/>
                    </a:lnTo>
                    <a:lnTo>
                      <a:pt x="36" y="33"/>
                    </a:lnTo>
                    <a:lnTo>
                      <a:pt x="46" y="27"/>
                    </a:lnTo>
                    <a:lnTo>
                      <a:pt x="55" y="23"/>
                    </a:lnTo>
                    <a:lnTo>
                      <a:pt x="59" y="21"/>
                    </a:lnTo>
                    <a:lnTo>
                      <a:pt x="65" y="19"/>
                    </a:lnTo>
                    <a:lnTo>
                      <a:pt x="70" y="18"/>
                    </a:lnTo>
                    <a:lnTo>
                      <a:pt x="76" y="18"/>
                    </a:lnTo>
                    <a:lnTo>
                      <a:pt x="82" y="16"/>
                    </a:lnTo>
                    <a:lnTo>
                      <a:pt x="88" y="14"/>
                    </a:lnTo>
                    <a:lnTo>
                      <a:pt x="91" y="12"/>
                    </a:lnTo>
                    <a:lnTo>
                      <a:pt x="97" y="10"/>
                    </a:lnTo>
                    <a:lnTo>
                      <a:pt x="107" y="6"/>
                    </a:lnTo>
                    <a:lnTo>
                      <a:pt x="118" y="0"/>
                    </a:lnTo>
                    <a:lnTo>
                      <a:pt x="118" y="0"/>
                    </a:lnTo>
                    <a:close/>
                  </a:path>
                </a:pathLst>
              </a:custGeom>
              <a:solidFill>
                <a:srgbClr val="000000"/>
              </a:solidFill>
              <a:ln w="9525">
                <a:noFill/>
                <a:round/>
                <a:headEnd/>
                <a:tailEnd/>
              </a:ln>
            </p:spPr>
            <p:txBody>
              <a:bodyPr/>
              <a:lstStyle/>
              <a:p>
                <a:endParaRPr lang="en-US"/>
              </a:p>
            </p:txBody>
          </p:sp>
          <p:sp>
            <p:nvSpPr>
              <p:cNvPr id="42068" name="Freeform 84"/>
              <p:cNvSpPr>
                <a:spLocks noChangeAspect="1"/>
              </p:cNvSpPr>
              <p:nvPr/>
            </p:nvSpPr>
            <p:spPr bwMode="auto">
              <a:xfrm>
                <a:off x="2739" y="1850"/>
                <a:ext cx="22" cy="34"/>
              </a:xfrm>
              <a:custGeom>
                <a:avLst/>
                <a:gdLst/>
                <a:ahLst/>
                <a:cxnLst>
                  <a:cxn ang="0">
                    <a:pos x="28" y="0"/>
                  </a:cxn>
                  <a:cxn ang="0">
                    <a:pos x="34" y="2"/>
                  </a:cxn>
                  <a:cxn ang="0">
                    <a:pos x="40" y="6"/>
                  </a:cxn>
                  <a:cxn ang="0">
                    <a:pos x="42" y="10"/>
                  </a:cxn>
                  <a:cxn ang="0">
                    <a:pos x="43" y="16"/>
                  </a:cxn>
                  <a:cxn ang="0">
                    <a:pos x="42" y="21"/>
                  </a:cxn>
                  <a:cxn ang="0">
                    <a:pos x="42" y="29"/>
                  </a:cxn>
                  <a:cxn ang="0">
                    <a:pos x="38" y="35"/>
                  </a:cxn>
                  <a:cxn ang="0">
                    <a:pos x="36" y="44"/>
                  </a:cxn>
                  <a:cxn ang="0">
                    <a:pos x="28" y="50"/>
                  </a:cxn>
                  <a:cxn ang="0">
                    <a:pos x="23" y="57"/>
                  </a:cxn>
                  <a:cxn ang="0">
                    <a:pos x="17" y="63"/>
                  </a:cxn>
                  <a:cxn ang="0">
                    <a:pos x="11" y="69"/>
                  </a:cxn>
                  <a:cxn ang="0">
                    <a:pos x="9" y="63"/>
                  </a:cxn>
                  <a:cxn ang="0">
                    <a:pos x="5" y="57"/>
                  </a:cxn>
                  <a:cxn ang="0">
                    <a:pos x="4" y="54"/>
                  </a:cxn>
                  <a:cxn ang="0">
                    <a:pos x="4" y="50"/>
                  </a:cxn>
                  <a:cxn ang="0">
                    <a:pos x="2" y="40"/>
                  </a:cxn>
                  <a:cxn ang="0">
                    <a:pos x="2" y="33"/>
                  </a:cxn>
                  <a:cxn ang="0">
                    <a:pos x="0" y="27"/>
                  </a:cxn>
                  <a:cxn ang="0">
                    <a:pos x="0" y="21"/>
                  </a:cxn>
                  <a:cxn ang="0">
                    <a:pos x="0" y="17"/>
                  </a:cxn>
                  <a:cxn ang="0">
                    <a:pos x="4" y="14"/>
                  </a:cxn>
                  <a:cxn ang="0">
                    <a:pos x="5" y="10"/>
                  </a:cxn>
                  <a:cxn ang="0">
                    <a:pos x="11" y="6"/>
                  </a:cxn>
                  <a:cxn ang="0">
                    <a:pos x="15" y="4"/>
                  </a:cxn>
                  <a:cxn ang="0">
                    <a:pos x="19" y="4"/>
                  </a:cxn>
                  <a:cxn ang="0">
                    <a:pos x="23" y="2"/>
                  </a:cxn>
                  <a:cxn ang="0">
                    <a:pos x="28" y="0"/>
                  </a:cxn>
                  <a:cxn ang="0">
                    <a:pos x="28" y="0"/>
                  </a:cxn>
                </a:cxnLst>
                <a:rect l="0" t="0" r="r" b="b"/>
                <a:pathLst>
                  <a:path w="43" h="69">
                    <a:moveTo>
                      <a:pt x="28" y="0"/>
                    </a:moveTo>
                    <a:lnTo>
                      <a:pt x="34" y="2"/>
                    </a:lnTo>
                    <a:lnTo>
                      <a:pt x="40" y="6"/>
                    </a:lnTo>
                    <a:lnTo>
                      <a:pt x="42" y="10"/>
                    </a:lnTo>
                    <a:lnTo>
                      <a:pt x="43" y="16"/>
                    </a:lnTo>
                    <a:lnTo>
                      <a:pt x="42" y="21"/>
                    </a:lnTo>
                    <a:lnTo>
                      <a:pt x="42" y="29"/>
                    </a:lnTo>
                    <a:lnTo>
                      <a:pt x="38" y="35"/>
                    </a:lnTo>
                    <a:lnTo>
                      <a:pt x="36" y="44"/>
                    </a:lnTo>
                    <a:lnTo>
                      <a:pt x="28" y="50"/>
                    </a:lnTo>
                    <a:lnTo>
                      <a:pt x="23" y="57"/>
                    </a:lnTo>
                    <a:lnTo>
                      <a:pt x="17" y="63"/>
                    </a:lnTo>
                    <a:lnTo>
                      <a:pt x="11" y="69"/>
                    </a:lnTo>
                    <a:lnTo>
                      <a:pt x="9" y="63"/>
                    </a:lnTo>
                    <a:lnTo>
                      <a:pt x="5" y="57"/>
                    </a:lnTo>
                    <a:lnTo>
                      <a:pt x="4" y="54"/>
                    </a:lnTo>
                    <a:lnTo>
                      <a:pt x="4" y="50"/>
                    </a:lnTo>
                    <a:lnTo>
                      <a:pt x="2" y="40"/>
                    </a:lnTo>
                    <a:lnTo>
                      <a:pt x="2" y="33"/>
                    </a:lnTo>
                    <a:lnTo>
                      <a:pt x="0" y="27"/>
                    </a:lnTo>
                    <a:lnTo>
                      <a:pt x="0" y="21"/>
                    </a:lnTo>
                    <a:lnTo>
                      <a:pt x="0" y="17"/>
                    </a:lnTo>
                    <a:lnTo>
                      <a:pt x="4" y="14"/>
                    </a:lnTo>
                    <a:lnTo>
                      <a:pt x="5" y="10"/>
                    </a:lnTo>
                    <a:lnTo>
                      <a:pt x="11" y="6"/>
                    </a:lnTo>
                    <a:lnTo>
                      <a:pt x="15" y="4"/>
                    </a:lnTo>
                    <a:lnTo>
                      <a:pt x="19" y="4"/>
                    </a:lnTo>
                    <a:lnTo>
                      <a:pt x="23" y="2"/>
                    </a:lnTo>
                    <a:lnTo>
                      <a:pt x="28" y="0"/>
                    </a:lnTo>
                    <a:lnTo>
                      <a:pt x="28" y="0"/>
                    </a:lnTo>
                    <a:close/>
                  </a:path>
                </a:pathLst>
              </a:custGeom>
              <a:solidFill>
                <a:srgbClr val="000000"/>
              </a:solidFill>
              <a:ln w="9525">
                <a:noFill/>
                <a:round/>
                <a:headEnd/>
                <a:tailEnd/>
              </a:ln>
            </p:spPr>
            <p:txBody>
              <a:bodyPr/>
              <a:lstStyle/>
              <a:p>
                <a:endParaRPr lang="en-US"/>
              </a:p>
            </p:txBody>
          </p:sp>
          <p:sp>
            <p:nvSpPr>
              <p:cNvPr id="42069" name="Freeform 85"/>
              <p:cNvSpPr>
                <a:spLocks noChangeAspect="1"/>
              </p:cNvSpPr>
              <p:nvPr/>
            </p:nvSpPr>
            <p:spPr bwMode="auto">
              <a:xfrm>
                <a:off x="3296" y="1850"/>
                <a:ext cx="53" cy="196"/>
              </a:xfrm>
              <a:custGeom>
                <a:avLst/>
                <a:gdLst/>
                <a:ahLst/>
                <a:cxnLst>
                  <a:cxn ang="0">
                    <a:pos x="26" y="6"/>
                  </a:cxn>
                  <a:cxn ang="0">
                    <a:pos x="36" y="19"/>
                  </a:cxn>
                  <a:cxn ang="0">
                    <a:pos x="45" y="35"/>
                  </a:cxn>
                  <a:cxn ang="0">
                    <a:pos x="55" y="52"/>
                  </a:cxn>
                  <a:cxn ang="0">
                    <a:pos x="64" y="67"/>
                  </a:cxn>
                  <a:cxn ang="0">
                    <a:pos x="74" y="84"/>
                  </a:cxn>
                  <a:cxn ang="0">
                    <a:pos x="83" y="99"/>
                  </a:cxn>
                  <a:cxn ang="0">
                    <a:pos x="91" y="116"/>
                  </a:cxn>
                  <a:cxn ang="0">
                    <a:pos x="97" y="133"/>
                  </a:cxn>
                  <a:cxn ang="0">
                    <a:pos x="102" y="154"/>
                  </a:cxn>
                  <a:cxn ang="0">
                    <a:pos x="104" y="175"/>
                  </a:cxn>
                  <a:cxn ang="0">
                    <a:pos x="106" y="196"/>
                  </a:cxn>
                  <a:cxn ang="0">
                    <a:pos x="104" y="215"/>
                  </a:cxn>
                  <a:cxn ang="0">
                    <a:pos x="99" y="236"/>
                  </a:cxn>
                  <a:cxn ang="0">
                    <a:pos x="91" y="257"/>
                  </a:cxn>
                  <a:cxn ang="0">
                    <a:pos x="81" y="278"/>
                  </a:cxn>
                  <a:cxn ang="0">
                    <a:pos x="76" y="295"/>
                  </a:cxn>
                  <a:cxn ang="0">
                    <a:pos x="72" y="306"/>
                  </a:cxn>
                  <a:cxn ang="0">
                    <a:pos x="70" y="320"/>
                  </a:cxn>
                  <a:cxn ang="0">
                    <a:pos x="68" y="333"/>
                  </a:cxn>
                  <a:cxn ang="0">
                    <a:pos x="66" y="346"/>
                  </a:cxn>
                  <a:cxn ang="0">
                    <a:pos x="64" y="360"/>
                  </a:cxn>
                  <a:cxn ang="0">
                    <a:pos x="61" y="371"/>
                  </a:cxn>
                  <a:cxn ang="0">
                    <a:pos x="59" y="384"/>
                  </a:cxn>
                  <a:cxn ang="0">
                    <a:pos x="47" y="377"/>
                  </a:cxn>
                  <a:cxn ang="0">
                    <a:pos x="34" y="342"/>
                  </a:cxn>
                  <a:cxn ang="0">
                    <a:pos x="32" y="306"/>
                  </a:cxn>
                  <a:cxn ang="0">
                    <a:pos x="38" y="268"/>
                  </a:cxn>
                  <a:cxn ang="0">
                    <a:pos x="45" y="228"/>
                  </a:cxn>
                  <a:cxn ang="0">
                    <a:pos x="55" y="187"/>
                  </a:cxn>
                  <a:cxn ang="0">
                    <a:pos x="61" y="149"/>
                  </a:cxn>
                  <a:cxn ang="0">
                    <a:pos x="62" y="112"/>
                  </a:cxn>
                  <a:cxn ang="0">
                    <a:pos x="53" y="97"/>
                  </a:cxn>
                  <a:cxn ang="0">
                    <a:pos x="43" y="101"/>
                  </a:cxn>
                  <a:cxn ang="0">
                    <a:pos x="36" y="109"/>
                  </a:cxn>
                  <a:cxn ang="0">
                    <a:pos x="30" y="120"/>
                  </a:cxn>
                  <a:cxn ang="0">
                    <a:pos x="26" y="133"/>
                  </a:cxn>
                  <a:cxn ang="0">
                    <a:pos x="24" y="145"/>
                  </a:cxn>
                  <a:cxn ang="0">
                    <a:pos x="22" y="158"/>
                  </a:cxn>
                  <a:cxn ang="0">
                    <a:pos x="22" y="171"/>
                  </a:cxn>
                  <a:cxn ang="0">
                    <a:pos x="17" y="173"/>
                  </a:cxn>
                  <a:cxn ang="0">
                    <a:pos x="9" y="162"/>
                  </a:cxn>
                  <a:cxn ang="0">
                    <a:pos x="3" y="151"/>
                  </a:cxn>
                  <a:cxn ang="0">
                    <a:pos x="2" y="139"/>
                  </a:cxn>
                  <a:cxn ang="0">
                    <a:pos x="0" y="124"/>
                  </a:cxn>
                  <a:cxn ang="0">
                    <a:pos x="0" y="107"/>
                  </a:cxn>
                  <a:cxn ang="0">
                    <a:pos x="0" y="90"/>
                  </a:cxn>
                  <a:cxn ang="0">
                    <a:pos x="2" y="73"/>
                  </a:cxn>
                  <a:cxn ang="0">
                    <a:pos x="5" y="55"/>
                  </a:cxn>
                  <a:cxn ang="0">
                    <a:pos x="9" y="36"/>
                  </a:cxn>
                  <a:cxn ang="0">
                    <a:pos x="13" y="21"/>
                  </a:cxn>
                  <a:cxn ang="0">
                    <a:pos x="17" y="6"/>
                  </a:cxn>
                  <a:cxn ang="0">
                    <a:pos x="21" y="0"/>
                  </a:cxn>
                </a:cxnLst>
                <a:rect l="0" t="0" r="r" b="b"/>
                <a:pathLst>
                  <a:path w="106" h="392">
                    <a:moveTo>
                      <a:pt x="21" y="0"/>
                    </a:moveTo>
                    <a:lnTo>
                      <a:pt x="26" y="6"/>
                    </a:lnTo>
                    <a:lnTo>
                      <a:pt x="30" y="14"/>
                    </a:lnTo>
                    <a:lnTo>
                      <a:pt x="36" y="19"/>
                    </a:lnTo>
                    <a:lnTo>
                      <a:pt x="42" y="29"/>
                    </a:lnTo>
                    <a:lnTo>
                      <a:pt x="45" y="35"/>
                    </a:lnTo>
                    <a:lnTo>
                      <a:pt x="51" y="44"/>
                    </a:lnTo>
                    <a:lnTo>
                      <a:pt x="55" y="52"/>
                    </a:lnTo>
                    <a:lnTo>
                      <a:pt x="61" y="59"/>
                    </a:lnTo>
                    <a:lnTo>
                      <a:pt x="64" y="67"/>
                    </a:lnTo>
                    <a:lnTo>
                      <a:pt x="70" y="74"/>
                    </a:lnTo>
                    <a:lnTo>
                      <a:pt x="74" y="84"/>
                    </a:lnTo>
                    <a:lnTo>
                      <a:pt x="80" y="92"/>
                    </a:lnTo>
                    <a:lnTo>
                      <a:pt x="83" y="99"/>
                    </a:lnTo>
                    <a:lnTo>
                      <a:pt x="87" y="109"/>
                    </a:lnTo>
                    <a:lnTo>
                      <a:pt x="91" y="116"/>
                    </a:lnTo>
                    <a:lnTo>
                      <a:pt x="95" y="124"/>
                    </a:lnTo>
                    <a:lnTo>
                      <a:pt x="97" y="133"/>
                    </a:lnTo>
                    <a:lnTo>
                      <a:pt x="100" y="145"/>
                    </a:lnTo>
                    <a:lnTo>
                      <a:pt x="102" y="154"/>
                    </a:lnTo>
                    <a:lnTo>
                      <a:pt x="104" y="164"/>
                    </a:lnTo>
                    <a:lnTo>
                      <a:pt x="104" y="175"/>
                    </a:lnTo>
                    <a:lnTo>
                      <a:pt x="106" y="185"/>
                    </a:lnTo>
                    <a:lnTo>
                      <a:pt x="106" y="196"/>
                    </a:lnTo>
                    <a:lnTo>
                      <a:pt x="106" y="206"/>
                    </a:lnTo>
                    <a:lnTo>
                      <a:pt x="104" y="215"/>
                    </a:lnTo>
                    <a:lnTo>
                      <a:pt x="102" y="227"/>
                    </a:lnTo>
                    <a:lnTo>
                      <a:pt x="99" y="236"/>
                    </a:lnTo>
                    <a:lnTo>
                      <a:pt x="97" y="247"/>
                    </a:lnTo>
                    <a:lnTo>
                      <a:pt x="91" y="257"/>
                    </a:lnTo>
                    <a:lnTo>
                      <a:pt x="87" y="268"/>
                    </a:lnTo>
                    <a:lnTo>
                      <a:pt x="81" y="278"/>
                    </a:lnTo>
                    <a:lnTo>
                      <a:pt x="78" y="289"/>
                    </a:lnTo>
                    <a:lnTo>
                      <a:pt x="76" y="295"/>
                    </a:lnTo>
                    <a:lnTo>
                      <a:pt x="74" y="301"/>
                    </a:lnTo>
                    <a:lnTo>
                      <a:pt x="72" y="306"/>
                    </a:lnTo>
                    <a:lnTo>
                      <a:pt x="72" y="314"/>
                    </a:lnTo>
                    <a:lnTo>
                      <a:pt x="70" y="320"/>
                    </a:lnTo>
                    <a:lnTo>
                      <a:pt x="68" y="325"/>
                    </a:lnTo>
                    <a:lnTo>
                      <a:pt x="68" y="333"/>
                    </a:lnTo>
                    <a:lnTo>
                      <a:pt x="68" y="341"/>
                    </a:lnTo>
                    <a:lnTo>
                      <a:pt x="66" y="346"/>
                    </a:lnTo>
                    <a:lnTo>
                      <a:pt x="64" y="352"/>
                    </a:lnTo>
                    <a:lnTo>
                      <a:pt x="64" y="360"/>
                    </a:lnTo>
                    <a:lnTo>
                      <a:pt x="62" y="365"/>
                    </a:lnTo>
                    <a:lnTo>
                      <a:pt x="61" y="371"/>
                    </a:lnTo>
                    <a:lnTo>
                      <a:pt x="61" y="379"/>
                    </a:lnTo>
                    <a:lnTo>
                      <a:pt x="59" y="384"/>
                    </a:lnTo>
                    <a:lnTo>
                      <a:pt x="59" y="392"/>
                    </a:lnTo>
                    <a:lnTo>
                      <a:pt x="47" y="377"/>
                    </a:lnTo>
                    <a:lnTo>
                      <a:pt x="40" y="361"/>
                    </a:lnTo>
                    <a:lnTo>
                      <a:pt x="34" y="342"/>
                    </a:lnTo>
                    <a:lnTo>
                      <a:pt x="32" y="327"/>
                    </a:lnTo>
                    <a:lnTo>
                      <a:pt x="32" y="306"/>
                    </a:lnTo>
                    <a:lnTo>
                      <a:pt x="34" y="289"/>
                    </a:lnTo>
                    <a:lnTo>
                      <a:pt x="38" y="268"/>
                    </a:lnTo>
                    <a:lnTo>
                      <a:pt x="42" y="249"/>
                    </a:lnTo>
                    <a:lnTo>
                      <a:pt x="45" y="228"/>
                    </a:lnTo>
                    <a:lnTo>
                      <a:pt x="51" y="208"/>
                    </a:lnTo>
                    <a:lnTo>
                      <a:pt x="55" y="187"/>
                    </a:lnTo>
                    <a:lnTo>
                      <a:pt x="59" y="168"/>
                    </a:lnTo>
                    <a:lnTo>
                      <a:pt x="61" y="149"/>
                    </a:lnTo>
                    <a:lnTo>
                      <a:pt x="62" y="131"/>
                    </a:lnTo>
                    <a:lnTo>
                      <a:pt x="62" y="112"/>
                    </a:lnTo>
                    <a:lnTo>
                      <a:pt x="59" y="97"/>
                    </a:lnTo>
                    <a:lnTo>
                      <a:pt x="53" y="97"/>
                    </a:lnTo>
                    <a:lnTo>
                      <a:pt x="47" y="99"/>
                    </a:lnTo>
                    <a:lnTo>
                      <a:pt x="43" y="101"/>
                    </a:lnTo>
                    <a:lnTo>
                      <a:pt x="40" y="105"/>
                    </a:lnTo>
                    <a:lnTo>
                      <a:pt x="36" y="109"/>
                    </a:lnTo>
                    <a:lnTo>
                      <a:pt x="34" y="114"/>
                    </a:lnTo>
                    <a:lnTo>
                      <a:pt x="30" y="120"/>
                    </a:lnTo>
                    <a:lnTo>
                      <a:pt x="30" y="128"/>
                    </a:lnTo>
                    <a:lnTo>
                      <a:pt x="26" y="133"/>
                    </a:lnTo>
                    <a:lnTo>
                      <a:pt x="26" y="139"/>
                    </a:lnTo>
                    <a:lnTo>
                      <a:pt x="24" y="145"/>
                    </a:lnTo>
                    <a:lnTo>
                      <a:pt x="24" y="152"/>
                    </a:lnTo>
                    <a:lnTo>
                      <a:pt x="22" y="158"/>
                    </a:lnTo>
                    <a:lnTo>
                      <a:pt x="22" y="166"/>
                    </a:lnTo>
                    <a:lnTo>
                      <a:pt x="22" y="171"/>
                    </a:lnTo>
                    <a:lnTo>
                      <a:pt x="22" y="179"/>
                    </a:lnTo>
                    <a:lnTo>
                      <a:pt x="17" y="173"/>
                    </a:lnTo>
                    <a:lnTo>
                      <a:pt x="13" y="168"/>
                    </a:lnTo>
                    <a:lnTo>
                      <a:pt x="9" y="162"/>
                    </a:lnTo>
                    <a:lnTo>
                      <a:pt x="7" y="158"/>
                    </a:lnTo>
                    <a:lnTo>
                      <a:pt x="3" y="151"/>
                    </a:lnTo>
                    <a:lnTo>
                      <a:pt x="3" y="145"/>
                    </a:lnTo>
                    <a:lnTo>
                      <a:pt x="2" y="139"/>
                    </a:lnTo>
                    <a:lnTo>
                      <a:pt x="2" y="133"/>
                    </a:lnTo>
                    <a:lnTo>
                      <a:pt x="0" y="124"/>
                    </a:lnTo>
                    <a:lnTo>
                      <a:pt x="0" y="114"/>
                    </a:lnTo>
                    <a:lnTo>
                      <a:pt x="0" y="107"/>
                    </a:lnTo>
                    <a:lnTo>
                      <a:pt x="0" y="99"/>
                    </a:lnTo>
                    <a:lnTo>
                      <a:pt x="0" y="90"/>
                    </a:lnTo>
                    <a:lnTo>
                      <a:pt x="2" y="80"/>
                    </a:lnTo>
                    <a:lnTo>
                      <a:pt x="2" y="73"/>
                    </a:lnTo>
                    <a:lnTo>
                      <a:pt x="3" y="63"/>
                    </a:lnTo>
                    <a:lnTo>
                      <a:pt x="5" y="55"/>
                    </a:lnTo>
                    <a:lnTo>
                      <a:pt x="7" y="46"/>
                    </a:lnTo>
                    <a:lnTo>
                      <a:pt x="9" y="36"/>
                    </a:lnTo>
                    <a:lnTo>
                      <a:pt x="11" y="29"/>
                    </a:lnTo>
                    <a:lnTo>
                      <a:pt x="13" y="21"/>
                    </a:lnTo>
                    <a:lnTo>
                      <a:pt x="15" y="14"/>
                    </a:lnTo>
                    <a:lnTo>
                      <a:pt x="17" y="6"/>
                    </a:lnTo>
                    <a:lnTo>
                      <a:pt x="21" y="0"/>
                    </a:lnTo>
                    <a:lnTo>
                      <a:pt x="21" y="0"/>
                    </a:lnTo>
                    <a:close/>
                  </a:path>
                </a:pathLst>
              </a:custGeom>
              <a:solidFill>
                <a:srgbClr val="000000"/>
              </a:solidFill>
              <a:ln w="9525">
                <a:noFill/>
                <a:round/>
                <a:headEnd/>
                <a:tailEnd/>
              </a:ln>
            </p:spPr>
            <p:txBody>
              <a:bodyPr/>
              <a:lstStyle/>
              <a:p>
                <a:endParaRPr lang="en-US"/>
              </a:p>
            </p:txBody>
          </p:sp>
          <p:sp>
            <p:nvSpPr>
              <p:cNvPr id="42070" name="Freeform 86"/>
              <p:cNvSpPr>
                <a:spLocks noChangeAspect="1"/>
              </p:cNvSpPr>
              <p:nvPr/>
            </p:nvSpPr>
            <p:spPr bwMode="auto">
              <a:xfrm>
                <a:off x="2450" y="1859"/>
                <a:ext cx="38" cy="36"/>
              </a:xfrm>
              <a:custGeom>
                <a:avLst/>
                <a:gdLst/>
                <a:ahLst/>
                <a:cxnLst>
                  <a:cxn ang="0">
                    <a:pos x="66" y="0"/>
                  </a:cxn>
                  <a:cxn ang="0">
                    <a:pos x="74" y="4"/>
                  </a:cxn>
                  <a:cxn ang="0">
                    <a:pos x="76" y="12"/>
                  </a:cxn>
                  <a:cxn ang="0">
                    <a:pos x="74" y="21"/>
                  </a:cxn>
                  <a:cxn ang="0">
                    <a:pos x="70" y="31"/>
                  </a:cxn>
                  <a:cxn ang="0">
                    <a:pos x="64" y="37"/>
                  </a:cxn>
                  <a:cxn ang="0">
                    <a:pos x="57" y="42"/>
                  </a:cxn>
                  <a:cxn ang="0">
                    <a:pos x="47" y="50"/>
                  </a:cxn>
                  <a:cxn ang="0">
                    <a:pos x="40" y="56"/>
                  </a:cxn>
                  <a:cxn ang="0">
                    <a:pos x="30" y="61"/>
                  </a:cxn>
                  <a:cxn ang="0">
                    <a:pos x="23" y="67"/>
                  </a:cxn>
                  <a:cxn ang="0">
                    <a:pos x="15" y="71"/>
                  </a:cxn>
                  <a:cxn ang="0">
                    <a:pos x="11" y="73"/>
                  </a:cxn>
                  <a:cxn ang="0">
                    <a:pos x="4" y="73"/>
                  </a:cxn>
                  <a:cxn ang="0">
                    <a:pos x="0" y="73"/>
                  </a:cxn>
                  <a:cxn ang="0">
                    <a:pos x="0" y="67"/>
                  </a:cxn>
                  <a:cxn ang="0">
                    <a:pos x="7" y="57"/>
                  </a:cxn>
                  <a:cxn ang="0">
                    <a:pos x="9" y="52"/>
                  </a:cxn>
                  <a:cxn ang="0">
                    <a:pos x="17" y="46"/>
                  </a:cxn>
                  <a:cxn ang="0">
                    <a:pos x="23" y="38"/>
                  </a:cxn>
                  <a:cxn ang="0">
                    <a:pos x="32" y="31"/>
                  </a:cxn>
                  <a:cxn ang="0">
                    <a:pos x="32" y="23"/>
                  </a:cxn>
                  <a:cxn ang="0">
                    <a:pos x="34" y="18"/>
                  </a:cxn>
                  <a:cxn ang="0">
                    <a:pos x="38" y="16"/>
                  </a:cxn>
                  <a:cxn ang="0">
                    <a:pos x="44" y="14"/>
                  </a:cxn>
                  <a:cxn ang="0">
                    <a:pos x="51" y="10"/>
                  </a:cxn>
                  <a:cxn ang="0">
                    <a:pos x="57" y="8"/>
                  </a:cxn>
                  <a:cxn ang="0">
                    <a:pos x="61" y="4"/>
                  </a:cxn>
                  <a:cxn ang="0">
                    <a:pos x="66" y="0"/>
                  </a:cxn>
                  <a:cxn ang="0">
                    <a:pos x="66" y="0"/>
                  </a:cxn>
                </a:cxnLst>
                <a:rect l="0" t="0" r="r" b="b"/>
                <a:pathLst>
                  <a:path w="76" h="73">
                    <a:moveTo>
                      <a:pt x="66" y="0"/>
                    </a:moveTo>
                    <a:lnTo>
                      <a:pt x="74" y="4"/>
                    </a:lnTo>
                    <a:lnTo>
                      <a:pt x="76" y="12"/>
                    </a:lnTo>
                    <a:lnTo>
                      <a:pt x="74" y="21"/>
                    </a:lnTo>
                    <a:lnTo>
                      <a:pt x="70" y="31"/>
                    </a:lnTo>
                    <a:lnTo>
                      <a:pt x="64" y="37"/>
                    </a:lnTo>
                    <a:lnTo>
                      <a:pt x="57" y="42"/>
                    </a:lnTo>
                    <a:lnTo>
                      <a:pt x="47" y="50"/>
                    </a:lnTo>
                    <a:lnTo>
                      <a:pt x="40" y="56"/>
                    </a:lnTo>
                    <a:lnTo>
                      <a:pt x="30" y="61"/>
                    </a:lnTo>
                    <a:lnTo>
                      <a:pt x="23" y="67"/>
                    </a:lnTo>
                    <a:lnTo>
                      <a:pt x="15" y="71"/>
                    </a:lnTo>
                    <a:lnTo>
                      <a:pt x="11" y="73"/>
                    </a:lnTo>
                    <a:lnTo>
                      <a:pt x="4" y="73"/>
                    </a:lnTo>
                    <a:lnTo>
                      <a:pt x="0" y="73"/>
                    </a:lnTo>
                    <a:lnTo>
                      <a:pt x="0" y="67"/>
                    </a:lnTo>
                    <a:lnTo>
                      <a:pt x="7" y="57"/>
                    </a:lnTo>
                    <a:lnTo>
                      <a:pt x="9" y="52"/>
                    </a:lnTo>
                    <a:lnTo>
                      <a:pt x="17" y="46"/>
                    </a:lnTo>
                    <a:lnTo>
                      <a:pt x="23" y="38"/>
                    </a:lnTo>
                    <a:lnTo>
                      <a:pt x="32" y="31"/>
                    </a:lnTo>
                    <a:lnTo>
                      <a:pt x="32" y="23"/>
                    </a:lnTo>
                    <a:lnTo>
                      <a:pt x="34" y="18"/>
                    </a:lnTo>
                    <a:lnTo>
                      <a:pt x="38" y="16"/>
                    </a:lnTo>
                    <a:lnTo>
                      <a:pt x="44" y="14"/>
                    </a:lnTo>
                    <a:lnTo>
                      <a:pt x="51" y="10"/>
                    </a:lnTo>
                    <a:lnTo>
                      <a:pt x="57" y="8"/>
                    </a:lnTo>
                    <a:lnTo>
                      <a:pt x="61" y="4"/>
                    </a:lnTo>
                    <a:lnTo>
                      <a:pt x="66" y="0"/>
                    </a:lnTo>
                    <a:lnTo>
                      <a:pt x="66" y="0"/>
                    </a:lnTo>
                    <a:close/>
                  </a:path>
                </a:pathLst>
              </a:custGeom>
              <a:solidFill>
                <a:srgbClr val="000000"/>
              </a:solidFill>
              <a:ln w="9525">
                <a:noFill/>
                <a:round/>
                <a:headEnd/>
                <a:tailEnd/>
              </a:ln>
            </p:spPr>
            <p:txBody>
              <a:bodyPr/>
              <a:lstStyle/>
              <a:p>
                <a:endParaRPr lang="en-US"/>
              </a:p>
            </p:txBody>
          </p:sp>
          <p:sp>
            <p:nvSpPr>
              <p:cNvPr id="42071" name="Freeform 87"/>
              <p:cNvSpPr>
                <a:spLocks noChangeAspect="1"/>
              </p:cNvSpPr>
              <p:nvPr/>
            </p:nvSpPr>
            <p:spPr bwMode="auto">
              <a:xfrm>
                <a:off x="3024" y="1868"/>
                <a:ext cx="48" cy="33"/>
              </a:xfrm>
              <a:custGeom>
                <a:avLst/>
                <a:gdLst/>
                <a:ahLst/>
                <a:cxnLst>
                  <a:cxn ang="0">
                    <a:pos x="63" y="0"/>
                  </a:cxn>
                  <a:cxn ang="0">
                    <a:pos x="68" y="0"/>
                  </a:cxn>
                  <a:cxn ang="0">
                    <a:pos x="74" y="0"/>
                  </a:cxn>
                  <a:cxn ang="0">
                    <a:pos x="80" y="0"/>
                  </a:cxn>
                  <a:cxn ang="0">
                    <a:pos x="84" y="0"/>
                  </a:cxn>
                  <a:cxn ang="0">
                    <a:pos x="91" y="0"/>
                  </a:cxn>
                  <a:cxn ang="0">
                    <a:pos x="95" y="4"/>
                  </a:cxn>
                  <a:cxn ang="0">
                    <a:pos x="97" y="10"/>
                  </a:cxn>
                  <a:cxn ang="0">
                    <a:pos x="91" y="18"/>
                  </a:cxn>
                  <a:cxn ang="0">
                    <a:pos x="86" y="19"/>
                  </a:cxn>
                  <a:cxn ang="0">
                    <a:pos x="80" y="23"/>
                  </a:cxn>
                  <a:cxn ang="0">
                    <a:pos x="74" y="25"/>
                  </a:cxn>
                  <a:cxn ang="0">
                    <a:pos x="70" y="29"/>
                  </a:cxn>
                  <a:cxn ang="0">
                    <a:pos x="63" y="33"/>
                  </a:cxn>
                  <a:cxn ang="0">
                    <a:pos x="57" y="37"/>
                  </a:cxn>
                  <a:cxn ang="0">
                    <a:pos x="49" y="40"/>
                  </a:cxn>
                  <a:cxn ang="0">
                    <a:pos x="44" y="44"/>
                  </a:cxn>
                  <a:cxn ang="0">
                    <a:pos x="36" y="48"/>
                  </a:cxn>
                  <a:cxn ang="0">
                    <a:pos x="30" y="50"/>
                  </a:cxn>
                  <a:cxn ang="0">
                    <a:pos x="25" y="54"/>
                  </a:cxn>
                  <a:cxn ang="0">
                    <a:pos x="19" y="57"/>
                  </a:cxn>
                  <a:cxn ang="0">
                    <a:pos x="10" y="61"/>
                  </a:cxn>
                  <a:cxn ang="0">
                    <a:pos x="4" y="67"/>
                  </a:cxn>
                  <a:cxn ang="0">
                    <a:pos x="0" y="65"/>
                  </a:cxn>
                  <a:cxn ang="0">
                    <a:pos x="6" y="56"/>
                  </a:cxn>
                  <a:cxn ang="0">
                    <a:pos x="13" y="48"/>
                  </a:cxn>
                  <a:cxn ang="0">
                    <a:pos x="21" y="40"/>
                  </a:cxn>
                  <a:cxn ang="0">
                    <a:pos x="29" y="33"/>
                  </a:cxn>
                  <a:cxn ang="0">
                    <a:pos x="36" y="23"/>
                  </a:cxn>
                  <a:cxn ang="0">
                    <a:pos x="46" y="16"/>
                  </a:cxn>
                  <a:cxn ang="0">
                    <a:pos x="55" y="8"/>
                  </a:cxn>
                  <a:cxn ang="0">
                    <a:pos x="63" y="0"/>
                  </a:cxn>
                  <a:cxn ang="0">
                    <a:pos x="63" y="0"/>
                  </a:cxn>
                </a:cxnLst>
                <a:rect l="0" t="0" r="r" b="b"/>
                <a:pathLst>
                  <a:path w="97" h="67">
                    <a:moveTo>
                      <a:pt x="63" y="0"/>
                    </a:moveTo>
                    <a:lnTo>
                      <a:pt x="68" y="0"/>
                    </a:lnTo>
                    <a:lnTo>
                      <a:pt x="74" y="0"/>
                    </a:lnTo>
                    <a:lnTo>
                      <a:pt x="80" y="0"/>
                    </a:lnTo>
                    <a:lnTo>
                      <a:pt x="84" y="0"/>
                    </a:lnTo>
                    <a:lnTo>
                      <a:pt x="91" y="0"/>
                    </a:lnTo>
                    <a:lnTo>
                      <a:pt x="95" y="4"/>
                    </a:lnTo>
                    <a:lnTo>
                      <a:pt x="97" y="10"/>
                    </a:lnTo>
                    <a:lnTo>
                      <a:pt x="91" y="18"/>
                    </a:lnTo>
                    <a:lnTo>
                      <a:pt x="86" y="19"/>
                    </a:lnTo>
                    <a:lnTo>
                      <a:pt x="80" y="23"/>
                    </a:lnTo>
                    <a:lnTo>
                      <a:pt x="74" y="25"/>
                    </a:lnTo>
                    <a:lnTo>
                      <a:pt x="70" y="29"/>
                    </a:lnTo>
                    <a:lnTo>
                      <a:pt x="63" y="33"/>
                    </a:lnTo>
                    <a:lnTo>
                      <a:pt x="57" y="37"/>
                    </a:lnTo>
                    <a:lnTo>
                      <a:pt x="49" y="40"/>
                    </a:lnTo>
                    <a:lnTo>
                      <a:pt x="44" y="44"/>
                    </a:lnTo>
                    <a:lnTo>
                      <a:pt x="36" y="48"/>
                    </a:lnTo>
                    <a:lnTo>
                      <a:pt x="30" y="50"/>
                    </a:lnTo>
                    <a:lnTo>
                      <a:pt x="25" y="54"/>
                    </a:lnTo>
                    <a:lnTo>
                      <a:pt x="19" y="57"/>
                    </a:lnTo>
                    <a:lnTo>
                      <a:pt x="10" y="61"/>
                    </a:lnTo>
                    <a:lnTo>
                      <a:pt x="4" y="67"/>
                    </a:lnTo>
                    <a:lnTo>
                      <a:pt x="0" y="65"/>
                    </a:lnTo>
                    <a:lnTo>
                      <a:pt x="6" y="56"/>
                    </a:lnTo>
                    <a:lnTo>
                      <a:pt x="13" y="48"/>
                    </a:lnTo>
                    <a:lnTo>
                      <a:pt x="21" y="40"/>
                    </a:lnTo>
                    <a:lnTo>
                      <a:pt x="29" y="33"/>
                    </a:lnTo>
                    <a:lnTo>
                      <a:pt x="36" y="23"/>
                    </a:lnTo>
                    <a:lnTo>
                      <a:pt x="46" y="16"/>
                    </a:lnTo>
                    <a:lnTo>
                      <a:pt x="55" y="8"/>
                    </a:lnTo>
                    <a:lnTo>
                      <a:pt x="63" y="0"/>
                    </a:lnTo>
                    <a:lnTo>
                      <a:pt x="63" y="0"/>
                    </a:lnTo>
                    <a:close/>
                  </a:path>
                </a:pathLst>
              </a:custGeom>
              <a:solidFill>
                <a:srgbClr val="000000"/>
              </a:solidFill>
              <a:ln w="9525">
                <a:noFill/>
                <a:round/>
                <a:headEnd/>
                <a:tailEnd/>
              </a:ln>
            </p:spPr>
            <p:txBody>
              <a:bodyPr/>
              <a:lstStyle/>
              <a:p>
                <a:endParaRPr lang="en-US"/>
              </a:p>
            </p:txBody>
          </p:sp>
          <p:sp>
            <p:nvSpPr>
              <p:cNvPr id="42072" name="Freeform 88"/>
              <p:cNvSpPr>
                <a:spLocks noChangeAspect="1"/>
              </p:cNvSpPr>
              <p:nvPr/>
            </p:nvSpPr>
            <p:spPr bwMode="auto">
              <a:xfrm>
                <a:off x="2672" y="1895"/>
                <a:ext cx="30" cy="55"/>
              </a:xfrm>
              <a:custGeom>
                <a:avLst/>
                <a:gdLst/>
                <a:ahLst/>
                <a:cxnLst>
                  <a:cxn ang="0">
                    <a:pos x="45" y="0"/>
                  </a:cxn>
                  <a:cxn ang="0">
                    <a:pos x="49" y="5"/>
                  </a:cxn>
                  <a:cxn ang="0">
                    <a:pos x="55" y="11"/>
                  </a:cxn>
                  <a:cxn ang="0">
                    <a:pos x="57" y="17"/>
                  </a:cxn>
                  <a:cxn ang="0">
                    <a:pos x="59" y="22"/>
                  </a:cxn>
                  <a:cxn ang="0">
                    <a:pos x="59" y="28"/>
                  </a:cxn>
                  <a:cxn ang="0">
                    <a:pos x="57" y="38"/>
                  </a:cxn>
                  <a:cxn ang="0">
                    <a:pos x="55" y="45"/>
                  </a:cxn>
                  <a:cxn ang="0">
                    <a:pos x="53" y="53"/>
                  </a:cxn>
                  <a:cxn ang="0">
                    <a:pos x="45" y="61"/>
                  </a:cxn>
                  <a:cxn ang="0">
                    <a:pos x="40" y="68"/>
                  </a:cxn>
                  <a:cxn ang="0">
                    <a:pos x="34" y="76"/>
                  </a:cxn>
                  <a:cxn ang="0">
                    <a:pos x="28" y="85"/>
                  </a:cxn>
                  <a:cxn ang="0">
                    <a:pos x="21" y="93"/>
                  </a:cxn>
                  <a:cxn ang="0">
                    <a:pos x="13" y="99"/>
                  </a:cxn>
                  <a:cxn ang="0">
                    <a:pos x="5" y="104"/>
                  </a:cxn>
                  <a:cxn ang="0">
                    <a:pos x="0" y="110"/>
                  </a:cxn>
                  <a:cxn ang="0">
                    <a:pos x="0" y="106"/>
                  </a:cxn>
                  <a:cxn ang="0">
                    <a:pos x="0" y="99"/>
                  </a:cxn>
                  <a:cxn ang="0">
                    <a:pos x="0" y="93"/>
                  </a:cxn>
                  <a:cxn ang="0">
                    <a:pos x="0" y="87"/>
                  </a:cxn>
                  <a:cxn ang="0">
                    <a:pos x="0" y="81"/>
                  </a:cxn>
                  <a:cxn ang="0">
                    <a:pos x="0" y="74"/>
                  </a:cxn>
                  <a:cxn ang="0">
                    <a:pos x="2" y="68"/>
                  </a:cxn>
                  <a:cxn ang="0">
                    <a:pos x="3" y="62"/>
                  </a:cxn>
                  <a:cxn ang="0">
                    <a:pos x="5" y="57"/>
                  </a:cxn>
                  <a:cxn ang="0">
                    <a:pos x="7" y="47"/>
                  </a:cxn>
                  <a:cxn ang="0">
                    <a:pos x="11" y="40"/>
                  </a:cxn>
                  <a:cxn ang="0">
                    <a:pos x="15" y="32"/>
                  </a:cxn>
                  <a:cxn ang="0">
                    <a:pos x="21" y="24"/>
                  </a:cxn>
                  <a:cxn ang="0">
                    <a:pos x="24" y="17"/>
                  </a:cxn>
                  <a:cxn ang="0">
                    <a:pos x="32" y="11"/>
                  </a:cxn>
                  <a:cxn ang="0">
                    <a:pos x="38" y="5"/>
                  </a:cxn>
                  <a:cxn ang="0">
                    <a:pos x="45" y="0"/>
                  </a:cxn>
                  <a:cxn ang="0">
                    <a:pos x="45" y="0"/>
                  </a:cxn>
                </a:cxnLst>
                <a:rect l="0" t="0" r="r" b="b"/>
                <a:pathLst>
                  <a:path w="59" h="110">
                    <a:moveTo>
                      <a:pt x="45" y="0"/>
                    </a:moveTo>
                    <a:lnTo>
                      <a:pt x="49" y="5"/>
                    </a:lnTo>
                    <a:lnTo>
                      <a:pt x="55" y="11"/>
                    </a:lnTo>
                    <a:lnTo>
                      <a:pt x="57" y="17"/>
                    </a:lnTo>
                    <a:lnTo>
                      <a:pt x="59" y="22"/>
                    </a:lnTo>
                    <a:lnTo>
                      <a:pt x="59" y="28"/>
                    </a:lnTo>
                    <a:lnTo>
                      <a:pt x="57" y="38"/>
                    </a:lnTo>
                    <a:lnTo>
                      <a:pt x="55" y="45"/>
                    </a:lnTo>
                    <a:lnTo>
                      <a:pt x="53" y="53"/>
                    </a:lnTo>
                    <a:lnTo>
                      <a:pt x="45" y="61"/>
                    </a:lnTo>
                    <a:lnTo>
                      <a:pt x="40" y="68"/>
                    </a:lnTo>
                    <a:lnTo>
                      <a:pt x="34" y="76"/>
                    </a:lnTo>
                    <a:lnTo>
                      <a:pt x="28" y="85"/>
                    </a:lnTo>
                    <a:lnTo>
                      <a:pt x="21" y="93"/>
                    </a:lnTo>
                    <a:lnTo>
                      <a:pt x="13" y="99"/>
                    </a:lnTo>
                    <a:lnTo>
                      <a:pt x="5" y="104"/>
                    </a:lnTo>
                    <a:lnTo>
                      <a:pt x="0" y="110"/>
                    </a:lnTo>
                    <a:lnTo>
                      <a:pt x="0" y="106"/>
                    </a:lnTo>
                    <a:lnTo>
                      <a:pt x="0" y="99"/>
                    </a:lnTo>
                    <a:lnTo>
                      <a:pt x="0" y="93"/>
                    </a:lnTo>
                    <a:lnTo>
                      <a:pt x="0" y="87"/>
                    </a:lnTo>
                    <a:lnTo>
                      <a:pt x="0" y="81"/>
                    </a:lnTo>
                    <a:lnTo>
                      <a:pt x="0" y="74"/>
                    </a:lnTo>
                    <a:lnTo>
                      <a:pt x="2" y="68"/>
                    </a:lnTo>
                    <a:lnTo>
                      <a:pt x="3" y="62"/>
                    </a:lnTo>
                    <a:lnTo>
                      <a:pt x="5" y="57"/>
                    </a:lnTo>
                    <a:lnTo>
                      <a:pt x="7" y="47"/>
                    </a:lnTo>
                    <a:lnTo>
                      <a:pt x="11" y="40"/>
                    </a:lnTo>
                    <a:lnTo>
                      <a:pt x="15" y="32"/>
                    </a:lnTo>
                    <a:lnTo>
                      <a:pt x="21" y="24"/>
                    </a:lnTo>
                    <a:lnTo>
                      <a:pt x="24" y="17"/>
                    </a:lnTo>
                    <a:lnTo>
                      <a:pt x="32" y="11"/>
                    </a:lnTo>
                    <a:lnTo>
                      <a:pt x="38" y="5"/>
                    </a:lnTo>
                    <a:lnTo>
                      <a:pt x="45" y="0"/>
                    </a:lnTo>
                    <a:lnTo>
                      <a:pt x="45" y="0"/>
                    </a:lnTo>
                    <a:close/>
                  </a:path>
                </a:pathLst>
              </a:custGeom>
              <a:solidFill>
                <a:srgbClr val="000000"/>
              </a:solidFill>
              <a:ln w="9525">
                <a:noFill/>
                <a:round/>
                <a:headEnd/>
                <a:tailEnd/>
              </a:ln>
            </p:spPr>
            <p:txBody>
              <a:bodyPr/>
              <a:lstStyle/>
              <a:p>
                <a:endParaRPr lang="en-US"/>
              </a:p>
            </p:txBody>
          </p:sp>
          <p:sp>
            <p:nvSpPr>
              <p:cNvPr id="42073" name="Freeform 89"/>
              <p:cNvSpPr>
                <a:spLocks noChangeAspect="1"/>
              </p:cNvSpPr>
              <p:nvPr/>
            </p:nvSpPr>
            <p:spPr bwMode="auto">
              <a:xfrm>
                <a:off x="2738" y="1917"/>
                <a:ext cx="17" cy="33"/>
              </a:xfrm>
              <a:custGeom>
                <a:avLst/>
                <a:gdLst/>
                <a:ahLst/>
                <a:cxnLst>
                  <a:cxn ang="0">
                    <a:pos x="25" y="0"/>
                  </a:cxn>
                  <a:cxn ang="0">
                    <a:pos x="30" y="4"/>
                  </a:cxn>
                  <a:cxn ang="0">
                    <a:pos x="34" y="12"/>
                  </a:cxn>
                  <a:cxn ang="0">
                    <a:pos x="34" y="16"/>
                  </a:cxn>
                  <a:cxn ang="0">
                    <a:pos x="34" y="19"/>
                  </a:cxn>
                  <a:cxn ang="0">
                    <a:pos x="32" y="25"/>
                  </a:cxn>
                  <a:cxn ang="0">
                    <a:pos x="30" y="31"/>
                  </a:cxn>
                  <a:cxn ang="0">
                    <a:pos x="25" y="42"/>
                  </a:cxn>
                  <a:cxn ang="0">
                    <a:pos x="17" y="52"/>
                  </a:cxn>
                  <a:cxn ang="0">
                    <a:pos x="9" y="59"/>
                  </a:cxn>
                  <a:cxn ang="0">
                    <a:pos x="4" y="67"/>
                  </a:cxn>
                  <a:cxn ang="0">
                    <a:pos x="0" y="59"/>
                  </a:cxn>
                  <a:cxn ang="0">
                    <a:pos x="0" y="52"/>
                  </a:cxn>
                  <a:cxn ang="0">
                    <a:pos x="0" y="42"/>
                  </a:cxn>
                  <a:cxn ang="0">
                    <a:pos x="4" y="35"/>
                  </a:cxn>
                  <a:cxn ang="0">
                    <a:pos x="6" y="23"/>
                  </a:cxn>
                  <a:cxn ang="0">
                    <a:pos x="11" y="16"/>
                  </a:cxn>
                  <a:cxn ang="0">
                    <a:pos x="17" y="8"/>
                  </a:cxn>
                  <a:cxn ang="0">
                    <a:pos x="25" y="0"/>
                  </a:cxn>
                  <a:cxn ang="0">
                    <a:pos x="25" y="0"/>
                  </a:cxn>
                </a:cxnLst>
                <a:rect l="0" t="0" r="r" b="b"/>
                <a:pathLst>
                  <a:path w="34" h="67">
                    <a:moveTo>
                      <a:pt x="25" y="0"/>
                    </a:moveTo>
                    <a:lnTo>
                      <a:pt x="30" y="4"/>
                    </a:lnTo>
                    <a:lnTo>
                      <a:pt x="34" y="12"/>
                    </a:lnTo>
                    <a:lnTo>
                      <a:pt x="34" y="16"/>
                    </a:lnTo>
                    <a:lnTo>
                      <a:pt x="34" y="19"/>
                    </a:lnTo>
                    <a:lnTo>
                      <a:pt x="32" y="25"/>
                    </a:lnTo>
                    <a:lnTo>
                      <a:pt x="30" y="31"/>
                    </a:lnTo>
                    <a:lnTo>
                      <a:pt x="25" y="42"/>
                    </a:lnTo>
                    <a:lnTo>
                      <a:pt x="17" y="52"/>
                    </a:lnTo>
                    <a:lnTo>
                      <a:pt x="9" y="59"/>
                    </a:lnTo>
                    <a:lnTo>
                      <a:pt x="4" y="67"/>
                    </a:lnTo>
                    <a:lnTo>
                      <a:pt x="0" y="59"/>
                    </a:lnTo>
                    <a:lnTo>
                      <a:pt x="0" y="52"/>
                    </a:lnTo>
                    <a:lnTo>
                      <a:pt x="0" y="42"/>
                    </a:lnTo>
                    <a:lnTo>
                      <a:pt x="4" y="35"/>
                    </a:lnTo>
                    <a:lnTo>
                      <a:pt x="6" y="23"/>
                    </a:lnTo>
                    <a:lnTo>
                      <a:pt x="11" y="16"/>
                    </a:lnTo>
                    <a:lnTo>
                      <a:pt x="17" y="8"/>
                    </a:lnTo>
                    <a:lnTo>
                      <a:pt x="25" y="0"/>
                    </a:lnTo>
                    <a:lnTo>
                      <a:pt x="25" y="0"/>
                    </a:lnTo>
                    <a:close/>
                  </a:path>
                </a:pathLst>
              </a:custGeom>
              <a:solidFill>
                <a:srgbClr val="000000"/>
              </a:solidFill>
              <a:ln w="9525">
                <a:noFill/>
                <a:round/>
                <a:headEnd/>
                <a:tailEnd/>
              </a:ln>
            </p:spPr>
            <p:txBody>
              <a:bodyPr/>
              <a:lstStyle/>
              <a:p>
                <a:endParaRPr lang="en-US"/>
              </a:p>
            </p:txBody>
          </p:sp>
          <p:sp>
            <p:nvSpPr>
              <p:cNvPr id="42074" name="Freeform 90"/>
              <p:cNvSpPr>
                <a:spLocks noChangeAspect="1"/>
              </p:cNvSpPr>
              <p:nvPr/>
            </p:nvSpPr>
            <p:spPr bwMode="auto">
              <a:xfrm>
                <a:off x="2376" y="1943"/>
                <a:ext cx="331" cy="948"/>
              </a:xfrm>
              <a:custGeom>
                <a:avLst/>
                <a:gdLst/>
                <a:ahLst/>
                <a:cxnLst>
                  <a:cxn ang="0">
                    <a:pos x="344" y="34"/>
                  </a:cxn>
                  <a:cxn ang="0">
                    <a:pos x="304" y="104"/>
                  </a:cxn>
                  <a:cxn ang="0">
                    <a:pos x="264" y="176"/>
                  </a:cxn>
                  <a:cxn ang="0">
                    <a:pos x="224" y="251"/>
                  </a:cxn>
                  <a:cxn ang="0">
                    <a:pos x="186" y="325"/>
                  </a:cxn>
                  <a:cxn ang="0">
                    <a:pos x="152" y="401"/>
                  </a:cxn>
                  <a:cxn ang="0">
                    <a:pos x="123" y="479"/>
                  </a:cxn>
                  <a:cxn ang="0">
                    <a:pos x="102" y="558"/>
                  </a:cxn>
                  <a:cxn ang="0">
                    <a:pos x="70" y="693"/>
                  </a:cxn>
                  <a:cxn ang="0">
                    <a:pos x="55" y="876"/>
                  </a:cxn>
                  <a:cxn ang="0">
                    <a:pos x="79" y="1053"/>
                  </a:cxn>
                  <a:cxn ang="0">
                    <a:pos x="138" y="1222"/>
                  </a:cxn>
                  <a:cxn ang="0">
                    <a:pos x="226" y="1383"/>
                  </a:cxn>
                  <a:cxn ang="0">
                    <a:pos x="334" y="1535"/>
                  </a:cxn>
                  <a:cxn ang="0">
                    <a:pos x="458" y="1682"/>
                  </a:cxn>
                  <a:cxn ang="0">
                    <a:pos x="591" y="1819"/>
                  </a:cxn>
                  <a:cxn ang="0">
                    <a:pos x="659" y="1887"/>
                  </a:cxn>
                  <a:cxn ang="0">
                    <a:pos x="661" y="1893"/>
                  </a:cxn>
                  <a:cxn ang="0">
                    <a:pos x="621" y="1878"/>
                  </a:cxn>
                  <a:cxn ang="0">
                    <a:pos x="541" y="1836"/>
                  </a:cxn>
                  <a:cxn ang="0">
                    <a:pos x="465" y="1785"/>
                  </a:cxn>
                  <a:cxn ang="0">
                    <a:pos x="397" y="1727"/>
                  </a:cxn>
                  <a:cxn ang="0">
                    <a:pos x="330" y="1663"/>
                  </a:cxn>
                  <a:cxn ang="0">
                    <a:pos x="271" y="1591"/>
                  </a:cxn>
                  <a:cxn ang="0">
                    <a:pos x="220" y="1518"/>
                  </a:cxn>
                  <a:cxn ang="0">
                    <a:pos x="176" y="1442"/>
                  </a:cxn>
                  <a:cxn ang="0">
                    <a:pos x="138" y="1355"/>
                  </a:cxn>
                  <a:cxn ang="0">
                    <a:pos x="100" y="1260"/>
                  </a:cxn>
                  <a:cxn ang="0">
                    <a:pos x="64" y="1161"/>
                  </a:cxn>
                  <a:cxn ang="0">
                    <a:pos x="34" y="1062"/>
                  </a:cxn>
                  <a:cxn ang="0">
                    <a:pos x="13" y="961"/>
                  </a:cxn>
                  <a:cxn ang="0">
                    <a:pos x="0" y="861"/>
                  </a:cxn>
                  <a:cxn ang="0">
                    <a:pos x="0" y="760"/>
                  </a:cxn>
                  <a:cxn ang="0">
                    <a:pos x="17" y="657"/>
                  </a:cxn>
                  <a:cxn ang="0">
                    <a:pos x="41" y="564"/>
                  </a:cxn>
                  <a:cxn ang="0">
                    <a:pos x="64" y="484"/>
                  </a:cxn>
                  <a:cxn ang="0">
                    <a:pos x="91" y="401"/>
                  </a:cxn>
                  <a:cxn ang="0">
                    <a:pos x="123" y="321"/>
                  </a:cxn>
                  <a:cxn ang="0">
                    <a:pos x="159" y="241"/>
                  </a:cxn>
                  <a:cxn ang="0">
                    <a:pos x="205" y="165"/>
                  </a:cxn>
                  <a:cxn ang="0">
                    <a:pos x="260" y="95"/>
                  </a:cxn>
                  <a:cxn ang="0">
                    <a:pos x="326" y="28"/>
                  </a:cxn>
                  <a:cxn ang="0">
                    <a:pos x="365" y="0"/>
                  </a:cxn>
                </a:cxnLst>
                <a:rect l="0" t="0" r="r" b="b"/>
                <a:pathLst>
                  <a:path w="663" h="1895">
                    <a:moveTo>
                      <a:pt x="365" y="0"/>
                    </a:moveTo>
                    <a:lnTo>
                      <a:pt x="344" y="34"/>
                    </a:lnTo>
                    <a:lnTo>
                      <a:pt x="325" y="68"/>
                    </a:lnTo>
                    <a:lnTo>
                      <a:pt x="304" y="104"/>
                    </a:lnTo>
                    <a:lnTo>
                      <a:pt x="285" y="140"/>
                    </a:lnTo>
                    <a:lnTo>
                      <a:pt x="264" y="176"/>
                    </a:lnTo>
                    <a:lnTo>
                      <a:pt x="245" y="214"/>
                    </a:lnTo>
                    <a:lnTo>
                      <a:pt x="224" y="251"/>
                    </a:lnTo>
                    <a:lnTo>
                      <a:pt x="205" y="289"/>
                    </a:lnTo>
                    <a:lnTo>
                      <a:pt x="186" y="325"/>
                    </a:lnTo>
                    <a:lnTo>
                      <a:pt x="169" y="363"/>
                    </a:lnTo>
                    <a:lnTo>
                      <a:pt x="152" y="401"/>
                    </a:lnTo>
                    <a:lnTo>
                      <a:pt x="136" y="441"/>
                    </a:lnTo>
                    <a:lnTo>
                      <a:pt x="123" y="479"/>
                    </a:lnTo>
                    <a:lnTo>
                      <a:pt x="112" y="519"/>
                    </a:lnTo>
                    <a:lnTo>
                      <a:pt x="102" y="558"/>
                    </a:lnTo>
                    <a:lnTo>
                      <a:pt x="95" y="600"/>
                    </a:lnTo>
                    <a:lnTo>
                      <a:pt x="70" y="693"/>
                    </a:lnTo>
                    <a:lnTo>
                      <a:pt x="57" y="787"/>
                    </a:lnTo>
                    <a:lnTo>
                      <a:pt x="55" y="876"/>
                    </a:lnTo>
                    <a:lnTo>
                      <a:pt x="64" y="967"/>
                    </a:lnTo>
                    <a:lnTo>
                      <a:pt x="79" y="1053"/>
                    </a:lnTo>
                    <a:lnTo>
                      <a:pt x="106" y="1138"/>
                    </a:lnTo>
                    <a:lnTo>
                      <a:pt x="138" y="1222"/>
                    </a:lnTo>
                    <a:lnTo>
                      <a:pt x="180" y="1305"/>
                    </a:lnTo>
                    <a:lnTo>
                      <a:pt x="226" y="1383"/>
                    </a:lnTo>
                    <a:lnTo>
                      <a:pt x="277" y="1461"/>
                    </a:lnTo>
                    <a:lnTo>
                      <a:pt x="334" y="1535"/>
                    </a:lnTo>
                    <a:lnTo>
                      <a:pt x="395" y="1612"/>
                    </a:lnTo>
                    <a:lnTo>
                      <a:pt x="458" y="1682"/>
                    </a:lnTo>
                    <a:lnTo>
                      <a:pt x="522" y="1752"/>
                    </a:lnTo>
                    <a:lnTo>
                      <a:pt x="591" y="1819"/>
                    </a:lnTo>
                    <a:lnTo>
                      <a:pt x="659" y="1885"/>
                    </a:lnTo>
                    <a:lnTo>
                      <a:pt x="659" y="1887"/>
                    </a:lnTo>
                    <a:lnTo>
                      <a:pt x="661" y="1891"/>
                    </a:lnTo>
                    <a:lnTo>
                      <a:pt x="661" y="1893"/>
                    </a:lnTo>
                    <a:lnTo>
                      <a:pt x="663" y="1895"/>
                    </a:lnTo>
                    <a:lnTo>
                      <a:pt x="621" y="1878"/>
                    </a:lnTo>
                    <a:lnTo>
                      <a:pt x="581" y="1857"/>
                    </a:lnTo>
                    <a:lnTo>
                      <a:pt x="541" y="1836"/>
                    </a:lnTo>
                    <a:lnTo>
                      <a:pt x="503" y="1811"/>
                    </a:lnTo>
                    <a:lnTo>
                      <a:pt x="465" y="1785"/>
                    </a:lnTo>
                    <a:lnTo>
                      <a:pt x="431" y="1758"/>
                    </a:lnTo>
                    <a:lnTo>
                      <a:pt x="397" y="1727"/>
                    </a:lnTo>
                    <a:lnTo>
                      <a:pt x="365" y="1695"/>
                    </a:lnTo>
                    <a:lnTo>
                      <a:pt x="330" y="1663"/>
                    </a:lnTo>
                    <a:lnTo>
                      <a:pt x="302" y="1627"/>
                    </a:lnTo>
                    <a:lnTo>
                      <a:pt x="271" y="1591"/>
                    </a:lnTo>
                    <a:lnTo>
                      <a:pt x="247" y="1555"/>
                    </a:lnTo>
                    <a:lnTo>
                      <a:pt x="220" y="1518"/>
                    </a:lnTo>
                    <a:lnTo>
                      <a:pt x="197" y="1480"/>
                    </a:lnTo>
                    <a:lnTo>
                      <a:pt x="176" y="1442"/>
                    </a:lnTo>
                    <a:lnTo>
                      <a:pt x="159" y="1404"/>
                    </a:lnTo>
                    <a:lnTo>
                      <a:pt x="138" y="1355"/>
                    </a:lnTo>
                    <a:lnTo>
                      <a:pt x="119" y="1307"/>
                    </a:lnTo>
                    <a:lnTo>
                      <a:pt x="100" y="1260"/>
                    </a:lnTo>
                    <a:lnTo>
                      <a:pt x="81" y="1210"/>
                    </a:lnTo>
                    <a:lnTo>
                      <a:pt x="64" y="1161"/>
                    </a:lnTo>
                    <a:lnTo>
                      <a:pt x="49" y="1112"/>
                    </a:lnTo>
                    <a:lnTo>
                      <a:pt x="34" y="1062"/>
                    </a:lnTo>
                    <a:lnTo>
                      <a:pt x="22" y="1013"/>
                    </a:lnTo>
                    <a:lnTo>
                      <a:pt x="13" y="961"/>
                    </a:lnTo>
                    <a:lnTo>
                      <a:pt x="5" y="912"/>
                    </a:lnTo>
                    <a:lnTo>
                      <a:pt x="0" y="861"/>
                    </a:lnTo>
                    <a:lnTo>
                      <a:pt x="0" y="811"/>
                    </a:lnTo>
                    <a:lnTo>
                      <a:pt x="0" y="760"/>
                    </a:lnTo>
                    <a:lnTo>
                      <a:pt x="7" y="709"/>
                    </a:lnTo>
                    <a:lnTo>
                      <a:pt x="17" y="657"/>
                    </a:lnTo>
                    <a:lnTo>
                      <a:pt x="30" y="606"/>
                    </a:lnTo>
                    <a:lnTo>
                      <a:pt x="41" y="564"/>
                    </a:lnTo>
                    <a:lnTo>
                      <a:pt x="53" y="524"/>
                    </a:lnTo>
                    <a:lnTo>
                      <a:pt x="64" y="484"/>
                    </a:lnTo>
                    <a:lnTo>
                      <a:pt x="77" y="443"/>
                    </a:lnTo>
                    <a:lnTo>
                      <a:pt x="91" y="401"/>
                    </a:lnTo>
                    <a:lnTo>
                      <a:pt x="106" y="361"/>
                    </a:lnTo>
                    <a:lnTo>
                      <a:pt x="123" y="321"/>
                    </a:lnTo>
                    <a:lnTo>
                      <a:pt x="140" y="281"/>
                    </a:lnTo>
                    <a:lnTo>
                      <a:pt x="159" y="241"/>
                    </a:lnTo>
                    <a:lnTo>
                      <a:pt x="182" y="203"/>
                    </a:lnTo>
                    <a:lnTo>
                      <a:pt x="205" y="165"/>
                    </a:lnTo>
                    <a:lnTo>
                      <a:pt x="231" y="131"/>
                    </a:lnTo>
                    <a:lnTo>
                      <a:pt x="260" y="95"/>
                    </a:lnTo>
                    <a:lnTo>
                      <a:pt x="292" y="60"/>
                    </a:lnTo>
                    <a:lnTo>
                      <a:pt x="326" y="28"/>
                    </a:lnTo>
                    <a:lnTo>
                      <a:pt x="365" y="0"/>
                    </a:lnTo>
                    <a:lnTo>
                      <a:pt x="365" y="0"/>
                    </a:lnTo>
                    <a:close/>
                  </a:path>
                </a:pathLst>
              </a:custGeom>
              <a:solidFill>
                <a:srgbClr val="FFCCD4"/>
              </a:solidFill>
              <a:ln w="9525">
                <a:noFill/>
                <a:round/>
                <a:headEnd/>
                <a:tailEnd/>
              </a:ln>
            </p:spPr>
            <p:txBody>
              <a:bodyPr/>
              <a:lstStyle/>
              <a:p>
                <a:endParaRPr lang="en-US"/>
              </a:p>
            </p:txBody>
          </p:sp>
          <p:sp>
            <p:nvSpPr>
              <p:cNvPr id="42075" name="Freeform 91"/>
              <p:cNvSpPr>
                <a:spLocks noChangeAspect="1"/>
              </p:cNvSpPr>
              <p:nvPr/>
            </p:nvSpPr>
            <p:spPr bwMode="auto">
              <a:xfrm>
                <a:off x="2672" y="1978"/>
                <a:ext cx="21" cy="54"/>
              </a:xfrm>
              <a:custGeom>
                <a:avLst/>
                <a:gdLst/>
                <a:ahLst/>
                <a:cxnLst>
                  <a:cxn ang="0">
                    <a:pos x="38" y="0"/>
                  </a:cxn>
                  <a:cxn ang="0">
                    <a:pos x="40" y="6"/>
                  </a:cxn>
                  <a:cxn ang="0">
                    <a:pos x="41" y="15"/>
                  </a:cxn>
                  <a:cxn ang="0">
                    <a:pos x="41" y="21"/>
                  </a:cxn>
                  <a:cxn ang="0">
                    <a:pos x="41" y="28"/>
                  </a:cxn>
                  <a:cxn ang="0">
                    <a:pos x="40" y="36"/>
                  </a:cxn>
                  <a:cxn ang="0">
                    <a:pos x="38" y="42"/>
                  </a:cxn>
                  <a:cxn ang="0">
                    <a:pos x="34" y="49"/>
                  </a:cxn>
                  <a:cxn ang="0">
                    <a:pos x="32" y="57"/>
                  </a:cxn>
                  <a:cxn ang="0">
                    <a:pos x="26" y="63"/>
                  </a:cxn>
                  <a:cxn ang="0">
                    <a:pos x="22" y="68"/>
                  </a:cxn>
                  <a:cxn ang="0">
                    <a:pos x="19" y="74"/>
                  </a:cxn>
                  <a:cxn ang="0">
                    <a:pos x="15" y="80"/>
                  </a:cxn>
                  <a:cxn ang="0">
                    <a:pos x="11" y="85"/>
                  </a:cxn>
                  <a:cxn ang="0">
                    <a:pos x="9" y="93"/>
                  </a:cxn>
                  <a:cxn ang="0">
                    <a:pos x="7" y="99"/>
                  </a:cxn>
                  <a:cxn ang="0">
                    <a:pos x="5" y="106"/>
                  </a:cxn>
                  <a:cxn ang="0">
                    <a:pos x="2" y="106"/>
                  </a:cxn>
                  <a:cxn ang="0">
                    <a:pos x="0" y="106"/>
                  </a:cxn>
                  <a:cxn ang="0">
                    <a:pos x="0" y="99"/>
                  </a:cxn>
                  <a:cxn ang="0">
                    <a:pos x="0" y="91"/>
                  </a:cxn>
                  <a:cxn ang="0">
                    <a:pos x="2" y="84"/>
                  </a:cxn>
                  <a:cxn ang="0">
                    <a:pos x="2" y="76"/>
                  </a:cxn>
                  <a:cxn ang="0">
                    <a:pos x="2" y="68"/>
                  </a:cxn>
                  <a:cxn ang="0">
                    <a:pos x="3" y="61"/>
                  </a:cxn>
                  <a:cxn ang="0">
                    <a:pos x="3" y="51"/>
                  </a:cxn>
                  <a:cxn ang="0">
                    <a:pos x="5" y="46"/>
                  </a:cxn>
                  <a:cxn ang="0">
                    <a:pos x="7" y="38"/>
                  </a:cxn>
                  <a:cxn ang="0">
                    <a:pos x="9" y="32"/>
                  </a:cxn>
                  <a:cxn ang="0">
                    <a:pos x="11" y="27"/>
                  </a:cxn>
                  <a:cxn ang="0">
                    <a:pos x="15" y="21"/>
                  </a:cxn>
                  <a:cxn ang="0">
                    <a:pos x="17" y="15"/>
                  </a:cxn>
                  <a:cxn ang="0">
                    <a:pos x="22" y="9"/>
                  </a:cxn>
                  <a:cxn ang="0">
                    <a:pos x="30" y="4"/>
                  </a:cxn>
                  <a:cxn ang="0">
                    <a:pos x="38" y="0"/>
                  </a:cxn>
                  <a:cxn ang="0">
                    <a:pos x="38" y="0"/>
                  </a:cxn>
                </a:cxnLst>
                <a:rect l="0" t="0" r="r" b="b"/>
                <a:pathLst>
                  <a:path w="41" h="106">
                    <a:moveTo>
                      <a:pt x="38" y="0"/>
                    </a:moveTo>
                    <a:lnTo>
                      <a:pt x="40" y="6"/>
                    </a:lnTo>
                    <a:lnTo>
                      <a:pt x="41" y="15"/>
                    </a:lnTo>
                    <a:lnTo>
                      <a:pt x="41" y="21"/>
                    </a:lnTo>
                    <a:lnTo>
                      <a:pt x="41" y="28"/>
                    </a:lnTo>
                    <a:lnTo>
                      <a:pt x="40" y="36"/>
                    </a:lnTo>
                    <a:lnTo>
                      <a:pt x="38" y="42"/>
                    </a:lnTo>
                    <a:lnTo>
                      <a:pt x="34" y="49"/>
                    </a:lnTo>
                    <a:lnTo>
                      <a:pt x="32" y="57"/>
                    </a:lnTo>
                    <a:lnTo>
                      <a:pt x="26" y="63"/>
                    </a:lnTo>
                    <a:lnTo>
                      <a:pt x="22" y="68"/>
                    </a:lnTo>
                    <a:lnTo>
                      <a:pt x="19" y="74"/>
                    </a:lnTo>
                    <a:lnTo>
                      <a:pt x="15" y="80"/>
                    </a:lnTo>
                    <a:lnTo>
                      <a:pt x="11" y="85"/>
                    </a:lnTo>
                    <a:lnTo>
                      <a:pt x="9" y="93"/>
                    </a:lnTo>
                    <a:lnTo>
                      <a:pt x="7" y="99"/>
                    </a:lnTo>
                    <a:lnTo>
                      <a:pt x="5" y="106"/>
                    </a:lnTo>
                    <a:lnTo>
                      <a:pt x="2" y="106"/>
                    </a:lnTo>
                    <a:lnTo>
                      <a:pt x="0" y="106"/>
                    </a:lnTo>
                    <a:lnTo>
                      <a:pt x="0" y="99"/>
                    </a:lnTo>
                    <a:lnTo>
                      <a:pt x="0" y="91"/>
                    </a:lnTo>
                    <a:lnTo>
                      <a:pt x="2" y="84"/>
                    </a:lnTo>
                    <a:lnTo>
                      <a:pt x="2" y="76"/>
                    </a:lnTo>
                    <a:lnTo>
                      <a:pt x="2" y="68"/>
                    </a:lnTo>
                    <a:lnTo>
                      <a:pt x="3" y="61"/>
                    </a:lnTo>
                    <a:lnTo>
                      <a:pt x="3" y="51"/>
                    </a:lnTo>
                    <a:lnTo>
                      <a:pt x="5" y="46"/>
                    </a:lnTo>
                    <a:lnTo>
                      <a:pt x="7" y="38"/>
                    </a:lnTo>
                    <a:lnTo>
                      <a:pt x="9" y="32"/>
                    </a:lnTo>
                    <a:lnTo>
                      <a:pt x="11" y="27"/>
                    </a:lnTo>
                    <a:lnTo>
                      <a:pt x="15" y="21"/>
                    </a:lnTo>
                    <a:lnTo>
                      <a:pt x="17" y="15"/>
                    </a:lnTo>
                    <a:lnTo>
                      <a:pt x="22" y="9"/>
                    </a:lnTo>
                    <a:lnTo>
                      <a:pt x="30" y="4"/>
                    </a:lnTo>
                    <a:lnTo>
                      <a:pt x="38" y="0"/>
                    </a:lnTo>
                    <a:lnTo>
                      <a:pt x="38" y="0"/>
                    </a:lnTo>
                    <a:close/>
                  </a:path>
                </a:pathLst>
              </a:custGeom>
              <a:solidFill>
                <a:srgbClr val="000000"/>
              </a:solidFill>
              <a:ln w="9525">
                <a:noFill/>
                <a:round/>
                <a:headEnd/>
                <a:tailEnd/>
              </a:ln>
            </p:spPr>
            <p:txBody>
              <a:bodyPr/>
              <a:lstStyle/>
              <a:p>
                <a:endParaRPr lang="en-US"/>
              </a:p>
            </p:txBody>
          </p:sp>
          <p:sp>
            <p:nvSpPr>
              <p:cNvPr id="42076" name="Freeform 92"/>
              <p:cNvSpPr>
                <a:spLocks noChangeAspect="1"/>
              </p:cNvSpPr>
              <p:nvPr/>
            </p:nvSpPr>
            <p:spPr bwMode="auto">
              <a:xfrm>
                <a:off x="2726" y="1987"/>
                <a:ext cx="19" cy="34"/>
              </a:xfrm>
              <a:custGeom>
                <a:avLst/>
                <a:gdLst/>
                <a:ahLst/>
                <a:cxnLst>
                  <a:cxn ang="0">
                    <a:pos x="29" y="0"/>
                  </a:cxn>
                  <a:cxn ang="0">
                    <a:pos x="32" y="6"/>
                  </a:cxn>
                  <a:cxn ang="0">
                    <a:pos x="36" y="11"/>
                  </a:cxn>
                  <a:cxn ang="0">
                    <a:pos x="36" y="15"/>
                  </a:cxn>
                  <a:cxn ang="0">
                    <a:pos x="38" y="21"/>
                  </a:cxn>
                  <a:cxn ang="0">
                    <a:pos x="36" y="27"/>
                  </a:cxn>
                  <a:cxn ang="0">
                    <a:pos x="34" y="32"/>
                  </a:cxn>
                  <a:cxn ang="0">
                    <a:pos x="31" y="38"/>
                  </a:cxn>
                  <a:cxn ang="0">
                    <a:pos x="29" y="44"/>
                  </a:cxn>
                  <a:cxn ang="0">
                    <a:pos x="21" y="49"/>
                  </a:cxn>
                  <a:cxn ang="0">
                    <a:pos x="15" y="57"/>
                  </a:cxn>
                  <a:cxn ang="0">
                    <a:pos x="8" y="63"/>
                  </a:cxn>
                  <a:cxn ang="0">
                    <a:pos x="0" y="68"/>
                  </a:cxn>
                  <a:cxn ang="0">
                    <a:pos x="0" y="59"/>
                  </a:cxn>
                  <a:cxn ang="0">
                    <a:pos x="2" y="53"/>
                  </a:cxn>
                  <a:cxn ang="0">
                    <a:pos x="4" y="46"/>
                  </a:cxn>
                  <a:cxn ang="0">
                    <a:pos x="6" y="40"/>
                  </a:cxn>
                  <a:cxn ang="0">
                    <a:pos x="8" y="34"/>
                  </a:cxn>
                  <a:cxn ang="0">
                    <a:pos x="10" y="29"/>
                  </a:cxn>
                  <a:cxn ang="0">
                    <a:pos x="11" y="23"/>
                  </a:cxn>
                  <a:cxn ang="0">
                    <a:pos x="13" y="19"/>
                  </a:cxn>
                  <a:cxn ang="0">
                    <a:pos x="21" y="8"/>
                  </a:cxn>
                  <a:cxn ang="0">
                    <a:pos x="29" y="0"/>
                  </a:cxn>
                  <a:cxn ang="0">
                    <a:pos x="29" y="0"/>
                  </a:cxn>
                </a:cxnLst>
                <a:rect l="0" t="0" r="r" b="b"/>
                <a:pathLst>
                  <a:path w="38" h="68">
                    <a:moveTo>
                      <a:pt x="29" y="0"/>
                    </a:moveTo>
                    <a:lnTo>
                      <a:pt x="32" y="6"/>
                    </a:lnTo>
                    <a:lnTo>
                      <a:pt x="36" y="11"/>
                    </a:lnTo>
                    <a:lnTo>
                      <a:pt x="36" y="15"/>
                    </a:lnTo>
                    <a:lnTo>
                      <a:pt x="38" y="21"/>
                    </a:lnTo>
                    <a:lnTo>
                      <a:pt x="36" y="27"/>
                    </a:lnTo>
                    <a:lnTo>
                      <a:pt x="34" y="32"/>
                    </a:lnTo>
                    <a:lnTo>
                      <a:pt x="31" y="38"/>
                    </a:lnTo>
                    <a:lnTo>
                      <a:pt x="29" y="44"/>
                    </a:lnTo>
                    <a:lnTo>
                      <a:pt x="21" y="49"/>
                    </a:lnTo>
                    <a:lnTo>
                      <a:pt x="15" y="57"/>
                    </a:lnTo>
                    <a:lnTo>
                      <a:pt x="8" y="63"/>
                    </a:lnTo>
                    <a:lnTo>
                      <a:pt x="0" y="68"/>
                    </a:lnTo>
                    <a:lnTo>
                      <a:pt x="0" y="59"/>
                    </a:lnTo>
                    <a:lnTo>
                      <a:pt x="2" y="53"/>
                    </a:lnTo>
                    <a:lnTo>
                      <a:pt x="4" y="46"/>
                    </a:lnTo>
                    <a:lnTo>
                      <a:pt x="6" y="40"/>
                    </a:lnTo>
                    <a:lnTo>
                      <a:pt x="8" y="34"/>
                    </a:lnTo>
                    <a:lnTo>
                      <a:pt x="10" y="29"/>
                    </a:lnTo>
                    <a:lnTo>
                      <a:pt x="11" y="23"/>
                    </a:lnTo>
                    <a:lnTo>
                      <a:pt x="13" y="19"/>
                    </a:lnTo>
                    <a:lnTo>
                      <a:pt x="21" y="8"/>
                    </a:lnTo>
                    <a:lnTo>
                      <a:pt x="29" y="0"/>
                    </a:lnTo>
                    <a:lnTo>
                      <a:pt x="29" y="0"/>
                    </a:lnTo>
                    <a:close/>
                  </a:path>
                </a:pathLst>
              </a:custGeom>
              <a:solidFill>
                <a:srgbClr val="000000"/>
              </a:solidFill>
              <a:ln w="9525">
                <a:noFill/>
                <a:round/>
                <a:headEnd/>
                <a:tailEnd/>
              </a:ln>
            </p:spPr>
            <p:txBody>
              <a:bodyPr/>
              <a:lstStyle/>
              <a:p>
                <a:endParaRPr lang="en-US"/>
              </a:p>
            </p:txBody>
          </p:sp>
          <p:sp>
            <p:nvSpPr>
              <p:cNvPr id="42077" name="Freeform 93"/>
              <p:cNvSpPr>
                <a:spLocks noChangeAspect="1"/>
              </p:cNvSpPr>
              <p:nvPr/>
            </p:nvSpPr>
            <p:spPr bwMode="auto">
              <a:xfrm>
                <a:off x="2891" y="2029"/>
                <a:ext cx="37" cy="65"/>
              </a:xfrm>
              <a:custGeom>
                <a:avLst/>
                <a:gdLst/>
                <a:ahLst/>
                <a:cxnLst>
                  <a:cxn ang="0">
                    <a:pos x="38" y="0"/>
                  </a:cxn>
                  <a:cxn ang="0">
                    <a:pos x="38" y="5"/>
                  </a:cxn>
                  <a:cxn ang="0">
                    <a:pos x="38" y="11"/>
                  </a:cxn>
                  <a:cxn ang="0">
                    <a:pos x="38" y="17"/>
                  </a:cxn>
                  <a:cxn ang="0">
                    <a:pos x="38" y="23"/>
                  </a:cxn>
                  <a:cxn ang="0">
                    <a:pos x="38" y="28"/>
                  </a:cxn>
                  <a:cxn ang="0">
                    <a:pos x="40" y="34"/>
                  </a:cxn>
                  <a:cxn ang="0">
                    <a:pos x="40" y="40"/>
                  </a:cxn>
                  <a:cxn ang="0">
                    <a:pos x="44" y="47"/>
                  </a:cxn>
                  <a:cxn ang="0">
                    <a:pos x="44" y="51"/>
                  </a:cxn>
                  <a:cxn ang="0">
                    <a:pos x="45" y="57"/>
                  </a:cxn>
                  <a:cxn ang="0">
                    <a:pos x="49" y="62"/>
                  </a:cxn>
                  <a:cxn ang="0">
                    <a:pos x="51" y="68"/>
                  </a:cxn>
                  <a:cxn ang="0">
                    <a:pos x="53" y="74"/>
                  </a:cxn>
                  <a:cxn ang="0">
                    <a:pos x="57" y="80"/>
                  </a:cxn>
                  <a:cxn ang="0">
                    <a:pos x="59" y="85"/>
                  </a:cxn>
                  <a:cxn ang="0">
                    <a:pos x="63" y="91"/>
                  </a:cxn>
                  <a:cxn ang="0">
                    <a:pos x="64" y="99"/>
                  </a:cxn>
                  <a:cxn ang="0">
                    <a:pos x="66" y="106"/>
                  </a:cxn>
                  <a:cxn ang="0">
                    <a:pos x="70" y="112"/>
                  </a:cxn>
                  <a:cxn ang="0">
                    <a:pos x="74" y="119"/>
                  </a:cxn>
                  <a:cxn ang="0">
                    <a:pos x="64" y="121"/>
                  </a:cxn>
                  <a:cxn ang="0">
                    <a:pos x="57" y="125"/>
                  </a:cxn>
                  <a:cxn ang="0">
                    <a:pos x="49" y="127"/>
                  </a:cxn>
                  <a:cxn ang="0">
                    <a:pos x="44" y="129"/>
                  </a:cxn>
                  <a:cxn ang="0">
                    <a:pos x="36" y="129"/>
                  </a:cxn>
                  <a:cxn ang="0">
                    <a:pos x="30" y="131"/>
                  </a:cxn>
                  <a:cxn ang="0">
                    <a:pos x="26" y="131"/>
                  </a:cxn>
                  <a:cxn ang="0">
                    <a:pos x="23" y="131"/>
                  </a:cxn>
                  <a:cxn ang="0">
                    <a:pos x="13" y="125"/>
                  </a:cxn>
                  <a:cxn ang="0">
                    <a:pos x="7" y="121"/>
                  </a:cxn>
                  <a:cxn ang="0">
                    <a:pos x="4" y="116"/>
                  </a:cxn>
                  <a:cxn ang="0">
                    <a:pos x="2" y="108"/>
                  </a:cxn>
                  <a:cxn ang="0">
                    <a:pos x="0" y="102"/>
                  </a:cxn>
                  <a:cxn ang="0">
                    <a:pos x="0" y="95"/>
                  </a:cxn>
                  <a:cxn ang="0">
                    <a:pos x="0" y="89"/>
                  </a:cxn>
                  <a:cxn ang="0">
                    <a:pos x="0" y="81"/>
                  </a:cxn>
                  <a:cxn ang="0">
                    <a:pos x="2" y="74"/>
                  </a:cxn>
                  <a:cxn ang="0">
                    <a:pos x="4" y="66"/>
                  </a:cxn>
                  <a:cxn ang="0">
                    <a:pos x="6" y="61"/>
                  </a:cxn>
                  <a:cxn ang="0">
                    <a:pos x="7" y="53"/>
                  </a:cxn>
                  <a:cxn ang="0">
                    <a:pos x="9" y="45"/>
                  </a:cxn>
                  <a:cxn ang="0">
                    <a:pos x="13" y="38"/>
                  </a:cxn>
                  <a:cxn ang="0">
                    <a:pos x="17" y="30"/>
                  </a:cxn>
                  <a:cxn ang="0">
                    <a:pos x="21" y="24"/>
                  </a:cxn>
                  <a:cxn ang="0">
                    <a:pos x="25" y="17"/>
                  </a:cxn>
                  <a:cxn ang="0">
                    <a:pos x="28" y="11"/>
                  </a:cxn>
                  <a:cxn ang="0">
                    <a:pos x="32" y="5"/>
                  </a:cxn>
                  <a:cxn ang="0">
                    <a:pos x="38" y="0"/>
                  </a:cxn>
                  <a:cxn ang="0">
                    <a:pos x="38" y="0"/>
                  </a:cxn>
                </a:cxnLst>
                <a:rect l="0" t="0" r="r" b="b"/>
                <a:pathLst>
                  <a:path w="74" h="131">
                    <a:moveTo>
                      <a:pt x="38" y="0"/>
                    </a:moveTo>
                    <a:lnTo>
                      <a:pt x="38" y="5"/>
                    </a:lnTo>
                    <a:lnTo>
                      <a:pt x="38" y="11"/>
                    </a:lnTo>
                    <a:lnTo>
                      <a:pt x="38" y="17"/>
                    </a:lnTo>
                    <a:lnTo>
                      <a:pt x="38" y="23"/>
                    </a:lnTo>
                    <a:lnTo>
                      <a:pt x="38" y="28"/>
                    </a:lnTo>
                    <a:lnTo>
                      <a:pt x="40" y="34"/>
                    </a:lnTo>
                    <a:lnTo>
                      <a:pt x="40" y="40"/>
                    </a:lnTo>
                    <a:lnTo>
                      <a:pt x="44" y="47"/>
                    </a:lnTo>
                    <a:lnTo>
                      <a:pt x="44" y="51"/>
                    </a:lnTo>
                    <a:lnTo>
                      <a:pt x="45" y="57"/>
                    </a:lnTo>
                    <a:lnTo>
                      <a:pt x="49" y="62"/>
                    </a:lnTo>
                    <a:lnTo>
                      <a:pt x="51" y="68"/>
                    </a:lnTo>
                    <a:lnTo>
                      <a:pt x="53" y="74"/>
                    </a:lnTo>
                    <a:lnTo>
                      <a:pt x="57" y="80"/>
                    </a:lnTo>
                    <a:lnTo>
                      <a:pt x="59" y="85"/>
                    </a:lnTo>
                    <a:lnTo>
                      <a:pt x="63" y="91"/>
                    </a:lnTo>
                    <a:lnTo>
                      <a:pt x="64" y="99"/>
                    </a:lnTo>
                    <a:lnTo>
                      <a:pt x="66" y="106"/>
                    </a:lnTo>
                    <a:lnTo>
                      <a:pt x="70" y="112"/>
                    </a:lnTo>
                    <a:lnTo>
                      <a:pt x="74" y="119"/>
                    </a:lnTo>
                    <a:lnTo>
                      <a:pt x="64" y="121"/>
                    </a:lnTo>
                    <a:lnTo>
                      <a:pt x="57" y="125"/>
                    </a:lnTo>
                    <a:lnTo>
                      <a:pt x="49" y="127"/>
                    </a:lnTo>
                    <a:lnTo>
                      <a:pt x="44" y="129"/>
                    </a:lnTo>
                    <a:lnTo>
                      <a:pt x="36" y="129"/>
                    </a:lnTo>
                    <a:lnTo>
                      <a:pt x="30" y="131"/>
                    </a:lnTo>
                    <a:lnTo>
                      <a:pt x="26" y="131"/>
                    </a:lnTo>
                    <a:lnTo>
                      <a:pt x="23" y="131"/>
                    </a:lnTo>
                    <a:lnTo>
                      <a:pt x="13" y="125"/>
                    </a:lnTo>
                    <a:lnTo>
                      <a:pt x="7" y="121"/>
                    </a:lnTo>
                    <a:lnTo>
                      <a:pt x="4" y="116"/>
                    </a:lnTo>
                    <a:lnTo>
                      <a:pt x="2" y="108"/>
                    </a:lnTo>
                    <a:lnTo>
                      <a:pt x="0" y="102"/>
                    </a:lnTo>
                    <a:lnTo>
                      <a:pt x="0" y="95"/>
                    </a:lnTo>
                    <a:lnTo>
                      <a:pt x="0" y="89"/>
                    </a:lnTo>
                    <a:lnTo>
                      <a:pt x="0" y="81"/>
                    </a:lnTo>
                    <a:lnTo>
                      <a:pt x="2" y="74"/>
                    </a:lnTo>
                    <a:lnTo>
                      <a:pt x="4" y="66"/>
                    </a:lnTo>
                    <a:lnTo>
                      <a:pt x="6" y="61"/>
                    </a:lnTo>
                    <a:lnTo>
                      <a:pt x="7" y="53"/>
                    </a:lnTo>
                    <a:lnTo>
                      <a:pt x="9" y="45"/>
                    </a:lnTo>
                    <a:lnTo>
                      <a:pt x="13" y="38"/>
                    </a:lnTo>
                    <a:lnTo>
                      <a:pt x="17" y="30"/>
                    </a:lnTo>
                    <a:lnTo>
                      <a:pt x="21" y="24"/>
                    </a:lnTo>
                    <a:lnTo>
                      <a:pt x="25" y="17"/>
                    </a:lnTo>
                    <a:lnTo>
                      <a:pt x="28" y="11"/>
                    </a:lnTo>
                    <a:lnTo>
                      <a:pt x="32" y="5"/>
                    </a:lnTo>
                    <a:lnTo>
                      <a:pt x="38" y="0"/>
                    </a:lnTo>
                    <a:lnTo>
                      <a:pt x="38" y="0"/>
                    </a:lnTo>
                    <a:close/>
                  </a:path>
                </a:pathLst>
              </a:custGeom>
              <a:solidFill>
                <a:srgbClr val="000000"/>
              </a:solidFill>
              <a:ln w="9525">
                <a:noFill/>
                <a:round/>
                <a:headEnd/>
                <a:tailEnd/>
              </a:ln>
            </p:spPr>
            <p:txBody>
              <a:bodyPr/>
              <a:lstStyle/>
              <a:p>
                <a:endParaRPr lang="en-US"/>
              </a:p>
            </p:txBody>
          </p:sp>
          <p:sp>
            <p:nvSpPr>
              <p:cNvPr id="42078" name="Freeform 94"/>
              <p:cNvSpPr>
                <a:spLocks noChangeAspect="1"/>
              </p:cNvSpPr>
              <p:nvPr/>
            </p:nvSpPr>
            <p:spPr bwMode="auto">
              <a:xfrm>
                <a:off x="3053" y="2040"/>
                <a:ext cx="59" cy="73"/>
              </a:xfrm>
              <a:custGeom>
                <a:avLst/>
                <a:gdLst/>
                <a:ahLst/>
                <a:cxnLst>
                  <a:cxn ang="0">
                    <a:pos x="4" y="0"/>
                  </a:cxn>
                  <a:cxn ang="0">
                    <a:pos x="8" y="5"/>
                  </a:cxn>
                  <a:cxn ang="0">
                    <a:pos x="11" y="11"/>
                  </a:cxn>
                  <a:cxn ang="0">
                    <a:pos x="15" y="19"/>
                  </a:cxn>
                  <a:cxn ang="0">
                    <a:pos x="19" y="24"/>
                  </a:cxn>
                  <a:cxn ang="0">
                    <a:pos x="25" y="30"/>
                  </a:cxn>
                  <a:cxn ang="0">
                    <a:pos x="30" y="36"/>
                  </a:cxn>
                  <a:cxn ang="0">
                    <a:pos x="36" y="41"/>
                  </a:cxn>
                  <a:cxn ang="0">
                    <a:pos x="42" y="47"/>
                  </a:cxn>
                  <a:cxn ang="0">
                    <a:pos x="47" y="53"/>
                  </a:cxn>
                  <a:cxn ang="0">
                    <a:pos x="53" y="58"/>
                  </a:cxn>
                  <a:cxn ang="0">
                    <a:pos x="59" y="64"/>
                  </a:cxn>
                  <a:cxn ang="0">
                    <a:pos x="65" y="70"/>
                  </a:cxn>
                  <a:cxn ang="0">
                    <a:pos x="68" y="76"/>
                  </a:cxn>
                  <a:cxn ang="0">
                    <a:pos x="74" y="83"/>
                  </a:cxn>
                  <a:cxn ang="0">
                    <a:pos x="80" y="89"/>
                  </a:cxn>
                  <a:cxn ang="0">
                    <a:pos x="85" y="96"/>
                  </a:cxn>
                  <a:cxn ang="0">
                    <a:pos x="91" y="100"/>
                  </a:cxn>
                  <a:cxn ang="0">
                    <a:pos x="95" y="108"/>
                  </a:cxn>
                  <a:cxn ang="0">
                    <a:pos x="99" y="114"/>
                  </a:cxn>
                  <a:cxn ang="0">
                    <a:pos x="104" y="119"/>
                  </a:cxn>
                  <a:cxn ang="0">
                    <a:pos x="106" y="125"/>
                  </a:cxn>
                  <a:cxn ang="0">
                    <a:pos x="110" y="133"/>
                  </a:cxn>
                  <a:cxn ang="0">
                    <a:pos x="114" y="138"/>
                  </a:cxn>
                  <a:cxn ang="0">
                    <a:pos x="118" y="146"/>
                  </a:cxn>
                  <a:cxn ang="0">
                    <a:pos x="110" y="144"/>
                  </a:cxn>
                  <a:cxn ang="0">
                    <a:pos x="104" y="144"/>
                  </a:cxn>
                  <a:cxn ang="0">
                    <a:pos x="97" y="144"/>
                  </a:cxn>
                  <a:cxn ang="0">
                    <a:pos x="91" y="142"/>
                  </a:cxn>
                  <a:cxn ang="0">
                    <a:pos x="85" y="140"/>
                  </a:cxn>
                  <a:cxn ang="0">
                    <a:pos x="78" y="138"/>
                  </a:cxn>
                  <a:cxn ang="0">
                    <a:pos x="72" y="136"/>
                  </a:cxn>
                  <a:cxn ang="0">
                    <a:pos x="68" y="136"/>
                  </a:cxn>
                  <a:cxn ang="0">
                    <a:pos x="63" y="133"/>
                  </a:cxn>
                  <a:cxn ang="0">
                    <a:pos x="57" y="131"/>
                  </a:cxn>
                  <a:cxn ang="0">
                    <a:pos x="51" y="127"/>
                  </a:cxn>
                  <a:cxn ang="0">
                    <a:pos x="47" y="125"/>
                  </a:cxn>
                  <a:cxn ang="0">
                    <a:pos x="40" y="117"/>
                  </a:cxn>
                  <a:cxn ang="0">
                    <a:pos x="32" y="112"/>
                  </a:cxn>
                  <a:cxn ang="0">
                    <a:pos x="27" y="106"/>
                  </a:cxn>
                  <a:cxn ang="0">
                    <a:pos x="21" y="98"/>
                  </a:cxn>
                  <a:cxn ang="0">
                    <a:pos x="17" y="93"/>
                  </a:cxn>
                  <a:cxn ang="0">
                    <a:pos x="13" y="89"/>
                  </a:cxn>
                  <a:cxn ang="0">
                    <a:pos x="9" y="81"/>
                  </a:cxn>
                  <a:cxn ang="0">
                    <a:pos x="8" y="76"/>
                  </a:cxn>
                  <a:cxn ang="0">
                    <a:pos x="4" y="68"/>
                  </a:cxn>
                  <a:cxn ang="0">
                    <a:pos x="4" y="62"/>
                  </a:cxn>
                  <a:cxn ang="0">
                    <a:pos x="0" y="53"/>
                  </a:cxn>
                  <a:cxn ang="0">
                    <a:pos x="0" y="45"/>
                  </a:cxn>
                  <a:cxn ang="0">
                    <a:pos x="0" y="38"/>
                  </a:cxn>
                  <a:cxn ang="0">
                    <a:pos x="0" y="32"/>
                  </a:cxn>
                  <a:cxn ang="0">
                    <a:pos x="0" y="24"/>
                  </a:cxn>
                  <a:cxn ang="0">
                    <a:pos x="0" y="15"/>
                  </a:cxn>
                  <a:cxn ang="0">
                    <a:pos x="2" y="7"/>
                  </a:cxn>
                  <a:cxn ang="0">
                    <a:pos x="4" y="0"/>
                  </a:cxn>
                  <a:cxn ang="0">
                    <a:pos x="4" y="0"/>
                  </a:cxn>
                </a:cxnLst>
                <a:rect l="0" t="0" r="r" b="b"/>
                <a:pathLst>
                  <a:path w="118" h="146">
                    <a:moveTo>
                      <a:pt x="4" y="0"/>
                    </a:moveTo>
                    <a:lnTo>
                      <a:pt x="8" y="5"/>
                    </a:lnTo>
                    <a:lnTo>
                      <a:pt x="11" y="11"/>
                    </a:lnTo>
                    <a:lnTo>
                      <a:pt x="15" y="19"/>
                    </a:lnTo>
                    <a:lnTo>
                      <a:pt x="19" y="24"/>
                    </a:lnTo>
                    <a:lnTo>
                      <a:pt x="25" y="30"/>
                    </a:lnTo>
                    <a:lnTo>
                      <a:pt x="30" y="36"/>
                    </a:lnTo>
                    <a:lnTo>
                      <a:pt x="36" y="41"/>
                    </a:lnTo>
                    <a:lnTo>
                      <a:pt x="42" y="47"/>
                    </a:lnTo>
                    <a:lnTo>
                      <a:pt x="47" y="53"/>
                    </a:lnTo>
                    <a:lnTo>
                      <a:pt x="53" y="58"/>
                    </a:lnTo>
                    <a:lnTo>
                      <a:pt x="59" y="64"/>
                    </a:lnTo>
                    <a:lnTo>
                      <a:pt x="65" y="70"/>
                    </a:lnTo>
                    <a:lnTo>
                      <a:pt x="68" y="76"/>
                    </a:lnTo>
                    <a:lnTo>
                      <a:pt x="74" y="83"/>
                    </a:lnTo>
                    <a:lnTo>
                      <a:pt x="80" y="89"/>
                    </a:lnTo>
                    <a:lnTo>
                      <a:pt x="85" y="96"/>
                    </a:lnTo>
                    <a:lnTo>
                      <a:pt x="91" y="100"/>
                    </a:lnTo>
                    <a:lnTo>
                      <a:pt x="95" y="108"/>
                    </a:lnTo>
                    <a:lnTo>
                      <a:pt x="99" y="114"/>
                    </a:lnTo>
                    <a:lnTo>
                      <a:pt x="104" y="119"/>
                    </a:lnTo>
                    <a:lnTo>
                      <a:pt x="106" y="125"/>
                    </a:lnTo>
                    <a:lnTo>
                      <a:pt x="110" y="133"/>
                    </a:lnTo>
                    <a:lnTo>
                      <a:pt x="114" y="138"/>
                    </a:lnTo>
                    <a:lnTo>
                      <a:pt x="118" y="146"/>
                    </a:lnTo>
                    <a:lnTo>
                      <a:pt x="110" y="144"/>
                    </a:lnTo>
                    <a:lnTo>
                      <a:pt x="104" y="144"/>
                    </a:lnTo>
                    <a:lnTo>
                      <a:pt x="97" y="144"/>
                    </a:lnTo>
                    <a:lnTo>
                      <a:pt x="91" y="142"/>
                    </a:lnTo>
                    <a:lnTo>
                      <a:pt x="85" y="140"/>
                    </a:lnTo>
                    <a:lnTo>
                      <a:pt x="78" y="138"/>
                    </a:lnTo>
                    <a:lnTo>
                      <a:pt x="72" y="136"/>
                    </a:lnTo>
                    <a:lnTo>
                      <a:pt x="68" y="136"/>
                    </a:lnTo>
                    <a:lnTo>
                      <a:pt x="63" y="133"/>
                    </a:lnTo>
                    <a:lnTo>
                      <a:pt x="57" y="131"/>
                    </a:lnTo>
                    <a:lnTo>
                      <a:pt x="51" y="127"/>
                    </a:lnTo>
                    <a:lnTo>
                      <a:pt x="47" y="125"/>
                    </a:lnTo>
                    <a:lnTo>
                      <a:pt x="40" y="117"/>
                    </a:lnTo>
                    <a:lnTo>
                      <a:pt x="32" y="112"/>
                    </a:lnTo>
                    <a:lnTo>
                      <a:pt x="27" y="106"/>
                    </a:lnTo>
                    <a:lnTo>
                      <a:pt x="21" y="98"/>
                    </a:lnTo>
                    <a:lnTo>
                      <a:pt x="17" y="93"/>
                    </a:lnTo>
                    <a:lnTo>
                      <a:pt x="13" y="89"/>
                    </a:lnTo>
                    <a:lnTo>
                      <a:pt x="9" y="81"/>
                    </a:lnTo>
                    <a:lnTo>
                      <a:pt x="8" y="76"/>
                    </a:lnTo>
                    <a:lnTo>
                      <a:pt x="4" y="68"/>
                    </a:lnTo>
                    <a:lnTo>
                      <a:pt x="4" y="62"/>
                    </a:lnTo>
                    <a:lnTo>
                      <a:pt x="0" y="53"/>
                    </a:lnTo>
                    <a:lnTo>
                      <a:pt x="0" y="45"/>
                    </a:lnTo>
                    <a:lnTo>
                      <a:pt x="0" y="38"/>
                    </a:lnTo>
                    <a:lnTo>
                      <a:pt x="0" y="32"/>
                    </a:lnTo>
                    <a:lnTo>
                      <a:pt x="0" y="24"/>
                    </a:lnTo>
                    <a:lnTo>
                      <a:pt x="0" y="15"/>
                    </a:lnTo>
                    <a:lnTo>
                      <a:pt x="2" y="7"/>
                    </a:lnTo>
                    <a:lnTo>
                      <a:pt x="4" y="0"/>
                    </a:lnTo>
                    <a:lnTo>
                      <a:pt x="4" y="0"/>
                    </a:lnTo>
                    <a:close/>
                  </a:path>
                </a:pathLst>
              </a:custGeom>
              <a:solidFill>
                <a:srgbClr val="000000"/>
              </a:solidFill>
              <a:ln w="9525">
                <a:noFill/>
                <a:round/>
                <a:headEnd/>
                <a:tailEnd/>
              </a:ln>
            </p:spPr>
            <p:txBody>
              <a:bodyPr/>
              <a:lstStyle/>
              <a:p>
                <a:endParaRPr lang="en-US"/>
              </a:p>
            </p:txBody>
          </p:sp>
          <p:sp>
            <p:nvSpPr>
              <p:cNvPr id="42079" name="Freeform 95"/>
              <p:cNvSpPr>
                <a:spLocks noChangeAspect="1"/>
              </p:cNvSpPr>
              <p:nvPr/>
            </p:nvSpPr>
            <p:spPr bwMode="auto">
              <a:xfrm>
                <a:off x="2838" y="2049"/>
                <a:ext cx="27" cy="53"/>
              </a:xfrm>
              <a:custGeom>
                <a:avLst/>
                <a:gdLst/>
                <a:ahLst/>
                <a:cxnLst>
                  <a:cxn ang="0">
                    <a:pos x="46" y="2"/>
                  </a:cxn>
                  <a:cxn ang="0">
                    <a:pos x="48" y="7"/>
                  </a:cxn>
                  <a:cxn ang="0">
                    <a:pos x="52" y="15"/>
                  </a:cxn>
                  <a:cxn ang="0">
                    <a:pos x="52" y="21"/>
                  </a:cxn>
                  <a:cxn ang="0">
                    <a:pos x="52" y="28"/>
                  </a:cxn>
                  <a:cxn ang="0">
                    <a:pos x="50" y="34"/>
                  </a:cxn>
                  <a:cxn ang="0">
                    <a:pos x="48" y="41"/>
                  </a:cxn>
                  <a:cxn ang="0">
                    <a:pos x="46" y="49"/>
                  </a:cxn>
                  <a:cxn ang="0">
                    <a:pos x="46" y="59"/>
                  </a:cxn>
                  <a:cxn ang="0">
                    <a:pos x="44" y="62"/>
                  </a:cxn>
                  <a:cxn ang="0">
                    <a:pos x="42" y="68"/>
                  </a:cxn>
                  <a:cxn ang="0">
                    <a:pos x="42" y="74"/>
                  </a:cxn>
                  <a:cxn ang="0">
                    <a:pos x="42" y="79"/>
                  </a:cxn>
                  <a:cxn ang="0">
                    <a:pos x="42" y="83"/>
                  </a:cxn>
                  <a:cxn ang="0">
                    <a:pos x="46" y="89"/>
                  </a:cxn>
                  <a:cxn ang="0">
                    <a:pos x="50" y="95"/>
                  </a:cxn>
                  <a:cxn ang="0">
                    <a:pos x="56" y="100"/>
                  </a:cxn>
                  <a:cxn ang="0">
                    <a:pos x="46" y="104"/>
                  </a:cxn>
                  <a:cxn ang="0">
                    <a:pos x="38" y="106"/>
                  </a:cxn>
                  <a:cxn ang="0">
                    <a:pos x="29" y="104"/>
                  </a:cxn>
                  <a:cxn ang="0">
                    <a:pos x="21" y="100"/>
                  </a:cxn>
                  <a:cxn ang="0">
                    <a:pos x="14" y="93"/>
                  </a:cxn>
                  <a:cxn ang="0">
                    <a:pos x="10" y="83"/>
                  </a:cxn>
                  <a:cxn ang="0">
                    <a:pos x="6" y="78"/>
                  </a:cxn>
                  <a:cxn ang="0">
                    <a:pos x="4" y="72"/>
                  </a:cxn>
                  <a:cxn ang="0">
                    <a:pos x="2" y="66"/>
                  </a:cxn>
                  <a:cxn ang="0">
                    <a:pos x="2" y="62"/>
                  </a:cxn>
                  <a:cxn ang="0">
                    <a:pos x="2" y="57"/>
                  </a:cxn>
                  <a:cxn ang="0">
                    <a:pos x="0" y="51"/>
                  </a:cxn>
                  <a:cxn ang="0">
                    <a:pos x="0" y="45"/>
                  </a:cxn>
                  <a:cxn ang="0">
                    <a:pos x="2" y="38"/>
                  </a:cxn>
                  <a:cxn ang="0">
                    <a:pos x="2" y="32"/>
                  </a:cxn>
                  <a:cxn ang="0">
                    <a:pos x="4" y="28"/>
                  </a:cxn>
                  <a:cxn ang="0">
                    <a:pos x="4" y="22"/>
                  </a:cxn>
                  <a:cxn ang="0">
                    <a:pos x="8" y="19"/>
                  </a:cxn>
                  <a:cxn ang="0">
                    <a:pos x="12" y="9"/>
                  </a:cxn>
                  <a:cxn ang="0">
                    <a:pos x="21" y="3"/>
                  </a:cxn>
                  <a:cxn ang="0">
                    <a:pos x="25" y="2"/>
                  </a:cxn>
                  <a:cxn ang="0">
                    <a:pos x="31" y="2"/>
                  </a:cxn>
                  <a:cxn ang="0">
                    <a:pos x="38" y="0"/>
                  </a:cxn>
                  <a:cxn ang="0">
                    <a:pos x="46" y="2"/>
                  </a:cxn>
                  <a:cxn ang="0">
                    <a:pos x="46" y="2"/>
                  </a:cxn>
                </a:cxnLst>
                <a:rect l="0" t="0" r="r" b="b"/>
                <a:pathLst>
                  <a:path w="56" h="106">
                    <a:moveTo>
                      <a:pt x="46" y="2"/>
                    </a:moveTo>
                    <a:lnTo>
                      <a:pt x="48" y="7"/>
                    </a:lnTo>
                    <a:lnTo>
                      <a:pt x="52" y="15"/>
                    </a:lnTo>
                    <a:lnTo>
                      <a:pt x="52" y="21"/>
                    </a:lnTo>
                    <a:lnTo>
                      <a:pt x="52" y="28"/>
                    </a:lnTo>
                    <a:lnTo>
                      <a:pt x="50" y="34"/>
                    </a:lnTo>
                    <a:lnTo>
                      <a:pt x="48" y="41"/>
                    </a:lnTo>
                    <a:lnTo>
                      <a:pt x="46" y="49"/>
                    </a:lnTo>
                    <a:lnTo>
                      <a:pt x="46" y="59"/>
                    </a:lnTo>
                    <a:lnTo>
                      <a:pt x="44" y="62"/>
                    </a:lnTo>
                    <a:lnTo>
                      <a:pt x="42" y="68"/>
                    </a:lnTo>
                    <a:lnTo>
                      <a:pt x="42" y="74"/>
                    </a:lnTo>
                    <a:lnTo>
                      <a:pt x="42" y="79"/>
                    </a:lnTo>
                    <a:lnTo>
                      <a:pt x="42" y="83"/>
                    </a:lnTo>
                    <a:lnTo>
                      <a:pt x="46" y="89"/>
                    </a:lnTo>
                    <a:lnTo>
                      <a:pt x="50" y="95"/>
                    </a:lnTo>
                    <a:lnTo>
                      <a:pt x="56" y="100"/>
                    </a:lnTo>
                    <a:lnTo>
                      <a:pt x="46" y="104"/>
                    </a:lnTo>
                    <a:lnTo>
                      <a:pt x="38" y="106"/>
                    </a:lnTo>
                    <a:lnTo>
                      <a:pt x="29" y="104"/>
                    </a:lnTo>
                    <a:lnTo>
                      <a:pt x="21" y="100"/>
                    </a:lnTo>
                    <a:lnTo>
                      <a:pt x="14" y="93"/>
                    </a:lnTo>
                    <a:lnTo>
                      <a:pt x="10" y="83"/>
                    </a:lnTo>
                    <a:lnTo>
                      <a:pt x="6" y="78"/>
                    </a:lnTo>
                    <a:lnTo>
                      <a:pt x="4" y="72"/>
                    </a:lnTo>
                    <a:lnTo>
                      <a:pt x="2" y="66"/>
                    </a:lnTo>
                    <a:lnTo>
                      <a:pt x="2" y="62"/>
                    </a:lnTo>
                    <a:lnTo>
                      <a:pt x="2" y="57"/>
                    </a:lnTo>
                    <a:lnTo>
                      <a:pt x="0" y="51"/>
                    </a:lnTo>
                    <a:lnTo>
                      <a:pt x="0" y="45"/>
                    </a:lnTo>
                    <a:lnTo>
                      <a:pt x="2" y="38"/>
                    </a:lnTo>
                    <a:lnTo>
                      <a:pt x="2" y="32"/>
                    </a:lnTo>
                    <a:lnTo>
                      <a:pt x="4" y="28"/>
                    </a:lnTo>
                    <a:lnTo>
                      <a:pt x="4" y="22"/>
                    </a:lnTo>
                    <a:lnTo>
                      <a:pt x="8" y="19"/>
                    </a:lnTo>
                    <a:lnTo>
                      <a:pt x="12" y="9"/>
                    </a:lnTo>
                    <a:lnTo>
                      <a:pt x="21" y="3"/>
                    </a:lnTo>
                    <a:lnTo>
                      <a:pt x="25" y="2"/>
                    </a:lnTo>
                    <a:lnTo>
                      <a:pt x="31" y="2"/>
                    </a:lnTo>
                    <a:lnTo>
                      <a:pt x="38" y="0"/>
                    </a:lnTo>
                    <a:lnTo>
                      <a:pt x="46" y="2"/>
                    </a:lnTo>
                    <a:lnTo>
                      <a:pt x="46" y="2"/>
                    </a:lnTo>
                    <a:close/>
                  </a:path>
                </a:pathLst>
              </a:custGeom>
              <a:solidFill>
                <a:srgbClr val="000000"/>
              </a:solidFill>
              <a:ln w="9525">
                <a:noFill/>
                <a:round/>
                <a:headEnd/>
                <a:tailEnd/>
              </a:ln>
            </p:spPr>
            <p:txBody>
              <a:bodyPr/>
              <a:lstStyle/>
              <a:p>
                <a:endParaRPr lang="en-US"/>
              </a:p>
            </p:txBody>
          </p:sp>
          <p:sp>
            <p:nvSpPr>
              <p:cNvPr id="42080" name="Freeform 96"/>
              <p:cNvSpPr>
                <a:spLocks noChangeAspect="1"/>
              </p:cNvSpPr>
              <p:nvPr/>
            </p:nvSpPr>
            <p:spPr bwMode="auto">
              <a:xfrm>
                <a:off x="2641" y="2060"/>
                <a:ext cx="180" cy="235"/>
              </a:xfrm>
              <a:custGeom>
                <a:avLst/>
                <a:gdLst/>
                <a:ahLst/>
                <a:cxnLst>
                  <a:cxn ang="0">
                    <a:pos x="350" y="0"/>
                  </a:cxn>
                  <a:cxn ang="0">
                    <a:pos x="357" y="27"/>
                  </a:cxn>
                  <a:cxn ang="0">
                    <a:pos x="359" y="50"/>
                  </a:cxn>
                  <a:cxn ang="0">
                    <a:pos x="355" y="73"/>
                  </a:cxn>
                  <a:cxn ang="0">
                    <a:pos x="348" y="94"/>
                  </a:cxn>
                  <a:cxn ang="0">
                    <a:pos x="334" y="113"/>
                  </a:cxn>
                  <a:cxn ang="0">
                    <a:pos x="317" y="132"/>
                  </a:cxn>
                  <a:cxn ang="0">
                    <a:pos x="298" y="149"/>
                  </a:cxn>
                  <a:cxn ang="0">
                    <a:pos x="276" y="168"/>
                  </a:cxn>
                  <a:cxn ang="0">
                    <a:pos x="253" y="185"/>
                  </a:cxn>
                  <a:cxn ang="0">
                    <a:pos x="226" y="202"/>
                  </a:cxn>
                  <a:cxn ang="0">
                    <a:pos x="201" y="221"/>
                  </a:cxn>
                  <a:cxn ang="0">
                    <a:pos x="179" y="240"/>
                  </a:cxn>
                  <a:cxn ang="0">
                    <a:pos x="156" y="261"/>
                  </a:cxn>
                  <a:cxn ang="0">
                    <a:pos x="135" y="282"/>
                  </a:cxn>
                  <a:cxn ang="0">
                    <a:pos x="118" y="305"/>
                  </a:cxn>
                  <a:cxn ang="0">
                    <a:pos x="104" y="331"/>
                  </a:cxn>
                  <a:cxn ang="0">
                    <a:pos x="95" y="339"/>
                  </a:cxn>
                  <a:cxn ang="0">
                    <a:pos x="85" y="346"/>
                  </a:cxn>
                  <a:cxn ang="0">
                    <a:pos x="78" y="354"/>
                  </a:cxn>
                  <a:cxn ang="0">
                    <a:pos x="70" y="362"/>
                  </a:cxn>
                  <a:cxn ang="0">
                    <a:pos x="61" y="369"/>
                  </a:cxn>
                  <a:cxn ang="0">
                    <a:pos x="53" y="377"/>
                  </a:cxn>
                  <a:cxn ang="0">
                    <a:pos x="44" y="384"/>
                  </a:cxn>
                  <a:cxn ang="0">
                    <a:pos x="38" y="394"/>
                  </a:cxn>
                  <a:cxn ang="0">
                    <a:pos x="30" y="401"/>
                  </a:cxn>
                  <a:cxn ang="0">
                    <a:pos x="25" y="409"/>
                  </a:cxn>
                  <a:cxn ang="0">
                    <a:pos x="17" y="419"/>
                  </a:cxn>
                  <a:cxn ang="0">
                    <a:pos x="13" y="428"/>
                  </a:cxn>
                  <a:cxn ang="0">
                    <a:pos x="8" y="438"/>
                  </a:cxn>
                  <a:cxn ang="0">
                    <a:pos x="6" y="447"/>
                  </a:cxn>
                  <a:cxn ang="0">
                    <a:pos x="2" y="459"/>
                  </a:cxn>
                  <a:cxn ang="0">
                    <a:pos x="2" y="470"/>
                  </a:cxn>
                  <a:cxn ang="0">
                    <a:pos x="0" y="432"/>
                  </a:cxn>
                  <a:cxn ang="0">
                    <a:pos x="6" y="396"/>
                  </a:cxn>
                  <a:cxn ang="0">
                    <a:pos x="13" y="362"/>
                  </a:cxn>
                  <a:cxn ang="0">
                    <a:pos x="27" y="327"/>
                  </a:cxn>
                  <a:cxn ang="0">
                    <a:pos x="44" y="295"/>
                  </a:cxn>
                  <a:cxn ang="0">
                    <a:pos x="65" y="263"/>
                  </a:cxn>
                  <a:cxn ang="0">
                    <a:pos x="85" y="232"/>
                  </a:cxn>
                  <a:cxn ang="0">
                    <a:pos x="112" y="204"/>
                  </a:cxn>
                  <a:cxn ang="0">
                    <a:pos x="139" y="175"/>
                  </a:cxn>
                  <a:cxn ang="0">
                    <a:pos x="167" y="147"/>
                  </a:cxn>
                  <a:cxn ang="0">
                    <a:pos x="198" y="120"/>
                  </a:cxn>
                  <a:cxn ang="0">
                    <a:pos x="228" y="95"/>
                  </a:cxn>
                  <a:cxn ang="0">
                    <a:pos x="258" y="69"/>
                  </a:cxn>
                  <a:cxn ang="0">
                    <a:pos x="289" y="46"/>
                  </a:cxn>
                  <a:cxn ang="0">
                    <a:pos x="319" y="23"/>
                  </a:cxn>
                  <a:cxn ang="0">
                    <a:pos x="350" y="0"/>
                  </a:cxn>
                  <a:cxn ang="0">
                    <a:pos x="350" y="0"/>
                  </a:cxn>
                </a:cxnLst>
                <a:rect l="0" t="0" r="r" b="b"/>
                <a:pathLst>
                  <a:path w="359" h="470">
                    <a:moveTo>
                      <a:pt x="350" y="0"/>
                    </a:moveTo>
                    <a:lnTo>
                      <a:pt x="357" y="27"/>
                    </a:lnTo>
                    <a:lnTo>
                      <a:pt x="359" y="50"/>
                    </a:lnTo>
                    <a:lnTo>
                      <a:pt x="355" y="73"/>
                    </a:lnTo>
                    <a:lnTo>
                      <a:pt x="348" y="94"/>
                    </a:lnTo>
                    <a:lnTo>
                      <a:pt x="334" y="113"/>
                    </a:lnTo>
                    <a:lnTo>
                      <a:pt x="317" y="132"/>
                    </a:lnTo>
                    <a:lnTo>
                      <a:pt x="298" y="149"/>
                    </a:lnTo>
                    <a:lnTo>
                      <a:pt x="276" y="168"/>
                    </a:lnTo>
                    <a:lnTo>
                      <a:pt x="253" y="185"/>
                    </a:lnTo>
                    <a:lnTo>
                      <a:pt x="226" y="202"/>
                    </a:lnTo>
                    <a:lnTo>
                      <a:pt x="201" y="221"/>
                    </a:lnTo>
                    <a:lnTo>
                      <a:pt x="179" y="240"/>
                    </a:lnTo>
                    <a:lnTo>
                      <a:pt x="156" y="261"/>
                    </a:lnTo>
                    <a:lnTo>
                      <a:pt x="135" y="282"/>
                    </a:lnTo>
                    <a:lnTo>
                      <a:pt x="118" y="305"/>
                    </a:lnTo>
                    <a:lnTo>
                      <a:pt x="104" y="331"/>
                    </a:lnTo>
                    <a:lnTo>
                      <a:pt x="95" y="339"/>
                    </a:lnTo>
                    <a:lnTo>
                      <a:pt x="85" y="346"/>
                    </a:lnTo>
                    <a:lnTo>
                      <a:pt x="78" y="354"/>
                    </a:lnTo>
                    <a:lnTo>
                      <a:pt x="70" y="362"/>
                    </a:lnTo>
                    <a:lnTo>
                      <a:pt x="61" y="369"/>
                    </a:lnTo>
                    <a:lnTo>
                      <a:pt x="53" y="377"/>
                    </a:lnTo>
                    <a:lnTo>
                      <a:pt x="44" y="384"/>
                    </a:lnTo>
                    <a:lnTo>
                      <a:pt x="38" y="394"/>
                    </a:lnTo>
                    <a:lnTo>
                      <a:pt x="30" y="401"/>
                    </a:lnTo>
                    <a:lnTo>
                      <a:pt x="25" y="409"/>
                    </a:lnTo>
                    <a:lnTo>
                      <a:pt x="17" y="419"/>
                    </a:lnTo>
                    <a:lnTo>
                      <a:pt x="13" y="428"/>
                    </a:lnTo>
                    <a:lnTo>
                      <a:pt x="8" y="438"/>
                    </a:lnTo>
                    <a:lnTo>
                      <a:pt x="6" y="447"/>
                    </a:lnTo>
                    <a:lnTo>
                      <a:pt x="2" y="459"/>
                    </a:lnTo>
                    <a:lnTo>
                      <a:pt x="2" y="470"/>
                    </a:lnTo>
                    <a:lnTo>
                      <a:pt x="0" y="432"/>
                    </a:lnTo>
                    <a:lnTo>
                      <a:pt x="6" y="396"/>
                    </a:lnTo>
                    <a:lnTo>
                      <a:pt x="13" y="362"/>
                    </a:lnTo>
                    <a:lnTo>
                      <a:pt x="27" y="327"/>
                    </a:lnTo>
                    <a:lnTo>
                      <a:pt x="44" y="295"/>
                    </a:lnTo>
                    <a:lnTo>
                      <a:pt x="65" y="263"/>
                    </a:lnTo>
                    <a:lnTo>
                      <a:pt x="85" y="232"/>
                    </a:lnTo>
                    <a:lnTo>
                      <a:pt x="112" y="204"/>
                    </a:lnTo>
                    <a:lnTo>
                      <a:pt x="139" y="175"/>
                    </a:lnTo>
                    <a:lnTo>
                      <a:pt x="167" y="147"/>
                    </a:lnTo>
                    <a:lnTo>
                      <a:pt x="198" y="120"/>
                    </a:lnTo>
                    <a:lnTo>
                      <a:pt x="228" y="95"/>
                    </a:lnTo>
                    <a:lnTo>
                      <a:pt x="258" y="69"/>
                    </a:lnTo>
                    <a:lnTo>
                      <a:pt x="289" y="46"/>
                    </a:lnTo>
                    <a:lnTo>
                      <a:pt x="319" y="23"/>
                    </a:lnTo>
                    <a:lnTo>
                      <a:pt x="350" y="0"/>
                    </a:lnTo>
                    <a:lnTo>
                      <a:pt x="350" y="0"/>
                    </a:lnTo>
                    <a:close/>
                  </a:path>
                </a:pathLst>
              </a:custGeom>
              <a:solidFill>
                <a:srgbClr val="000000"/>
              </a:solidFill>
              <a:ln w="9525">
                <a:noFill/>
                <a:round/>
                <a:headEnd/>
                <a:tailEnd/>
              </a:ln>
            </p:spPr>
            <p:txBody>
              <a:bodyPr/>
              <a:lstStyle/>
              <a:p>
                <a:endParaRPr lang="en-US"/>
              </a:p>
            </p:txBody>
          </p:sp>
          <p:sp>
            <p:nvSpPr>
              <p:cNvPr id="42081" name="Freeform 97"/>
              <p:cNvSpPr>
                <a:spLocks noChangeAspect="1"/>
              </p:cNvSpPr>
              <p:nvPr/>
            </p:nvSpPr>
            <p:spPr bwMode="auto">
              <a:xfrm>
                <a:off x="2609" y="2064"/>
                <a:ext cx="23" cy="78"/>
              </a:xfrm>
              <a:custGeom>
                <a:avLst/>
                <a:gdLst/>
                <a:ahLst/>
                <a:cxnLst>
                  <a:cxn ang="0">
                    <a:pos x="34" y="0"/>
                  </a:cxn>
                  <a:cxn ang="0">
                    <a:pos x="38" y="6"/>
                  </a:cxn>
                  <a:cxn ang="0">
                    <a:pos x="42" y="15"/>
                  </a:cxn>
                  <a:cxn ang="0">
                    <a:pos x="42" y="19"/>
                  </a:cxn>
                  <a:cxn ang="0">
                    <a:pos x="44" y="25"/>
                  </a:cxn>
                  <a:cxn ang="0">
                    <a:pos x="46" y="30"/>
                  </a:cxn>
                  <a:cxn ang="0">
                    <a:pos x="48" y="36"/>
                  </a:cxn>
                  <a:cxn ang="0">
                    <a:pos x="48" y="42"/>
                  </a:cxn>
                  <a:cxn ang="0">
                    <a:pos x="48" y="48"/>
                  </a:cxn>
                  <a:cxn ang="0">
                    <a:pos x="48" y="53"/>
                  </a:cxn>
                  <a:cxn ang="0">
                    <a:pos x="48" y="61"/>
                  </a:cxn>
                  <a:cxn ang="0">
                    <a:pos x="46" y="67"/>
                  </a:cxn>
                  <a:cxn ang="0">
                    <a:pos x="46" y="74"/>
                  </a:cxn>
                  <a:cxn ang="0">
                    <a:pos x="46" y="80"/>
                  </a:cxn>
                  <a:cxn ang="0">
                    <a:pos x="44" y="87"/>
                  </a:cxn>
                  <a:cxn ang="0">
                    <a:pos x="40" y="97"/>
                  </a:cxn>
                  <a:cxn ang="0">
                    <a:pos x="38" y="106"/>
                  </a:cxn>
                  <a:cxn ang="0">
                    <a:pos x="33" y="116"/>
                  </a:cxn>
                  <a:cxn ang="0">
                    <a:pos x="29" y="125"/>
                  </a:cxn>
                  <a:cxn ang="0">
                    <a:pos x="23" y="133"/>
                  </a:cxn>
                  <a:cxn ang="0">
                    <a:pos x="17" y="141"/>
                  </a:cxn>
                  <a:cxn ang="0">
                    <a:pos x="12" y="148"/>
                  </a:cxn>
                  <a:cxn ang="0">
                    <a:pos x="6" y="156"/>
                  </a:cxn>
                  <a:cxn ang="0">
                    <a:pos x="4" y="146"/>
                  </a:cxn>
                  <a:cxn ang="0">
                    <a:pos x="4" y="139"/>
                  </a:cxn>
                  <a:cxn ang="0">
                    <a:pos x="4" y="131"/>
                  </a:cxn>
                  <a:cxn ang="0">
                    <a:pos x="4" y="124"/>
                  </a:cxn>
                  <a:cxn ang="0">
                    <a:pos x="4" y="114"/>
                  </a:cxn>
                  <a:cxn ang="0">
                    <a:pos x="4" y="105"/>
                  </a:cxn>
                  <a:cxn ang="0">
                    <a:pos x="2" y="97"/>
                  </a:cxn>
                  <a:cxn ang="0">
                    <a:pos x="2" y="87"/>
                  </a:cxn>
                  <a:cxn ang="0">
                    <a:pos x="0" y="82"/>
                  </a:cxn>
                  <a:cxn ang="0">
                    <a:pos x="0" y="76"/>
                  </a:cxn>
                  <a:cxn ang="0">
                    <a:pos x="0" y="68"/>
                  </a:cxn>
                  <a:cxn ang="0">
                    <a:pos x="0" y="63"/>
                  </a:cxn>
                  <a:cxn ang="0">
                    <a:pos x="0" y="57"/>
                  </a:cxn>
                  <a:cxn ang="0">
                    <a:pos x="0" y="51"/>
                  </a:cxn>
                  <a:cxn ang="0">
                    <a:pos x="0" y="46"/>
                  </a:cxn>
                  <a:cxn ang="0">
                    <a:pos x="2" y="40"/>
                  </a:cxn>
                  <a:cxn ang="0">
                    <a:pos x="4" y="34"/>
                  </a:cxn>
                  <a:cxn ang="0">
                    <a:pos x="6" y="29"/>
                  </a:cxn>
                  <a:cxn ang="0">
                    <a:pos x="10" y="23"/>
                  </a:cxn>
                  <a:cxn ang="0">
                    <a:pos x="14" y="17"/>
                  </a:cxn>
                  <a:cxn ang="0">
                    <a:pos x="15" y="11"/>
                  </a:cxn>
                  <a:cxn ang="0">
                    <a:pos x="23" y="8"/>
                  </a:cxn>
                  <a:cxn ang="0">
                    <a:pos x="27" y="2"/>
                  </a:cxn>
                  <a:cxn ang="0">
                    <a:pos x="34" y="0"/>
                  </a:cxn>
                  <a:cxn ang="0">
                    <a:pos x="34" y="0"/>
                  </a:cxn>
                </a:cxnLst>
                <a:rect l="0" t="0" r="r" b="b"/>
                <a:pathLst>
                  <a:path w="48" h="156">
                    <a:moveTo>
                      <a:pt x="34" y="0"/>
                    </a:moveTo>
                    <a:lnTo>
                      <a:pt x="38" y="6"/>
                    </a:lnTo>
                    <a:lnTo>
                      <a:pt x="42" y="15"/>
                    </a:lnTo>
                    <a:lnTo>
                      <a:pt x="42" y="19"/>
                    </a:lnTo>
                    <a:lnTo>
                      <a:pt x="44" y="25"/>
                    </a:lnTo>
                    <a:lnTo>
                      <a:pt x="46" y="30"/>
                    </a:lnTo>
                    <a:lnTo>
                      <a:pt x="48" y="36"/>
                    </a:lnTo>
                    <a:lnTo>
                      <a:pt x="48" y="42"/>
                    </a:lnTo>
                    <a:lnTo>
                      <a:pt x="48" y="48"/>
                    </a:lnTo>
                    <a:lnTo>
                      <a:pt x="48" y="53"/>
                    </a:lnTo>
                    <a:lnTo>
                      <a:pt x="48" y="61"/>
                    </a:lnTo>
                    <a:lnTo>
                      <a:pt x="46" y="67"/>
                    </a:lnTo>
                    <a:lnTo>
                      <a:pt x="46" y="74"/>
                    </a:lnTo>
                    <a:lnTo>
                      <a:pt x="46" y="80"/>
                    </a:lnTo>
                    <a:lnTo>
                      <a:pt x="44" y="87"/>
                    </a:lnTo>
                    <a:lnTo>
                      <a:pt x="40" y="97"/>
                    </a:lnTo>
                    <a:lnTo>
                      <a:pt x="38" y="106"/>
                    </a:lnTo>
                    <a:lnTo>
                      <a:pt x="33" y="116"/>
                    </a:lnTo>
                    <a:lnTo>
                      <a:pt x="29" y="125"/>
                    </a:lnTo>
                    <a:lnTo>
                      <a:pt x="23" y="133"/>
                    </a:lnTo>
                    <a:lnTo>
                      <a:pt x="17" y="141"/>
                    </a:lnTo>
                    <a:lnTo>
                      <a:pt x="12" y="148"/>
                    </a:lnTo>
                    <a:lnTo>
                      <a:pt x="6" y="156"/>
                    </a:lnTo>
                    <a:lnTo>
                      <a:pt x="4" y="146"/>
                    </a:lnTo>
                    <a:lnTo>
                      <a:pt x="4" y="139"/>
                    </a:lnTo>
                    <a:lnTo>
                      <a:pt x="4" y="131"/>
                    </a:lnTo>
                    <a:lnTo>
                      <a:pt x="4" y="124"/>
                    </a:lnTo>
                    <a:lnTo>
                      <a:pt x="4" y="114"/>
                    </a:lnTo>
                    <a:lnTo>
                      <a:pt x="4" y="105"/>
                    </a:lnTo>
                    <a:lnTo>
                      <a:pt x="2" y="97"/>
                    </a:lnTo>
                    <a:lnTo>
                      <a:pt x="2" y="87"/>
                    </a:lnTo>
                    <a:lnTo>
                      <a:pt x="0" y="82"/>
                    </a:lnTo>
                    <a:lnTo>
                      <a:pt x="0" y="76"/>
                    </a:lnTo>
                    <a:lnTo>
                      <a:pt x="0" y="68"/>
                    </a:lnTo>
                    <a:lnTo>
                      <a:pt x="0" y="63"/>
                    </a:lnTo>
                    <a:lnTo>
                      <a:pt x="0" y="57"/>
                    </a:lnTo>
                    <a:lnTo>
                      <a:pt x="0" y="51"/>
                    </a:lnTo>
                    <a:lnTo>
                      <a:pt x="0" y="46"/>
                    </a:lnTo>
                    <a:lnTo>
                      <a:pt x="2" y="40"/>
                    </a:lnTo>
                    <a:lnTo>
                      <a:pt x="4" y="34"/>
                    </a:lnTo>
                    <a:lnTo>
                      <a:pt x="6" y="29"/>
                    </a:lnTo>
                    <a:lnTo>
                      <a:pt x="10" y="23"/>
                    </a:lnTo>
                    <a:lnTo>
                      <a:pt x="14" y="17"/>
                    </a:lnTo>
                    <a:lnTo>
                      <a:pt x="15" y="11"/>
                    </a:lnTo>
                    <a:lnTo>
                      <a:pt x="23" y="8"/>
                    </a:lnTo>
                    <a:lnTo>
                      <a:pt x="27" y="2"/>
                    </a:lnTo>
                    <a:lnTo>
                      <a:pt x="34" y="0"/>
                    </a:lnTo>
                    <a:lnTo>
                      <a:pt x="34" y="0"/>
                    </a:lnTo>
                    <a:close/>
                  </a:path>
                </a:pathLst>
              </a:custGeom>
              <a:solidFill>
                <a:srgbClr val="000000"/>
              </a:solidFill>
              <a:ln w="9525">
                <a:noFill/>
                <a:round/>
                <a:headEnd/>
                <a:tailEnd/>
              </a:ln>
            </p:spPr>
            <p:txBody>
              <a:bodyPr/>
              <a:lstStyle/>
              <a:p>
                <a:endParaRPr lang="en-US"/>
              </a:p>
            </p:txBody>
          </p:sp>
          <p:sp>
            <p:nvSpPr>
              <p:cNvPr id="42082" name="Freeform 98"/>
              <p:cNvSpPr>
                <a:spLocks noChangeAspect="1"/>
              </p:cNvSpPr>
              <p:nvPr/>
            </p:nvSpPr>
            <p:spPr bwMode="auto">
              <a:xfrm>
                <a:off x="2610" y="2161"/>
                <a:ext cx="20" cy="43"/>
              </a:xfrm>
              <a:custGeom>
                <a:avLst/>
                <a:gdLst/>
                <a:ahLst/>
                <a:cxnLst>
                  <a:cxn ang="0">
                    <a:pos x="32" y="0"/>
                  </a:cxn>
                  <a:cxn ang="0">
                    <a:pos x="38" y="4"/>
                  </a:cxn>
                  <a:cxn ang="0">
                    <a:pos x="40" y="9"/>
                  </a:cxn>
                  <a:cxn ang="0">
                    <a:pos x="40" y="13"/>
                  </a:cxn>
                  <a:cxn ang="0">
                    <a:pos x="40" y="21"/>
                  </a:cxn>
                  <a:cxn ang="0">
                    <a:pos x="36" y="27"/>
                  </a:cxn>
                  <a:cxn ang="0">
                    <a:pos x="32" y="34"/>
                  </a:cxn>
                  <a:cxn ang="0">
                    <a:pos x="29" y="42"/>
                  </a:cxn>
                  <a:cxn ang="0">
                    <a:pos x="25" y="51"/>
                  </a:cxn>
                  <a:cxn ang="0">
                    <a:pos x="17" y="61"/>
                  </a:cxn>
                  <a:cxn ang="0">
                    <a:pos x="10" y="70"/>
                  </a:cxn>
                  <a:cxn ang="0">
                    <a:pos x="4" y="78"/>
                  </a:cxn>
                  <a:cxn ang="0">
                    <a:pos x="4" y="85"/>
                  </a:cxn>
                  <a:cxn ang="0">
                    <a:pos x="0" y="80"/>
                  </a:cxn>
                  <a:cxn ang="0">
                    <a:pos x="0" y="74"/>
                  </a:cxn>
                  <a:cxn ang="0">
                    <a:pos x="0" y="68"/>
                  </a:cxn>
                  <a:cxn ang="0">
                    <a:pos x="0" y="63"/>
                  </a:cxn>
                  <a:cxn ang="0">
                    <a:pos x="0" y="57"/>
                  </a:cxn>
                  <a:cxn ang="0">
                    <a:pos x="2" y="51"/>
                  </a:cxn>
                  <a:cxn ang="0">
                    <a:pos x="6" y="44"/>
                  </a:cxn>
                  <a:cxn ang="0">
                    <a:pos x="8" y="38"/>
                  </a:cxn>
                  <a:cxn ang="0">
                    <a:pos x="10" y="32"/>
                  </a:cxn>
                  <a:cxn ang="0">
                    <a:pos x="13" y="27"/>
                  </a:cxn>
                  <a:cxn ang="0">
                    <a:pos x="17" y="23"/>
                  </a:cxn>
                  <a:cxn ang="0">
                    <a:pos x="21" y="19"/>
                  </a:cxn>
                  <a:cxn ang="0">
                    <a:pos x="27" y="9"/>
                  </a:cxn>
                  <a:cxn ang="0">
                    <a:pos x="32" y="0"/>
                  </a:cxn>
                  <a:cxn ang="0">
                    <a:pos x="32" y="0"/>
                  </a:cxn>
                </a:cxnLst>
                <a:rect l="0" t="0" r="r" b="b"/>
                <a:pathLst>
                  <a:path w="40" h="85">
                    <a:moveTo>
                      <a:pt x="32" y="0"/>
                    </a:moveTo>
                    <a:lnTo>
                      <a:pt x="38" y="4"/>
                    </a:lnTo>
                    <a:lnTo>
                      <a:pt x="40" y="9"/>
                    </a:lnTo>
                    <a:lnTo>
                      <a:pt x="40" y="13"/>
                    </a:lnTo>
                    <a:lnTo>
                      <a:pt x="40" y="21"/>
                    </a:lnTo>
                    <a:lnTo>
                      <a:pt x="36" y="27"/>
                    </a:lnTo>
                    <a:lnTo>
                      <a:pt x="32" y="34"/>
                    </a:lnTo>
                    <a:lnTo>
                      <a:pt x="29" y="42"/>
                    </a:lnTo>
                    <a:lnTo>
                      <a:pt x="25" y="51"/>
                    </a:lnTo>
                    <a:lnTo>
                      <a:pt x="17" y="61"/>
                    </a:lnTo>
                    <a:lnTo>
                      <a:pt x="10" y="70"/>
                    </a:lnTo>
                    <a:lnTo>
                      <a:pt x="4" y="78"/>
                    </a:lnTo>
                    <a:lnTo>
                      <a:pt x="4" y="85"/>
                    </a:lnTo>
                    <a:lnTo>
                      <a:pt x="0" y="80"/>
                    </a:lnTo>
                    <a:lnTo>
                      <a:pt x="0" y="74"/>
                    </a:lnTo>
                    <a:lnTo>
                      <a:pt x="0" y="68"/>
                    </a:lnTo>
                    <a:lnTo>
                      <a:pt x="0" y="63"/>
                    </a:lnTo>
                    <a:lnTo>
                      <a:pt x="0" y="57"/>
                    </a:lnTo>
                    <a:lnTo>
                      <a:pt x="2" y="51"/>
                    </a:lnTo>
                    <a:lnTo>
                      <a:pt x="6" y="44"/>
                    </a:lnTo>
                    <a:lnTo>
                      <a:pt x="8" y="38"/>
                    </a:lnTo>
                    <a:lnTo>
                      <a:pt x="10" y="32"/>
                    </a:lnTo>
                    <a:lnTo>
                      <a:pt x="13" y="27"/>
                    </a:lnTo>
                    <a:lnTo>
                      <a:pt x="17" y="23"/>
                    </a:lnTo>
                    <a:lnTo>
                      <a:pt x="21" y="19"/>
                    </a:lnTo>
                    <a:lnTo>
                      <a:pt x="27" y="9"/>
                    </a:lnTo>
                    <a:lnTo>
                      <a:pt x="32" y="0"/>
                    </a:lnTo>
                    <a:lnTo>
                      <a:pt x="32" y="0"/>
                    </a:lnTo>
                    <a:close/>
                  </a:path>
                </a:pathLst>
              </a:custGeom>
              <a:solidFill>
                <a:srgbClr val="000000"/>
              </a:solidFill>
              <a:ln w="9525">
                <a:noFill/>
                <a:round/>
                <a:headEnd/>
                <a:tailEnd/>
              </a:ln>
            </p:spPr>
            <p:txBody>
              <a:bodyPr/>
              <a:lstStyle/>
              <a:p>
                <a:endParaRPr lang="en-US"/>
              </a:p>
            </p:txBody>
          </p:sp>
          <p:sp>
            <p:nvSpPr>
              <p:cNvPr id="42083" name="Freeform 99"/>
              <p:cNvSpPr>
                <a:spLocks noChangeAspect="1"/>
              </p:cNvSpPr>
              <p:nvPr/>
            </p:nvSpPr>
            <p:spPr bwMode="auto">
              <a:xfrm>
                <a:off x="2692" y="2224"/>
                <a:ext cx="467" cy="504"/>
              </a:xfrm>
              <a:custGeom>
                <a:avLst/>
                <a:gdLst/>
                <a:ahLst/>
                <a:cxnLst>
                  <a:cxn ang="0">
                    <a:pos x="560" y="76"/>
                  </a:cxn>
                  <a:cxn ang="0">
                    <a:pos x="532" y="152"/>
                  </a:cxn>
                  <a:cxn ang="0">
                    <a:pos x="640" y="78"/>
                  </a:cxn>
                  <a:cxn ang="0">
                    <a:pos x="718" y="35"/>
                  </a:cxn>
                  <a:cxn ang="0">
                    <a:pos x="688" y="116"/>
                  </a:cxn>
                  <a:cxn ang="0">
                    <a:pos x="728" y="139"/>
                  </a:cxn>
                  <a:cxn ang="0">
                    <a:pos x="821" y="44"/>
                  </a:cxn>
                  <a:cxn ang="0">
                    <a:pos x="851" y="67"/>
                  </a:cxn>
                  <a:cxn ang="0">
                    <a:pos x="806" y="147"/>
                  </a:cxn>
                  <a:cxn ang="0">
                    <a:pos x="887" y="135"/>
                  </a:cxn>
                  <a:cxn ang="0">
                    <a:pos x="931" y="114"/>
                  </a:cxn>
                  <a:cxn ang="0">
                    <a:pos x="781" y="299"/>
                  </a:cxn>
                  <a:cxn ang="0">
                    <a:pos x="530" y="356"/>
                  </a:cxn>
                  <a:cxn ang="0">
                    <a:pos x="321" y="550"/>
                  </a:cxn>
                  <a:cxn ang="0">
                    <a:pos x="477" y="736"/>
                  </a:cxn>
                  <a:cxn ang="0">
                    <a:pos x="785" y="728"/>
                  </a:cxn>
                  <a:cxn ang="0">
                    <a:pos x="868" y="711"/>
                  </a:cxn>
                  <a:cxn ang="0">
                    <a:pos x="865" y="755"/>
                  </a:cxn>
                  <a:cxn ang="0">
                    <a:pos x="769" y="778"/>
                  </a:cxn>
                  <a:cxn ang="0">
                    <a:pos x="587" y="780"/>
                  </a:cxn>
                  <a:cxn ang="0">
                    <a:pos x="619" y="844"/>
                  </a:cxn>
                  <a:cxn ang="0">
                    <a:pos x="828" y="860"/>
                  </a:cxn>
                  <a:cxn ang="0">
                    <a:pos x="671" y="892"/>
                  </a:cxn>
                  <a:cxn ang="0">
                    <a:pos x="507" y="903"/>
                  </a:cxn>
                  <a:cxn ang="0">
                    <a:pos x="711" y="945"/>
                  </a:cxn>
                  <a:cxn ang="0">
                    <a:pos x="781" y="989"/>
                  </a:cxn>
                  <a:cxn ang="0">
                    <a:pos x="629" y="974"/>
                  </a:cxn>
                  <a:cxn ang="0">
                    <a:pos x="519" y="981"/>
                  </a:cxn>
                  <a:cxn ang="0">
                    <a:pos x="374" y="1010"/>
                  </a:cxn>
                  <a:cxn ang="0">
                    <a:pos x="328" y="987"/>
                  </a:cxn>
                  <a:cxn ang="0">
                    <a:pos x="287" y="947"/>
                  </a:cxn>
                  <a:cxn ang="0">
                    <a:pos x="249" y="926"/>
                  </a:cxn>
                  <a:cxn ang="0">
                    <a:pos x="224" y="880"/>
                  </a:cxn>
                  <a:cxn ang="0">
                    <a:pos x="116" y="696"/>
                  </a:cxn>
                  <a:cxn ang="0">
                    <a:pos x="214" y="420"/>
                  </a:cxn>
                  <a:cxn ang="0">
                    <a:pos x="117" y="531"/>
                  </a:cxn>
                  <a:cxn ang="0">
                    <a:pos x="58" y="612"/>
                  </a:cxn>
                  <a:cxn ang="0">
                    <a:pos x="117" y="455"/>
                  </a:cxn>
                  <a:cxn ang="0">
                    <a:pos x="97" y="417"/>
                  </a:cxn>
                  <a:cxn ang="0">
                    <a:pos x="26" y="544"/>
                  </a:cxn>
                  <a:cxn ang="0">
                    <a:pos x="0" y="525"/>
                  </a:cxn>
                  <a:cxn ang="0">
                    <a:pos x="28" y="432"/>
                  </a:cxn>
                  <a:cxn ang="0">
                    <a:pos x="64" y="377"/>
                  </a:cxn>
                  <a:cxn ang="0">
                    <a:pos x="125" y="331"/>
                  </a:cxn>
                  <a:cxn ang="0">
                    <a:pos x="117" y="291"/>
                  </a:cxn>
                  <a:cxn ang="0">
                    <a:pos x="64" y="291"/>
                  </a:cxn>
                  <a:cxn ang="0">
                    <a:pos x="159" y="236"/>
                  </a:cxn>
                  <a:cxn ang="0">
                    <a:pos x="184" y="168"/>
                  </a:cxn>
                  <a:cxn ang="0">
                    <a:pos x="114" y="189"/>
                  </a:cxn>
                  <a:cxn ang="0">
                    <a:pos x="125" y="154"/>
                  </a:cxn>
                  <a:cxn ang="0">
                    <a:pos x="199" y="128"/>
                  </a:cxn>
                  <a:cxn ang="0">
                    <a:pos x="289" y="111"/>
                  </a:cxn>
                  <a:cxn ang="0">
                    <a:pos x="378" y="8"/>
                  </a:cxn>
                  <a:cxn ang="0">
                    <a:pos x="414" y="80"/>
                  </a:cxn>
                  <a:cxn ang="0">
                    <a:pos x="349" y="137"/>
                  </a:cxn>
                  <a:cxn ang="0">
                    <a:pos x="452" y="126"/>
                  </a:cxn>
                  <a:cxn ang="0">
                    <a:pos x="560" y="0"/>
                  </a:cxn>
                </a:cxnLst>
                <a:rect l="0" t="0" r="r" b="b"/>
                <a:pathLst>
                  <a:path w="933" h="1010">
                    <a:moveTo>
                      <a:pt x="560" y="0"/>
                    </a:moveTo>
                    <a:lnTo>
                      <a:pt x="568" y="12"/>
                    </a:lnTo>
                    <a:lnTo>
                      <a:pt x="572" y="21"/>
                    </a:lnTo>
                    <a:lnTo>
                      <a:pt x="576" y="31"/>
                    </a:lnTo>
                    <a:lnTo>
                      <a:pt x="576" y="40"/>
                    </a:lnTo>
                    <a:lnTo>
                      <a:pt x="574" y="50"/>
                    </a:lnTo>
                    <a:lnTo>
                      <a:pt x="570" y="59"/>
                    </a:lnTo>
                    <a:lnTo>
                      <a:pt x="566" y="67"/>
                    </a:lnTo>
                    <a:lnTo>
                      <a:pt x="560" y="76"/>
                    </a:lnTo>
                    <a:lnTo>
                      <a:pt x="553" y="86"/>
                    </a:lnTo>
                    <a:lnTo>
                      <a:pt x="547" y="94"/>
                    </a:lnTo>
                    <a:lnTo>
                      <a:pt x="539" y="103"/>
                    </a:lnTo>
                    <a:lnTo>
                      <a:pt x="534" y="113"/>
                    </a:lnTo>
                    <a:lnTo>
                      <a:pt x="526" y="120"/>
                    </a:lnTo>
                    <a:lnTo>
                      <a:pt x="522" y="132"/>
                    </a:lnTo>
                    <a:lnTo>
                      <a:pt x="519" y="141"/>
                    </a:lnTo>
                    <a:lnTo>
                      <a:pt x="517" y="154"/>
                    </a:lnTo>
                    <a:lnTo>
                      <a:pt x="532" y="152"/>
                    </a:lnTo>
                    <a:lnTo>
                      <a:pt x="547" y="149"/>
                    </a:lnTo>
                    <a:lnTo>
                      <a:pt x="562" y="145"/>
                    </a:lnTo>
                    <a:lnTo>
                      <a:pt x="576" y="139"/>
                    </a:lnTo>
                    <a:lnTo>
                      <a:pt x="587" y="132"/>
                    </a:lnTo>
                    <a:lnTo>
                      <a:pt x="598" y="124"/>
                    </a:lnTo>
                    <a:lnTo>
                      <a:pt x="610" y="113"/>
                    </a:lnTo>
                    <a:lnTo>
                      <a:pt x="621" y="103"/>
                    </a:lnTo>
                    <a:lnTo>
                      <a:pt x="631" y="90"/>
                    </a:lnTo>
                    <a:lnTo>
                      <a:pt x="640" y="78"/>
                    </a:lnTo>
                    <a:lnTo>
                      <a:pt x="650" y="67"/>
                    </a:lnTo>
                    <a:lnTo>
                      <a:pt x="659" y="55"/>
                    </a:lnTo>
                    <a:lnTo>
                      <a:pt x="669" y="42"/>
                    </a:lnTo>
                    <a:lnTo>
                      <a:pt x="678" y="29"/>
                    </a:lnTo>
                    <a:lnTo>
                      <a:pt x="690" y="17"/>
                    </a:lnTo>
                    <a:lnTo>
                      <a:pt x="701" y="8"/>
                    </a:lnTo>
                    <a:lnTo>
                      <a:pt x="709" y="17"/>
                    </a:lnTo>
                    <a:lnTo>
                      <a:pt x="714" y="25"/>
                    </a:lnTo>
                    <a:lnTo>
                      <a:pt x="718" y="35"/>
                    </a:lnTo>
                    <a:lnTo>
                      <a:pt x="722" y="44"/>
                    </a:lnTo>
                    <a:lnTo>
                      <a:pt x="720" y="54"/>
                    </a:lnTo>
                    <a:lnTo>
                      <a:pt x="720" y="63"/>
                    </a:lnTo>
                    <a:lnTo>
                      <a:pt x="716" y="73"/>
                    </a:lnTo>
                    <a:lnTo>
                      <a:pt x="714" y="82"/>
                    </a:lnTo>
                    <a:lnTo>
                      <a:pt x="707" y="90"/>
                    </a:lnTo>
                    <a:lnTo>
                      <a:pt x="701" y="97"/>
                    </a:lnTo>
                    <a:lnTo>
                      <a:pt x="695" y="107"/>
                    </a:lnTo>
                    <a:lnTo>
                      <a:pt x="688" y="116"/>
                    </a:lnTo>
                    <a:lnTo>
                      <a:pt x="680" y="124"/>
                    </a:lnTo>
                    <a:lnTo>
                      <a:pt x="674" y="132"/>
                    </a:lnTo>
                    <a:lnTo>
                      <a:pt x="669" y="139"/>
                    </a:lnTo>
                    <a:lnTo>
                      <a:pt x="663" y="147"/>
                    </a:lnTo>
                    <a:lnTo>
                      <a:pt x="674" y="149"/>
                    </a:lnTo>
                    <a:lnTo>
                      <a:pt x="688" y="149"/>
                    </a:lnTo>
                    <a:lnTo>
                      <a:pt x="701" y="147"/>
                    </a:lnTo>
                    <a:lnTo>
                      <a:pt x="716" y="145"/>
                    </a:lnTo>
                    <a:lnTo>
                      <a:pt x="728" y="139"/>
                    </a:lnTo>
                    <a:lnTo>
                      <a:pt x="741" y="132"/>
                    </a:lnTo>
                    <a:lnTo>
                      <a:pt x="754" y="124"/>
                    </a:lnTo>
                    <a:lnTo>
                      <a:pt x="768" y="116"/>
                    </a:lnTo>
                    <a:lnTo>
                      <a:pt x="777" y="105"/>
                    </a:lnTo>
                    <a:lnTo>
                      <a:pt x="788" y="94"/>
                    </a:lnTo>
                    <a:lnTo>
                      <a:pt x="796" y="82"/>
                    </a:lnTo>
                    <a:lnTo>
                      <a:pt x="807" y="71"/>
                    </a:lnTo>
                    <a:lnTo>
                      <a:pt x="813" y="57"/>
                    </a:lnTo>
                    <a:lnTo>
                      <a:pt x="821" y="44"/>
                    </a:lnTo>
                    <a:lnTo>
                      <a:pt x="825" y="31"/>
                    </a:lnTo>
                    <a:lnTo>
                      <a:pt x="828" y="19"/>
                    </a:lnTo>
                    <a:lnTo>
                      <a:pt x="838" y="23"/>
                    </a:lnTo>
                    <a:lnTo>
                      <a:pt x="845" y="29"/>
                    </a:lnTo>
                    <a:lnTo>
                      <a:pt x="851" y="35"/>
                    </a:lnTo>
                    <a:lnTo>
                      <a:pt x="855" y="42"/>
                    </a:lnTo>
                    <a:lnTo>
                      <a:pt x="855" y="48"/>
                    </a:lnTo>
                    <a:lnTo>
                      <a:pt x="853" y="57"/>
                    </a:lnTo>
                    <a:lnTo>
                      <a:pt x="851" y="67"/>
                    </a:lnTo>
                    <a:lnTo>
                      <a:pt x="847" y="76"/>
                    </a:lnTo>
                    <a:lnTo>
                      <a:pt x="842" y="86"/>
                    </a:lnTo>
                    <a:lnTo>
                      <a:pt x="836" y="95"/>
                    </a:lnTo>
                    <a:lnTo>
                      <a:pt x="830" y="105"/>
                    </a:lnTo>
                    <a:lnTo>
                      <a:pt x="825" y="114"/>
                    </a:lnTo>
                    <a:lnTo>
                      <a:pt x="819" y="122"/>
                    </a:lnTo>
                    <a:lnTo>
                      <a:pt x="813" y="132"/>
                    </a:lnTo>
                    <a:lnTo>
                      <a:pt x="807" y="139"/>
                    </a:lnTo>
                    <a:lnTo>
                      <a:pt x="806" y="147"/>
                    </a:lnTo>
                    <a:lnTo>
                      <a:pt x="815" y="154"/>
                    </a:lnTo>
                    <a:lnTo>
                      <a:pt x="825" y="158"/>
                    </a:lnTo>
                    <a:lnTo>
                      <a:pt x="834" y="162"/>
                    </a:lnTo>
                    <a:lnTo>
                      <a:pt x="845" y="162"/>
                    </a:lnTo>
                    <a:lnTo>
                      <a:pt x="855" y="160"/>
                    </a:lnTo>
                    <a:lnTo>
                      <a:pt x="865" y="156"/>
                    </a:lnTo>
                    <a:lnTo>
                      <a:pt x="872" y="151"/>
                    </a:lnTo>
                    <a:lnTo>
                      <a:pt x="882" y="145"/>
                    </a:lnTo>
                    <a:lnTo>
                      <a:pt x="887" y="135"/>
                    </a:lnTo>
                    <a:lnTo>
                      <a:pt x="895" y="128"/>
                    </a:lnTo>
                    <a:lnTo>
                      <a:pt x="903" y="118"/>
                    </a:lnTo>
                    <a:lnTo>
                      <a:pt x="908" y="109"/>
                    </a:lnTo>
                    <a:lnTo>
                      <a:pt x="914" y="97"/>
                    </a:lnTo>
                    <a:lnTo>
                      <a:pt x="920" y="86"/>
                    </a:lnTo>
                    <a:lnTo>
                      <a:pt x="923" y="74"/>
                    </a:lnTo>
                    <a:lnTo>
                      <a:pt x="929" y="65"/>
                    </a:lnTo>
                    <a:lnTo>
                      <a:pt x="933" y="90"/>
                    </a:lnTo>
                    <a:lnTo>
                      <a:pt x="931" y="114"/>
                    </a:lnTo>
                    <a:lnTo>
                      <a:pt x="925" y="137"/>
                    </a:lnTo>
                    <a:lnTo>
                      <a:pt x="918" y="162"/>
                    </a:lnTo>
                    <a:lnTo>
                      <a:pt x="904" y="183"/>
                    </a:lnTo>
                    <a:lnTo>
                      <a:pt x="889" y="206"/>
                    </a:lnTo>
                    <a:lnTo>
                      <a:pt x="870" y="227"/>
                    </a:lnTo>
                    <a:lnTo>
                      <a:pt x="851" y="247"/>
                    </a:lnTo>
                    <a:lnTo>
                      <a:pt x="828" y="265"/>
                    </a:lnTo>
                    <a:lnTo>
                      <a:pt x="806" y="284"/>
                    </a:lnTo>
                    <a:lnTo>
                      <a:pt x="781" y="299"/>
                    </a:lnTo>
                    <a:lnTo>
                      <a:pt x="758" y="314"/>
                    </a:lnTo>
                    <a:lnTo>
                      <a:pt x="731" y="327"/>
                    </a:lnTo>
                    <a:lnTo>
                      <a:pt x="709" y="339"/>
                    </a:lnTo>
                    <a:lnTo>
                      <a:pt x="686" y="348"/>
                    </a:lnTo>
                    <a:lnTo>
                      <a:pt x="667" y="356"/>
                    </a:lnTo>
                    <a:lnTo>
                      <a:pt x="631" y="350"/>
                    </a:lnTo>
                    <a:lnTo>
                      <a:pt x="596" y="348"/>
                    </a:lnTo>
                    <a:lnTo>
                      <a:pt x="562" y="350"/>
                    </a:lnTo>
                    <a:lnTo>
                      <a:pt x="530" y="356"/>
                    </a:lnTo>
                    <a:lnTo>
                      <a:pt x="498" y="365"/>
                    </a:lnTo>
                    <a:lnTo>
                      <a:pt x="467" y="381"/>
                    </a:lnTo>
                    <a:lnTo>
                      <a:pt x="439" y="398"/>
                    </a:lnTo>
                    <a:lnTo>
                      <a:pt x="412" y="419"/>
                    </a:lnTo>
                    <a:lnTo>
                      <a:pt x="387" y="439"/>
                    </a:lnTo>
                    <a:lnTo>
                      <a:pt x="366" y="464"/>
                    </a:lnTo>
                    <a:lnTo>
                      <a:pt x="347" y="491"/>
                    </a:lnTo>
                    <a:lnTo>
                      <a:pt x="334" y="519"/>
                    </a:lnTo>
                    <a:lnTo>
                      <a:pt x="321" y="550"/>
                    </a:lnTo>
                    <a:lnTo>
                      <a:pt x="313" y="582"/>
                    </a:lnTo>
                    <a:lnTo>
                      <a:pt x="309" y="614"/>
                    </a:lnTo>
                    <a:lnTo>
                      <a:pt x="309" y="649"/>
                    </a:lnTo>
                    <a:lnTo>
                      <a:pt x="332" y="669"/>
                    </a:lnTo>
                    <a:lnTo>
                      <a:pt x="357" y="690"/>
                    </a:lnTo>
                    <a:lnTo>
                      <a:pt x="385" y="706"/>
                    </a:lnTo>
                    <a:lnTo>
                      <a:pt x="414" y="719"/>
                    </a:lnTo>
                    <a:lnTo>
                      <a:pt x="444" y="728"/>
                    </a:lnTo>
                    <a:lnTo>
                      <a:pt x="477" y="736"/>
                    </a:lnTo>
                    <a:lnTo>
                      <a:pt x="509" y="740"/>
                    </a:lnTo>
                    <a:lnTo>
                      <a:pt x="545" y="744"/>
                    </a:lnTo>
                    <a:lnTo>
                      <a:pt x="579" y="744"/>
                    </a:lnTo>
                    <a:lnTo>
                      <a:pt x="614" y="744"/>
                    </a:lnTo>
                    <a:lnTo>
                      <a:pt x="648" y="742"/>
                    </a:lnTo>
                    <a:lnTo>
                      <a:pt x="684" y="740"/>
                    </a:lnTo>
                    <a:lnTo>
                      <a:pt x="718" y="736"/>
                    </a:lnTo>
                    <a:lnTo>
                      <a:pt x="752" y="734"/>
                    </a:lnTo>
                    <a:lnTo>
                      <a:pt x="785" y="728"/>
                    </a:lnTo>
                    <a:lnTo>
                      <a:pt x="819" y="726"/>
                    </a:lnTo>
                    <a:lnTo>
                      <a:pt x="823" y="723"/>
                    </a:lnTo>
                    <a:lnTo>
                      <a:pt x="830" y="721"/>
                    </a:lnTo>
                    <a:lnTo>
                      <a:pt x="836" y="721"/>
                    </a:lnTo>
                    <a:lnTo>
                      <a:pt x="844" y="721"/>
                    </a:lnTo>
                    <a:lnTo>
                      <a:pt x="851" y="719"/>
                    </a:lnTo>
                    <a:lnTo>
                      <a:pt x="859" y="717"/>
                    </a:lnTo>
                    <a:lnTo>
                      <a:pt x="863" y="715"/>
                    </a:lnTo>
                    <a:lnTo>
                      <a:pt x="868" y="711"/>
                    </a:lnTo>
                    <a:lnTo>
                      <a:pt x="870" y="717"/>
                    </a:lnTo>
                    <a:lnTo>
                      <a:pt x="872" y="723"/>
                    </a:lnTo>
                    <a:lnTo>
                      <a:pt x="872" y="728"/>
                    </a:lnTo>
                    <a:lnTo>
                      <a:pt x="872" y="734"/>
                    </a:lnTo>
                    <a:lnTo>
                      <a:pt x="870" y="740"/>
                    </a:lnTo>
                    <a:lnTo>
                      <a:pt x="870" y="745"/>
                    </a:lnTo>
                    <a:lnTo>
                      <a:pt x="870" y="749"/>
                    </a:lnTo>
                    <a:lnTo>
                      <a:pt x="872" y="755"/>
                    </a:lnTo>
                    <a:lnTo>
                      <a:pt x="865" y="755"/>
                    </a:lnTo>
                    <a:lnTo>
                      <a:pt x="859" y="755"/>
                    </a:lnTo>
                    <a:lnTo>
                      <a:pt x="855" y="751"/>
                    </a:lnTo>
                    <a:lnTo>
                      <a:pt x="851" y="747"/>
                    </a:lnTo>
                    <a:lnTo>
                      <a:pt x="845" y="757"/>
                    </a:lnTo>
                    <a:lnTo>
                      <a:pt x="847" y="765"/>
                    </a:lnTo>
                    <a:lnTo>
                      <a:pt x="828" y="768"/>
                    </a:lnTo>
                    <a:lnTo>
                      <a:pt x="809" y="772"/>
                    </a:lnTo>
                    <a:lnTo>
                      <a:pt x="788" y="776"/>
                    </a:lnTo>
                    <a:lnTo>
                      <a:pt x="769" y="778"/>
                    </a:lnTo>
                    <a:lnTo>
                      <a:pt x="749" y="780"/>
                    </a:lnTo>
                    <a:lnTo>
                      <a:pt x="730" y="780"/>
                    </a:lnTo>
                    <a:lnTo>
                      <a:pt x="709" y="780"/>
                    </a:lnTo>
                    <a:lnTo>
                      <a:pt x="690" y="782"/>
                    </a:lnTo>
                    <a:lnTo>
                      <a:pt x="669" y="780"/>
                    </a:lnTo>
                    <a:lnTo>
                      <a:pt x="648" y="780"/>
                    </a:lnTo>
                    <a:lnTo>
                      <a:pt x="629" y="780"/>
                    </a:lnTo>
                    <a:lnTo>
                      <a:pt x="608" y="780"/>
                    </a:lnTo>
                    <a:lnTo>
                      <a:pt x="587" y="780"/>
                    </a:lnTo>
                    <a:lnTo>
                      <a:pt x="568" y="780"/>
                    </a:lnTo>
                    <a:lnTo>
                      <a:pt x="547" y="782"/>
                    </a:lnTo>
                    <a:lnTo>
                      <a:pt x="528" y="784"/>
                    </a:lnTo>
                    <a:lnTo>
                      <a:pt x="536" y="801"/>
                    </a:lnTo>
                    <a:lnTo>
                      <a:pt x="547" y="816"/>
                    </a:lnTo>
                    <a:lnTo>
                      <a:pt x="562" y="827"/>
                    </a:lnTo>
                    <a:lnTo>
                      <a:pt x="579" y="835"/>
                    </a:lnTo>
                    <a:lnTo>
                      <a:pt x="596" y="841"/>
                    </a:lnTo>
                    <a:lnTo>
                      <a:pt x="619" y="844"/>
                    </a:lnTo>
                    <a:lnTo>
                      <a:pt x="640" y="846"/>
                    </a:lnTo>
                    <a:lnTo>
                      <a:pt x="665" y="848"/>
                    </a:lnTo>
                    <a:lnTo>
                      <a:pt x="688" y="848"/>
                    </a:lnTo>
                    <a:lnTo>
                      <a:pt x="714" y="848"/>
                    </a:lnTo>
                    <a:lnTo>
                      <a:pt x="737" y="848"/>
                    </a:lnTo>
                    <a:lnTo>
                      <a:pt x="762" y="850"/>
                    </a:lnTo>
                    <a:lnTo>
                      <a:pt x="785" y="850"/>
                    </a:lnTo>
                    <a:lnTo>
                      <a:pt x="807" y="854"/>
                    </a:lnTo>
                    <a:lnTo>
                      <a:pt x="828" y="860"/>
                    </a:lnTo>
                    <a:lnTo>
                      <a:pt x="847" y="869"/>
                    </a:lnTo>
                    <a:lnTo>
                      <a:pt x="825" y="877"/>
                    </a:lnTo>
                    <a:lnTo>
                      <a:pt x="804" y="882"/>
                    </a:lnTo>
                    <a:lnTo>
                      <a:pt x="781" y="886"/>
                    </a:lnTo>
                    <a:lnTo>
                      <a:pt x="760" y="890"/>
                    </a:lnTo>
                    <a:lnTo>
                      <a:pt x="735" y="890"/>
                    </a:lnTo>
                    <a:lnTo>
                      <a:pt x="714" y="892"/>
                    </a:lnTo>
                    <a:lnTo>
                      <a:pt x="692" y="892"/>
                    </a:lnTo>
                    <a:lnTo>
                      <a:pt x="671" y="892"/>
                    </a:lnTo>
                    <a:lnTo>
                      <a:pt x="648" y="892"/>
                    </a:lnTo>
                    <a:lnTo>
                      <a:pt x="625" y="890"/>
                    </a:lnTo>
                    <a:lnTo>
                      <a:pt x="602" y="890"/>
                    </a:lnTo>
                    <a:lnTo>
                      <a:pt x="581" y="890"/>
                    </a:lnTo>
                    <a:lnTo>
                      <a:pt x="558" y="890"/>
                    </a:lnTo>
                    <a:lnTo>
                      <a:pt x="536" y="890"/>
                    </a:lnTo>
                    <a:lnTo>
                      <a:pt x="515" y="890"/>
                    </a:lnTo>
                    <a:lnTo>
                      <a:pt x="492" y="894"/>
                    </a:lnTo>
                    <a:lnTo>
                      <a:pt x="507" y="903"/>
                    </a:lnTo>
                    <a:lnTo>
                      <a:pt x="526" y="911"/>
                    </a:lnTo>
                    <a:lnTo>
                      <a:pt x="545" y="918"/>
                    </a:lnTo>
                    <a:lnTo>
                      <a:pt x="568" y="926"/>
                    </a:lnTo>
                    <a:lnTo>
                      <a:pt x="589" y="930"/>
                    </a:lnTo>
                    <a:lnTo>
                      <a:pt x="614" y="934"/>
                    </a:lnTo>
                    <a:lnTo>
                      <a:pt x="636" y="936"/>
                    </a:lnTo>
                    <a:lnTo>
                      <a:pt x="663" y="939"/>
                    </a:lnTo>
                    <a:lnTo>
                      <a:pt x="686" y="943"/>
                    </a:lnTo>
                    <a:lnTo>
                      <a:pt x="711" y="945"/>
                    </a:lnTo>
                    <a:lnTo>
                      <a:pt x="733" y="949"/>
                    </a:lnTo>
                    <a:lnTo>
                      <a:pt x="758" y="955"/>
                    </a:lnTo>
                    <a:lnTo>
                      <a:pt x="781" y="960"/>
                    </a:lnTo>
                    <a:lnTo>
                      <a:pt x="802" y="968"/>
                    </a:lnTo>
                    <a:lnTo>
                      <a:pt x="821" y="977"/>
                    </a:lnTo>
                    <a:lnTo>
                      <a:pt x="840" y="989"/>
                    </a:lnTo>
                    <a:lnTo>
                      <a:pt x="819" y="989"/>
                    </a:lnTo>
                    <a:lnTo>
                      <a:pt x="800" y="989"/>
                    </a:lnTo>
                    <a:lnTo>
                      <a:pt x="781" y="989"/>
                    </a:lnTo>
                    <a:lnTo>
                      <a:pt x="764" y="989"/>
                    </a:lnTo>
                    <a:lnTo>
                      <a:pt x="745" y="987"/>
                    </a:lnTo>
                    <a:lnTo>
                      <a:pt x="728" y="987"/>
                    </a:lnTo>
                    <a:lnTo>
                      <a:pt x="711" y="985"/>
                    </a:lnTo>
                    <a:lnTo>
                      <a:pt x="693" y="985"/>
                    </a:lnTo>
                    <a:lnTo>
                      <a:pt x="676" y="981"/>
                    </a:lnTo>
                    <a:lnTo>
                      <a:pt x="659" y="979"/>
                    </a:lnTo>
                    <a:lnTo>
                      <a:pt x="644" y="977"/>
                    </a:lnTo>
                    <a:lnTo>
                      <a:pt x="629" y="974"/>
                    </a:lnTo>
                    <a:lnTo>
                      <a:pt x="612" y="970"/>
                    </a:lnTo>
                    <a:lnTo>
                      <a:pt x="595" y="966"/>
                    </a:lnTo>
                    <a:lnTo>
                      <a:pt x="579" y="960"/>
                    </a:lnTo>
                    <a:lnTo>
                      <a:pt x="564" y="955"/>
                    </a:lnTo>
                    <a:lnTo>
                      <a:pt x="564" y="960"/>
                    </a:lnTo>
                    <a:lnTo>
                      <a:pt x="566" y="966"/>
                    </a:lnTo>
                    <a:lnTo>
                      <a:pt x="549" y="972"/>
                    </a:lnTo>
                    <a:lnTo>
                      <a:pt x="534" y="977"/>
                    </a:lnTo>
                    <a:lnTo>
                      <a:pt x="519" y="981"/>
                    </a:lnTo>
                    <a:lnTo>
                      <a:pt x="503" y="987"/>
                    </a:lnTo>
                    <a:lnTo>
                      <a:pt x="486" y="991"/>
                    </a:lnTo>
                    <a:lnTo>
                      <a:pt x="471" y="996"/>
                    </a:lnTo>
                    <a:lnTo>
                      <a:pt x="456" y="1000"/>
                    </a:lnTo>
                    <a:lnTo>
                      <a:pt x="441" y="1004"/>
                    </a:lnTo>
                    <a:lnTo>
                      <a:pt x="423" y="1006"/>
                    </a:lnTo>
                    <a:lnTo>
                      <a:pt x="406" y="1008"/>
                    </a:lnTo>
                    <a:lnTo>
                      <a:pt x="391" y="1010"/>
                    </a:lnTo>
                    <a:lnTo>
                      <a:pt x="374" y="1010"/>
                    </a:lnTo>
                    <a:lnTo>
                      <a:pt x="355" y="1010"/>
                    </a:lnTo>
                    <a:lnTo>
                      <a:pt x="338" y="1008"/>
                    </a:lnTo>
                    <a:lnTo>
                      <a:pt x="321" y="1006"/>
                    </a:lnTo>
                    <a:lnTo>
                      <a:pt x="304" y="1004"/>
                    </a:lnTo>
                    <a:lnTo>
                      <a:pt x="304" y="1000"/>
                    </a:lnTo>
                    <a:lnTo>
                      <a:pt x="311" y="996"/>
                    </a:lnTo>
                    <a:lnTo>
                      <a:pt x="321" y="991"/>
                    </a:lnTo>
                    <a:lnTo>
                      <a:pt x="325" y="989"/>
                    </a:lnTo>
                    <a:lnTo>
                      <a:pt x="328" y="987"/>
                    </a:lnTo>
                    <a:lnTo>
                      <a:pt x="334" y="987"/>
                    </a:lnTo>
                    <a:lnTo>
                      <a:pt x="340" y="987"/>
                    </a:lnTo>
                    <a:lnTo>
                      <a:pt x="340" y="983"/>
                    </a:lnTo>
                    <a:lnTo>
                      <a:pt x="334" y="974"/>
                    </a:lnTo>
                    <a:lnTo>
                      <a:pt x="327" y="966"/>
                    </a:lnTo>
                    <a:lnTo>
                      <a:pt x="317" y="960"/>
                    </a:lnTo>
                    <a:lnTo>
                      <a:pt x="308" y="955"/>
                    </a:lnTo>
                    <a:lnTo>
                      <a:pt x="298" y="951"/>
                    </a:lnTo>
                    <a:lnTo>
                      <a:pt x="287" y="947"/>
                    </a:lnTo>
                    <a:lnTo>
                      <a:pt x="275" y="945"/>
                    </a:lnTo>
                    <a:lnTo>
                      <a:pt x="266" y="943"/>
                    </a:lnTo>
                    <a:lnTo>
                      <a:pt x="256" y="941"/>
                    </a:lnTo>
                    <a:lnTo>
                      <a:pt x="249" y="939"/>
                    </a:lnTo>
                    <a:lnTo>
                      <a:pt x="243" y="937"/>
                    </a:lnTo>
                    <a:lnTo>
                      <a:pt x="241" y="936"/>
                    </a:lnTo>
                    <a:lnTo>
                      <a:pt x="239" y="934"/>
                    </a:lnTo>
                    <a:lnTo>
                      <a:pt x="243" y="930"/>
                    </a:lnTo>
                    <a:lnTo>
                      <a:pt x="249" y="926"/>
                    </a:lnTo>
                    <a:lnTo>
                      <a:pt x="260" y="922"/>
                    </a:lnTo>
                    <a:lnTo>
                      <a:pt x="258" y="917"/>
                    </a:lnTo>
                    <a:lnTo>
                      <a:pt x="256" y="911"/>
                    </a:lnTo>
                    <a:lnTo>
                      <a:pt x="254" y="907"/>
                    </a:lnTo>
                    <a:lnTo>
                      <a:pt x="250" y="905"/>
                    </a:lnTo>
                    <a:lnTo>
                      <a:pt x="243" y="898"/>
                    </a:lnTo>
                    <a:lnTo>
                      <a:pt x="237" y="894"/>
                    </a:lnTo>
                    <a:lnTo>
                      <a:pt x="228" y="886"/>
                    </a:lnTo>
                    <a:lnTo>
                      <a:pt x="224" y="880"/>
                    </a:lnTo>
                    <a:lnTo>
                      <a:pt x="220" y="875"/>
                    </a:lnTo>
                    <a:lnTo>
                      <a:pt x="222" y="865"/>
                    </a:lnTo>
                    <a:lnTo>
                      <a:pt x="186" y="848"/>
                    </a:lnTo>
                    <a:lnTo>
                      <a:pt x="159" y="831"/>
                    </a:lnTo>
                    <a:lnTo>
                      <a:pt x="138" y="808"/>
                    </a:lnTo>
                    <a:lnTo>
                      <a:pt x="125" y="784"/>
                    </a:lnTo>
                    <a:lnTo>
                      <a:pt x="117" y="755"/>
                    </a:lnTo>
                    <a:lnTo>
                      <a:pt x="114" y="726"/>
                    </a:lnTo>
                    <a:lnTo>
                      <a:pt x="116" y="696"/>
                    </a:lnTo>
                    <a:lnTo>
                      <a:pt x="121" y="666"/>
                    </a:lnTo>
                    <a:lnTo>
                      <a:pt x="129" y="631"/>
                    </a:lnTo>
                    <a:lnTo>
                      <a:pt x="140" y="601"/>
                    </a:lnTo>
                    <a:lnTo>
                      <a:pt x="152" y="567"/>
                    </a:lnTo>
                    <a:lnTo>
                      <a:pt x="165" y="535"/>
                    </a:lnTo>
                    <a:lnTo>
                      <a:pt x="178" y="502"/>
                    </a:lnTo>
                    <a:lnTo>
                      <a:pt x="192" y="474"/>
                    </a:lnTo>
                    <a:lnTo>
                      <a:pt x="203" y="445"/>
                    </a:lnTo>
                    <a:lnTo>
                      <a:pt x="214" y="420"/>
                    </a:lnTo>
                    <a:lnTo>
                      <a:pt x="199" y="430"/>
                    </a:lnTo>
                    <a:lnTo>
                      <a:pt x="188" y="439"/>
                    </a:lnTo>
                    <a:lnTo>
                      <a:pt x="174" y="451"/>
                    </a:lnTo>
                    <a:lnTo>
                      <a:pt x="163" y="462"/>
                    </a:lnTo>
                    <a:lnTo>
                      <a:pt x="152" y="476"/>
                    </a:lnTo>
                    <a:lnTo>
                      <a:pt x="144" y="489"/>
                    </a:lnTo>
                    <a:lnTo>
                      <a:pt x="135" y="502"/>
                    </a:lnTo>
                    <a:lnTo>
                      <a:pt x="127" y="517"/>
                    </a:lnTo>
                    <a:lnTo>
                      <a:pt x="117" y="531"/>
                    </a:lnTo>
                    <a:lnTo>
                      <a:pt x="112" y="546"/>
                    </a:lnTo>
                    <a:lnTo>
                      <a:pt x="104" y="561"/>
                    </a:lnTo>
                    <a:lnTo>
                      <a:pt x="98" y="576"/>
                    </a:lnTo>
                    <a:lnTo>
                      <a:pt x="91" y="592"/>
                    </a:lnTo>
                    <a:lnTo>
                      <a:pt x="85" y="609"/>
                    </a:lnTo>
                    <a:lnTo>
                      <a:pt x="77" y="624"/>
                    </a:lnTo>
                    <a:lnTo>
                      <a:pt x="72" y="641"/>
                    </a:lnTo>
                    <a:lnTo>
                      <a:pt x="62" y="626"/>
                    </a:lnTo>
                    <a:lnTo>
                      <a:pt x="58" y="612"/>
                    </a:lnTo>
                    <a:lnTo>
                      <a:pt x="57" y="595"/>
                    </a:lnTo>
                    <a:lnTo>
                      <a:pt x="60" y="580"/>
                    </a:lnTo>
                    <a:lnTo>
                      <a:pt x="64" y="563"/>
                    </a:lnTo>
                    <a:lnTo>
                      <a:pt x="72" y="544"/>
                    </a:lnTo>
                    <a:lnTo>
                      <a:pt x="79" y="527"/>
                    </a:lnTo>
                    <a:lnTo>
                      <a:pt x="91" y="510"/>
                    </a:lnTo>
                    <a:lnTo>
                      <a:pt x="98" y="491"/>
                    </a:lnTo>
                    <a:lnTo>
                      <a:pt x="108" y="474"/>
                    </a:lnTo>
                    <a:lnTo>
                      <a:pt x="117" y="455"/>
                    </a:lnTo>
                    <a:lnTo>
                      <a:pt x="125" y="438"/>
                    </a:lnTo>
                    <a:lnTo>
                      <a:pt x="133" y="420"/>
                    </a:lnTo>
                    <a:lnTo>
                      <a:pt x="138" y="403"/>
                    </a:lnTo>
                    <a:lnTo>
                      <a:pt x="140" y="388"/>
                    </a:lnTo>
                    <a:lnTo>
                      <a:pt x="140" y="375"/>
                    </a:lnTo>
                    <a:lnTo>
                      <a:pt x="127" y="382"/>
                    </a:lnTo>
                    <a:lnTo>
                      <a:pt x="116" y="394"/>
                    </a:lnTo>
                    <a:lnTo>
                      <a:pt x="104" y="403"/>
                    </a:lnTo>
                    <a:lnTo>
                      <a:pt x="97" y="417"/>
                    </a:lnTo>
                    <a:lnTo>
                      <a:pt x="87" y="428"/>
                    </a:lnTo>
                    <a:lnTo>
                      <a:pt x="77" y="441"/>
                    </a:lnTo>
                    <a:lnTo>
                      <a:pt x="68" y="457"/>
                    </a:lnTo>
                    <a:lnTo>
                      <a:pt x="60" y="472"/>
                    </a:lnTo>
                    <a:lnTo>
                      <a:pt x="53" y="485"/>
                    </a:lnTo>
                    <a:lnTo>
                      <a:pt x="45" y="500"/>
                    </a:lnTo>
                    <a:lnTo>
                      <a:pt x="39" y="515"/>
                    </a:lnTo>
                    <a:lnTo>
                      <a:pt x="32" y="531"/>
                    </a:lnTo>
                    <a:lnTo>
                      <a:pt x="26" y="544"/>
                    </a:lnTo>
                    <a:lnTo>
                      <a:pt x="20" y="559"/>
                    </a:lnTo>
                    <a:lnTo>
                      <a:pt x="17" y="573"/>
                    </a:lnTo>
                    <a:lnTo>
                      <a:pt x="13" y="588"/>
                    </a:lnTo>
                    <a:lnTo>
                      <a:pt x="9" y="578"/>
                    </a:lnTo>
                    <a:lnTo>
                      <a:pt x="5" y="571"/>
                    </a:lnTo>
                    <a:lnTo>
                      <a:pt x="3" y="559"/>
                    </a:lnTo>
                    <a:lnTo>
                      <a:pt x="1" y="548"/>
                    </a:lnTo>
                    <a:lnTo>
                      <a:pt x="0" y="536"/>
                    </a:lnTo>
                    <a:lnTo>
                      <a:pt x="0" y="525"/>
                    </a:lnTo>
                    <a:lnTo>
                      <a:pt x="0" y="512"/>
                    </a:lnTo>
                    <a:lnTo>
                      <a:pt x="1" y="500"/>
                    </a:lnTo>
                    <a:lnTo>
                      <a:pt x="1" y="487"/>
                    </a:lnTo>
                    <a:lnTo>
                      <a:pt x="5" y="476"/>
                    </a:lnTo>
                    <a:lnTo>
                      <a:pt x="7" y="464"/>
                    </a:lnTo>
                    <a:lnTo>
                      <a:pt x="11" y="455"/>
                    </a:lnTo>
                    <a:lnTo>
                      <a:pt x="15" y="445"/>
                    </a:lnTo>
                    <a:lnTo>
                      <a:pt x="22" y="438"/>
                    </a:lnTo>
                    <a:lnTo>
                      <a:pt x="28" y="432"/>
                    </a:lnTo>
                    <a:lnTo>
                      <a:pt x="38" y="428"/>
                    </a:lnTo>
                    <a:lnTo>
                      <a:pt x="32" y="419"/>
                    </a:lnTo>
                    <a:lnTo>
                      <a:pt x="30" y="415"/>
                    </a:lnTo>
                    <a:lnTo>
                      <a:pt x="36" y="409"/>
                    </a:lnTo>
                    <a:lnTo>
                      <a:pt x="41" y="403"/>
                    </a:lnTo>
                    <a:lnTo>
                      <a:pt x="47" y="398"/>
                    </a:lnTo>
                    <a:lnTo>
                      <a:pt x="53" y="392"/>
                    </a:lnTo>
                    <a:lnTo>
                      <a:pt x="58" y="384"/>
                    </a:lnTo>
                    <a:lnTo>
                      <a:pt x="64" y="377"/>
                    </a:lnTo>
                    <a:lnTo>
                      <a:pt x="70" y="369"/>
                    </a:lnTo>
                    <a:lnTo>
                      <a:pt x="76" y="362"/>
                    </a:lnTo>
                    <a:lnTo>
                      <a:pt x="81" y="354"/>
                    </a:lnTo>
                    <a:lnTo>
                      <a:pt x="89" y="348"/>
                    </a:lnTo>
                    <a:lnTo>
                      <a:pt x="95" y="343"/>
                    </a:lnTo>
                    <a:lnTo>
                      <a:pt x="102" y="339"/>
                    </a:lnTo>
                    <a:lnTo>
                      <a:pt x="108" y="333"/>
                    </a:lnTo>
                    <a:lnTo>
                      <a:pt x="117" y="331"/>
                    </a:lnTo>
                    <a:lnTo>
                      <a:pt x="125" y="331"/>
                    </a:lnTo>
                    <a:lnTo>
                      <a:pt x="136" y="331"/>
                    </a:lnTo>
                    <a:lnTo>
                      <a:pt x="140" y="318"/>
                    </a:lnTo>
                    <a:lnTo>
                      <a:pt x="140" y="310"/>
                    </a:lnTo>
                    <a:lnTo>
                      <a:pt x="140" y="303"/>
                    </a:lnTo>
                    <a:lnTo>
                      <a:pt x="138" y="297"/>
                    </a:lnTo>
                    <a:lnTo>
                      <a:pt x="135" y="293"/>
                    </a:lnTo>
                    <a:lnTo>
                      <a:pt x="131" y="291"/>
                    </a:lnTo>
                    <a:lnTo>
                      <a:pt x="123" y="289"/>
                    </a:lnTo>
                    <a:lnTo>
                      <a:pt x="117" y="291"/>
                    </a:lnTo>
                    <a:lnTo>
                      <a:pt x="110" y="291"/>
                    </a:lnTo>
                    <a:lnTo>
                      <a:pt x="102" y="291"/>
                    </a:lnTo>
                    <a:lnTo>
                      <a:pt x="93" y="293"/>
                    </a:lnTo>
                    <a:lnTo>
                      <a:pt x="85" y="297"/>
                    </a:lnTo>
                    <a:lnTo>
                      <a:pt x="76" y="299"/>
                    </a:lnTo>
                    <a:lnTo>
                      <a:pt x="68" y="301"/>
                    </a:lnTo>
                    <a:lnTo>
                      <a:pt x="60" y="301"/>
                    </a:lnTo>
                    <a:lnTo>
                      <a:pt x="55" y="303"/>
                    </a:lnTo>
                    <a:lnTo>
                      <a:pt x="64" y="291"/>
                    </a:lnTo>
                    <a:lnTo>
                      <a:pt x="74" y="284"/>
                    </a:lnTo>
                    <a:lnTo>
                      <a:pt x="83" y="274"/>
                    </a:lnTo>
                    <a:lnTo>
                      <a:pt x="95" y="268"/>
                    </a:lnTo>
                    <a:lnTo>
                      <a:pt x="106" y="263"/>
                    </a:lnTo>
                    <a:lnTo>
                      <a:pt x="116" y="257"/>
                    </a:lnTo>
                    <a:lnTo>
                      <a:pt x="127" y="251"/>
                    </a:lnTo>
                    <a:lnTo>
                      <a:pt x="138" y="247"/>
                    </a:lnTo>
                    <a:lnTo>
                      <a:pt x="148" y="242"/>
                    </a:lnTo>
                    <a:lnTo>
                      <a:pt x="159" y="236"/>
                    </a:lnTo>
                    <a:lnTo>
                      <a:pt x="169" y="228"/>
                    </a:lnTo>
                    <a:lnTo>
                      <a:pt x="178" y="223"/>
                    </a:lnTo>
                    <a:lnTo>
                      <a:pt x="186" y="213"/>
                    </a:lnTo>
                    <a:lnTo>
                      <a:pt x="193" y="206"/>
                    </a:lnTo>
                    <a:lnTo>
                      <a:pt x="201" y="192"/>
                    </a:lnTo>
                    <a:lnTo>
                      <a:pt x="207" y="181"/>
                    </a:lnTo>
                    <a:lnTo>
                      <a:pt x="199" y="175"/>
                    </a:lnTo>
                    <a:lnTo>
                      <a:pt x="192" y="171"/>
                    </a:lnTo>
                    <a:lnTo>
                      <a:pt x="184" y="168"/>
                    </a:lnTo>
                    <a:lnTo>
                      <a:pt x="176" y="168"/>
                    </a:lnTo>
                    <a:lnTo>
                      <a:pt x="169" y="168"/>
                    </a:lnTo>
                    <a:lnTo>
                      <a:pt x="161" y="170"/>
                    </a:lnTo>
                    <a:lnTo>
                      <a:pt x="154" y="171"/>
                    </a:lnTo>
                    <a:lnTo>
                      <a:pt x="146" y="173"/>
                    </a:lnTo>
                    <a:lnTo>
                      <a:pt x="136" y="177"/>
                    </a:lnTo>
                    <a:lnTo>
                      <a:pt x="129" y="179"/>
                    </a:lnTo>
                    <a:lnTo>
                      <a:pt x="121" y="183"/>
                    </a:lnTo>
                    <a:lnTo>
                      <a:pt x="114" y="189"/>
                    </a:lnTo>
                    <a:lnTo>
                      <a:pt x="104" y="192"/>
                    </a:lnTo>
                    <a:lnTo>
                      <a:pt x="98" y="196"/>
                    </a:lnTo>
                    <a:lnTo>
                      <a:pt x="91" y="200"/>
                    </a:lnTo>
                    <a:lnTo>
                      <a:pt x="83" y="204"/>
                    </a:lnTo>
                    <a:lnTo>
                      <a:pt x="89" y="194"/>
                    </a:lnTo>
                    <a:lnTo>
                      <a:pt x="98" y="185"/>
                    </a:lnTo>
                    <a:lnTo>
                      <a:pt x="106" y="175"/>
                    </a:lnTo>
                    <a:lnTo>
                      <a:pt x="116" y="166"/>
                    </a:lnTo>
                    <a:lnTo>
                      <a:pt x="125" y="154"/>
                    </a:lnTo>
                    <a:lnTo>
                      <a:pt x="136" y="143"/>
                    </a:lnTo>
                    <a:lnTo>
                      <a:pt x="144" y="135"/>
                    </a:lnTo>
                    <a:lnTo>
                      <a:pt x="155" y="128"/>
                    </a:lnTo>
                    <a:lnTo>
                      <a:pt x="163" y="120"/>
                    </a:lnTo>
                    <a:lnTo>
                      <a:pt x="173" y="116"/>
                    </a:lnTo>
                    <a:lnTo>
                      <a:pt x="180" y="114"/>
                    </a:lnTo>
                    <a:lnTo>
                      <a:pt x="188" y="116"/>
                    </a:lnTo>
                    <a:lnTo>
                      <a:pt x="193" y="120"/>
                    </a:lnTo>
                    <a:lnTo>
                      <a:pt x="199" y="128"/>
                    </a:lnTo>
                    <a:lnTo>
                      <a:pt x="201" y="139"/>
                    </a:lnTo>
                    <a:lnTo>
                      <a:pt x="203" y="158"/>
                    </a:lnTo>
                    <a:lnTo>
                      <a:pt x="216" y="154"/>
                    </a:lnTo>
                    <a:lnTo>
                      <a:pt x="228" y="152"/>
                    </a:lnTo>
                    <a:lnTo>
                      <a:pt x="241" y="145"/>
                    </a:lnTo>
                    <a:lnTo>
                      <a:pt x="254" y="139"/>
                    </a:lnTo>
                    <a:lnTo>
                      <a:pt x="266" y="130"/>
                    </a:lnTo>
                    <a:lnTo>
                      <a:pt x="277" y="122"/>
                    </a:lnTo>
                    <a:lnTo>
                      <a:pt x="289" y="111"/>
                    </a:lnTo>
                    <a:lnTo>
                      <a:pt x="300" y="101"/>
                    </a:lnTo>
                    <a:lnTo>
                      <a:pt x="309" y="88"/>
                    </a:lnTo>
                    <a:lnTo>
                      <a:pt x="319" y="76"/>
                    </a:lnTo>
                    <a:lnTo>
                      <a:pt x="330" y="65"/>
                    </a:lnTo>
                    <a:lnTo>
                      <a:pt x="340" y="52"/>
                    </a:lnTo>
                    <a:lnTo>
                      <a:pt x="349" y="40"/>
                    </a:lnTo>
                    <a:lnTo>
                      <a:pt x="359" y="29"/>
                    </a:lnTo>
                    <a:lnTo>
                      <a:pt x="368" y="17"/>
                    </a:lnTo>
                    <a:lnTo>
                      <a:pt x="378" y="8"/>
                    </a:lnTo>
                    <a:lnTo>
                      <a:pt x="385" y="14"/>
                    </a:lnTo>
                    <a:lnTo>
                      <a:pt x="393" y="21"/>
                    </a:lnTo>
                    <a:lnTo>
                      <a:pt x="399" y="31"/>
                    </a:lnTo>
                    <a:lnTo>
                      <a:pt x="404" y="40"/>
                    </a:lnTo>
                    <a:lnTo>
                      <a:pt x="408" y="50"/>
                    </a:lnTo>
                    <a:lnTo>
                      <a:pt x="412" y="61"/>
                    </a:lnTo>
                    <a:lnTo>
                      <a:pt x="416" y="69"/>
                    </a:lnTo>
                    <a:lnTo>
                      <a:pt x="422" y="78"/>
                    </a:lnTo>
                    <a:lnTo>
                      <a:pt x="414" y="80"/>
                    </a:lnTo>
                    <a:lnTo>
                      <a:pt x="408" y="82"/>
                    </a:lnTo>
                    <a:lnTo>
                      <a:pt x="403" y="86"/>
                    </a:lnTo>
                    <a:lnTo>
                      <a:pt x="399" y="90"/>
                    </a:lnTo>
                    <a:lnTo>
                      <a:pt x="389" y="97"/>
                    </a:lnTo>
                    <a:lnTo>
                      <a:pt x="380" y="107"/>
                    </a:lnTo>
                    <a:lnTo>
                      <a:pt x="370" y="116"/>
                    </a:lnTo>
                    <a:lnTo>
                      <a:pt x="361" y="128"/>
                    </a:lnTo>
                    <a:lnTo>
                      <a:pt x="355" y="132"/>
                    </a:lnTo>
                    <a:lnTo>
                      <a:pt x="349" y="137"/>
                    </a:lnTo>
                    <a:lnTo>
                      <a:pt x="344" y="141"/>
                    </a:lnTo>
                    <a:lnTo>
                      <a:pt x="340" y="147"/>
                    </a:lnTo>
                    <a:lnTo>
                      <a:pt x="357" y="151"/>
                    </a:lnTo>
                    <a:lnTo>
                      <a:pt x="374" y="152"/>
                    </a:lnTo>
                    <a:lnTo>
                      <a:pt x="391" y="152"/>
                    </a:lnTo>
                    <a:lnTo>
                      <a:pt x="408" y="149"/>
                    </a:lnTo>
                    <a:lnTo>
                      <a:pt x="423" y="141"/>
                    </a:lnTo>
                    <a:lnTo>
                      <a:pt x="439" y="133"/>
                    </a:lnTo>
                    <a:lnTo>
                      <a:pt x="452" y="126"/>
                    </a:lnTo>
                    <a:lnTo>
                      <a:pt x="467" y="114"/>
                    </a:lnTo>
                    <a:lnTo>
                      <a:pt x="481" y="103"/>
                    </a:lnTo>
                    <a:lnTo>
                      <a:pt x="494" y="88"/>
                    </a:lnTo>
                    <a:lnTo>
                      <a:pt x="505" y="74"/>
                    </a:lnTo>
                    <a:lnTo>
                      <a:pt x="519" y="59"/>
                    </a:lnTo>
                    <a:lnTo>
                      <a:pt x="528" y="44"/>
                    </a:lnTo>
                    <a:lnTo>
                      <a:pt x="539" y="29"/>
                    </a:lnTo>
                    <a:lnTo>
                      <a:pt x="549" y="16"/>
                    </a:lnTo>
                    <a:lnTo>
                      <a:pt x="560" y="0"/>
                    </a:lnTo>
                    <a:lnTo>
                      <a:pt x="560" y="0"/>
                    </a:lnTo>
                    <a:close/>
                  </a:path>
                </a:pathLst>
              </a:custGeom>
              <a:solidFill>
                <a:srgbClr val="FFCCD4"/>
              </a:solidFill>
              <a:ln w="9525">
                <a:noFill/>
                <a:round/>
                <a:headEnd/>
                <a:tailEnd/>
              </a:ln>
            </p:spPr>
            <p:txBody>
              <a:bodyPr/>
              <a:lstStyle/>
              <a:p>
                <a:endParaRPr lang="en-US"/>
              </a:p>
            </p:txBody>
          </p:sp>
          <p:sp>
            <p:nvSpPr>
              <p:cNvPr id="42084" name="Freeform 100"/>
              <p:cNvSpPr>
                <a:spLocks noChangeAspect="1"/>
              </p:cNvSpPr>
              <p:nvPr/>
            </p:nvSpPr>
            <p:spPr bwMode="auto">
              <a:xfrm>
                <a:off x="2765" y="2448"/>
                <a:ext cx="66" cy="155"/>
              </a:xfrm>
              <a:custGeom>
                <a:avLst/>
                <a:gdLst/>
                <a:ahLst/>
                <a:cxnLst>
                  <a:cxn ang="0">
                    <a:pos x="15" y="127"/>
                  </a:cxn>
                  <a:cxn ang="0">
                    <a:pos x="15" y="137"/>
                  </a:cxn>
                  <a:cxn ang="0">
                    <a:pos x="13" y="150"/>
                  </a:cxn>
                  <a:cxn ang="0">
                    <a:pos x="11" y="162"/>
                  </a:cxn>
                  <a:cxn ang="0">
                    <a:pos x="11" y="175"/>
                  </a:cxn>
                  <a:cxn ang="0">
                    <a:pos x="8" y="188"/>
                  </a:cxn>
                  <a:cxn ang="0">
                    <a:pos x="6" y="203"/>
                  </a:cxn>
                  <a:cxn ang="0">
                    <a:pos x="2" y="219"/>
                  </a:cxn>
                  <a:cxn ang="0">
                    <a:pos x="2" y="232"/>
                  </a:cxn>
                  <a:cxn ang="0">
                    <a:pos x="0" y="245"/>
                  </a:cxn>
                  <a:cxn ang="0">
                    <a:pos x="0" y="258"/>
                  </a:cxn>
                  <a:cxn ang="0">
                    <a:pos x="2" y="270"/>
                  </a:cxn>
                  <a:cxn ang="0">
                    <a:pos x="6" y="281"/>
                  </a:cxn>
                  <a:cxn ang="0">
                    <a:pos x="9" y="291"/>
                  </a:cxn>
                  <a:cxn ang="0">
                    <a:pos x="19" y="298"/>
                  </a:cxn>
                  <a:cxn ang="0">
                    <a:pos x="28" y="304"/>
                  </a:cxn>
                  <a:cxn ang="0">
                    <a:pos x="44" y="310"/>
                  </a:cxn>
                  <a:cxn ang="0">
                    <a:pos x="46" y="289"/>
                  </a:cxn>
                  <a:cxn ang="0">
                    <a:pos x="47" y="268"/>
                  </a:cxn>
                  <a:cxn ang="0">
                    <a:pos x="49" y="247"/>
                  </a:cxn>
                  <a:cxn ang="0">
                    <a:pos x="53" y="226"/>
                  </a:cxn>
                  <a:cxn ang="0">
                    <a:pos x="55" y="207"/>
                  </a:cxn>
                  <a:cxn ang="0">
                    <a:pos x="59" y="186"/>
                  </a:cxn>
                  <a:cxn ang="0">
                    <a:pos x="61" y="167"/>
                  </a:cxn>
                  <a:cxn ang="0">
                    <a:pos x="66" y="148"/>
                  </a:cxn>
                  <a:cxn ang="0">
                    <a:pos x="72" y="127"/>
                  </a:cxn>
                  <a:cxn ang="0">
                    <a:pos x="78" y="110"/>
                  </a:cxn>
                  <a:cxn ang="0">
                    <a:pos x="84" y="89"/>
                  </a:cxn>
                  <a:cxn ang="0">
                    <a:pos x="93" y="72"/>
                  </a:cxn>
                  <a:cxn ang="0">
                    <a:pos x="101" y="55"/>
                  </a:cxn>
                  <a:cxn ang="0">
                    <a:pos x="110" y="38"/>
                  </a:cxn>
                  <a:cxn ang="0">
                    <a:pos x="120" y="21"/>
                  </a:cxn>
                  <a:cxn ang="0">
                    <a:pos x="131" y="4"/>
                  </a:cxn>
                  <a:cxn ang="0">
                    <a:pos x="120" y="0"/>
                  </a:cxn>
                  <a:cxn ang="0">
                    <a:pos x="110" y="2"/>
                  </a:cxn>
                  <a:cxn ang="0">
                    <a:pos x="101" y="4"/>
                  </a:cxn>
                  <a:cxn ang="0">
                    <a:pos x="93" y="9"/>
                  </a:cxn>
                  <a:cxn ang="0">
                    <a:pos x="84" y="15"/>
                  </a:cxn>
                  <a:cxn ang="0">
                    <a:pos x="78" y="25"/>
                  </a:cxn>
                  <a:cxn ang="0">
                    <a:pos x="70" y="32"/>
                  </a:cxn>
                  <a:cxn ang="0">
                    <a:pos x="65" y="44"/>
                  </a:cxn>
                  <a:cxn ang="0">
                    <a:pos x="59" y="53"/>
                  </a:cxn>
                  <a:cxn ang="0">
                    <a:pos x="53" y="66"/>
                  </a:cxn>
                  <a:cxn ang="0">
                    <a:pos x="47" y="78"/>
                  </a:cxn>
                  <a:cxn ang="0">
                    <a:pos x="42" y="89"/>
                  </a:cxn>
                  <a:cxn ang="0">
                    <a:pos x="34" y="99"/>
                  </a:cxn>
                  <a:cxn ang="0">
                    <a:pos x="27" y="110"/>
                  </a:cxn>
                  <a:cxn ang="0">
                    <a:pos x="21" y="120"/>
                  </a:cxn>
                  <a:cxn ang="0">
                    <a:pos x="15" y="127"/>
                  </a:cxn>
                  <a:cxn ang="0">
                    <a:pos x="15" y="127"/>
                  </a:cxn>
                </a:cxnLst>
                <a:rect l="0" t="0" r="r" b="b"/>
                <a:pathLst>
                  <a:path w="131" h="310">
                    <a:moveTo>
                      <a:pt x="15" y="127"/>
                    </a:moveTo>
                    <a:lnTo>
                      <a:pt x="15" y="137"/>
                    </a:lnTo>
                    <a:lnTo>
                      <a:pt x="13" y="150"/>
                    </a:lnTo>
                    <a:lnTo>
                      <a:pt x="11" y="162"/>
                    </a:lnTo>
                    <a:lnTo>
                      <a:pt x="11" y="175"/>
                    </a:lnTo>
                    <a:lnTo>
                      <a:pt x="8" y="188"/>
                    </a:lnTo>
                    <a:lnTo>
                      <a:pt x="6" y="203"/>
                    </a:lnTo>
                    <a:lnTo>
                      <a:pt x="2" y="219"/>
                    </a:lnTo>
                    <a:lnTo>
                      <a:pt x="2" y="232"/>
                    </a:lnTo>
                    <a:lnTo>
                      <a:pt x="0" y="245"/>
                    </a:lnTo>
                    <a:lnTo>
                      <a:pt x="0" y="258"/>
                    </a:lnTo>
                    <a:lnTo>
                      <a:pt x="2" y="270"/>
                    </a:lnTo>
                    <a:lnTo>
                      <a:pt x="6" y="281"/>
                    </a:lnTo>
                    <a:lnTo>
                      <a:pt x="9" y="291"/>
                    </a:lnTo>
                    <a:lnTo>
                      <a:pt x="19" y="298"/>
                    </a:lnTo>
                    <a:lnTo>
                      <a:pt x="28" y="304"/>
                    </a:lnTo>
                    <a:lnTo>
                      <a:pt x="44" y="310"/>
                    </a:lnTo>
                    <a:lnTo>
                      <a:pt x="46" y="289"/>
                    </a:lnTo>
                    <a:lnTo>
                      <a:pt x="47" y="268"/>
                    </a:lnTo>
                    <a:lnTo>
                      <a:pt x="49" y="247"/>
                    </a:lnTo>
                    <a:lnTo>
                      <a:pt x="53" y="226"/>
                    </a:lnTo>
                    <a:lnTo>
                      <a:pt x="55" y="207"/>
                    </a:lnTo>
                    <a:lnTo>
                      <a:pt x="59" y="186"/>
                    </a:lnTo>
                    <a:lnTo>
                      <a:pt x="61" y="167"/>
                    </a:lnTo>
                    <a:lnTo>
                      <a:pt x="66" y="148"/>
                    </a:lnTo>
                    <a:lnTo>
                      <a:pt x="72" y="127"/>
                    </a:lnTo>
                    <a:lnTo>
                      <a:pt x="78" y="110"/>
                    </a:lnTo>
                    <a:lnTo>
                      <a:pt x="84" y="89"/>
                    </a:lnTo>
                    <a:lnTo>
                      <a:pt x="93" y="72"/>
                    </a:lnTo>
                    <a:lnTo>
                      <a:pt x="101" y="55"/>
                    </a:lnTo>
                    <a:lnTo>
                      <a:pt x="110" y="38"/>
                    </a:lnTo>
                    <a:lnTo>
                      <a:pt x="120" y="21"/>
                    </a:lnTo>
                    <a:lnTo>
                      <a:pt x="131" y="4"/>
                    </a:lnTo>
                    <a:lnTo>
                      <a:pt x="120" y="0"/>
                    </a:lnTo>
                    <a:lnTo>
                      <a:pt x="110" y="2"/>
                    </a:lnTo>
                    <a:lnTo>
                      <a:pt x="101" y="4"/>
                    </a:lnTo>
                    <a:lnTo>
                      <a:pt x="93" y="9"/>
                    </a:lnTo>
                    <a:lnTo>
                      <a:pt x="84" y="15"/>
                    </a:lnTo>
                    <a:lnTo>
                      <a:pt x="78" y="25"/>
                    </a:lnTo>
                    <a:lnTo>
                      <a:pt x="70" y="32"/>
                    </a:lnTo>
                    <a:lnTo>
                      <a:pt x="65" y="44"/>
                    </a:lnTo>
                    <a:lnTo>
                      <a:pt x="59" y="53"/>
                    </a:lnTo>
                    <a:lnTo>
                      <a:pt x="53" y="66"/>
                    </a:lnTo>
                    <a:lnTo>
                      <a:pt x="47" y="78"/>
                    </a:lnTo>
                    <a:lnTo>
                      <a:pt x="42" y="89"/>
                    </a:lnTo>
                    <a:lnTo>
                      <a:pt x="34" y="99"/>
                    </a:lnTo>
                    <a:lnTo>
                      <a:pt x="27" y="110"/>
                    </a:lnTo>
                    <a:lnTo>
                      <a:pt x="21" y="120"/>
                    </a:lnTo>
                    <a:lnTo>
                      <a:pt x="15" y="127"/>
                    </a:lnTo>
                    <a:lnTo>
                      <a:pt x="15" y="127"/>
                    </a:lnTo>
                    <a:close/>
                  </a:path>
                </a:pathLst>
              </a:custGeom>
              <a:solidFill>
                <a:srgbClr val="000000"/>
              </a:solidFill>
              <a:ln w="9525">
                <a:noFill/>
                <a:round/>
                <a:headEnd/>
                <a:tailEnd/>
              </a:ln>
            </p:spPr>
            <p:txBody>
              <a:bodyPr/>
              <a:lstStyle/>
              <a:p>
                <a:endParaRPr lang="en-US"/>
              </a:p>
            </p:txBody>
          </p:sp>
          <p:sp>
            <p:nvSpPr>
              <p:cNvPr id="42085" name="Freeform 101"/>
              <p:cNvSpPr>
                <a:spLocks noChangeAspect="1"/>
              </p:cNvSpPr>
              <p:nvPr/>
            </p:nvSpPr>
            <p:spPr bwMode="auto">
              <a:xfrm>
                <a:off x="2573" y="2242"/>
                <a:ext cx="14" cy="30"/>
              </a:xfrm>
              <a:custGeom>
                <a:avLst/>
                <a:gdLst/>
                <a:ahLst/>
                <a:cxnLst>
                  <a:cxn ang="0">
                    <a:pos x="25" y="0"/>
                  </a:cxn>
                  <a:cxn ang="0">
                    <a:pos x="23" y="6"/>
                  </a:cxn>
                  <a:cxn ang="0">
                    <a:pos x="23" y="14"/>
                  </a:cxn>
                  <a:cxn ang="0">
                    <a:pos x="23" y="21"/>
                  </a:cxn>
                  <a:cxn ang="0">
                    <a:pos x="23" y="29"/>
                  </a:cxn>
                  <a:cxn ang="0">
                    <a:pos x="23" y="37"/>
                  </a:cxn>
                  <a:cxn ang="0">
                    <a:pos x="25" y="44"/>
                  </a:cxn>
                  <a:cxn ang="0">
                    <a:pos x="27" y="52"/>
                  </a:cxn>
                  <a:cxn ang="0">
                    <a:pos x="29" y="61"/>
                  </a:cxn>
                  <a:cxn ang="0">
                    <a:pos x="19" y="59"/>
                  </a:cxn>
                  <a:cxn ang="0">
                    <a:pos x="13" y="58"/>
                  </a:cxn>
                  <a:cxn ang="0">
                    <a:pos x="8" y="56"/>
                  </a:cxn>
                  <a:cxn ang="0">
                    <a:pos x="6" y="54"/>
                  </a:cxn>
                  <a:cxn ang="0">
                    <a:pos x="0" y="46"/>
                  </a:cxn>
                  <a:cxn ang="0">
                    <a:pos x="0" y="37"/>
                  </a:cxn>
                  <a:cxn ang="0">
                    <a:pos x="0" y="31"/>
                  </a:cxn>
                  <a:cxn ang="0">
                    <a:pos x="0" y="25"/>
                  </a:cxn>
                  <a:cxn ang="0">
                    <a:pos x="2" y="19"/>
                  </a:cxn>
                  <a:cxn ang="0">
                    <a:pos x="6" y="14"/>
                  </a:cxn>
                  <a:cxn ang="0">
                    <a:pos x="8" y="10"/>
                  </a:cxn>
                  <a:cxn ang="0">
                    <a:pos x="13" y="6"/>
                  </a:cxn>
                  <a:cxn ang="0">
                    <a:pos x="17" y="2"/>
                  </a:cxn>
                  <a:cxn ang="0">
                    <a:pos x="25" y="0"/>
                  </a:cxn>
                  <a:cxn ang="0">
                    <a:pos x="25" y="0"/>
                  </a:cxn>
                </a:cxnLst>
                <a:rect l="0" t="0" r="r" b="b"/>
                <a:pathLst>
                  <a:path w="29" h="61">
                    <a:moveTo>
                      <a:pt x="25" y="0"/>
                    </a:moveTo>
                    <a:lnTo>
                      <a:pt x="23" y="6"/>
                    </a:lnTo>
                    <a:lnTo>
                      <a:pt x="23" y="14"/>
                    </a:lnTo>
                    <a:lnTo>
                      <a:pt x="23" y="21"/>
                    </a:lnTo>
                    <a:lnTo>
                      <a:pt x="23" y="29"/>
                    </a:lnTo>
                    <a:lnTo>
                      <a:pt x="23" y="37"/>
                    </a:lnTo>
                    <a:lnTo>
                      <a:pt x="25" y="44"/>
                    </a:lnTo>
                    <a:lnTo>
                      <a:pt x="27" y="52"/>
                    </a:lnTo>
                    <a:lnTo>
                      <a:pt x="29" y="61"/>
                    </a:lnTo>
                    <a:lnTo>
                      <a:pt x="19" y="59"/>
                    </a:lnTo>
                    <a:lnTo>
                      <a:pt x="13" y="58"/>
                    </a:lnTo>
                    <a:lnTo>
                      <a:pt x="8" y="56"/>
                    </a:lnTo>
                    <a:lnTo>
                      <a:pt x="6" y="54"/>
                    </a:lnTo>
                    <a:lnTo>
                      <a:pt x="0" y="46"/>
                    </a:lnTo>
                    <a:lnTo>
                      <a:pt x="0" y="37"/>
                    </a:lnTo>
                    <a:lnTo>
                      <a:pt x="0" y="31"/>
                    </a:lnTo>
                    <a:lnTo>
                      <a:pt x="0" y="25"/>
                    </a:lnTo>
                    <a:lnTo>
                      <a:pt x="2" y="19"/>
                    </a:lnTo>
                    <a:lnTo>
                      <a:pt x="6" y="14"/>
                    </a:lnTo>
                    <a:lnTo>
                      <a:pt x="8" y="10"/>
                    </a:lnTo>
                    <a:lnTo>
                      <a:pt x="13" y="6"/>
                    </a:lnTo>
                    <a:lnTo>
                      <a:pt x="17" y="2"/>
                    </a:lnTo>
                    <a:lnTo>
                      <a:pt x="25" y="0"/>
                    </a:lnTo>
                    <a:lnTo>
                      <a:pt x="25" y="0"/>
                    </a:lnTo>
                    <a:close/>
                  </a:path>
                </a:pathLst>
              </a:custGeom>
              <a:solidFill>
                <a:srgbClr val="000000"/>
              </a:solidFill>
              <a:ln w="9525">
                <a:noFill/>
                <a:round/>
                <a:headEnd/>
                <a:tailEnd/>
              </a:ln>
            </p:spPr>
            <p:txBody>
              <a:bodyPr/>
              <a:lstStyle/>
              <a:p>
                <a:endParaRPr lang="en-US"/>
              </a:p>
            </p:txBody>
          </p:sp>
          <p:sp>
            <p:nvSpPr>
              <p:cNvPr id="42086" name="Freeform 102"/>
              <p:cNvSpPr>
                <a:spLocks noChangeAspect="1"/>
              </p:cNvSpPr>
              <p:nvPr/>
            </p:nvSpPr>
            <p:spPr bwMode="auto">
              <a:xfrm>
                <a:off x="2270" y="2291"/>
                <a:ext cx="50" cy="85"/>
              </a:xfrm>
              <a:custGeom>
                <a:avLst/>
                <a:gdLst/>
                <a:ahLst/>
                <a:cxnLst>
                  <a:cxn ang="0">
                    <a:pos x="95" y="0"/>
                  </a:cxn>
                  <a:cxn ang="0">
                    <a:pos x="96" y="8"/>
                  </a:cxn>
                  <a:cxn ang="0">
                    <a:pos x="98" y="19"/>
                  </a:cxn>
                  <a:cxn ang="0">
                    <a:pos x="98" y="25"/>
                  </a:cxn>
                  <a:cxn ang="0">
                    <a:pos x="98" y="31"/>
                  </a:cxn>
                  <a:cxn ang="0">
                    <a:pos x="98" y="36"/>
                  </a:cxn>
                  <a:cxn ang="0">
                    <a:pos x="98" y="44"/>
                  </a:cxn>
                  <a:cxn ang="0">
                    <a:pos x="96" y="50"/>
                  </a:cxn>
                  <a:cxn ang="0">
                    <a:pos x="96" y="55"/>
                  </a:cxn>
                  <a:cxn ang="0">
                    <a:pos x="95" y="63"/>
                  </a:cxn>
                  <a:cxn ang="0">
                    <a:pos x="93" y="71"/>
                  </a:cxn>
                  <a:cxn ang="0">
                    <a:pos x="91" y="78"/>
                  </a:cxn>
                  <a:cxn ang="0">
                    <a:pos x="89" y="86"/>
                  </a:cxn>
                  <a:cxn ang="0">
                    <a:pos x="87" y="92"/>
                  </a:cxn>
                  <a:cxn ang="0">
                    <a:pos x="85" y="99"/>
                  </a:cxn>
                  <a:cxn ang="0">
                    <a:pos x="79" y="111"/>
                  </a:cxn>
                  <a:cxn ang="0">
                    <a:pos x="74" y="120"/>
                  </a:cxn>
                  <a:cxn ang="0">
                    <a:pos x="66" y="130"/>
                  </a:cxn>
                  <a:cxn ang="0">
                    <a:pos x="60" y="139"/>
                  </a:cxn>
                  <a:cxn ang="0">
                    <a:pos x="55" y="145"/>
                  </a:cxn>
                  <a:cxn ang="0">
                    <a:pos x="49" y="152"/>
                  </a:cxn>
                  <a:cxn ang="0">
                    <a:pos x="43" y="158"/>
                  </a:cxn>
                  <a:cxn ang="0">
                    <a:pos x="39" y="164"/>
                  </a:cxn>
                  <a:cxn ang="0">
                    <a:pos x="32" y="168"/>
                  </a:cxn>
                  <a:cxn ang="0">
                    <a:pos x="26" y="170"/>
                  </a:cxn>
                  <a:cxn ang="0">
                    <a:pos x="19" y="170"/>
                  </a:cxn>
                  <a:cxn ang="0">
                    <a:pos x="13" y="166"/>
                  </a:cxn>
                  <a:cxn ang="0">
                    <a:pos x="11" y="162"/>
                  </a:cxn>
                  <a:cxn ang="0">
                    <a:pos x="7" y="160"/>
                  </a:cxn>
                  <a:cxn ang="0">
                    <a:pos x="5" y="154"/>
                  </a:cxn>
                  <a:cxn ang="0">
                    <a:pos x="3" y="150"/>
                  </a:cxn>
                  <a:cxn ang="0">
                    <a:pos x="1" y="143"/>
                  </a:cxn>
                  <a:cxn ang="0">
                    <a:pos x="1" y="135"/>
                  </a:cxn>
                  <a:cxn ang="0">
                    <a:pos x="0" y="126"/>
                  </a:cxn>
                  <a:cxn ang="0">
                    <a:pos x="0" y="118"/>
                  </a:cxn>
                  <a:cxn ang="0">
                    <a:pos x="3" y="111"/>
                  </a:cxn>
                  <a:cxn ang="0">
                    <a:pos x="7" y="101"/>
                  </a:cxn>
                  <a:cxn ang="0">
                    <a:pos x="13" y="92"/>
                  </a:cxn>
                  <a:cxn ang="0">
                    <a:pos x="19" y="86"/>
                  </a:cxn>
                  <a:cxn ang="0">
                    <a:pos x="24" y="76"/>
                  </a:cxn>
                  <a:cxn ang="0">
                    <a:pos x="30" y="71"/>
                  </a:cxn>
                  <a:cxn ang="0">
                    <a:pos x="38" y="63"/>
                  </a:cxn>
                  <a:cxn ang="0">
                    <a:pos x="45" y="55"/>
                  </a:cxn>
                  <a:cxn ang="0">
                    <a:pos x="51" y="48"/>
                  </a:cxn>
                  <a:cxn ang="0">
                    <a:pos x="58" y="42"/>
                  </a:cxn>
                  <a:cxn ang="0">
                    <a:pos x="64" y="35"/>
                  </a:cxn>
                  <a:cxn ang="0">
                    <a:pos x="72" y="29"/>
                  </a:cxn>
                  <a:cxn ang="0">
                    <a:pos x="77" y="21"/>
                  </a:cxn>
                  <a:cxn ang="0">
                    <a:pos x="83" y="14"/>
                  </a:cxn>
                  <a:cxn ang="0">
                    <a:pos x="89" y="8"/>
                  </a:cxn>
                  <a:cxn ang="0">
                    <a:pos x="95" y="0"/>
                  </a:cxn>
                  <a:cxn ang="0">
                    <a:pos x="95" y="0"/>
                  </a:cxn>
                </a:cxnLst>
                <a:rect l="0" t="0" r="r" b="b"/>
                <a:pathLst>
                  <a:path w="98" h="170">
                    <a:moveTo>
                      <a:pt x="95" y="0"/>
                    </a:moveTo>
                    <a:lnTo>
                      <a:pt x="96" y="8"/>
                    </a:lnTo>
                    <a:lnTo>
                      <a:pt x="98" y="19"/>
                    </a:lnTo>
                    <a:lnTo>
                      <a:pt x="98" y="25"/>
                    </a:lnTo>
                    <a:lnTo>
                      <a:pt x="98" y="31"/>
                    </a:lnTo>
                    <a:lnTo>
                      <a:pt x="98" y="36"/>
                    </a:lnTo>
                    <a:lnTo>
                      <a:pt x="98" y="44"/>
                    </a:lnTo>
                    <a:lnTo>
                      <a:pt x="96" y="50"/>
                    </a:lnTo>
                    <a:lnTo>
                      <a:pt x="96" y="55"/>
                    </a:lnTo>
                    <a:lnTo>
                      <a:pt x="95" y="63"/>
                    </a:lnTo>
                    <a:lnTo>
                      <a:pt x="93" y="71"/>
                    </a:lnTo>
                    <a:lnTo>
                      <a:pt x="91" y="78"/>
                    </a:lnTo>
                    <a:lnTo>
                      <a:pt x="89" y="86"/>
                    </a:lnTo>
                    <a:lnTo>
                      <a:pt x="87" y="92"/>
                    </a:lnTo>
                    <a:lnTo>
                      <a:pt x="85" y="99"/>
                    </a:lnTo>
                    <a:lnTo>
                      <a:pt x="79" y="111"/>
                    </a:lnTo>
                    <a:lnTo>
                      <a:pt x="74" y="120"/>
                    </a:lnTo>
                    <a:lnTo>
                      <a:pt x="66" y="130"/>
                    </a:lnTo>
                    <a:lnTo>
                      <a:pt x="60" y="139"/>
                    </a:lnTo>
                    <a:lnTo>
                      <a:pt x="55" y="145"/>
                    </a:lnTo>
                    <a:lnTo>
                      <a:pt x="49" y="152"/>
                    </a:lnTo>
                    <a:lnTo>
                      <a:pt x="43" y="158"/>
                    </a:lnTo>
                    <a:lnTo>
                      <a:pt x="39" y="164"/>
                    </a:lnTo>
                    <a:lnTo>
                      <a:pt x="32" y="168"/>
                    </a:lnTo>
                    <a:lnTo>
                      <a:pt x="26" y="170"/>
                    </a:lnTo>
                    <a:lnTo>
                      <a:pt x="19" y="170"/>
                    </a:lnTo>
                    <a:lnTo>
                      <a:pt x="13" y="166"/>
                    </a:lnTo>
                    <a:lnTo>
                      <a:pt x="11" y="162"/>
                    </a:lnTo>
                    <a:lnTo>
                      <a:pt x="7" y="160"/>
                    </a:lnTo>
                    <a:lnTo>
                      <a:pt x="5" y="154"/>
                    </a:lnTo>
                    <a:lnTo>
                      <a:pt x="3" y="150"/>
                    </a:lnTo>
                    <a:lnTo>
                      <a:pt x="1" y="143"/>
                    </a:lnTo>
                    <a:lnTo>
                      <a:pt x="1" y="135"/>
                    </a:lnTo>
                    <a:lnTo>
                      <a:pt x="0" y="126"/>
                    </a:lnTo>
                    <a:lnTo>
                      <a:pt x="0" y="118"/>
                    </a:lnTo>
                    <a:lnTo>
                      <a:pt x="3" y="111"/>
                    </a:lnTo>
                    <a:lnTo>
                      <a:pt x="7" y="101"/>
                    </a:lnTo>
                    <a:lnTo>
                      <a:pt x="13" y="92"/>
                    </a:lnTo>
                    <a:lnTo>
                      <a:pt x="19" y="86"/>
                    </a:lnTo>
                    <a:lnTo>
                      <a:pt x="24" y="76"/>
                    </a:lnTo>
                    <a:lnTo>
                      <a:pt x="30" y="71"/>
                    </a:lnTo>
                    <a:lnTo>
                      <a:pt x="38" y="63"/>
                    </a:lnTo>
                    <a:lnTo>
                      <a:pt x="45" y="55"/>
                    </a:lnTo>
                    <a:lnTo>
                      <a:pt x="51" y="48"/>
                    </a:lnTo>
                    <a:lnTo>
                      <a:pt x="58" y="42"/>
                    </a:lnTo>
                    <a:lnTo>
                      <a:pt x="64" y="35"/>
                    </a:lnTo>
                    <a:lnTo>
                      <a:pt x="72" y="29"/>
                    </a:lnTo>
                    <a:lnTo>
                      <a:pt x="77" y="21"/>
                    </a:lnTo>
                    <a:lnTo>
                      <a:pt x="83" y="14"/>
                    </a:lnTo>
                    <a:lnTo>
                      <a:pt x="89" y="8"/>
                    </a:lnTo>
                    <a:lnTo>
                      <a:pt x="95" y="0"/>
                    </a:lnTo>
                    <a:lnTo>
                      <a:pt x="95" y="0"/>
                    </a:lnTo>
                    <a:close/>
                  </a:path>
                </a:pathLst>
              </a:custGeom>
              <a:solidFill>
                <a:srgbClr val="000000"/>
              </a:solidFill>
              <a:ln w="9525">
                <a:noFill/>
                <a:round/>
                <a:headEnd/>
                <a:tailEnd/>
              </a:ln>
            </p:spPr>
            <p:txBody>
              <a:bodyPr/>
              <a:lstStyle/>
              <a:p>
                <a:endParaRPr lang="en-US"/>
              </a:p>
            </p:txBody>
          </p:sp>
          <p:sp>
            <p:nvSpPr>
              <p:cNvPr id="42087" name="Freeform 103"/>
              <p:cNvSpPr>
                <a:spLocks noChangeAspect="1"/>
              </p:cNvSpPr>
              <p:nvPr/>
            </p:nvSpPr>
            <p:spPr bwMode="auto">
              <a:xfrm>
                <a:off x="2961" y="2316"/>
                <a:ext cx="78" cy="65"/>
              </a:xfrm>
              <a:custGeom>
                <a:avLst/>
                <a:gdLst/>
                <a:ahLst/>
                <a:cxnLst>
                  <a:cxn ang="0">
                    <a:pos x="129" y="0"/>
                  </a:cxn>
                  <a:cxn ang="0">
                    <a:pos x="133" y="5"/>
                  </a:cxn>
                  <a:cxn ang="0">
                    <a:pos x="140" y="7"/>
                  </a:cxn>
                  <a:cxn ang="0">
                    <a:pos x="148" y="7"/>
                  </a:cxn>
                  <a:cxn ang="0">
                    <a:pos x="155" y="11"/>
                  </a:cxn>
                  <a:cxn ang="0">
                    <a:pos x="150" y="17"/>
                  </a:cxn>
                  <a:cxn ang="0">
                    <a:pos x="144" y="24"/>
                  </a:cxn>
                  <a:cxn ang="0">
                    <a:pos x="138" y="30"/>
                  </a:cxn>
                  <a:cxn ang="0">
                    <a:pos x="133" y="38"/>
                  </a:cxn>
                  <a:cxn ang="0">
                    <a:pos x="127" y="43"/>
                  </a:cxn>
                  <a:cxn ang="0">
                    <a:pos x="121" y="51"/>
                  </a:cxn>
                  <a:cxn ang="0">
                    <a:pos x="115" y="57"/>
                  </a:cxn>
                  <a:cxn ang="0">
                    <a:pos x="110" y="64"/>
                  </a:cxn>
                  <a:cxn ang="0">
                    <a:pos x="104" y="70"/>
                  </a:cxn>
                  <a:cxn ang="0">
                    <a:pos x="98" y="76"/>
                  </a:cxn>
                  <a:cxn ang="0">
                    <a:pos x="93" y="81"/>
                  </a:cxn>
                  <a:cxn ang="0">
                    <a:pos x="89" y="87"/>
                  </a:cxn>
                  <a:cxn ang="0">
                    <a:pos x="81" y="93"/>
                  </a:cxn>
                  <a:cxn ang="0">
                    <a:pos x="76" y="99"/>
                  </a:cxn>
                  <a:cxn ang="0">
                    <a:pos x="70" y="102"/>
                  </a:cxn>
                  <a:cxn ang="0">
                    <a:pos x="64" y="108"/>
                  </a:cxn>
                  <a:cxn ang="0">
                    <a:pos x="57" y="110"/>
                  </a:cxn>
                  <a:cxn ang="0">
                    <a:pos x="49" y="114"/>
                  </a:cxn>
                  <a:cxn ang="0">
                    <a:pos x="41" y="118"/>
                  </a:cxn>
                  <a:cxn ang="0">
                    <a:pos x="34" y="120"/>
                  </a:cxn>
                  <a:cxn ang="0">
                    <a:pos x="26" y="121"/>
                  </a:cxn>
                  <a:cxn ang="0">
                    <a:pos x="17" y="125"/>
                  </a:cxn>
                  <a:cxn ang="0">
                    <a:pos x="9" y="127"/>
                  </a:cxn>
                  <a:cxn ang="0">
                    <a:pos x="0" y="129"/>
                  </a:cxn>
                  <a:cxn ang="0">
                    <a:pos x="1" y="120"/>
                  </a:cxn>
                  <a:cxn ang="0">
                    <a:pos x="5" y="114"/>
                  </a:cxn>
                  <a:cxn ang="0">
                    <a:pos x="7" y="106"/>
                  </a:cxn>
                  <a:cxn ang="0">
                    <a:pos x="11" y="99"/>
                  </a:cxn>
                  <a:cxn ang="0">
                    <a:pos x="13" y="91"/>
                  </a:cxn>
                  <a:cxn ang="0">
                    <a:pos x="19" y="83"/>
                  </a:cxn>
                  <a:cxn ang="0">
                    <a:pos x="22" y="78"/>
                  </a:cxn>
                  <a:cxn ang="0">
                    <a:pos x="28" y="72"/>
                  </a:cxn>
                  <a:cxn ang="0">
                    <a:pos x="32" y="64"/>
                  </a:cxn>
                  <a:cxn ang="0">
                    <a:pos x="38" y="59"/>
                  </a:cxn>
                  <a:cxn ang="0">
                    <a:pos x="43" y="51"/>
                  </a:cxn>
                  <a:cxn ang="0">
                    <a:pos x="49" y="45"/>
                  </a:cxn>
                  <a:cxn ang="0">
                    <a:pos x="53" y="40"/>
                  </a:cxn>
                  <a:cxn ang="0">
                    <a:pos x="58" y="36"/>
                  </a:cxn>
                  <a:cxn ang="0">
                    <a:pos x="64" y="30"/>
                  </a:cxn>
                  <a:cxn ang="0">
                    <a:pos x="72" y="26"/>
                  </a:cxn>
                  <a:cxn ang="0">
                    <a:pos x="77" y="21"/>
                  </a:cxn>
                  <a:cxn ang="0">
                    <a:pos x="85" y="17"/>
                  </a:cxn>
                  <a:cxn ang="0">
                    <a:pos x="91" y="13"/>
                  </a:cxn>
                  <a:cxn ang="0">
                    <a:pos x="98" y="11"/>
                  </a:cxn>
                  <a:cxn ang="0">
                    <a:pos x="104" y="7"/>
                  </a:cxn>
                  <a:cxn ang="0">
                    <a:pos x="112" y="4"/>
                  </a:cxn>
                  <a:cxn ang="0">
                    <a:pos x="119" y="2"/>
                  </a:cxn>
                  <a:cxn ang="0">
                    <a:pos x="129" y="0"/>
                  </a:cxn>
                  <a:cxn ang="0">
                    <a:pos x="129" y="0"/>
                  </a:cxn>
                </a:cxnLst>
                <a:rect l="0" t="0" r="r" b="b"/>
                <a:pathLst>
                  <a:path w="155" h="129">
                    <a:moveTo>
                      <a:pt x="129" y="0"/>
                    </a:moveTo>
                    <a:lnTo>
                      <a:pt x="133" y="5"/>
                    </a:lnTo>
                    <a:lnTo>
                      <a:pt x="140" y="7"/>
                    </a:lnTo>
                    <a:lnTo>
                      <a:pt x="148" y="7"/>
                    </a:lnTo>
                    <a:lnTo>
                      <a:pt x="155" y="11"/>
                    </a:lnTo>
                    <a:lnTo>
                      <a:pt x="150" y="17"/>
                    </a:lnTo>
                    <a:lnTo>
                      <a:pt x="144" y="24"/>
                    </a:lnTo>
                    <a:lnTo>
                      <a:pt x="138" y="30"/>
                    </a:lnTo>
                    <a:lnTo>
                      <a:pt x="133" y="38"/>
                    </a:lnTo>
                    <a:lnTo>
                      <a:pt x="127" y="43"/>
                    </a:lnTo>
                    <a:lnTo>
                      <a:pt x="121" y="51"/>
                    </a:lnTo>
                    <a:lnTo>
                      <a:pt x="115" y="57"/>
                    </a:lnTo>
                    <a:lnTo>
                      <a:pt x="110" y="64"/>
                    </a:lnTo>
                    <a:lnTo>
                      <a:pt x="104" y="70"/>
                    </a:lnTo>
                    <a:lnTo>
                      <a:pt x="98" y="76"/>
                    </a:lnTo>
                    <a:lnTo>
                      <a:pt x="93" y="81"/>
                    </a:lnTo>
                    <a:lnTo>
                      <a:pt x="89" y="87"/>
                    </a:lnTo>
                    <a:lnTo>
                      <a:pt x="81" y="93"/>
                    </a:lnTo>
                    <a:lnTo>
                      <a:pt x="76" y="99"/>
                    </a:lnTo>
                    <a:lnTo>
                      <a:pt x="70" y="102"/>
                    </a:lnTo>
                    <a:lnTo>
                      <a:pt x="64" y="108"/>
                    </a:lnTo>
                    <a:lnTo>
                      <a:pt x="57" y="110"/>
                    </a:lnTo>
                    <a:lnTo>
                      <a:pt x="49" y="114"/>
                    </a:lnTo>
                    <a:lnTo>
                      <a:pt x="41" y="118"/>
                    </a:lnTo>
                    <a:lnTo>
                      <a:pt x="34" y="120"/>
                    </a:lnTo>
                    <a:lnTo>
                      <a:pt x="26" y="121"/>
                    </a:lnTo>
                    <a:lnTo>
                      <a:pt x="17" y="125"/>
                    </a:lnTo>
                    <a:lnTo>
                      <a:pt x="9" y="127"/>
                    </a:lnTo>
                    <a:lnTo>
                      <a:pt x="0" y="129"/>
                    </a:lnTo>
                    <a:lnTo>
                      <a:pt x="1" y="120"/>
                    </a:lnTo>
                    <a:lnTo>
                      <a:pt x="5" y="114"/>
                    </a:lnTo>
                    <a:lnTo>
                      <a:pt x="7" y="106"/>
                    </a:lnTo>
                    <a:lnTo>
                      <a:pt x="11" y="99"/>
                    </a:lnTo>
                    <a:lnTo>
                      <a:pt x="13" y="91"/>
                    </a:lnTo>
                    <a:lnTo>
                      <a:pt x="19" y="83"/>
                    </a:lnTo>
                    <a:lnTo>
                      <a:pt x="22" y="78"/>
                    </a:lnTo>
                    <a:lnTo>
                      <a:pt x="28" y="72"/>
                    </a:lnTo>
                    <a:lnTo>
                      <a:pt x="32" y="64"/>
                    </a:lnTo>
                    <a:lnTo>
                      <a:pt x="38" y="59"/>
                    </a:lnTo>
                    <a:lnTo>
                      <a:pt x="43" y="51"/>
                    </a:lnTo>
                    <a:lnTo>
                      <a:pt x="49" y="45"/>
                    </a:lnTo>
                    <a:lnTo>
                      <a:pt x="53" y="40"/>
                    </a:lnTo>
                    <a:lnTo>
                      <a:pt x="58" y="36"/>
                    </a:lnTo>
                    <a:lnTo>
                      <a:pt x="64" y="30"/>
                    </a:lnTo>
                    <a:lnTo>
                      <a:pt x="72" y="26"/>
                    </a:lnTo>
                    <a:lnTo>
                      <a:pt x="77" y="21"/>
                    </a:lnTo>
                    <a:lnTo>
                      <a:pt x="85" y="17"/>
                    </a:lnTo>
                    <a:lnTo>
                      <a:pt x="91" y="13"/>
                    </a:lnTo>
                    <a:lnTo>
                      <a:pt x="98" y="11"/>
                    </a:lnTo>
                    <a:lnTo>
                      <a:pt x="104" y="7"/>
                    </a:lnTo>
                    <a:lnTo>
                      <a:pt x="112" y="4"/>
                    </a:lnTo>
                    <a:lnTo>
                      <a:pt x="119" y="2"/>
                    </a:lnTo>
                    <a:lnTo>
                      <a:pt x="129" y="0"/>
                    </a:lnTo>
                    <a:lnTo>
                      <a:pt x="129" y="0"/>
                    </a:lnTo>
                    <a:close/>
                  </a:path>
                </a:pathLst>
              </a:custGeom>
              <a:solidFill>
                <a:srgbClr val="000000"/>
              </a:solidFill>
              <a:ln w="9525">
                <a:noFill/>
                <a:round/>
                <a:headEnd/>
                <a:tailEnd/>
              </a:ln>
            </p:spPr>
            <p:txBody>
              <a:bodyPr/>
              <a:lstStyle/>
              <a:p>
                <a:endParaRPr lang="en-US"/>
              </a:p>
            </p:txBody>
          </p:sp>
          <p:sp>
            <p:nvSpPr>
              <p:cNvPr id="42088" name="Freeform 104"/>
              <p:cNvSpPr>
                <a:spLocks noChangeAspect="1"/>
              </p:cNvSpPr>
              <p:nvPr/>
            </p:nvSpPr>
            <p:spPr bwMode="auto">
              <a:xfrm>
                <a:off x="3053" y="2322"/>
                <a:ext cx="54" cy="31"/>
              </a:xfrm>
              <a:custGeom>
                <a:avLst/>
                <a:gdLst/>
                <a:ahLst/>
                <a:cxnLst>
                  <a:cxn ang="0">
                    <a:pos x="51" y="0"/>
                  </a:cxn>
                  <a:cxn ang="0">
                    <a:pos x="57" y="0"/>
                  </a:cxn>
                  <a:cxn ang="0">
                    <a:pos x="63" y="0"/>
                  </a:cxn>
                  <a:cxn ang="0">
                    <a:pos x="70" y="0"/>
                  </a:cxn>
                  <a:cxn ang="0">
                    <a:pos x="76" y="0"/>
                  </a:cxn>
                  <a:cxn ang="0">
                    <a:pos x="84" y="0"/>
                  </a:cxn>
                  <a:cxn ang="0">
                    <a:pos x="91" y="0"/>
                  </a:cxn>
                  <a:cxn ang="0">
                    <a:pos x="99" y="0"/>
                  </a:cxn>
                  <a:cxn ang="0">
                    <a:pos x="106" y="0"/>
                  </a:cxn>
                  <a:cxn ang="0">
                    <a:pos x="106" y="4"/>
                  </a:cxn>
                  <a:cxn ang="0">
                    <a:pos x="106" y="4"/>
                  </a:cxn>
                  <a:cxn ang="0">
                    <a:pos x="99" y="13"/>
                  </a:cxn>
                  <a:cxn ang="0">
                    <a:pos x="91" y="23"/>
                  </a:cxn>
                  <a:cxn ang="0">
                    <a:pos x="84" y="31"/>
                  </a:cxn>
                  <a:cxn ang="0">
                    <a:pos x="74" y="38"/>
                  </a:cxn>
                  <a:cxn ang="0">
                    <a:pos x="65" y="44"/>
                  </a:cxn>
                  <a:cxn ang="0">
                    <a:pos x="55" y="50"/>
                  </a:cxn>
                  <a:cxn ang="0">
                    <a:pos x="46" y="53"/>
                  </a:cxn>
                  <a:cxn ang="0">
                    <a:pos x="36" y="57"/>
                  </a:cxn>
                  <a:cxn ang="0">
                    <a:pos x="28" y="59"/>
                  </a:cxn>
                  <a:cxn ang="0">
                    <a:pos x="23" y="61"/>
                  </a:cxn>
                  <a:cxn ang="0">
                    <a:pos x="17" y="61"/>
                  </a:cxn>
                  <a:cxn ang="0">
                    <a:pos x="13" y="63"/>
                  </a:cxn>
                  <a:cxn ang="0">
                    <a:pos x="4" y="61"/>
                  </a:cxn>
                  <a:cxn ang="0">
                    <a:pos x="0" y="57"/>
                  </a:cxn>
                  <a:cxn ang="0">
                    <a:pos x="0" y="53"/>
                  </a:cxn>
                  <a:cxn ang="0">
                    <a:pos x="2" y="48"/>
                  </a:cxn>
                  <a:cxn ang="0">
                    <a:pos x="4" y="40"/>
                  </a:cxn>
                  <a:cxn ang="0">
                    <a:pos x="9" y="34"/>
                  </a:cxn>
                  <a:cxn ang="0">
                    <a:pos x="15" y="27"/>
                  </a:cxn>
                  <a:cxn ang="0">
                    <a:pos x="23" y="21"/>
                  </a:cxn>
                  <a:cxn ang="0">
                    <a:pos x="27" y="15"/>
                  </a:cxn>
                  <a:cxn ang="0">
                    <a:pos x="34" y="12"/>
                  </a:cxn>
                  <a:cxn ang="0">
                    <a:pos x="40" y="8"/>
                  </a:cxn>
                  <a:cxn ang="0">
                    <a:pos x="47" y="4"/>
                  </a:cxn>
                  <a:cxn ang="0">
                    <a:pos x="49" y="4"/>
                  </a:cxn>
                  <a:cxn ang="0">
                    <a:pos x="51" y="0"/>
                  </a:cxn>
                  <a:cxn ang="0">
                    <a:pos x="51" y="0"/>
                  </a:cxn>
                </a:cxnLst>
                <a:rect l="0" t="0" r="r" b="b"/>
                <a:pathLst>
                  <a:path w="106" h="63">
                    <a:moveTo>
                      <a:pt x="51" y="0"/>
                    </a:moveTo>
                    <a:lnTo>
                      <a:pt x="57" y="0"/>
                    </a:lnTo>
                    <a:lnTo>
                      <a:pt x="63" y="0"/>
                    </a:lnTo>
                    <a:lnTo>
                      <a:pt x="70" y="0"/>
                    </a:lnTo>
                    <a:lnTo>
                      <a:pt x="76" y="0"/>
                    </a:lnTo>
                    <a:lnTo>
                      <a:pt x="84" y="0"/>
                    </a:lnTo>
                    <a:lnTo>
                      <a:pt x="91" y="0"/>
                    </a:lnTo>
                    <a:lnTo>
                      <a:pt x="99" y="0"/>
                    </a:lnTo>
                    <a:lnTo>
                      <a:pt x="106" y="0"/>
                    </a:lnTo>
                    <a:lnTo>
                      <a:pt x="106" y="4"/>
                    </a:lnTo>
                    <a:lnTo>
                      <a:pt x="106" y="4"/>
                    </a:lnTo>
                    <a:lnTo>
                      <a:pt x="99" y="13"/>
                    </a:lnTo>
                    <a:lnTo>
                      <a:pt x="91" y="23"/>
                    </a:lnTo>
                    <a:lnTo>
                      <a:pt x="84" y="31"/>
                    </a:lnTo>
                    <a:lnTo>
                      <a:pt x="74" y="38"/>
                    </a:lnTo>
                    <a:lnTo>
                      <a:pt x="65" y="44"/>
                    </a:lnTo>
                    <a:lnTo>
                      <a:pt x="55" y="50"/>
                    </a:lnTo>
                    <a:lnTo>
                      <a:pt x="46" y="53"/>
                    </a:lnTo>
                    <a:lnTo>
                      <a:pt x="36" y="57"/>
                    </a:lnTo>
                    <a:lnTo>
                      <a:pt x="28" y="59"/>
                    </a:lnTo>
                    <a:lnTo>
                      <a:pt x="23" y="61"/>
                    </a:lnTo>
                    <a:lnTo>
                      <a:pt x="17" y="61"/>
                    </a:lnTo>
                    <a:lnTo>
                      <a:pt x="13" y="63"/>
                    </a:lnTo>
                    <a:lnTo>
                      <a:pt x="4" y="61"/>
                    </a:lnTo>
                    <a:lnTo>
                      <a:pt x="0" y="57"/>
                    </a:lnTo>
                    <a:lnTo>
                      <a:pt x="0" y="53"/>
                    </a:lnTo>
                    <a:lnTo>
                      <a:pt x="2" y="48"/>
                    </a:lnTo>
                    <a:lnTo>
                      <a:pt x="4" y="40"/>
                    </a:lnTo>
                    <a:lnTo>
                      <a:pt x="9" y="34"/>
                    </a:lnTo>
                    <a:lnTo>
                      <a:pt x="15" y="27"/>
                    </a:lnTo>
                    <a:lnTo>
                      <a:pt x="23" y="21"/>
                    </a:lnTo>
                    <a:lnTo>
                      <a:pt x="27" y="15"/>
                    </a:lnTo>
                    <a:lnTo>
                      <a:pt x="34" y="12"/>
                    </a:lnTo>
                    <a:lnTo>
                      <a:pt x="40" y="8"/>
                    </a:lnTo>
                    <a:lnTo>
                      <a:pt x="47" y="4"/>
                    </a:lnTo>
                    <a:lnTo>
                      <a:pt x="49" y="4"/>
                    </a:lnTo>
                    <a:lnTo>
                      <a:pt x="51" y="0"/>
                    </a:lnTo>
                    <a:lnTo>
                      <a:pt x="51" y="0"/>
                    </a:lnTo>
                    <a:close/>
                  </a:path>
                </a:pathLst>
              </a:custGeom>
              <a:solidFill>
                <a:srgbClr val="000000"/>
              </a:solidFill>
              <a:ln w="9525">
                <a:noFill/>
                <a:round/>
                <a:headEnd/>
                <a:tailEnd/>
              </a:ln>
            </p:spPr>
            <p:txBody>
              <a:bodyPr/>
              <a:lstStyle/>
              <a:p>
                <a:endParaRPr lang="en-US"/>
              </a:p>
            </p:txBody>
          </p:sp>
          <p:sp>
            <p:nvSpPr>
              <p:cNvPr id="42089" name="Freeform 105"/>
              <p:cNvSpPr>
                <a:spLocks noChangeAspect="1"/>
              </p:cNvSpPr>
              <p:nvPr/>
            </p:nvSpPr>
            <p:spPr bwMode="auto">
              <a:xfrm>
                <a:off x="2287" y="2401"/>
                <a:ext cx="30" cy="67"/>
              </a:xfrm>
              <a:custGeom>
                <a:avLst/>
                <a:gdLst/>
                <a:ahLst/>
                <a:cxnLst>
                  <a:cxn ang="0">
                    <a:pos x="32" y="0"/>
                  </a:cxn>
                  <a:cxn ang="0">
                    <a:pos x="40" y="4"/>
                  </a:cxn>
                  <a:cxn ang="0">
                    <a:pos x="45" y="9"/>
                  </a:cxn>
                  <a:cxn ang="0">
                    <a:pos x="49" y="15"/>
                  </a:cxn>
                  <a:cxn ang="0">
                    <a:pos x="53" y="23"/>
                  </a:cxn>
                  <a:cxn ang="0">
                    <a:pos x="55" y="30"/>
                  </a:cxn>
                  <a:cxn ang="0">
                    <a:pos x="57" y="38"/>
                  </a:cxn>
                  <a:cxn ang="0">
                    <a:pos x="57" y="45"/>
                  </a:cxn>
                  <a:cxn ang="0">
                    <a:pos x="59" y="53"/>
                  </a:cxn>
                  <a:cxn ang="0">
                    <a:pos x="55" y="63"/>
                  </a:cxn>
                  <a:cxn ang="0">
                    <a:pos x="53" y="72"/>
                  </a:cxn>
                  <a:cxn ang="0">
                    <a:pos x="51" y="76"/>
                  </a:cxn>
                  <a:cxn ang="0">
                    <a:pos x="49" y="82"/>
                  </a:cxn>
                  <a:cxn ang="0">
                    <a:pos x="47" y="87"/>
                  </a:cxn>
                  <a:cxn ang="0">
                    <a:pos x="47" y="93"/>
                  </a:cxn>
                  <a:cxn ang="0">
                    <a:pos x="43" y="99"/>
                  </a:cxn>
                  <a:cxn ang="0">
                    <a:pos x="40" y="106"/>
                  </a:cxn>
                  <a:cxn ang="0">
                    <a:pos x="36" y="114"/>
                  </a:cxn>
                  <a:cxn ang="0">
                    <a:pos x="30" y="120"/>
                  </a:cxn>
                  <a:cxn ang="0">
                    <a:pos x="26" y="125"/>
                  </a:cxn>
                  <a:cxn ang="0">
                    <a:pos x="23" y="129"/>
                  </a:cxn>
                  <a:cxn ang="0">
                    <a:pos x="19" y="131"/>
                  </a:cxn>
                  <a:cxn ang="0">
                    <a:pos x="15" y="133"/>
                  </a:cxn>
                  <a:cxn ang="0">
                    <a:pos x="11" y="131"/>
                  </a:cxn>
                  <a:cxn ang="0">
                    <a:pos x="7" y="131"/>
                  </a:cxn>
                  <a:cxn ang="0">
                    <a:pos x="5" y="127"/>
                  </a:cxn>
                  <a:cxn ang="0">
                    <a:pos x="4" y="121"/>
                  </a:cxn>
                  <a:cxn ang="0">
                    <a:pos x="2" y="118"/>
                  </a:cxn>
                  <a:cxn ang="0">
                    <a:pos x="0" y="114"/>
                  </a:cxn>
                  <a:cxn ang="0">
                    <a:pos x="0" y="108"/>
                  </a:cxn>
                  <a:cxn ang="0">
                    <a:pos x="0" y="102"/>
                  </a:cxn>
                  <a:cxn ang="0">
                    <a:pos x="0" y="97"/>
                  </a:cxn>
                  <a:cxn ang="0">
                    <a:pos x="0" y="91"/>
                  </a:cxn>
                  <a:cxn ang="0">
                    <a:pos x="0" y="83"/>
                  </a:cxn>
                  <a:cxn ang="0">
                    <a:pos x="2" y="76"/>
                  </a:cxn>
                  <a:cxn ang="0">
                    <a:pos x="0" y="68"/>
                  </a:cxn>
                  <a:cxn ang="0">
                    <a:pos x="0" y="63"/>
                  </a:cxn>
                  <a:cxn ang="0">
                    <a:pos x="0" y="59"/>
                  </a:cxn>
                  <a:cxn ang="0">
                    <a:pos x="2" y="53"/>
                  </a:cxn>
                  <a:cxn ang="0">
                    <a:pos x="4" y="44"/>
                  </a:cxn>
                  <a:cxn ang="0">
                    <a:pos x="9" y="34"/>
                  </a:cxn>
                  <a:cxn ang="0">
                    <a:pos x="13" y="26"/>
                  </a:cxn>
                  <a:cxn ang="0">
                    <a:pos x="19" y="19"/>
                  </a:cxn>
                  <a:cxn ang="0">
                    <a:pos x="26" y="9"/>
                  </a:cxn>
                  <a:cxn ang="0">
                    <a:pos x="32" y="0"/>
                  </a:cxn>
                  <a:cxn ang="0">
                    <a:pos x="32" y="0"/>
                  </a:cxn>
                </a:cxnLst>
                <a:rect l="0" t="0" r="r" b="b"/>
                <a:pathLst>
                  <a:path w="59" h="133">
                    <a:moveTo>
                      <a:pt x="32" y="0"/>
                    </a:moveTo>
                    <a:lnTo>
                      <a:pt x="40" y="4"/>
                    </a:lnTo>
                    <a:lnTo>
                      <a:pt x="45" y="9"/>
                    </a:lnTo>
                    <a:lnTo>
                      <a:pt x="49" y="15"/>
                    </a:lnTo>
                    <a:lnTo>
                      <a:pt x="53" y="23"/>
                    </a:lnTo>
                    <a:lnTo>
                      <a:pt x="55" y="30"/>
                    </a:lnTo>
                    <a:lnTo>
                      <a:pt x="57" y="38"/>
                    </a:lnTo>
                    <a:lnTo>
                      <a:pt x="57" y="45"/>
                    </a:lnTo>
                    <a:lnTo>
                      <a:pt x="59" y="53"/>
                    </a:lnTo>
                    <a:lnTo>
                      <a:pt x="55" y="63"/>
                    </a:lnTo>
                    <a:lnTo>
                      <a:pt x="53" y="72"/>
                    </a:lnTo>
                    <a:lnTo>
                      <a:pt x="51" y="76"/>
                    </a:lnTo>
                    <a:lnTo>
                      <a:pt x="49" y="82"/>
                    </a:lnTo>
                    <a:lnTo>
                      <a:pt x="47" y="87"/>
                    </a:lnTo>
                    <a:lnTo>
                      <a:pt x="47" y="93"/>
                    </a:lnTo>
                    <a:lnTo>
                      <a:pt x="43" y="99"/>
                    </a:lnTo>
                    <a:lnTo>
                      <a:pt x="40" y="106"/>
                    </a:lnTo>
                    <a:lnTo>
                      <a:pt x="36" y="114"/>
                    </a:lnTo>
                    <a:lnTo>
                      <a:pt x="30" y="120"/>
                    </a:lnTo>
                    <a:lnTo>
                      <a:pt x="26" y="125"/>
                    </a:lnTo>
                    <a:lnTo>
                      <a:pt x="23" y="129"/>
                    </a:lnTo>
                    <a:lnTo>
                      <a:pt x="19" y="131"/>
                    </a:lnTo>
                    <a:lnTo>
                      <a:pt x="15" y="133"/>
                    </a:lnTo>
                    <a:lnTo>
                      <a:pt x="11" y="131"/>
                    </a:lnTo>
                    <a:lnTo>
                      <a:pt x="7" y="131"/>
                    </a:lnTo>
                    <a:lnTo>
                      <a:pt x="5" y="127"/>
                    </a:lnTo>
                    <a:lnTo>
                      <a:pt x="4" y="121"/>
                    </a:lnTo>
                    <a:lnTo>
                      <a:pt x="2" y="118"/>
                    </a:lnTo>
                    <a:lnTo>
                      <a:pt x="0" y="114"/>
                    </a:lnTo>
                    <a:lnTo>
                      <a:pt x="0" y="108"/>
                    </a:lnTo>
                    <a:lnTo>
                      <a:pt x="0" y="102"/>
                    </a:lnTo>
                    <a:lnTo>
                      <a:pt x="0" y="97"/>
                    </a:lnTo>
                    <a:lnTo>
                      <a:pt x="0" y="91"/>
                    </a:lnTo>
                    <a:lnTo>
                      <a:pt x="0" y="83"/>
                    </a:lnTo>
                    <a:lnTo>
                      <a:pt x="2" y="76"/>
                    </a:lnTo>
                    <a:lnTo>
                      <a:pt x="0" y="68"/>
                    </a:lnTo>
                    <a:lnTo>
                      <a:pt x="0" y="63"/>
                    </a:lnTo>
                    <a:lnTo>
                      <a:pt x="0" y="59"/>
                    </a:lnTo>
                    <a:lnTo>
                      <a:pt x="2" y="53"/>
                    </a:lnTo>
                    <a:lnTo>
                      <a:pt x="4" y="44"/>
                    </a:lnTo>
                    <a:lnTo>
                      <a:pt x="9" y="34"/>
                    </a:lnTo>
                    <a:lnTo>
                      <a:pt x="13" y="26"/>
                    </a:lnTo>
                    <a:lnTo>
                      <a:pt x="19" y="19"/>
                    </a:lnTo>
                    <a:lnTo>
                      <a:pt x="26" y="9"/>
                    </a:lnTo>
                    <a:lnTo>
                      <a:pt x="32" y="0"/>
                    </a:lnTo>
                    <a:lnTo>
                      <a:pt x="32" y="0"/>
                    </a:lnTo>
                    <a:close/>
                  </a:path>
                </a:pathLst>
              </a:custGeom>
              <a:solidFill>
                <a:srgbClr val="000000"/>
              </a:solidFill>
              <a:ln w="9525">
                <a:noFill/>
                <a:round/>
                <a:headEnd/>
                <a:tailEnd/>
              </a:ln>
            </p:spPr>
            <p:txBody>
              <a:bodyPr/>
              <a:lstStyle/>
              <a:p>
                <a:endParaRPr lang="en-US"/>
              </a:p>
            </p:txBody>
          </p:sp>
          <p:sp>
            <p:nvSpPr>
              <p:cNvPr id="42090" name="Freeform 106"/>
              <p:cNvSpPr>
                <a:spLocks noChangeAspect="1"/>
              </p:cNvSpPr>
              <p:nvPr/>
            </p:nvSpPr>
            <p:spPr bwMode="auto">
              <a:xfrm>
                <a:off x="2521" y="2428"/>
                <a:ext cx="13" cy="45"/>
              </a:xfrm>
              <a:custGeom>
                <a:avLst/>
                <a:gdLst/>
                <a:ahLst/>
                <a:cxnLst>
                  <a:cxn ang="0">
                    <a:pos x="4" y="0"/>
                  </a:cxn>
                  <a:cxn ang="0">
                    <a:pos x="4" y="6"/>
                  </a:cxn>
                  <a:cxn ang="0">
                    <a:pos x="6" y="11"/>
                  </a:cxn>
                  <a:cxn ang="0">
                    <a:pos x="8" y="17"/>
                  </a:cxn>
                  <a:cxn ang="0">
                    <a:pos x="10" y="23"/>
                  </a:cxn>
                  <a:cxn ang="0">
                    <a:pos x="10" y="27"/>
                  </a:cxn>
                  <a:cxn ang="0">
                    <a:pos x="12" y="32"/>
                  </a:cxn>
                  <a:cxn ang="0">
                    <a:pos x="14" y="38"/>
                  </a:cxn>
                  <a:cxn ang="0">
                    <a:pos x="14" y="44"/>
                  </a:cxn>
                  <a:cxn ang="0">
                    <a:pos x="16" y="48"/>
                  </a:cxn>
                  <a:cxn ang="0">
                    <a:pos x="17" y="53"/>
                  </a:cxn>
                  <a:cxn ang="0">
                    <a:pos x="19" y="59"/>
                  </a:cxn>
                  <a:cxn ang="0">
                    <a:pos x="21" y="65"/>
                  </a:cxn>
                  <a:cxn ang="0">
                    <a:pos x="23" y="70"/>
                  </a:cxn>
                  <a:cxn ang="0">
                    <a:pos x="23" y="76"/>
                  </a:cxn>
                  <a:cxn ang="0">
                    <a:pos x="23" y="82"/>
                  </a:cxn>
                  <a:cxn ang="0">
                    <a:pos x="25" y="89"/>
                  </a:cxn>
                  <a:cxn ang="0">
                    <a:pos x="21" y="89"/>
                  </a:cxn>
                  <a:cxn ang="0">
                    <a:pos x="17" y="89"/>
                  </a:cxn>
                  <a:cxn ang="0">
                    <a:pos x="16" y="82"/>
                  </a:cxn>
                  <a:cxn ang="0">
                    <a:pos x="14" y="76"/>
                  </a:cxn>
                  <a:cxn ang="0">
                    <a:pos x="12" y="68"/>
                  </a:cxn>
                  <a:cxn ang="0">
                    <a:pos x="10" y="63"/>
                  </a:cxn>
                  <a:cxn ang="0">
                    <a:pos x="8" y="55"/>
                  </a:cxn>
                  <a:cxn ang="0">
                    <a:pos x="6" y="49"/>
                  </a:cxn>
                  <a:cxn ang="0">
                    <a:pos x="4" y="42"/>
                  </a:cxn>
                  <a:cxn ang="0">
                    <a:pos x="4" y="36"/>
                  </a:cxn>
                  <a:cxn ang="0">
                    <a:pos x="0" y="27"/>
                  </a:cxn>
                  <a:cxn ang="0">
                    <a:pos x="0" y="19"/>
                  </a:cxn>
                  <a:cxn ang="0">
                    <a:pos x="0" y="10"/>
                  </a:cxn>
                  <a:cxn ang="0">
                    <a:pos x="4" y="0"/>
                  </a:cxn>
                  <a:cxn ang="0">
                    <a:pos x="4" y="0"/>
                  </a:cxn>
                </a:cxnLst>
                <a:rect l="0" t="0" r="r" b="b"/>
                <a:pathLst>
                  <a:path w="25" h="89">
                    <a:moveTo>
                      <a:pt x="4" y="0"/>
                    </a:moveTo>
                    <a:lnTo>
                      <a:pt x="4" y="6"/>
                    </a:lnTo>
                    <a:lnTo>
                      <a:pt x="6" y="11"/>
                    </a:lnTo>
                    <a:lnTo>
                      <a:pt x="8" y="17"/>
                    </a:lnTo>
                    <a:lnTo>
                      <a:pt x="10" y="23"/>
                    </a:lnTo>
                    <a:lnTo>
                      <a:pt x="10" y="27"/>
                    </a:lnTo>
                    <a:lnTo>
                      <a:pt x="12" y="32"/>
                    </a:lnTo>
                    <a:lnTo>
                      <a:pt x="14" y="38"/>
                    </a:lnTo>
                    <a:lnTo>
                      <a:pt x="14" y="44"/>
                    </a:lnTo>
                    <a:lnTo>
                      <a:pt x="16" y="48"/>
                    </a:lnTo>
                    <a:lnTo>
                      <a:pt x="17" y="53"/>
                    </a:lnTo>
                    <a:lnTo>
                      <a:pt x="19" y="59"/>
                    </a:lnTo>
                    <a:lnTo>
                      <a:pt x="21" y="65"/>
                    </a:lnTo>
                    <a:lnTo>
                      <a:pt x="23" y="70"/>
                    </a:lnTo>
                    <a:lnTo>
                      <a:pt x="23" y="76"/>
                    </a:lnTo>
                    <a:lnTo>
                      <a:pt x="23" y="82"/>
                    </a:lnTo>
                    <a:lnTo>
                      <a:pt x="25" y="89"/>
                    </a:lnTo>
                    <a:lnTo>
                      <a:pt x="21" y="89"/>
                    </a:lnTo>
                    <a:lnTo>
                      <a:pt x="17" y="89"/>
                    </a:lnTo>
                    <a:lnTo>
                      <a:pt x="16" y="82"/>
                    </a:lnTo>
                    <a:lnTo>
                      <a:pt x="14" y="76"/>
                    </a:lnTo>
                    <a:lnTo>
                      <a:pt x="12" y="68"/>
                    </a:lnTo>
                    <a:lnTo>
                      <a:pt x="10" y="63"/>
                    </a:lnTo>
                    <a:lnTo>
                      <a:pt x="8" y="55"/>
                    </a:lnTo>
                    <a:lnTo>
                      <a:pt x="6" y="49"/>
                    </a:lnTo>
                    <a:lnTo>
                      <a:pt x="4" y="42"/>
                    </a:lnTo>
                    <a:lnTo>
                      <a:pt x="4" y="36"/>
                    </a:lnTo>
                    <a:lnTo>
                      <a:pt x="0" y="27"/>
                    </a:lnTo>
                    <a:lnTo>
                      <a:pt x="0" y="19"/>
                    </a:lnTo>
                    <a:lnTo>
                      <a:pt x="0" y="10"/>
                    </a:lnTo>
                    <a:lnTo>
                      <a:pt x="4" y="0"/>
                    </a:lnTo>
                    <a:lnTo>
                      <a:pt x="4" y="0"/>
                    </a:lnTo>
                    <a:close/>
                  </a:path>
                </a:pathLst>
              </a:custGeom>
              <a:solidFill>
                <a:srgbClr val="000000"/>
              </a:solidFill>
              <a:ln w="9525">
                <a:noFill/>
                <a:round/>
                <a:headEnd/>
                <a:tailEnd/>
              </a:ln>
            </p:spPr>
            <p:txBody>
              <a:bodyPr/>
              <a:lstStyle/>
              <a:p>
                <a:endParaRPr lang="en-US"/>
              </a:p>
            </p:txBody>
          </p:sp>
          <p:sp>
            <p:nvSpPr>
              <p:cNvPr id="42091" name="Freeform 107"/>
              <p:cNvSpPr>
                <a:spLocks noChangeAspect="1"/>
              </p:cNvSpPr>
              <p:nvPr/>
            </p:nvSpPr>
            <p:spPr bwMode="auto">
              <a:xfrm>
                <a:off x="3239" y="2464"/>
                <a:ext cx="57" cy="267"/>
              </a:xfrm>
              <a:custGeom>
                <a:avLst/>
                <a:gdLst/>
                <a:ahLst/>
                <a:cxnLst>
                  <a:cxn ang="0">
                    <a:pos x="106" y="0"/>
                  </a:cxn>
                  <a:cxn ang="0">
                    <a:pos x="112" y="14"/>
                  </a:cxn>
                  <a:cxn ang="0">
                    <a:pos x="114" y="31"/>
                  </a:cxn>
                  <a:cxn ang="0">
                    <a:pos x="114" y="46"/>
                  </a:cxn>
                  <a:cxn ang="0">
                    <a:pos x="112" y="63"/>
                  </a:cxn>
                  <a:cxn ang="0">
                    <a:pos x="106" y="80"/>
                  </a:cxn>
                  <a:cxn ang="0">
                    <a:pos x="98" y="97"/>
                  </a:cxn>
                  <a:cxn ang="0">
                    <a:pos x="89" y="114"/>
                  </a:cxn>
                  <a:cxn ang="0">
                    <a:pos x="81" y="135"/>
                  </a:cxn>
                  <a:cxn ang="0">
                    <a:pos x="72" y="152"/>
                  </a:cxn>
                  <a:cxn ang="0">
                    <a:pos x="64" y="173"/>
                  </a:cxn>
                  <a:cxn ang="0">
                    <a:pos x="57" y="190"/>
                  </a:cxn>
                  <a:cxn ang="0">
                    <a:pos x="51" y="211"/>
                  </a:cxn>
                  <a:cxn ang="0">
                    <a:pos x="45" y="230"/>
                  </a:cxn>
                  <a:cxn ang="0">
                    <a:pos x="43" y="251"/>
                  </a:cxn>
                  <a:cxn ang="0">
                    <a:pos x="45" y="272"/>
                  </a:cxn>
                  <a:cxn ang="0">
                    <a:pos x="49" y="291"/>
                  </a:cxn>
                  <a:cxn ang="0">
                    <a:pos x="47" y="308"/>
                  </a:cxn>
                  <a:cxn ang="0">
                    <a:pos x="47" y="323"/>
                  </a:cxn>
                  <a:cxn ang="0">
                    <a:pos x="45" y="339"/>
                  </a:cxn>
                  <a:cxn ang="0">
                    <a:pos x="45" y="356"/>
                  </a:cxn>
                  <a:cxn ang="0">
                    <a:pos x="45" y="369"/>
                  </a:cxn>
                  <a:cxn ang="0">
                    <a:pos x="43" y="384"/>
                  </a:cxn>
                  <a:cxn ang="0">
                    <a:pos x="43" y="399"/>
                  </a:cxn>
                  <a:cxn ang="0">
                    <a:pos x="43" y="415"/>
                  </a:cxn>
                  <a:cxn ang="0">
                    <a:pos x="41" y="430"/>
                  </a:cxn>
                  <a:cxn ang="0">
                    <a:pos x="41" y="445"/>
                  </a:cxn>
                  <a:cxn ang="0">
                    <a:pos x="41" y="458"/>
                  </a:cxn>
                  <a:cxn ang="0">
                    <a:pos x="43" y="474"/>
                  </a:cxn>
                  <a:cxn ang="0">
                    <a:pos x="43" y="489"/>
                  </a:cxn>
                  <a:cxn ang="0">
                    <a:pos x="45" y="502"/>
                  </a:cxn>
                  <a:cxn ang="0">
                    <a:pos x="47" y="517"/>
                  </a:cxn>
                  <a:cxn ang="0">
                    <a:pos x="49" y="534"/>
                  </a:cxn>
                  <a:cxn ang="0">
                    <a:pos x="40" y="502"/>
                  </a:cxn>
                  <a:cxn ang="0">
                    <a:pos x="30" y="470"/>
                  </a:cxn>
                  <a:cxn ang="0">
                    <a:pos x="22" y="437"/>
                  </a:cxn>
                  <a:cxn ang="0">
                    <a:pos x="15" y="403"/>
                  </a:cxn>
                  <a:cxn ang="0">
                    <a:pos x="9" y="365"/>
                  </a:cxn>
                  <a:cxn ang="0">
                    <a:pos x="3" y="329"/>
                  </a:cxn>
                  <a:cxn ang="0">
                    <a:pos x="0" y="291"/>
                  </a:cxn>
                  <a:cxn ang="0">
                    <a:pos x="0" y="257"/>
                  </a:cxn>
                  <a:cxn ang="0">
                    <a:pos x="2" y="219"/>
                  </a:cxn>
                  <a:cxn ang="0">
                    <a:pos x="5" y="183"/>
                  </a:cxn>
                  <a:cxn ang="0">
                    <a:pos x="11" y="147"/>
                  </a:cxn>
                  <a:cxn ang="0">
                    <a:pos x="22" y="112"/>
                  </a:cxn>
                  <a:cxn ang="0">
                    <a:pos x="36" y="80"/>
                  </a:cxn>
                  <a:cxn ang="0">
                    <a:pos x="55" y="52"/>
                  </a:cxn>
                  <a:cxn ang="0">
                    <a:pos x="76" y="23"/>
                  </a:cxn>
                  <a:cxn ang="0">
                    <a:pos x="106" y="0"/>
                  </a:cxn>
                  <a:cxn ang="0">
                    <a:pos x="106" y="0"/>
                  </a:cxn>
                </a:cxnLst>
                <a:rect l="0" t="0" r="r" b="b"/>
                <a:pathLst>
                  <a:path w="114" h="534">
                    <a:moveTo>
                      <a:pt x="106" y="0"/>
                    </a:moveTo>
                    <a:lnTo>
                      <a:pt x="112" y="14"/>
                    </a:lnTo>
                    <a:lnTo>
                      <a:pt x="114" y="31"/>
                    </a:lnTo>
                    <a:lnTo>
                      <a:pt x="114" y="46"/>
                    </a:lnTo>
                    <a:lnTo>
                      <a:pt x="112" y="63"/>
                    </a:lnTo>
                    <a:lnTo>
                      <a:pt x="106" y="80"/>
                    </a:lnTo>
                    <a:lnTo>
                      <a:pt x="98" y="97"/>
                    </a:lnTo>
                    <a:lnTo>
                      <a:pt x="89" y="114"/>
                    </a:lnTo>
                    <a:lnTo>
                      <a:pt x="81" y="135"/>
                    </a:lnTo>
                    <a:lnTo>
                      <a:pt x="72" y="152"/>
                    </a:lnTo>
                    <a:lnTo>
                      <a:pt x="64" y="173"/>
                    </a:lnTo>
                    <a:lnTo>
                      <a:pt x="57" y="190"/>
                    </a:lnTo>
                    <a:lnTo>
                      <a:pt x="51" y="211"/>
                    </a:lnTo>
                    <a:lnTo>
                      <a:pt x="45" y="230"/>
                    </a:lnTo>
                    <a:lnTo>
                      <a:pt x="43" y="251"/>
                    </a:lnTo>
                    <a:lnTo>
                      <a:pt x="45" y="272"/>
                    </a:lnTo>
                    <a:lnTo>
                      <a:pt x="49" y="291"/>
                    </a:lnTo>
                    <a:lnTo>
                      <a:pt x="47" y="308"/>
                    </a:lnTo>
                    <a:lnTo>
                      <a:pt x="47" y="323"/>
                    </a:lnTo>
                    <a:lnTo>
                      <a:pt x="45" y="339"/>
                    </a:lnTo>
                    <a:lnTo>
                      <a:pt x="45" y="356"/>
                    </a:lnTo>
                    <a:lnTo>
                      <a:pt x="45" y="369"/>
                    </a:lnTo>
                    <a:lnTo>
                      <a:pt x="43" y="384"/>
                    </a:lnTo>
                    <a:lnTo>
                      <a:pt x="43" y="399"/>
                    </a:lnTo>
                    <a:lnTo>
                      <a:pt x="43" y="415"/>
                    </a:lnTo>
                    <a:lnTo>
                      <a:pt x="41" y="430"/>
                    </a:lnTo>
                    <a:lnTo>
                      <a:pt x="41" y="445"/>
                    </a:lnTo>
                    <a:lnTo>
                      <a:pt x="41" y="458"/>
                    </a:lnTo>
                    <a:lnTo>
                      <a:pt x="43" y="474"/>
                    </a:lnTo>
                    <a:lnTo>
                      <a:pt x="43" y="489"/>
                    </a:lnTo>
                    <a:lnTo>
                      <a:pt x="45" y="502"/>
                    </a:lnTo>
                    <a:lnTo>
                      <a:pt x="47" y="517"/>
                    </a:lnTo>
                    <a:lnTo>
                      <a:pt x="49" y="534"/>
                    </a:lnTo>
                    <a:lnTo>
                      <a:pt x="40" y="502"/>
                    </a:lnTo>
                    <a:lnTo>
                      <a:pt x="30" y="470"/>
                    </a:lnTo>
                    <a:lnTo>
                      <a:pt x="22" y="437"/>
                    </a:lnTo>
                    <a:lnTo>
                      <a:pt x="15" y="403"/>
                    </a:lnTo>
                    <a:lnTo>
                      <a:pt x="9" y="365"/>
                    </a:lnTo>
                    <a:lnTo>
                      <a:pt x="3" y="329"/>
                    </a:lnTo>
                    <a:lnTo>
                      <a:pt x="0" y="291"/>
                    </a:lnTo>
                    <a:lnTo>
                      <a:pt x="0" y="257"/>
                    </a:lnTo>
                    <a:lnTo>
                      <a:pt x="2" y="219"/>
                    </a:lnTo>
                    <a:lnTo>
                      <a:pt x="5" y="183"/>
                    </a:lnTo>
                    <a:lnTo>
                      <a:pt x="11" y="147"/>
                    </a:lnTo>
                    <a:lnTo>
                      <a:pt x="22" y="112"/>
                    </a:lnTo>
                    <a:lnTo>
                      <a:pt x="36" y="80"/>
                    </a:lnTo>
                    <a:lnTo>
                      <a:pt x="55" y="52"/>
                    </a:lnTo>
                    <a:lnTo>
                      <a:pt x="76" y="23"/>
                    </a:lnTo>
                    <a:lnTo>
                      <a:pt x="106" y="0"/>
                    </a:lnTo>
                    <a:lnTo>
                      <a:pt x="106" y="0"/>
                    </a:lnTo>
                    <a:close/>
                  </a:path>
                </a:pathLst>
              </a:custGeom>
              <a:solidFill>
                <a:srgbClr val="000000"/>
              </a:solidFill>
              <a:ln w="9525">
                <a:noFill/>
                <a:round/>
                <a:headEnd/>
                <a:tailEnd/>
              </a:ln>
            </p:spPr>
            <p:txBody>
              <a:bodyPr/>
              <a:lstStyle/>
              <a:p>
                <a:endParaRPr lang="en-US"/>
              </a:p>
            </p:txBody>
          </p:sp>
          <p:sp>
            <p:nvSpPr>
              <p:cNvPr id="42092" name="Freeform 108"/>
              <p:cNvSpPr>
                <a:spLocks noChangeAspect="1"/>
              </p:cNvSpPr>
              <p:nvPr/>
            </p:nvSpPr>
            <p:spPr bwMode="auto">
              <a:xfrm>
                <a:off x="3340" y="2473"/>
                <a:ext cx="26" cy="19"/>
              </a:xfrm>
              <a:custGeom>
                <a:avLst/>
                <a:gdLst/>
                <a:ahLst/>
                <a:cxnLst>
                  <a:cxn ang="0">
                    <a:pos x="29" y="0"/>
                  </a:cxn>
                  <a:cxn ang="0">
                    <a:pos x="38" y="2"/>
                  </a:cxn>
                  <a:cxn ang="0">
                    <a:pos x="46" y="6"/>
                  </a:cxn>
                  <a:cxn ang="0">
                    <a:pos x="50" y="8"/>
                  </a:cxn>
                  <a:cxn ang="0">
                    <a:pos x="53" y="14"/>
                  </a:cxn>
                  <a:cxn ang="0">
                    <a:pos x="51" y="19"/>
                  </a:cxn>
                  <a:cxn ang="0">
                    <a:pos x="48" y="25"/>
                  </a:cxn>
                  <a:cxn ang="0">
                    <a:pos x="42" y="27"/>
                  </a:cxn>
                  <a:cxn ang="0">
                    <a:pos x="38" y="31"/>
                  </a:cxn>
                  <a:cxn ang="0">
                    <a:pos x="31" y="33"/>
                  </a:cxn>
                  <a:cxn ang="0">
                    <a:pos x="25" y="37"/>
                  </a:cxn>
                  <a:cxn ang="0">
                    <a:pos x="17" y="38"/>
                  </a:cxn>
                  <a:cxn ang="0">
                    <a:pos x="12" y="38"/>
                  </a:cxn>
                  <a:cxn ang="0">
                    <a:pos x="6" y="38"/>
                  </a:cxn>
                  <a:cxn ang="0">
                    <a:pos x="4" y="38"/>
                  </a:cxn>
                  <a:cxn ang="0">
                    <a:pos x="0" y="35"/>
                  </a:cxn>
                  <a:cxn ang="0">
                    <a:pos x="2" y="31"/>
                  </a:cxn>
                  <a:cxn ang="0">
                    <a:pos x="4" y="25"/>
                  </a:cxn>
                  <a:cxn ang="0">
                    <a:pos x="12" y="19"/>
                  </a:cxn>
                  <a:cxn ang="0">
                    <a:pos x="13" y="14"/>
                  </a:cxn>
                  <a:cxn ang="0">
                    <a:pos x="19" y="10"/>
                  </a:cxn>
                  <a:cxn ang="0">
                    <a:pos x="23" y="4"/>
                  </a:cxn>
                  <a:cxn ang="0">
                    <a:pos x="29" y="0"/>
                  </a:cxn>
                  <a:cxn ang="0">
                    <a:pos x="29" y="0"/>
                  </a:cxn>
                </a:cxnLst>
                <a:rect l="0" t="0" r="r" b="b"/>
                <a:pathLst>
                  <a:path w="53" h="38">
                    <a:moveTo>
                      <a:pt x="29" y="0"/>
                    </a:moveTo>
                    <a:lnTo>
                      <a:pt x="38" y="2"/>
                    </a:lnTo>
                    <a:lnTo>
                      <a:pt x="46" y="6"/>
                    </a:lnTo>
                    <a:lnTo>
                      <a:pt x="50" y="8"/>
                    </a:lnTo>
                    <a:lnTo>
                      <a:pt x="53" y="14"/>
                    </a:lnTo>
                    <a:lnTo>
                      <a:pt x="51" y="19"/>
                    </a:lnTo>
                    <a:lnTo>
                      <a:pt x="48" y="25"/>
                    </a:lnTo>
                    <a:lnTo>
                      <a:pt x="42" y="27"/>
                    </a:lnTo>
                    <a:lnTo>
                      <a:pt x="38" y="31"/>
                    </a:lnTo>
                    <a:lnTo>
                      <a:pt x="31" y="33"/>
                    </a:lnTo>
                    <a:lnTo>
                      <a:pt x="25" y="37"/>
                    </a:lnTo>
                    <a:lnTo>
                      <a:pt x="17" y="38"/>
                    </a:lnTo>
                    <a:lnTo>
                      <a:pt x="12" y="38"/>
                    </a:lnTo>
                    <a:lnTo>
                      <a:pt x="6" y="38"/>
                    </a:lnTo>
                    <a:lnTo>
                      <a:pt x="4" y="38"/>
                    </a:lnTo>
                    <a:lnTo>
                      <a:pt x="0" y="35"/>
                    </a:lnTo>
                    <a:lnTo>
                      <a:pt x="2" y="31"/>
                    </a:lnTo>
                    <a:lnTo>
                      <a:pt x="4" y="25"/>
                    </a:lnTo>
                    <a:lnTo>
                      <a:pt x="12" y="19"/>
                    </a:lnTo>
                    <a:lnTo>
                      <a:pt x="13" y="14"/>
                    </a:lnTo>
                    <a:lnTo>
                      <a:pt x="19" y="10"/>
                    </a:lnTo>
                    <a:lnTo>
                      <a:pt x="23" y="4"/>
                    </a:lnTo>
                    <a:lnTo>
                      <a:pt x="29" y="0"/>
                    </a:lnTo>
                    <a:lnTo>
                      <a:pt x="29" y="0"/>
                    </a:lnTo>
                    <a:close/>
                  </a:path>
                </a:pathLst>
              </a:custGeom>
              <a:solidFill>
                <a:srgbClr val="000000"/>
              </a:solidFill>
              <a:ln w="9525">
                <a:noFill/>
                <a:round/>
                <a:headEnd/>
                <a:tailEnd/>
              </a:ln>
            </p:spPr>
            <p:txBody>
              <a:bodyPr/>
              <a:lstStyle/>
              <a:p>
                <a:endParaRPr lang="en-US"/>
              </a:p>
            </p:txBody>
          </p:sp>
          <p:sp>
            <p:nvSpPr>
              <p:cNvPr id="42093" name="Freeform 109"/>
              <p:cNvSpPr>
                <a:spLocks noChangeAspect="1"/>
              </p:cNvSpPr>
              <p:nvPr/>
            </p:nvSpPr>
            <p:spPr bwMode="auto">
              <a:xfrm>
                <a:off x="2818" y="2499"/>
                <a:ext cx="16" cy="56"/>
              </a:xfrm>
              <a:custGeom>
                <a:avLst/>
                <a:gdLst/>
                <a:ahLst/>
                <a:cxnLst>
                  <a:cxn ang="0">
                    <a:pos x="33" y="0"/>
                  </a:cxn>
                  <a:cxn ang="0">
                    <a:pos x="31" y="9"/>
                  </a:cxn>
                  <a:cxn ang="0">
                    <a:pos x="29" y="21"/>
                  </a:cxn>
                  <a:cxn ang="0">
                    <a:pos x="27" y="32"/>
                  </a:cxn>
                  <a:cxn ang="0">
                    <a:pos x="25" y="47"/>
                  </a:cxn>
                  <a:cxn ang="0">
                    <a:pos x="23" y="59"/>
                  </a:cxn>
                  <a:cxn ang="0">
                    <a:pos x="21" y="72"/>
                  </a:cxn>
                  <a:cxn ang="0">
                    <a:pos x="19" y="83"/>
                  </a:cxn>
                  <a:cxn ang="0">
                    <a:pos x="18" y="97"/>
                  </a:cxn>
                  <a:cxn ang="0">
                    <a:pos x="16" y="104"/>
                  </a:cxn>
                  <a:cxn ang="0">
                    <a:pos x="12" y="110"/>
                  </a:cxn>
                  <a:cxn ang="0">
                    <a:pos x="10" y="112"/>
                  </a:cxn>
                  <a:cxn ang="0">
                    <a:pos x="8" y="110"/>
                  </a:cxn>
                  <a:cxn ang="0">
                    <a:pos x="4" y="104"/>
                  </a:cxn>
                  <a:cxn ang="0">
                    <a:pos x="2" y="95"/>
                  </a:cxn>
                  <a:cxn ang="0">
                    <a:pos x="0" y="78"/>
                  </a:cxn>
                  <a:cxn ang="0">
                    <a:pos x="0" y="57"/>
                  </a:cxn>
                  <a:cxn ang="0">
                    <a:pos x="2" y="49"/>
                  </a:cxn>
                  <a:cxn ang="0">
                    <a:pos x="8" y="41"/>
                  </a:cxn>
                  <a:cxn ang="0">
                    <a:pos x="10" y="34"/>
                  </a:cxn>
                  <a:cxn ang="0">
                    <a:pos x="16" y="26"/>
                  </a:cxn>
                  <a:cxn ang="0">
                    <a:pos x="19" y="17"/>
                  </a:cxn>
                  <a:cxn ang="0">
                    <a:pos x="23" y="11"/>
                  </a:cxn>
                  <a:cxn ang="0">
                    <a:pos x="27" y="5"/>
                  </a:cxn>
                  <a:cxn ang="0">
                    <a:pos x="33" y="0"/>
                  </a:cxn>
                  <a:cxn ang="0">
                    <a:pos x="33" y="0"/>
                  </a:cxn>
                </a:cxnLst>
                <a:rect l="0" t="0" r="r" b="b"/>
                <a:pathLst>
                  <a:path w="33" h="112">
                    <a:moveTo>
                      <a:pt x="33" y="0"/>
                    </a:moveTo>
                    <a:lnTo>
                      <a:pt x="31" y="9"/>
                    </a:lnTo>
                    <a:lnTo>
                      <a:pt x="29" y="21"/>
                    </a:lnTo>
                    <a:lnTo>
                      <a:pt x="27" y="32"/>
                    </a:lnTo>
                    <a:lnTo>
                      <a:pt x="25" y="47"/>
                    </a:lnTo>
                    <a:lnTo>
                      <a:pt x="23" y="59"/>
                    </a:lnTo>
                    <a:lnTo>
                      <a:pt x="21" y="72"/>
                    </a:lnTo>
                    <a:lnTo>
                      <a:pt x="19" y="83"/>
                    </a:lnTo>
                    <a:lnTo>
                      <a:pt x="18" y="97"/>
                    </a:lnTo>
                    <a:lnTo>
                      <a:pt x="16" y="104"/>
                    </a:lnTo>
                    <a:lnTo>
                      <a:pt x="12" y="110"/>
                    </a:lnTo>
                    <a:lnTo>
                      <a:pt x="10" y="112"/>
                    </a:lnTo>
                    <a:lnTo>
                      <a:pt x="8" y="110"/>
                    </a:lnTo>
                    <a:lnTo>
                      <a:pt x="4" y="104"/>
                    </a:lnTo>
                    <a:lnTo>
                      <a:pt x="2" y="95"/>
                    </a:lnTo>
                    <a:lnTo>
                      <a:pt x="0" y="78"/>
                    </a:lnTo>
                    <a:lnTo>
                      <a:pt x="0" y="57"/>
                    </a:lnTo>
                    <a:lnTo>
                      <a:pt x="2" y="49"/>
                    </a:lnTo>
                    <a:lnTo>
                      <a:pt x="8" y="41"/>
                    </a:lnTo>
                    <a:lnTo>
                      <a:pt x="10" y="34"/>
                    </a:lnTo>
                    <a:lnTo>
                      <a:pt x="16" y="26"/>
                    </a:lnTo>
                    <a:lnTo>
                      <a:pt x="19" y="17"/>
                    </a:lnTo>
                    <a:lnTo>
                      <a:pt x="23" y="11"/>
                    </a:lnTo>
                    <a:lnTo>
                      <a:pt x="27" y="5"/>
                    </a:lnTo>
                    <a:lnTo>
                      <a:pt x="33" y="0"/>
                    </a:lnTo>
                    <a:lnTo>
                      <a:pt x="33" y="0"/>
                    </a:lnTo>
                    <a:close/>
                  </a:path>
                </a:pathLst>
              </a:custGeom>
              <a:solidFill>
                <a:srgbClr val="000000"/>
              </a:solidFill>
              <a:ln w="9525">
                <a:noFill/>
                <a:round/>
                <a:headEnd/>
                <a:tailEnd/>
              </a:ln>
            </p:spPr>
            <p:txBody>
              <a:bodyPr/>
              <a:lstStyle/>
              <a:p>
                <a:endParaRPr lang="en-US"/>
              </a:p>
            </p:txBody>
          </p:sp>
          <p:sp>
            <p:nvSpPr>
              <p:cNvPr id="42094" name="Freeform 110"/>
              <p:cNvSpPr>
                <a:spLocks noChangeAspect="1"/>
              </p:cNvSpPr>
              <p:nvPr/>
            </p:nvSpPr>
            <p:spPr bwMode="auto">
              <a:xfrm>
                <a:off x="3342" y="2509"/>
                <a:ext cx="39" cy="29"/>
              </a:xfrm>
              <a:custGeom>
                <a:avLst/>
                <a:gdLst/>
                <a:ahLst/>
                <a:cxnLst>
                  <a:cxn ang="0">
                    <a:pos x="59" y="0"/>
                  </a:cxn>
                  <a:cxn ang="0">
                    <a:pos x="66" y="5"/>
                  </a:cxn>
                  <a:cxn ang="0">
                    <a:pos x="72" y="11"/>
                  </a:cxn>
                  <a:cxn ang="0">
                    <a:pos x="76" y="17"/>
                  </a:cxn>
                  <a:cxn ang="0">
                    <a:pos x="78" y="24"/>
                  </a:cxn>
                  <a:cxn ang="0">
                    <a:pos x="78" y="30"/>
                  </a:cxn>
                  <a:cxn ang="0">
                    <a:pos x="76" y="36"/>
                  </a:cxn>
                  <a:cxn ang="0">
                    <a:pos x="74" y="41"/>
                  </a:cxn>
                  <a:cxn ang="0">
                    <a:pos x="68" y="45"/>
                  </a:cxn>
                  <a:cxn ang="0">
                    <a:pos x="63" y="49"/>
                  </a:cxn>
                  <a:cxn ang="0">
                    <a:pos x="59" y="51"/>
                  </a:cxn>
                  <a:cxn ang="0">
                    <a:pos x="51" y="53"/>
                  </a:cxn>
                  <a:cxn ang="0">
                    <a:pos x="45" y="57"/>
                  </a:cxn>
                  <a:cxn ang="0">
                    <a:pos x="38" y="57"/>
                  </a:cxn>
                  <a:cxn ang="0">
                    <a:pos x="30" y="59"/>
                  </a:cxn>
                  <a:cxn ang="0">
                    <a:pos x="21" y="59"/>
                  </a:cxn>
                  <a:cxn ang="0">
                    <a:pos x="15" y="59"/>
                  </a:cxn>
                  <a:cxn ang="0">
                    <a:pos x="6" y="55"/>
                  </a:cxn>
                  <a:cxn ang="0">
                    <a:pos x="2" y="51"/>
                  </a:cxn>
                  <a:cxn ang="0">
                    <a:pos x="0" y="47"/>
                  </a:cxn>
                  <a:cxn ang="0">
                    <a:pos x="2" y="43"/>
                  </a:cxn>
                  <a:cxn ang="0">
                    <a:pos x="4" y="40"/>
                  </a:cxn>
                  <a:cxn ang="0">
                    <a:pos x="9" y="36"/>
                  </a:cxn>
                  <a:cxn ang="0">
                    <a:pos x="11" y="30"/>
                  </a:cxn>
                  <a:cxn ang="0">
                    <a:pos x="17" y="24"/>
                  </a:cxn>
                  <a:cxn ang="0">
                    <a:pos x="23" y="19"/>
                  </a:cxn>
                  <a:cxn ang="0">
                    <a:pos x="30" y="17"/>
                  </a:cxn>
                  <a:cxn ang="0">
                    <a:pos x="38" y="15"/>
                  </a:cxn>
                  <a:cxn ang="0">
                    <a:pos x="45" y="9"/>
                  </a:cxn>
                  <a:cxn ang="0">
                    <a:pos x="51" y="3"/>
                  </a:cxn>
                  <a:cxn ang="0">
                    <a:pos x="59" y="0"/>
                  </a:cxn>
                  <a:cxn ang="0">
                    <a:pos x="59" y="0"/>
                  </a:cxn>
                </a:cxnLst>
                <a:rect l="0" t="0" r="r" b="b"/>
                <a:pathLst>
                  <a:path w="78" h="59">
                    <a:moveTo>
                      <a:pt x="59" y="0"/>
                    </a:moveTo>
                    <a:lnTo>
                      <a:pt x="66" y="5"/>
                    </a:lnTo>
                    <a:lnTo>
                      <a:pt x="72" y="11"/>
                    </a:lnTo>
                    <a:lnTo>
                      <a:pt x="76" y="17"/>
                    </a:lnTo>
                    <a:lnTo>
                      <a:pt x="78" y="24"/>
                    </a:lnTo>
                    <a:lnTo>
                      <a:pt x="78" y="30"/>
                    </a:lnTo>
                    <a:lnTo>
                      <a:pt x="76" y="36"/>
                    </a:lnTo>
                    <a:lnTo>
                      <a:pt x="74" y="41"/>
                    </a:lnTo>
                    <a:lnTo>
                      <a:pt x="68" y="45"/>
                    </a:lnTo>
                    <a:lnTo>
                      <a:pt x="63" y="49"/>
                    </a:lnTo>
                    <a:lnTo>
                      <a:pt x="59" y="51"/>
                    </a:lnTo>
                    <a:lnTo>
                      <a:pt x="51" y="53"/>
                    </a:lnTo>
                    <a:lnTo>
                      <a:pt x="45" y="57"/>
                    </a:lnTo>
                    <a:lnTo>
                      <a:pt x="38" y="57"/>
                    </a:lnTo>
                    <a:lnTo>
                      <a:pt x="30" y="59"/>
                    </a:lnTo>
                    <a:lnTo>
                      <a:pt x="21" y="59"/>
                    </a:lnTo>
                    <a:lnTo>
                      <a:pt x="15" y="59"/>
                    </a:lnTo>
                    <a:lnTo>
                      <a:pt x="6" y="55"/>
                    </a:lnTo>
                    <a:lnTo>
                      <a:pt x="2" y="51"/>
                    </a:lnTo>
                    <a:lnTo>
                      <a:pt x="0" y="47"/>
                    </a:lnTo>
                    <a:lnTo>
                      <a:pt x="2" y="43"/>
                    </a:lnTo>
                    <a:lnTo>
                      <a:pt x="4" y="40"/>
                    </a:lnTo>
                    <a:lnTo>
                      <a:pt x="9" y="36"/>
                    </a:lnTo>
                    <a:lnTo>
                      <a:pt x="11" y="30"/>
                    </a:lnTo>
                    <a:lnTo>
                      <a:pt x="17" y="24"/>
                    </a:lnTo>
                    <a:lnTo>
                      <a:pt x="23" y="19"/>
                    </a:lnTo>
                    <a:lnTo>
                      <a:pt x="30" y="17"/>
                    </a:lnTo>
                    <a:lnTo>
                      <a:pt x="38" y="15"/>
                    </a:lnTo>
                    <a:lnTo>
                      <a:pt x="45" y="9"/>
                    </a:lnTo>
                    <a:lnTo>
                      <a:pt x="51" y="3"/>
                    </a:lnTo>
                    <a:lnTo>
                      <a:pt x="59" y="0"/>
                    </a:lnTo>
                    <a:lnTo>
                      <a:pt x="59" y="0"/>
                    </a:lnTo>
                    <a:close/>
                  </a:path>
                </a:pathLst>
              </a:custGeom>
              <a:solidFill>
                <a:srgbClr val="000000"/>
              </a:solidFill>
              <a:ln w="9525">
                <a:noFill/>
                <a:round/>
                <a:headEnd/>
                <a:tailEnd/>
              </a:ln>
            </p:spPr>
            <p:txBody>
              <a:bodyPr/>
              <a:lstStyle/>
              <a:p>
                <a:endParaRPr lang="en-US"/>
              </a:p>
            </p:txBody>
          </p:sp>
          <p:sp>
            <p:nvSpPr>
              <p:cNvPr id="42095" name="Freeform 111"/>
              <p:cNvSpPr>
                <a:spLocks noChangeAspect="1"/>
              </p:cNvSpPr>
              <p:nvPr/>
            </p:nvSpPr>
            <p:spPr bwMode="auto">
              <a:xfrm>
                <a:off x="2573" y="2550"/>
                <a:ext cx="55" cy="65"/>
              </a:xfrm>
              <a:custGeom>
                <a:avLst/>
                <a:gdLst/>
                <a:ahLst/>
                <a:cxnLst>
                  <a:cxn ang="0">
                    <a:pos x="0" y="0"/>
                  </a:cxn>
                  <a:cxn ang="0">
                    <a:pos x="4" y="6"/>
                  </a:cxn>
                  <a:cxn ang="0">
                    <a:pos x="11" y="14"/>
                  </a:cxn>
                  <a:cxn ang="0">
                    <a:pos x="19" y="21"/>
                  </a:cxn>
                  <a:cxn ang="0">
                    <a:pos x="29" y="29"/>
                  </a:cxn>
                  <a:cxn ang="0">
                    <a:pos x="36" y="38"/>
                  </a:cxn>
                  <a:cxn ang="0">
                    <a:pos x="48" y="46"/>
                  </a:cxn>
                  <a:cxn ang="0">
                    <a:pos x="57" y="54"/>
                  </a:cxn>
                  <a:cxn ang="0">
                    <a:pos x="67" y="63"/>
                  </a:cxn>
                  <a:cxn ang="0">
                    <a:pos x="72" y="71"/>
                  </a:cxn>
                  <a:cxn ang="0">
                    <a:pos x="80" y="80"/>
                  </a:cxn>
                  <a:cxn ang="0">
                    <a:pos x="86" y="88"/>
                  </a:cxn>
                  <a:cxn ang="0">
                    <a:pos x="93" y="95"/>
                  </a:cxn>
                  <a:cxn ang="0">
                    <a:pos x="97" y="105"/>
                  </a:cxn>
                  <a:cxn ang="0">
                    <a:pos x="103" y="113"/>
                  </a:cxn>
                  <a:cxn ang="0">
                    <a:pos x="106" y="122"/>
                  </a:cxn>
                  <a:cxn ang="0">
                    <a:pos x="110" y="132"/>
                  </a:cxn>
                  <a:cxn ang="0">
                    <a:pos x="103" y="128"/>
                  </a:cxn>
                  <a:cxn ang="0">
                    <a:pos x="97" y="124"/>
                  </a:cxn>
                  <a:cxn ang="0">
                    <a:pos x="89" y="120"/>
                  </a:cxn>
                  <a:cxn ang="0">
                    <a:pos x="84" y="116"/>
                  </a:cxn>
                  <a:cxn ang="0">
                    <a:pos x="76" y="113"/>
                  </a:cxn>
                  <a:cxn ang="0">
                    <a:pos x="70" y="107"/>
                  </a:cxn>
                  <a:cxn ang="0">
                    <a:pos x="65" y="101"/>
                  </a:cxn>
                  <a:cxn ang="0">
                    <a:pos x="61" y="95"/>
                  </a:cxn>
                  <a:cxn ang="0">
                    <a:pos x="53" y="90"/>
                  </a:cxn>
                  <a:cxn ang="0">
                    <a:pos x="48" y="84"/>
                  </a:cxn>
                  <a:cxn ang="0">
                    <a:pos x="42" y="78"/>
                  </a:cxn>
                  <a:cxn ang="0">
                    <a:pos x="36" y="73"/>
                  </a:cxn>
                  <a:cxn ang="0">
                    <a:pos x="32" y="67"/>
                  </a:cxn>
                  <a:cxn ang="0">
                    <a:pos x="29" y="61"/>
                  </a:cxn>
                  <a:cxn ang="0">
                    <a:pos x="23" y="55"/>
                  </a:cxn>
                  <a:cxn ang="0">
                    <a:pos x="21" y="50"/>
                  </a:cxn>
                  <a:cxn ang="0">
                    <a:pos x="15" y="44"/>
                  </a:cxn>
                  <a:cxn ang="0">
                    <a:pos x="13" y="38"/>
                  </a:cxn>
                  <a:cxn ang="0">
                    <a:pos x="10" y="31"/>
                  </a:cxn>
                  <a:cxn ang="0">
                    <a:pos x="8" y="25"/>
                  </a:cxn>
                  <a:cxn ang="0">
                    <a:pos x="4" y="17"/>
                  </a:cxn>
                  <a:cxn ang="0">
                    <a:pos x="2" y="12"/>
                  </a:cxn>
                  <a:cxn ang="0">
                    <a:pos x="0" y="6"/>
                  </a:cxn>
                  <a:cxn ang="0">
                    <a:pos x="0" y="0"/>
                  </a:cxn>
                  <a:cxn ang="0">
                    <a:pos x="0" y="0"/>
                  </a:cxn>
                </a:cxnLst>
                <a:rect l="0" t="0" r="r" b="b"/>
                <a:pathLst>
                  <a:path w="110" h="132">
                    <a:moveTo>
                      <a:pt x="0" y="0"/>
                    </a:moveTo>
                    <a:lnTo>
                      <a:pt x="4" y="6"/>
                    </a:lnTo>
                    <a:lnTo>
                      <a:pt x="11" y="14"/>
                    </a:lnTo>
                    <a:lnTo>
                      <a:pt x="19" y="21"/>
                    </a:lnTo>
                    <a:lnTo>
                      <a:pt x="29" y="29"/>
                    </a:lnTo>
                    <a:lnTo>
                      <a:pt x="36" y="38"/>
                    </a:lnTo>
                    <a:lnTo>
                      <a:pt x="48" y="46"/>
                    </a:lnTo>
                    <a:lnTo>
                      <a:pt x="57" y="54"/>
                    </a:lnTo>
                    <a:lnTo>
                      <a:pt x="67" y="63"/>
                    </a:lnTo>
                    <a:lnTo>
                      <a:pt x="72" y="71"/>
                    </a:lnTo>
                    <a:lnTo>
                      <a:pt x="80" y="80"/>
                    </a:lnTo>
                    <a:lnTo>
                      <a:pt x="86" y="88"/>
                    </a:lnTo>
                    <a:lnTo>
                      <a:pt x="93" y="95"/>
                    </a:lnTo>
                    <a:lnTo>
                      <a:pt x="97" y="105"/>
                    </a:lnTo>
                    <a:lnTo>
                      <a:pt x="103" y="113"/>
                    </a:lnTo>
                    <a:lnTo>
                      <a:pt x="106" y="122"/>
                    </a:lnTo>
                    <a:lnTo>
                      <a:pt x="110" y="132"/>
                    </a:lnTo>
                    <a:lnTo>
                      <a:pt x="103" y="128"/>
                    </a:lnTo>
                    <a:lnTo>
                      <a:pt x="97" y="124"/>
                    </a:lnTo>
                    <a:lnTo>
                      <a:pt x="89" y="120"/>
                    </a:lnTo>
                    <a:lnTo>
                      <a:pt x="84" y="116"/>
                    </a:lnTo>
                    <a:lnTo>
                      <a:pt x="76" y="113"/>
                    </a:lnTo>
                    <a:lnTo>
                      <a:pt x="70" y="107"/>
                    </a:lnTo>
                    <a:lnTo>
                      <a:pt x="65" y="101"/>
                    </a:lnTo>
                    <a:lnTo>
                      <a:pt x="61" y="95"/>
                    </a:lnTo>
                    <a:lnTo>
                      <a:pt x="53" y="90"/>
                    </a:lnTo>
                    <a:lnTo>
                      <a:pt x="48" y="84"/>
                    </a:lnTo>
                    <a:lnTo>
                      <a:pt x="42" y="78"/>
                    </a:lnTo>
                    <a:lnTo>
                      <a:pt x="36" y="73"/>
                    </a:lnTo>
                    <a:lnTo>
                      <a:pt x="32" y="67"/>
                    </a:lnTo>
                    <a:lnTo>
                      <a:pt x="29" y="61"/>
                    </a:lnTo>
                    <a:lnTo>
                      <a:pt x="23" y="55"/>
                    </a:lnTo>
                    <a:lnTo>
                      <a:pt x="21" y="50"/>
                    </a:lnTo>
                    <a:lnTo>
                      <a:pt x="15" y="44"/>
                    </a:lnTo>
                    <a:lnTo>
                      <a:pt x="13" y="38"/>
                    </a:lnTo>
                    <a:lnTo>
                      <a:pt x="10" y="31"/>
                    </a:lnTo>
                    <a:lnTo>
                      <a:pt x="8" y="25"/>
                    </a:lnTo>
                    <a:lnTo>
                      <a:pt x="4" y="17"/>
                    </a:lnTo>
                    <a:lnTo>
                      <a:pt x="2" y="12"/>
                    </a:lnTo>
                    <a:lnTo>
                      <a:pt x="0" y="6"/>
                    </a:lnTo>
                    <a:lnTo>
                      <a:pt x="0" y="0"/>
                    </a:lnTo>
                    <a:lnTo>
                      <a:pt x="0" y="0"/>
                    </a:lnTo>
                    <a:close/>
                  </a:path>
                </a:pathLst>
              </a:custGeom>
              <a:solidFill>
                <a:srgbClr val="000000"/>
              </a:solidFill>
              <a:ln w="9525">
                <a:noFill/>
                <a:round/>
                <a:headEnd/>
                <a:tailEnd/>
              </a:ln>
            </p:spPr>
            <p:txBody>
              <a:bodyPr/>
              <a:lstStyle/>
              <a:p>
                <a:endParaRPr lang="en-US"/>
              </a:p>
            </p:txBody>
          </p:sp>
          <p:sp>
            <p:nvSpPr>
              <p:cNvPr id="42096" name="Freeform 112"/>
              <p:cNvSpPr>
                <a:spLocks noChangeAspect="1"/>
              </p:cNvSpPr>
              <p:nvPr/>
            </p:nvSpPr>
            <p:spPr bwMode="auto">
              <a:xfrm>
                <a:off x="3360" y="2553"/>
                <a:ext cx="33" cy="34"/>
              </a:xfrm>
              <a:custGeom>
                <a:avLst/>
                <a:gdLst/>
                <a:ahLst/>
                <a:cxnLst>
                  <a:cxn ang="0">
                    <a:pos x="44" y="0"/>
                  </a:cxn>
                  <a:cxn ang="0">
                    <a:pos x="51" y="8"/>
                  </a:cxn>
                  <a:cxn ang="0">
                    <a:pos x="59" y="15"/>
                  </a:cxn>
                  <a:cxn ang="0">
                    <a:pos x="63" y="21"/>
                  </a:cxn>
                  <a:cxn ang="0">
                    <a:pos x="67" y="29"/>
                  </a:cxn>
                  <a:cxn ang="0">
                    <a:pos x="67" y="34"/>
                  </a:cxn>
                  <a:cxn ang="0">
                    <a:pos x="67" y="40"/>
                  </a:cxn>
                  <a:cxn ang="0">
                    <a:pos x="65" y="46"/>
                  </a:cxn>
                  <a:cxn ang="0">
                    <a:pos x="65" y="51"/>
                  </a:cxn>
                  <a:cxn ang="0">
                    <a:pos x="57" y="57"/>
                  </a:cxn>
                  <a:cxn ang="0">
                    <a:pos x="48" y="63"/>
                  </a:cxn>
                  <a:cxn ang="0">
                    <a:pos x="42" y="65"/>
                  </a:cxn>
                  <a:cxn ang="0">
                    <a:pos x="34" y="67"/>
                  </a:cxn>
                  <a:cxn ang="0">
                    <a:pos x="29" y="67"/>
                  </a:cxn>
                  <a:cxn ang="0">
                    <a:pos x="25" y="68"/>
                  </a:cxn>
                  <a:cxn ang="0">
                    <a:pos x="17" y="67"/>
                  </a:cxn>
                  <a:cxn ang="0">
                    <a:pos x="11" y="65"/>
                  </a:cxn>
                  <a:cxn ang="0">
                    <a:pos x="6" y="63"/>
                  </a:cxn>
                  <a:cxn ang="0">
                    <a:pos x="4" y="59"/>
                  </a:cxn>
                  <a:cxn ang="0">
                    <a:pos x="0" y="55"/>
                  </a:cxn>
                  <a:cxn ang="0">
                    <a:pos x="0" y="49"/>
                  </a:cxn>
                  <a:cxn ang="0">
                    <a:pos x="2" y="44"/>
                  </a:cxn>
                  <a:cxn ang="0">
                    <a:pos x="8" y="36"/>
                  </a:cxn>
                  <a:cxn ang="0">
                    <a:pos x="10" y="30"/>
                  </a:cxn>
                  <a:cxn ang="0">
                    <a:pos x="17" y="23"/>
                  </a:cxn>
                  <a:cxn ang="0">
                    <a:pos x="23" y="15"/>
                  </a:cxn>
                  <a:cxn ang="0">
                    <a:pos x="32" y="8"/>
                  </a:cxn>
                  <a:cxn ang="0">
                    <a:pos x="38" y="6"/>
                  </a:cxn>
                  <a:cxn ang="0">
                    <a:pos x="44" y="0"/>
                  </a:cxn>
                  <a:cxn ang="0">
                    <a:pos x="44" y="0"/>
                  </a:cxn>
                </a:cxnLst>
                <a:rect l="0" t="0" r="r" b="b"/>
                <a:pathLst>
                  <a:path w="67" h="68">
                    <a:moveTo>
                      <a:pt x="44" y="0"/>
                    </a:moveTo>
                    <a:lnTo>
                      <a:pt x="51" y="8"/>
                    </a:lnTo>
                    <a:lnTo>
                      <a:pt x="59" y="15"/>
                    </a:lnTo>
                    <a:lnTo>
                      <a:pt x="63" y="21"/>
                    </a:lnTo>
                    <a:lnTo>
                      <a:pt x="67" y="29"/>
                    </a:lnTo>
                    <a:lnTo>
                      <a:pt x="67" y="34"/>
                    </a:lnTo>
                    <a:lnTo>
                      <a:pt x="67" y="40"/>
                    </a:lnTo>
                    <a:lnTo>
                      <a:pt x="65" y="46"/>
                    </a:lnTo>
                    <a:lnTo>
                      <a:pt x="65" y="51"/>
                    </a:lnTo>
                    <a:lnTo>
                      <a:pt x="57" y="57"/>
                    </a:lnTo>
                    <a:lnTo>
                      <a:pt x="48" y="63"/>
                    </a:lnTo>
                    <a:lnTo>
                      <a:pt x="42" y="65"/>
                    </a:lnTo>
                    <a:lnTo>
                      <a:pt x="34" y="67"/>
                    </a:lnTo>
                    <a:lnTo>
                      <a:pt x="29" y="67"/>
                    </a:lnTo>
                    <a:lnTo>
                      <a:pt x="25" y="68"/>
                    </a:lnTo>
                    <a:lnTo>
                      <a:pt x="17" y="67"/>
                    </a:lnTo>
                    <a:lnTo>
                      <a:pt x="11" y="65"/>
                    </a:lnTo>
                    <a:lnTo>
                      <a:pt x="6" y="63"/>
                    </a:lnTo>
                    <a:lnTo>
                      <a:pt x="4" y="59"/>
                    </a:lnTo>
                    <a:lnTo>
                      <a:pt x="0" y="55"/>
                    </a:lnTo>
                    <a:lnTo>
                      <a:pt x="0" y="49"/>
                    </a:lnTo>
                    <a:lnTo>
                      <a:pt x="2" y="44"/>
                    </a:lnTo>
                    <a:lnTo>
                      <a:pt x="8" y="36"/>
                    </a:lnTo>
                    <a:lnTo>
                      <a:pt x="10" y="30"/>
                    </a:lnTo>
                    <a:lnTo>
                      <a:pt x="17" y="23"/>
                    </a:lnTo>
                    <a:lnTo>
                      <a:pt x="23" y="15"/>
                    </a:lnTo>
                    <a:lnTo>
                      <a:pt x="32" y="8"/>
                    </a:lnTo>
                    <a:lnTo>
                      <a:pt x="38" y="6"/>
                    </a:lnTo>
                    <a:lnTo>
                      <a:pt x="44" y="0"/>
                    </a:lnTo>
                    <a:lnTo>
                      <a:pt x="44" y="0"/>
                    </a:lnTo>
                    <a:close/>
                  </a:path>
                </a:pathLst>
              </a:custGeom>
              <a:solidFill>
                <a:srgbClr val="000000"/>
              </a:solidFill>
              <a:ln w="9525">
                <a:noFill/>
                <a:round/>
                <a:headEnd/>
                <a:tailEnd/>
              </a:ln>
            </p:spPr>
            <p:txBody>
              <a:bodyPr/>
              <a:lstStyle/>
              <a:p>
                <a:endParaRPr lang="en-US"/>
              </a:p>
            </p:txBody>
          </p:sp>
          <p:sp>
            <p:nvSpPr>
              <p:cNvPr id="42097" name="Freeform 113"/>
              <p:cNvSpPr>
                <a:spLocks noChangeAspect="1"/>
              </p:cNvSpPr>
              <p:nvPr/>
            </p:nvSpPr>
            <p:spPr bwMode="auto">
              <a:xfrm>
                <a:off x="3363" y="2597"/>
                <a:ext cx="38" cy="36"/>
              </a:xfrm>
              <a:custGeom>
                <a:avLst/>
                <a:gdLst/>
                <a:ahLst/>
                <a:cxnLst>
                  <a:cxn ang="0">
                    <a:pos x="62" y="0"/>
                  </a:cxn>
                  <a:cxn ang="0">
                    <a:pos x="66" y="6"/>
                  </a:cxn>
                  <a:cxn ang="0">
                    <a:pos x="70" y="12"/>
                  </a:cxn>
                  <a:cxn ang="0">
                    <a:pos x="74" y="18"/>
                  </a:cxn>
                  <a:cxn ang="0">
                    <a:pos x="76" y="25"/>
                  </a:cxn>
                  <a:cxn ang="0">
                    <a:pos x="76" y="29"/>
                  </a:cxn>
                  <a:cxn ang="0">
                    <a:pos x="76" y="37"/>
                  </a:cxn>
                  <a:cxn ang="0">
                    <a:pos x="74" y="42"/>
                  </a:cxn>
                  <a:cxn ang="0">
                    <a:pos x="74" y="48"/>
                  </a:cxn>
                  <a:cxn ang="0">
                    <a:pos x="68" y="54"/>
                  </a:cxn>
                  <a:cxn ang="0">
                    <a:pos x="60" y="61"/>
                  </a:cxn>
                  <a:cxn ang="0">
                    <a:pos x="51" y="65"/>
                  </a:cxn>
                  <a:cxn ang="0">
                    <a:pos x="41" y="71"/>
                  </a:cxn>
                  <a:cxn ang="0">
                    <a:pos x="34" y="73"/>
                  </a:cxn>
                  <a:cxn ang="0">
                    <a:pos x="28" y="73"/>
                  </a:cxn>
                  <a:cxn ang="0">
                    <a:pos x="21" y="73"/>
                  </a:cxn>
                  <a:cxn ang="0">
                    <a:pos x="17" y="73"/>
                  </a:cxn>
                  <a:cxn ang="0">
                    <a:pos x="7" y="71"/>
                  </a:cxn>
                  <a:cxn ang="0">
                    <a:pos x="3" y="69"/>
                  </a:cxn>
                  <a:cxn ang="0">
                    <a:pos x="0" y="61"/>
                  </a:cxn>
                  <a:cxn ang="0">
                    <a:pos x="3" y="52"/>
                  </a:cxn>
                  <a:cxn ang="0">
                    <a:pos x="7" y="46"/>
                  </a:cxn>
                  <a:cxn ang="0">
                    <a:pos x="13" y="40"/>
                  </a:cxn>
                  <a:cxn ang="0">
                    <a:pos x="15" y="37"/>
                  </a:cxn>
                  <a:cxn ang="0">
                    <a:pos x="21" y="33"/>
                  </a:cxn>
                  <a:cxn ang="0">
                    <a:pos x="24" y="29"/>
                  </a:cxn>
                  <a:cxn ang="0">
                    <a:pos x="32" y="25"/>
                  </a:cxn>
                  <a:cxn ang="0">
                    <a:pos x="34" y="19"/>
                  </a:cxn>
                  <a:cxn ang="0">
                    <a:pos x="38" y="16"/>
                  </a:cxn>
                  <a:cxn ang="0">
                    <a:pos x="41" y="14"/>
                  </a:cxn>
                  <a:cxn ang="0">
                    <a:pos x="45" y="12"/>
                  </a:cxn>
                  <a:cxn ang="0">
                    <a:pos x="55" y="6"/>
                  </a:cxn>
                  <a:cxn ang="0">
                    <a:pos x="62" y="0"/>
                  </a:cxn>
                  <a:cxn ang="0">
                    <a:pos x="62" y="0"/>
                  </a:cxn>
                </a:cxnLst>
                <a:rect l="0" t="0" r="r" b="b"/>
                <a:pathLst>
                  <a:path w="76" h="73">
                    <a:moveTo>
                      <a:pt x="62" y="0"/>
                    </a:moveTo>
                    <a:lnTo>
                      <a:pt x="66" y="6"/>
                    </a:lnTo>
                    <a:lnTo>
                      <a:pt x="70" y="12"/>
                    </a:lnTo>
                    <a:lnTo>
                      <a:pt x="74" y="18"/>
                    </a:lnTo>
                    <a:lnTo>
                      <a:pt x="76" y="25"/>
                    </a:lnTo>
                    <a:lnTo>
                      <a:pt x="76" y="29"/>
                    </a:lnTo>
                    <a:lnTo>
                      <a:pt x="76" y="37"/>
                    </a:lnTo>
                    <a:lnTo>
                      <a:pt x="74" y="42"/>
                    </a:lnTo>
                    <a:lnTo>
                      <a:pt x="74" y="48"/>
                    </a:lnTo>
                    <a:lnTo>
                      <a:pt x="68" y="54"/>
                    </a:lnTo>
                    <a:lnTo>
                      <a:pt x="60" y="61"/>
                    </a:lnTo>
                    <a:lnTo>
                      <a:pt x="51" y="65"/>
                    </a:lnTo>
                    <a:lnTo>
                      <a:pt x="41" y="71"/>
                    </a:lnTo>
                    <a:lnTo>
                      <a:pt x="34" y="73"/>
                    </a:lnTo>
                    <a:lnTo>
                      <a:pt x="28" y="73"/>
                    </a:lnTo>
                    <a:lnTo>
                      <a:pt x="21" y="73"/>
                    </a:lnTo>
                    <a:lnTo>
                      <a:pt x="17" y="73"/>
                    </a:lnTo>
                    <a:lnTo>
                      <a:pt x="7" y="71"/>
                    </a:lnTo>
                    <a:lnTo>
                      <a:pt x="3" y="69"/>
                    </a:lnTo>
                    <a:lnTo>
                      <a:pt x="0" y="61"/>
                    </a:lnTo>
                    <a:lnTo>
                      <a:pt x="3" y="52"/>
                    </a:lnTo>
                    <a:lnTo>
                      <a:pt x="7" y="46"/>
                    </a:lnTo>
                    <a:lnTo>
                      <a:pt x="13" y="40"/>
                    </a:lnTo>
                    <a:lnTo>
                      <a:pt x="15" y="37"/>
                    </a:lnTo>
                    <a:lnTo>
                      <a:pt x="21" y="33"/>
                    </a:lnTo>
                    <a:lnTo>
                      <a:pt x="24" y="29"/>
                    </a:lnTo>
                    <a:lnTo>
                      <a:pt x="32" y="25"/>
                    </a:lnTo>
                    <a:lnTo>
                      <a:pt x="34" y="19"/>
                    </a:lnTo>
                    <a:lnTo>
                      <a:pt x="38" y="16"/>
                    </a:lnTo>
                    <a:lnTo>
                      <a:pt x="41" y="14"/>
                    </a:lnTo>
                    <a:lnTo>
                      <a:pt x="45" y="12"/>
                    </a:lnTo>
                    <a:lnTo>
                      <a:pt x="55" y="6"/>
                    </a:lnTo>
                    <a:lnTo>
                      <a:pt x="62" y="0"/>
                    </a:lnTo>
                    <a:lnTo>
                      <a:pt x="62" y="0"/>
                    </a:lnTo>
                    <a:close/>
                  </a:path>
                </a:pathLst>
              </a:custGeom>
              <a:solidFill>
                <a:srgbClr val="000000"/>
              </a:solidFill>
              <a:ln w="9525">
                <a:noFill/>
                <a:round/>
                <a:headEnd/>
                <a:tailEnd/>
              </a:ln>
            </p:spPr>
            <p:txBody>
              <a:bodyPr/>
              <a:lstStyle/>
              <a:p>
                <a:endParaRPr lang="en-US"/>
              </a:p>
            </p:txBody>
          </p:sp>
          <p:sp>
            <p:nvSpPr>
              <p:cNvPr id="42098" name="Freeform 114"/>
              <p:cNvSpPr>
                <a:spLocks noChangeAspect="1"/>
              </p:cNvSpPr>
              <p:nvPr/>
            </p:nvSpPr>
            <p:spPr bwMode="auto">
              <a:xfrm>
                <a:off x="3355" y="2650"/>
                <a:ext cx="51" cy="41"/>
              </a:xfrm>
              <a:custGeom>
                <a:avLst/>
                <a:gdLst/>
                <a:ahLst/>
                <a:cxnLst>
                  <a:cxn ang="0">
                    <a:pos x="79" y="0"/>
                  </a:cxn>
                  <a:cxn ang="0">
                    <a:pos x="89" y="6"/>
                  </a:cxn>
                  <a:cxn ang="0">
                    <a:pos x="95" y="13"/>
                  </a:cxn>
                  <a:cxn ang="0">
                    <a:pos x="98" y="21"/>
                  </a:cxn>
                  <a:cxn ang="0">
                    <a:pos x="102" y="26"/>
                  </a:cxn>
                  <a:cxn ang="0">
                    <a:pos x="100" y="32"/>
                  </a:cxn>
                  <a:cxn ang="0">
                    <a:pos x="98" y="38"/>
                  </a:cxn>
                  <a:cxn ang="0">
                    <a:pos x="95" y="44"/>
                  </a:cxn>
                  <a:cxn ang="0">
                    <a:pos x="91" y="49"/>
                  </a:cxn>
                  <a:cxn ang="0">
                    <a:pos x="85" y="55"/>
                  </a:cxn>
                  <a:cxn ang="0">
                    <a:pos x="79" y="61"/>
                  </a:cxn>
                  <a:cxn ang="0">
                    <a:pos x="74" y="64"/>
                  </a:cxn>
                  <a:cxn ang="0">
                    <a:pos x="66" y="68"/>
                  </a:cxn>
                  <a:cxn ang="0">
                    <a:pos x="58" y="72"/>
                  </a:cxn>
                  <a:cxn ang="0">
                    <a:pos x="51" y="74"/>
                  </a:cxn>
                  <a:cxn ang="0">
                    <a:pos x="43" y="76"/>
                  </a:cxn>
                  <a:cxn ang="0">
                    <a:pos x="38" y="80"/>
                  </a:cxn>
                  <a:cxn ang="0">
                    <a:pos x="30" y="80"/>
                  </a:cxn>
                  <a:cxn ang="0">
                    <a:pos x="24" y="82"/>
                  </a:cxn>
                  <a:cxn ang="0">
                    <a:pos x="17" y="82"/>
                  </a:cxn>
                  <a:cxn ang="0">
                    <a:pos x="13" y="82"/>
                  </a:cxn>
                  <a:cxn ang="0">
                    <a:pos x="3" y="76"/>
                  </a:cxn>
                  <a:cxn ang="0">
                    <a:pos x="1" y="68"/>
                  </a:cxn>
                  <a:cxn ang="0">
                    <a:pos x="0" y="64"/>
                  </a:cxn>
                  <a:cxn ang="0">
                    <a:pos x="1" y="61"/>
                  </a:cxn>
                  <a:cxn ang="0">
                    <a:pos x="1" y="55"/>
                  </a:cxn>
                  <a:cxn ang="0">
                    <a:pos x="5" y="51"/>
                  </a:cxn>
                  <a:cxn ang="0">
                    <a:pos x="7" y="44"/>
                  </a:cxn>
                  <a:cxn ang="0">
                    <a:pos x="13" y="36"/>
                  </a:cxn>
                  <a:cxn ang="0">
                    <a:pos x="19" y="28"/>
                  </a:cxn>
                  <a:cxn ang="0">
                    <a:pos x="26" y="19"/>
                  </a:cxn>
                  <a:cxn ang="0">
                    <a:pos x="32" y="17"/>
                  </a:cxn>
                  <a:cxn ang="0">
                    <a:pos x="39" y="17"/>
                  </a:cxn>
                  <a:cxn ang="0">
                    <a:pos x="47" y="13"/>
                  </a:cxn>
                  <a:cxn ang="0">
                    <a:pos x="53" y="13"/>
                  </a:cxn>
                  <a:cxn ang="0">
                    <a:pos x="58" y="9"/>
                  </a:cxn>
                  <a:cxn ang="0">
                    <a:pos x="66" y="7"/>
                  </a:cxn>
                  <a:cxn ang="0">
                    <a:pos x="72" y="4"/>
                  </a:cxn>
                  <a:cxn ang="0">
                    <a:pos x="79" y="0"/>
                  </a:cxn>
                  <a:cxn ang="0">
                    <a:pos x="79" y="0"/>
                  </a:cxn>
                </a:cxnLst>
                <a:rect l="0" t="0" r="r" b="b"/>
                <a:pathLst>
                  <a:path w="102" h="82">
                    <a:moveTo>
                      <a:pt x="79" y="0"/>
                    </a:moveTo>
                    <a:lnTo>
                      <a:pt x="89" y="6"/>
                    </a:lnTo>
                    <a:lnTo>
                      <a:pt x="95" y="13"/>
                    </a:lnTo>
                    <a:lnTo>
                      <a:pt x="98" y="21"/>
                    </a:lnTo>
                    <a:lnTo>
                      <a:pt x="102" y="26"/>
                    </a:lnTo>
                    <a:lnTo>
                      <a:pt x="100" y="32"/>
                    </a:lnTo>
                    <a:lnTo>
                      <a:pt x="98" y="38"/>
                    </a:lnTo>
                    <a:lnTo>
                      <a:pt x="95" y="44"/>
                    </a:lnTo>
                    <a:lnTo>
                      <a:pt x="91" y="49"/>
                    </a:lnTo>
                    <a:lnTo>
                      <a:pt x="85" y="55"/>
                    </a:lnTo>
                    <a:lnTo>
                      <a:pt x="79" y="61"/>
                    </a:lnTo>
                    <a:lnTo>
                      <a:pt x="74" y="64"/>
                    </a:lnTo>
                    <a:lnTo>
                      <a:pt x="66" y="68"/>
                    </a:lnTo>
                    <a:lnTo>
                      <a:pt x="58" y="72"/>
                    </a:lnTo>
                    <a:lnTo>
                      <a:pt x="51" y="74"/>
                    </a:lnTo>
                    <a:lnTo>
                      <a:pt x="43" y="76"/>
                    </a:lnTo>
                    <a:lnTo>
                      <a:pt x="38" y="80"/>
                    </a:lnTo>
                    <a:lnTo>
                      <a:pt x="30" y="80"/>
                    </a:lnTo>
                    <a:lnTo>
                      <a:pt x="24" y="82"/>
                    </a:lnTo>
                    <a:lnTo>
                      <a:pt x="17" y="82"/>
                    </a:lnTo>
                    <a:lnTo>
                      <a:pt x="13" y="82"/>
                    </a:lnTo>
                    <a:lnTo>
                      <a:pt x="3" y="76"/>
                    </a:lnTo>
                    <a:lnTo>
                      <a:pt x="1" y="68"/>
                    </a:lnTo>
                    <a:lnTo>
                      <a:pt x="0" y="64"/>
                    </a:lnTo>
                    <a:lnTo>
                      <a:pt x="1" y="61"/>
                    </a:lnTo>
                    <a:lnTo>
                      <a:pt x="1" y="55"/>
                    </a:lnTo>
                    <a:lnTo>
                      <a:pt x="5" y="51"/>
                    </a:lnTo>
                    <a:lnTo>
                      <a:pt x="7" y="44"/>
                    </a:lnTo>
                    <a:lnTo>
                      <a:pt x="13" y="36"/>
                    </a:lnTo>
                    <a:lnTo>
                      <a:pt x="19" y="28"/>
                    </a:lnTo>
                    <a:lnTo>
                      <a:pt x="26" y="19"/>
                    </a:lnTo>
                    <a:lnTo>
                      <a:pt x="32" y="17"/>
                    </a:lnTo>
                    <a:lnTo>
                      <a:pt x="39" y="17"/>
                    </a:lnTo>
                    <a:lnTo>
                      <a:pt x="47" y="13"/>
                    </a:lnTo>
                    <a:lnTo>
                      <a:pt x="53" y="13"/>
                    </a:lnTo>
                    <a:lnTo>
                      <a:pt x="58" y="9"/>
                    </a:lnTo>
                    <a:lnTo>
                      <a:pt x="66" y="7"/>
                    </a:lnTo>
                    <a:lnTo>
                      <a:pt x="72" y="4"/>
                    </a:lnTo>
                    <a:lnTo>
                      <a:pt x="79" y="0"/>
                    </a:lnTo>
                    <a:lnTo>
                      <a:pt x="79" y="0"/>
                    </a:lnTo>
                    <a:close/>
                  </a:path>
                </a:pathLst>
              </a:custGeom>
              <a:solidFill>
                <a:srgbClr val="000000"/>
              </a:solidFill>
              <a:ln w="9525">
                <a:noFill/>
                <a:round/>
                <a:headEnd/>
                <a:tailEnd/>
              </a:ln>
            </p:spPr>
            <p:txBody>
              <a:bodyPr/>
              <a:lstStyle/>
              <a:p>
                <a:endParaRPr lang="en-US"/>
              </a:p>
            </p:txBody>
          </p:sp>
          <p:sp>
            <p:nvSpPr>
              <p:cNvPr id="42099" name="Freeform 115"/>
              <p:cNvSpPr>
                <a:spLocks noChangeAspect="1"/>
              </p:cNvSpPr>
              <p:nvPr/>
            </p:nvSpPr>
            <p:spPr bwMode="auto">
              <a:xfrm>
                <a:off x="2247" y="2683"/>
                <a:ext cx="460" cy="492"/>
              </a:xfrm>
              <a:custGeom>
                <a:avLst/>
                <a:gdLst/>
                <a:ahLst/>
                <a:cxnLst>
                  <a:cxn ang="0">
                    <a:pos x="0" y="0"/>
                  </a:cxn>
                  <a:cxn ang="0">
                    <a:pos x="32" y="80"/>
                  </a:cxn>
                  <a:cxn ang="0">
                    <a:pos x="70" y="158"/>
                  </a:cxn>
                  <a:cxn ang="0">
                    <a:pos x="110" y="232"/>
                  </a:cxn>
                  <a:cxn ang="0">
                    <a:pos x="158" y="303"/>
                  </a:cxn>
                  <a:cxn ang="0">
                    <a:pos x="207" y="371"/>
                  </a:cxn>
                  <a:cxn ang="0">
                    <a:pos x="260" y="438"/>
                  </a:cxn>
                  <a:cxn ang="0">
                    <a:pos x="315" y="500"/>
                  </a:cxn>
                  <a:cxn ang="0">
                    <a:pos x="374" y="561"/>
                  </a:cxn>
                  <a:cxn ang="0">
                    <a:pos x="435" y="620"/>
                  </a:cxn>
                  <a:cxn ang="0">
                    <a:pos x="500" y="677"/>
                  </a:cxn>
                  <a:cxn ang="0">
                    <a:pos x="566" y="732"/>
                  </a:cxn>
                  <a:cxn ang="0">
                    <a:pos x="633" y="786"/>
                  </a:cxn>
                  <a:cxn ang="0">
                    <a:pos x="703" y="837"/>
                  </a:cxn>
                  <a:cxn ang="0">
                    <a:pos x="774" y="886"/>
                  </a:cxn>
                  <a:cxn ang="0">
                    <a:pos x="846" y="936"/>
                  </a:cxn>
                  <a:cxn ang="0">
                    <a:pos x="920" y="985"/>
                  </a:cxn>
                  <a:cxn ang="0">
                    <a:pos x="897" y="983"/>
                  </a:cxn>
                  <a:cxn ang="0">
                    <a:pos x="876" y="978"/>
                  </a:cxn>
                  <a:cxn ang="0">
                    <a:pos x="855" y="972"/>
                  </a:cxn>
                  <a:cxn ang="0">
                    <a:pos x="834" y="964"/>
                  </a:cxn>
                  <a:cxn ang="0">
                    <a:pos x="814" y="955"/>
                  </a:cxn>
                  <a:cxn ang="0">
                    <a:pos x="795" y="943"/>
                  </a:cxn>
                  <a:cxn ang="0">
                    <a:pos x="774" y="932"/>
                  </a:cxn>
                  <a:cxn ang="0">
                    <a:pos x="753" y="920"/>
                  </a:cxn>
                  <a:cxn ang="0">
                    <a:pos x="732" y="907"/>
                  </a:cxn>
                  <a:cxn ang="0">
                    <a:pos x="713" y="892"/>
                  </a:cxn>
                  <a:cxn ang="0">
                    <a:pos x="692" y="879"/>
                  </a:cxn>
                  <a:cxn ang="0">
                    <a:pos x="673" y="865"/>
                  </a:cxn>
                  <a:cxn ang="0">
                    <a:pos x="652" y="852"/>
                  </a:cxn>
                  <a:cxn ang="0">
                    <a:pos x="633" y="841"/>
                  </a:cxn>
                  <a:cxn ang="0">
                    <a:pos x="612" y="829"/>
                  </a:cxn>
                  <a:cxn ang="0">
                    <a:pos x="593" y="820"/>
                  </a:cxn>
                  <a:cxn ang="0">
                    <a:pos x="538" y="780"/>
                  </a:cxn>
                  <a:cxn ang="0">
                    <a:pos x="487" y="740"/>
                  </a:cxn>
                  <a:cxn ang="0">
                    <a:pos x="433" y="696"/>
                  </a:cxn>
                  <a:cxn ang="0">
                    <a:pos x="382" y="654"/>
                  </a:cxn>
                  <a:cxn ang="0">
                    <a:pos x="333" y="609"/>
                  </a:cxn>
                  <a:cxn ang="0">
                    <a:pos x="285" y="561"/>
                  </a:cxn>
                  <a:cxn ang="0">
                    <a:pos x="239" y="514"/>
                  </a:cxn>
                  <a:cxn ang="0">
                    <a:pos x="198" y="464"/>
                  </a:cxn>
                  <a:cxn ang="0">
                    <a:pos x="156" y="411"/>
                  </a:cxn>
                  <a:cxn ang="0">
                    <a:pos x="122" y="358"/>
                  </a:cxn>
                  <a:cxn ang="0">
                    <a:pos x="87" y="303"/>
                  </a:cxn>
                  <a:cxn ang="0">
                    <a:pos x="61" y="246"/>
                  </a:cxn>
                  <a:cxn ang="0">
                    <a:pos x="36" y="187"/>
                  </a:cxn>
                  <a:cxn ang="0">
                    <a:pos x="19" y="126"/>
                  </a:cxn>
                  <a:cxn ang="0">
                    <a:pos x="6" y="63"/>
                  </a:cxn>
                  <a:cxn ang="0">
                    <a:pos x="0" y="0"/>
                  </a:cxn>
                  <a:cxn ang="0">
                    <a:pos x="0" y="0"/>
                  </a:cxn>
                </a:cxnLst>
                <a:rect l="0" t="0" r="r" b="b"/>
                <a:pathLst>
                  <a:path w="920" h="985">
                    <a:moveTo>
                      <a:pt x="0" y="0"/>
                    </a:moveTo>
                    <a:lnTo>
                      <a:pt x="32" y="80"/>
                    </a:lnTo>
                    <a:lnTo>
                      <a:pt x="70" y="158"/>
                    </a:lnTo>
                    <a:lnTo>
                      <a:pt x="110" y="232"/>
                    </a:lnTo>
                    <a:lnTo>
                      <a:pt x="158" y="303"/>
                    </a:lnTo>
                    <a:lnTo>
                      <a:pt x="207" y="371"/>
                    </a:lnTo>
                    <a:lnTo>
                      <a:pt x="260" y="438"/>
                    </a:lnTo>
                    <a:lnTo>
                      <a:pt x="315" y="500"/>
                    </a:lnTo>
                    <a:lnTo>
                      <a:pt x="374" y="561"/>
                    </a:lnTo>
                    <a:lnTo>
                      <a:pt x="435" y="620"/>
                    </a:lnTo>
                    <a:lnTo>
                      <a:pt x="500" y="677"/>
                    </a:lnTo>
                    <a:lnTo>
                      <a:pt x="566" y="732"/>
                    </a:lnTo>
                    <a:lnTo>
                      <a:pt x="633" y="786"/>
                    </a:lnTo>
                    <a:lnTo>
                      <a:pt x="703" y="837"/>
                    </a:lnTo>
                    <a:lnTo>
                      <a:pt x="774" y="886"/>
                    </a:lnTo>
                    <a:lnTo>
                      <a:pt x="846" y="936"/>
                    </a:lnTo>
                    <a:lnTo>
                      <a:pt x="920" y="985"/>
                    </a:lnTo>
                    <a:lnTo>
                      <a:pt x="897" y="983"/>
                    </a:lnTo>
                    <a:lnTo>
                      <a:pt x="876" y="978"/>
                    </a:lnTo>
                    <a:lnTo>
                      <a:pt x="855" y="972"/>
                    </a:lnTo>
                    <a:lnTo>
                      <a:pt x="834" y="964"/>
                    </a:lnTo>
                    <a:lnTo>
                      <a:pt x="814" y="955"/>
                    </a:lnTo>
                    <a:lnTo>
                      <a:pt x="795" y="943"/>
                    </a:lnTo>
                    <a:lnTo>
                      <a:pt x="774" y="932"/>
                    </a:lnTo>
                    <a:lnTo>
                      <a:pt x="753" y="920"/>
                    </a:lnTo>
                    <a:lnTo>
                      <a:pt x="732" y="907"/>
                    </a:lnTo>
                    <a:lnTo>
                      <a:pt x="713" y="892"/>
                    </a:lnTo>
                    <a:lnTo>
                      <a:pt x="692" y="879"/>
                    </a:lnTo>
                    <a:lnTo>
                      <a:pt x="673" y="865"/>
                    </a:lnTo>
                    <a:lnTo>
                      <a:pt x="652" y="852"/>
                    </a:lnTo>
                    <a:lnTo>
                      <a:pt x="633" y="841"/>
                    </a:lnTo>
                    <a:lnTo>
                      <a:pt x="612" y="829"/>
                    </a:lnTo>
                    <a:lnTo>
                      <a:pt x="593" y="820"/>
                    </a:lnTo>
                    <a:lnTo>
                      <a:pt x="538" y="780"/>
                    </a:lnTo>
                    <a:lnTo>
                      <a:pt x="487" y="740"/>
                    </a:lnTo>
                    <a:lnTo>
                      <a:pt x="433" y="696"/>
                    </a:lnTo>
                    <a:lnTo>
                      <a:pt x="382" y="654"/>
                    </a:lnTo>
                    <a:lnTo>
                      <a:pt x="333" y="609"/>
                    </a:lnTo>
                    <a:lnTo>
                      <a:pt x="285" y="561"/>
                    </a:lnTo>
                    <a:lnTo>
                      <a:pt x="239" y="514"/>
                    </a:lnTo>
                    <a:lnTo>
                      <a:pt x="198" y="464"/>
                    </a:lnTo>
                    <a:lnTo>
                      <a:pt x="156" y="411"/>
                    </a:lnTo>
                    <a:lnTo>
                      <a:pt x="122" y="358"/>
                    </a:lnTo>
                    <a:lnTo>
                      <a:pt x="87" y="303"/>
                    </a:lnTo>
                    <a:lnTo>
                      <a:pt x="61" y="246"/>
                    </a:lnTo>
                    <a:lnTo>
                      <a:pt x="36" y="187"/>
                    </a:lnTo>
                    <a:lnTo>
                      <a:pt x="19" y="126"/>
                    </a:lnTo>
                    <a:lnTo>
                      <a:pt x="6" y="63"/>
                    </a:lnTo>
                    <a:lnTo>
                      <a:pt x="0" y="0"/>
                    </a:lnTo>
                    <a:lnTo>
                      <a:pt x="0" y="0"/>
                    </a:lnTo>
                    <a:close/>
                  </a:path>
                </a:pathLst>
              </a:custGeom>
              <a:solidFill>
                <a:srgbClr val="FFCCD4"/>
              </a:solidFill>
              <a:ln w="9525">
                <a:noFill/>
                <a:round/>
                <a:headEnd/>
                <a:tailEnd/>
              </a:ln>
            </p:spPr>
            <p:txBody>
              <a:bodyPr/>
              <a:lstStyle/>
              <a:p>
                <a:endParaRPr lang="en-US"/>
              </a:p>
            </p:txBody>
          </p:sp>
          <p:sp>
            <p:nvSpPr>
              <p:cNvPr id="42100" name="Freeform 116"/>
              <p:cNvSpPr>
                <a:spLocks noChangeAspect="1"/>
              </p:cNvSpPr>
              <p:nvPr/>
            </p:nvSpPr>
            <p:spPr bwMode="auto">
              <a:xfrm>
                <a:off x="2884" y="2682"/>
                <a:ext cx="53" cy="28"/>
              </a:xfrm>
              <a:custGeom>
                <a:avLst/>
                <a:gdLst/>
                <a:ahLst/>
                <a:cxnLst>
                  <a:cxn ang="0">
                    <a:pos x="68" y="1"/>
                  </a:cxn>
                  <a:cxn ang="0">
                    <a:pos x="77" y="1"/>
                  </a:cxn>
                  <a:cxn ang="0">
                    <a:pos x="89" y="0"/>
                  </a:cxn>
                  <a:cxn ang="0">
                    <a:pos x="93" y="0"/>
                  </a:cxn>
                  <a:cxn ang="0">
                    <a:pos x="97" y="3"/>
                  </a:cxn>
                  <a:cxn ang="0">
                    <a:pos x="100" y="5"/>
                  </a:cxn>
                  <a:cxn ang="0">
                    <a:pos x="104" y="13"/>
                  </a:cxn>
                  <a:cxn ang="0">
                    <a:pos x="97" y="20"/>
                  </a:cxn>
                  <a:cxn ang="0">
                    <a:pos x="89" y="30"/>
                  </a:cxn>
                  <a:cxn ang="0">
                    <a:pos x="77" y="36"/>
                  </a:cxn>
                  <a:cxn ang="0">
                    <a:pos x="70" y="43"/>
                  </a:cxn>
                  <a:cxn ang="0">
                    <a:pos x="58" y="49"/>
                  </a:cxn>
                  <a:cxn ang="0">
                    <a:pos x="49" y="53"/>
                  </a:cxn>
                  <a:cxn ang="0">
                    <a:pos x="41" y="55"/>
                  </a:cxn>
                  <a:cxn ang="0">
                    <a:pos x="32" y="55"/>
                  </a:cxn>
                  <a:cxn ang="0">
                    <a:pos x="26" y="55"/>
                  </a:cxn>
                  <a:cxn ang="0">
                    <a:pos x="19" y="57"/>
                  </a:cxn>
                  <a:cxn ang="0">
                    <a:pos x="13" y="55"/>
                  </a:cxn>
                  <a:cxn ang="0">
                    <a:pos x="9" y="55"/>
                  </a:cxn>
                  <a:cxn ang="0">
                    <a:pos x="3" y="51"/>
                  </a:cxn>
                  <a:cxn ang="0">
                    <a:pos x="1" y="45"/>
                  </a:cxn>
                  <a:cxn ang="0">
                    <a:pos x="0" y="41"/>
                  </a:cxn>
                  <a:cxn ang="0">
                    <a:pos x="1" y="38"/>
                  </a:cxn>
                  <a:cxn ang="0">
                    <a:pos x="3" y="32"/>
                  </a:cxn>
                  <a:cxn ang="0">
                    <a:pos x="9" y="28"/>
                  </a:cxn>
                  <a:cxn ang="0">
                    <a:pos x="15" y="22"/>
                  </a:cxn>
                  <a:cxn ang="0">
                    <a:pos x="24" y="17"/>
                  </a:cxn>
                  <a:cxn ang="0">
                    <a:pos x="28" y="15"/>
                  </a:cxn>
                  <a:cxn ang="0">
                    <a:pos x="34" y="11"/>
                  </a:cxn>
                  <a:cxn ang="0">
                    <a:pos x="39" y="9"/>
                  </a:cxn>
                  <a:cxn ang="0">
                    <a:pos x="47" y="5"/>
                  </a:cxn>
                  <a:cxn ang="0">
                    <a:pos x="53" y="5"/>
                  </a:cxn>
                  <a:cxn ang="0">
                    <a:pos x="58" y="5"/>
                  </a:cxn>
                  <a:cxn ang="0">
                    <a:pos x="64" y="3"/>
                  </a:cxn>
                  <a:cxn ang="0">
                    <a:pos x="68" y="1"/>
                  </a:cxn>
                  <a:cxn ang="0">
                    <a:pos x="68" y="1"/>
                  </a:cxn>
                </a:cxnLst>
                <a:rect l="0" t="0" r="r" b="b"/>
                <a:pathLst>
                  <a:path w="104" h="57">
                    <a:moveTo>
                      <a:pt x="68" y="1"/>
                    </a:moveTo>
                    <a:lnTo>
                      <a:pt x="77" y="1"/>
                    </a:lnTo>
                    <a:lnTo>
                      <a:pt x="89" y="0"/>
                    </a:lnTo>
                    <a:lnTo>
                      <a:pt x="93" y="0"/>
                    </a:lnTo>
                    <a:lnTo>
                      <a:pt x="97" y="3"/>
                    </a:lnTo>
                    <a:lnTo>
                      <a:pt x="100" y="5"/>
                    </a:lnTo>
                    <a:lnTo>
                      <a:pt x="104" y="13"/>
                    </a:lnTo>
                    <a:lnTo>
                      <a:pt x="97" y="20"/>
                    </a:lnTo>
                    <a:lnTo>
                      <a:pt x="89" y="30"/>
                    </a:lnTo>
                    <a:lnTo>
                      <a:pt x="77" y="36"/>
                    </a:lnTo>
                    <a:lnTo>
                      <a:pt x="70" y="43"/>
                    </a:lnTo>
                    <a:lnTo>
                      <a:pt x="58" y="49"/>
                    </a:lnTo>
                    <a:lnTo>
                      <a:pt x="49" y="53"/>
                    </a:lnTo>
                    <a:lnTo>
                      <a:pt x="41" y="55"/>
                    </a:lnTo>
                    <a:lnTo>
                      <a:pt x="32" y="55"/>
                    </a:lnTo>
                    <a:lnTo>
                      <a:pt x="26" y="55"/>
                    </a:lnTo>
                    <a:lnTo>
                      <a:pt x="19" y="57"/>
                    </a:lnTo>
                    <a:lnTo>
                      <a:pt x="13" y="55"/>
                    </a:lnTo>
                    <a:lnTo>
                      <a:pt x="9" y="55"/>
                    </a:lnTo>
                    <a:lnTo>
                      <a:pt x="3" y="51"/>
                    </a:lnTo>
                    <a:lnTo>
                      <a:pt x="1" y="45"/>
                    </a:lnTo>
                    <a:lnTo>
                      <a:pt x="0" y="41"/>
                    </a:lnTo>
                    <a:lnTo>
                      <a:pt x="1" y="38"/>
                    </a:lnTo>
                    <a:lnTo>
                      <a:pt x="3" y="32"/>
                    </a:lnTo>
                    <a:lnTo>
                      <a:pt x="9" y="28"/>
                    </a:lnTo>
                    <a:lnTo>
                      <a:pt x="15" y="22"/>
                    </a:lnTo>
                    <a:lnTo>
                      <a:pt x="24" y="17"/>
                    </a:lnTo>
                    <a:lnTo>
                      <a:pt x="28" y="15"/>
                    </a:lnTo>
                    <a:lnTo>
                      <a:pt x="34" y="11"/>
                    </a:lnTo>
                    <a:lnTo>
                      <a:pt x="39" y="9"/>
                    </a:lnTo>
                    <a:lnTo>
                      <a:pt x="47" y="5"/>
                    </a:lnTo>
                    <a:lnTo>
                      <a:pt x="53" y="5"/>
                    </a:lnTo>
                    <a:lnTo>
                      <a:pt x="58" y="5"/>
                    </a:lnTo>
                    <a:lnTo>
                      <a:pt x="64" y="3"/>
                    </a:lnTo>
                    <a:lnTo>
                      <a:pt x="68" y="1"/>
                    </a:lnTo>
                    <a:lnTo>
                      <a:pt x="68" y="1"/>
                    </a:lnTo>
                    <a:close/>
                  </a:path>
                </a:pathLst>
              </a:custGeom>
              <a:solidFill>
                <a:srgbClr val="000000"/>
              </a:solidFill>
              <a:ln w="9525">
                <a:noFill/>
                <a:round/>
                <a:headEnd/>
                <a:tailEnd/>
              </a:ln>
            </p:spPr>
            <p:txBody>
              <a:bodyPr/>
              <a:lstStyle/>
              <a:p>
                <a:endParaRPr lang="en-US"/>
              </a:p>
            </p:txBody>
          </p:sp>
          <p:sp>
            <p:nvSpPr>
              <p:cNvPr id="42101" name="Freeform 117"/>
              <p:cNvSpPr>
                <a:spLocks noChangeAspect="1"/>
              </p:cNvSpPr>
              <p:nvPr/>
            </p:nvSpPr>
            <p:spPr bwMode="auto">
              <a:xfrm>
                <a:off x="2942" y="2724"/>
                <a:ext cx="53" cy="20"/>
              </a:xfrm>
              <a:custGeom>
                <a:avLst/>
                <a:gdLst/>
                <a:ahLst/>
                <a:cxnLst>
                  <a:cxn ang="0">
                    <a:pos x="49" y="0"/>
                  </a:cxn>
                  <a:cxn ang="0">
                    <a:pos x="55" y="2"/>
                  </a:cxn>
                  <a:cxn ang="0">
                    <a:pos x="62" y="6"/>
                  </a:cxn>
                  <a:cxn ang="0">
                    <a:pos x="70" y="8"/>
                  </a:cxn>
                  <a:cxn ang="0">
                    <a:pos x="77" y="10"/>
                  </a:cxn>
                  <a:cxn ang="0">
                    <a:pos x="83" y="14"/>
                  </a:cxn>
                  <a:cxn ang="0">
                    <a:pos x="91" y="17"/>
                  </a:cxn>
                  <a:cxn ang="0">
                    <a:pos x="96" y="23"/>
                  </a:cxn>
                  <a:cxn ang="0">
                    <a:pos x="104" y="29"/>
                  </a:cxn>
                  <a:cxn ang="0">
                    <a:pos x="98" y="29"/>
                  </a:cxn>
                  <a:cxn ang="0">
                    <a:pos x="91" y="31"/>
                  </a:cxn>
                  <a:cxn ang="0">
                    <a:pos x="85" y="31"/>
                  </a:cxn>
                  <a:cxn ang="0">
                    <a:pos x="79" y="33"/>
                  </a:cxn>
                  <a:cxn ang="0">
                    <a:pos x="72" y="34"/>
                  </a:cxn>
                  <a:cxn ang="0">
                    <a:pos x="66" y="34"/>
                  </a:cxn>
                  <a:cxn ang="0">
                    <a:pos x="60" y="36"/>
                  </a:cxn>
                  <a:cxn ang="0">
                    <a:pos x="53" y="38"/>
                  </a:cxn>
                  <a:cxn ang="0">
                    <a:pos x="47" y="38"/>
                  </a:cxn>
                  <a:cxn ang="0">
                    <a:pos x="39" y="38"/>
                  </a:cxn>
                  <a:cxn ang="0">
                    <a:pos x="34" y="38"/>
                  </a:cxn>
                  <a:cxn ang="0">
                    <a:pos x="26" y="40"/>
                  </a:cxn>
                  <a:cxn ang="0">
                    <a:pos x="20" y="40"/>
                  </a:cxn>
                  <a:cxn ang="0">
                    <a:pos x="13" y="40"/>
                  </a:cxn>
                  <a:cxn ang="0">
                    <a:pos x="5" y="40"/>
                  </a:cxn>
                  <a:cxn ang="0">
                    <a:pos x="0" y="40"/>
                  </a:cxn>
                  <a:cxn ang="0">
                    <a:pos x="1" y="33"/>
                  </a:cxn>
                  <a:cxn ang="0">
                    <a:pos x="7" y="27"/>
                  </a:cxn>
                  <a:cxn ang="0">
                    <a:pos x="15" y="21"/>
                  </a:cxn>
                  <a:cxn ang="0">
                    <a:pos x="20" y="15"/>
                  </a:cxn>
                  <a:cxn ang="0">
                    <a:pos x="28" y="10"/>
                  </a:cxn>
                  <a:cxn ang="0">
                    <a:pos x="34" y="6"/>
                  </a:cxn>
                  <a:cxn ang="0">
                    <a:pos x="41" y="4"/>
                  </a:cxn>
                  <a:cxn ang="0">
                    <a:pos x="49" y="0"/>
                  </a:cxn>
                  <a:cxn ang="0">
                    <a:pos x="49" y="0"/>
                  </a:cxn>
                </a:cxnLst>
                <a:rect l="0" t="0" r="r" b="b"/>
                <a:pathLst>
                  <a:path w="104" h="40">
                    <a:moveTo>
                      <a:pt x="49" y="0"/>
                    </a:moveTo>
                    <a:lnTo>
                      <a:pt x="55" y="2"/>
                    </a:lnTo>
                    <a:lnTo>
                      <a:pt x="62" y="6"/>
                    </a:lnTo>
                    <a:lnTo>
                      <a:pt x="70" y="8"/>
                    </a:lnTo>
                    <a:lnTo>
                      <a:pt x="77" y="10"/>
                    </a:lnTo>
                    <a:lnTo>
                      <a:pt x="83" y="14"/>
                    </a:lnTo>
                    <a:lnTo>
                      <a:pt x="91" y="17"/>
                    </a:lnTo>
                    <a:lnTo>
                      <a:pt x="96" y="23"/>
                    </a:lnTo>
                    <a:lnTo>
                      <a:pt x="104" y="29"/>
                    </a:lnTo>
                    <a:lnTo>
                      <a:pt x="98" y="29"/>
                    </a:lnTo>
                    <a:lnTo>
                      <a:pt x="91" y="31"/>
                    </a:lnTo>
                    <a:lnTo>
                      <a:pt x="85" y="31"/>
                    </a:lnTo>
                    <a:lnTo>
                      <a:pt x="79" y="33"/>
                    </a:lnTo>
                    <a:lnTo>
                      <a:pt x="72" y="34"/>
                    </a:lnTo>
                    <a:lnTo>
                      <a:pt x="66" y="34"/>
                    </a:lnTo>
                    <a:lnTo>
                      <a:pt x="60" y="36"/>
                    </a:lnTo>
                    <a:lnTo>
                      <a:pt x="53" y="38"/>
                    </a:lnTo>
                    <a:lnTo>
                      <a:pt x="47" y="38"/>
                    </a:lnTo>
                    <a:lnTo>
                      <a:pt x="39" y="38"/>
                    </a:lnTo>
                    <a:lnTo>
                      <a:pt x="34" y="38"/>
                    </a:lnTo>
                    <a:lnTo>
                      <a:pt x="26" y="40"/>
                    </a:lnTo>
                    <a:lnTo>
                      <a:pt x="20" y="40"/>
                    </a:lnTo>
                    <a:lnTo>
                      <a:pt x="13" y="40"/>
                    </a:lnTo>
                    <a:lnTo>
                      <a:pt x="5" y="40"/>
                    </a:lnTo>
                    <a:lnTo>
                      <a:pt x="0" y="40"/>
                    </a:lnTo>
                    <a:lnTo>
                      <a:pt x="1" y="33"/>
                    </a:lnTo>
                    <a:lnTo>
                      <a:pt x="7" y="27"/>
                    </a:lnTo>
                    <a:lnTo>
                      <a:pt x="15" y="21"/>
                    </a:lnTo>
                    <a:lnTo>
                      <a:pt x="20" y="15"/>
                    </a:lnTo>
                    <a:lnTo>
                      <a:pt x="28" y="10"/>
                    </a:lnTo>
                    <a:lnTo>
                      <a:pt x="34" y="6"/>
                    </a:lnTo>
                    <a:lnTo>
                      <a:pt x="41" y="4"/>
                    </a:lnTo>
                    <a:lnTo>
                      <a:pt x="49" y="0"/>
                    </a:lnTo>
                    <a:lnTo>
                      <a:pt x="49" y="0"/>
                    </a:lnTo>
                    <a:close/>
                  </a:path>
                </a:pathLst>
              </a:custGeom>
              <a:solidFill>
                <a:srgbClr val="FFCCD4"/>
              </a:solidFill>
              <a:ln w="9525">
                <a:noFill/>
                <a:round/>
                <a:headEnd/>
                <a:tailEnd/>
              </a:ln>
            </p:spPr>
            <p:txBody>
              <a:bodyPr/>
              <a:lstStyle/>
              <a:p>
                <a:endParaRPr lang="en-US"/>
              </a:p>
            </p:txBody>
          </p:sp>
          <p:sp>
            <p:nvSpPr>
              <p:cNvPr id="42102" name="Freeform 118"/>
              <p:cNvSpPr>
                <a:spLocks noChangeAspect="1"/>
              </p:cNvSpPr>
              <p:nvPr/>
            </p:nvSpPr>
            <p:spPr bwMode="auto">
              <a:xfrm>
                <a:off x="3112" y="2834"/>
                <a:ext cx="21" cy="12"/>
              </a:xfrm>
              <a:custGeom>
                <a:avLst/>
                <a:gdLst/>
                <a:ahLst/>
                <a:cxnLst>
                  <a:cxn ang="0">
                    <a:pos x="28" y="0"/>
                  </a:cxn>
                  <a:cxn ang="0">
                    <a:pos x="34" y="0"/>
                  </a:cxn>
                  <a:cxn ang="0">
                    <a:pos x="38" y="2"/>
                  </a:cxn>
                  <a:cxn ang="0">
                    <a:pos x="40" y="2"/>
                  </a:cxn>
                  <a:cxn ang="0">
                    <a:pos x="42" y="5"/>
                  </a:cxn>
                  <a:cxn ang="0">
                    <a:pos x="38" y="11"/>
                  </a:cxn>
                  <a:cxn ang="0">
                    <a:pos x="34" y="17"/>
                  </a:cxn>
                  <a:cxn ang="0">
                    <a:pos x="25" y="21"/>
                  </a:cxn>
                  <a:cxn ang="0">
                    <a:pos x="17" y="24"/>
                  </a:cxn>
                  <a:cxn ang="0">
                    <a:pos x="5" y="24"/>
                  </a:cxn>
                  <a:cxn ang="0">
                    <a:pos x="0" y="24"/>
                  </a:cxn>
                  <a:cxn ang="0">
                    <a:pos x="0" y="21"/>
                  </a:cxn>
                  <a:cxn ang="0">
                    <a:pos x="0" y="19"/>
                  </a:cxn>
                  <a:cxn ang="0">
                    <a:pos x="5" y="17"/>
                  </a:cxn>
                  <a:cxn ang="0">
                    <a:pos x="15" y="11"/>
                  </a:cxn>
                  <a:cxn ang="0">
                    <a:pos x="21" y="5"/>
                  </a:cxn>
                  <a:cxn ang="0">
                    <a:pos x="28" y="0"/>
                  </a:cxn>
                  <a:cxn ang="0">
                    <a:pos x="28" y="0"/>
                  </a:cxn>
                </a:cxnLst>
                <a:rect l="0" t="0" r="r" b="b"/>
                <a:pathLst>
                  <a:path w="42" h="24">
                    <a:moveTo>
                      <a:pt x="28" y="0"/>
                    </a:moveTo>
                    <a:lnTo>
                      <a:pt x="34" y="0"/>
                    </a:lnTo>
                    <a:lnTo>
                      <a:pt x="38" y="2"/>
                    </a:lnTo>
                    <a:lnTo>
                      <a:pt x="40" y="2"/>
                    </a:lnTo>
                    <a:lnTo>
                      <a:pt x="42" y="5"/>
                    </a:lnTo>
                    <a:lnTo>
                      <a:pt x="38" y="11"/>
                    </a:lnTo>
                    <a:lnTo>
                      <a:pt x="34" y="17"/>
                    </a:lnTo>
                    <a:lnTo>
                      <a:pt x="25" y="21"/>
                    </a:lnTo>
                    <a:lnTo>
                      <a:pt x="17" y="24"/>
                    </a:lnTo>
                    <a:lnTo>
                      <a:pt x="5" y="24"/>
                    </a:lnTo>
                    <a:lnTo>
                      <a:pt x="0" y="24"/>
                    </a:lnTo>
                    <a:lnTo>
                      <a:pt x="0" y="21"/>
                    </a:lnTo>
                    <a:lnTo>
                      <a:pt x="0" y="19"/>
                    </a:lnTo>
                    <a:lnTo>
                      <a:pt x="5" y="17"/>
                    </a:lnTo>
                    <a:lnTo>
                      <a:pt x="15" y="11"/>
                    </a:lnTo>
                    <a:lnTo>
                      <a:pt x="21" y="5"/>
                    </a:lnTo>
                    <a:lnTo>
                      <a:pt x="28" y="0"/>
                    </a:lnTo>
                    <a:lnTo>
                      <a:pt x="28" y="0"/>
                    </a:lnTo>
                    <a:close/>
                  </a:path>
                </a:pathLst>
              </a:custGeom>
              <a:solidFill>
                <a:srgbClr val="000000"/>
              </a:solidFill>
              <a:ln w="9525">
                <a:noFill/>
                <a:round/>
                <a:headEnd/>
                <a:tailEnd/>
              </a:ln>
            </p:spPr>
            <p:txBody>
              <a:bodyPr/>
              <a:lstStyle/>
              <a:p>
                <a:endParaRPr lang="en-US"/>
              </a:p>
            </p:txBody>
          </p:sp>
          <p:sp>
            <p:nvSpPr>
              <p:cNvPr id="42103" name="Freeform 119"/>
              <p:cNvSpPr>
                <a:spLocks noChangeAspect="1"/>
              </p:cNvSpPr>
              <p:nvPr/>
            </p:nvSpPr>
            <p:spPr bwMode="auto">
              <a:xfrm>
                <a:off x="3153" y="2857"/>
                <a:ext cx="41" cy="20"/>
              </a:xfrm>
              <a:custGeom>
                <a:avLst/>
                <a:gdLst/>
                <a:ahLst/>
                <a:cxnLst>
                  <a:cxn ang="0">
                    <a:pos x="53" y="0"/>
                  </a:cxn>
                  <a:cxn ang="0">
                    <a:pos x="60" y="4"/>
                  </a:cxn>
                  <a:cxn ang="0">
                    <a:pos x="70" y="8"/>
                  </a:cxn>
                  <a:cxn ang="0">
                    <a:pos x="76" y="12"/>
                  </a:cxn>
                  <a:cxn ang="0">
                    <a:pos x="81" y="19"/>
                  </a:cxn>
                  <a:cxn ang="0">
                    <a:pos x="74" y="19"/>
                  </a:cxn>
                  <a:cxn ang="0">
                    <a:pos x="68" y="23"/>
                  </a:cxn>
                  <a:cxn ang="0">
                    <a:pos x="58" y="25"/>
                  </a:cxn>
                  <a:cxn ang="0">
                    <a:pos x="51" y="29"/>
                  </a:cxn>
                  <a:cxn ang="0">
                    <a:pos x="43" y="33"/>
                  </a:cxn>
                  <a:cxn ang="0">
                    <a:pos x="36" y="35"/>
                  </a:cxn>
                  <a:cxn ang="0">
                    <a:pos x="28" y="36"/>
                  </a:cxn>
                  <a:cxn ang="0">
                    <a:pos x="22" y="40"/>
                  </a:cxn>
                  <a:cxn ang="0">
                    <a:pos x="15" y="38"/>
                  </a:cxn>
                  <a:cxn ang="0">
                    <a:pos x="9" y="36"/>
                  </a:cxn>
                  <a:cxn ang="0">
                    <a:pos x="5" y="33"/>
                  </a:cxn>
                  <a:cxn ang="0">
                    <a:pos x="0" y="29"/>
                  </a:cxn>
                  <a:cxn ang="0">
                    <a:pos x="5" y="23"/>
                  </a:cxn>
                  <a:cxn ang="0">
                    <a:pos x="11" y="17"/>
                  </a:cxn>
                  <a:cxn ang="0">
                    <a:pos x="17" y="14"/>
                  </a:cxn>
                  <a:cxn ang="0">
                    <a:pos x="24" y="12"/>
                  </a:cxn>
                  <a:cxn ang="0">
                    <a:pos x="32" y="8"/>
                  </a:cxn>
                  <a:cxn ang="0">
                    <a:pos x="39" y="4"/>
                  </a:cxn>
                  <a:cxn ang="0">
                    <a:pos x="45" y="2"/>
                  </a:cxn>
                  <a:cxn ang="0">
                    <a:pos x="53" y="0"/>
                  </a:cxn>
                  <a:cxn ang="0">
                    <a:pos x="53" y="0"/>
                  </a:cxn>
                </a:cxnLst>
                <a:rect l="0" t="0" r="r" b="b"/>
                <a:pathLst>
                  <a:path w="81" h="40">
                    <a:moveTo>
                      <a:pt x="53" y="0"/>
                    </a:moveTo>
                    <a:lnTo>
                      <a:pt x="60" y="4"/>
                    </a:lnTo>
                    <a:lnTo>
                      <a:pt x="70" y="8"/>
                    </a:lnTo>
                    <a:lnTo>
                      <a:pt x="76" y="12"/>
                    </a:lnTo>
                    <a:lnTo>
                      <a:pt x="81" y="19"/>
                    </a:lnTo>
                    <a:lnTo>
                      <a:pt x="74" y="19"/>
                    </a:lnTo>
                    <a:lnTo>
                      <a:pt x="68" y="23"/>
                    </a:lnTo>
                    <a:lnTo>
                      <a:pt x="58" y="25"/>
                    </a:lnTo>
                    <a:lnTo>
                      <a:pt x="51" y="29"/>
                    </a:lnTo>
                    <a:lnTo>
                      <a:pt x="43" y="33"/>
                    </a:lnTo>
                    <a:lnTo>
                      <a:pt x="36" y="35"/>
                    </a:lnTo>
                    <a:lnTo>
                      <a:pt x="28" y="36"/>
                    </a:lnTo>
                    <a:lnTo>
                      <a:pt x="22" y="40"/>
                    </a:lnTo>
                    <a:lnTo>
                      <a:pt x="15" y="38"/>
                    </a:lnTo>
                    <a:lnTo>
                      <a:pt x="9" y="36"/>
                    </a:lnTo>
                    <a:lnTo>
                      <a:pt x="5" y="33"/>
                    </a:lnTo>
                    <a:lnTo>
                      <a:pt x="0" y="29"/>
                    </a:lnTo>
                    <a:lnTo>
                      <a:pt x="5" y="23"/>
                    </a:lnTo>
                    <a:lnTo>
                      <a:pt x="11" y="17"/>
                    </a:lnTo>
                    <a:lnTo>
                      <a:pt x="17" y="14"/>
                    </a:lnTo>
                    <a:lnTo>
                      <a:pt x="24" y="12"/>
                    </a:lnTo>
                    <a:lnTo>
                      <a:pt x="32" y="8"/>
                    </a:lnTo>
                    <a:lnTo>
                      <a:pt x="39" y="4"/>
                    </a:lnTo>
                    <a:lnTo>
                      <a:pt x="45" y="2"/>
                    </a:lnTo>
                    <a:lnTo>
                      <a:pt x="53" y="0"/>
                    </a:lnTo>
                    <a:lnTo>
                      <a:pt x="53" y="0"/>
                    </a:lnTo>
                    <a:close/>
                  </a:path>
                </a:pathLst>
              </a:custGeom>
              <a:solidFill>
                <a:srgbClr val="000000"/>
              </a:solidFill>
              <a:ln w="9525">
                <a:noFill/>
                <a:round/>
                <a:headEnd/>
                <a:tailEnd/>
              </a:ln>
            </p:spPr>
            <p:txBody>
              <a:bodyPr/>
              <a:lstStyle/>
              <a:p>
                <a:endParaRPr lang="en-US"/>
              </a:p>
            </p:txBody>
          </p:sp>
          <p:sp>
            <p:nvSpPr>
              <p:cNvPr id="42104" name="Freeform 120"/>
              <p:cNvSpPr>
                <a:spLocks noChangeAspect="1"/>
              </p:cNvSpPr>
              <p:nvPr/>
            </p:nvSpPr>
            <p:spPr bwMode="auto">
              <a:xfrm>
                <a:off x="3200" y="2891"/>
                <a:ext cx="47" cy="14"/>
              </a:xfrm>
              <a:custGeom>
                <a:avLst/>
                <a:gdLst/>
                <a:ahLst/>
                <a:cxnLst>
                  <a:cxn ang="0">
                    <a:pos x="49" y="0"/>
                  </a:cxn>
                  <a:cxn ang="0">
                    <a:pos x="55" y="0"/>
                  </a:cxn>
                  <a:cxn ang="0">
                    <a:pos x="61" y="0"/>
                  </a:cxn>
                  <a:cxn ang="0">
                    <a:pos x="66" y="0"/>
                  </a:cxn>
                  <a:cxn ang="0">
                    <a:pos x="74" y="2"/>
                  </a:cxn>
                  <a:cxn ang="0">
                    <a:pos x="80" y="2"/>
                  </a:cxn>
                  <a:cxn ang="0">
                    <a:pos x="85" y="4"/>
                  </a:cxn>
                  <a:cxn ang="0">
                    <a:pos x="91" y="5"/>
                  </a:cxn>
                  <a:cxn ang="0">
                    <a:pos x="95" y="11"/>
                  </a:cxn>
                  <a:cxn ang="0">
                    <a:pos x="89" y="13"/>
                  </a:cxn>
                  <a:cxn ang="0">
                    <a:pos x="83" y="15"/>
                  </a:cxn>
                  <a:cxn ang="0">
                    <a:pos x="78" y="17"/>
                  </a:cxn>
                  <a:cxn ang="0">
                    <a:pos x="70" y="21"/>
                  </a:cxn>
                  <a:cxn ang="0">
                    <a:pos x="64" y="21"/>
                  </a:cxn>
                  <a:cxn ang="0">
                    <a:pos x="59" y="23"/>
                  </a:cxn>
                  <a:cxn ang="0">
                    <a:pos x="53" y="24"/>
                  </a:cxn>
                  <a:cxn ang="0">
                    <a:pos x="47" y="26"/>
                  </a:cxn>
                  <a:cxn ang="0">
                    <a:pos x="42" y="26"/>
                  </a:cxn>
                  <a:cxn ang="0">
                    <a:pos x="36" y="28"/>
                  </a:cxn>
                  <a:cxn ang="0">
                    <a:pos x="30" y="28"/>
                  </a:cxn>
                  <a:cxn ang="0">
                    <a:pos x="24" y="28"/>
                  </a:cxn>
                  <a:cxn ang="0">
                    <a:pos x="17" y="26"/>
                  </a:cxn>
                  <a:cxn ang="0">
                    <a:pos x="9" y="24"/>
                  </a:cxn>
                  <a:cxn ang="0">
                    <a:pos x="3" y="23"/>
                  </a:cxn>
                  <a:cxn ang="0">
                    <a:pos x="0" y="21"/>
                  </a:cxn>
                  <a:cxn ang="0">
                    <a:pos x="0" y="17"/>
                  </a:cxn>
                  <a:cxn ang="0">
                    <a:pos x="2" y="15"/>
                  </a:cxn>
                  <a:cxn ang="0">
                    <a:pos x="7" y="11"/>
                  </a:cxn>
                  <a:cxn ang="0">
                    <a:pos x="17" y="7"/>
                  </a:cxn>
                  <a:cxn ang="0">
                    <a:pos x="22" y="5"/>
                  </a:cxn>
                  <a:cxn ang="0">
                    <a:pos x="30" y="4"/>
                  </a:cxn>
                  <a:cxn ang="0">
                    <a:pos x="38" y="2"/>
                  </a:cxn>
                  <a:cxn ang="0">
                    <a:pos x="49" y="0"/>
                  </a:cxn>
                  <a:cxn ang="0">
                    <a:pos x="49" y="0"/>
                  </a:cxn>
                </a:cxnLst>
                <a:rect l="0" t="0" r="r" b="b"/>
                <a:pathLst>
                  <a:path w="95" h="28">
                    <a:moveTo>
                      <a:pt x="49" y="0"/>
                    </a:moveTo>
                    <a:lnTo>
                      <a:pt x="55" y="0"/>
                    </a:lnTo>
                    <a:lnTo>
                      <a:pt x="61" y="0"/>
                    </a:lnTo>
                    <a:lnTo>
                      <a:pt x="66" y="0"/>
                    </a:lnTo>
                    <a:lnTo>
                      <a:pt x="74" y="2"/>
                    </a:lnTo>
                    <a:lnTo>
                      <a:pt x="80" y="2"/>
                    </a:lnTo>
                    <a:lnTo>
                      <a:pt x="85" y="4"/>
                    </a:lnTo>
                    <a:lnTo>
                      <a:pt x="91" y="5"/>
                    </a:lnTo>
                    <a:lnTo>
                      <a:pt x="95" y="11"/>
                    </a:lnTo>
                    <a:lnTo>
                      <a:pt x="89" y="13"/>
                    </a:lnTo>
                    <a:lnTo>
                      <a:pt x="83" y="15"/>
                    </a:lnTo>
                    <a:lnTo>
                      <a:pt x="78" y="17"/>
                    </a:lnTo>
                    <a:lnTo>
                      <a:pt x="70" y="21"/>
                    </a:lnTo>
                    <a:lnTo>
                      <a:pt x="64" y="21"/>
                    </a:lnTo>
                    <a:lnTo>
                      <a:pt x="59" y="23"/>
                    </a:lnTo>
                    <a:lnTo>
                      <a:pt x="53" y="24"/>
                    </a:lnTo>
                    <a:lnTo>
                      <a:pt x="47" y="26"/>
                    </a:lnTo>
                    <a:lnTo>
                      <a:pt x="42" y="26"/>
                    </a:lnTo>
                    <a:lnTo>
                      <a:pt x="36" y="28"/>
                    </a:lnTo>
                    <a:lnTo>
                      <a:pt x="30" y="28"/>
                    </a:lnTo>
                    <a:lnTo>
                      <a:pt x="24" y="28"/>
                    </a:lnTo>
                    <a:lnTo>
                      <a:pt x="17" y="26"/>
                    </a:lnTo>
                    <a:lnTo>
                      <a:pt x="9" y="24"/>
                    </a:lnTo>
                    <a:lnTo>
                      <a:pt x="3" y="23"/>
                    </a:lnTo>
                    <a:lnTo>
                      <a:pt x="0" y="21"/>
                    </a:lnTo>
                    <a:lnTo>
                      <a:pt x="0" y="17"/>
                    </a:lnTo>
                    <a:lnTo>
                      <a:pt x="2" y="15"/>
                    </a:lnTo>
                    <a:lnTo>
                      <a:pt x="7" y="11"/>
                    </a:lnTo>
                    <a:lnTo>
                      <a:pt x="17" y="7"/>
                    </a:lnTo>
                    <a:lnTo>
                      <a:pt x="22" y="5"/>
                    </a:lnTo>
                    <a:lnTo>
                      <a:pt x="30" y="4"/>
                    </a:lnTo>
                    <a:lnTo>
                      <a:pt x="38" y="2"/>
                    </a:lnTo>
                    <a:lnTo>
                      <a:pt x="49" y="0"/>
                    </a:lnTo>
                    <a:lnTo>
                      <a:pt x="49" y="0"/>
                    </a:lnTo>
                    <a:close/>
                  </a:path>
                </a:pathLst>
              </a:custGeom>
              <a:solidFill>
                <a:srgbClr val="000000"/>
              </a:solidFill>
              <a:ln w="9525">
                <a:noFill/>
                <a:round/>
                <a:headEnd/>
                <a:tailEnd/>
              </a:ln>
            </p:spPr>
            <p:txBody>
              <a:bodyPr/>
              <a:lstStyle/>
              <a:p>
                <a:endParaRPr lang="en-US"/>
              </a:p>
            </p:txBody>
          </p:sp>
          <p:sp>
            <p:nvSpPr>
              <p:cNvPr id="42105" name="Freeform 121"/>
              <p:cNvSpPr>
                <a:spLocks noChangeAspect="1"/>
              </p:cNvSpPr>
              <p:nvPr/>
            </p:nvSpPr>
            <p:spPr bwMode="auto">
              <a:xfrm>
                <a:off x="3426" y="2911"/>
                <a:ext cx="16" cy="12"/>
              </a:xfrm>
              <a:custGeom>
                <a:avLst/>
                <a:gdLst/>
                <a:ahLst/>
                <a:cxnLst>
                  <a:cxn ang="0">
                    <a:pos x="27" y="0"/>
                  </a:cxn>
                  <a:cxn ang="0">
                    <a:pos x="32" y="5"/>
                  </a:cxn>
                  <a:cxn ang="0">
                    <a:pos x="32" y="13"/>
                  </a:cxn>
                  <a:cxn ang="0">
                    <a:pos x="27" y="19"/>
                  </a:cxn>
                  <a:cxn ang="0">
                    <a:pos x="19" y="24"/>
                  </a:cxn>
                  <a:cxn ang="0">
                    <a:pos x="12" y="22"/>
                  </a:cxn>
                  <a:cxn ang="0">
                    <a:pos x="4" y="21"/>
                  </a:cxn>
                  <a:cxn ang="0">
                    <a:pos x="0" y="15"/>
                  </a:cxn>
                  <a:cxn ang="0">
                    <a:pos x="6" y="9"/>
                  </a:cxn>
                  <a:cxn ang="0">
                    <a:pos x="8" y="7"/>
                  </a:cxn>
                  <a:cxn ang="0">
                    <a:pos x="13" y="3"/>
                  </a:cxn>
                  <a:cxn ang="0">
                    <a:pos x="19" y="2"/>
                  </a:cxn>
                  <a:cxn ang="0">
                    <a:pos x="27" y="0"/>
                  </a:cxn>
                  <a:cxn ang="0">
                    <a:pos x="27" y="0"/>
                  </a:cxn>
                </a:cxnLst>
                <a:rect l="0" t="0" r="r" b="b"/>
                <a:pathLst>
                  <a:path w="32" h="24">
                    <a:moveTo>
                      <a:pt x="27" y="0"/>
                    </a:moveTo>
                    <a:lnTo>
                      <a:pt x="32" y="5"/>
                    </a:lnTo>
                    <a:lnTo>
                      <a:pt x="32" y="13"/>
                    </a:lnTo>
                    <a:lnTo>
                      <a:pt x="27" y="19"/>
                    </a:lnTo>
                    <a:lnTo>
                      <a:pt x="19" y="24"/>
                    </a:lnTo>
                    <a:lnTo>
                      <a:pt x="12" y="22"/>
                    </a:lnTo>
                    <a:lnTo>
                      <a:pt x="4" y="21"/>
                    </a:lnTo>
                    <a:lnTo>
                      <a:pt x="0" y="15"/>
                    </a:lnTo>
                    <a:lnTo>
                      <a:pt x="6" y="9"/>
                    </a:lnTo>
                    <a:lnTo>
                      <a:pt x="8" y="7"/>
                    </a:lnTo>
                    <a:lnTo>
                      <a:pt x="13" y="3"/>
                    </a:lnTo>
                    <a:lnTo>
                      <a:pt x="19" y="2"/>
                    </a:lnTo>
                    <a:lnTo>
                      <a:pt x="27" y="0"/>
                    </a:lnTo>
                    <a:lnTo>
                      <a:pt x="27" y="0"/>
                    </a:lnTo>
                    <a:close/>
                  </a:path>
                </a:pathLst>
              </a:custGeom>
              <a:solidFill>
                <a:srgbClr val="FFCCD4"/>
              </a:solidFill>
              <a:ln w="9525">
                <a:noFill/>
                <a:round/>
                <a:headEnd/>
                <a:tailEnd/>
              </a:ln>
            </p:spPr>
            <p:txBody>
              <a:bodyPr/>
              <a:lstStyle/>
              <a:p>
                <a:endParaRPr lang="en-US"/>
              </a:p>
            </p:txBody>
          </p:sp>
          <p:sp>
            <p:nvSpPr>
              <p:cNvPr id="42106" name="Freeform 122"/>
              <p:cNvSpPr>
                <a:spLocks noChangeAspect="1"/>
              </p:cNvSpPr>
              <p:nvPr/>
            </p:nvSpPr>
            <p:spPr bwMode="auto">
              <a:xfrm>
                <a:off x="3237" y="2923"/>
                <a:ext cx="53" cy="28"/>
              </a:xfrm>
              <a:custGeom>
                <a:avLst/>
                <a:gdLst/>
                <a:ahLst/>
                <a:cxnLst>
                  <a:cxn ang="0">
                    <a:pos x="49" y="0"/>
                  </a:cxn>
                  <a:cxn ang="0">
                    <a:pos x="55" y="0"/>
                  </a:cxn>
                  <a:cxn ang="0">
                    <a:pos x="61" y="2"/>
                  </a:cxn>
                  <a:cxn ang="0">
                    <a:pos x="66" y="4"/>
                  </a:cxn>
                  <a:cxn ang="0">
                    <a:pos x="74" y="8"/>
                  </a:cxn>
                  <a:cxn ang="0">
                    <a:pos x="80" y="8"/>
                  </a:cxn>
                  <a:cxn ang="0">
                    <a:pos x="87" y="12"/>
                  </a:cxn>
                  <a:cxn ang="0">
                    <a:pos x="93" y="14"/>
                  </a:cxn>
                  <a:cxn ang="0">
                    <a:pos x="99" y="17"/>
                  </a:cxn>
                  <a:cxn ang="0">
                    <a:pos x="102" y="23"/>
                  </a:cxn>
                  <a:cxn ang="0">
                    <a:pos x="106" y="31"/>
                  </a:cxn>
                  <a:cxn ang="0">
                    <a:pos x="106" y="35"/>
                  </a:cxn>
                  <a:cxn ang="0">
                    <a:pos x="106" y="40"/>
                  </a:cxn>
                  <a:cxn ang="0">
                    <a:pos x="104" y="46"/>
                  </a:cxn>
                  <a:cxn ang="0">
                    <a:pos x="102" y="54"/>
                  </a:cxn>
                  <a:cxn ang="0">
                    <a:pos x="95" y="54"/>
                  </a:cxn>
                  <a:cxn ang="0">
                    <a:pos x="87" y="54"/>
                  </a:cxn>
                  <a:cxn ang="0">
                    <a:pos x="82" y="54"/>
                  </a:cxn>
                  <a:cxn ang="0">
                    <a:pos x="74" y="54"/>
                  </a:cxn>
                  <a:cxn ang="0">
                    <a:pos x="66" y="54"/>
                  </a:cxn>
                  <a:cxn ang="0">
                    <a:pos x="61" y="56"/>
                  </a:cxn>
                  <a:cxn ang="0">
                    <a:pos x="55" y="56"/>
                  </a:cxn>
                  <a:cxn ang="0">
                    <a:pos x="49" y="56"/>
                  </a:cxn>
                  <a:cxn ang="0">
                    <a:pos x="40" y="54"/>
                  </a:cxn>
                  <a:cxn ang="0">
                    <a:pos x="34" y="52"/>
                  </a:cxn>
                  <a:cxn ang="0">
                    <a:pos x="26" y="50"/>
                  </a:cxn>
                  <a:cxn ang="0">
                    <a:pos x="21" y="46"/>
                  </a:cxn>
                  <a:cxn ang="0">
                    <a:pos x="15" y="40"/>
                  </a:cxn>
                  <a:cxn ang="0">
                    <a:pos x="9" y="37"/>
                  </a:cxn>
                  <a:cxn ang="0">
                    <a:pos x="6" y="29"/>
                  </a:cxn>
                  <a:cxn ang="0">
                    <a:pos x="0" y="21"/>
                  </a:cxn>
                  <a:cxn ang="0">
                    <a:pos x="6" y="16"/>
                  </a:cxn>
                  <a:cxn ang="0">
                    <a:pos x="11" y="14"/>
                  </a:cxn>
                  <a:cxn ang="0">
                    <a:pos x="17" y="10"/>
                  </a:cxn>
                  <a:cxn ang="0">
                    <a:pos x="25" y="10"/>
                  </a:cxn>
                  <a:cxn ang="0">
                    <a:pos x="30" y="8"/>
                  </a:cxn>
                  <a:cxn ang="0">
                    <a:pos x="36" y="4"/>
                  </a:cxn>
                  <a:cxn ang="0">
                    <a:pos x="42" y="2"/>
                  </a:cxn>
                  <a:cxn ang="0">
                    <a:pos x="49" y="0"/>
                  </a:cxn>
                  <a:cxn ang="0">
                    <a:pos x="49" y="0"/>
                  </a:cxn>
                </a:cxnLst>
                <a:rect l="0" t="0" r="r" b="b"/>
                <a:pathLst>
                  <a:path w="106" h="56">
                    <a:moveTo>
                      <a:pt x="49" y="0"/>
                    </a:moveTo>
                    <a:lnTo>
                      <a:pt x="55" y="0"/>
                    </a:lnTo>
                    <a:lnTo>
                      <a:pt x="61" y="2"/>
                    </a:lnTo>
                    <a:lnTo>
                      <a:pt x="66" y="4"/>
                    </a:lnTo>
                    <a:lnTo>
                      <a:pt x="74" y="8"/>
                    </a:lnTo>
                    <a:lnTo>
                      <a:pt x="80" y="8"/>
                    </a:lnTo>
                    <a:lnTo>
                      <a:pt x="87" y="12"/>
                    </a:lnTo>
                    <a:lnTo>
                      <a:pt x="93" y="14"/>
                    </a:lnTo>
                    <a:lnTo>
                      <a:pt x="99" y="17"/>
                    </a:lnTo>
                    <a:lnTo>
                      <a:pt x="102" y="23"/>
                    </a:lnTo>
                    <a:lnTo>
                      <a:pt x="106" y="31"/>
                    </a:lnTo>
                    <a:lnTo>
                      <a:pt x="106" y="35"/>
                    </a:lnTo>
                    <a:lnTo>
                      <a:pt x="106" y="40"/>
                    </a:lnTo>
                    <a:lnTo>
                      <a:pt x="104" y="46"/>
                    </a:lnTo>
                    <a:lnTo>
                      <a:pt x="102" y="54"/>
                    </a:lnTo>
                    <a:lnTo>
                      <a:pt x="95" y="54"/>
                    </a:lnTo>
                    <a:lnTo>
                      <a:pt x="87" y="54"/>
                    </a:lnTo>
                    <a:lnTo>
                      <a:pt x="82" y="54"/>
                    </a:lnTo>
                    <a:lnTo>
                      <a:pt x="74" y="54"/>
                    </a:lnTo>
                    <a:lnTo>
                      <a:pt x="66" y="54"/>
                    </a:lnTo>
                    <a:lnTo>
                      <a:pt x="61" y="56"/>
                    </a:lnTo>
                    <a:lnTo>
                      <a:pt x="55" y="56"/>
                    </a:lnTo>
                    <a:lnTo>
                      <a:pt x="49" y="56"/>
                    </a:lnTo>
                    <a:lnTo>
                      <a:pt x="40" y="54"/>
                    </a:lnTo>
                    <a:lnTo>
                      <a:pt x="34" y="52"/>
                    </a:lnTo>
                    <a:lnTo>
                      <a:pt x="26" y="50"/>
                    </a:lnTo>
                    <a:lnTo>
                      <a:pt x="21" y="46"/>
                    </a:lnTo>
                    <a:lnTo>
                      <a:pt x="15" y="40"/>
                    </a:lnTo>
                    <a:lnTo>
                      <a:pt x="9" y="37"/>
                    </a:lnTo>
                    <a:lnTo>
                      <a:pt x="6" y="29"/>
                    </a:lnTo>
                    <a:lnTo>
                      <a:pt x="0" y="21"/>
                    </a:lnTo>
                    <a:lnTo>
                      <a:pt x="6" y="16"/>
                    </a:lnTo>
                    <a:lnTo>
                      <a:pt x="11" y="14"/>
                    </a:lnTo>
                    <a:lnTo>
                      <a:pt x="17" y="10"/>
                    </a:lnTo>
                    <a:lnTo>
                      <a:pt x="25" y="10"/>
                    </a:lnTo>
                    <a:lnTo>
                      <a:pt x="30" y="8"/>
                    </a:lnTo>
                    <a:lnTo>
                      <a:pt x="36" y="4"/>
                    </a:lnTo>
                    <a:lnTo>
                      <a:pt x="42" y="2"/>
                    </a:lnTo>
                    <a:lnTo>
                      <a:pt x="49" y="0"/>
                    </a:lnTo>
                    <a:lnTo>
                      <a:pt x="49" y="0"/>
                    </a:lnTo>
                    <a:close/>
                  </a:path>
                </a:pathLst>
              </a:custGeom>
              <a:solidFill>
                <a:srgbClr val="000000"/>
              </a:solidFill>
              <a:ln w="9525">
                <a:noFill/>
                <a:round/>
                <a:headEnd/>
                <a:tailEnd/>
              </a:ln>
            </p:spPr>
            <p:txBody>
              <a:bodyPr/>
              <a:lstStyle/>
              <a:p>
                <a:endParaRPr lang="en-US"/>
              </a:p>
            </p:txBody>
          </p:sp>
          <p:sp>
            <p:nvSpPr>
              <p:cNvPr id="42107" name="Freeform 123"/>
              <p:cNvSpPr>
                <a:spLocks noChangeAspect="1"/>
              </p:cNvSpPr>
              <p:nvPr/>
            </p:nvSpPr>
            <p:spPr bwMode="auto">
              <a:xfrm>
                <a:off x="3125" y="2940"/>
                <a:ext cx="80" cy="45"/>
              </a:xfrm>
              <a:custGeom>
                <a:avLst/>
                <a:gdLst/>
                <a:ahLst/>
                <a:cxnLst>
                  <a:cxn ang="0">
                    <a:pos x="133" y="0"/>
                  </a:cxn>
                  <a:cxn ang="0">
                    <a:pos x="138" y="3"/>
                  </a:cxn>
                  <a:cxn ang="0">
                    <a:pos x="146" y="7"/>
                  </a:cxn>
                  <a:cxn ang="0">
                    <a:pos x="150" y="11"/>
                  </a:cxn>
                  <a:cxn ang="0">
                    <a:pos x="153" y="15"/>
                  </a:cxn>
                  <a:cxn ang="0">
                    <a:pos x="159" y="21"/>
                  </a:cxn>
                  <a:cxn ang="0">
                    <a:pos x="159" y="30"/>
                  </a:cxn>
                  <a:cxn ang="0">
                    <a:pos x="155" y="36"/>
                  </a:cxn>
                  <a:cxn ang="0">
                    <a:pos x="150" y="41"/>
                  </a:cxn>
                  <a:cxn ang="0">
                    <a:pos x="146" y="45"/>
                  </a:cxn>
                  <a:cxn ang="0">
                    <a:pos x="142" y="47"/>
                  </a:cxn>
                  <a:cxn ang="0">
                    <a:pos x="136" y="51"/>
                  </a:cxn>
                  <a:cxn ang="0">
                    <a:pos x="133" y="53"/>
                  </a:cxn>
                  <a:cxn ang="0">
                    <a:pos x="123" y="57"/>
                  </a:cxn>
                  <a:cxn ang="0">
                    <a:pos x="114" y="60"/>
                  </a:cxn>
                  <a:cxn ang="0">
                    <a:pos x="106" y="62"/>
                  </a:cxn>
                  <a:cxn ang="0">
                    <a:pos x="96" y="68"/>
                  </a:cxn>
                  <a:cxn ang="0">
                    <a:pos x="87" y="70"/>
                  </a:cxn>
                  <a:cxn ang="0">
                    <a:pos x="79" y="74"/>
                  </a:cxn>
                  <a:cxn ang="0">
                    <a:pos x="68" y="76"/>
                  </a:cxn>
                  <a:cxn ang="0">
                    <a:pos x="60" y="79"/>
                  </a:cxn>
                  <a:cxn ang="0">
                    <a:pos x="51" y="81"/>
                  </a:cxn>
                  <a:cxn ang="0">
                    <a:pos x="41" y="83"/>
                  </a:cxn>
                  <a:cxn ang="0">
                    <a:pos x="32" y="85"/>
                  </a:cxn>
                  <a:cxn ang="0">
                    <a:pos x="24" y="87"/>
                  </a:cxn>
                  <a:cxn ang="0">
                    <a:pos x="17" y="87"/>
                  </a:cxn>
                  <a:cxn ang="0">
                    <a:pos x="11" y="89"/>
                  </a:cxn>
                  <a:cxn ang="0">
                    <a:pos x="3" y="89"/>
                  </a:cxn>
                  <a:cxn ang="0">
                    <a:pos x="0" y="89"/>
                  </a:cxn>
                  <a:cxn ang="0">
                    <a:pos x="3" y="81"/>
                  </a:cxn>
                  <a:cxn ang="0">
                    <a:pos x="7" y="72"/>
                  </a:cxn>
                  <a:cxn ang="0">
                    <a:pos x="13" y="64"/>
                  </a:cxn>
                  <a:cxn ang="0">
                    <a:pos x="20" y="57"/>
                  </a:cxn>
                  <a:cxn ang="0">
                    <a:pos x="26" y="49"/>
                  </a:cxn>
                  <a:cxn ang="0">
                    <a:pos x="36" y="43"/>
                  </a:cxn>
                  <a:cxn ang="0">
                    <a:pos x="43" y="38"/>
                  </a:cxn>
                  <a:cxn ang="0">
                    <a:pos x="53" y="32"/>
                  </a:cxn>
                  <a:cxn ang="0">
                    <a:pos x="62" y="26"/>
                  </a:cxn>
                  <a:cxn ang="0">
                    <a:pos x="72" y="21"/>
                  </a:cxn>
                  <a:cxn ang="0">
                    <a:pos x="81" y="17"/>
                  </a:cxn>
                  <a:cxn ang="0">
                    <a:pos x="93" y="13"/>
                  </a:cxn>
                  <a:cxn ang="0">
                    <a:pos x="102" y="9"/>
                  </a:cxn>
                  <a:cxn ang="0">
                    <a:pos x="112" y="5"/>
                  </a:cxn>
                  <a:cxn ang="0">
                    <a:pos x="121" y="2"/>
                  </a:cxn>
                  <a:cxn ang="0">
                    <a:pos x="133" y="0"/>
                  </a:cxn>
                  <a:cxn ang="0">
                    <a:pos x="133" y="0"/>
                  </a:cxn>
                </a:cxnLst>
                <a:rect l="0" t="0" r="r" b="b"/>
                <a:pathLst>
                  <a:path w="159" h="89">
                    <a:moveTo>
                      <a:pt x="133" y="0"/>
                    </a:moveTo>
                    <a:lnTo>
                      <a:pt x="138" y="3"/>
                    </a:lnTo>
                    <a:lnTo>
                      <a:pt x="146" y="7"/>
                    </a:lnTo>
                    <a:lnTo>
                      <a:pt x="150" y="11"/>
                    </a:lnTo>
                    <a:lnTo>
                      <a:pt x="153" y="15"/>
                    </a:lnTo>
                    <a:lnTo>
                      <a:pt x="159" y="21"/>
                    </a:lnTo>
                    <a:lnTo>
                      <a:pt x="159" y="30"/>
                    </a:lnTo>
                    <a:lnTo>
                      <a:pt x="155" y="36"/>
                    </a:lnTo>
                    <a:lnTo>
                      <a:pt x="150" y="41"/>
                    </a:lnTo>
                    <a:lnTo>
                      <a:pt x="146" y="45"/>
                    </a:lnTo>
                    <a:lnTo>
                      <a:pt x="142" y="47"/>
                    </a:lnTo>
                    <a:lnTo>
                      <a:pt x="136" y="51"/>
                    </a:lnTo>
                    <a:lnTo>
                      <a:pt x="133" y="53"/>
                    </a:lnTo>
                    <a:lnTo>
                      <a:pt x="123" y="57"/>
                    </a:lnTo>
                    <a:lnTo>
                      <a:pt x="114" y="60"/>
                    </a:lnTo>
                    <a:lnTo>
                      <a:pt x="106" y="62"/>
                    </a:lnTo>
                    <a:lnTo>
                      <a:pt x="96" y="68"/>
                    </a:lnTo>
                    <a:lnTo>
                      <a:pt x="87" y="70"/>
                    </a:lnTo>
                    <a:lnTo>
                      <a:pt x="79" y="74"/>
                    </a:lnTo>
                    <a:lnTo>
                      <a:pt x="68" y="76"/>
                    </a:lnTo>
                    <a:lnTo>
                      <a:pt x="60" y="79"/>
                    </a:lnTo>
                    <a:lnTo>
                      <a:pt x="51" y="81"/>
                    </a:lnTo>
                    <a:lnTo>
                      <a:pt x="41" y="83"/>
                    </a:lnTo>
                    <a:lnTo>
                      <a:pt x="32" y="85"/>
                    </a:lnTo>
                    <a:lnTo>
                      <a:pt x="24" y="87"/>
                    </a:lnTo>
                    <a:lnTo>
                      <a:pt x="17" y="87"/>
                    </a:lnTo>
                    <a:lnTo>
                      <a:pt x="11" y="89"/>
                    </a:lnTo>
                    <a:lnTo>
                      <a:pt x="3" y="89"/>
                    </a:lnTo>
                    <a:lnTo>
                      <a:pt x="0" y="89"/>
                    </a:lnTo>
                    <a:lnTo>
                      <a:pt x="3" y="81"/>
                    </a:lnTo>
                    <a:lnTo>
                      <a:pt x="7" y="72"/>
                    </a:lnTo>
                    <a:lnTo>
                      <a:pt x="13" y="64"/>
                    </a:lnTo>
                    <a:lnTo>
                      <a:pt x="20" y="57"/>
                    </a:lnTo>
                    <a:lnTo>
                      <a:pt x="26" y="49"/>
                    </a:lnTo>
                    <a:lnTo>
                      <a:pt x="36" y="43"/>
                    </a:lnTo>
                    <a:lnTo>
                      <a:pt x="43" y="38"/>
                    </a:lnTo>
                    <a:lnTo>
                      <a:pt x="53" y="32"/>
                    </a:lnTo>
                    <a:lnTo>
                      <a:pt x="62" y="26"/>
                    </a:lnTo>
                    <a:lnTo>
                      <a:pt x="72" y="21"/>
                    </a:lnTo>
                    <a:lnTo>
                      <a:pt x="81" y="17"/>
                    </a:lnTo>
                    <a:lnTo>
                      <a:pt x="93" y="13"/>
                    </a:lnTo>
                    <a:lnTo>
                      <a:pt x="102" y="9"/>
                    </a:lnTo>
                    <a:lnTo>
                      <a:pt x="112" y="5"/>
                    </a:lnTo>
                    <a:lnTo>
                      <a:pt x="121" y="2"/>
                    </a:lnTo>
                    <a:lnTo>
                      <a:pt x="133" y="0"/>
                    </a:lnTo>
                    <a:lnTo>
                      <a:pt x="133" y="0"/>
                    </a:lnTo>
                    <a:close/>
                  </a:path>
                </a:pathLst>
              </a:custGeom>
              <a:solidFill>
                <a:srgbClr val="000000"/>
              </a:solidFill>
              <a:ln w="9525">
                <a:noFill/>
                <a:round/>
                <a:headEnd/>
                <a:tailEnd/>
              </a:ln>
            </p:spPr>
            <p:txBody>
              <a:bodyPr/>
              <a:lstStyle/>
              <a:p>
                <a:endParaRPr lang="en-US"/>
              </a:p>
            </p:txBody>
          </p:sp>
          <p:sp>
            <p:nvSpPr>
              <p:cNvPr id="42108" name="Freeform 124"/>
              <p:cNvSpPr>
                <a:spLocks noChangeAspect="1"/>
              </p:cNvSpPr>
              <p:nvPr/>
            </p:nvSpPr>
            <p:spPr bwMode="auto">
              <a:xfrm>
                <a:off x="3415" y="2967"/>
                <a:ext cx="40" cy="26"/>
              </a:xfrm>
              <a:custGeom>
                <a:avLst/>
                <a:gdLst/>
                <a:ahLst/>
                <a:cxnLst>
                  <a:cxn ang="0">
                    <a:pos x="50" y="0"/>
                  </a:cxn>
                  <a:cxn ang="0">
                    <a:pos x="54" y="0"/>
                  </a:cxn>
                  <a:cxn ang="0">
                    <a:pos x="59" y="0"/>
                  </a:cxn>
                  <a:cxn ang="0">
                    <a:pos x="63" y="0"/>
                  </a:cxn>
                  <a:cxn ang="0">
                    <a:pos x="67" y="2"/>
                  </a:cxn>
                  <a:cxn ang="0">
                    <a:pos x="73" y="4"/>
                  </a:cxn>
                  <a:cxn ang="0">
                    <a:pos x="78" y="7"/>
                  </a:cxn>
                  <a:cxn ang="0">
                    <a:pos x="80" y="17"/>
                  </a:cxn>
                  <a:cxn ang="0">
                    <a:pos x="78" y="26"/>
                  </a:cxn>
                  <a:cxn ang="0">
                    <a:pos x="71" y="32"/>
                  </a:cxn>
                  <a:cxn ang="0">
                    <a:pos x="63" y="38"/>
                  </a:cxn>
                  <a:cxn ang="0">
                    <a:pos x="52" y="44"/>
                  </a:cxn>
                  <a:cxn ang="0">
                    <a:pos x="42" y="47"/>
                  </a:cxn>
                  <a:cxn ang="0">
                    <a:pos x="36" y="47"/>
                  </a:cxn>
                  <a:cxn ang="0">
                    <a:pos x="31" y="49"/>
                  </a:cxn>
                  <a:cxn ang="0">
                    <a:pos x="25" y="49"/>
                  </a:cxn>
                  <a:cxn ang="0">
                    <a:pos x="19" y="51"/>
                  </a:cxn>
                  <a:cxn ang="0">
                    <a:pos x="14" y="49"/>
                  </a:cxn>
                  <a:cxn ang="0">
                    <a:pos x="8" y="47"/>
                  </a:cxn>
                  <a:cxn ang="0">
                    <a:pos x="2" y="45"/>
                  </a:cxn>
                  <a:cxn ang="0">
                    <a:pos x="0" y="44"/>
                  </a:cxn>
                  <a:cxn ang="0">
                    <a:pos x="2" y="36"/>
                  </a:cxn>
                  <a:cxn ang="0">
                    <a:pos x="8" y="30"/>
                  </a:cxn>
                  <a:cxn ang="0">
                    <a:pos x="14" y="25"/>
                  </a:cxn>
                  <a:cxn ang="0">
                    <a:pos x="19" y="19"/>
                  </a:cxn>
                  <a:cxn ang="0">
                    <a:pos x="27" y="11"/>
                  </a:cxn>
                  <a:cxn ang="0">
                    <a:pos x="35" y="7"/>
                  </a:cxn>
                  <a:cxn ang="0">
                    <a:pos x="42" y="4"/>
                  </a:cxn>
                  <a:cxn ang="0">
                    <a:pos x="50" y="0"/>
                  </a:cxn>
                  <a:cxn ang="0">
                    <a:pos x="50" y="0"/>
                  </a:cxn>
                </a:cxnLst>
                <a:rect l="0" t="0" r="r" b="b"/>
                <a:pathLst>
                  <a:path w="80" h="51">
                    <a:moveTo>
                      <a:pt x="50" y="0"/>
                    </a:moveTo>
                    <a:lnTo>
                      <a:pt x="54" y="0"/>
                    </a:lnTo>
                    <a:lnTo>
                      <a:pt x="59" y="0"/>
                    </a:lnTo>
                    <a:lnTo>
                      <a:pt x="63" y="0"/>
                    </a:lnTo>
                    <a:lnTo>
                      <a:pt x="67" y="2"/>
                    </a:lnTo>
                    <a:lnTo>
                      <a:pt x="73" y="4"/>
                    </a:lnTo>
                    <a:lnTo>
                      <a:pt x="78" y="7"/>
                    </a:lnTo>
                    <a:lnTo>
                      <a:pt x="80" y="17"/>
                    </a:lnTo>
                    <a:lnTo>
                      <a:pt x="78" y="26"/>
                    </a:lnTo>
                    <a:lnTo>
                      <a:pt x="71" y="32"/>
                    </a:lnTo>
                    <a:lnTo>
                      <a:pt x="63" y="38"/>
                    </a:lnTo>
                    <a:lnTo>
                      <a:pt x="52" y="44"/>
                    </a:lnTo>
                    <a:lnTo>
                      <a:pt x="42" y="47"/>
                    </a:lnTo>
                    <a:lnTo>
                      <a:pt x="36" y="47"/>
                    </a:lnTo>
                    <a:lnTo>
                      <a:pt x="31" y="49"/>
                    </a:lnTo>
                    <a:lnTo>
                      <a:pt x="25" y="49"/>
                    </a:lnTo>
                    <a:lnTo>
                      <a:pt x="19" y="51"/>
                    </a:lnTo>
                    <a:lnTo>
                      <a:pt x="14" y="49"/>
                    </a:lnTo>
                    <a:lnTo>
                      <a:pt x="8" y="47"/>
                    </a:lnTo>
                    <a:lnTo>
                      <a:pt x="2" y="45"/>
                    </a:lnTo>
                    <a:lnTo>
                      <a:pt x="0" y="44"/>
                    </a:lnTo>
                    <a:lnTo>
                      <a:pt x="2" y="36"/>
                    </a:lnTo>
                    <a:lnTo>
                      <a:pt x="8" y="30"/>
                    </a:lnTo>
                    <a:lnTo>
                      <a:pt x="14" y="25"/>
                    </a:lnTo>
                    <a:lnTo>
                      <a:pt x="19" y="19"/>
                    </a:lnTo>
                    <a:lnTo>
                      <a:pt x="27" y="11"/>
                    </a:lnTo>
                    <a:lnTo>
                      <a:pt x="35" y="7"/>
                    </a:lnTo>
                    <a:lnTo>
                      <a:pt x="42" y="4"/>
                    </a:lnTo>
                    <a:lnTo>
                      <a:pt x="50" y="0"/>
                    </a:lnTo>
                    <a:lnTo>
                      <a:pt x="50" y="0"/>
                    </a:lnTo>
                    <a:close/>
                  </a:path>
                </a:pathLst>
              </a:custGeom>
              <a:solidFill>
                <a:srgbClr val="FFCCD4"/>
              </a:solidFill>
              <a:ln w="9525">
                <a:noFill/>
                <a:round/>
                <a:headEnd/>
                <a:tailEnd/>
              </a:ln>
            </p:spPr>
            <p:txBody>
              <a:bodyPr/>
              <a:lstStyle/>
              <a:p>
                <a:endParaRPr lang="en-US"/>
              </a:p>
            </p:txBody>
          </p:sp>
          <p:sp>
            <p:nvSpPr>
              <p:cNvPr id="42109" name="Freeform 125"/>
              <p:cNvSpPr>
                <a:spLocks noChangeAspect="1"/>
              </p:cNvSpPr>
              <p:nvPr/>
            </p:nvSpPr>
            <p:spPr bwMode="auto">
              <a:xfrm>
                <a:off x="3006" y="2998"/>
                <a:ext cx="96" cy="34"/>
              </a:xfrm>
              <a:custGeom>
                <a:avLst/>
                <a:gdLst/>
                <a:ahLst/>
                <a:cxnLst>
                  <a:cxn ang="0">
                    <a:pos x="135" y="1"/>
                  </a:cxn>
                  <a:cxn ang="0">
                    <a:pos x="142" y="0"/>
                  </a:cxn>
                  <a:cxn ang="0">
                    <a:pos x="150" y="1"/>
                  </a:cxn>
                  <a:cxn ang="0">
                    <a:pos x="156" y="1"/>
                  </a:cxn>
                  <a:cxn ang="0">
                    <a:pos x="163" y="3"/>
                  </a:cxn>
                  <a:cxn ang="0">
                    <a:pos x="171" y="5"/>
                  </a:cxn>
                  <a:cxn ang="0">
                    <a:pos x="179" y="7"/>
                  </a:cxn>
                  <a:cxn ang="0">
                    <a:pos x="184" y="7"/>
                  </a:cxn>
                  <a:cxn ang="0">
                    <a:pos x="192" y="9"/>
                  </a:cxn>
                  <a:cxn ang="0">
                    <a:pos x="192" y="13"/>
                  </a:cxn>
                  <a:cxn ang="0">
                    <a:pos x="184" y="15"/>
                  </a:cxn>
                  <a:cxn ang="0">
                    <a:pos x="177" y="19"/>
                  </a:cxn>
                  <a:cxn ang="0">
                    <a:pos x="167" y="22"/>
                  </a:cxn>
                  <a:cxn ang="0">
                    <a:pos x="161" y="26"/>
                  </a:cxn>
                  <a:cxn ang="0">
                    <a:pos x="154" y="28"/>
                  </a:cxn>
                  <a:cxn ang="0">
                    <a:pos x="146" y="32"/>
                  </a:cxn>
                  <a:cxn ang="0">
                    <a:pos x="139" y="36"/>
                  </a:cxn>
                  <a:cxn ang="0">
                    <a:pos x="133" y="39"/>
                  </a:cxn>
                  <a:cxn ang="0">
                    <a:pos x="123" y="43"/>
                  </a:cxn>
                  <a:cxn ang="0">
                    <a:pos x="118" y="45"/>
                  </a:cxn>
                  <a:cxn ang="0">
                    <a:pos x="110" y="49"/>
                  </a:cxn>
                  <a:cxn ang="0">
                    <a:pos x="103" y="51"/>
                  </a:cxn>
                  <a:cxn ang="0">
                    <a:pos x="95" y="53"/>
                  </a:cxn>
                  <a:cxn ang="0">
                    <a:pos x="89" y="57"/>
                  </a:cxn>
                  <a:cxn ang="0">
                    <a:pos x="80" y="58"/>
                  </a:cxn>
                  <a:cxn ang="0">
                    <a:pos x="74" y="62"/>
                  </a:cxn>
                  <a:cxn ang="0">
                    <a:pos x="65" y="64"/>
                  </a:cxn>
                  <a:cxn ang="0">
                    <a:pos x="55" y="66"/>
                  </a:cxn>
                  <a:cxn ang="0">
                    <a:pos x="46" y="66"/>
                  </a:cxn>
                  <a:cxn ang="0">
                    <a:pos x="36" y="68"/>
                  </a:cxn>
                  <a:cxn ang="0">
                    <a:pos x="26" y="66"/>
                  </a:cxn>
                  <a:cxn ang="0">
                    <a:pos x="17" y="66"/>
                  </a:cxn>
                  <a:cxn ang="0">
                    <a:pos x="7" y="64"/>
                  </a:cxn>
                  <a:cxn ang="0">
                    <a:pos x="0" y="62"/>
                  </a:cxn>
                  <a:cxn ang="0">
                    <a:pos x="6" y="55"/>
                  </a:cxn>
                  <a:cxn ang="0">
                    <a:pos x="13" y="49"/>
                  </a:cxn>
                  <a:cxn ang="0">
                    <a:pos x="19" y="43"/>
                  </a:cxn>
                  <a:cxn ang="0">
                    <a:pos x="28" y="39"/>
                  </a:cxn>
                  <a:cxn ang="0">
                    <a:pos x="36" y="34"/>
                  </a:cxn>
                  <a:cxn ang="0">
                    <a:pos x="46" y="30"/>
                  </a:cxn>
                  <a:cxn ang="0">
                    <a:pos x="53" y="26"/>
                  </a:cxn>
                  <a:cxn ang="0">
                    <a:pos x="63" y="24"/>
                  </a:cxn>
                  <a:cxn ang="0">
                    <a:pos x="70" y="20"/>
                  </a:cxn>
                  <a:cxn ang="0">
                    <a:pos x="80" y="17"/>
                  </a:cxn>
                  <a:cxn ang="0">
                    <a:pos x="89" y="15"/>
                  </a:cxn>
                  <a:cxn ang="0">
                    <a:pos x="99" y="11"/>
                  </a:cxn>
                  <a:cxn ang="0">
                    <a:pos x="106" y="9"/>
                  </a:cxn>
                  <a:cxn ang="0">
                    <a:pos x="116" y="7"/>
                  </a:cxn>
                  <a:cxn ang="0">
                    <a:pos x="125" y="3"/>
                  </a:cxn>
                  <a:cxn ang="0">
                    <a:pos x="135" y="1"/>
                  </a:cxn>
                  <a:cxn ang="0">
                    <a:pos x="135" y="1"/>
                  </a:cxn>
                </a:cxnLst>
                <a:rect l="0" t="0" r="r" b="b"/>
                <a:pathLst>
                  <a:path w="192" h="68">
                    <a:moveTo>
                      <a:pt x="135" y="1"/>
                    </a:moveTo>
                    <a:lnTo>
                      <a:pt x="142" y="0"/>
                    </a:lnTo>
                    <a:lnTo>
                      <a:pt x="150" y="1"/>
                    </a:lnTo>
                    <a:lnTo>
                      <a:pt x="156" y="1"/>
                    </a:lnTo>
                    <a:lnTo>
                      <a:pt x="163" y="3"/>
                    </a:lnTo>
                    <a:lnTo>
                      <a:pt x="171" y="5"/>
                    </a:lnTo>
                    <a:lnTo>
                      <a:pt x="179" y="7"/>
                    </a:lnTo>
                    <a:lnTo>
                      <a:pt x="184" y="7"/>
                    </a:lnTo>
                    <a:lnTo>
                      <a:pt x="192" y="9"/>
                    </a:lnTo>
                    <a:lnTo>
                      <a:pt x="192" y="13"/>
                    </a:lnTo>
                    <a:lnTo>
                      <a:pt x="184" y="15"/>
                    </a:lnTo>
                    <a:lnTo>
                      <a:pt x="177" y="19"/>
                    </a:lnTo>
                    <a:lnTo>
                      <a:pt x="167" y="22"/>
                    </a:lnTo>
                    <a:lnTo>
                      <a:pt x="161" y="26"/>
                    </a:lnTo>
                    <a:lnTo>
                      <a:pt x="154" y="28"/>
                    </a:lnTo>
                    <a:lnTo>
                      <a:pt x="146" y="32"/>
                    </a:lnTo>
                    <a:lnTo>
                      <a:pt x="139" y="36"/>
                    </a:lnTo>
                    <a:lnTo>
                      <a:pt x="133" y="39"/>
                    </a:lnTo>
                    <a:lnTo>
                      <a:pt x="123" y="43"/>
                    </a:lnTo>
                    <a:lnTo>
                      <a:pt x="118" y="45"/>
                    </a:lnTo>
                    <a:lnTo>
                      <a:pt x="110" y="49"/>
                    </a:lnTo>
                    <a:lnTo>
                      <a:pt x="103" y="51"/>
                    </a:lnTo>
                    <a:lnTo>
                      <a:pt x="95" y="53"/>
                    </a:lnTo>
                    <a:lnTo>
                      <a:pt x="89" y="57"/>
                    </a:lnTo>
                    <a:lnTo>
                      <a:pt x="80" y="58"/>
                    </a:lnTo>
                    <a:lnTo>
                      <a:pt x="74" y="62"/>
                    </a:lnTo>
                    <a:lnTo>
                      <a:pt x="65" y="64"/>
                    </a:lnTo>
                    <a:lnTo>
                      <a:pt x="55" y="66"/>
                    </a:lnTo>
                    <a:lnTo>
                      <a:pt x="46" y="66"/>
                    </a:lnTo>
                    <a:lnTo>
                      <a:pt x="36" y="68"/>
                    </a:lnTo>
                    <a:lnTo>
                      <a:pt x="26" y="66"/>
                    </a:lnTo>
                    <a:lnTo>
                      <a:pt x="17" y="66"/>
                    </a:lnTo>
                    <a:lnTo>
                      <a:pt x="7" y="64"/>
                    </a:lnTo>
                    <a:lnTo>
                      <a:pt x="0" y="62"/>
                    </a:lnTo>
                    <a:lnTo>
                      <a:pt x="6" y="55"/>
                    </a:lnTo>
                    <a:lnTo>
                      <a:pt x="13" y="49"/>
                    </a:lnTo>
                    <a:lnTo>
                      <a:pt x="19" y="43"/>
                    </a:lnTo>
                    <a:lnTo>
                      <a:pt x="28" y="39"/>
                    </a:lnTo>
                    <a:lnTo>
                      <a:pt x="36" y="34"/>
                    </a:lnTo>
                    <a:lnTo>
                      <a:pt x="46" y="30"/>
                    </a:lnTo>
                    <a:lnTo>
                      <a:pt x="53" y="26"/>
                    </a:lnTo>
                    <a:lnTo>
                      <a:pt x="63" y="24"/>
                    </a:lnTo>
                    <a:lnTo>
                      <a:pt x="70" y="20"/>
                    </a:lnTo>
                    <a:lnTo>
                      <a:pt x="80" y="17"/>
                    </a:lnTo>
                    <a:lnTo>
                      <a:pt x="89" y="15"/>
                    </a:lnTo>
                    <a:lnTo>
                      <a:pt x="99" y="11"/>
                    </a:lnTo>
                    <a:lnTo>
                      <a:pt x="106" y="9"/>
                    </a:lnTo>
                    <a:lnTo>
                      <a:pt x="116" y="7"/>
                    </a:lnTo>
                    <a:lnTo>
                      <a:pt x="125" y="3"/>
                    </a:lnTo>
                    <a:lnTo>
                      <a:pt x="135" y="1"/>
                    </a:lnTo>
                    <a:lnTo>
                      <a:pt x="135" y="1"/>
                    </a:lnTo>
                    <a:close/>
                  </a:path>
                </a:pathLst>
              </a:custGeom>
              <a:solidFill>
                <a:srgbClr val="000000"/>
              </a:solidFill>
              <a:ln w="9525">
                <a:noFill/>
                <a:round/>
                <a:headEnd/>
                <a:tailEnd/>
              </a:ln>
            </p:spPr>
            <p:txBody>
              <a:bodyPr/>
              <a:lstStyle/>
              <a:p>
                <a:endParaRPr lang="en-US"/>
              </a:p>
            </p:txBody>
          </p:sp>
          <p:sp>
            <p:nvSpPr>
              <p:cNvPr id="42110" name="Freeform 126"/>
              <p:cNvSpPr>
                <a:spLocks noChangeAspect="1"/>
              </p:cNvSpPr>
              <p:nvPr/>
            </p:nvSpPr>
            <p:spPr bwMode="auto">
              <a:xfrm>
                <a:off x="3053" y="3074"/>
                <a:ext cx="70" cy="21"/>
              </a:xfrm>
              <a:custGeom>
                <a:avLst/>
                <a:gdLst/>
                <a:ahLst/>
                <a:cxnLst>
                  <a:cxn ang="0">
                    <a:pos x="0" y="0"/>
                  </a:cxn>
                  <a:cxn ang="0">
                    <a:pos x="8" y="0"/>
                  </a:cxn>
                  <a:cxn ang="0">
                    <a:pos x="17" y="2"/>
                  </a:cxn>
                  <a:cxn ang="0">
                    <a:pos x="23" y="2"/>
                  </a:cxn>
                  <a:cxn ang="0">
                    <a:pos x="29" y="2"/>
                  </a:cxn>
                  <a:cxn ang="0">
                    <a:pos x="34" y="2"/>
                  </a:cxn>
                  <a:cxn ang="0">
                    <a:pos x="40" y="3"/>
                  </a:cxn>
                  <a:cxn ang="0">
                    <a:pos x="46" y="3"/>
                  </a:cxn>
                  <a:cxn ang="0">
                    <a:pos x="51" y="3"/>
                  </a:cxn>
                  <a:cxn ang="0">
                    <a:pos x="57" y="3"/>
                  </a:cxn>
                  <a:cxn ang="0">
                    <a:pos x="63" y="5"/>
                  </a:cxn>
                  <a:cxn ang="0">
                    <a:pos x="67" y="5"/>
                  </a:cxn>
                  <a:cxn ang="0">
                    <a:pos x="72" y="7"/>
                  </a:cxn>
                  <a:cxn ang="0">
                    <a:pos x="78" y="7"/>
                  </a:cxn>
                  <a:cxn ang="0">
                    <a:pos x="86" y="9"/>
                  </a:cxn>
                  <a:cxn ang="0">
                    <a:pos x="95" y="11"/>
                  </a:cxn>
                  <a:cxn ang="0">
                    <a:pos x="105" y="13"/>
                  </a:cxn>
                  <a:cxn ang="0">
                    <a:pos x="112" y="15"/>
                  </a:cxn>
                  <a:cxn ang="0">
                    <a:pos x="120" y="19"/>
                  </a:cxn>
                  <a:cxn ang="0">
                    <a:pos x="125" y="22"/>
                  </a:cxn>
                  <a:cxn ang="0">
                    <a:pos x="133" y="28"/>
                  </a:cxn>
                  <a:cxn ang="0">
                    <a:pos x="137" y="34"/>
                  </a:cxn>
                  <a:cxn ang="0">
                    <a:pos x="141" y="41"/>
                  </a:cxn>
                  <a:cxn ang="0">
                    <a:pos x="131" y="41"/>
                  </a:cxn>
                  <a:cxn ang="0">
                    <a:pos x="122" y="41"/>
                  </a:cxn>
                  <a:cxn ang="0">
                    <a:pos x="110" y="40"/>
                  </a:cxn>
                  <a:cxn ang="0">
                    <a:pos x="99" y="40"/>
                  </a:cxn>
                  <a:cxn ang="0">
                    <a:pos x="87" y="38"/>
                  </a:cxn>
                  <a:cxn ang="0">
                    <a:pos x="76" y="36"/>
                  </a:cxn>
                  <a:cxn ang="0">
                    <a:pos x="65" y="34"/>
                  </a:cxn>
                  <a:cxn ang="0">
                    <a:pos x="53" y="32"/>
                  </a:cxn>
                  <a:cxn ang="0">
                    <a:pos x="42" y="28"/>
                  </a:cxn>
                  <a:cxn ang="0">
                    <a:pos x="32" y="26"/>
                  </a:cxn>
                  <a:cxn ang="0">
                    <a:pos x="23" y="22"/>
                  </a:cxn>
                  <a:cxn ang="0">
                    <a:pos x="15" y="19"/>
                  </a:cxn>
                  <a:cxn ang="0">
                    <a:pos x="8" y="13"/>
                  </a:cxn>
                  <a:cxn ang="0">
                    <a:pos x="4" y="9"/>
                  </a:cxn>
                  <a:cxn ang="0">
                    <a:pos x="0" y="3"/>
                  </a:cxn>
                  <a:cxn ang="0">
                    <a:pos x="0" y="0"/>
                  </a:cxn>
                  <a:cxn ang="0">
                    <a:pos x="0" y="0"/>
                  </a:cxn>
                </a:cxnLst>
                <a:rect l="0" t="0" r="r" b="b"/>
                <a:pathLst>
                  <a:path w="141" h="41">
                    <a:moveTo>
                      <a:pt x="0" y="0"/>
                    </a:moveTo>
                    <a:lnTo>
                      <a:pt x="8" y="0"/>
                    </a:lnTo>
                    <a:lnTo>
                      <a:pt x="17" y="2"/>
                    </a:lnTo>
                    <a:lnTo>
                      <a:pt x="23" y="2"/>
                    </a:lnTo>
                    <a:lnTo>
                      <a:pt x="29" y="2"/>
                    </a:lnTo>
                    <a:lnTo>
                      <a:pt x="34" y="2"/>
                    </a:lnTo>
                    <a:lnTo>
                      <a:pt x="40" y="3"/>
                    </a:lnTo>
                    <a:lnTo>
                      <a:pt x="46" y="3"/>
                    </a:lnTo>
                    <a:lnTo>
                      <a:pt x="51" y="3"/>
                    </a:lnTo>
                    <a:lnTo>
                      <a:pt x="57" y="3"/>
                    </a:lnTo>
                    <a:lnTo>
                      <a:pt x="63" y="5"/>
                    </a:lnTo>
                    <a:lnTo>
                      <a:pt x="67" y="5"/>
                    </a:lnTo>
                    <a:lnTo>
                      <a:pt x="72" y="7"/>
                    </a:lnTo>
                    <a:lnTo>
                      <a:pt x="78" y="7"/>
                    </a:lnTo>
                    <a:lnTo>
                      <a:pt x="86" y="9"/>
                    </a:lnTo>
                    <a:lnTo>
                      <a:pt x="95" y="11"/>
                    </a:lnTo>
                    <a:lnTo>
                      <a:pt x="105" y="13"/>
                    </a:lnTo>
                    <a:lnTo>
                      <a:pt x="112" y="15"/>
                    </a:lnTo>
                    <a:lnTo>
                      <a:pt x="120" y="19"/>
                    </a:lnTo>
                    <a:lnTo>
                      <a:pt x="125" y="22"/>
                    </a:lnTo>
                    <a:lnTo>
                      <a:pt x="133" y="28"/>
                    </a:lnTo>
                    <a:lnTo>
                      <a:pt x="137" y="34"/>
                    </a:lnTo>
                    <a:lnTo>
                      <a:pt x="141" y="41"/>
                    </a:lnTo>
                    <a:lnTo>
                      <a:pt x="131" y="41"/>
                    </a:lnTo>
                    <a:lnTo>
                      <a:pt x="122" y="41"/>
                    </a:lnTo>
                    <a:lnTo>
                      <a:pt x="110" y="40"/>
                    </a:lnTo>
                    <a:lnTo>
                      <a:pt x="99" y="40"/>
                    </a:lnTo>
                    <a:lnTo>
                      <a:pt x="87" y="38"/>
                    </a:lnTo>
                    <a:lnTo>
                      <a:pt x="76" y="36"/>
                    </a:lnTo>
                    <a:lnTo>
                      <a:pt x="65" y="34"/>
                    </a:lnTo>
                    <a:lnTo>
                      <a:pt x="53" y="32"/>
                    </a:lnTo>
                    <a:lnTo>
                      <a:pt x="42" y="28"/>
                    </a:lnTo>
                    <a:lnTo>
                      <a:pt x="32" y="26"/>
                    </a:lnTo>
                    <a:lnTo>
                      <a:pt x="23" y="22"/>
                    </a:lnTo>
                    <a:lnTo>
                      <a:pt x="15" y="19"/>
                    </a:lnTo>
                    <a:lnTo>
                      <a:pt x="8" y="13"/>
                    </a:lnTo>
                    <a:lnTo>
                      <a:pt x="4" y="9"/>
                    </a:lnTo>
                    <a:lnTo>
                      <a:pt x="0" y="3"/>
                    </a:lnTo>
                    <a:lnTo>
                      <a:pt x="0" y="0"/>
                    </a:lnTo>
                    <a:lnTo>
                      <a:pt x="0" y="0"/>
                    </a:lnTo>
                    <a:close/>
                  </a:path>
                </a:pathLst>
              </a:custGeom>
              <a:solidFill>
                <a:srgbClr val="000000"/>
              </a:solidFill>
              <a:ln w="9525">
                <a:noFill/>
                <a:round/>
                <a:headEnd/>
                <a:tailEnd/>
              </a:ln>
            </p:spPr>
            <p:txBody>
              <a:bodyPr/>
              <a:lstStyle/>
              <a:p>
                <a:endParaRPr lang="en-US"/>
              </a:p>
            </p:txBody>
          </p:sp>
          <p:sp>
            <p:nvSpPr>
              <p:cNvPr id="42111" name="Freeform 127"/>
              <p:cNvSpPr>
                <a:spLocks noChangeAspect="1"/>
              </p:cNvSpPr>
              <p:nvPr/>
            </p:nvSpPr>
            <p:spPr bwMode="auto">
              <a:xfrm>
                <a:off x="3178" y="3114"/>
                <a:ext cx="161" cy="25"/>
              </a:xfrm>
              <a:custGeom>
                <a:avLst/>
                <a:gdLst/>
                <a:ahLst/>
                <a:cxnLst>
                  <a:cxn ang="0">
                    <a:pos x="114" y="2"/>
                  </a:cxn>
                  <a:cxn ang="0">
                    <a:pos x="141" y="2"/>
                  </a:cxn>
                  <a:cxn ang="0">
                    <a:pos x="169" y="2"/>
                  </a:cxn>
                  <a:cxn ang="0">
                    <a:pos x="198" y="2"/>
                  </a:cxn>
                  <a:cxn ang="0">
                    <a:pos x="226" y="0"/>
                  </a:cxn>
                  <a:cxn ang="0">
                    <a:pos x="255" y="2"/>
                  </a:cxn>
                  <a:cxn ang="0">
                    <a:pos x="281" y="6"/>
                  </a:cxn>
                  <a:cxn ang="0">
                    <a:pos x="308" y="14"/>
                  </a:cxn>
                  <a:cxn ang="0">
                    <a:pos x="314" y="19"/>
                  </a:cxn>
                  <a:cxn ang="0">
                    <a:pos x="298" y="23"/>
                  </a:cxn>
                  <a:cxn ang="0">
                    <a:pos x="285" y="25"/>
                  </a:cxn>
                  <a:cxn ang="0">
                    <a:pos x="272" y="29"/>
                  </a:cxn>
                  <a:cxn ang="0">
                    <a:pos x="257" y="33"/>
                  </a:cxn>
                  <a:cxn ang="0">
                    <a:pos x="241" y="35"/>
                  </a:cxn>
                  <a:cxn ang="0">
                    <a:pos x="226" y="38"/>
                  </a:cxn>
                  <a:cxn ang="0">
                    <a:pos x="209" y="40"/>
                  </a:cxn>
                  <a:cxn ang="0">
                    <a:pos x="190" y="42"/>
                  </a:cxn>
                  <a:cxn ang="0">
                    <a:pos x="163" y="46"/>
                  </a:cxn>
                  <a:cxn ang="0">
                    <a:pos x="139" y="48"/>
                  </a:cxn>
                  <a:cxn ang="0">
                    <a:pos x="112" y="48"/>
                  </a:cxn>
                  <a:cxn ang="0">
                    <a:pos x="87" y="48"/>
                  </a:cxn>
                  <a:cxn ang="0">
                    <a:pos x="61" y="46"/>
                  </a:cxn>
                  <a:cxn ang="0">
                    <a:pos x="36" y="42"/>
                  </a:cxn>
                  <a:cxn ang="0">
                    <a:pos x="11" y="37"/>
                  </a:cxn>
                  <a:cxn ang="0">
                    <a:pos x="4" y="27"/>
                  </a:cxn>
                  <a:cxn ang="0">
                    <a:pos x="13" y="19"/>
                  </a:cxn>
                  <a:cxn ang="0">
                    <a:pos x="27" y="14"/>
                  </a:cxn>
                  <a:cxn ang="0">
                    <a:pos x="40" y="12"/>
                  </a:cxn>
                  <a:cxn ang="0">
                    <a:pos x="53" y="12"/>
                  </a:cxn>
                  <a:cxn ang="0">
                    <a:pos x="68" y="10"/>
                  </a:cxn>
                  <a:cxn ang="0">
                    <a:pos x="84" y="8"/>
                  </a:cxn>
                  <a:cxn ang="0">
                    <a:pos x="97" y="4"/>
                  </a:cxn>
                  <a:cxn ang="0">
                    <a:pos x="103" y="2"/>
                  </a:cxn>
                </a:cxnLst>
                <a:rect l="0" t="0" r="r" b="b"/>
                <a:pathLst>
                  <a:path w="321" h="50">
                    <a:moveTo>
                      <a:pt x="103" y="2"/>
                    </a:moveTo>
                    <a:lnTo>
                      <a:pt x="114" y="2"/>
                    </a:lnTo>
                    <a:lnTo>
                      <a:pt x="127" y="2"/>
                    </a:lnTo>
                    <a:lnTo>
                      <a:pt x="141" y="2"/>
                    </a:lnTo>
                    <a:lnTo>
                      <a:pt x="154" y="2"/>
                    </a:lnTo>
                    <a:lnTo>
                      <a:pt x="169" y="2"/>
                    </a:lnTo>
                    <a:lnTo>
                      <a:pt x="184" y="2"/>
                    </a:lnTo>
                    <a:lnTo>
                      <a:pt x="198" y="2"/>
                    </a:lnTo>
                    <a:lnTo>
                      <a:pt x="213" y="2"/>
                    </a:lnTo>
                    <a:lnTo>
                      <a:pt x="226" y="0"/>
                    </a:lnTo>
                    <a:lnTo>
                      <a:pt x="241" y="0"/>
                    </a:lnTo>
                    <a:lnTo>
                      <a:pt x="255" y="2"/>
                    </a:lnTo>
                    <a:lnTo>
                      <a:pt x="270" y="4"/>
                    </a:lnTo>
                    <a:lnTo>
                      <a:pt x="281" y="6"/>
                    </a:lnTo>
                    <a:lnTo>
                      <a:pt x="295" y="10"/>
                    </a:lnTo>
                    <a:lnTo>
                      <a:pt x="308" y="14"/>
                    </a:lnTo>
                    <a:lnTo>
                      <a:pt x="321" y="19"/>
                    </a:lnTo>
                    <a:lnTo>
                      <a:pt x="314" y="19"/>
                    </a:lnTo>
                    <a:lnTo>
                      <a:pt x="306" y="21"/>
                    </a:lnTo>
                    <a:lnTo>
                      <a:pt x="298" y="23"/>
                    </a:lnTo>
                    <a:lnTo>
                      <a:pt x="293" y="25"/>
                    </a:lnTo>
                    <a:lnTo>
                      <a:pt x="285" y="25"/>
                    </a:lnTo>
                    <a:lnTo>
                      <a:pt x="278" y="27"/>
                    </a:lnTo>
                    <a:lnTo>
                      <a:pt x="272" y="29"/>
                    </a:lnTo>
                    <a:lnTo>
                      <a:pt x="264" y="31"/>
                    </a:lnTo>
                    <a:lnTo>
                      <a:pt x="257" y="33"/>
                    </a:lnTo>
                    <a:lnTo>
                      <a:pt x="249" y="33"/>
                    </a:lnTo>
                    <a:lnTo>
                      <a:pt x="241" y="35"/>
                    </a:lnTo>
                    <a:lnTo>
                      <a:pt x="234" y="37"/>
                    </a:lnTo>
                    <a:lnTo>
                      <a:pt x="226" y="38"/>
                    </a:lnTo>
                    <a:lnTo>
                      <a:pt x="219" y="38"/>
                    </a:lnTo>
                    <a:lnTo>
                      <a:pt x="209" y="40"/>
                    </a:lnTo>
                    <a:lnTo>
                      <a:pt x="203" y="42"/>
                    </a:lnTo>
                    <a:lnTo>
                      <a:pt x="190" y="42"/>
                    </a:lnTo>
                    <a:lnTo>
                      <a:pt x="177" y="44"/>
                    </a:lnTo>
                    <a:lnTo>
                      <a:pt x="163" y="46"/>
                    </a:lnTo>
                    <a:lnTo>
                      <a:pt x="152" y="48"/>
                    </a:lnTo>
                    <a:lnTo>
                      <a:pt x="139" y="48"/>
                    </a:lnTo>
                    <a:lnTo>
                      <a:pt x="125" y="48"/>
                    </a:lnTo>
                    <a:lnTo>
                      <a:pt x="112" y="48"/>
                    </a:lnTo>
                    <a:lnTo>
                      <a:pt x="101" y="50"/>
                    </a:lnTo>
                    <a:lnTo>
                      <a:pt x="87" y="48"/>
                    </a:lnTo>
                    <a:lnTo>
                      <a:pt x="74" y="48"/>
                    </a:lnTo>
                    <a:lnTo>
                      <a:pt x="61" y="46"/>
                    </a:lnTo>
                    <a:lnTo>
                      <a:pt x="49" y="44"/>
                    </a:lnTo>
                    <a:lnTo>
                      <a:pt x="36" y="42"/>
                    </a:lnTo>
                    <a:lnTo>
                      <a:pt x="25" y="40"/>
                    </a:lnTo>
                    <a:lnTo>
                      <a:pt x="11" y="37"/>
                    </a:lnTo>
                    <a:lnTo>
                      <a:pt x="0" y="33"/>
                    </a:lnTo>
                    <a:lnTo>
                      <a:pt x="4" y="27"/>
                    </a:lnTo>
                    <a:lnTo>
                      <a:pt x="9" y="23"/>
                    </a:lnTo>
                    <a:lnTo>
                      <a:pt x="13" y="19"/>
                    </a:lnTo>
                    <a:lnTo>
                      <a:pt x="21" y="18"/>
                    </a:lnTo>
                    <a:lnTo>
                      <a:pt x="27" y="14"/>
                    </a:lnTo>
                    <a:lnTo>
                      <a:pt x="32" y="14"/>
                    </a:lnTo>
                    <a:lnTo>
                      <a:pt x="40" y="12"/>
                    </a:lnTo>
                    <a:lnTo>
                      <a:pt x="47" y="12"/>
                    </a:lnTo>
                    <a:lnTo>
                      <a:pt x="53" y="12"/>
                    </a:lnTo>
                    <a:lnTo>
                      <a:pt x="61" y="10"/>
                    </a:lnTo>
                    <a:lnTo>
                      <a:pt x="68" y="10"/>
                    </a:lnTo>
                    <a:lnTo>
                      <a:pt x="76" y="10"/>
                    </a:lnTo>
                    <a:lnTo>
                      <a:pt x="84" y="8"/>
                    </a:lnTo>
                    <a:lnTo>
                      <a:pt x="89" y="6"/>
                    </a:lnTo>
                    <a:lnTo>
                      <a:pt x="97" y="4"/>
                    </a:lnTo>
                    <a:lnTo>
                      <a:pt x="103" y="2"/>
                    </a:lnTo>
                    <a:lnTo>
                      <a:pt x="103" y="2"/>
                    </a:lnTo>
                    <a:close/>
                  </a:path>
                </a:pathLst>
              </a:custGeom>
              <a:solidFill>
                <a:srgbClr val="000000"/>
              </a:solidFill>
              <a:ln w="9525">
                <a:noFill/>
                <a:round/>
                <a:headEnd/>
                <a:tailEnd/>
              </a:ln>
            </p:spPr>
            <p:txBody>
              <a:bodyPr/>
              <a:lstStyle/>
              <a:p>
                <a:endParaRPr lang="en-US"/>
              </a:p>
            </p:txBody>
          </p:sp>
          <p:sp>
            <p:nvSpPr>
              <p:cNvPr id="42112" name="Freeform 128"/>
              <p:cNvSpPr>
                <a:spLocks noChangeAspect="1"/>
              </p:cNvSpPr>
              <p:nvPr/>
            </p:nvSpPr>
            <p:spPr bwMode="auto">
              <a:xfrm>
                <a:off x="3390" y="3124"/>
                <a:ext cx="94" cy="288"/>
              </a:xfrm>
              <a:custGeom>
                <a:avLst/>
                <a:gdLst/>
                <a:ahLst/>
                <a:cxnLst>
                  <a:cxn ang="0">
                    <a:pos x="17" y="16"/>
                  </a:cxn>
                  <a:cxn ang="0">
                    <a:pos x="51" y="50"/>
                  </a:cxn>
                  <a:cxn ang="0">
                    <a:pos x="84" y="88"/>
                  </a:cxn>
                  <a:cxn ang="0">
                    <a:pos x="112" y="128"/>
                  </a:cxn>
                  <a:cxn ang="0">
                    <a:pos x="137" y="170"/>
                  </a:cxn>
                  <a:cxn ang="0">
                    <a:pos x="158" y="213"/>
                  </a:cxn>
                  <a:cxn ang="0">
                    <a:pos x="173" y="259"/>
                  </a:cxn>
                  <a:cxn ang="0">
                    <a:pos x="184" y="305"/>
                  </a:cxn>
                  <a:cxn ang="0">
                    <a:pos x="188" y="346"/>
                  </a:cxn>
                  <a:cxn ang="0">
                    <a:pos x="188" y="381"/>
                  </a:cxn>
                  <a:cxn ang="0">
                    <a:pos x="184" y="415"/>
                  </a:cxn>
                  <a:cxn ang="0">
                    <a:pos x="177" y="447"/>
                  </a:cxn>
                  <a:cxn ang="0">
                    <a:pos x="163" y="479"/>
                  </a:cxn>
                  <a:cxn ang="0">
                    <a:pos x="146" y="510"/>
                  </a:cxn>
                  <a:cxn ang="0">
                    <a:pos x="123" y="537"/>
                  </a:cxn>
                  <a:cxn ang="0">
                    <a:pos x="97" y="563"/>
                  </a:cxn>
                  <a:cxn ang="0">
                    <a:pos x="85" y="565"/>
                  </a:cxn>
                  <a:cxn ang="0">
                    <a:pos x="93" y="542"/>
                  </a:cxn>
                  <a:cxn ang="0">
                    <a:pos x="101" y="519"/>
                  </a:cxn>
                  <a:cxn ang="0">
                    <a:pos x="104" y="495"/>
                  </a:cxn>
                  <a:cxn ang="0">
                    <a:pos x="108" y="474"/>
                  </a:cxn>
                  <a:cxn ang="0">
                    <a:pos x="112" y="449"/>
                  </a:cxn>
                  <a:cxn ang="0">
                    <a:pos x="112" y="426"/>
                  </a:cxn>
                  <a:cxn ang="0">
                    <a:pos x="112" y="403"/>
                  </a:cxn>
                  <a:cxn ang="0">
                    <a:pos x="110" y="365"/>
                  </a:cxn>
                  <a:cxn ang="0">
                    <a:pos x="103" y="316"/>
                  </a:cxn>
                  <a:cxn ang="0">
                    <a:pos x="89" y="265"/>
                  </a:cxn>
                  <a:cxn ang="0">
                    <a:pos x="74" y="215"/>
                  </a:cxn>
                  <a:cxn ang="0">
                    <a:pos x="57" y="168"/>
                  </a:cxn>
                  <a:cxn ang="0">
                    <a:pos x="40" y="118"/>
                  </a:cxn>
                  <a:cxn ang="0">
                    <a:pos x="23" y="71"/>
                  </a:cxn>
                  <a:cxn ang="0">
                    <a:pos x="6" y="25"/>
                  </a:cxn>
                  <a:cxn ang="0">
                    <a:pos x="0" y="0"/>
                  </a:cxn>
                </a:cxnLst>
                <a:rect l="0" t="0" r="r" b="b"/>
                <a:pathLst>
                  <a:path w="188" h="576">
                    <a:moveTo>
                      <a:pt x="0" y="0"/>
                    </a:moveTo>
                    <a:lnTo>
                      <a:pt x="17" y="16"/>
                    </a:lnTo>
                    <a:lnTo>
                      <a:pt x="34" y="33"/>
                    </a:lnTo>
                    <a:lnTo>
                      <a:pt x="51" y="50"/>
                    </a:lnTo>
                    <a:lnTo>
                      <a:pt x="68" y="69"/>
                    </a:lnTo>
                    <a:lnTo>
                      <a:pt x="84" y="88"/>
                    </a:lnTo>
                    <a:lnTo>
                      <a:pt x="99" y="109"/>
                    </a:lnTo>
                    <a:lnTo>
                      <a:pt x="112" y="128"/>
                    </a:lnTo>
                    <a:lnTo>
                      <a:pt x="127" y="151"/>
                    </a:lnTo>
                    <a:lnTo>
                      <a:pt x="137" y="170"/>
                    </a:lnTo>
                    <a:lnTo>
                      <a:pt x="148" y="192"/>
                    </a:lnTo>
                    <a:lnTo>
                      <a:pt x="158" y="213"/>
                    </a:lnTo>
                    <a:lnTo>
                      <a:pt x="167" y="238"/>
                    </a:lnTo>
                    <a:lnTo>
                      <a:pt x="173" y="259"/>
                    </a:lnTo>
                    <a:lnTo>
                      <a:pt x="180" y="282"/>
                    </a:lnTo>
                    <a:lnTo>
                      <a:pt x="184" y="305"/>
                    </a:lnTo>
                    <a:lnTo>
                      <a:pt x="188" y="327"/>
                    </a:lnTo>
                    <a:lnTo>
                      <a:pt x="188" y="346"/>
                    </a:lnTo>
                    <a:lnTo>
                      <a:pt x="188" y="364"/>
                    </a:lnTo>
                    <a:lnTo>
                      <a:pt x="188" y="381"/>
                    </a:lnTo>
                    <a:lnTo>
                      <a:pt x="188" y="398"/>
                    </a:lnTo>
                    <a:lnTo>
                      <a:pt x="184" y="415"/>
                    </a:lnTo>
                    <a:lnTo>
                      <a:pt x="180" y="432"/>
                    </a:lnTo>
                    <a:lnTo>
                      <a:pt x="177" y="447"/>
                    </a:lnTo>
                    <a:lnTo>
                      <a:pt x="171" y="464"/>
                    </a:lnTo>
                    <a:lnTo>
                      <a:pt x="163" y="479"/>
                    </a:lnTo>
                    <a:lnTo>
                      <a:pt x="156" y="495"/>
                    </a:lnTo>
                    <a:lnTo>
                      <a:pt x="146" y="510"/>
                    </a:lnTo>
                    <a:lnTo>
                      <a:pt x="137" y="523"/>
                    </a:lnTo>
                    <a:lnTo>
                      <a:pt x="123" y="537"/>
                    </a:lnTo>
                    <a:lnTo>
                      <a:pt x="110" y="550"/>
                    </a:lnTo>
                    <a:lnTo>
                      <a:pt x="97" y="563"/>
                    </a:lnTo>
                    <a:lnTo>
                      <a:pt x="82" y="576"/>
                    </a:lnTo>
                    <a:lnTo>
                      <a:pt x="85" y="565"/>
                    </a:lnTo>
                    <a:lnTo>
                      <a:pt x="89" y="554"/>
                    </a:lnTo>
                    <a:lnTo>
                      <a:pt x="93" y="542"/>
                    </a:lnTo>
                    <a:lnTo>
                      <a:pt x="97" y="531"/>
                    </a:lnTo>
                    <a:lnTo>
                      <a:pt x="101" y="519"/>
                    </a:lnTo>
                    <a:lnTo>
                      <a:pt x="103" y="506"/>
                    </a:lnTo>
                    <a:lnTo>
                      <a:pt x="104" y="495"/>
                    </a:lnTo>
                    <a:lnTo>
                      <a:pt x="108" y="485"/>
                    </a:lnTo>
                    <a:lnTo>
                      <a:pt x="108" y="474"/>
                    </a:lnTo>
                    <a:lnTo>
                      <a:pt x="110" y="460"/>
                    </a:lnTo>
                    <a:lnTo>
                      <a:pt x="112" y="449"/>
                    </a:lnTo>
                    <a:lnTo>
                      <a:pt x="112" y="438"/>
                    </a:lnTo>
                    <a:lnTo>
                      <a:pt x="112" y="426"/>
                    </a:lnTo>
                    <a:lnTo>
                      <a:pt x="112" y="415"/>
                    </a:lnTo>
                    <a:lnTo>
                      <a:pt x="112" y="403"/>
                    </a:lnTo>
                    <a:lnTo>
                      <a:pt x="112" y="392"/>
                    </a:lnTo>
                    <a:lnTo>
                      <a:pt x="110" y="365"/>
                    </a:lnTo>
                    <a:lnTo>
                      <a:pt x="106" y="341"/>
                    </a:lnTo>
                    <a:lnTo>
                      <a:pt x="103" y="316"/>
                    </a:lnTo>
                    <a:lnTo>
                      <a:pt x="97" y="291"/>
                    </a:lnTo>
                    <a:lnTo>
                      <a:pt x="89" y="265"/>
                    </a:lnTo>
                    <a:lnTo>
                      <a:pt x="84" y="242"/>
                    </a:lnTo>
                    <a:lnTo>
                      <a:pt x="74" y="215"/>
                    </a:lnTo>
                    <a:lnTo>
                      <a:pt x="66" y="192"/>
                    </a:lnTo>
                    <a:lnTo>
                      <a:pt x="57" y="168"/>
                    </a:lnTo>
                    <a:lnTo>
                      <a:pt x="49" y="143"/>
                    </a:lnTo>
                    <a:lnTo>
                      <a:pt x="40" y="118"/>
                    </a:lnTo>
                    <a:lnTo>
                      <a:pt x="32" y="96"/>
                    </a:lnTo>
                    <a:lnTo>
                      <a:pt x="23" y="71"/>
                    </a:lnTo>
                    <a:lnTo>
                      <a:pt x="13" y="48"/>
                    </a:lnTo>
                    <a:lnTo>
                      <a:pt x="6" y="25"/>
                    </a:lnTo>
                    <a:lnTo>
                      <a:pt x="0" y="0"/>
                    </a:lnTo>
                    <a:lnTo>
                      <a:pt x="0" y="0"/>
                    </a:lnTo>
                    <a:close/>
                  </a:path>
                </a:pathLst>
              </a:custGeom>
              <a:solidFill>
                <a:srgbClr val="000000"/>
              </a:solidFill>
              <a:ln w="9525">
                <a:noFill/>
                <a:round/>
                <a:headEnd/>
                <a:tailEnd/>
              </a:ln>
            </p:spPr>
            <p:txBody>
              <a:bodyPr/>
              <a:lstStyle/>
              <a:p>
                <a:endParaRPr lang="en-US"/>
              </a:p>
            </p:txBody>
          </p:sp>
          <p:sp>
            <p:nvSpPr>
              <p:cNvPr id="42113" name="Freeform 129"/>
              <p:cNvSpPr>
                <a:spLocks noChangeAspect="1"/>
              </p:cNvSpPr>
              <p:nvPr/>
            </p:nvSpPr>
            <p:spPr bwMode="auto">
              <a:xfrm>
                <a:off x="3053" y="3128"/>
                <a:ext cx="49" cy="18"/>
              </a:xfrm>
              <a:custGeom>
                <a:avLst/>
                <a:gdLst/>
                <a:ahLst/>
                <a:cxnLst>
                  <a:cxn ang="0">
                    <a:pos x="21" y="0"/>
                  </a:cxn>
                  <a:cxn ang="0">
                    <a:pos x="27" y="2"/>
                  </a:cxn>
                  <a:cxn ang="0">
                    <a:pos x="34" y="4"/>
                  </a:cxn>
                  <a:cxn ang="0">
                    <a:pos x="42" y="6"/>
                  </a:cxn>
                  <a:cxn ang="0">
                    <a:pos x="49" y="8"/>
                  </a:cxn>
                  <a:cxn ang="0">
                    <a:pos x="57" y="8"/>
                  </a:cxn>
                  <a:cxn ang="0">
                    <a:pos x="65" y="8"/>
                  </a:cxn>
                  <a:cxn ang="0">
                    <a:pos x="72" y="8"/>
                  </a:cxn>
                  <a:cxn ang="0">
                    <a:pos x="78" y="11"/>
                  </a:cxn>
                  <a:cxn ang="0">
                    <a:pos x="85" y="13"/>
                  </a:cxn>
                  <a:cxn ang="0">
                    <a:pos x="91" y="19"/>
                  </a:cxn>
                  <a:cxn ang="0">
                    <a:pos x="93" y="21"/>
                  </a:cxn>
                  <a:cxn ang="0">
                    <a:pos x="95" y="25"/>
                  </a:cxn>
                  <a:cxn ang="0">
                    <a:pos x="95" y="30"/>
                  </a:cxn>
                  <a:cxn ang="0">
                    <a:pos x="97" y="36"/>
                  </a:cxn>
                  <a:cxn ang="0">
                    <a:pos x="89" y="34"/>
                  </a:cxn>
                  <a:cxn ang="0">
                    <a:pos x="84" y="34"/>
                  </a:cxn>
                  <a:cxn ang="0">
                    <a:pos x="78" y="34"/>
                  </a:cxn>
                  <a:cxn ang="0">
                    <a:pos x="72" y="34"/>
                  </a:cxn>
                  <a:cxn ang="0">
                    <a:pos x="65" y="34"/>
                  </a:cxn>
                  <a:cxn ang="0">
                    <a:pos x="59" y="34"/>
                  </a:cxn>
                  <a:cxn ang="0">
                    <a:pos x="53" y="34"/>
                  </a:cxn>
                  <a:cxn ang="0">
                    <a:pos x="47" y="34"/>
                  </a:cxn>
                  <a:cxn ang="0">
                    <a:pos x="42" y="32"/>
                  </a:cxn>
                  <a:cxn ang="0">
                    <a:pos x="36" y="32"/>
                  </a:cxn>
                  <a:cxn ang="0">
                    <a:pos x="28" y="30"/>
                  </a:cxn>
                  <a:cxn ang="0">
                    <a:pos x="23" y="30"/>
                  </a:cxn>
                  <a:cxn ang="0">
                    <a:pos x="17" y="29"/>
                  </a:cxn>
                  <a:cxn ang="0">
                    <a:pos x="11" y="29"/>
                  </a:cxn>
                  <a:cxn ang="0">
                    <a:pos x="6" y="27"/>
                  </a:cxn>
                  <a:cxn ang="0">
                    <a:pos x="0" y="25"/>
                  </a:cxn>
                  <a:cxn ang="0">
                    <a:pos x="2" y="17"/>
                  </a:cxn>
                  <a:cxn ang="0">
                    <a:pos x="9" y="11"/>
                  </a:cxn>
                  <a:cxn ang="0">
                    <a:pos x="17" y="4"/>
                  </a:cxn>
                  <a:cxn ang="0">
                    <a:pos x="21" y="0"/>
                  </a:cxn>
                  <a:cxn ang="0">
                    <a:pos x="21" y="0"/>
                  </a:cxn>
                </a:cxnLst>
                <a:rect l="0" t="0" r="r" b="b"/>
                <a:pathLst>
                  <a:path w="97" h="36">
                    <a:moveTo>
                      <a:pt x="21" y="0"/>
                    </a:moveTo>
                    <a:lnTo>
                      <a:pt x="27" y="2"/>
                    </a:lnTo>
                    <a:lnTo>
                      <a:pt x="34" y="4"/>
                    </a:lnTo>
                    <a:lnTo>
                      <a:pt x="42" y="6"/>
                    </a:lnTo>
                    <a:lnTo>
                      <a:pt x="49" y="8"/>
                    </a:lnTo>
                    <a:lnTo>
                      <a:pt x="57" y="8"/>
                    </a:lnTo>
                    <a:lnTo>
                      <a:pt x="65" y="8"/>
                    </a:lnTo>
                    <a:lnTo>
                      <a:pt x="72" y="8"/>
                    </a:lnTo>
                    <a:lnTo>
                      <a:pt x="78" y="11"/>
                    </a:lnTo>
                    <a:lnTo>
                      <a:pt x="85" y="13"/>
                    </a:lnTo>
                    <a:lnTo>
                      <a:pt x="91" y="19"/>
                    </a:lnTo>
                    <a:lnTo>
                      <a:pt x="93" y="21"/>
                    </a:lnTo>
                    <a:lnTo>
                      <a:pt x="95" y="25"/>
                    </a:lnTo>
                    <a:lnTo>
                      <a:pt x="95" y="30"/>
                    </a:lnTo>
                    <a:lnTo>
                      <a:pt x="97" y="36"/>
                    </a:lnTo>
                    <a:lnTo>
                      <a:pt x="89" y="34"/>
                    </a:lnTo>
                    <a:lnTo>
                      <a:pt x="84" y="34"/>
                    </a:lnTo>
                    <a:lnTo>
                      <a:pt x="78" y="34"/>
                    </a:lnTo>
                    <a:lnTo>
                      <a:pt x="72" y="34"/>
                    </a:lnTo>
                    <a:lnTo>
                      <a:pt x="65" y="34"/>
                    </a:lnTo>
                    <a:lnTo>
                      <a:pt x="59" y="34"/>
                    </a:lnTo>
                    <a:lnTo>
                      <a:pt x="53" y="34"/>
                    </a:lnTo>
                    <a:lnTo>
                      <a:pt x="47" y="34"/>
                    </a:lnTo>
                    <a:lnTo>
                      <a:pt x="42" y="32"/>
                    </a:lnTo>
                    <a:lnTo>
                      <a:pt x="36" y="32"/>
                    </a:lnTo>
                    <a:lnTo>
                      <a:pt x="28" y="30"/>
                    </a:lnTo>
                    <a:lnTo>
                      <a:pt x="23" y="30"/>
                    </a:lnTo>
                    <a:lnTo>
                      <a:pt x="17" y="29"/>
                    </a:lnTo>
                    <a:lnTo>
                      <a:pt x="11" y="29"/>
                    </a:lnTo>
                    <a:lnTo>
                      <a:pt x="6" y="27"/>
                    </a:lnTo>
                    <a:lnTo>
                      <a:pt x="0" y="25"/>
                    </a:lnTo>
                    <a:lnTo>
                      <a:pt x="2" y="17"/>
                    </a:lnTo>
                    <a:lnTo>
                      <a:pt x="9" y="11"/>
                    </a:lnTo>
                    <a:lnTo>
                      <a:pt x="17" y="4"/>
                    </a:lnTo>
                    <a:lnTo>
                      <a:pt x="21" y="0"/>
                    </a:lnTo>
                    <a:lnTo>
                      <a:pt x="21" y="0"/>
                    </a:lnTo>
                    <a:close/>
                  </a:path>
                </a:pathLst>
              </a:custGeom>
              <a:solidFill>
                <a:srgbClr val="000000"/>
              </a:solidFill>
              <a:ln w="9525">
                <a:noFill/>
                <a:round/>
                <a:headEnd/>
                <a:tailEnd/>
              </a:ln>
            </p:spPr>
            <p:txBody>
              <a:bodyPr/>
              <a:lstStyle/>
              <a:p>
                <a:endParaRPr lang="en-US"/>
              </a:p>
            </p:txBody>
          </p:sp>
          <p:sp>
            <p:nvSpPr>
              <p:cNvPr id="42114" name="Freeform 130"/>
              <p:cNvSpPr>
                <a:spLocks noChangeAspect="1"/>
              </p:cNvSpPr>
              <p:nvPr/>
            </p:nvSpPr>
            <p:spPr bwMode="auto">
              <a:xfrm>
                <a:off x="3245" y="3168"/>
                <a:ext cx="157" cy="93"/>
              </a:xfrm>
              <a:custGeom>
                <a:avLst/>
                <a:gdLst/>
                <a:ahLst/>
                <a:cxnLst>
                  <a:cxn ang="0">
                    <a:pos x="82" y="2"/>
                  </a:cxn>
                  <a:cxn ang="0">
                    <a:pos x="131" y="0"/>
                  </a:cxn>
                  <a:cxn ang="0">
                    <a:pos x="175" y="7"/>
                  </a:cxn>
                  <a:cxn ang="0">
                    <a:pos x="215" y="25"/>
                  </a:cxn>
                  <a:cxn ang="0">
                    <a:pos x="249" y="47"/>
                  </a:cxn>
                  <a:cxn ang="0">
                    <a:pos x="276" y="78"/>
                  </a:cxn>
                  <a:cxn ang="0">
                    <a:pos x="296" y="116"/>
                  </a:cxn>
                  <a:cxn ang="0">
                    <a:pos x="310" y="159"/>
                  </a:cxn>
                  <a:cxn ang="0">
                    <a:pos x="298" y="177"/>
                  </a:cxn>
                  <a:cxn ang="0">
                    <a:pos x="270" y="167"/>
                  </a:cxn>
                  <a:cxn ang="0">
                    <a:pos x="239" y="156"/>
                  </a:cxn>
                  <a:cxn ang="0">
                    <a:pos x="209" y="148"/>
                  </a:cxn>
                  <a:cxn ang="0">
                    <a:pos x="179" y="139"/>
                  </a:cxn>
                  <a:cxn ang="0">
                    <a:pos x="150" y="129"/>
                  </a:cxn>
                  <a:cxn ang="0">
                    <a:pos x="123" y="118"/>
                  </a:cxn>
                  <a:cxn ang="0">
                    <a:pos x="99" y="104"/>
                  </a:cxn>
                  <a:cxn ang="0">
                    <a:pos x="95" y="95"/>
                  </a:cxn>
                  <a:cxn ang="0">
                    <a:pos x="106" y="95"/>
                  </a:cxn>
                  <a:cxn ang="0">
                    <a:pos x="118" y="95"/>
                  </a:cxn>
                  <a:cxn ang="0">
                    <a:pos x="131" y="95"/>
                  </a:cxn>
                  <a:cxn ang="0">
                    <a:pos x="143" y="95"/>
                  </a:cxn>
                  <a:cxn ang="0">
                    <a:pos x="154" y="95"/>
                  </a:cxn>
                  <a:cxn ang="0">
                    <a:pos x="167" y="95"/>
                  </a:cxn>
                  <a:cxn ang="0">
                    <a:pos x="179" y="95"/>
                  </a:cxn>
                  <a:cxn ang="0">
                    <a:pos x="184" y="83"/>
                  </a:cxn>
                  <a:cxn ang="0">
                    <a:pos x="171" y="66"/>
                  </a:cxn>
                  <a:cxn ang="0">
                    <a:pos x="150" y="59"/>
                  </a:cxn>
                  <a:cxn ang="0">
                    <a:pos x="123" y="57"/>
                  </a:cxn>
                  <a:cxn ang="0">
                    <a:pos x="93" y="57"/>
                  </a:cxn>
                  <a:cxn ang="0">
                    <a:pos x="63" y="55"/>
                  </a:cxn>
                  <a:cxn ang="0">
                    <a:pos x="34" y="49"/>
                  </a:cxn>
                  <a:cxn ang="0">
                    <a:pos x="9" y="38"/>
                  </a:cxn>
                  <a:cxn ang="0">
                    <a:pos x="6" y="25"/>
                  </a:cxn>
                  <a:cxn ang="0">
                    <a:pos x="21" y="19"/>
                  </a:cxn>
                  <a:cxn ang="0">
                    <a:pos x="36" y="15"/>
                  </a:cxn>
                  <a:cxn ang="0">
                    <a:pos x="49" y="9"/>
                  </a:cxn>
                  <a:cxn ang="0">
                    <a:pos x="57" y="7"/>
                  </a:cxn>
                </a:cxnLst>
                <a:rect l="0" t="0" r="r" b="b"/>
                <a:pathLst>
                  <a:path w="314" h="184">
                    <a:moveTo>
                      <a:pt x="57" y="7"/>
                    </a:moveTo>
                    <a:lnTo>
                      <a:pt x="82" y="2"/>
                    </a:lnTo>
                    <a:lnTo>
                      <a:pt x="106" y="0"/>
                    </a:lnTo>
                    <a:lnTo>
                      <a:pt x="131" y="0"/>
                    </a:lnTo>
                    <a:lnTo>
                      <a:pt x="154" y="4"/>
                    </a:lnTo>
                    <a:lnTo>
                      <a:pt x="175" y="7"/>
                    </a:lnTo>
                    <a:lnTo>
                      <a:pt x="196" y="15"/>
                    </a:lnTo>
                    <a:lnTo>
                      <a:pt x="215" y="25"/>
                    </a:lnTo>
                    <a:lnTo>
                      <a:pt x="234" y="36"/>
                    </a:lnTo>
                    <a:lnTo>
                      <a:pt x="249" y="47"/>
                    </a:lnTo>
                    <a:lnTo>
                      <a:pt x="262" y="63"/>
                    </a:lnTo>
                    <a:lnTo>
                      <a:pt x="276" y="78"/>
                    </a:lnTo>
                    <a:lnTo>
                      <a:pt x="287" y="97"/>
                    </a:lnTo>
                    <a:lnTo>
                      <a:pt x="296" y="116"/>
                    </a:lnTo>
                    <a:lnTo>
                      <a:pt x="304" y="137"/>
                    </a:lnTo>
                    <a:lnTo>
                      <a:pt x="310" y="159"/>
                    </a:lnTo>
                    <a:lnTo>
                      <a:pt x="314" y="184"/>
                    </a:lnTo>
                    <a:lnTo>
                      <a:pt x="298" y="177"/>
                    </a:lnTo>
                    <a:lnTo>
                      <a:pt x="283" y="171"/>
                    </a:lnTo>
                    <a:lnTo>
                      <a:pt x="270" y="167"/>
                    </a:lnTo>
                    <a:lnTo>
                      <a:pt x="255" y="161"/>
                    </a:lnTo>
                    <a:lnTo>
                      <a:pt x="239" y="156"/>
                    </a:lnTo>
                    <a:lnTo>
                      <a:pt x="224" y="152"/>
                    </a:lnTo>
                    <a:lnTo>
                      <a:pt x="209" y="148"/>
                    </a:lnTo>
                    <a:lnTo>
                      <a:pt x="194" y="144"/>
                    </a:lnTo>
                    <a:lnTo>
                      <a:pt x="179" y="139"/>
                    </a:lnTo>
                    <a:lnTo>
                      <a:pt x="163" y="133"/>
                    </a:lnTo>
                    <a:lnTo>
                      <a:pt x="150" y="129"/>
                    </a:lnTo>
                    <a:lnTo>
                      <a:pt x="137" y="123"/>
                    </a:lnTo>
                    <a:lnTo>
                      <a:pt x="123" y="118"/>
                    </a:lnTo>
                    <a:lnTo>
                      <a:pt x="112" y="112"/>
                    </a:lnTo>
                    <a:lnTo>
                      <a:pt x="99" y="104"/>
                    </a:lnTo>
                    <a:lnTo>
                      <a:pt x="89" y="95"/>
                    </a:lnTo>
                    <a:lnTo>
                      <a:pt x="95" y="95"/>
                    </a:lnTo>
                    <a:lnTo>
                      <a:pt x="101" y="95"/>
                    </a:lnTo>
                    <a:lnTo>
                      <a:pt x="106" y="95"/>
                    </a:lnTo>
                    <a:lnTo>
                      <a:pt x="112" y="95"/>
                    </a:lnTo>
                    <a:lnTo>
                      <a:pt x="118" y="95"/>
                    </a:lnTo>
                    <a:lnTo>
                      <a:pt x="123" y="95"/>
                    </a:lnTo>
                    <a:lnTo>
                      <a:pt x="131" y="95"/>
                    </a:lnTo>
                    <a:lnTo>
                      <a:pt x="137" y="95"/>
                    </a:lnTo>
                    <a:lnTo>
                      <a:pt x="143" y="95"/>
                    </a:lnTo>
                    <a:lnTo>
                      <a:pt x="148" y="95"/>
                    </a:lnTo>
                    <a:lnTo>
                      <a:pt x="154" y="95"/>
                    </a:lnTo>
                    <a:lnTo>
                      <a:pt x="162" y="95"/>
                    </a:lnTo>
                    <a:lnTo>
                      <a:pt x="167" y="95"/>
                    </a:lnTo>
                    <a:lnTo>
                      <a:pt x="173" y="95"/>
                    </a:lnTo>
                    <a:lnTo>
                      <a:pt x="179" y="95"/>
                    </a:lnTo>
                    <a:lnTo>
                      <a:pt x="186" y="95"/>
                    </a:lnTo>
                    <a:lnTo>
                      <a:pt x="184" y="83"/>
                    </a:lnTo>
                    <a:lnTo>
                      <a:pt x="179" y="74"/>
                    </a:lnTo>
                    <a:lnTo>
                      <a:pt x="171" y="66"/>
                    </a:lnTo>
                    <a:lnTo>
                      <a:pt x="162" y="63"/>
                    </a:lnTo>
                    <a:lnTo>
                      <a:pt x="150" y="59"/>
                    </a:lnTo>
                    <a:lnTo>
                      <a:pt x="139" y="57"/>
                    </a:lnTo>
                    <a:lnTo>
                      <a:pt x="123" y="57"/>
                    </a:lnTo>
                    <a:lnTo>
                      <a:pt x="110" y="57"/>
                    </a:lnTo>
                    <a:lnTo>
                      <a:pt x="93" y="57"/>
                    </a:lnTo>
                    <a:lnTo>
                      <a:pt x="78" y="57"/>
                    </a:lnTo>
                    <a:lnTo>
                      <a:pt x="63" y="55"/>
                    </a:lnTo>
                    <a:lnTo>
                      <a:pt x="47" y="53"/>
                    </a:lnTo>
                    <a:lnTo>
                      <a:pt x="34" y="49"/>
                    </a:lnTo>
                    <a:lnTo>
                      <a:pt x="21" y="45"/>
                    </a:lnTo>
                    <a:lnTo>
                      <a:pt x="9" y="38"/>
                    </a:lnTo>
                    <a:lnTo>
                      <a:pt x="0" y="28"/>
                    </a:lnTo>
                    <a:lnTo>
                      <a:pt x="6" y="25"/>
                    </a:lnTo>
                    <a:lnTo>
                      <a:pt x="13" y="23"/>
                    </a:lnTo>
                    <a:lnTo>
                      <a:pt x="21" y="19"/>
                    </a:lnTo>
                    <a:lnTo>
                      <a:pt x="28" y="19"/>
                    </a:lnTo>
                    <a:lnTo>
                      <a:pt x="36" y="15"/>
                    </a:lnTo>
                    <a:lnTo>
                      <a:pt x="44" y="13"/>
                    </a:lnTo>
                    <a:lnTo>
                      <a:pt x="49" y="9"/>
                    </a:lnTo>
                    <a:lnTo>
                      <a:pt x="57" y="7"/>
                    </a:lnTo>
                    <a:lnTo>
                      <a:pt x="57" y="7"/>
                    </a:lnTo>
                    <a:close/>
                  </a:path>
                </a:pathLst>
              </a:custGeom>
              <a:solidFill>
                <a:srgbClr val="000000"/>
              </a:solidFill>
              <a:ln w="9525">
                <a:noFill/>
                <a:round/>
                <a:headEnd/>
                <a:tailEnd/>
              </a:ln>
            </p:spPr>
            <p:txBody>
              <a:bodyPr/>
              <a:lstStyle/>
              <a:p>
                <a:endParaRPr lang="en-US"/>
              </a:p>
            </p:txBody>
          </p:sp>
          <p:sp>
            <p:nvSpPr>
              <p:cNvPr id="42115" name="Freeform 131"/>
              <p:cNvSpPr>
                <a:spLocks noChangeAspect="1"/>
              </p:cNvSpPr>
              <p:nvPr/>
            </p:nvSpPr>
            <p:spPr bwMode="auto">
              <a:xfrm>
                <a:off x="2751" y="3186"/>
                <a:ext cx="63" cy="54"/>
              </a:xfrm>
              <a:custGeom>
                <a:avLst/>
                <a:gdLst/>
                <a:ahLst/>
                <a:cxnLst>
                  <a:cxn ang="0">
                    <a:pos x="40" y="0"/>
                  </a:cxn>
                  <a:cxn ang="0">
                    <a:pos x="48" y="2"/>
                  </a:cxn>
                  <a:cxn ang="0">
                    <a:pos x="56" y="6"/>
                  </a:cxn>
                  <a:cxn ang="0">
                    <a:pos x="65" y="11"/>
                  </a:cxn>
                  <a:cxn ang="0">
                    <a:pos x="76" y="19"/>
                  </a:cxn>
                  <a:cxn ang="0">
                    <a:pos x="86" y="27"/>
                  </a:cxn>
                  <a:cxn ang="0">
                    <a:pos x="95" y="34"/>
                  </a:cxn>
                  <a:cxn ang="0">
                    <a:pos x="103" y="44"/>
                  </a:cxn>
                  <a:cxn ang="0">
                    <a:pos x="111" y="53"/>
                  </a:cxn>
                  <a:cxn ang="0">
                    <a:pos x="116" y="57"/>
                  </a:cxn>
                  <a:cxn ang="0">
                    <a:pos x="120" y="63"/>
                  </a:cxn>
                  <a:cxn ang="0">
                    <a:pos x="122" y="70"/>
                  </a:cxn>
                  <a:cxn ang="0">
                    <a:pos x="126" y="78"/>
                  </a:cxn>
                  <a:cxn ang="0">
                    <a:pos x="126" y="84"/>
                  </a:cxn>
                  <a:cxn ang="0">
                    <a:pos x="126" y="91"/>
                  </a:cxn>
                  <a:cxn ang="0">
                    <a:pos x="126" y="99"/>
                  </a:cxn>
                  <a:cxn ang="0">
                    <a:pos x="126" y="106"/>
                  </a:cxn>
                  <a:cxn ang="0">
                    <a:pos x="118" y="103"/>
                  </a:cxn>
                  <a:cxn ang="0">
                    <a:pos x="111" y="101"/>
                  </a:cxn>
                  <a:cxn ang="0">
                    <a:pos x="105" y="99"/>
                  </a:cxn>
                  <a:cxn ang="0">
                    <a:pos x="99" y="95"/>
                  </a:cxn>
                  <a:cxn ang="0">
                    <a:pos x="92" y="91"/>
                  </a:cxn>
                  <a:cxn ang="0">
                    <a:pos x="86" y="87"/>
                  </a:cxn>
                  <a:cxn ang="0">
                    <a:pos x="80" y="84"/>
                  </a:cxn>
                  <a:cxn ang="0">
                    <a:pos x="76" y="82"/>
                  </a:cxn>
                  <a:cxn ang="0">
                    <a:pos x="67" y="74"/>
                  </a:cxn>
                  <a:cxn ang="0">
                    <a:pos x="57" y="68"/>
                  </a:cxn>
                  <a:cxn ang="0">
                    <a:pos x="50" y="61"/>
                  </a:cxn>
                  <a:cxn ang="0">
                    <a:pos x="40" y="55"/>
                  </a:cxn>
                  <a:cxn ang="0">
                    <a:pos x="31" y="49"/>
                  </a:cxn>
                  <a:cxn ang="0">
                    <a:pos x="21" y="46"/>
                  </a:cxn>
                  <a:cxn ang="0">
                    <a:pos x="10" y="42"/>
                  </a:cxn>
                  <a:cxn ang="0">
                    <a:pos x="0" y="42"/>
                  </a:cxn>
                  <a:cxn ang="0">
                    <a:pos x="4" y="36"/>
                  </a:cxn>
                  <a:cxn ang="0">
                    <a:pos x="8" y="28"/>
                  </a:cxn>
                  <a:cxn ang="0">
                    <a:pos x="12" y="23"/>
                  </a:cxn>
                  <a:cxn ang="0">
                    <a:pos x="18" y="17"/>
                  </a:cxn>
                  <a:cxn ang="0">
                    <a:pos x="23" y="11"/>
                  </a:cxn>
                  <a:cxn ang="0">
                    <a:pos x="29" y="8"/>
                  </a:cxn>
                  <a:cxn ang="0">
                    <a:pos x="35" y="2"/>
                  </a:cxn>
                  <a:cxn ang="0">
                    <a:pos x="40" y="0"/>
                  </a:cxn>
                  <a:cxn ang="0">
                    <a:pos x="40" y="0"/>
                  </a:cxn>
                </a:cxnLst>
                <a:rect l="0" t="0" r="r" b="b"/>
                <a:pathLst>
                  <a:path w="126" h="106">
                    <a:moveTo>
                      <a:pt x="40" y="0"/>
                    </a:moveTo>
                    <a:lnTo>
                      <a:pt x="48" y="2"/>
                    </a:lnTo>
                    <a:lnTo>
                      <a:pt x="56" y="6"/>
                    </a:lnTo>
                    <a:lnTo>
                      <a:pt x="65" y="11"/>
                    </a:lnTo>
                    <a:lnTo>
                      <a:pt x="76" y="19"/>
                    </a:lnTo>
                    <a:lnTo>
                      <a:pt x="86" y="27"/>
                    </a:lnTo>
                    <a:lnTo>
                      <a:pt x="95" y="34"/>
                    </a:lnTo>
                    <a:lnTo>
                      <a:pt x="103" y="44"/>
                    </a:lnTo>
                    <a:lnTo>
                      <a:pt x="111" y="53"/>
                    </a:lnTo>
                    <a:lnTo>
                      <a:pt x="116" y="57"/>
                    </a:lnTo>
                    <a:lnTo>
                      <a:pt x="120" y="63"/>
                    </a:lnTo>
                    <a:lnTo>
                      <a:pt x="122" y="70"/>
                    </a:lnTo>
                    <a:lnTo>
                      <a:pt x="126" y="78"/>
                    </a:lnTo>
                    <a:lnTo>
                      <a:pt x="126" y="84"/>
                    </a:lnTo>
                    <a:lnTo>
                      <a:pt x="126" y="91"/>
                    </a:lnTo>
                    <a:lnTo>
                      <a:pt x="126" y="99"/>
                    </a:lnTo>
                    <a:lnTo>
                      <a:pt x="126" y="106"/>
                    </a:lnTo>
                    <a:lnTo>
                      <a:pt x="118" y="103"/>
                    </a:lnTo>
                    <a:lnTo>
                      <a:pt x="111" y="101"/>
                    </a:lnTo>
                    <a:lnTo>
                      <a:pt x="105" y="99"/>
                    </a:lnTo>
                    <a:lnTo>
                      <a:pt x="99" y="95"/>
                    </a:lnTo>
                    <a:lnTo>
                      <a:pt x="92" y="91"/>
                    </a:lnTo>
                    <a:lnTo>
                      <a:pt x="86" y="87"/>
                    </a:lnTo>
                    <a:lnTo>
                      <a:pt x="80" y="84"/>
                    </a:lnTo>
                    <a:lnTo>
                      <a:pt x="76" y="82"/>
                    </a:lnTo>
                    <a:lnTo>
                      <a:pt x="67" y="74"/>
                    </a:lnTo>
                    <a:lnTo>
                      <a:pt x="57" y="68"/>
                    </a:lnTo>
                    <a:lnTo>
                      <a:pt x="50" y="61"/>
                    </a:lnTo>
                    <a:lnTo>
                      <a:pt x="40" y="55"/>
                    </a:lnTo>
                    <a:lnTo>
                      <a:pt x="31" y="49"/>
                    </a:lnTo>
                    <a:lnTo>
                      <a:pt x="21" y="46"/>
                    </a:lnTo>
                    <a:lnTo>
                      <a:pt x="10" y="42"/>
                    </a:lnTo>
                    <a:lnTo>
                      <a:pt x="0" y="42"/>
                    </a:lnTo>
                    <a:lnTo>
                      <a:pt x="4" y="36"/>
                    </a:lnTo>
                    <a:lnTo>
                      <a:pt x="8" y="28"/>
                    </a:lnTo>
                    <a:lnTo>
                      <a:pt x="12" y="23"/>
                    </a:lnTo>
                    <a:lnTo>
                      <a:pt x="18" y="17"/>
                    </a:lnTo>
                    <a:lnTo>
                      <a:pt x="23" y="11"/>
                    </a:lnTo>
                    <a:lnTo>
                      <a:pt x="29" y="8"/>
                    </a:lnTo>
                    <a:lnTo>
                      <a:pt x="35" y="2"/>
                    </a:lnTo>
                    <a:lnTo>
                      <a:pt x="40" y="0"/>
                    </a:lnTo>
                    <a:lnTo>
                      <a:pt x="40" y="0"/>
                    </a:lnTo>
                    <a:close/>
                  </a:path>
                </a:pathLst>
              </a:custGeom>
              <a:solidFill>
                <a:srgbClr val="FFCCD4"/>
              </a:solidFill>
              <a:ln w="9525">
                <a:noFill/>
                <a:round/>
                <a:headEnd/>
                <a:tailEnd/>
              </a:ln>
            </p:spPr>
            <p:txBody>
              <a:bodyPr/>
              <a:lstStyle/>
              <a:p>
                <a:endParaRPr lang="en-US"/>
              </a:p>
            </p:txBody>
          </p:sp>
          <p:sp>
            <p:nvSpPr>
              <p:cNvPr id="42116" name="Freeform 132"/>
              <p:cNvSpPr>
                <a:spLocks noChangeAspect="1"/>
              </p:cNvSpPr>
              <p:nvPr/>
            </p:nvSpPr>
            <p:spPr bwMode="auto">
              <a:xfrm>
                <a:off x="3213" y="3236"/>
                <a:ext cx="104" cy="29"/>
              </a:xfrm>
              <a:custGeom>
                <a:avLst/>
                <a:gdLst/>
                <a:ahLst/>
                <a:cxnLst>
                  <a:cxn ang="0">
                    <a:pos x="8" y="0"/>
                  </a:cxn>
                  <a:cxn ang="0">
                    <a:pos x="16" y="0"/>
                  </a:cxn>
                  <a:cxn ang="0">
                    <a:pos x="23" y="2"/>
                  </a:cxn>
                  <a:cxn ang="0">
                    <a:pos x="29" y="2"/>
                  </a:cxn>
                  <a:cxn ang="0">
                    <a:pos x="36" y="4"/>
                  </a:cxn>
                  <a:cxn ang="0">
                    <a:pos x="44" y="4"/>
                  </a:cxn>
                  <a:cxn ang="0">
                    <a:pos x="54" y="5"/>
                  </a:cxn>
                  <a:cxn ang="0">
                    <a:pos x="61" y="5"/>
                  </a:cxn>
                  <a:cxn ang="0">
                    <a:pos x="69" y="7"/>
                  </a:cxn>
                  <a:cxn ang="0">
                    <a:pos x="76" y="9"/>
                  </a:cxn>
                  <a:cxn ang="0">
                    <a:pos x="84" y="9"/>
                  </a:cxn>
                  <a:cxn ang="0">
                    <a:pos x="92" y="11"/>
                  </a:cxn>
                  <a:cxn ang="0">
                    <a:pos x="101" y="13"/>
                  </a:cxn>
                  <a:cxn ang="0">
                    <a:pos x="111" y="15"/>
                  </a:cxn>
                  <a:cxn ang="0">
                    <a:pos x="118" y="17"/>
                  </a:cxn>
                  <a:cxn ang="0">
                    <a:pos x="128" y="19"/>
                  </a:cxn>
                  <a:cxn ang="0">
                    <a:pos x="135" y="21"/>
                  </a:cxn>
                  <a:cxn ang="0">
                    <a:pos x="145" y="24"/>
                  </a:cxn>
                  <a:cxn ang="0">
                    <a:pos x="152" y="26"/>
                  </a:cxn>
                  <a:cxn ang="0">
                    <a:pos x="162" y="30"/>
                  </a:cxn>
                  <a:cxn ang="0">
                    <a:pos x="169" y="34"/>
                  </a:cxn>
                  <a:cxn ang="0">
                    <a:pos x="179" y="38"/>
                  </a:cxn>
                  <a:cxn ang="0">
                    <a:pos x="188" y="43"/>
                  </a:cxn>
                  <a:cxn ang="0">
                    <a:pos x="198" y="49"/>
                  </a:cxn>
                  <a:cxn ang="0">
                    <a:pos x="208" y="57"/>
                  </a:cxn>
                  <a:cxn ang="0">
                    <a:pos x="198" y="57"/>
                  </a:cxn>
                  <a:cxn ang="0">
                    <a:pos x="188" y="59"/>
                  </a:cxn>
                  <a:cxn ang="0">
                    <a:pos x="179" y="59"/>
                  </a:cxn>
                  <a:cxn ang="0">
                    <a:pos x="169" y="59"/>
                  </a:cxn>
                  <a:cxn ang="0">
                    <a:pos x="160" y="59"/>
                  </a:cxn>
                  <a:cxn ang="0">
                    <a:pos x="150" y="59"/>
                  </a:cxn>
                  <a:cxn ang="0">
                    <a:pos x="141" y="57"/>
                  </a:cxn>
                  <a:cxn ang="0">
                    <a:pos x="133" y="57"/>
                  </a:cxn>
                  <a:cxn ang="0">
                    <a:pos x="124" y="55"/>
                  </a:cxn>
                  <a:cxn ang="0">
                    <a:pos x="116" y="53"/>
                  </a:cxn>
                  <a:cxn ang="0">
                    <a:pos x="107" y="49"/>
                  </a:cxn>
                  <a:cxn ang="0">
                    <a:pos x="99" y="47"/>
                  </a:cxn>
                  <a:cxn ang="0">
                    <a:pos x="90" y="45"/>
                  </a:cxn>
                  <a:cxn ang="0">
                    <a:pos x="82" y="42"/>
                  </a:cxn>
                  <a:cxn ang="0">
                    <a:pos x="73" y="40"/>
                  </a:cxn>
                  <a:cxn ang="0">
                    <a:pos x="65" y="36"/>
                  </a:cxn>
                  <a:cxn ang="0">
                    <a:pos x="57" y="32"/>
                  </a:cxn>
                  <a:cxn ang="0">
                    <a:pos x="48" y="28"/>
                  </a:cxn>
                  <a:cxn ang="0">
                    <a:pos x="40" y="24"/>
                  </a:cxn>
                  <a:cxn ang="0">
                    <a:pos x="33" y="21"/>
                  </a:cxn>
                  <a:cxn ang="0">
                    <a:pos x="25" y="17"/>
                  </a:cxn>
                  <a:cxn ang="0">
                    <a:pos x="17" y="13"/>
                  </a:cxn>
                  <a:cxn ang="0">
                    <a:pos x="10" y="7"/>
                  </a:cxn>
                  <a:cxn ang="0">
                    <a:pos x="0" y="4"/>
                  </a:cxn>
                  <a:cxn ang="0">
                    <a:pos x="4" y="2"/>
                  </a:cxn>
                  <a:cxn ang="0">
                    <a:pos x="8" y="0"/>
                  </a:cxn>
                  <a:cxn ang="0">
                    <a:pos x="8" y="0"/>
                  </a:cxn>
                </a:cxnLst>
                <a:rect l="0" t="0" r="r" b="b"/>
                <a:pathLst>
                  <a:path w="208" h="59">
                    <a:moveTo>
                      <a:pt x="8" y="0"/>
                    </a:moveTo>
                    <a:lnTo>
                      <a:pt x="16" y="0"/>
                    </a:lnTo>
                    <a:lnTo>
                      <a:pt x="23" y="2"/>
                    </a:lnTo>
                    <a:lnTo>
                      <a:pt x="29" y="2"/>
                    </a:lnTo>
                    <a:lnTo>
                      <a:pt x="36" y="4"/>
                    </a:lnTo>
                    <a:lnTo>
                      <a:pt x="44" y="4"/>
                    </a:lnTo>
                    <a:lnTo>
                      <a:pt x="54" y="5"/>
                    </a:lnTo>
                    <a:lnTo>
                      <a:pt x="61" y="5"/>
                    </a:lnTo>
                    <a:lnTo>
                      <a:pt x="69" y="7"/>
                    </a:lnTo>
                    <a:lnTo>
                      <a:pt x="76" y="9"/>
                    </a:lnTo>
                    <a:lnTo>
                      <a:pt x="84" y="9"/>
                    </a:lnTo>
                    <a:lnTo>
                      <a:pt x="92" y="11"/>
                    </a:lnTo>
                    <a:lnTo>
                      <a:pt x="101" y="13"/>
                    </a:lnTo>
                    <a:lnTo>
                      <a:pt x="111" y="15"/>
                    </a:lnTo>
                    <a:lnTo>
                      <a:pt x="118" y="17"/>
                    </a:lnTo>
                    <a:lnTo>
                      <a:pt x="128" y="19"/>
                    </a:lnTo>
                    <a:lnTo>
                      <a:pt x="135" y="21"/>
                    </a:lnTo>
                    <a:lnTo>
                      <a:pt x="145" y="24"/>
                    </a:lnTo>
                    <a:lnTo>
                      <a:pt x="152" y="26"/>
                    </a:lnTo>
                    <a:lnTo>
                      <a:pt x="162" y="30"/>
                    </a:lnTo>
                    <a:lnTo>
                      <a:pt x="169" y="34"/>
                    </a:lnTo>
                    <a:lnTo>
                      <a:pt x="179" y="38"/>
                    </a:lnTo>
                    <a:lnTo>
                      <a:pt x="188" y="43"/>
                    </a:lnTo>
                    <a:lnTo>
                      <a:pt x="198" y="49"/>
                    </a:lnTo>
                    <a:lnTo>
                      <a:pt x="208" y="57"/>
                    </a:lnTo>
                    <a:lnTo>
                      <a:pt x="198" y="57"/>
                    </a:lnTo>
                    <a:lnTo>
                      <a:pt x="188" y="59"/>
                    </a:lnTo>
                    <a:lnTo>
                      <a:pt x="179" y="59"/>
                    </a:lnTo>
                    <a:lnTo>
                      <a:pt x="169" y="59"/>
                    </a:lnTo>
                    <a:lnTo>
                      <a:pt x="160" y="59"/>
                    </a:lnTo>
                    <a:lnTo>
                      <a:pt x="150" y="59"/>
                    </a:lnTo>
                    <a:lnTo>
                      <a:pt x="141" y="57"/>
                    </a:lnTo>
                    <a:lnTo>
                      <a:pt x="133" y="57"/>
                    </a:lnTo>
                    <a:lnTo>
                      <a:pt x="124" y="55"/>
                    </a:lnTo>
                    <a:lnTo>
                      <a:pt x="116" y="53"/>
                    </a:lnTo>
                    <a:lnTo>
                      <a:pt x="107" y="49"/>
                    </a:lnTo>
                    <a:lnTo>
                      <a:pt x="99" y="47"/>
                    </a:lnTo>
                    <a:lnTo>
                      <a:pt x="90" y="45"/>
                    </a:lnTo>
                    <a:lnTo>
                      <a:pt x="82" y="42"/>
                    </a:lnTo>
                    <a:lnTo>
                      <a:pt x="73" y="40"/>
                    </a:lnTo>
                    <a:lnTo>
                      <a:pt x="65" y="36"/>
                    </a:lnTo>
                    <a:lnTo>
                      <a:pt x="57" y="32"/>
                    </a:lnTo>
                    <a:lnTo>
                      <a:pt x="48" y="28"/>
                    </a:lnTo>
                    <a:lnTo>
                      <a:pt x="40" y="24"/>
                    </a:lnTo>
                    <a:lnTo>
                      <a:pt x="33" y="21"/>
                    </a:lnTo>
                    <a:lnTo>
                      <a:pt x="25" y="17"/>
                    </a:lnTo>
                    <a:lnTo>
                      <a:pt x="17" y="13"/>
                    </a:lnTo>
                    <a:lnTo>
                      <a:pt x="10" y="7"/>
                    </a:lnTo>
                    <a:lnTo>
                      <a:pt x="0" y="4"/>
                    </a:lnTo>
                    <a:lnTo>
                      <a:pt x="4" y="2"/>
                    </a:lnTo>
                    <a:lnTo>
                      <a:pt x="8" y="0"/>
                    </a:lnTo>
                    <a:lnTo>
                      <a:pt x="8" y="0"/>
                    </a:lnTo>
                    <a:close/>
                  </a:path>
                </a:pathLst>
              </a:custGeom>
              <a:solidFill>
                <a:srgbClr val="000000"/>
              </a:solidFill>
              <a:ln w="9525">
                <a:noFill/>
                <a:round/>
                <a:headEnd/>
                <a:tailEnd/>
              </a:ln>
            </p:spPr>
            <p:txBody>
              <a:bodyPr/>
              <a:lstStyle/>
              <a:p>
                <a:endParaRPr lang="en-US"/>
              </a:p>
            </p:txBody>
          </p:sp>
          <p:sp>
            <p:nvSpPr>
              <p:cNvPr id="42117" name="Freeform 133"/>
              <p:cNvSpPr>
                <a:spLocks noChangeAspect="1"/>
              </p:cNvSpPr>
              <p:nvPr/>
            </p:nvSpPr>
            <p:spPr bwMode="auto">
              <a:xfrm>
                <a:off x="2896" y="3243"/>
                <a:ext cx="55" cy="36"/>
              </a:xfrm>
              <a:custGeom>
                <a:avLst/>
                <a:gdLst/>
                <a:ahLst/>
                <a:cxnLst>
                  <a:cxn ang="0">
                    <a:pos x="29" y="0"/>
                  </a:cxn>
                  <a:cxn ang="0">
                    <a:pos x="38" y="2"/>
                  </a:cxn>
                  <a:cxn ang="0">
                    <a:pos x="46" y="6"/>
                  </a:cxn>
                  <a:cxn ang="0">
                    <a:pos x="55" y="9"/>
                  </a:cxn>
                  <a:cxn ang="0">
                    <a:pos x="65" y="13"/>
                  </a:cxn>
                  <a:cxn ang="0">
                    <a:pos x="73" y="17"/>
                  </a:cxn>
                  <a:cxn ang="0">
                    <a:pos x="82" y="23"/>
                  </a:cxn>
                  <a:cxn ang="0">
                    <a:pos x="88" y="28"/>
                  </a:cxn>
                  <a:cxn ang="0">
                    <a:pos x="95" y="34"/>
                  </a:cxn>
                  <a:cxn ang="0">
                    <a:pos x="101" y="42"/>
                  </a:cxn>
                  <a:cxn ang="0">
                    <a:pos x="107" y="51"/>
                  </a:cxn>
                  <a:cxn ang="0">
                    <a:pos x="109" y="59"/>
                  </a:cxn>
                  <a:cxn ang="0">
                    <a:pos x="111" y="70"/>
                  </a:cxn>
                  <a:cxn ang="0">
                    <a:pos x="103" y="68"/>
                  </a:cxn>
                  <a:cxn ang="0">
                    <a:pos x="97" y="66"/>
                  </a:cxn>
                  <a:cxn ang="0">
                    <a:pos x="92" y="65"/>
                  </a:cxn>
                  <a:cxn ang="0">
                    <a:pos x="84" y="65"/>
                  </a:cxn>
                  <a:cxn ang="0">
                    <a:pos x="76" y="63"/>
                  </a:cxn>
                  <a:cxn ang="0">
                    <a:pos x="69" y="61"/>
                  </a:cxn>
                  <a:cxn ang="0">
                    <a:pos x="61" y="59"/>
                  </a:cxn>
                  <a:cxn ang="0">
                    <a:pos x="54" y="59"/>
                  </a:cxn>
                  <a:cxn ang="0">
                    <a:pos x="46" y="55"/>
                  </a:cxn>
                  <a:cxn ang="0">
                    <a:pos x="38" y="53"/>
                  </a:cxn>
                  <a:cxn ang="0">
                    <a:pos x="31" y="51"/>
                  </a:cxn>
                  <a:cxn ang="0">
                    <a:pos x="25" y="49"/>
                  </a:cxn>
                  <a:cxn ang="0">
                    <a:pos x="19" y="46"/>
                  </a:cxn>
                  <a:cxn ang="0">
                    <a:pos x="14" y="44"/>
                  </a:cxn>
                  <a:cxn ang="0">
                    <a:pos x="6" y="40"/>
                  </a:cxn>
                  <a:cxn ang="0">
                    <a:pos x="4" y="38"/>
                  </a:cxn>
                  <a:cxn ang="0">
                    <a:pos x="0" y="28"/>
                  </a:cxn>
                  <a:cxn ang="0">
                    <a:pos x="2" y="21"/>
                  </a:cxn>
                  <a:cxn ang="0">
                    <a:pos x="4" y="15"/>
                  </a:cxn>
                  <a:cxn ang="0">
                    <a:pos x="10" y="11"/>
                  </a:cxn>
                  <a:cxn ang="0">
                    <a:pos x="14" y="8"/>
                  </a:cxn>
                  <a:cxn ang="0">
                    <a:pos x="17" y="6"/>
                  </a:cxn>
                  <a:cxn ang="0">
                    <a:pos x="23" y="2"/>
                  </a:cxn>
                  <a:cxn ang="0">
                    <a:pos x="29" y="0"/>
                  </a:cxn>
                  <a:cxn ang="0">
                    <a:pos x="29" y="0"/>
                  </a:cxn>
                </a:cxnLst>
                <a:rect l="0" t="0" r="r" b="b"/>
                <a:pathLst>
                  <a:path w="111" h="70">
                    <a:moveTo>
                      <a:pt x="29" y="0"/>
                    </a:moveTo>
                    <a:lnTo>
                      <a:pt x="38" y="2"/>
                    </a:lnTo>
                    <a:lnTo>
                      <a:pt x="46" y="6"/>
                    </a:lnTo>
                    <a:lnTo>
                      <a:pt x="55" y="9"/>
                    </a:lnTo>
                    <a:lnTo>
                      <a:pt x="65" y="13"/>
                    </a:lnTo>
                    <a:lnTo>
                      <a:pt x="73" y="17"/>
                    </a:lnTo>
                    <a:lnTo>
                      <a:pt x="82" y="23"/>
                    </a:lnTo>
                    <a:lnTo>
                      <a:pt x="88" y="28"/>
                    </a:lnTo>
                    <a:lnTo>
                      <a:pt x="95" y="34"/>
                    </a:lnTo>
                    <a:lnTo>
                      <a:pt x="101" y="42"/>
                    </a:lnTo>
                    <a:lnTo>
                      <a:pt x="107" y="51"/>
                    </a:lnTo>
                    <a:lnTo>
                      <a:pt x="109" y="59"/>
                    </a:lnTo>
                    <a:lnTo>
                      <a:pt x="111" y="70"/>
                    </a:lnTo>
                    <a:lnTo>
                      <a:pt x="103" y="68"/>
                    </a:lnTo>
                    <a:lnTo>
                      <a:pt x="97" y="66"/>
                    </a:lnTo>
                    <a:lnTo>
                      <a:pt x="92" y="65"/>
                    </a:lnTo>
                    <a:lnTo>
                      <a:pt x="84" y="65"/>
                    </a:lnTo>
                    <a:lnTo>
                      <a:pt x="76" y="63"/>
                    </a:lnTo>
                    <a:lnTo>
                      <a:pt x="69" y="61"/>
                    </a:lnTo>
                    <a:lnTo>
                      <a:pt x="61" y="59"/>
                    </a:lnTo>
                    <a:lnTo>
                      <a:pt x="54" y="59"/>
                    </a:lnTo>
                    <a:lnTo>
                      <a:pt x="46" y="55"/>
                    </a:lnTo>
                    <a:lnTo>
                      <a:pt x="38" y="53"/>
                    </a:lnTo>
                    <a:lnTo>
                      <a:pt x="31" y="51"/>
                    </a:lnTo>
                    <a:lnTo>
                      <a:pt x="25" y="49"/>
                    </a:lnTo>
                    <a:lnTo>
                      <a:pt x="19" y="46"/>
                    </a:lnTo>
                    <a:lnTo>
                      <a:pt x="14" y="44"/>
                    </a:lnTo>
                    <a:lnTo>
                      <a:pt x="6" y="40"/>
                    </a:lnTo>
                    <a:lnTo>
                      <a:pt x="4" y="38"/>
                    </a:lnTo>
                    <a:lnTo>
                      <a:pt x="0" y="28"/>
                    </a:lnTo>
                    <a:lnTo>
                      <a:pt x="2" y="21"/>
                    </a:lnTo>
                    <a:lnTo>
                      <a:pt x="4" y="15"/>
                    </a:lnTo>
                    <a:lnTo>
                      <a:pt x="10" y="11"/>
                    </a:lnTo>
                    <a:lnTo>
                      <a:pt x="14" y="8"/>
                    </a:lnTo>
                    <a:lnTo>
                      <a:pt x="17" y="6"/>
                    </a:lnTo>
                    <a:lnTo>
                      <a:pt x="23" y="2"/>
                    </a:lnTo>
                    <a:lnTo>
                      <a:pt x="29" y="0"/>
                    </a:lnTo>
                    <a:lnTo>
                      <a:pt x="29" y="0"/>
                    </a:lnTo>
                    <a:close/>
                  </a:path>
                </a:pathLst>
              </a:custGeom>
              <a:solidFill>
                <a:srgbClr val="FFCCD4"/>
              </a:solidFill>
              <a:ln w="9525">
                <a:noFill/>
                <a:round/>
                <a:headEnd/>
                <a:tailEnd/>
              </a:ln>
            </p:spPr>
            <p:txBody>
              <a:bodyPr/>
              <a:lstStyle/>
              <a:p>
                <a:endParaRPr lang="en-US"/>
              </a:p>
            </p:txBody>
          </p:sp>
          <p:sp>
            <p:nvSpPr>
              <p:cNvPr id="42118" name="Freeform 134"/>
              <p:cNvSpPr>
                <a:spLocks noChangeAspect="1"/>
              </p:cNvSpPr>
              <p:nvPr/>
            </p:nvSpPr>
            <p:spPr bwMode="auto">
              <a:xfrm>
                <a:off x="3276" y="3297"/>
                <a:ext cx="139" cy="40"/>
              </a:xfrm>
              <a:custGeom>
                <a:avLst/>
                <a:gdLst/>
                <a:ahLst/>
                <a:cxnLst>
                  <a:cxn ang="0">
                    <a:pos x="211" y="0"/>
                  </a:cxn>
                  <a:cxn ang="0">
                    <a:pos x="232" y="6"/>
                  </a:cxn>
                  <a:cxn ang="0">
                    <a:pos x="251" y="14"/>
                  </a:cxn>
                  <a:cxn ang="0">
                    <a:pos x="268" y="27"/>
                  </a:cxn>
                  <a:cxn ang="0">
                    <a:pos x="274" y="38"/>
                  </a:cxn>
                  <a:cxn ang="0">
                    <a:pos x="275" y="48"/>
                  </a:cxn>
                  <a:cxn ang="0">
                    <a:pos x="277" y="59"/>
                  </a:cxn>
                  <a:cxn ang="0">
                    <a:pos x="275" y="71"/>
                  </a:cxn>
                  <a:cxn ang="0">
                    <a:pos x="268" y="78"/>
                  </a:cxn>
                  <a:cxn ang="0">
                    <a:pos x="254" y="80"/>
                  </a:cxn>
                  <a:cxn ang="0">
                    <a:pos x="241" y="78"/>
                  </a:cxn>
                  <a:cxn ang="0">
                    <a:pos x="239" y="71"/>
                  </a:cxn>
                  <a:cxn ang="0">
                    <a:pos x="226" y="65"/>
                  </a:cxn>
                  <a:cxn ang="0">
                    <a:pos x="196" y="63"/>
                  </a:cxn>
                  <a:cxn ang="0">
                    <a:pos x="167" y="59"/>
                  </a:cxn>
                  <a:cxn ang="0">
                    <a:pos x="137" y="54"/>
                  </a:cxn>
                  <a:cxn ang="0">
                    <a:pos x="106" y="46"/>
                  </a:cxn>
                  <a:cxn ang="0">
                    <a:pos x="78" y="40"/>
                  </a:cxn>
                  <a:cxn ang="0">
                    <a:pos x="47" y="35"/>
                  </a:cxn>
                  <a:cxn ang="0">
                    <a:pos x="15" y="35"/>
                  </a:cxn>
                  <a:cxn ang="0">
                    <a:pos x="5" y="29"/>
                  </a:cxn>
                  <a:cxn ang="0">
                    <a:pos x="21" y="21"/>
                  </a:cxn>
                  <a:cxn ang="0">
                    <a:pos x="36" y="16"/>
                  </a:cxn>
                  <a:cxn ang="0">
                    <a:pos x="51" y="14"/>
                  </a:cxn>
                  <a:cxn ang="0">
                    <a:pos x="68" y="12"/>
                  </a:cxn>
                  <a:cxn ang="0">
                    <a:pos x="85" y="10"/>
                  </a:cxn>
                  <a:cxn ang="0">
                    <a:pos x="102" y="10"/>
                  </a:cxn>
                  <a:cxn ang="0">
                    <a:pos x="121" y="10"/>
                  </a:cxn>
                  <a:cxn ang="0">
                    <a:pos x="140" y="10"/>
                  </a:cxn>
                  <a:cxn ang="0">
                    <a:pos x="158" y="8"/>
                  </a:cxn>
                  <a:cxn ang="0">
                    <a:pos x="175" y="6"/>
                  </a:cxn>
                  <a:cxn ang="0">
                    <a:pos x="192" y="2"/>
                  </a:cxn>
                  <a:cxn ang="0">
                    <a:pos x="201" y="0"/>
                  </a:cxn>
                </a:cxnLst>
                <a:rect l="0" t="0" r="r" b="b"/>
                <a:pathLst>
                  <a:path w="277" h="80">
                    <a:moveTo>
                      <a:pt x="201" y="0"/>
                    </a:moveTo>
                    <a:lnTo>
                      <a:pt x="211" y="0"/>
                    </a:lnTo>
                    <a:lnTo>
                      <a:pt x="222" y="4"/>
                    </a:lnTo>
                    <a:lnTo>
                      <a:pt x="232" y="6"/>
                    </a:lnTo>
                    <a:lnTo>
                      <a:pt x="241" y="10"/>
                    </a:lnTo>
                    <a:lnTo>
                      <a:pt x="251" y="14"/>
                    </a:lnTo>
                    <a:lnTo>
                      <a:pt x="260" y="21"/>
                    </a:lnTo>
                    <a:lnTo>
                      <a:pt x="268" y="27"/>
                    </a:lnTo>
                    <a:lnTo>
                      <a:pt x="274" y="37"/>
                    </a:lnTo>
                    <a:lnTo>
                      <a:pt x="274" y="38"/>
                    </a:lnTo>
                    <a:lnTo>
                      <a:pt x="275" y="44"/>
                    </a:lnTo>
                    <a:lnTo>
                      <a:pt x="275" y="48"/>
                    </a:lnTo>
                    <a:lnTo>
                      <a:pt x="277" y="54"/>
                    </a:lnTo>
                    <a:lnTo>
                      <a:pt x="277" y="59"/>
                    </a:lnTo>
                    <a:lnTo>
                      <a:pt x="277" y="65"/>
                    </a:lnTo>
                    <a:lnTo>
                      <a:pt x="275" y="71"/>
                    </a:lnTo>
                    <a:lnTo>
                      <a:pt x="274" y="78"/>
                    </a:lnTo>
                    <a:lnTo>
                      <a:pt x="268" y="78"/>
                    </a:lnTo>
                    <a:lnTo>
                      <a:pt x="260" y="80"/>
                    </a:lnTo>
                    <a:lnTo>
                      <a:pt x="254" y="80"/>
                    </a:lnTo>
                    <a:lnTo>
                      <a:pt x="247" y="80"/>
                    </a:lnTo>
                    <a:lnTo>
                      <a:pt x="241" y="78"/>
                    </a:lnTo>
                    <a:lnTo>
                      <a:pt x="239" y="76"/>
                    </a:lnTo>
                    <a:lnTo>
                      <a:pt x="239" y="71"/>
                    </a:lnTo>
                    <a:lnTo>
                      <a:pt x="241" y="63"/>
                    </a:lnTo>
                    <a:lnTo>
                      <a:pt x="226" y="65"/>
                    </a:lnTo>
                    <a:lnTo>
                      <a:pt x="211" y="65"/>
                    </a:lnTo>
                    <a:lnTo>
                      <a:pt x="196" y="63"/>
                    </a:lnTo>
                    <a:lnTo>
                      <a:pt x="180" y="63"/>
                    </a:lnTo>
                    <a:lnTo>
                      <a:pt x="167" y="59"/>
                    </a:lnTo>
                    <a:lnTo>
                      <a:pt x="152" y="57"/>
                    </a:lnTo>
                    <a:lnTo>
                      <a:pt x="137" y="54"/>
                    </a:lnTo>
                    <a:lnTo>
                      <a:pt x="123" y="52"/>
                    </a:lnTo>
                    <a:lnTo>
                      <a:pt x="106" y="46"/>
                    </a:lnTo>
                    <a:lnTo>
                      <a:pt x="93" y="42"/>
                    </a:lnTo>
                    <a:lnTo>
                      <a:pt x="78" y="40"/>
                    </a:lnTo>
                    <a:lnTo>
                      <a:pt x="62" y="37"/>
                    </a:lnTo>
                    <a:lnTo>
                      <a:pt x="47" y="35"/>
                    </a:lnTo>
                    <a:lnTo>
                      <a:pt x="32" y="35"/>
                    </a:lnTo>
                    <a:lnTo>
                      <a:pt x="15" y="35"/>
                    </a:lnTo>
                    <a:lnTo>
                      <a:pt x="0" y="37"/>
                    </a:lnTo>
                    <a:lnTo>
                      <a:pt x="5" y="29"/>
                    </a:lnTo>
                    <a:lnTo>
                      <a:pt x="13" y="25"/>
                    </a:lnTo>
                    <a:lnTo>
                      <a:pt x="21" y="21"/>
                    </a:lnTo>
                    <a:lnTo>
                      <a:pt x="28" y="19"/>
                    </a:lnTo>
                    <a:lnTo>
                      <a:pt x="36" y="16"/>
                    </a:lnTo>
                    <a:lnTo>
                      <a:pt x="43" y="16"/>
                    </a:lnTo>
                    <a:lnTo>
                      <a:pt x="51" y="14"/>
                    </a:lnTo>
                    <a:lnTo>
                      <a:pt x="61" y="14"/>
                    </a:lnTo>
                    <a:lnTo>
                      <a:pt x="68" y="12"/>
                    </a:lnTo>
                    <a:lnTo>
                      <a:pt x="78" y="12"/>
                    </a:lnTo>
                    <a:lnTo>
                      <a:pt x="85" y="10"/>
                    </a:lnTo>
                    <a:lnTo>
                      <a:pt x="95" y="10"/>
                    </a:lnTo>
                    <a:lnTo>
                      <a:pt x="102" y="10"/>
                    </a:lnTo>
                    <a:lnTo>
                      <a:pt x="114" y="10"/>
                    </a:lnTo>
                    <a:lnTo>
                      <a:pt x="121" y="10"/>
                    </a:lnTo>
                    <a:lnTo>
                      <a:pt x="131" y="10"/>
                    </a:lnTo>
                    <a:lnTo>
                      <a:pt x="140" y="10"/>
                    </a:lnTo>
                    <a:lnTo>
                      <a:pt x="148" y="8"/>
                    </a:lnTo>
                    <a:lnTo>
                      <a:pt x="158" y="8"/>
                    </a:lnTo>
                    <a:lnTo>
                      <a:pt x="167" y="8"/>
                    </a:lnTo>
                    <a:lnTo>
                      <a:pt x="175" y="6"/>
                    </a:lnTo>
                    <a:lnTo>
                      <a:pt x="184" y="4"/>
                    </a:lnTo>
                    <a:lnTo>
                      <a:pt x="192" y="2"/>
                    </a:lnTo>
                    <a:lnTo>
                      <a:pt x="201" y="0"/>
                    </a:lnTo>
                    <a:lnTo>
                      <a:pt x="201" y="0"/>
                    </a:lnTo>
                    <a:close/>
                  </a:path>
                </a:pathLst>
              </a:custGeom>
              <a:solidFill>
                <a:srgbClr val="000000"/>
              </a:solidFill>
              <a:ln w="9525">
                <a:noFill/>
                <a:round/>
                <a:headEnd/>
                <a:tailEnd/>
              </a:ln>
            </p:spPr>
            <p:txBody>
              <a:bodyPr/>
              <a:lstStyle/>
              <a:p>
                <a:endParaRPr lang="en-US"/>
              </a:p>
            </p:txBody>
          </p:sp>
          <p:sp>
            <p:nvSpPr>
              <p:cNvPr id="42119" name="Freeform 135"/>
              <p:cNvSpPr>
                <a:spLocks noChangeAspect="1"/>
              </p:cNvSpPr>
              <p:nvPr/>
            </p:nvSpPr>
            <p:spPr bwMode="auto">
              <a:xfrm>
                <a:off x="2910" y="3334"/>
                <a:ext cx="250" cy="207"/>
              </a:xfrm>
              <a:custGeom>
                <a:avLst/>
                <a:gdLst/>
                <a:ahLst/>
                <a:cxnLst>
                  <a:cxn ang="0">
                    <a:pos x="7" y="0"/>
                  </a:cxn>
                  <a:cxn ang="0">
                    <a:pos x="38" y="19"/>
                  </a:cxn>
                  <a:cxn ang="0">
                    <a:pos x="66" y="41"/>
                  </a:cxn>
                  <a:cxn ang="0">
                    <a:pos x="97" y="66"/>
                  </a:cxn>
                  <a:cxn ang="0">
                    <a:pos x="125" y="95"/>
                  </a:cxn>
                  <a:cxn ang="0">
                    <a:pos x="152" y="121"/>
                  </a:cxn>
                  <a:cxn ang="0">
                    <a:pos x="182" y="152"/>
                  </a:cxn>
                  <a:cxn ang="0">
                    <a:pos x="209" y="182"/>
                  </a:cxn>
                  <a:cxn ang="0">
                    <a:pos x="239" y="212"/>
                  </a:cxn>
                  <a:cxn ang="0">
                    <a:pos x="266" y="241"/>
                  </a:cxn>
                  <a:cxn ang="0">
                    <a:pos x="296" y="269"/>
                  </a:cxn>
                  <a:cxn ang="0">
                    <a:pos x="327" y="298"/>
                  </a:cxn>
                  <a:cxn ang="0">
                    <a:pos x="359" y="323"/>
                  </a:cxn>
                  <a:cxn ang="0">
                    <a:pos x="391" y="344"/>
                  </a:cxn>
                  <a:cxn ang="0">
                    <a:pos x="428" y="365"/>
                  </a:cxn>
                  <a:cxn ang="0">
                    <a:pos x="462" y="380"/>
                  </a:cxn>
                  <a:cxn ang="0">
                    <a:pos x="500" y="391"/>
                  </a:cxn>
                  <a:cxn ang="0">
                    <a:pos x="488" y="401"/>
                  </a:cxn>
                  <a:cxn ang="0">
                    <a:pos x="475" y="408"/>
                  </a:cxn>
                  <a:cxn ang="0">
                    <a:pos x="458" y="412"/>
                  </a:cxn>
                  <a:cxn ang="0">
                    <a:pos x="443" y="414"/>
                  </a:cxn>
                  <a:cxn ang="0">
                    <a:pos x="426" y="410"/>
                  </a:cxn>
                  <a:cxn ang="0">
                    <a:pos x="409" y="406"/>
                  </a:cxn>
                  <a:cxn ang="0">
                    <a:pos x="390" y="399"/>
                  </a:cxn>
                  <a:cxn ang="0">
                    <a:pos x="372" y="391"/>
                  </a:cxn>
                  <a:cxn ang="0">
                    <a:pos x="353" y="380"/>
                  </a:cxn>
                  <a:cxn ang="0">
                    <a:pos x="336" y="370"/>
                  </a:cxn>
                  <a:cxn ang="0">
                    <a:pos x="317" y="357"/>
                  </a:cxn>
                  <a:cxn ang="0">
                    <a:pos x="300" y="344"/>
                  </a:cxn>
                  <a:cxn ang="0">
                    <a:pos x="285" y="330"/>
                  </a:cxn>
                  <a:cxn ang="0">
                    <a:pos x="270" y="317"/>
                  </a:cxn>
                  <a:cxn ang="0">
                    <a:pos x="255" y="302"/>
                  </a:cxn>
                  <a:cxn ang="0">
                    <a:pos x="245" y="290"/>
                  </a:cxn>
                  <a:cxn ang="0">
                    <a:pos x="230" y="273"/>
                  </a:cxn>
                  <a:cxn ang="0">
                    <a:pos x="213" y="256"/>
                  </a:cxn>
                  <a:cxn ang="0">
                    <a:pos x="198" y="239"/>
                  </a:cxn>
                  <a:cxn ang="0">
                    <a:pos x="180" y="222"/>
                  </a:cxn>
                  <a:cxn ang="0">
                    <a:pos x="163" y="205"/>
                  </a:cxn>
                  <a:cxn ang="0">
                    <a:pos x="146" y="188"/>
                  </a:cxn>
                  <a:cxn ang="0">
                    <a:pos x="129" y="169"/>
                  </a:cxn>
                  <a:cxn ang="0">
                    <a:pos x="112" y="154"/>
                  </a:cxn>
                  <a:cxn ang="0">
                    <a:pos x="95" y="135"/>
                  </a:cxn>
                  <a:cxn ang="0">
                    <a:pos x="80" y="117"/>
                  </a:cxn>
                  <a:cxn ang="0">
                    <a:pos x="63" y="98"/>
                  </a:cxn>
                  <a:cxn ang="0">
                    <a:pos x="49" y="81"/>
                  </a:cxn>
                  <a:cxn ang="0">
                    <a:pos x="34" y="62"/>
                  </a:cxn>
                  <a:cxn ang="0">
                    <a:pos x="21" y="43"/>
                  </a:cxn>
                  <a:cxn ang="0">
                    <a:pos x="9" y="24"/>
                  </a:cxn>
                  <a:cxn ang="0">
                    <a:pos x="0" y="7"/>
                  </a:cxn>
                  <a:cxn ang="0">
                    <a:pos x="4" y="1"/>
                  </a:cxn>
                  <a:cxn ang="0">
                    <a:pos x="7" y="0"/>
                  </a:cxn>
                  <a:cxn ang="0">
                    <a:pos x="7" y="0"/>
                  </a:cxn>
                </a:cxnLst>
                <a:rect l="0" t="0" r="r" b="b"/>
                <a:pathLst>
                  <a:path w="500" h="414">
                    <a:moveTo>
                      <a:pt x="7" y="0"/>
                    </a:moveTo>
                    <a:lnTo>
                      <a:pt x="38" y="19"/>
                    </a:lnTo>
                    <a:lnTo>
                      <a:pt x="66" y="41"/>
                    </a:lnTo>
                    <a:lnTo>
                      <a:pt x="97" y="66"/>
                    </a:lnTo>
                    <a:lnTo>
                      <a:pt x="125" y="95"/>
                    </a:lnTo>
                    <a:lnTo>
                      <a:pt x="152" y="121"/>
                    </a:lnTo>
                    <a:lnTo>
                      <a:pt x="182" y="152"/>
                    </a:lnTo>
                    <a:lnTo>
                      <a:pt x="209" y="182"/>
                    </a:lnTo>
                    <a:lnTo>
                      <a:pt x="239" y="212"/>
                    </a:lnTo>
                    <a:lnTo>
                      <a:pt x="266" y="241"/>
                    </a:lnTo>
                    <a:lnTo>
                      <a:pt x="296" y="269"/>
                    </a:lnTo>
                    <a:lnTo>
                      <a:pt x="327" y="298"/>
                    </a:lnTo>
                    <a:lnTo>
                      <a:pt x="359" y="323"/>
                    </a:lnTo>
                    <a:lnTo>
                      <a:pt x="391" y="344"/>
                    </a:lnTo>
                    <a:lnTo>
                      <a:pt x="428" y="365"/>
                    </a:lnTo>
                    <a:lnTo>
                      <a:pt x="462" y="380"/>
                    </a:lnTo>
                    <a:lnTo>
                      <a:pt x="500" y="391"/>
                    </a:lnTo>
                    <a:lnTo>
                      <a:pt x="488" y="401"/>
                    </a:lnTo>
                    <a:lnTo>
                      <a:pt x="475" y="408"/>
                    </a:lnTo>
                    <a:lnTo>
                      <a:pt x="458" y="412"/>
                    </a:lnTo>
                    <a:lnTo>
                      <a:pt x="443" y="414"/>
                    </a:lnTo>
                    <a:lnTo>
                      <a:pt x="426" y="410"/>
                    </a:lnTo>
                    <a:lnTo>
                      <a:pt x="409" y="406"/>
                    </a:lnTo>
                    <a:lnTo>
                      <a:pt x="390" y="399"/>
                    </a:lnTo>
                    <a:lnTo>
                      <a:pt x="372" y="391"/>
                    </a:lnTo>
                    <a:lnTo>
                      <a:pt x="353" y="380"/>
                    </a:lnTo>
                    <a:lnTo>
                      <a:pt x="336" y="370"/>
                    </a:lnTo>
                    <a:lnTo>
                      <a:pt x="317" y="357"/>
                    </a:lnTo>
                    <a:lnTo>
                      <a:pt x="300" y="344"/>
                    </a:lnTo>
                    <a:lnTo>
                      <a:pt x="285" y="330"/>
                    </a:lnTo>
                    <a:lnTo>
                      <a:pt x="270" y="317"/>
                    </a:lnTo>
                    <a:lnTo>
                      <a:pt x="255" y="302"/>
                    </a:lnTo>
                    <a:lnTo>
                      <a:pt x="245" y="290"/>
                    </a:lnTo>
                    <a:lnTo>
                      <a:pt x="230" y="273"/>
                    </a:lnTo>
                    <a:lnTo>
                      <a:pt x="213" y="256"/>
                    </a:lnTo>
                    <a:lnTo>
                      <a:pt x="198" y="239"/>
                    </a:lnTo>
                    <a:lnTo>
                      <a:pt x="180" y="222"/>
                    </a:lnTo>
                    <a:lnTo>
                      <a:pt x="163" y="205"/>
                    </a:lnTo>
                    <a:lnTo>
                      <a:pt x="146" y="188"/>
                    </a:lnTo>
                    <a:lnTo>
                      <a:pt x="129" y="169"/>
                    </a:lnTo>
                    <a:lnTo>
                      <a:pt x="112" y="154"/>
                    </a:lnTo>
                    <a:lnTo>
                      <a:pt x="95" y="135"/>
                    </a:lnTo>
                    <a:lnTo>
                      <a:pt x="80" y="117"/>
                    </a:lnTo>
                    <a:lnTo>
                      <a:pt x="63" y="98"/>
                    </a:lnTo>
                    <a:lnTo>
                      <a:pt x="49" y="81"/>
                    </a:lnTo>
                    <a:lnTo>
                      <a:pt x="34" y="62"/>
                    </a:lnTo>
                    <a:lnTo>
                      <a:pt x="21" y="43"/>
                    </a:lnTo>
                    <a:lnTo>
                      <a:pt x="9" y="24"/>
                    </a:lnTo>
                    <a:lnTo>
                      <a:pt x="0" y="7"/>
                    </a:lnTo>
                    <a:lnTo>
                      <a:pt x="4" y="1"/>
                    </a:lnTo>
                    <a:lnTo>
                      <a:pt x="7" y="0"/>
                    </a:lnTo>
                    <a:lnTo>
                      <a:pt x="7" y="0"/>
                    </a:lnTo>
                    <a:close/>
                  </a:path>
                </a:pathLst>
              </a:custGeom>
              <a:solidFill>
                <a:srgbClr val="FFCCD4"/>
              </a:solidFill>
              <a:ln w="9525">
                <a:noFill/>
                <a:round/>
                <a:headEnd/>
                <a:tailEnd/>
              </a:ln>
            </p:spPr>
            <p:txBody>
              <a:bodyPr/>
              <a:lstStyle/>
              <a:p>
                <a:endParaRPr lang="en-US"/>
              </a:p>
            </p:txBody>
          </p:sp>
          <p:sp>
            <p:nvSpPr>
              <p:cNvPr id="42120" name="Freeform 136"/>
              <p:cNvSpPr>
                <a:spLocks noChangeAspect="1"/>
              </p:cNvSpPr>
              <p:nvPr/>
            </p:nvSpPr>
            <p:spPr bwMode="auto">
              <a:xfrm>
                <a:off x="3325" y="3364"/>
                <a:ext cx="80" cy="25"/>
              </a:xfrm>
              <a:custGeom>
                <a:avLst/>
                <a:gdLst/>
                <a:ahLst/>
                <a:cxnLst>
                  <a:cxn ang="0">
                    <a:pos x="138" y="0"/>
                  </a:cxn>
                  <a:cxn ang="0">
                    <a:pos x="148" y="8"/>
                  </a:cxn>
                  <a:cxn ang="0">
                    <a:pos x="154" y="16"/>
                  </a:cxn>
                  <a:cxn ang="0">
                    <a:pos x="157" y="23"/>
                  </a:cxn>
                  <a:cxn ang="0">
                    <a:pos x="159" y="31"/>
                  </a:cxn>
                  <a:cxn ang="0">
                    <a:pos x="159" y="35"/>
                  </a:cxn>
                  <a:cxn ang="0">
                    <a:pos x="155" y="40"/>
                  </a:cxn>
                  <a:cxn ang="0">
                    <a:pos x="150" y="42"/>
                  </a:cxn>
                  <a:cxn ang="0">
                    <a:pos x="146" y="46"/>
                  </a:cxn>
                  <a:cxn ang="0">
                    <a:pos x="138" y="48"/>
                  </a:cxn>
                  <a:cxn ang="0">
                    <a:pos x="133" y="48"/>
                  </a:cxn>
                  <a:cxn ang="0">
                    <a:pos x="127" y="50"/>
                  </a:cxn>
                  <a:cxn ang="0">
                    <a:pos x="119" y="50"/>
                  </a:cxn>
                  <a:cxn ang="0">
                    <a:pos x="112" y="50"/>
                  </a:cxn>
                  <a:cxn ang="0">
                    <a:pos x="106" y="50"/>
                  </a:cxn>
                  <a:cxn ang="0">
                    <a:pos x="97" y="50"/>
                  </a:cxn>
                  <a:cxn ang="0">
                    <a:pos x="91" y="50"/>
                  </a:cxn>
                  <a:cxn ang="0">
                    <a:pos x="81" y="50"/>
                  </a:cxn>
                  <a:cxn ang="0">
                    <a:pos x="74" y="48"/>
                  </a:cxn>
                  <a:cxn ang="0">
                    <a:pos x="66" y="48"/>
                  </a:cxn>
                  <a:cxn ang="0">
                    <a:pos x="59" y="46"/>
                  </a:cxn>
                  <a:cxn ang="0">
                    <a:pos x="51" y="44"/>
                  </a:cxn>
                  <a:cxn ang="0">
                    <a:pos x="43" y="42"/>
                  </a:cxn>
                  <a:cxn ang="0">
                    <a:pos x="38" y="40"/>
                  </a:cxn>
                  <a:cxn ang="0">
                    <a:pos x="32" y="40"/>
                  </a:cxn>
                  <a:cxn ang="0">
                    <a:pos x="22" y="36"/>
                  </a:cxn>
                  <a:cxn ang="0">
                    <a:pos x="15" y="33"/>
                  </a:cxn>
                  <a:cxn ang="0">
                    <a:pos x="7" y="29"/>
                  </a:cxn>
                  <a:cxn ang="0">
                    <a:pos x="3" y="25"/>
                  </a:cxn>
                  <a:cxn ang="0">
                    <a:pos x="0" y="21"/>
                  </a:cxn>
                  <a:cxn ang="0">
                    <a:pos x="0" y="17"/>
                  </a:cxn>
                  <a:cxn ang="0">
                    <a:pos x="2" y="14"/>
                  </a:cxn>
                  <a:cxn ang="0">
                    <a:pos x="7" y="10"/>
                  </a:cxn>
                  <a:cxn ang="0">
                    <a:pos x="15" y="8"/>
                  </a:cxn>
                  <a:cxn ang="0">
                    <a:pos x="22" y="6"/>
                  </a:cxn>
                  <a:cxn ang="0">
                    <a:pos x="30" y="6"/>
                  </a:cxn>
                  <a:cxn ang="0">
                    <a:pos x="38" y="6"/>
                  </a:cxn>
                  <a:cxn ang="0">
                    <a:pos x="47" y="6"/>
                  </a:cxn>
                  <a:cxn ang="0">
                    <a:pos x="55" y="6"/>
                  </a:cxn>
                  <a:cxn ang="0">
                    <a:pos x="64" y="8"/>
                  </a:cxn>
                  <a:cxn ang="0">
                    <a:pos x="74" y="8"/>
                  </a:cxn>
                  <a:cxn ang="0">
                    <a:pos x="81" y="8"/>
                  </a:cxn>
                  <a:cxn ang="0">
                    <a:pos x="89" y="8"/>
                  </a:cxn>
                  <a:cxn ang="0">
                    <a:pos x="98" y="8"/>
                  </a:cxn>
                  <a:cxn ang="0">
                    <a:pos x="108" y="8"/>
                  </a:cxn>
                  <a:cxn ang="0">
                    <a:pos x="116" y="6"/>
                  </a:cxn>
                  <a:cxn ang="0">
                    <a:pos x="123" y="6"/>
                  </a:cxn>
                  <a:cxn ang="0">
                    <a:pos x="131" y="2"/>
                  </a:cxn>
                  <a:cxn ang="0">
                    <a:pos x="138" y="0"/>
                  </a:cxn>
                  <a:cxn ang="0">
                    <a:pos x="138" y="0"/>
                  </a:cxn>
                </a:cxnLst>
                <a:rect l="0" t="0" r="r" b="b"/>
                <a:pathLst>
                  <a:path w="159" h="50">
                    <a:moveTo>
                      <a:pt x="138" y="0"/>
                    </a:moveTo>
                    <a:lnTo>
                      <a:pt x="148" y="8"/>
                    </a:lnTo>
                    <a:lnTo>
                      <a:pt x="154" y="16"/>
                    </a:lnTo>
                    <a:lnTo>
                      <a:pt x="157" y="23"/>
                    </a:lnTo>
                    <a:lnTo>
                      <a:pt x="159" y="31"/>
                    </a:lnTo>
                    <a:lnTo>
                      <a:pt x="159" y="35"/>
                    </a:lnTo>
                    <a:lnTo>
                      <a:pt x="155" y="40"/>
                    </a:lnTo>
                    <a:lnTo>
                      <a:pt x="150" y="42"/>
                    </a:lnTo>
                    <a:lnTo>
                      <a:pt x="146" y="46"/>
                    </a:lnTo>
                    <a:lnTo>
                      <a:pt x="138" y="48"/>
                    </a:lnTo>
                    <a:lnTo>
                      <a:pt x="133" y="48"/>
                    </a:lnTo>
                    <a:lnTo>
                      <a:pt x="127" y="50"/>
                    </a:lnTo>
                    <a:lnTo>
                      <a:pt x="119" y="50"/>
                    </a:lnTo>
                    <a:lnTo>
                      <a:pt x="112" y="50"/>
                    </a:lnTo>
                    <a:lnTo>
                      <a:pt x="106" y="50"/>
                    </a:lnTo>
                    <a:lnTo>
                      <a:pt x="97" y="50"/>
                    </a:lnTo>
                    <a:lnTo>
                      <a:pt x="91" y="50"/>
                    </a:lnTo>
                    <a:lnTo>
                      <a:pt x="81" y="50"/>
                    </a:lnTo>
                    <a:lnTo>
                      <a:pt x="74" y="48"/>
                    </a:lnTo>
                    <a:lnTo>
                      <a:pt x="66" y="48"/>
                    </a:lnTo>
                    <a:lnTo>
                      <a:pt x="59" y="46"/>
                    </a:lnTo>
                    <a:lnTo>
                      <a:pt x="51" y="44"/>
                    </a:lnTo>
                    <a:lnTo>
                      <a:pt x="43" y="42"/>
                    </a:lnTo>
                    <a:lnTo>
                      <a:pt x="38" y="40"/>
                    </a:lnTo>
                    <a:lnTo>
                      <a:pt x="32" y="40"/>
                    </a:lnTo>
                    <a:lnTo>
                      <a:pt x="22" y="36"/>
                    </a:lnTo>
                    <a:lnTo>
                      <a:pt x="15" y="33"/>
                    </a:lnTo>
                    <a:lnTo>
                      <a:pt x="7" y="29"/>
                    </a:lnTo>
                    <a:lnTo>
                      <a:pt x="3" y="25"/>
                    </a:lnTo>
                    <a:lnTo>
                      <a:pt x="0" y="21"/>
                    </a:lnTo>
                    <a:lnTo>
                      <a:pt x="0" y="17"/>
                    </a:lnTo>
                    <a:lnTo>
                      <a:pt x="2" y="14"/>
                    </a:lnTo>
                    <a:lnTo>
                      <a:pt x="7" y="10"/>
                    </a:lnTo>
                    <a:lnTo>
                      <a:pt x="15" y="8"/>
                    </a:lnTo>
                    <a:lnTo>
                      <a:pt x="22" y="6"/>
                    </a:lnTo>
                    <a:lnTo>
                      <a:pt x="30" y="6"/>
                    </a:lnTo>
                    <a:lnTo>
                      <a:pt x="38" y="6"/>
                    </a:lnTo>
                    <a:lnTo>
                      <a:pt x="47" y="6"/>
                    </a:lnTo>
                    <a:lnTo>
                      <a:pt x="55" y="6"/>
                    </a:lnTo>
                    <a:lnTo>
                      <a:pt x="64" y="8"/>
                    </a:lnTo>
                    <a:lnTo>
                      <a:pt x="74" y="8"/>
                    </a:lnTo>
                    <a:lnTo>
                      <a:pt x="81" y="8"/>
                    </a:lnTo>
                    <a:lnTo>
                      <a:pt x="89" y="8"/>
                    </a:lnTo>
                    <a:lnTo>
                      <a:pt x="98" y="8"/>
                    </a:lnTo>
                    <a:lnTo>
                      <a:pt x="108" y="8"/>
                    </a:lnTo>
                    <a:lnTo>
                      <a:pt x="116" y="6"/>
                    </a:lnTo>
                    <a:lnTo>
                      <a:pt x="123" y="6"/>
                    </a:lnTo>
                    <a:lnTo>
                      <a:pt x="131" y="2"/>
                    </a:lnTo>
                    <a:lnTo>
                      <a:pt x="138" y="0"/>
                    </a:lnTo>
                    <a:lnTo>
                      <a:pt x="138" y="0"/>
                    </a:lnTo>
                    <a:close/>
                  </a:path>
                </a:pathLst>
              </a:custGeom>
              <a:solidFill>
                <a:srgbClr val="000000"/>
              </a:solidFill>
              <a:ln w="9525">
                <a:noFill/>
                <a:round/>
                <a:headEnd/>
                <a:tailEnd/>
              </a:ln>
            </p:spPr>
            <p:txBody>
              <a:bodyPr/>
              <a:lstStyle/>
              <a:p>
                <a:endParaRPr lang="en-US"/>
              </a:p>
            </p:txBody>
          </p:sp>
          <p:sp>
            <p:nvSpPr>
              <p:cNvPr id="42121" name="Freeform 137"/>
              <p:cNvSpPr>
                <a:spLocks noChangeAspect="1"/>
              </p:cNvSpPr>
              <p:nvPr/>
            </p:nvSpPr>
            <p:spPr bwMode="auto">
              <a:xfrm>
                <a:off x="3307" y="3421"/>
                <a:ext cx="60" cy="35"/>
              </a:xfrm>
              <a:custGeom>
                <a:avLst/>
                <a:gdLst/>
                <a:ahLst/>
                <a:cxnLst>
                  <a:cxn ang="0">
                    <a:pos x="113" y="0"/>
                  </a:cxn>
                  <a:cxn ang="0">
                    <a:pos x="115" y="6"/>
                  </a:cxn>
                  <a:cxn ang="0">
                    <a:pos x="116" y="12"/>
                  </a:cxn>
                  <a:cxn ang="0">
                    <a:pos x="118" y="16"/>
                  </a:cxn>
                  <a:cxn ang="0">
                    <a:pos x="120" y="21"/>
                  </a:cxn>
                  <a:cxn ang="0">
                    <a:pos x="120" y="29"/>
                  </a:cxn>
                  <a:cxn ang="0">
                    <a:pos x="118" y="38"/>
                  </a:cxn>
                  <a:cxn ang="0">
                    <a:pos x="115" y="44"/>
                  </a:cxn>
                  <a:cxn ang="0">
                    <a:pos x="111" y="50"/>
                  </a:cxn>
                  <a:cxn ang="0">
                    <a:pos x="105" y="56"/>
                  </a:cxn>
                  <a:cxn ang="0">
                    <a:pos x="97" y="61"/>
                  </a:cxn>
                  <a:cxn ang="0">
                    <a:pos x="90" y="63"/>
                  </a:cxn>
                  <a:cxn ang="0">
                    <a:pos x="84" y="65"/>
                  </a:cxn>
                  <a:cxn ang="0">
                    <a:pos x="78" y="65"/>
                  </a:cxn>
                  <a:cxn ang="0">
                    <a:pos x="73" y="67"/>
                  </a:cxn>
                  <a:cxn ang="0">
                    <a:pos x="67" y="69"/>
                  </a:cxn>
                  <a:cxn ang="0">
                    <a:pos x="61" y="69"/>
                  </a:cxn>
                  <a:cxn ang="0">
                    <a:pos x="54" y="69"/>
                  </a:cxn>
                  <a:cxn ang="0">
                    <a:pos x="48" y="71"/>
                  </a:cxn>
                  <a:cxn ang="0">
                    <a:pos x="40" y="69"/>
                  </a:cxn>
                  <a:cxn ang="0">
                    <a:pos x="35" y="69"/>
                  </a:cxn>
                  <a:cxn ang="0">
                    <a:pos x="29" y="69"/>
                  </a:cxn>
                  <a:cxn ang="0">
                    <a:pos x="23" y="67"/>
                  </a:cxn>
                  <a:cxn ang="0">
                    <a:pos x="18" y="65"/>
                  </a:cxn>
                  <a:cxn ang="0">
                    <a:pos x="12" y="65"/>
                  </a:cxn>
                  <a:cxn ang="0">
                    <a:pos x="6" y="63"/>
                  </a:cxn>
                  <a:cxn ang="0">
                    <a:pos x="0" y="61"/>
                  </a:cxn>
                  <a:cxn ang="0">
                    <a:pos x="2" y="52"/>
                  </a:cxn>
                  <a:cxn ang="0">
                    <a:pos x="4" y="46"/>
                  </a:cxn>
                  <a:cxn ang="0">
                    <a:pos x="8" y="38"/>
                  </a:cxn>
                  <a:cxn ang="0">
                    <a:pos x="12" y="35"/>
                  </a:cxn>
                  <a:cxn ang="0">
                    <a:pos x="16" y="31"/>
                  </a:cxn>
                  <a:cxn ang="0">
                    <a:pos x="20" y="27"/>
                  </a:cxn>
                  <a:cxn ang="0">
                    <a:pos x="25" y="23"/>
                  </a:cxn>
                  <a:cxn ang="0">
                    <a:pos x="31" y="21"/>
                  </a:cxn>
                  <a:cxn ang="0">
                    <a:pos x="39" y="19"/>
                  </a:cxn>
                  <a:cxn ang="0">
                    <a:pos x="50" y="18"/>
                  </a:cxn>
                  <a:cxn ang="0">
                    <a:pos x="54" y="16"/>
                  </a:cxn>
                  <a:cxn ang="0">
                    <a:pos x="59" y="14"/>
                  </a:cxn>
                  <a:cxn ang="0">
                    <a:pos x="65" y="14"/>
                  </a:cxn>
                  <a:cxn ang="0">
                    <a:pos x="71" y="14"/>
                  </a:cxn>
                  <a:cxn ang="0">
                    <a:pos x="75" y="12"/>
                  </a:cxn>
                  <a:cxn ang="0">
                    <a:pos x="80" y="10"/>
                  </a:cxn>
                  <a:cxn ang="0">
                    <a:pos x="86" y="10"/>
                  </a:cxn>
                  <a:cxn ang="0">
                    <a:pos x="92" y="8"/>
                  </a:cxn>
                  <a:cxn ang="0">
                    <a:pos x="101" y="4"/>
                  </a:cxn>
                  <a:cxn ang="0">
                    <a:pos x="113" y="0"/>
                  </a:cxn>
                  <a:cxn ang="0">
                    <a:pos x="113" y="0"/>
                  </a:cxn>
                </a:cxnLst>
                <a:rect l="0" t="0" r="r" b="b"/>
                <a:pathLst>
                  <a:path w="120" h="71">
                    <a:moveTo>
                      <a:pt x="113" y="0"/>
                    </a:moveTo>
                    <a:lnTo>
                      <a:pt x="115" y="6"/>
                    </a:lnTo>
                    <a:lnTo>
                      <a:pt x="116" y="12"/>
                    </a:lnTo>
                    <a:lnTo>
                      <a:pt x="118" y="16"/>
                    </a:lnTo>
                    <a:lnTo>
                      <a:pt x="120" y="21"/>
                    </a:lnTo>
                    <a:lnTo>
                      <a:pt x="120" y="29"/>
                    </a:lnTo>
                    <a:lnTo>
                      <a:pt x="118" y="38"/>
                    </a:lnTo>
                    <a:lnTo>
                      <a:pt x="115" y="44"/>
                    </a:lnTo>
                    <a:lnTo>
                      <a:pt x="111" y="50"/>
                    </a:lnTo>
                    <a:lnTo>
                      <a:pt x="105" y="56"/>
                    </a:lnTo>
                    <a:lnTo>
                      <a:pt x="97" y="61"/>
                    </a:lnTo>
                    <a:lnTo>
                      <a:pt x="90" y="63"/>
                    </a:lnTo>
                    <a:lnTo>
                      <a:pt x="84" y="65"/>
                    </a:lnTo>
                    <a:lnTo>
                      <a:pt x="78" y="65"/>
                    </a:lnTo>
                    <a:lnTo>
                      <a:pt x="73" y="67"/>
                    </a:lnTo>
                    <a:lnTo>
                      <a:pt x="67" y="69"/>
                    </a:lnTo>
                    <a:lnTo>
                      <a:pt x="61" y="69"/>
                    </a:lnTo>
                    <a:lnTo>
                      <a:pt x="54" y="69"/>
                    </a:lnTo>
                    <a:lnTo>
                      <a:pt x="48" y="71"/>
                    </a:lnTo>
                    <a:lnTo>
                      <a:pt x="40" y="69"/>
                    </a:lnTo>
                    <a:lnTo>
                      <a:pt x="35" y="69"/>
                    </a:lnTo>
                    <a:lnTo>
                      <a:pt x="29" y="69"/>
                    </a:lnTo>
                    <a:lnTo>
                      <a:pt x="23" y="67"/>
                    </a:lnTo>
                    <a:lnTo>
                      <a:pt x="18" y="65"/>
                    </a:lnTo>
                    <a:lnTo>
                      <a:pt x="12" y="65"/>
                    </a:lnTo>
                    <a:lnTo>
                      <a:pt x="6" y="63"/>
                    </a:lnTo>
                    <a:lnTo>
                      <a:pt x="0" y="61"/>
                    </a:lnTo>
                    <a:lnTo>
                      <a:pt x="2" y="52"/>
                    </a:lnTo>
                    <a:lnTo>
                      <a:pt x="4" y="46"/>
                    </a:lnTo>
                    <a:lnTo>
                      <a:pt x="8" y="38"/>
                    </a:lnTo>
                    <a:lnTo>
                      <a:pt x="12" y="35"/>
                    </a:lnTo>
                    <a:lnTo>
                      <a:pt x="16" y="31"/>
                    </a:lnTo>
                    <a:lnTo>
                      <a:pt x="20" y="27"/>
                    </a:lnTo>
                    <a:lnTo>
                      <a:pt x="25" y="23"/>
                    </a:lnTo>
                    <a:lnTo>
                      <a:pt x="31" y="21"/>
                    </a:lnTo>
                    <a:lnTo>
                      <a:pt x="39" y="19"/>
                    </a:lnTo>
                    <a:lnTo>
                      <a:pt x="50" y="18"/>
                    </a:lnTo>
                    <a:lnTo>
                      <a:pt x="54" y="16"/>
                    </a:lnTo>
                    <a:lnTo>
                      <a:pt x="59" y="14"/>
                    </a:lnTo>
                    <a:lnTo>
                      <a:pt x="65" y="14"/>
                    </a:lnTo>
                    <a:lnTo>
                      <a:pt x="71" y="14"/>
                    </a:lnTo>
                    <a:lnTo>
                      <a:pt x="75" y="12"/>
                    </a:lnTo>
                    <a:lnTo>
                      <a:pt x="80" y="10"/>
                    </a:lnTo>
                    <a:lnTo>
                      <a:pt x="86" y="10"/>
                    </a:lnTo>
                    <a:lnTo>
                      <a:pt x="92" y="8"/>
                    </a:lnTo>
                    <a:lnTo>
                      <a:pt x="101" y="4"/>
                    </a:lnTo>
                    <a:lnTo>
                      <a:pt x="113" y="0"/>
                    </a:lnTo>
                    <a:lnTo>
                      <a:pt x="113" y="0"/>
                    </a:lnTo>
                    <a:close/>
                  </a:path>
                </a:pathLst>
              </a:custGeom>
              <a:solidFill>
                <a:srgbClr val="000000"/>
              </a:solidFill>
              <a:ln w="9525">
                <a:noFill/>
                <a:round/>
                <a:headEnd/>
                <a:tailEnd/>
              </a:ln>
            </p:spPr>
            <p:txBody>
              <a:bodyPr/>
              <a:lstStyle/>
              <a:p>
                <a:endParaRPr lang="en-US"/>
              </a:p>
            </p:txBody>
          </p:sp>
          <p:sp>
            <p:nvSpPr>
              <p:cNvPr id="42122" name="Freeform 138"/>
              <p:cNvSpPr>
                <a:spLocks noChangeAspect="1"/>
              </p:cNvSpPr>
              <p:nvPr/>
            </p:nvSpPr>
            <p:spPr bwMode="auto">
              <a:xfrm>
                <a:off x="2957" y="3510"/>
                <a:ext cx="24" cy="21"/>
              </a:xfrm>
              <a:custGeom>
                <a:avLst/>
                <a:gdLst/>
                <a:ahLst/>
                <a:cxnLst>
                  <a:cxn ang="0">
                    <a:pos x="4" y="0"/>
                  </a:cxn>
                  <a:cxn ang="0">
                    <a:pos x="11" y="6"/>
                  </a:cxn>
                  <a:cxn ang="0">
                    <a:pos x="17" y="12"/>
                  </a:cxn>
                  <a:cxn ang="0">
                    <a:pos x="25" y="17"/>
                  </a:cxn>
                  <a:cxn ang="0">
                    <a:pos x="32" y="25"/>
                  </a:cxn>
                  <a:cxn ang="0">
                    <a:pos x="40" y="31"/>
                  </a:cxn>
                  <a:cxn ang="0">
                    <a:pos x="49" y="40"/>
                  </a:cxn>
                  <a:cxn ang="0">
                    <a:pos x="46" y="44"/>
                  </a:cxn>
                  <a:cxn ang="0">
                    <a:pos x="42" y="38"/>
                  </a:cxn>
                  <a:cxn ang="0">
                    <a:pos x="36" y="36"/>
                  </a:cxn>
                  <a:cxn ang="0">
                    <a:pos x="30" y="33"/>
                  </a:cxn>
                  <a:cxn ang="0">
                    <a:pos x="25" y="31"/>
                  </a:cxn>
                  <a:cxn ang="0">
                    <a:pos x="19" y="27"/>
                  </a:cxn>
                  <a:cxn ang="0">
                    <a:pos x="13" y="25"/>
                  </a:cxn>
                  <a:cxn ang="0">
                    <a:pos x="8" y="21"/>
                  </a:cxn>
                  <a:cxn ang="0">
                    <a:pos x="4" y="19"/>
                  </a:cxn>
                  <a:cxn ang="0">
                    <a:pos x="0" y="12"/>
                  </a:cxn>
                  <a:cxn ang="0">
                    <a:pos x="4" y="0"/>
                  </a:cxn>
                  <a:cxn ang="0">
                    <a:pos x="4" y="0"/>
                  </a:cxn>
                </a:cxnLst>
                <a:rect l="0" t="0" r="r" b="b"/>
                <a:pathLst>
                  <a:path w="49" h="44">
                    <a:moveTo>
                      <a:pt x="4" y="0"/>
                    </a:moveTo>
                    <a:lnTo>
                      <a:pt x="11" y="6"/>
                    </a:lnTo>
                    <a:lnTo>
                      <a:pt x="17" y="12"/>
                    </a:lnTo>
                    <a:lnTo>
                      <a:pt x="25" y="17"/>
                    </a:lnTo>
                    <a:lnTo>
                      <a:pt x="32" y="25"/>
                    </a:lnTo>
                    <a:lnTo>
                      <a:pt x="40" y="31"/>
                    </a:lnTo>
                    <a:lnTo>
                      <a:pt x="49" y="40"/>
                    </a:lnTo>
                    <a:lnTo>
                      <a:pt x="46" y="44"/>
                    </a:lnTo>
                    <a:lnTo>
                      <a:pt x="42" y="38"/>
                    </a:lnTo>
                    <a:lnTo>
                      <a:pt x="36" y="36"/>
                    </a:lnTo>
                    <a:lnTo>
                      <a:pt x="30" y="33"/>
                    </a:lnTo>
                    <a:lnTo>
                      <a:pt x="25" y="31"/>
                    </a:lnTo>
                    <a:lnTo>
                      <a:pt x="19" y="27"/>
                    </a:lnTo>
                    <a:lnTo>
                      <a:pt x="13" y="25"/>
                    </a:lnTo>
                    <a:lnTo>
                      <a:pt x="8" y="21"/>
                    </a:lnTo>
                    <a:lnTo>
                      <a:pt x="4" y="19"/>
                    </a:lnTo>
                    <a:lnTo>
                      <a:pt x="0" y="12"/>
                    </a:lnTo>
                    <a:lnTo>
                      <a:pt x="4" y="0"/>
                    </a:lnTo>
                    <a:lnTo>
                      <a:pt x="4" y="0"/>
                    </a:lnTo>
                    <a:close/>
                  </a:path>
                </a:pathLst>
              </a:custGeom>
              <a:solidFill>
                <a:srgbClr val="000000"/>
              </a:solidFill>
              <a:ln w="9525">
                <a:noFill/>
                <a:round/>
                <a:headEnd/>
                <a:tailEnd/>
              </a:ln>
            </p:spPr>
            <p:txBody>
              <a:bodyPr/>
              <a:lstStyle/>
              <a:p>
                <a:endParaRPr lang="en-US"/>
              </a:p>
            </p:txBody>
          </p:sp>
        </p:grpSp>
        <p:grpSp>
          <p:nvGrpSpPr>
            <p:cNvPr id="42123" name="Group 139"/>
            <p:cNvGrpSpPr>
              <a:grpSpLocks noChangeAspect="1"/>
            </p:cNvGrpSpPr>
            <p:nvPr/>
          </p:nvGrpSpPr>
          <p:grpSpPr bwMode="auto">
            <a:xfrm>
              <a:off x="3360" y="2880"/>
              <a:ext cx="720" cy="495"/>
              <a:chOff x="2314" y="2155"/>
              <a:chExt cx="1132" cy="778"/>
            </a:xfrm>
          </p:grpSpPr>
          <p:sp>
            <p:nvSpPr>
              <p:cNvPr id="42124" name="AutoShape 140"/>
              <p:cNvSpPr>
                <a:spLocks noChangeAspect="1" noChangeArrowheads="1" noTextEdit="1"/>
              </p:cNvSpPr>
              <p:nvPr/>
            </p:nvSpPr>
            <p:spPr bwMode="auto">
              <a:xfrm>
                <a:off x="2314" y="2155"/>
                <a:ext cx="1132" cy="778"/>
              </a:xfrm>
              <a:prstGeom prst="rect">
                <a:avLst/>
              </a:prstGeom>
              <a:noFill/>
              <a:ln w="9525">
                <a:noFill/>
                <a:miter lim="800000"/>
                <a:headEnd/>
                <a:tailEnd/>
              </a:ln>
            </p:spPr>
            <p:txBody>
              <a:bodyPr/>
              <a:lstStyle/>
              <a:p>
                <a:endParaRPr lang="en-US"/>
              </a:p>
            </p:txBody>
          </p:sp>
          <p:sp>
            <p:nvSpPr>
              <p:cNvPr id="42125" name="Freeform 141"/>
              <p:cNvSpPr>
                <a:spLocks noChangeAspect="1"/>
              </p:cNvSpPr>
              <p:nvPr/>
            </p:nvSpPr>
            <p:spPr bwMode="auto">
              <a:xfrm>
                <a:off x="2316" y="2157"/>
                <a:ext cx="1114" cy="776"/>
              </a:xfrm>
              <a:custGeom>
                <a:avLst/>
                <a:gdLst/>
                <a:ahLst/>
                <a:cxnLst>
                  <a:cxn ang="0">
                    <a:pos x="968" y="317"/>
                  </a:cxn>
                  <a:cxn ang="0">
                    <a:pos x="851" y="310"/>
                  </a:cxn>
                  <a:cxn ang="0">
                    <a:pos x="737" y="305"/>
                  </a:cxn>
                  <a:cxn ang="0">
                    <a:pos x="657" y="303"/>
                  </a:cxn>
                  <a:cxn ang="0">
                    <a:pos x="534" y="294"/>
                  </a:cxn>
                  <a:cxn ang="0">
                    <a:pos x="429" y="284"/>
                  </a:cxn>
                  <a:cxn ang="0">
                    <a:pos x="377" y="285"/>
                  </a:cxn>
                  <a:cxn ang="0">
                    <a:pos x="288" y="305"/>
                  </a:cxn>
                  <a:cxn ang="0">
                    <a:pos x="225" y="348"/>
                  </a:cxn>
                  <a:cxn ang="0">
                    <a:pos x="188" y="374"/>
                  </a:cxn>
                  <a:cxn ang="0">
                    <a:pos x="116" y="391"/>
                  </a:cxn>
                  <a:cxn ang="0">
                    <a:pos x="60" y="418"/>
                  </a:cxn>
                  <a:cxn ang="0">
                    <a:pos x="40" y="464"/>
                  </a:cxn>
                  <a:cxn ang="0">
                    <a:pos x="6" y="556"/>
                  </a:cxn>
                  <a:cxn ang="0">
                    <a:pos x="15" y="654"/>
                  </a:cxn>
                  <a:cxn ang="0">
                    <a:pos x="65" y="704"/>
                  </a:cxn>
                  <a:cxn ang="0">
                    <a:pos x="146" y="729"/>
                  </a:cxn>
                  <a:cxn ang="0">
                    <a:pos x="190" y="774"/>
                  </a:cxn>
                  <a:cxn ang="0">
                    <a:pos x="232" y="820"/>
                  </a:cxn>
                  <a:cxn ang="0">
                    <a:pos x="314" y="877"/>
                  </a:cxn>
                  <a:cxn ang="0">
                    <a:pos x="378" y="909"/>
                  </a:cxn>
                  <a:cxn ang="0">
                    <a:pos x="446" y="952"/>
                  </a:cxn>
                  <a:cxn ang="0">
                    <a:pos x="508" y="985"/>
                  </a:cxn>
                  <a:cxn ang="0">
                    <a:pos x="600" y="1030"/>
                  </a:cxn>
                  <a:cxn ang="0">
                    <a:pos x="670" y="1067"/>
                  </a:cxn>
                  <a:cxn ang="0">
                    <a:pos x="822" y="1111"/>
                  </a:cxn>
                  <a:cxn ang="0">
                    <a:pos x="1003" y="1148"/>
                  </a:cxn>
                  <a:cxn ang="0">
                    <a:pos x="1126" y="1166"/>
                  </a:cxn>
                  <a:cxn ang="0">
                    <a:pos x="1196" y="1173"/>
                  </a:cxn>
                  <a:cxn ang="0">
                    <a:pos x="1324" y="1190"/>
                  </a:cxn>
                  <a:cxn ang="0">
                    <a:pos x="1424" y="1204"/>
                  </a:cxn>
                  <a:cxn ang="0">
                    <a:pos x="1534" y="1223"/>
                  </a:cxn>
                  <a:cxn ang="0">
                    <a:pos x="1676" y="1270"/>
                  </a:cxn>
                  <a:cxn ang="0">
                    <a:pos x="1765" y="1312"/>
                  </a:cxn>
                  <a:cxn ang="0">
                    <a:pos x="1808" y="1349"/>
                  </a:cxn>
                  <a:cxn ang="0">
                    <a:pos x="1939" y="1440"/>
                  </a:cxn>
                  <a:cxn ang="0">
                    <a:pos x="2076" y="1523"/>
                  </a:cxn>
                  <a:cxn ang="0">
                    <a:pos x="2129" y="1539"/>
                  </a:cxn>
                  <a:cxn ang="0">
                    <a:pos x="2192" y="1371"/>
                  </a:cxn>
                  <a:cxn ang="0">
                    <a:pos x="2229" y="1096"/>
                  </a:cxn>
                  <a:cxn ang="0">
                    <a:pos x="2192" y="794"/>
                  </a:cxn>
                  <a:cxn ang="0">
                    <a:pos x="2089" y="715"/>
                  </a:cxn>
                  <a:cxn ang="0">
                    <a:pos x="2043" y="696"/>
                  </a:cxn>
                  <a:cxn ang="0">
                    <a:pos x="1972" y="649"/>
                  </a:cxn>
                  <a:cxn ang="0">
                    <a:pos x="1880" y="579"/>
                  </a:cxn>
                  <a:cxn ang="0">
                    <a:pos x="1821" y="503"/>
                  </a:cxn>
                  <a:cxn ang="0">
                    <a:pos x="1745" y="380"/>
                  </a:cxn>
                  <a:cxn ang="0">
                    <a:pos x="1661" y="303"/>
                  </a:cxn>
                  <a:cxn ang="0">
                    <a:pos x="1527" y="235"/>
                  </a:cxn>
                  <a:cxn ang="0">
                    <a:pos x="1428" y="201"/>
                  </a:cxn>
                  <a:cxn ang="0">
                    <a:pos x="1396" y="189"/>
                  </a:cxn>
                  <a:cxn ang="0">
                    <a:pos x="1311" y="119"/>
                  </a:cxn>
                  <a:cxn ang="0">
                    <a:pos x="1275" y="84"/>
                  </a:cxn>
                  <a:cxn ang="0">
                    <a:pos x="1214" y="39"/>
                  </a:cxn>
                  <a:cxn ang="0">
                    <a:pos x="1121" y="3"/>
                  </a:cxn>
                  <a:cxn ang="0">
                    <a:pos x="1036" y="4"/>
                  </a:cxn>
                  <a:cxn ang="0">
                    <a:pos x="974" y="116"/>
                  </a:cxn>
                  <a:cxn ang="0">
                    <a:pos x="1023" y="219"/>
                  </a:cxn>
                  <a:cxn ang="0">
                    <a:pos x="1117" y="297"/>
                  </a:cxn>
                  <a:cxn ang="0">
                    <a:pos x="1044" y="321"/>
                  </a:cxn>
                </a:cxnLst>
                <a:rect l="0" t="0" r="r" b="b"/>
                <a:pathLst>
                  <a:path w="2229" h="1551">
                    <a:moveTo>
                      <a:pt x="1020" y="320"/>
                    </a:moveTo>
                    <a:lnTo>
                      <a:pt x="1013" y="319"/>
                    </a:lnTo>
                    <a:lnTo>
                      <a:pt x="1001" y="319"/>
                    </a:lnTo>
                    <a:lnTo>
                      <a:pt x="986" y="318"/>
                    </a:lnTo>
                    <a:lnTo>
                      <a:pt x="968" y="317"/>
                    </a:lnTo>
                    <a:lnTo>
                      <a:pt x="947" y="315"/>
                    </a:lnTo>
                    <a:lnTo>
                      <a:pt x="925" y="314"/>
                    </a:lnTo>
                    <a:lnTo>
                      <a:pt x="901" y="312"/>
                    </a:lnTo>
                    <a:lnTo>
                      <a:pt x="877" y="311"/>
                    </a:lnTo>
                    <a:lnTo>
                      <a:pt x="851" y="310"/>
                    </a:lnTo>
                    <a:lnTo>
                      <a:pt x="826" y="309"/>
                    </a:lnTo>
                    <a:lnTo>
                      <a:pt x="802" y="307"/>
                    </a:lnTo>
                    <a:lnTo>
                      <a:pt x="779" y="307"/>
                    </a:lnTo>
                    <a:lnTo>
                      <a:pt x="757" y="306"/>
                    </a:lnTo>
                    <a:lnTo>
                      <a:pt x="737" y="305"/>
                    </a:lnTo>
                    <a:lnTo>
                      <a:pt x="721" y="305"/>
                    </a:lnTo>
                    <a:lnTo>
                      <a:pt x="708" y="305"/>
                    </a:lnTo>
                    <a:lnTo>
                      <a:pt x="694" y="305"/>
                    </a:lnTo>
                    <a:lnTo>
                      <a:pt x="676" y="304"/>
                    </a:lnTo>
                    <a:lnTo>
                      <a:pt x="657" y="303"/>
                    </a:lnTo>
                    <a:lnTo>
                      <a:pt x="634" y="302"/>
                    </a:lnTo>
                    <a:lnTo>
                      <a:pt x="611" y="299"/>
                    </a:lnTo>
                    <a:lnTo>
                      <a:pt x="585" y="298"/>
                    </a:lnTo>
                    <a:lnTo>
                      <a:pt x="559" y="296"/>
                    </a:lnTo>
                    <a:lnTo>
                      <a:pt x="534" y="294"/>
                    </a:lnTo>
                    <a:lnTo>
                      <a:pt x="509" y="291"/>
                    </a:lnTo>
                    <a:lnTo>
                      <a:pt x="485" y="289"/>
                    </a:lnTo>
                    <a:lnTo>
                      <a:pt x="465" y="288"/>
                    </a:lnTo>
                    <a:lnTo>
                      <a:pt x="445" y="285"/>
                    </a:lnTo>
                    <a:lnTo>
                      <a:pt x="429" y="284"/>
                    </a:lnTo>
                    <a:lnTo>
                      <a:pt x="417" y="283"/>
                    </a:lnTo>
                    <a:lnTo>
                      <a:pt x="409" y="282"/>
                    </a:lnTo>
                    <a:lnTo>
                      <a:pt x="407" y="282"/>
                    </a:lnTo>
                    <a:lnTo>
                      <a:pt x="393" y="283"/>
                    </a:lnTo>
                    <a:lnTo>
                      <a:pt x="377" y="285"/>
                    </a:lnTo>
                    <a:lnTo>
                      <a:pt x="357" y="289"/>
                    </a:lnTo>
                    <a:lnTo>
                      <a:pt x="338" y="292"/>
                    </a:lnTo>
                    <a:lnTo>
                      <a:pt x="319" y="297"/>
                    </a:lnTo>
                    <a:lnTo>
                      <a:pt x="302" y="300"/>
                    </a:lnTo>
                    <a:lnTo>
                      <a:pt x="288" y="305"/>
                    </a:lnTo>
                    <a:lnTo>
                      <a:pt x="279" y="309"/>
                    </a:lnTo>
                    <a:lnTo>
                      <a:pt x="265" y="318"/>
                    </a:lnTo>
                    <a:lnTo>
                      <a:pt x="250" y="327"/>
                    </a:lnTo>
                    <a:lnTo>
                      <a:pt x="237" y="337"/>
                    </a:lnTo>
                    <a:lnTo>
                      <a:pt x="225" y="348"/>
                    </a:lnTo>
                    <a:lnTo>
                      <a:pt x="213" y="357"/>
                    </a:lnTo>
                    <a:lnTo>
                      <a:pt x="205" y="365"/>
                    </a:lnTo>
                    <a:lnTo>
                      <a:pt x="200" y="370"/>
                    </a:lnTo>
                    <a:lnTo>
                      <a:pt x="197" y="372"/>
                    </a:lnTo>
                    <a:lnTo>
                      <a:pt x="188" y="374"/>
                    </a:lnTo>
                    <a:lnTo>
                      <a:pt x="174" y="378"/>
                    </a:lnTo>
                    <a:lnTo>
                      <a:pt x="159" y="381"/>
                    </a:lnTo>
                    <a:lnTo>
                      <a:pt x="143" y="385"/>
                    </a:lnTo>
                    <a:lnTo>
                      <a:pt x="128" y="388"/>
                    </a:lnTo>
                    <a:lnTo>
                      <a:pt x="116" y="391"/>
                    </a:lnTo>
                    <a:lnTo>
                      <a:pt x="106" y="393"/>
                    </a:lnTo>
                    <a:lnTo>
                      <a:pt x="103" y="394"/>
                    </a:lnTo>
                    <a:lnTo>
                      <a:pt x="85" y="402"/>
                    </a:lnTo>
                    <a:lnTo>
                      <a:pt x="71" y="410"/>
                    </a:lnTo>
                    <a:lnTo>
                      <a:pt x="60" y="418"/>
                    </a:lnTo>
                    <a:lnTo>
                      <a:pt x="52" y="427"/>
                    </a:lnTo>
                    <a:lnTo>
                      <a:pt x="48" y="436"/>
                    </a:lnTo>
                    <a:lnTo>
                      <a:pt x="44" y="446"/>
                    </a:lnTo>
                    <a:lnTo>
                      <a:pt x="42" y="455"/>
                    </a:lnTo>
                    <a:lnTo>
                      <a:pt x="40" y="464"/>
                    </a:lnTo>
                    <a:lnTo>
                      <a:pt x="33" y="488"/>
                    </a:lnTo>
                    <a:lnTo>
                      <a:pt x="26" y="511"/>
                    </a:lnTo>
                    <a:lnTo>
                      <a:pt x="19" y="527"/>
                    </a:lnTo>
                    <a:lnTo>
                      <a:pt x="17" y="534"/>
                    </a:lnTo>
                    <a:lnTo>
                      <a:pt x="6" y="556"/>
                    </a:lnTo>
                    <a:lnTo>
                      <a:pt x="2" y="579"/>
                    </a:lnTo>
                    <a:lnTo>
                      <a:pt x="0" y="601"/>
                    </a:lnTo>
                    <a:lnTo>
                      <a:pt x="4" y="622"/>
                    </a:lnTo>
                    <a:lnTo>
                      <a:pt x="9" y="638"/>
                    </a:lnTo>
                    <a:lnTo>
                      <a:pt x="15" y="654"/>
                    </a:lnTo>
                    <a:lnTo>
                      <a:pt x="25" y="668"/>
                    </a:lnTo>
                    <a:lnTo>
                      <a:pt x="34" y="680"/>
                    </a:lnTo>
                    <a:lnTo>
                      <a:pt x="44" y="690"/>
                    </a:lnTo>
                    <a:lnTo>
                      <a:pt x="55" y="698"/>
                    </a:lnTo>
                    <a:lnTo>
                      <a:pt x="65" y="704"/>
                    </a:lnTo>
                    <a:lnTo>
                      <a:pt x="74" y="706"/>
                    </a:lnTo>
                    <a:lnTo>
                      <a:pt x="90" y="710"/>
                    </a:lnTo>
                    <a:lnTo>
                      <a:pt x="108" y="714"/>
                    </a:lnTo>
                    <a:lnTo>
                      <a:pt x="127" y="721"/>
                    </a:lnTo>
                    <a:lnTo>
                      <a:pt x="146" y="729"/>
                    </a:lnTo>
                    <a:lnTo>
                      <a:pt x="162" y="736"/>
                    </a:lnTo>
                    <a:lnTo>
                      <a:pt x="175" y="743"/>
                    </a:lnTo>
                    <a:lnTo>
                      <a:pt x="185" y="748"/>
                    </a:lnTo>
                    <a:lnTo>
                      <a:pt x="188" y="749"/>
                    </a:lnTo>
                    <a:lnTo>
                      <a:pt x="190" y="774"/>
                    </a:lnTo>
                    <a:lnTo>
                      <a:pt x="201" y="793"/>
                    </a:lnTo>
                    <a:lnTo>
                      <a:pt x="212" y="805"/>
                    </a:lnTo>
                    <a:lnTo>
                      <a:pt x="217" y="810"/>
                    </a:lnTo>
                    <a:lnTo>
                      <a:pt x="220" y="812"/>
                    </a:lnTo>
                    <a:lnTo>
                      <a:pt x="232" y="820"/>
                    </a:lnTo>
                    <a:lnTo>
                      <a:pt x="247" y="832"/>
                    </a:lnTo>
                    <a:lnTo>
                      <a:pt x="264" y="843"/>
                    </a:lnTo>
                    <a:lnTo>
                      <a:pt x="283" y="857"/>
                    </a:lnTo>
                    <a:lnTo>
                      <a:pt x="300" y="869"/>
                    </a:lnTo>
                    <a:lnTo>
                      <a:pt x="314" y="877"/>
                    </a:lnTo>
                    <a:lnTo>
                      <a:pt x="322" y="881"/>
                    </a:lnTo>
                    <a:lnTo>
                      <a:pt x="330" y="885"/>
                    </a:lnTo>
                    <a:lnTo>
                      <a:pt x="342" y="891"/>
                    </a:lnTo>
                    <a:lnTo>
                      <a:pt x="360" y="900"/>
                    </a:lnTo>
                    <a:lnTo>
                      <a:pt x="378" y="909"/>
                    </a:lnTo>
                    <a:lnTo>
                      <a:pt x="397" y="919"/>
                    </a:lnTo>
                    <a:lnTo>
                      <a:pt x="414" y="930"/>
                    </a:lnTo>
                    <a:lnTo>
                      <a:pt x="429" y="940"/>
                    </a:lnTo>
                    <a:lnTo>
                      <a:pt x="440" y="948"/>
                    </a:lnTo>
                    <a:lnTo>
                      <a:pt x="446" y="952"/>
                    </a:lnTo>
                    <a:lnTo>
                      <a:pt x="455" y="957"/>
                    </a:lnTo>
                    <a:lnTo>
                      <a:pt x="466" y="963"/>
                    </a:lnTo>
                    <a:lnTo>
                      <a:pt x="478" y="970"/>
                    </a:lnTo>
                    <a:lnTo>
                      <a:pt x="493" y="978"/>
                    </a:lnTo>
                    <a:lnTo>
                      <a:pt x="508" y="985"/>
                    </a:lnTo>
                    <a:lnTo>
                      <a:pt x="524" y="993"/>
                    </a:lnTo>
                    <a:lnTo>
                      <a:pt x="541" y="1000"/>
                    </a:lnTo>
                    <a:lnTo>
                      <a:pt x="558" y="1008"/>
                    </a:lnTo>
                    <a:lnTo>
                      <a:pt x="579" y="1019"/>
                    </a:lnTo>
                    <a:lnTo>
                      <a:pt x="600" y="1030"/>
                    </a:lnTo>
                    <a:lnTo>
                      <a:pt x="621" y="1040"/>
                    </a:lnTo>
                    <a:lnTo>
                      <a:pt x="640" y="1051"/>
                    </a:lnTo>
                    <a:lnTo>
                      <a:pt x="656" y="1059"/>
                    </a:lnTo>
                    <a:lnTo>
                      <a:pt x="666" y="1065"/>
                    </a:lnTo>
                    <a:lnTo>
                      <a:pt x="670" y="1067"/>
                    </a:lnTo>
                    <a:lnTo>
                      <a:pt x="694" y="1076"/>
                    </a:lnTo>
                    <a:lnTo>
                      <a:pt x="721" y="1085"/>
                    </a:lnTo>
                    <a:lnTo>
                      <a:pt x="752" y="1093"/>
                    </a:lnTo>
                    <a:lnTo>
                      <a:pt x="786" y="1103"/>
                    </a:lnTo>
                    <a:lnTo>
                      <a:pt x="822" y="1111"/>
                    </a:lnTo>
                    <a:lnTo>
                      <a:pt x="858" y="1120"/>
                    </a:lnTo>
                    <a:lnTo>
                      <a:pt x="895" y="1127"/>
                    </a:lnTo>
                    <a:lnTo>
                      <a:pt x="933" y="1135"/>
                    </a:lnTo>
                    <a:lnTo>
                      <a:pt x="969" y="1142"/>
                    </a:lnTo>
                    <a:lnTo>
                      <a:pt x="1003" y="1148"/>
                    </a:lnTo>
                    <a:lnTo>
                      <a:pt x="1036" y="1153"/>
                    </a:lnTo>
                    <a:lnTo>
                      <a:pt x="1065" y="1158"/>
                    </a:lnTo>
                    <a:lnTo>
                      <a:pt x="1090" y="1161"/>
                    </a:lnTo>
                    <a:lnTo>
                      <a:pt x="1111" y="1165"/>
                    </a:lnTo>
                    <a:lnTo>
                      <a:pt x="1126" y="1166"/>
                    </a:lnTo>
                    <a:lnTo>
                      <a:pt x="1135" y="1167"/>
                    </a:lnTo>
                    <a:lnTo>
                      <a:pt x="1144" y="1167"/>
                    </a:lnTo>
                    <a:lnTo>
                      <a:pt x="1158" y="1168"/>
                    </a:lnTo>
                    <a:lnTo>
                      <a:pt x="1175" y="1171"/>
                    </a:lnTo>
                    <a:lnTo>
                      <a:pt x="1196" y="1173"/>
                    </a:lnTo>
                    <a:lnTo>
                      <a:pt x="1219" y="1176"/>
                    </a:lnTo>
                    <a:lnTo>
                      <a:pt x="1244" y="1179"/>
                    </a:lnTo>
                    <a:lnTo>
                      <a:pt x="1271" y="1182"/>
                    </a:lnTo>
                    <a:lnTo>
                      <a:pt x="1297" y="1186"/>
                    </a:lnTo>
                    <a:lnTo>
                      <a:pt x="1324" y="1190"/>
                    </a:lnTo>
                    <a:lnTo>
                      <a:pt x="1349" y="1194"/>
                    </a:lnTo>
                    <a:lnTo>
                      <a:pt x="1372" y="1196"/>
                    </a:lnTo>
                    <a:lnTo>
                      <a:pt x="1393" y="1199"/>
                    </a:lnTo>
                    <a:lnTo>
                      <a:pt x="1410" y="1202"/>
                    </a:lnTo>
                    <a:lnTo>
                      <a:pt x="1424" y="1204"/>
                    </a:lnTo>
                    <a:lnTo>
                      <a:pt x="1432" y="1205"/>
                    </a:lnTo>
                    <a:lnTo>
                      <a:pt x="1435" y="1205"/>
                    </a:lnTo>
                    <a:lnTo>
                      <a:pt x="1469" y="1210"/>
                    </a:lnTo>
                    <a:lnTo>
                      <a:pt x="1502" y="1216"/>
                    </a:lnTo>
                    <a:lnTo>
                      <a:pt x="1534" y="1223"/>
                    </a:lnTo>
                    <a:lnTo>
                      <a:pt x="1567" y="1232"/>
                    </a:lnTo>
                    <a:lnTo>
                      <a:pt x="1597" y="1241"/>
                    </a:lnTo>
                    <a:lnTo>
                      <a:pt x="1624" y="1250"/>
                    </a:lnTo>
                    <a:lnTo>
                      <a:pt x="1652" y="1261"/>
                    </a:lnTo>
                    <a:lnTo>
                      <a:pt x="1676" y="1270"/>
                    </a:lnTo>
                    <a:lnTo>
                      <a:pt x="1699" y="1280"/>
                    </a:lnTo>
                    <a:lnTo>
                      <a:pt x="1720" y="1289"/>
                    </a:lnTo>
                    <a:lnTo>
                      <a:pt x="1737" y="1299"/>
                    </a:lnTo>
                    <a:lnTo>
                      <a:pt x="1752" y="1305"/>
                    </a:lnTo>
                    <a:lnTo>
                      <a:pt x="1765" y="1312"/>
                    </a:lnTo>
                    <a:lnTo>
                      <a:pt x="1774" y="1317"/>
                    </a:lnTo>
                    <a:lnTo>
                      <a:pt x="1778" y="1320"/>
                    </a:lnTo>
                    <a:lnTo>
                      <a:pt x="1781" y="1322"/>
                    </a:lnTo>
                    <a:lnTo>
                      <a:pt x="1792" y="1334"/>
                    </a:lnTo>
                    <a:lnTo>
                      <a:pt x="1808" y="1349"/>
                    </a:lnTo>
                    <a:lnTo>
                      <a:pt x="1829" y="1365"/>
                    </a:lnTo>
                    <a:lnTo>
                      <a:pt x="1852" y="1384"/>
                    </a:lnTo>
                    <a:lnTo>
                      <a:pt x="1880" y="1402"/>
                    </a:lnTo>
                    <a:lnTo>
                      <a:pt x="1909" y="1422"/>
                    </a:lnTo>
                    <a:lnTo>
                      <a:pt x="1939" y="1440"/>
                    </a:lnTo>
                    <a:lnTo>
                      <a:pt x="1968" y="1460"/>
                    </a:lnTo>
                    <a:lnTo>
                      <a:pt x="1997" y="1478"/>
                    </a:lnTo>
                    <a:lnTo>
                      <a:pt x="2026" y="1495"/>
                    </a:lnTo>
                    <a:lnTo>
                      <a:pt x="2053" y="1511"/>
                    </a:lnTo>
                    <a:lnTo>
                      <a:pt x="2076" y="1523"/>
                    </a:lnTo>
                    <a:lnTo>
                      <a:pt x="2095" y="1535"/>
                    </a:lnTo>
                    <a:lnTo>
                      <a:pt x="2110" y="1544"/>
                    </a:lnTo>
                    <a:lnTo>
                      <a:pt x="2119" y="1549"/>
                    </a:lnTo>
                    <a:lnTo>
                      <a:pt x="2123" y="1551"/>
                    </a:lnTo>
                    <a:lnTo>
                      <a:pt x="2129" y="1539"/>
                    </a:lnTo>
                    <a:lnTo>
                      <a:pt x="2139" y="1514"/>
                    </a:lnTo>
                    <a:lnTo>
                      <a:pt x="2152" y="1482"/>
                    </a:lnTo>
                    <a:lnTo>
                      <a:pt x="2165" y="1444"/>
                    </a:lnTo>
                    <a:lnTo>
                      <a:pt x="2179" y="1406"/>
                    </a:lnTo>
                    <a:lnTo>
                      <a:pt x="2192" y="1371"/>
                    </a:lnTo>
                    <a:lnTo>
                      <a:pt x="2202" y="1344"/>
                    </a:lnTo>
                    <a:lnTo>
                      <a:pt x="2208" y="1327"/>
                    </a:lnTo>
                    <a:lnTo>
                      <a:pt x="2223" y="1261"/>
                    </a:lnTo>
                    <a:lnTo>
                      <a:pt x="2229" y="1182"/>
                    </a:lnTo>
                    <a:lnTo>
                      <a:pt x="2229" y="1096"/>
                    </a:lnTo>
                    <a:lnTo>
                      <a:pt x="2224" y="1010"/>
                    </a:lnTo>
                    <a:lnTo>
                      <a:pt x="2216" y="932"/>
                    </a:lnTo>
                    <a:lnTo>
                      <a:pt x="2206" y="865"/>
                    </a:lnTo>
                    <a:lnTo>
                      <a:pt x="2198" y="817"/>
                    </a:lnTo>
                    <a:lnTo>
                      <a:pt x="2192" y="794"/>
                    </a:lnTo>
                    <a:lnTo>
                      <a:pt x="2179" y="773"/>
                    </a:lnTo>
                    <a:lnTo>
                      <a:pt x="2160" y="756"/>
                    </a:lnTo>
                    <a:lnTo>
                      <a:pt x="2137" y="740"/>
                    </a:lnTo>
                    <a:lnTo>
                      <a:pt x="2112" y="726"/>
                    </a:lnTo>
                    <a:lnTo>
                      <a:pt x="2089" y="715"/>
                    </a:lnTo>
                    <a:lnTo>
                      <a:pt x="2070" y="707"/>
                    </a:lnTo>
                    <a:lnTo>
                      <a:pt x="2056" y="702"/>
                    </a:lnTo>
                    <a:lnTo>
                      <a:pt x="2051" y="700"/>
                    </a:lnTo>
                    <a:lnTo>
                      <a:pt x="2049" y="699"/>
                    </a:lnTo>
                    <a:lnTo>
                      <a:pt x="2043" y="696"/>
                    </a:lnTo>
                    <a:lnTo>
                      <a:pt x="2034" y="689"/>
                    </a:lnTo>
                    <a:lnTo>
                      <a:pt x="2021" y="682"/>
                    </a:lnTo>
                    <a:lnTo>
                      <a:pt x="2007" y="672"/>
                    </a:lnTo>
                    <a:lnTo>
                      <a:pt x="1990" y="661"/>
                    </a:lnTo>
                    <a:lnTo>
                      <a:pt x="1972" y="649"/>
                    </a:lnTo>
                    <a:lnTo>
                      <a:pt x="1954" y="636"/>
                    </a:lnTo>
                    <a:lnTo>
                      <a:pt x="1934" y="622"/>
                    </a:lnTo>
                    <a:lnTo>
                      <a:pt x="1916" y="607"/>
                    </a:lnTo>
                    <a:lnTo>
                      <a:pt x="1897" y="593"/>
                    </a:lnTo>
                    <a:lnTo>
                      <a:pt x="1880" y="579"/>
                    </a:lnTo>
                    <a:lnTo>
                      <a:pt x="1865" y="564"/>
                    </a:lnTo>
                    <a:lnTo>
                      <a:pt x="1851" y="552"/>
                    </a:lnTo>
                    <a:lnTo>
                      <a:pt x="1841" y="539"/>
                    </a:lnTo>
                    <a:lnTo>
                      <a:pt x="1834" y="527"/>
                    </a:lnTo>
                    <a:lnTo>
                      <a:pt x="1821" y="503"/>
                    </a:lnTo>
                    <a:lnTo>
                      <a:pt x="1805" y="477"/>
                    </a:lnTo>
                    <a:lnTo>
                      <a:pt x="1789" y="449"/>
                    </a:lnTo>
                    <a:lnTo>
                      <a:pt x="1772" y="423"/>
                    </a:lnTo>
                    <a:lnTo>
                      <a:pt x="1757" y="400"/>
                    </a:lnTo>
                    <a:lnTo>
                      <a:pt x="1745" y="380"/>
                    </a:lnTo>
                    <a:lnTo>
                      <a:pt x="1737" y="367"/>
                    </a:lnTo>
                    <a:lnTo>
                      <a:pt x="1734" y="363"/>
                    </a:lnTo>
                    <a:lnTo>
                      <a:pt x="1712" y="341"/>
                    </a:lnTo>
                    <a:lnTo>
                      <a:pt x="1686" y="321"/>
                    </a:lnTo>
                    <a:lnTo>
                      <a:pt x="1661" y="303"/>
                    </a:lnTo>
                    <a:lnTo>
                      <a:pt x="1635" y="287"/>
                    </a:lnTo>
                    <a:lnTo>
                      <a:pt x="1607" y="272"/>
                    </a:lnTo>
                    <a:lnTo>
                      <a:pt x="1580" y="258"/>
                    </a:lnTo>
                    <a:lnTo>
                      <a:pt x="1554" y="246"/>
                    </a:lnTo>
                    <a:lnTo>
                      <a:pt x="1527" y="235"/>
                    </a:lnTo>
                    <a:lnTo>
                      <a:pt x="1503" y="226"/>
                    </a:lnTo>
                    <a:lnTo>
                      <a:pt x="1480" y="217"/>
                    </a:lnTo>
                    <a:lnTo>
                      <a:pt x="1461" y="212"/>
                    </a:lnTo>
                    <a:lnTo>
                      <a:pt x="1442" y="206"/>
                    </a:lnTo>
                    <a:lnTo>
                      <a:pt x="1428" y="201"/>
                    </a:lnTo>
                    <a:lnTo>
                      <a:pt x="1417" y="199"/>
                    </a:lnTo>
                    <a:lnTo>
                      <a:pt x="1410" y="197"/>
                    </a:lnTo>
                    <a:lnTo>
                      <a:pt x="1408" y="197"/>
                    </a:lnTo>
                    <a:lnTo>
                      <a:pt x="1404" y="194"/>
                    </a:lnTo>
                    <a:lnTo>
                      <a:pt x="1396" y="189"/>
                    </a:lnTo>
                    <a:lnTo>
                      <a:pt x="1383" y="179"/>
                    </a:lnTo>
                    <a:lnTo>
                      <a:pt x="1367" y="168"/>
                    </a:lnTo>
                    <a:lnTo>
                      <a:pt x="1350" y="153"/>
                    </a:lnTo>
                    <a:lnTo>
                      <a:pt x="1331" y="137"/>
                    </a:lnTo>
                    <a:lnTo>
                      <a:pt x="1311" y="119"/>
                    </a:lnTo>
                    <a:lnTo>
                      <a:pt x="1293" y="100"/>
                    </a:lnTo>
                    <a:lnTo>
                      <a:pt x="1291" y="99"/>
                    </a:lnTo>
                    <a:lnTo>
                      <a:pt x="1288" y="95"/>
                    </a:lnTo>
                    <a:lnTo>
                      <a:pt x="1283" y="91"/>
                    </a:lnTo>
                    <a:lnTo>
                      <a:pt x="1275" y="84"/>
                    </a:lnTo>
                    <a:lnTo>
                      <a:pt x="1266" y="76"/>
                    </a:lnTo>
                    <a:lnTo>
                      <a:pt x="1256" y="66"/>
                    </a:lnTo>
                    <a:lnTo>
                      <a:pt x="1243" y="57"/>
                    </a:lnTo>
                    <a:lnTo>
                      <a:pt x="1229" y="48"/>
                    </a:lnTo>
                    <a:lnTo>
                      <a:pt x="1214" y="39"/>
                    </a:lnTo>
                    <a:lnTo>
                      <a:pt x="1197" y="30"/>
                    </a:lnTo>
                    <a:lnTo>
                      <a:pt x="1180" y="20"/>
                    </a:lnTo>
                    <a:lnTo>
                      <a:pt x="1161" y="13"/>
                    </a:lnTo>
                    <a:lnTo>
                      <a:pt x="1142" y="8"/>
                    </a:lnTo>
                    <a:lnTo>
                      <a:pt x="1121" y="3"/>
                    </a:lnTo>
                    <a:lnTo>
                      <a:pt x="1099" y="0"/>
                    </a:lnTo>
                    <a:lnTo>
                      <a:pt x="1077" y="0"/>
                    </a:lnTo>
                    <a:lnTo>
                      <a:pt x="1071" y="0"/>
                    </a:lnTo>
                    <a:lnTo>
                      <a:pt x="1056" y="1"/>
                    </a:lnTo>
                    <a:lnTo>
                      <a:pt x="1036" y="4"/>
                    </a:lnTo>
                    <a:lnTo>
                      <a:pt x="1014" y="12"/>
                    </a:lnTo>
                    <a:lnTo>
                      <a:pt x="992" y="26"/>
                    </a:lnTo>
                    <a:lnTo>
                      <a:pt x="976" y="47"/>
                    </a:lnTo>
                    <a:lnTo>
                      <a:pt x="969" y="77"/>
                    </a:lnTo>
                    <a:lnTo>
                      <a:pt x="974" y="116"/>
                    </a:lnTo>
                    <a:lnTo>
                      <a:pt x="975" y="122"/>
                    </a:lnTo>
                    <a:lnTo>
                      <a:pt x="979" y="138"/>
                    </a:lnTo>
                    <a:lnTo>
                      <a:pt x="989" y="161"/>
                    </a:lnTo>
                    <a:lnTo>
                      <a:pt x="1002" y="189"/>
                    </a:lnTo>
                    <a:lnTo>
                      <a:pt x="1023" y="219"/>
                    </a:lnTo>
                    <a:lnTo>
                      <a:pt x="1048" y="247"/>
                    </a:lnTo>
                    <a:lnTo>
                      <a:pt x="1083" y="273"/>
                    </a:lnTo>
                    <a:lnTo>
                      <a:pt x="1124" y="291"/>
                    </a:lnTo>
                    <a:lnTo>
                      <a:pt x="1122" y="292"/>
                    </a:lnTo>
                    <a:lnTo>
                      <a:pt x="1117" y="297"/>
                    </a:lnTo>
                    <a:lnTo>
                      <a:pt x="1109" y="303"/>
                    </a:lnTo>
                    <a:lnTo>
                      <a:pt x="1097" y="309"/>
                    </a:lnTo>
                    <a:lnTo>
                      <a:pt x="1082" y="314"/>
                    </a:lnTo>
                    <a:lnTo>
                      <a:pt x="1065" y="319"/>
                    </a:lnTo>
                    <a:lnTo>
                      <a:pt x="1044" y="321"/>
                    </a:lnTo>
                    <a:lnTo>
                      <a:pt x="1020" y="320"/>
                    </a:lnTo>
                    <a:close/>
                  </a:path>
                </a:pathLst>
              </a:custGeom>
              <a:solidFill>
                <a:srgbClr val="DDC6BA"/>
              </a:solidFill>
              <a:ln w="9525">
                <a:noFill/>
                <a:round/>
                <a:headEnd/>
                <a:tailEnd/>
              </a:ln>
            </p:spPr>
            <p:txBody>
              <a:bodyPr/>
              <a:lstStyle/>
              <a:p>
                <a:endParaRPr lang="en-US"/>
              </a:p>
            </p:txBody>
          </p:sp>
          <p:sp>
            <p:nvSpPr>
              <p:cNvPr id="42126" name="Freeform 142"/>
              <p:cNvSpPr>
                <a:spLocks noChangeAspect="1"/>
              </p:cNvSpPr>
              <p:nvPr/>
            </p:nvSpPr>
            <p:spPr bwMode="auto">
              <a:xfrm>
                <a:off x="2328" y="2171"/>
                <a:ext cx="1015" cy="682"/>
              </a:xfrm>
              <a:custGeom>
                <a:avLst/>
                <a:gdLst/>
                <a:ahLst/>
                <a:cxnLst>
                  <a:cxn ang="0">
                    <a:pos x="1923" y="1313"/>
                  </a:cxn>
                  <a:cxn ang="0">
                    <a:pos x="1943" y="1201"/>
                  </a:cxn>
                  <a:cxn ang="0">
                    <a:pos x="1955" y="1122"/>
                  </a:cxn>
                  <a:cxn ang="0">
                    <a:pos x="1908" y="1236"/>
                  </a:cxn>
                  <a:cxn ang="0">
                    <a:pos x="1893" y="1194"/>
                  </a:cxn>
                  <a:cxn ang="0">
                    <a:pos x="1927" y="1040"/>
                  </a:cxn>
                  <a:cxn ang="0">
                    <a:pos x="1862" y="1215"/>
                  </a:cxn>
                  <a:cxn ang="0">
                    <a:pos x="1892" y="1024"/>
                  </a:cxn>
                  <a:cxn ang="0">
                    <a:pos x="1843" y="1142"/>
                  </a:cxn>
                  <a:cxn ang="0">
                    <a:pos x="1796" y="1191"/>
                  </a:cxn>
                  <a:cxn ang="0">
                    <a:pos x="1878" y="888"/>
                  </a:cxn>
                  <a:cxn ang="0">
                    <a:pos x="1851" y="963"/>
                  </a:cxn>
                  <a:cxn ang="0">
                    <a:pos x="1783" y="1147"/>
                  </a:cxn>
                  <a:cxn ang="0">
                    <a:pos x="1750" y="1176"/>
                  </a:cxn>
                  <a:cxn ang="0">
                    <a:pos x="1783" y="1079"/>
                  </a:cxn>
                  <a:cxn ang="0">
                    <a:pos x="1826" y="912"/>
                  </a:cxn>
                  <a:cxn ang="0">
                    <a:pos x="1882" y="723"/>
                  </a:cxn>
                  <a:cxn ang="0">
                    <a:pos x="1918" y="745"/>
                  </a:cxn>
                  <a:cxn ang="0">
                    <a:pos x="1956" y="710"/>
                  </a:cxn>
                  <a:cxn ang="0">
                    <a:pos x="1963" y="756"/>
                  </a:cxn>
                  <a:cxn ang="0">
                    <a:pos x="1939" y="670"/>
                  </a:cxn>
                  <a:cxn ang="0">
                    <a:pos x="1847" y="593"/>
                  </a:cxn>
                  <a:cxn ang="0">
                    <a:pos x="1745" y="451"/>
                  </a:cxn>
                  <a:cxn ang="0">
                    <a:pos x="1514" y="256"/>
                  </a:cxn>
                  <a:cxn ang="0">
                    <a:pos x="1325" y="157"/>
                  </a:cxn>
                  <a:cxn ang="0">
                    <a:pos x="1200" y="58"/>
                  </a:cxn>
                  <a:cxn ang="0">
                    <a:pos x="1041" y="3"/>
                  </a:cxn>
                  <a:cxn ang="0">
                    <a:pos x="992" y="125"/>
                  </a:cxn>
                  <a:cxn ang="0">
                    <a:pos x="1163" y="267"/>
                  </a:cxn>
                  <a:cxn ang="0">
                    <a:pos x="1134" y="310"/>
                  </a:cxn>
                  <a:cxn ang="0">
                    <a:pos x="874" y="336"/>
                  </a:cxn>
                  <a:cxn ang="0">
                    <a:pos x="571" y="306"/>
                  </a:cxn>
                  <a:cxn ang="0">
                    <a:pos x="392" y="307"/>
                  </a:cxn>
                  <a:cxn ang="0">
                    <a:pos x="275" y="316"/>
                  </a:cxn>
                  <a:cxn ang="0">
                    <a:pos x="214" y="398"/>
                  </a:cxn>
                  <a:cxn ang="0">
                    <a:pos x="161" y="392"/>
                  </a:cxn>
                  <a:cxn ang="0">
                    <a:pos x="40" y="468"/>
                  </a:cxn>
                  <a:cxn ang="0">
                    <a:pos x="10" y="517"/>
                  </a:cxn>
                  <a:cxn ang="0">
                    <a:pos x="31" y="604"/>
                  </a:cxn>
                  <a:cxn ang="0">
                    <a:pos x="164" y="668"/>
                  </a:cxn>
                  <a:cxn ang="0">
                    <a:pos x="261" y="779"/>
                  </a:cxn>
                  <a:cxn ang="0">
                    <a:pos x="360" y="835"/>
                  </a:cxn>
                  <a:cxn ang="0">
                    <a:pos x="463" y="904"/>
                  </a:cxn>
                  <a:cxn ang="0">
                    <a:pos x="581" y="959"/>
                  </a:cxn>
                  <a:cxn ang="0">
                    <a:pos x="712" y="1020"/>
                  </a:cxn>
                  <a:cxn ang="0">
                    <a:pos x="897" y="1047"/>
                  </a:cxn>
                  <a:cxn ang="0">
                    <a:pos x="1083" y="1083"/>
                  </a:cxn>
                  <a:cxn ang="0">
                    <a:pos x="1189" y="1102"/>
                  </a:cxn>
                  <a:cxn ang="0">
                    <a:pos x="1338" y="1129"/>
                  </a:cxn>
                  <a:cxn ang="0">
                    <a:pos x="1405" y="1137"/>
                  </a:cxn>
                  <a:cxn ang="0">
                    <a:pos x="1463" y="1145"/>
                  </a:cxn>
                  <a:cxn ang="0">
                    <a:pos x="1538" y="1156"/>
                  </a:cxn>
                  <a:cxn ang="0">
                    <a:pos x="1673" y="1194"/>
                  </a:cxn>
                  <a:cxn ang="0">
                    <a:pos x="1794" y="1260"/>
                  </a:cxn>
                  <a:cxn ang="0">
                    <a:pos x="1893" y="1323"/>
                  </a:cxn>
                  <a:cxn ang="0">
                    <a:pos x="1954" y="1352"/>
                  </a:cxn>
                  <a:cxn ang="0">
                    <a:pos x="2015" y="1139"/>
                  </a:cxn>
                </a:cxnLst>
                <a:rect l="0" t="0" r="r" b="b"/>
                <a:pathLst>
                  <a:path w="2030" h="1365">
                    <a:moveTo>
                      <a:pt x="2003" y="1128"/>
                    </a:moveTo>
                    <a:lnTo>
                      <a:pt x="1995" y="1152"/>
                    </a:lnTo>
                    <a:lnTo>
                      <a:pt x="1987" y="1176"/>
                    </a:lnTo>
                    <a:lnTo>
                      <a:pt x="1979" y="1200"/>
                    </a:lnTo>
                    <a:lnTo>
                      <a:pt x="1970" y="1223"/>
                    </a:lnTo>
                    <a:lnTo>
                      <a:pt x="1960" y="1246"/>
                    </a:lnTo>
                    <a:lnTo>
                      <a:pt x="1948" y="1268"/>
                    </a:lnTo>
                    <a:lnTo>
                      <a:pt x="1937" y="1291"/>
                    </a:lnTo>
                    <a:lnTo>
                      <a:pt x="1923" y="1313"/>
                    </a:lnTo>
                    <a:lnTo>
                      <a:pt x="1918" y="1310"/>
                    </a:lnTo>
                    <a:lnTo>
                      <a:pt x="1918" y="1304"/>
                    </a:lnTo>
                    <a:lnTo>
                      <a:pt x="1920" y="1299"/>
                    </a:lnTo>
                    <a:lnTo>
                      <a:pt x="1922" y="1295"/>
                    </a:lnTo>
                    <a:lnTo>
                      <a:pt x="1926" y="1276"/>
                    </a:lnTo>
                    <a:lnTo>
                      <a:pt x="1931" y="1258"/>
                    </a:lnTo>
                    <a:lnTo>
                      <a:pt x="1934" y="1239"/>
                    </a:lnTo>
                    <a:lnTo>
                      <a:pt x="1939" y="1220"/>
                    </a:lnTo>
                    <a:lnTo>
                      <a:pt x="1943" y="1201"/>
                    </a:lnTo>
                    <a:lnTo>
                      <a:pt x="1948" y="1182"/>
                    </a:lnTo>
                    <a:lnTo>
                      <a:pt x="1955" y="1163"/>
                    </a:lnTo>
                    <a:lnTo>
                      <a:pt x="1962" y="1146"/>
                    </a:lnTo>
                    <a:lnTo>
                      <a:pt x="1969" y="1118"/>
                    </a:lnTo>
                    <a:lnTo>
                      <a:pt x="1975" y="1088"/>
                    </a:lnTo>
                    <a:lnTo>
                      <a:pt x="1980" y="1060"/>
                    </a:lnTo>
                    <a:lnTo>
                      <a:pt x="1987" y="1031"/>
                    </a:lnTo>
                    <a:lnTo>
                      <a:pt x="1984" y="1031"/>
                    </a:lnTo>
                    <a:lnTo>
                      <a:pt x="1955" y="1122"/>
                    </a:lnTo>
                    <a:lnTo>
                      <a:pt x="1950" y="1122"/>
                    </a:lnTo>
                    <a:lnTo>
                      <a:pt x="1947" y="1137"/>
                    </a:lnTo>
                    <a:lnTo>
                      <a:pt x="1942" y="1151"/>
                    </a:lnTo>
                    <a:lnTo>
                      <a:pt x="1938" y="1166"/>
                    </a:lnTo>
                    <a:lnTo>
                      <a:pt x="1931" y="1179"/>
                    </a:lnTo>
                    <a:lnTo>
                      <a:pt x="1925" y="1193"/>
                    </a:lnTo>
                    <a:lnTo>
                      <a:pt x="1919" y="1207"/>
                    </a:lnTo>
                    <a:lnTo>
                      <a:pt x="1914" y="1221"/>
                    </a:lnTo>
                    <a:lnTo>
                      <a:pt x="1908" y="1236"/>
                    </a:lnTo>
                    <a:lnTo>
                      <a:pt x="1901" y="1246"/>
                    </a:lnTo>
                    <a:lnTo>
                      <a:pt x="1895" y="1258"/>
                    </a:lnTo>
                    <a:lnTo>
                      <a:pt x="1888" y="1269"/>
                    </a:lnTo>
                    <a:lnTo>
                      <a:pt x="1881" y="1278"/>
                    </a:lnTo>
                    <a:lnTo>
                      <a:pt x="1879" y="1281"/>
                    </a:lnTo>
                    <a:lnTo>
                      <a:pt x="1877" y="1280"/>
                    </a:lnTo>
                    <a:lnTo>
                      <a:pt x="1874" y="1277"/>
                    </a:lnTo>
                    <a:lnTo>
                      <a:pt x="1872" y="1276"/>
                    </a:lnTo>
                    <a:lnTo>
                      <a:pt x="1893" y="1194"/>
                    </a:lnTo>
                    <a:lnTo>
                      <a:pt x="1900" y="1184"/>
                    </a:lnTo>
                    <a:lnTo>
                      <a:pt x="1902" y="1171"/>
                    </a:lnTo>
                    <a:lnTo>
                      <a:pt x="1904" y="1160"/>
                    </a:lnTo>
                    <a:lnTo>
                      <a:pt x="1912" y="1148"/>
                    </a:lnTo>
                    <a:lnTo>
                      <a:pt x="1916" y="1116"/>
                    </a:lnTo>
                    <a:lnTo>
                      <a:pt x="1923" y="1086"/>
                    </a:lnTo>
                    <a:lnTo>
                      <a:pt x="1930" y="1056"/>
                    </a:lnTo>
                    <a:lnTo>
                      <a:pt x="1933" y="1028"/>
                    </a:lnTo>
                    <a:lnTo>
                      <a:pt x="1927" y="1040"/>
                    </a:lnTo>
                    <a:lnTo>
                      <a:pt x="1923" y="1054"/>
                    </a:lnTo>
                    <a:lnTo>
                      <a:pt x="1918" y="1066"/>
                    </a:lnTo>
                    <a:lnTo>
                      <a:pt x="1914" y="1079"/>
                    </a:lnTo>
                    <a:lnTo>
                      <a:pt x="1909" y="1102"/>
                    </a:lnTo>
                    <a:lnTo>
                      <a:pt x="1902" y="1125"/>
                    </a:lnTo>
                    <a:lnTo>
                      <a:pt x="1894" y="1148"/>
                    </a:lnTo>
                    <a:lnTo>
                      <a:pt x="1884" y="1170"/>
                    </a:lnTo>
                    <a:lnTo>
                      <a:pt x="1873" y="1193"/>
                    </a:lnTo>
                    <a:lnTo>
                      <a:pt x="1862" y="1215"/>
                    </a:lnTo>
                    <a:lnTo>
                      <a:pt x="1850" y="1237"/>
                    </a:lnTo>
                    <a:lnTo>
                      <a:pt x="1840" y="1259"/>
                    </a:lnTo>
                    <a:lnTo>
                      <a:pt x="1829" y="1251"/>
                    </a:lnTo>
                    <a:lnTo>
                      <a:pt x="1840" y="1213"/>
                    </a:lnTo>
                    <a:lnTo>
                      <a:pt x="1851" y="1176"/>
                    </a:lnTo>
                    <a:lnTo>
                      <a:pt x="1862" y="1138"/>
                    </a:lnTo>
                    <a:lnTo>
                      <a:pt x="1872" y="1100"/>
                    </a:lnTo>
                    <a:lnTo>
                      <a:pt x="1882" y="1062"/>
                    </a:lnTo>
                    <a:lnTo>
                      <a:pt x="1892" y="1024"/>
                    </a:lnTo>
                    <a:lnTo>
                      <a:pt x="1901" y="985"/>
                    </a:lnTo>
                    <a:lnTo>
                      <a:pt x="1910" y="945"/>
                    </a:lnTo>
                    <a:lnTo>
                      <a:pt x="1907" y="945"/>
                    </a:lnTo>
                    <a:lnTo>
                      <a:pt x="1897" y="978"/>
                    </a:lnTo>
                    <a:lnTo>
                      <a:pt x="1887" y="1011"/>
                    </a:lnTo>
                    <a:lnTo>
                      <a:pt x="1878" y="1045"/>
                    </a:lnTo>
                    <a:lnTo>
                      <a:pt x="1867" y="1078"/>
                    </a:lnTo>
                    <a:lnTo>
                      <a:pt x="1856" y="1110"/>
                    </a:lnTo>
                    <a:lnTo>
                      <a:pt x="1843" y="1142"/>
                    </a:lnTo>
                    <a:lnTo>
                      <a:pt x="1828" y="1175"/>
                    </a:lnTo>
                    <a:lnTo>
                      <a:pt x="1811" y="1205"/>
                    </a:lnTo>
                    <a:lnTo>
                      <a:pt x="1805" y="1208"/>
                    </a:lnTo>
                    <a:lnTo>
                      <a:pt x="1801" y="1215"/>
                    </a:lnTo>
                    <a:lnTo>
                      <a:pt x="1796" y="1224"/>
                    </a:lnTo>
                    <a:lnTo>
                      <a:pt x="1791" y="1232"/>
                    </a:lnTo>
                    <a:lnTo>
                      <a:pt x="1785" y="1227"/>
                    </a:lnTo>
                    <a:lnTo>
                      <a:pt x="1790" y="1209"/>
                    </a:lnTo>
                    <a:lnTo>
                      <a:pt x="1796" y="1191"/>
                    </a:lnTo>
                    <a:lnTo>
                      <a:pt x="1802" y="1174"/>
                    </a:lnTo>
                    <a:lnTo>
                      <a:pt x="1805" y="1156"/>
                    </a:lnTo>
                    <a:lnTo>
                      <a:pt x="1820" y="1118"/>
                    </a:lnTo>
                    <a:lnTo>
                      <a:pt x="1833" y="1081"/>
                    </a:lnTo>
                    <a:lnTo>
                      <a:pt x="1843" y="1043"/>
                    </a:lnTo>
                    <a:lnTo>
                      <a:pt x="1853" y="1004"/>
                    </a:lnTo>
                    <a:lnTo>
                      <a:pt x="1861" y="966"/>
                    </a:lnTo>
                    <a:lnTo>
                      <a:pt x="1869" y="927"/>
                    </a:lnTo>
                    <a:lnTo>
                      <a:pt x="1878" y="888"/>
                    </a:lnTo>
                    <a:lnTo>
                      <a:pt x="1888" y="849"/>
                    </a:lnTo>
                    <a:lnTo>
                      <a:pt x="1884" y="855"/>
                    </a:lnTo>
                    <a:lnTo>
                      <a:pt x="1881" y="864"/>
                    </a:lnTo>
                    <a:lnTo>
                      <a:pt x="1878" y="870"/>
                    </a:lnTo>
                    <a:lnTo>
                      <a:pt x="1873" y="874"/>
                    </a:lnTo>
                    <a:lnTo>
                      <a:pt x="1869" y="897"/>
                    </a:lnTo>
                    <a:lnTo>
                      <a:pt x="1864" y="919"/>
                    </a:lnTo>
                    <a:lnTo>
                      <a:pt x="1857" y="941"/>
                    </a:lnTo>
                    <a:lnTo>
                      <a:pt x="1851" y="963"/>
                    </a:lnTo>
                    <a:lnTo>
                      <a:pt x="1843" y="985"/>
                    </a:lnTo>
                    <a:lnTo>
                      <a:pt x="1836" y="1006"/>
                    </a:lnTo>
                    <a:lnTo>
                      <a:pt x="1827" y="1028"/>
                    </a:lnTo>
                    <a:lnTo>
                      <a:pt x="1819" y="1049"/>
                    </a:lnTo>
                    <a:lnTo>
                      <a:pt x="1815" y="1069"/>
                    </a:lnTo>
                    <a:lnTo>
                      <a:pt x="1808" y="1089"/>
                    </a:lnTo>
                    <a:lnTo>
                      <a:pt x="1801" y="1109"/>
                    </a:lnTo>
                    <a:lnTo>
                      <a:pt x="1793" y="1129"/>
                    </a:lnTo>
                    <a:lnTo>
                      <a:pt x="1783" y="1147"/>
                    </a:lnTo>
                    <a:lnTo>
                      <a:pt x="1774" y="1167"/>
                    </a:lnTo>
                    <a:lnTo>
                      <a:pt x="1765" y="1185"/>
                    </a:lnTo>
                    <a:lnTo>
                      <a:pt x="1756" y="1205"/>
                    </a:lnTo>
                    <a:lnTo>
                      <a:pt x="1752" y="1208"/>
                    </a:lnTo>
                    <a:lnTo>
                      <a:pt x="1749" y="1208"/>
                    </a:lnTo>
                    <a:lnTo>
                      <a:pt x="1744" y="1206"/>
                    </a:lnTo>
                    <a:lnTo>
                      <a:pt x="1742" y="1202"/>
                    </a:lnTo>
                    <a:lnTo>
                      <a:pt x="1747" y="1190"/>
                    </a:lnTo>
                    <a:lnTo>
                      <a:pt x="1750" y="1176"/>
                    </a:lnTo>
                    <a:lnTo>
                      <a:pt x="1755" y="1163"/>
                    </a:lnTo>
                    <a:lnTo>
                      <a:pt x="1759" y="1149"/>
                    </a:lnTo>
                    <a:lnTo>
                      <a:pt x="1763" y="1136"/>
                    </a:lnTo>
                    <a:lnTo>
                      <a:pt x="1767" y="1123"/>
                    </a:lnTo>
                    <a:lnTo>
                      <a:pt x="1772" y="1109"/>
                    </a:lnTo>
                    <a:lnTo>
                      <a:pt x="1777" y="1096"/>
                    </a:lnTo>
                    <a:lnTo>
                      <a:pt x="1775" y="1095"/>
                    </a:lnTo>
                    <a:lnTo>
                      <a:pt x="1780" y="1087"/>
                    </a:lnTo>
                    <a:lnTo>
                      <a:pt x="1783" y="1079"/>
                    </a:lnTo>
                    <a:lnTo>
                      <a:pt x="1785" y="1070"/>
                    </a:lnTo>
                    <a:lnTo>
                      <a:pt x="1786" y="1062"/>
                    </a:lnTo>
                    <a:lnTo>
                      <a:pt x="1797" y="1042"/>
                    </a:lnTo>
                    <a:lnTo>
                      <a:pt x="1805" y="1021"/>
                    </a:lnTo>
                    <a:lnTo>
                      <a:pt x="1810" y="1000"/>
                    </a:lnTo>
                    <a:lnTo>
                      <a:pt x="1813" y="978"/>
                    </a:lnTo>
                    <a:lnTo>
                      <a:pt x="1817" y="956"/>
                    </a:lnTo>
                    <a:lnTo>
                      <a:pt x="1821" y="934"/>
                    </a:lnTo>
                    <a:lnTo>
                      <a:pt x="1826" y="912"/>
                    </a:lnTo>
                    <a:lnTo>
                      <a:pt x="1834" y="891"/>
                    </a:lnTo>
                    <a:lnTo>
                      <a:pt x="1836" y="891"/>
                    </a:lnTo>
                    <a:lnTo>
                      <a:pt x="1834" y="889"/>
                    </a:lnTo>
                    <a:lnTo>
                      <a:pt x="1841" y="861"/>
                    </a:lnTo>
                    <a:lnTo>
                      <a:pt x="1847" y="834"/>
                    </a:lnTo>
                    <a:lnTo>
                      <a:pt x="1855" y="805"/>
                    </a:lnTo>
                    <a:lnTo>
                      <a:pt x="1862" y="777"/>
                    </a:lnTo>
                    <a:lnTo>
                      <a:pt x="1871" y="749"/>
                    </a:lnTo>
                    <a:lnTo>
                      <a:pt x="1882" y="723"/>
                    </a:lnTo>
                    <a:lnTo>
                      <a:pt x="1896" y="699"/>
                    </a:lnTo>
                    <a:lnTo>
                      <a:pt x="1914" y="676"/>
                    </a:lnTo>
                    <a:lnTo>
                      <a:pt x="1920" y="698"/>
                    </a:lnTo>
                    <a:lnTo>
                      <a:pt x="1916" y="719"/>
                    </a:lnTo>
                    <a:lnTo>
                      <a:pt x="1908" y="743"/>
                    </a:lnTo>
                    <a:lnTo>
                      <a:pt x="1904" y="766"/>
                    </a:lnTo>
                    <a:lnTo>
                      <a:pt x="1910" y="761"/>
                    </a:lnTo>
                    <a:lnTo>
                      <a:pt x="1914" y="753"/>
                    </a:lnTo>
                    <a:lnTo>
                      <a:pt x="1918" y="745"/>
                    </a:lnTo>
                    <a:lnTo>
                      <a:pt x="1926" y="740"/>
                    </a:lnTo>
                    <a:lnTo>
                      <a:pt x="1929" y="726"/>
                    </a:lnTo>
                    <a:lnTo>
                      <a:pt x="1933" y="714"/>
                    </a:lnTo>
                    <a:lnTo>
                      <a:pt x="1939" y="702"/>
                    </a:lnTo>
                    <a:lnTo>
                      <a:pt x="1947" y="691"/>
                    </a:lnTo>
                    <a:lnTo>
                      <a:pt x="1950" y="695"/>
                    </a:lnTo>
                    <a:lnTo>
                      <a:pt x="1954" y="700"/>
                    </a:lnTo>
                    <a:lnTo>
                      <a:pt x="1956" y="706"/>
                    </a:lnTo>
                    <a:lnTo>
                      <a:pt x="1956" y="710"/>
                    </a:lnTo>
                    <a:lnTo>
                      <a:pt x="1961" y="714"/>
                    </a:lnTo>
                    <a:lnTo>
                      <a:pt x="1958" y="734"/>
                    </a:lnTo>
                    <a:lnTo>
                      <a:pt x="1954" y="753"/>
                    </a:lnTo>
                    <a:lnTo>
                      <a:pt x="1950" y="773"/>
                    </a:lnTo>
                    <a:lnTo>
                      <a:pt x="1949" y="792"/>
                    </a:lnTo>
                    <a:lnTo>
                      <a:pt x="1950" y="792"/>
                    </a:lnTo>
                    <a:lnTo>
                      <a:pt x="1954" y="779"/>
                    </a:lnTo>
                    <a:lnTo>
                      <a:pt x="1958" y="768"/>
                    </a:lnTo>
                    <a:lnTo>
                      <a:pt x="1963" y="756"/>
                    </a:lnTo>
                    <a:lnTo>
                      <a:pt x="1967" y="745"/>
                    </a:lnTo>
                    <a:lnTo>
                      <a:pt x="1973" y="736"/>
                    </a:lnTo>
                    <a:lnTo>
                      <a:pt x="1980" y="724"/>
                    </a:lnTo>
                    <a:lnTo>
                      <a:pt x="1986" y="713"/>
                    </a:lnTo>
                    <a:lnTo>
                      <a:pt x="1987" y="700"/>
                    </a:lnTo>
                    <a:lnTo>
                      <a:pt x="1975" y="693"/>
                    </a:lnTo>
                    <a:lnTo>
                      <a:pt x="1962" y="686"/>
                    </a:lnTo>
                    <a:lnTo>
                      <a:pt x="1950" y="678"/>
                    </a:lnTo>
                    <a:lnTo>
                      <a:pt x="1939" y="670"/>
                    </a:lnTo>
                    <a:lnTo>
                      <a:pt x="1927" y="661"/>
                    </a:lnTo>
                    <a:lnTo>
                      <a:pt x="1916" y="651"/>
                    </a:lnTo>
                    <a:lnTo>
                      <a:pt x="1904" y="643"/>
                    </a:lnTo>
                    <a:lnTo>
                      <a:pt x="1893" y="634"/>
                    </a:lnTo>
                    <a:lnTo>
                      <a:pt x="1891" y="628"/>
                    </a:lnTo>
                    <a:lnTo>
                      <a:pt x="1878" y="623"/>
                    </a:lnTo>
                    <a:lnTo>
                      <a:pt x="1866" y="613"/>
                    </a:lnTo>
                    <a:lnTo>
                      <a:pt x="1856" y="603"/>
                    </a:lnTo>
                    <a:lnTo>
                      <a:pt x="1847" y="593"/>
                    </a:lnTo>
                    <a:lnTo>
                      <a:pt x="1838" y="581"/>
                    </a:lnTo>
                    <a:lnTo>
                      <a:pt x="1828" y="570"/>
                    </a:lnTo>
                    <a:lnTo>
                      <a:pt x="1817" y="560"/>
                    </a:lnTo>
                    <a:lnTo>
                      <a:pt x="1805" y="554"/>
                    </a:lnTo>
                    <a:lnTo>
                      <a:pt x="1795" y="535"/>
                    </a:lnTo>
                    <a:lnTo>
                      <a:pt x="1785" y="515"/>
                    </a:lnTo>
                    <a:lnTo>
                      <a:pt x="1773" y="495"/>
                    </a:lnTo>
                    <a:lnTo>
                      <a:pt x="1759" y="473"/>
                    </a:lnTo>
                    <a:lnTo>
                      <a:pt x="1745" y="451"/>
                    </a:lnTo>
                    <a:lnTo>
                      <a:pt x="1729" y="428"/>
                    </a:lnTo>
                    <a:lnTo>
                      <a:pt x="1712" y="404"/>
                    </a:lnTo>
                    <a:lnTo>
                      <a:pt x="1691" y="381"/>
                    </a:lnTo>
                    <a:lnTo>
                      <a:pt x="1669" y="358"/>
                    </a:lnTo>
                    <a:lnTo>
                      <a:pt x="1644" y="336"/>
                    </a:lnTo>
                    <a:lnTo>
                      <a:pt x="1616" y="314"/>
                    </a:lnTo>
                    <a:lnTo>
                      <a:pt x="1587" y="293"/>
                    </a:lnTo>
                    <a:lnTo>
                      <a:pt x="1552" y="273"/>
                    </a:lnTo>
                    <a:lnTo>
                      <a:pt x="1514" y="256"/>
                    </a:lnTo>
                    <a:lnTo>
                      <a:pt x="1473" y="240"/>
                    </a:lnTo>
                    <a:lnTo>
                      <a:pt x="1428" y="226"/>
                    </a:lnTo>
                    <a:lnTo>
                      <a:pt x="1411" y="218"/>
                    </a:lnTo>
                    <a:lnTo>
                      <a:pt x="1394" y="208"/>
                    </a:lnTo>
                    <a:lnTo>
                      <a:pt x="1377" y="195"/>
                    </a:lnTo>
                    <a:lnTo>
                      <a:pt x="1360" y="184"/>
                    </a:lnTo>
                    <a:lnTo>
                      <a:pt x="1345" y="172"/>
                    </a:lnTo>
                    <a:lnTo>
                      <a:pt x="1333" y="163"/>
                    </a:lnTo>
                    <a:lnTo>
                      <a:pt x="1325" y="157"/>
                    </a:lnTo>
                    <a:lnTo>
                      <a:pt x="1322" y="155"/>
                    </a:lnTo>
                    <a:lnTo>
                      <a:pt x="1306" y="143"/>
                    </a:lnTo>
                    <a:lnTo>
                      <a:pt x="1291" y="132"/>
                    </a:lnTo>
                    <a:lnTo>
                      <a:pt x="1276" y="119"/>
                    </a:lnTo>
                    <a:lnTo>
                      <a:pt x="1261" y="106"/>
                    </a:lnTo>
                    <a:lnTo>
                      <a:pt x="1246" y="95"/>
                    </a:lnTo>
                    <a:lnTo>
                      <a:pt x="1231" y="82"/>
                    </a:lnTo>
                    <a:lnTo>
                      <a:pt x="1216" y="69"/>
                    </a:lnTo>
                    <a:lnTo>
                      <a:pt x="1200" y="58"/>
                    </a:lnTo>
                    <a:lnTo>
                      <a:pt x="1183" y="48"/>
                    </a:lnTo>
                    <a:lnTo>
                      <a:pt x="1167" y="37"/>
                    </a:lnTo>
                    <a:lnTo>
                      <a:pt x="1150" y="27"/>
                    </a:lnTo>
                    <a:lnTo>
                      <a:pt x="1133" y="19"/>
                    </a:lnTo>
                    <a:lnTo>
                      <a:pt x="1114" y="12"/>
                    </a:lnTo>
                    <a:lnTo>
                      <a:pt x="1095" y="6"/>
                    </a:lnTo>
                    <a:lnTo>
                      <a:pt x="1074" y="3"/>
                    </a:lnTo>
                    <a:lnTo>
                      <a:pt x="1053" y="0"/>
                    </a:lnTo>
                    <a:lnTo>
                      <a:pt x="1041" y="3"/>
                    </a:lnTo>
                    <a:lnTo>
                      <a:pt x="1028" y="7"/>
                    </a:lnTo>
                    <a:lnTo>
                      <a:pt x="1018" y="14"/>
                    </a:lnTo>
                    <a:lnTo>
                      <a:pt x="1007" y="21"/>
                    </a:lnTo>
                    <a:lnTo>
                      <a:pt x="998" y="29"/>
                    </a:lnTo>
                    <a:lnTo>
                      <a:pt x="991" y="38"/>
                    </a:lnTo>
                    <a:lnTo>
                      <a:pt x="984" y="49"/>
                    </a:lnTo>
                    <a:lnTo>
                      <a:pt x="980" y="59"/>
                    </a:lnTo>
                    <a:lnTo>
                      <a:pt x="982" y="94"/>
                    </a:lnTo>
                    <a:lnTo>
                      <a:pt x="992" y="125"/>
                    </a:lnTo>
                    <a:lnTo>
                      <a:pt x="1010" y="152"/>
                    </a:lnTo>
                    <a:lnTo>
                      <a:pt x="1031" y="177"/>
                    </a:lnTo>
                    <a:lnTo>
                      <a:pt x="1057" y="200"/>
                    </a:lnTo>
                    <a:lnTo>
                      <a:pt x="1084" y="219"/>
                    </a:lnTo>
                    <a:lnTo>
                      <a:pt x="1113" y="238"/>
                    </a:lnTo>
                    <a:lnTo>
                      <a:pt x="1141" y="255"/>
                    </a:lnTo>
                    <a:lnTo>
                      <a:pt x="1148" y="260"/>
                    </a:lnTo>
                    <a:lnTo>
                      <a:pt x="1155" y="263"/>
                    </a:lnTo>
                    <a:lnTo>
                      <a:pt x="1163" y="267"/>
                    </a:lnTo>
                    <a:lnTo>
                      <a:pt x="1170" y="270"/>
                    </a:lnTo>
                    <a:lnTo>
                      <a:pt x="1177" y="273"/>
                    </a:lnTo>
                    <a:lnTo>
                      <a:pt x="1183" y="278"/>
                    </a:lnTo>
                    <a:lnTo>
                      <a:pt x="1188" y="284"/>
                    </a:lnTo>
                    <a:lnTo>
                      <a:pt x="1190" y="292"/>
                    </a:lnTo>
                    <a:lnTo>
                      <a:pt x="1185" y="294"/>
                    </a:lnTo>
                    <a:lnTo>
                      <a:pt x="1172" y="299"/>
                    </a:lnTo>
                    <a:lnTo>
                      <a:pt x="1155" y="305"/>
                    </a:lnTo>
                    <a:lnTo>
                      <a:pt x="1134" y="310"/>
                    </a:lnTo>
                    <a:lnTo>
                      <a:pt x="1114" y="316"/>
                    </a:lnTo>
                    <a:lnTo>
                      <a:pt x="1097" y="322"/>
                    </a:lnTo>
                    <a:lnTo>
                      <a:pt x="1086" y="325"/>
                    </a:lnTo>
                    <a:lnTo>
                      <a:pt x="1081" y="326"/>
                    </a:lnTo>
                    <a:lnTo>
                      <a:pt x="1010" y="332"/>
                    </a:lnTo>
                    <a:lnTo>
                      <a:pt x="975" y="336"/>
                    </a:lnTo>
                    <a:lnTo>
                      <a:pt x="942" y="337"/>
                    </a:lnTo>
                    <a:lnTo>
                      <a:pt x="907" y="337"/>
                    </a:lnTo>
                    <a:lnTo>
                      <a:pt x="874" y="336"/>
                    </a:lnTo>
                    <a:lnTo>
                      <a:pt x="839" y="333"/>
                    </a:lnTo>
                    <a:lnTo>
                      <a:pt x="806" y="330"/>
                    </a:lnTo>
                    <a:lnTo>
                      <a:pt x="772" y="326"/>
                    </a:lnTo>
                    <a:lnTo>
                      <a:pt x="738" y="323"/>
                    </a:lnTo>
                    <a:lnTo>
                      <a:pt x="704" y="320"/>
                    </a:lnTo>
                    <a:lnTo>
                      <a:pt x="671" y="315"/>
                    </a:lnTo>
                    <a:lnTo>
                      <a:pt x="638" y="311"/>
                    </a:lnTo>
                    <a:lnTo>
                      <a:pt x="604" y="308"/>
                    </a:lnTo>
                    <a:lnTo>
                      <a:pt x="571" y="306"/>
                    </a:lnTo>
                    <a:lnTo>
                      <a:pt x="536" y="305"/>
                    </a:lnTo>
                    <a:lnTo>
                      <a:pt x="503" y="303"/>
                    </a:lnTo>
                    <a:lnTo>
                      <a:pt x="469" y="305"/>
                    </a:lnTo>
                    <a:lnTo>
                      <a:pt x="457" y="306"/>
                    </a:lnTo>
                    <a:lnTo>
                      <a:pt x="444" y="307"/>
                    </a:lnTo>
                    <a:lnTo>
                      <a:pt x="431" y="307"/>
                    </a:lnTo>
                    <a:lnTo>
                      <a:pt x="419" y="307"/>
                    </a:lnTo>
                    <a:lnTo>
                      <a:pt x="405" y="307"/>
                    </a:lnTo>
                    <a:lnTo>
                      <a:pt x="392" y="307"/>
                    </a:lnTo>
                    <a:lnTo>
                      <a:pt x="379" y="306"/>
                    </a:lnTo>
                    <a:lnTo>
                      <a:pt x="366" y="306"/>
                    </a:lnTo>
                    <a:lnTo>
                      <a:pt x="352" y="306"/>
                    </a:lnTo>
                    <a:lnTo>
                      <a:pt x="339" y="307"/>
                    </a:lnTo>
                    <a:lnTo>
                      <a:pt x="326" y="307"/>
                    </a:lnTo>
                    <a:lnTo>
                      <a:pt x="313" y="309"/>
                    </a:lnTo>
                    <a:lnTo>
                      <a:pt x="300" y="310"/>
                    </a:lnTo>
                    <a:lnTo>
                      <a:pt x="288" y="313"/>
                    </a:lnTo>
                    <a:lnTo>
                      <a:pt x="275" y="316"/>
                    </a:lnTo>
                    <a:lnTo>
                      <a:pt x="263" y="321"/>
                    </a:lnTo>
                    <a:lnTo>
                      <a:pt x="252" y="326"/>
                    </a:lnTo>
                    <a:lnTo>
                      <a:pt x="241" y="335"/>
                    </a:lnTo>
                    <a:lnTo>
                      <a:pt x="233" y="343"/>
                    </a:lnTo>
                    <a:lnTo>
                      <a:pt x="226" y="353"/>
                    </a:lnTo>
                    <a:lnTo>
                      <a:pt x="221" y="364"/>
                    </a:lnTo>
                    <a:lnTo>
                      <a:pt x="217" y="376"/>
                    </a:lnTo>
                    <a:lnTo>
                      <a:pt x="215" y="386"/>
                    </a:lnTo>
                    <a:lnTo>
                      <a:pt x="214" y="398"/>
                    </a:lnTo>
                    <a:lnTo>
                      <a:pt x="209" y="397"/>
                    </a:lnTo>
                    <a:lnTo>
                      <a:pt x="206" y="396"/>
                    </a:lnTo>
                    <a:lnTo>
                      <a:pt x="201" y="393"/>
                    </a:lnTo>
                    <a:lnTo>
                      <a:pt x="197" y="392"/>
                    </a:lnTo>
                    <a:lnTo>
                      <a:pt x="192" y="391"/>
                    </a:lnTo>
                    <a:lnTo>
                      <a:pt x="188" y="390"/>
                    </a:lnTo>
                    <a:lnTo>
                      <a:pt x="184" y="390"/>
                    </a:lnTo>
                    <a:lnTo>
                      <a:pt x="179" y="390"/>
                    </a:lnTo>
                    <a:lnTo>
                      <a:pt x="161" y="392"/>
                    </a:lnTo>
                    <a:lnTo>
                      <a:pt x="141" y="394"/>
                    </a:lnTo>
                    <a:lnTo>
                      <a:pt x="122" y="397"/>
                    </a:lnTo>
                    <a:lnTo>
                      <a:pt x="103" y="401"/>
                    </a:lnTo>
                    <a:lnTo>
                      <a:pt x="85" y="407"/>
                    </a:lnTo>
                    <a:lnTo>
                      <a:pt x="69" y="416"/>
                    </a:lnTo>
                    <a:lnTo>
                      <a:pt x="55" y="429"/>
                    </a:lnTo>
                    <a:lnTo>
                      <a:pt x="43" y="446"/>
                    </a:lnTo>
                    <a:lnTo>
                      <a:pt x="42" y="458"/>
                    </a:lnTo>
                    <a:lnTo>
                      <a:pt x="40" y="468"/>
                    </a:lnTo>
                    <a:lnTo>
                      <a:pt x="39" y="479"/>
                    </a:lnTo>
                    <a:lnTo>
                      <a:pt x="43" y="488"/>
                    </a:lnTo>
                    <a:lnTo>
                      <a:pt x="38" y="491"/>
                    </a:lnTo>
                    <a:lnTo>
                      <a:pt x="33" y="495"/>
                    </a:lnTo>
                    <a:lnTo>
                      <a:pt x="27" y="498"/>
                    </a:lnTo>
                    <a:lnTo>
                      <a:pt x="23" y="503"/>
                    </a:lnTo>
                    <a:lnTo>
                      <a:pt x="18" y="507"/>
                    </a:lnTo>
                    <a:lnTo>
                      <a:pt x="13" y="512"/>
                    </a:lnTo>
                    <a:lnTo>
                      <a:pt x="10" y="517"/>
                    </a:lnTo>
                    <a:lnTo>
                      <a:pt x="7" y="522"/>
                    </a:lnTo>
                    <a:lnTo>
                      <a:pt x="4" y="527"/>
                    </a:lnTo>
                    <a:lnTo>
                      <a:pt x="3" y="533"/>
                    </a:lnTo>
                    <a:lnTo>
                      <a:pt x="2" y="540"/>
                    </a:lnTo>
                    <a:lnTo>
                      <a:pt x="0" y="544"/>
                    </a:lnTo>
                    <a:lnTo>
                      <a:pt x="4" y="563"/>
                    </a:lnTo>
                    <a:lnTo>
                      <a:pt x="11" y="579"/>
                    </a:lnTo>
                    <a:lnTo>
                      <a:pt x="20" y="592"/>
                    </a:lnTo>
                    <a:lnTo>
                      <a:pt x="31" y="604"/>
                    </a:lnTo>
                    <a:lnTo>
                      <a:pt x="42" y="613"/>
                    </a:lnTo>
                    <a:lnTo>
                      <a:pt x="56" y="623"/>
                    </a:lnTo>
                    <a:lnTo>
                      <a:pt x="70" y="630"/>
                    </a:lnTo>
                    <a:lnTo>
                      <a:pt x="85" y="637"/>
                    </a:lnTo>
                    <a:lnTo>
                      <a:pt x="101" y="642"/>
                    </a:lnTo>
                    <a:lnTo>
                      <a:pt x="117" y="648"/>
                    </a:lnTo>
                    <a:lnTo>
                      <a:pt x="132" y="655"/>
                    </a:lnTo>
                    <a:lnTo>
                      <a:pt x="148" y="661"/>
                    </a:lnTo>
                    <a:lnTo>
                      <a:pt x="164" y="668"/>
                    </a:lnTo>
                    <a:lnTo>
                      <a:pt x="179" y="676"/>
                    </a:lnTo>
                    <a:lnTo>
                      <a:pt x="193" y="684"/>
                    </a:lnTo>
                    <a:lnTo>
                      <a:pt x="206" y="694"/>
                    </a:lnTo>
                    <a:lnTo>
                      <a:pt x="207" y="716"/>
                    </a:lnTo>
                    <a:lnTo>
                      <a:pt x="210" y="737"/>
                    </a:lnTo>
                    <a:lnTo>
                      <a:pt x="218" y="755"/>
                    </a:lnTo>
                    <a:lnTo>
                      <a:pt x="233" y="771"/>
                    </a:lnTo>
                    <a:lnTo>
                      <a:pt x="247" y="775"/>
                    </a:lnTo>
                    <a:lnTo>
                      <a:pt x="261" y="779"/>
                    </a:lnTo>
                    <a:lnTo>
                      <a:pt x="274" y="785"/>
                    </a:lnTo>
                    <a:lnTo>
                      <a:pt x="286" y="792"/>
                    </a:lnTo>
                    <a:lnTo>
                      <a:pt x="299" y="799"/>
                    </a:lnTo>
                    <a:lnTo>
                      <a:pt x="311" y="807"/>
                    </a:lnTo>
                    <a:lnTo>
                      <a:pt x="322" y="815"/>
                    </a:lnTo>
                    <a:lnTo>
                      <a:pt x="334" y="823"/>
                    </a:lnTo>
                    <a:lnTo>
                      <a:pt x="343" y="826"/>
                    </a:lnTo>
                    <a:lnTo>
                      <a:pt x="351" y="829"/>
                    </a:lnTo>
                    <a:lnTo>
                      <a:pt x="360" y="835"/>
                    </a:lnTo>
                    <a:lnTo>
                      <a:pt x="368" y="842"/>
                    </a:lnTo>
                    <a:lnTo>
                      <a:pt x="376" y="849"/>
                    </a:lnTo>
                    <a:lnTo>
                      <a:pt x="384" y="855"/>
                    </a:lnTo>
                    <a:lnTo>
                      <a:pt x="392" y="861"/>
                    </a:lnTo>
                    <a:lnTo>
                      <a:pt x="399" y="866"/>
                    </a:lnTo>
                    <a:lnTo>
                      <a:pt x="413" y="879"/>
                    </a:lnTo>
                    <a:lnTo>
                      <a:pt x="428" y="889"/>
                    </a:lnTo>
                    <a:lnTo>
                      <a:pt x="445" y="897"/>
                    </a:lnTo>
                    <a:lnTo>
                      <a:pt x="463" y="904"/>
                    </a:lnTo>
                    <a:lnTo>
                      <a:pt x="480" y="910"/>
                    </a:lnTo>
                    <a:lnTo>
                      <a:pt x="498" y="915"/>
                    </a:lnTo>
                    <a:lnTo>
                      <a:pt x="514" y="923"/>
                    </a:lnTo>
                    <a:lnTo>
                      <a:pt x="529" y="932"/>
                    </a:lnTo>
                    <a:lnTo>
                      <a:pt x="541" y="934"/>
                    </a:lnTo>
                    <a:lnTo>
                      <a:pt x="551" y="940"/>
                    </a:lnTo>
                    <a:lnTo>
                      <a:pt x="562" y="945"/>
                    </a:lnTo>
                    <a:lnTo>
                      <a:pt x="571" y="952"/>
                    </a:lnTo>
                    <a:lnTo>
                      <a:pt x="581" y="959"/>
                    </a:lnTo>
                    <a:lnTo>
                      <a:pt x="592" y="966"/>
                    </a:lnTo>
                    <a:lnTo>
                      <a:pt x="602" y="972"/>
                    </a:lnTo>
                    <a:lnTo>
                      <a:pt x="612" y="977"/>
                    </a:lnTo>
                    <a:lnTo>
                      <a:pt x="627" y="987"/>
                    </a:lnTo>
                    <a:lnTo>
                      <a:pt x="643" y="996"/>
                    </a:lnTo>
                    <a:lnTo>
                      <a:pt x="661" y="1003"/>
                    </a:lnTo>
                    <a:lnTo>
                      <a:pt x="678" y="1010"/>
                    </a:lnTo>
                    <a:lnTo>
                      <a:pt x="695" y="1015"/>
                    </a:lnTo>
                    <a:lnTo>
                      <a:pt x="712" y="1020"/>
                    </a:lnTo>
                    <a:lnTo>
                      <a:pt x="731" y="1025"/>
                    </a:lnTo>
                    <a:lnTo>
                      <a:pt x="748" y="1031"/>
                    </a:lnTo>
                    <a:lnTo>
                      <a:pt x="769" y="1033"/>
                    </a:lnTo>
                    <a:lnTo>
                      <a:pt x="791" y="1035"/>
                    </a:lnTo>
                    <a:lnTo>
                      <a:pt x="811" y="1038"/>
                    </a:lnTo>
                    <a:lnTo>
                      <a:pt x="833" y="1040"/>
                    </a:lnTo>
                    <a:lnTo>
                      <a:pt x="854" y="1042"/>
                    </a:lnTo>
                    <a:lnTo>
                      <a:pt x="876" y="1045"/>
                    </a:lnTo>
                    <a:lnTo>
                      <a:pt x="897" y="1047"/>
                    </a:lnTo>
                    <a:lnTo>
                      <a:pt x="917" y="1049"/>
                    </a:lnTo>
                    <a:lnTo>
                      <a:pt x="939" y="1053"/>
                    </a:lnTo>
                    <a:lnTo>
                      <a:pt x="960" y="1055"/>
                    </a:lnTo>
                    <a:lnTo>
                      <a:pt x="981" y="1058"/>
                    </a:lnTo>
                    <a:lnTo>
                      <a:pt x="1002" y="1062"/>
                    </a:lnTo>
                    <a:lnTo>
                      <a:pt x="1022" y="1066"/>
                    </a:lnTo>
                    <a:lnTo>
                      <a:pt x="1043" y="1071"/>
                    </a:lnTo>
                    <a:lnTo>
                      <a:pt x="1063" y="1077"/>
                    </a:lnTo>
                    <a:lnTo>
                      <a:pt x="1083" y="1083"/>
                    </a:lnTo>
                    <a:lnTo>
                      <a:pt x="1089" y="1086"/>
                    </a:lnTo>
                    <a:lnTo>
                      <a:pt x="1095" y="1088"/>
                    </a:lnTo>
                    <a:lnTo>
                      <a:pt x="1101" y="1089"/>
                    </a:lnTo>
                    <a:lnTo>
                      <a:pt x="1107" y="1087"/>
                    </a:lnTo>
                    <a:lnTo>
                      <a:pt x="1124" y="1089"/>
                    </a:lnTo>
                    <a:lnTo>
                      <a:pt x="1141" y="1092"/>
                    </a:lnTo>
                    <a:lnTo>
                      <a:pt x="1157" y="1095"/>
                    </a:lnTo>
                    <a:lnTo>
                      <a:pt x="1173" y="1099"/>
                    </a:lnTo>
                    <a:lnTo>
                      <a:pt x="1189" y="1102"/>
                    </a:lnTo>
                    <a:lnTo>
                      <a:pt x="1206" y="1106"/>
                    </a:lnTo>
                    <a:lnTo>
                      <a:pt x="1223" y="1109"/>
                    </a:lnTo>
                    <a:lnTo>
                      <a:pt x="1239" y="1113"/>
                    </a:lnTo>
                    <a:lnTo>
                      <a:pt x="1255" y="1116"/>
                    </a:lnTo>
                    <a:lnTo>
                      <a:pt x="1271" y="1118"/>
                    </a:lnTo>
                    <a:lnTo>
                      <a:pt x="1288" y="1122"/>
                    </a:lnTo>
                    <a:lnTo>
                      <a:pt x="1304" y="1124"/>
                    </a:lnTo>
                    <a:lnTo>
                      <a:pt x="1322" y="1126"/>
                    </a:lnTo>
                    <a:lnTo>
                      <a:pt x="1338" y="1129"/>
                    </a:lnTo>
                    <a:lnTo>
                      <a:pt x="1355" y="1130"/>
                    </a:lnTo>
                    <a:lnTo>
                      <a:pt x="1372" y="1130"/>
                    </a:lnTo>
                    <a:lnTo>
                      <a:pt x="1376" y="1132"/>
                    </a:lnTo>
                    <a:lnTo>
                      <a:pt x="1380" y="1134"/>
                    </a:lnTo>
                    <a:lnTo>
                      <a:pt x="1385" y="1136"/>
                    </a:lnTo>
                    <a:lnTo>
                      <a:pt x="1390" y="1137"/>
                    </a:lnTo>
                    <a:lnTo>
                      <a:pt x="1394" y="1137"/>
                    </a:lnTo>
                    <a:lnTo>
                      <a:pt x="1400" y="1137"/>
                    </a:lnTo>
                    <a:lnTo>
                      <a:pt x="1405" y="1137"/>
                    </a:lnTo>
                    <a:lnTo>
                      <a:pt x="1409" y="1137"/>
                    </a:lnTo>
                    <a:lnTo>
                      <a:pt x="1416" y="1138"/>
                    </a:lnTo>
                    <a:lnTo>
                      <a:pt x="1422" y="1140"/>
                    </a:lnTo>
                    <a:lnTo>
                      <a:pt x="1429" y="1141"/>
                    </a:lnTo>
                    <a:lnTo>
                      <a:pt x="1433" y="1139"/>
                    </a:lnTo>
                    <a:lnTo>
                      <a:pt x="1441" y="1139"/>
                    </a:lnTo>
                    <a:lnTo>
                      <a:pt x="1451" y="1138"/>
                    </a:lnTo>
                    <a:lnTo>
                      <a:pt x="1459" y="1140"/>
                    </a:lnTo>
                    <a:lnTo>
                      <a:pt x="1463" y="1145"/>
                    </a:lnTo>
                    <a:lnTo>
                      <a:pt x="1471" y="1146"/>
                    </a:lnTo>
                    <a:lnTo>
                      <a:pt x="1478" y="1146"/>
                    </a:lnTo>
                    <a:lnTo>
                      <a:pt x="1486" y="1146"/>
                    </a:lnTo>
                    <a:lnTo>
                      <a:pt x="1493" y="1146"/>
                    </a:lnTo>
                    <a:lnTo>
                      <a:pt x="1501" y="1147"/>
                    </a:lnTo>
                    <a:lnTo>
                      <a:pt x="1508" y="1148"/>
                    </a:lnTo>
                    <a:lnTo>
                      <a:pt x="1516" y="1149"/>
                    </a:lnTo>
                    <a:lnTo>
                      <a:pt x="1523" y="1153"/>
                    </a:lnTo>
                    <a:lnTo>
                      <a:pt x="1538" y="1156"/>
                    </a:lnTo>
                    <a:lnTo>
                      <a:pt x="1554" y="1160"/>
                    </a:lnTo>
                    <a:lnTo>
                      <a:pt x="1569" y="1162"/>
                    </a:lnTo>
                    <a:lnTo>
                      <a:pt x="1585" y="1166"/>
                    </a:lnTo>
                    <a:lnTo>
                      <a:pt x="1600" y="1168"/>
                    </a:lnTo>
                    <a:lnTo>
                      <a:pt x="1615" y="1171"/>
                    </a:lnTo>
                    <a:lnTo>
                      <a:pt x="1630" y="1176"/>
                    </a:lnTo>
                    <a:lnTo>
                      <a:pt x="1645" y="1182"/>
                    </a:lnTo>
                    <a:lnTo>
                      <a:pt x="1659" y="1187"/>
                    </a:lnTo>
                    <a:lnTo>
                      <a:pt x="1673" y="1194"/>
                    </a:lnTo>
                    <a:lnTo>
                      <a:pt x="1687" y="1200"/>
                    </a:lnTo>
                    <a:lnTo>
                      <a:pt x="1701" y="1207"/>
                    </a:lnTo>
                    <a:lnTo>
                      <a:pt x="1713" y="1214"/>
                    </a:lnTo>
                    <a:lnTo>
                      <a:pt x="1727" y="1221"/>
                    </a:lnTo>
                    <a:lnTo>
                      <a:pt x="1741" y="1229"/>
                    </a:lnTo>
                    <a:lnTo>
                      <a:pt x="1755" y="1236"/>
                    </a:lnTo>
                    <a:lnTo>
                      <a:pt x="1767" y="1244"/>
                    </a:lnTo>
                    <a:lnTo>
                      <a:pt x="1781" y="1252"/>
                    </a:lnTo>
                    <a:lnTo>
                      <a:pt x="1794" y="1260"/>
                    </a:lnTo>
                    <a:lnTo>
                      <a:pt x="1808" y="1268"/>
                    </a:lnTo>
                    <a:lnTo>
                      <a:pt x="1820" y="1276"/>
                    </a:lnTo>
                    <a:lnTo>
                      <a:pt x="1833" y="1284"/>
                    </a:lnTo>
                    <a:lnTo>
                      <a:pt x="1847" y="1293"/>
                    </a:lnTo>
                    <a:lnTo>
                      <a:pt x="1859" y="1302"/>
                    </a:lnTo>
                    <a:lnTo>
                      <a:pt x="1867" y="1307"/>
                    </a:lnTo>
                    <a:lnTo>
                      <a:pt x="1878" y="1311"/>
                    </a:lnTo>
                    <a:lnTo>
                      <a:pt x="1886" y="1315"/>
                    </a:lnTo>
                    <a:lnTo>
                      <a:pt x="1893" y="1323"/>
                    </a:lnTo>
                    <a:lnTo>
                      <a:pt x="1902" y="1325"/>
                    </a:lnTo>
                    <a:lnTo>
                      <a:pt x="1910" y="1328"/>
                    </a:lnTo>
                    <a:lnTo>
                      <a:pt x="1917" y="1334"/>
                    </a:lnTo>
                    <a:lnTo>
                      <a:pt x="1925" y="1341"/>
                    </a:lnTo>
                    <a:lnTo>
                      <a:pt x="1931" y="1348"/>
                    </a:lnTo>
                    <a:lnTo>
                      <a:pt x="1938" y="1355"/>
                    </a:lnTo>
                    <a:lnTo>
                      <a:pt x="1946" y="1360"/>
                    </a:lnTo>
                    <a:lnTo>
                      <a:pt x="1953" y="1365"/>
                    </a:lnTo>
                    <a:lnTo>
                      <a:pt x="1954" y="1352"/>
                    </a:lnTo>
                    <a:lnTo>
                      <a:pt x="1956" y="1338"/>
                    </a:lnTo>
                    <a:lnTo>
                      <a:pt x="1961" y="1326"/>
                    </a:lnTo>
                    <a:lnTo>
                      <a:pt x="1967" y="1313"/>
                    </a:lnTo>
                    <a:lnTo>
                      <a:pt x="1972" y="1283"/>
                    </a:lnTo>
                    <a:lnTo>
                      <a:pt x="1979" y="1254"/>
                    </a:lnTo>
                    <a:lnTo>
                      <a:pt x="1987" y="1225"/>
                    </a:lnTo>
                    <a:lnTo>
                      <a:pt x="1996" y="1197"/>
                    </a:lnTo>
                    <a:lnTo>
                      <a:pt x="2006" y="1168"/>
                    </a:lnTo>
                    <a:lnTo>
                      <a:pt x="2015" y="1139"/>
                    </a:lnTo>
                    <a:lnTo>
                      <a:pt x="2023" y="1110"/>
                    </a:lnTo>
                    <a:lnTo>
                      <a:pt x="2030" y="1081"/>
                    </a:lnTo>
                    <a:lnTo>
                      <a:pt x="2022" y="1092"/>
                    </a:lnTo>
                    <a:lnTo>
                      <a:pt x="2017" y="1104"/>
                    </a:lnTo>
                    <a:lnTo>
                      <a:pt x="2013" y="1118"/>
                    </a:lnTo>
                    <a:lnTo>
                      <a:pt x="2003" y="1128"/>
                    </a:lnTo>
                    <a:close/>
                  </a:path>
                </a:pathLst>
              </a:custGeom>
              <a:solidFill>
                <a:srgbClr val="000000"/>
              </a:solidFill>
              <a:ln w="9525">
                <a:noFill/>
                <a:round/>
                <a:headEnd/>
                <a:tailEnd/>
              </a:ln>
            </p:spPr>
            <p:txBody>
              <a:bodyPr/>
              <a:lstStyle/>
              <a:p>
                <a:endParaRPr lang="en-US"/>
              </a:p>
            </p:txBody>
          </p:sp>
          <p:sp>
            <p:nvSpPr>
              <p:cNvPr id="42127" name="Freeform 143"/>
              <p:cNvSpPr>
                <a:spLocks noChangeAspect="1"/>
              </p:cNvSpPr>
              <p:nvPr/>
            </p:nvSpPr>
            <p:spPr bwMode="auto">
              <a:xfrm>
                <a:off x="2338" y="2273"/>
                <a:ext cx="870" cy="461"/>
              </a:xfrm>
              <a:custGeom>
                <a:avLst/>
                <a:gdLst/>
                <a:ahLst/>
                <a:cxnLst>
                  <a:cxn ang="0">
                    <a:pos x="1597" y="645"/>
                  </a:cxn>
                  <a:cxn ang="0">
                    <a:pos x="1731" y="383"/>
                  </a:cxn>
                  <a:cxn ang="0">
                    <a:pos x="1541" y="900"/>
                  </a:cxn>
                  <a:cxn ang="0">
                    <a:pos x="1534" y="831"/>
                  </a:cxn>
                  <a:cxn ang="0">
                    <a:pos x="1524" y="701"/>
                  </a:cxn>
                  <a:cxn ang="0">
                    <a:pos x="1470" y="687"/>
                  </a:cxn>
                  <a:cxn ang="0">
                    <a:pos x="1384" y="892"/>
                  </a:cxn>
                  <a:cxn ang="0">
                    <a:pos x="1344" y="817"/>
                  </a:cxn>
                  <a:cxn ang="0">
                    <a:pos x="1345" y="699"/>
                  </a:cxn>
                  <a:cxn ang="0">
                    <a:pos x="1272" y="782"/>
                  </a:cxn>
                  <a:cxn ang="0">
                    <a:pos x="1222" y="802"/>
                  </a:cxn>
                  <a:cxn ang="0">
                    <a:pos x="1171" y="794"/>
                  </a:cxn>
                  <a:cxn ang="0">
                    <a:pos x="1133" y="782"/>
                  </a:cxn>
                  <a:cxn ang="0">
                    <a:pos x="1120" y="670"/>
                  </a:cxn>
                  <a:cxn ang="0">
                    <a:pos x="1067" y="778"/>
                  </a:cxn>
                  <a:cxn ang="0">
                    <a:pos x="1025" y="696"/>
                  </a:cxn>
                  <a:cxn ang="0">
                    <a:pos x="963" y="700"/>
                  </a:cxn>
                  <a:cxn ang="0">
                    <a:pos x="917" y="693"/>
                  </a:cxn>
                  <a:cxn ang="0">
                    <a:pos x="900" y="549"/>
                  </a:cxn>
                  <a:cxn ang="0">
                    <a:pos x="811" y="545"/>
                  </a:cxn>
                  <a:cxn ang="0">
                    <a:pos x="722" y="541"/>
                  </a:cxn>
                  <a:cxn ang="0">
                    <a:pos x="643" y="503"/>
                  </a:cxn>
                  <a:cxn ang="0">
                    <a:pos x="554" y="491"/>
                  </a:cxn>
                  <a:cxn ang="0">
                    <a:pos x="479" y="438"/>
                  </a:cxn>
                  <a:cxn ang="0">
                    <a:pos x="419" y="434"/>
                  </a:cxn>
                  <a:cxn ang="0">
                    <a:pos x="347" y="441"/>
                  </a:cxn>
                  <a:cxn ang="0">
                    <a:pos x="286" y="447"/>
                  </a:cxn>
                  <a:cxn ang="0">
                    <a:pos x="242" y="356"/>
                  </a:cxn>
                  <a:cxn ang="0">
                    <a:pos x="161" y="433"/>
                  </a:cxn>
                  <a:cxn ang="0">
                    <a:pos x="114" y="351"/>
                  </a:cxn>
                  <a:cxn ang="0">
                    <a:pos x="37" y="361"/>
                  </a:cxn>
                  <a:cxn ang="0">
                    <a:pos x="67" y="301"/>
                  </a:cxn>
                  <a:cxn ang="0">
                    <a:pos x="412" y="381"/>
                  </a:cxn>
                  <a:cxn ang="0">
                    <a:pos x="713" y="429"/>
                  </a:cxn>
                  <a:cxn ang="0">
                    <a:pos x="644" y="415"/>
                  </a:cxn>
                  <a:cxn ang="0">
                    <a:pos x="544" y="398"/>
                  </a:cxn>
                  <a:cxn ang="0">
                    <a:pos x="476" y="317"/>
                  </a:cxn>
                  <a:cxn ang="0">
                    <a:pos x="388" y="340"/>
                  </a:cxn>
                  <a:cxn ang="0">
                    <a:pos x="327" y="301"/>
                  </a:cxn>
                  <a:cxn ang="0">
                    <a:pos x="273" y="245"/>
                  </a:cxn>
                  <a:cxn ang="0">
                    <a:pos x="205" y="271"/>
                  </a:cxn>
                  <a:cxn ang="0">
                    <a:pos x="143" y="270"/>
                  </a:cxn>
                  <a:cxn ang="0">
                    <a:pos x="54" y="283"/>
                  </a:cxn>
                  <a:cxn ang="0">
                    <a:pos x="326" y="234"/>
                  </a:cxn>
                  <a:cxn ang="0">
                    <a:pos x="644" y="294"/>
                  </a:cxn>
                  <a:cxn ang="0">
                    <a:pos x="735" y="177"/>
                  </a:cxn>
                  <a:cxn ang="0">
                    <a:pos x="652" y="247"/>
                  </a:cxn>
                  <a:cxn ang="0">
                    <a:pos x="570" y="234"/>
                  </a:cxn>
                  <a:cxn ang="0">
                    <a:pos x="512" y="240"/>
                  </a:cxn>
                  <a:cxn ang="0">
                    <a:pos x="470" y="196"/>
                  </a:cxn>
                  <a:cxn ang="0">
                    <a:pos x="415" y="219"/>
                  </a:cxn>
                  <a:cxn ang="0">
                    <a:pos x="361" y="164"/>
                  </a:cxn>
                  <a:cxn ang="0">
                    <a:pos x="280" y="163"/>
                  </a:cxn>
                  <a:cxn ang="0">
                    <a:pos x="229" y="158"/>
                  </a:cxn>
                  <a:cxn ang="0">
                    <a:pos x="493" y="120"/>
                  </a:cxn>
                  <a:cxn ang="0">
                    <a:pos x="919" y="149"/>
                  </a:cxn>
                  <a:cxn ang="0">
                    <a:pos x="1011" y="140"/>
                  </a:cxn>
                  <a:cxn ang="0">
                    <a:pos x="1059" y="190"/>
                  </a:cxn>
                  <a:cxn ang="0">
                    <a:pos x="1088" y="231"/>
                  </a:cxn>
                  <a:cxn ang="0">
                    <a:pos x="1125" y="239"/>
                  </a:cxn>
                  <a:cxn ang="0">
                    <a:pos x="1146" y="243"/>
                  </a:cxn>
                  <a:cxn ang="0">
                    <a:pos x="1413" y="53"/>
                  </a:cxn>
                </a:cxnLst>
                <a:rect l="0" t="0" r="r" b="b"/>
                <a:pathLst>
                  <a:path w="1740" h="921">
                    <a:moveTo>
                      <a:pt x="1696" y="285"/>
                    </a:moveTo>
                    <a:lnTo>
                      <a:pt x="1694" y="305"/>
                    </a:lnTo>
                    <a:lnTo>
                      <a:pt x="1691" y="325"/>
                    </a:lnTo>
                    <a:lnTo>
                      <a:pt x="1687" y="347"/>
                    </a:lnTo>
                    <a:lnTo>
                      <a:pt x="1683" y="368"/>
                    </a:lnTo>
                    <a:lnTo>
                      <a:pt x="1678" y="390"/>
                    </a:lnTo>
                    <a:lnTo>
                      <a:pt x="1672" y="409"/>
                    </a:lnTo>
                    <a:lnTo>
                      <a:pt x="1667" y="429"/>
                    </a:lnTo>
                    <a:lnTo>
                      <a:pt x="1660" y="447"/>
                    </a:lnTo>
                    <a:lnTo>
                      <a:pt x="1652" y="464"/>
                    </a:lnTo>
                    <a:lnTo>
                      <a:pt x="1640" y="490"/>
                    </a:lnTo>
                    <a:lnTo>
                      <a:pt x="1626" y="525"/>
                    </a:lnTo>
                    <a:lnTo>
                      <a:pt x="1611" y="565"/>
                    </a:lnTo>
                    <a:lnTo>
                      <a:pt x="1596" y="608"/>
                    </a:lnTo>
                    <a:lnTo>
                      <a:pt x="1585" y="649"/>
                    </a:lnTo>
                    <a:lnTo>
                      <a:pt x="1576" y="686"/>
                    </a:lnTo>
                    <a:lnTo>
                      <a:pt x="1572" y="716"/>
                    </a:lnTo>
                    <a:lnTo>
                      <a:pt x="1581" y="700"/>
                    </a:lnTo>
                    <a:lnTo>
                      <a:pt x="1588" y="681"/>
                    </a:lnTo>
                    <a:lnTo>
                      <a:pt x="1593" y="663"/>
                    </a:lnTo>
                    <a:lnTo>
                      <a:pt x="1597" y="645"/>
                    </a:lnTo>
                    <a:lnTo>
                      <a:pt x="1603" y="627"/>
                    </a:lnTo>
                    <a:lnTo>
                      <a:pt x="1610" y="610"/>
                    </a:lnTo>
                    <a:lnTo>
                      <a:pt x="1616" y="593"/>
                    </a:lnTo>
                    <a:lnTo>
                      <a:pt x="1623" y="575"/>
                    </a:lnTo>
                    <a:lnTo>
                      <a:pt x="1630" y="558"/>
                    </a:lnTo>
                    <a:lnTo>
                      <a:pt x="1637" y="541"/>
                    </a:lnTo>
                    <a:lnTo>
                      <a:pt x="1642" y="524"/>
                    </a:lnTo>
                    <a:lnTo>
                      <a:pt x="1649" y="507"/>
                    </a:lnTo>
                    <a:lnTo>
                      <a:pt x="1653" y="501"/>
                    </a:lnTo>
                    <a:lnTo>
                      <a:pt x="1660" y="482"/>
                    </a:lnTo>
                    <a:lnTo>
                      <a:pt x="1670" y="454"/>
                    </a:lnTo>
                    <a:lnTo>
                      <a:pt x="1682" y="421"/>
                    </a:lnTo>
                    <a:lnTo>
                      <a:pt x="1694" y="385"/>
                    </a:lnTo>
                    <a:lnTo>
                      <a:pt x="1706" y="348"/>
                    </a:lnTo>
                    <a:lnTo>
                      <a:pt x="1717" y="314"/>
                    </a:lnTo>
                    <a:lnTo>
                      <a:pt x="1726" y="284"/>
                    </a:lnTo>
                    <a:lnTo>
                      <a:pt x="1736" y="301"/>
                    </a:lnTo>
                    <a:lnTo>
                      <a:pt x="1740" y="320"/>
                    </a:lnTo>
                    <a:lnTo>
                      <a:pt x="1739" y="339"/>
                    </a:lnTo>
                    <a:lnTo>
                      <a:pt x="1736" y="361"/>
                    </a:lnTo>
                    <a:lnTo>
                      <a:pt x="1731" y="383"/>
                    </a:lnTo>
                    <a:lnTo>
                      <a:pt x="1725" y="405"/>
                    </a:lnTo>
                    <a:lnTo>
                      <a:pt x="1720" y="426"/>
                    </a:lnTo>
                    <a:lnTo>
                      <a:pt x="1717" y="446"/>
                    </a:lnTo>
                    <a:lnTo>
                      <a:pt x="1715" y="446"/>
                    </a:lnTo>
                    <a:lnTo>
                      <a:pt x="1694" y="497"/>
                    </a:lnTo>
                    <a:lnTo>
                      <a:pt x="1676" y="550"/>
                    </a:lnTo>
                    <a:lnTo>
                      <a:pt x="1660" y="603"/>
                    </a:lnTo>
                    <a:lnTo>
                      <a:pt x="1644" y="657"/>
                    </a:lnTo>
                    <a:lnTo>
                      <a:pt x="1627" y="711"/>
                    </a:lnTo>
                    <a:lnTo>
                      <a:pt x="1611" y="766"/>
                    </a:lnTo>
                    <a:lnTo>
                      <a:pt x="1593" y="819"/>
                    </a:lnTo>
                    <a:lnTo>
                      <a:pt x="1573" y="872"/>
                    </a:lnTo>
                    <a:lnTo>
                      <a:pt x="1569" y="877"/>
                    </a:lnTo>
                    <a:lnTo>
                      <a:pt x="1565" y="884"/>
                    </a:lnTo>
                    <a:lnTo>
                      <a:pt x="1561" y="891"/>
                    </a:lnTo>
                    <a:lnTo>
                      <a:pt x="1556" y="898"/>
                    </a:lnTo>
                    <a:lnTo>
                      <a:pt x="1551" y="904"/>
                    </a:lnTo>
                    <a:lnTo>
                      <a:pt x="1547" y="911"/>
                    </a:lnTo>
                    <a:lnTo>
                      <a:pt x="1543" y="917"/>
                    </a:lnTo>
                    <a:lnTo>
                      <a:pt x="1539" y="921"/>
                    </a:lnTo>
                    <a:lnTo>
                      <a:pt x="1541" y="900"/>
                    </a:lnTo>
                    <a:lnTo>
                      <a:pt x="1544" y="880"/>
                    </a:lnTo>
                    <a:lnTo>
                      <a:pt x="1550" y="858"/>
                    </a:lnTo>
                    <a:lnTo>
                      <a:pt x="1556" y="837"/>
                    </a:lnTo>
                    <a:lnTo>
                      <a:pt x="1561" y="815"/>
                    </a:lnTo>
                    <a:lnTo>
                      <a:pt x="1564" y="793"/>
                    </a:lnTo>
                    <a:lnTo>
                      <a:pt x="1565" y="771"/>
                    </a:lnTo>
                    <a:lnTo>
                      <a:pt x="1564" y="751"/>
                    </a:lnTo>
                    <a:lnTo>
                      <a:pt x="1566" y="744"/>
                    </a:lnTo>
                    <a:lnTo>
                      <a:pt x="1570" y="736"/>
                    </a:lnTo>
                    <a:lnTo>
                      <a:pt x="1571" y="728"/>
                    </a:lnTo>
                    <a:lnTo>
                      <a:pt x="1570" y="719"/>
                    </a:lnTo>
                    <a:lnTo>
                      <a:pt x="1564" y="726"/>
                    </a:lnTo>
                    <a:lnTo>
                      <a:pt x="1561" y="736"/>
                    </a:lnTo>
                    <a:lnTo>
                      <a:pt x="1557" y="745"/>
                    </a:lnTo>
                    <a:lnTo>
                      <a:pt x="1554" y="755"/>
                    </a:lnTo>
                    <a:lnTo>
                      <a:pt x="1549" y="767"/>
                    </a:lnTo>
                    <a:lnTo>
                      <a:pt x="1547" y="779"/>
                    </a:lnTo>
                    <a:lnTo>
                      <a:pt x="1544" y="792"/>
                    </a:lnTo>
                    <a:lnTo>
                      <a:pt x="1542" y="805"/>
                    </a:lnTo>
                    <a:lnTo>
                      <a:pt x="1539" y="819"/>
                    </a:lnTo>
                    <a:lnTo>
                      <a:pt x="1534" y="831"/>
                    </a:lnTo>
                    <a:lnTo>
                      <a:pt x="1527" y="843"/>
                    </a:lnTo>
                    <a:lnTo>
                      <a:pt x="1519" y="853"/>
                    </a:lnTo>
                    <a:lnTo>
                      <a:pt x="1517" y="866"/>
                    </a:lnTo>
                    <a:lnTo>
                      <a:pt x="1513" y="880"/>
                    </a:lnTo>
                    <a:lnTo>
                      <a:pt x="1509" y="891"/>
                    </a:lnTo>
                    <a:lnTo>
                      <a:pt x="1501" y="900"/>
                    </a:lnTo>
                    <a:lnTo>
                      <a:pt x="1497" y="904"/>
                    </a:lnTo>
                    <a:lnTo>
                      <a:pt x="1494" y="907"/>
                    </a:lnTo>
                    <a:lnTo>
                      <a:pt x="1492" y="911"/>
                    </a:lnTo>
                    <a:lnTo>
                      <a:pt x="1487" y="915"/>
                    </a:lnTo>
                    <a:lnTo>
                      <a:pt x="1488" y="905"/>
                    </a:lnTo>
                    <a:lnTo>
                      <a:pt x="1489" y="895"/>
                    </a:lnTo>
                    <a:lnTo>
                      <a:pt x="1489" y="885"/>
                    </a:lnTo>
                    <a:lnTo>
                      <a:pt x="1490" y="875"/>
                    </a:lnTo>
                    <a:lnTo>
                      <a:pt x="1505" y="837"/>
                    </a:lnTo>
                    <a:lnTo>
                      <a:pt x="1511" y="798"/>
                    </a:lnTo>
                    <a:lnTo>
                      <a:pt x="1516" y="759"/>
                    </a:lnTo>
                    <a:lnTo>
                      <a:pt x="1524" y="719"/>
                    </a:lnTo>
                    <a:lnTo>
                      <a:pt x="1524" y="714"/>
                    </a:lnTo>
                    <a:lnTo>
                      <a:pt x="1525" y="707"/>
                    </a:lnTo>
                    <a:lnTo>
                      <a:pt x="1524" y="701"/>
                    </a:lnTo>
                    <a:lnTo>
                      <a:pt x="1518" y="699"/>
                    </a:lnTo>
                    <a:lnTo>
                      <a:pt x="1511" y="713"/>
                    </a:lnTo>
                    <a:lnTo>
                      <a:pt x="1506" y="729"/>
                    </a:lnTo>
                    <a:lnTo>
                      <a:pt x="1501" y="743"/>
                    </a:lnTo>
                    <a:lnTo>
                      <a:pt x="1490" y="755"/>
                    </a:lnTo>
                    <a:lnTo>
                      <a:pt x="1489" y="776"/>
                    </a:lnTo>
                    <a:lnTo>
                      <a:pt x="1487" y="797"/>
                    </a:lnTo>
                    <a:lnTo>
                      <a:pt x="1483" y="817"/>
                    </a:lnTo>
                    <a:lnTo>
                      <a:pt x="1478" y="837"/>
                    </a:lnTo>
                    <a:lnTo>
                      <a:pt x="1470" y="856"/>
                    </a:lnTo>
                    <a:lnTo>
                      <a:pt x="1460" y="874"/>
                    </a:lnTo>
                    <a:lnTo>
                      <a:pt x="1448" y="890"/>
                    </a:lnTo>
                    <a:lnTo>
                      <a:pt x="1434" y="904"/>
                    </a:lnTo>
                    <a:lnTo>
                      <a:pt x="1436" y="879"/>
                    </a:lnTo>
                    <a:lnTo>
                      <a:pt x="1442" y="853"/>
                    </a:lnTo>
                    <a:lnTo>
                      <a:pt x="1448" y="826"/>
                    </a:lnTo>
                    <a:lnTo>
                      <a:pt x="1454" y="799"/>
                    </a:lnTo>
                    <a:lnTo>
                      <a:pt x="1457" y="771"/>
                    </a:lnTo>
                    <a:lnTo>
                      <a:pt x="1459" y="743"/>
                    </a:lnTo>
                    <a:lnTo>
                      <a:pt x="1463" y="715"/>
                    </a:lnTo>
                    <a:lnTo>
                      <a:pt x="1470" y="687"/>
                    </a:lnTo>
                    <a:lnTo>
                      <a:pt x="1470" y="684"/>
                    </a:lnTo>
                    <a:lnTo>
                      <a:pt x="1468" y="681"/>
                    </a:lnTo>
                    <a:lnTo>
                      <a:pt x="1466" y="680"/>
                    </a:lnTo>
                    <a:lnTo>
                      <a:pt x="1465" y="678"/>
                    </a:lnTo>
                    <a:lnTo>
                      <a:pt x="1460" y="678"/>
                    </a:lnTo>
                    <a:lnTo>
                      <a:pt x="1456" y="679"/>
                    </a:lnTo>
                    <a:lnTo>
                      <a:pt x="1452" y="683"/>
                    </a:lnTo>
                    <a:lnTo>
                      <a:pt x="1450" y="687"/>
                    </a:lnTo>
                    <a:lnTo>
                      <a:pt x="1449" y="711"/>
                    </a:lnTo>
                    <a:lnTo>
                      <a:pt x="1444" y="734"/>
                    </a:lnTo>
                    <a:lnTo>
                      <a:pt x="1439" y="759"/>
                    </a:lnTo>
                    <a:lnTo>
                      <a:pt x="1439" y="784"/>
                    </a:lnTo>
                    <a:lnTo>
                      <a:pt x="1433" y="802"/>
                    </a:lnTo>
                    <a:lnTo>
                      <a:pt x="1425" y="821"/>
                    </a:lnTo>
                    <a:lnTo>
                      <a:pt x="1418" y="841"/>
                    </a:lnTo>
                    <a:lnTo>
                      <a:pt x="1413" y="861"/>
                    </a:lnTo>
                    <a:lnTo>
                      <a:pt x="1406" y="875"/>
                    </a:lnTo>
                    <a:lnTo>
                      <a:pt x="1401" y="889"/>
                    </a:lnTo>
                    <a:lnTo>
                      <a:pt x="1392" y="903"/>
                    </a:lnTo>
                    <a:lnTo>
                      <a:pt x="1382" y="913"/>
                    </a:lnTo>
                    <a:lnTo>
                      <a:pt x="1384" y="892"/>
                    </a:lnTo>
                    <a:lnTo>
                      <a:pt x="1389" y="874"/>
                    </a:lnTo>
                    <a:lnTo>
                      <a:pt x="1394" y="854"/>
                    </a:lnTo>
                    <a:lnTo>
                      <a:pt x="1398" y="835"/>
                    </a:lnTo>
                    <a:lnTo>
                      <a:pt x="1392" y="830"/>
                    </a:lnTo>
                    <a:lnTo>
                      <a:pt x="1399" y="798"/>
                    </a:lnTo>
                    <a:lnTo>
                      <a:pt x="1407" y="766"/>
                    </a:lnTo>
                    <a:lnTo>
                      <a:pt x="1412" y="731"/>
                    </a:lnTo>
                    <a:lnTo>
                      <a:pt x="1409" y="696"/>
                    </a:lnTo>
                    <a:lnTo>
                      <a:pt x="1399" y="717"/>
                    </a:lnTo>
                    <a:lnTo>
                      <a:pt x="1394" y="738"/>
                    </a:lnTo>
                    <a:lnTo>
                      <a:pt x="1388" y="761"/>
                    </a:lnTo>
                    <a:lnTo>
                      <a:pt x="1384" y="783"/>
                    </a:lnTo>
                    <a:lnTo>
                      <a:pt x="1380" y="806"/>
                    </a:lnTo>
                    <a:lnTo>
                      <a:pt x="1375" y="827"/>
                    </a:lnTo>
                    <a:lnTo>
                      <a:pt x="1367" y="847"/>
                    </a:lnTo>
                    <a:lnTo>
                      <a:pt x="1357" y="867"/>
                    </a:lnTo>
                    <a:lnTo>
                      <a:pt x="1359" y="869"/>
                    </a:lnTo>
                    <a:lnTo>
                      <a:pt x="1328" y="907"/>
                    </a:lnTo>
                    <a:lnTo>
                      <a:pt x="1333" y="880"/>
                    </a:lnTo>
                    <a:lnTo>
                      <a:pt x="1338" y="849"/>
                    </a:lnTo>
                    <a:lnTo>
                      <a:pt x="1344" y="817"/>
                    </a:lnTo>
                    <a:lnTo>
                      <a:pt x="1348" y="786"/>
                    </a:lnTo>
                    <a:lnTo>
                      <a:pt x="1349" y="786"/>
                    </a:lnTo>
                    <a:lnTo>
                      <a:pt x="1350" y="788"/>
                    </a:lnTo>
                    <a:lnTo>
                      <a:pt x="1350" y="788"/>
                    </a:lnTo>
                    <a:lnTo>
                      <a:pt x="1351" y="788"/>
                    </a:lnTo>
                    <a:lnTo>
                      <a:pt x="1352" y="786"/>
                    </a:lnTo>
                    <a:lnTo>
                      <a:pt x="1353" y="785"/>
                    </a:lnTo>
                    <a:lnTo>
                      <a:pt x="1353" y="783"/>
                    </a:lnTo>
                    <a:lnTo>
                      <a:pt x="1353" y="782"/>
                    </a:lnTo>
                    <a:lnTo>
                      <a:pt x="1351" y="776"/>
                    </a:lnTo>
                    <a:lnTo>
                      <a:pt x="1352" y="766"/>
                    </a:lnTo>
                    <a:lnTo>
                      <a:pt x="1354" y="754"/>
                    </a:lnTo>
                    <a:lnTo>
                      <a:pt x="1357" y="743"/>
                    </a:lnTo>
                    <a:lnTo>
                      <a:pt x="1356" y="731"/>
                    </a:lnTo>
                    <a:lnTo>
                      <a:pt x="1357" y="718"/>
                    </a:lnTo>
                    <a:lnTo>
                      <a:pt x="1359" y="707"/>
                    </a:lnTo>
                    <a:lnTo>
                      <a:pt x="1359" y="694"/>
                    </a:lnTo>
                    <a:lnTo>
                      <a:pt x="1356" y="692"/>
                    </a:lnTo>
                    <a:lnTo>
                      <a:pt x="1351" y="692"/>
                    </a:lnTo>
                    <a:lnTo>
                      <a:pt x="1348" y="694"/>
                    </a:lnTo>
                    <a:lnTo>
                      <a:pt x="1345" y="699"/>
                    </a:lnTo>
                    <a:lnTo>
                      <a:pt x="1341" y="722"/>
                    </a:lnTo>
                    <a:lnTo>
                      <a:pt x="1336" y="745"/>
                    </a:lnTo>
                    <a:lnTo>
                      <a:pt x="1330" y="768"/>
                    </a:lnTo>
                    <a:lnTo>
                      <a:pt x="1325" y="791"/>
                    </a:lnTo>
                    <a:lnTo>
                      <a:pt x="1319" y="815"/>
                    </a:lnTo>
                    <a:lnTo>
                      <a:pt x="1313" y="839"/>
                    </a:lnTo>
                    <a:lnTo>
                      <a:pt x="1307" y="862"/>
                    </a:lnTo>
                    <a:lnTo>
                      <a:pt x="1301" y="887"/>
                    </a:lnTo>
                    <a:lnTo>
                      <a:pt x="1288" y="904"/>
                    </a:lnTo>
                    <a:lnTo>
                      <a:pt x="1288" y="868"/>
                    </a:lnTo>
                    <a:lnTo>
                      <a:pt x="1289" y="832"/>
                    </a:lnTo>
                    <a:lnTo>
                      <a:pt x="1291" y="794"/>
                    </a:lnTo>
                    <a:lnTo>
                      <a:pt x="1296" y="755"/>
                    </a:lnTo>
                    <a:lnTo>
                      <a:pt x="1292" y="741"/>
                    </a:lnTo>
                    <a:lnTo>
                      <a:pt x="1291" y="728"/>
                    </a:lnTo>
                    <a:lnTo>
                      <a:pt x="1291" y="715"/>
                    </a:lnTo>
                    <a:lnTo>
                      <a:pt x="1289" y="702"/>
                    </a:lnTo>
                    <a:lnTo>
                      <a:pt x="1281" y="719"/>
                    </a:lnTo>
                    <a:lnTo>
                      <a:pt x="1278" y="740"/>
                    </a:lnTo>
                    <a:lnTo>
                      <a:pt x="1276" y="762"/>
                    </a:lnTo>
                    <a:lnTo>
                      <a:pt x="1272" y="782"/>
                    </a:lnTo>
                    <a:lnTo>
                      <a:pt x="1268" y="812"/>
                    </a:lnTo>
                    <a:lnTo>
                      <a:pt x="1262" y="841"/>
                    </a:lnTo>
                    <a:lnTo>
                      <a:pt x="1254" y="869"/>
                    </a:lnTo>
                    <a:lnTo>
                      <a:pt x="1245" y="898"/>
                    </a:lnTo>
                    <a:lnTo>
                      <a:pt x="1239" y="898"/>
                    </a:lnTo>
                    <a:lnTo>
                      <a:pt x="1237" y="895"/>
                    </a:lnTo>
                    <a:lnTo>
                      <a:pt x="1236" y="890"/>
                    </a:lnTo>
                    <a:lnTo>
                      <a:pt x="1234" y="887"/>
                    </a:lnTo>
                    <a:lnTo>
                      <a:pt x="1236" y="867"/>
                    </a:lnTo>
                    <a:lnTo>
                      <a:pt x="1239" y="845"/>
                    </a:lnTo>
                    <a:lnTo>
                      <a:pt x="1242" y="823"/>
                    </a:lnTo>
                    <a:lnTo>
                      <a:pt x="1243" y="804"/>
                    </a:lnTo>
                    <a:lnTo>
                      <a:pt x="1237" y="804"/>
                    </a:lnTo>
                    <a:lnTo>
                      <a:pt x="1240" y="781"/>
                    </a:lnTo>
                    <a:lnTo>
                      <a:pt x="1243" y="758"/>
                    </a:lnTo>
                    <a:lnTo>
                      <a:pt x="1243" y="734"/>
                    </a:lnTo>
                    <a:lnTo>
                      <a:pt x="1240" y="713"/>
                    </a:lnTo>
                    <a:lnTo>
                      <a:pt x="1235" y="736"/>
                    </a:lnTo>
                    <a:lnTo>
                      <a:pt x="1230" y="758"/>
                    </a:lnTo>
                    <a:lnTo>
                      <a:pt x="1225" y="781"/>
                    </a:lnTo>
                    <a:lnTo>
                      <a:pt x="1222" y="802"/>
                    </a:lnTo>
                    <a:lnTo>
                      <a:pt x="1217" y="824"/>
                    </a:lnTo>
                    <a:lnTo>
                      <a:pt x="1213" y="846"/>
                    </a:lnTo>
                    <a:lnTo>
                      <a:pt x="1206" y="867"/>
                    </a:lnTo>
                    <a:lnTo>
                      <a:pt x="1199" y="888"/>
                    </a:lnTo>
                    <a:lnTo>
                      <a:pt x="1193" y="889"/>
                    </a:lnTo>
                    <a:lnTo>
                      <a:pt x="1190" y="887"/>
                    </a:lnTo>
                    <a:lnTo>
                      <a:pt x="1187" y="883"/>
                    </a:lnTo>
                    <a:lnTo>
                      <a:pt x="1186" y="879"/>
                    </a:lnTo>
                    <a:lnTo>
                      <a:pt x="1190" y="844"/>
                    </a:lnTo>
                    <a:lnTo>
                      <a:pt x="1191" y="808"/>
                    </a:lnTo>
                    <a:lnTo>
                      <a:pt x="1190" y="775"/>
                    </a:lnTo>
                    <a:lnTo>
                      <a:pt x="1191" y="741"/>
                    </a:lnTo>
                    <a:lnTo>
                      <a:pt x="1187" y="741"/>
                    </a:lnTo>
                    <a:lnTo>
                      <a:pt x="1186" y="743"/>
                    </a:lnTo>
                    <a:lnTo>
                      <a:pt x="1186" y="746"/>
                    </a:lnTo>
                    <a:lnTo>
                      <a:pt x="1186" y="748"/>
                    </a:lnTo>
                    <a:lnTo>
                      <a:pt x="1186" y="753"/>
                    </a:lnTo>
                    <a:lnTo>
                      <a:pt x="1184" y="758"/>
                    </a:lnTo>
                    <a:lnTo>
                      <a:pt x="1181" y="761"/>
                    </a:lnTo>
                    <a:lnTo>
                      <a:pt x="1179" y="767"/>
                    </a:lnTo>
                    <a:lnTo>
                      <a:pt x="1171" y="794"/>
                    </a:lnTo>
                    <a:lnTo>
                      <a:pt x="1167" y="822"/>
                    </a:lnTo>
                    <a:lnTo>
                      <a:pt x="1161" y="850"/>
                    </a:lnTo>
                    <a:lnTo>
                      <a:pt x="1152" y="877"/>
                    </a:lnTo>
                    <a:lnTo>
                      <a:pt x="1144" y="862"/>
                    </a:lnTo>
                    <a:lnTo>
                      <a:pt x="1144" y="844"/>
                    </a:lnTo>
                    <a:lnTo>
                      <a:pt x="1146" y="827"/>
                    </a:lnTo>
                    <a:lnTo>
                      <a:pt x="1146" y="809"/>
                    </a:lnTo>
                    <a:lnTo>
                      <a:pt x="1151" y="805"/>
                    </a:lnTo>
                    <a:lnTo>
                      <a:pt x="1147" y="790"/>
                    </a:lnTo>
                    <a:lnTo>
                      <a:pt x="1149" y="774"/>
                    </a:lnTo>
                    <a:lnTo>
                      <a:pt x="1153" y="758"/>
                    </a:lnTo>
                    <a:lnTo>
                      <a:pt x="1156" y="741"/>
                    </a:lnTo>
                    <a:lnTo>
                      <a:pt x="1154" y="726"/>
                    </a:lnTo>
                    <a:lnTo>
                      <a:pt x="1154" y="711"/>
                    </a:lnTo>
                    <a:lnTo>
                      <a:pt x="1155" y="698"/>
                    </a:lnTo>
                    <a:lnTo>
                      <a:pt x="1152" y="685"/>
                    </a:lnTo>
                    <a:lnTo>
                      <a:pt x="1145" y="703"/>
                    </a:lnTo>
                    <a:lnTo>
                      <a:pt x="1143" y="725"/>
                    </a:lnTo>
                    <a:lnTo>
                      <a:pt x="1141" y="748"/>
                    </a:lnTo>
                    <a:lnTo>
                      <a:pt x="1138" y="768"/>
                    </a:lnTo>
                    <a:lnTo>
                      <a:pt x="1133" y="782"/>
                    </a:lnTo>
                    <a:lnTo>
                      <a:pt x="1131" y="796"/>
                    </a:lnTo>
                    <a:lnTo>
                      <a:pt x="1128" y="809"/>
                    </a:lnTo>
                    <a:lnTo>
                      <a:pt x="1123" y="823"/>
                    </a:lnTo>
                    <a:lnTo>
                      <a:pt x="1123" y="835"/>
                    </a:lnTo>
                    <a:lnTo>
                      <a:pt x="1116" y="845"/>
                    </a:lnTo>
                    <a:lnTo>
                      <a:pt x="1108" y="856"/>
                    </a:lnTo>
                    <a:lnTo>
                      <a:pt x="1103" y="867"/>
                    </a:lnTo>
                    <a:lnTo>
                      <a:pt x="1100" y="859"/>
                    </a:lnTo>
                    <a:lnTo>
                      <a:pt x="1100" y="849"/>
                    </a:lnTo>
                    <a:lnTo>
                      <a:pt x="1102" y="838"/>
                    </a:lnTo>
                    <a:lnTo>
                      <a:pt x="1102" y="830"/>
                    </a:lnTo>
                    <a:lnTo>
                      <a:pt x="1106" y="812"/>
                    </a:lnTo>
                    <a:lnTo>
                      <a:pt x="1109" y="792"/>
                    </a:lnTo>
                    <a:lnTo>
                      <a:pt x="1113" y="773"/>
                    </a:lnTo>
                    <a:lnTo>
                      <a:pt x="1117" y="753"/>
                    </a:lnTo>
                    <a:lnTo>
                      <a:pt x="1115" y="738"/>
                    </a:lnTo>
                    <a:lnTo>
                      <a:pt x="1117" y="722"/>
                    </a:lnTo>
                    <a:lnTo>
                      <a:pt x="1121" y="707"/>
                    </a:lnTo>
                    <a:lnTo>
                      <a:pt x="1123" y="691"/>
                    </a:lnTo>
                    <a:lnTo>
                      <a:pt x="1118" y="687"/>
                    </a:lnTo>
                    <a:lnTo>
                      <a:pt x="1120" y="670"/>
                    </a:lnTo>
                    <a:lnTo>
                      <a:pt x="1121" y="655"/>
                    </a:lnTo>
                    <a:lnTo>
                      <a:pt x="1121" y="642"/>
                    </a:lnTo>
                    <a:lnTo>
                      <a:pt x="1117" y="627"/>
                    </a:lnTo>
                    <a:lnTo>
                      <a:pt x="1113" y="633"/>
                    </a:lnTo>
                    <a:lnTo>
                      <a:pt x="1110" y="641"/>
                    </a:lnTo>
                    <a:lnTo>
                      <a:pt x="1109" y="650"/>
                    </a:lnTo>
                    <a:lnTo>
                      <a:pt x="1108" y="660"/>
                    </a:lnTo>
                    <a:lnTo>
                      <a:pt x="1109" y="681"/>
                    </a:lnTo>
                    <a:lnTo>
                      <a:pt x="1108" y="702"/>
                    </a:lnTo>
                    <a:lnTo>
                      <a:pt x="1105" y="723"/>
                    </a:lnTo>
                    <a:lnTo>
                      <a:pt x="1100" y="744"/>
                    </a:lnTo>
                    <a:lnTo>
                      <a:pt x="1094" y="763"/>
                    </a:lnTo>
                    <a:lnTo>
                      <a:pt x="1088" y="784"/>
                    </a:lnTo>
                    <a:lnTo>
                      <a:pt x="1084" y="804"/>
                    </a:lnTo>
                    <a:lnTo>
                      <a:pt x="1080" y="824"/>
                    </a:lnTo>
                    <a:lnTo>
                      <a:pt x="1063" y="858"/>
                    </a:lnTo>
                    <a:lnTo>
                      <a:pt x="1060" y="846"/>
                    </a:lnTo>
                    <a:lnTo>
                      <a:pt x="1061" y="834"/>
                    </a:lnTo>
                    <a:lnTo>
                      <a:pt x="1062" y="821"/>
                    </a:lnTo>
                    <a:lnTo>
                      <a:pt x="1061" y="807"/>
                    </a:lnTo>
                    <a:lnTo>
                      <a:pt x="1067" y="778"/>
                    </a:lnTo>
                    <a:lnTo>
                      <a:pt x="1072" y="747"/>
                    </a:lnTo>
                    <a:lnTo>
                      <a:pt x="1075" y="716"/>
                    </a:lnTo>
                    <a:lnTo>
                      <a:pt x="1076" y="685"/>
                    </a:lnTo>
                    <a:lnTo>
                      <a:pt x="1072" y="670"/>
                    </a:lnTo>
                    <a:lnTo>
                      <a:pt x="1072" y="654"/>
                    </a:lnTo>
                    <a:lnTo>
                      <a:pt x="1072" y="638"/>
                    </a:lnTo>
                    <a:lnTo>
                      <a:pt x="1070" y="623"/>
                    </a:lnTo>
                    <a:lnTo>
                      <a:pt x="1065" y="624"/>
                    </a:lnTo>
                    <a:lnTo>
                      <a:pt x="1064" y="627"/>
                    </a:lnTo>
                    <a:lnTo>
                      <a:pt x="1063" y="632"/>
                    </a:lnTo>
                    <a:lnTo>
                      <a:pt x="1061" y="637"/>
                    </a:lnTo>
                    <a:lnTo>
                      <a:pt x="1060" y="692"/>
                    </a:lnTo>
                    <a:lnTo>
                      <a:pt x="1054" y="747"/>
                    </a:lnTo>
                    <a:lnTo>
                      <a:pt x="1044" y="800"/>
                    </a:lnTo>
                    <a:lnTo>
                      <a:pt x="1031" y="852"/>
                    </a:lnTo>
                    <a:lnTo>
                      <a:pt x="1024" y="838"/>
                    </a:lnTo>
                    <a:lnTo>
                      <a:pt x="1023" y="822"/>
                    </a:lnTo>
                    <a:lnTo>
                      <a:pt x="1024" y="806"/>
                    </a:lnTo>
                    <a:lnTo>
                      <a:pt x="1022" y="791"/>
                    </a:lnTo>
                    <a:lnTo>
                      <a:pt x="1027" y="699"/>
                    </a:lnTo>
                    <a:lnTo>
                      <a:pt x="1025" y="696"/>
                    </a:lnTo>
                    <a:lnTo>
                      <a:pt x="1023" y="695"/>
                    </a:lnTo>
                    <a:lnTo>
                      <a:pt x="1021" y="694"/>
                    </a:lnTo>
                    <a:lnTo>
                      <a:pt x="1017" y="694"/>
                    </a:lnTo>
                    <a:lnTo>
                      <a:pt x="1014" y="702"/>
                    </a:lnTo>
                    <a:lnTo>
                      <a:pt x="1014" y="710"/>
                    </a:lnTo>
                    <a:lnTo>
                      <a:pt x="1014" y="719"/>
                    </a:lnTo>
                    <a:lnTo>
                      <a:pt x="1011" y="728"/>
                    </a:lnTo>
                    <a:lnTo>
                      <a:pt x="1009" y="755"/>
                    </a:lnTo>
                    <a:lnTo>
                      <a:pt x="1004" y="783"/>
                    </a:lnTo>
                    <a:lnTo>
                      <a:pt x="996" y="808"/>
                    </a:lnTo>
                    <a:lnTo>
                      <a:pt x="987" y="832"/>
                    </a:lnTo>
                    <a:lnTo>
                      <a:pt x="983" y="836"/>
                    </a:lnTo>
                    <a:lnTo>
                      <a:pt x="979" y="820"/>
                    </a:lnTo>
                    <a:lnTo>
                      <a:pt x="978" y="799"/>
                    </a:lnTo>
                    <a:lnTo>
                      <a:pt x="979" y="777"/>
                    </a:lnTo>
                    <a:lnTo>
                      <a:pt x="979" y="755"/>
                    </a:lnTo>
                    <a:lnTo>
                      <a:pt x="977" y="736"/>
                    </a:lnTo>
                    <a:lnTo>
                      <a:pt x="976" y="714"/>
                    </a:lnTo>
                    <a:lnTo>
                      <a:pt x="973" y="693"/>
                    </a:lnTo>
                    <a:lnTo>
                      <a:pt x="969" y="673"/>
                    </a:lnTo>
                    <a:lnTo>
                      <a:pt x="963" y="700"/>
                    </a:lnTo>
                    <a:lnTo>
                      <a:pt x="959" y="725"/>
                    </a:lnTo>
                    <a:lnTo>
                      <a:pt x="956" y="752"/>
                    </a:lnTo>
                    <a:lnTo>
                      <a:pt x="954" y="778"/>
                    </a:lnTo>
                    <a:lnTo>
                      <a:pt x="951" y="778"/>
                    </a:lnTo>
                    <a:lnTo>
                      <a:pt x="950" y="792"/>
                    </a:lnTo>
                    <a:lnTo>
                      <a:pt x="948" y="805"/>
                    </a:lnTo>
                    <a:lnTo>
                      <a:pt x="943" y="819"/>
                    </a:lnTo>
                    <a:lnTo>
                      <a:pt x="939" y="832"/>
                    </a:lnTo>
                    <a:lnTo>
                      <a:pt x="931" y="790"/>
                    </a:lnTo>
                    <a:lnTo>
                      <a:pt x="933" y="741"/>
                    </a:lnTo>
                    <a:lnTo>
                      <a:pt x="938" y="690"/>
                    </a:lnTo>
                    <a:lnTo>
                      <a:pt x="936" y="639"/>
                    </a:lnTo>
                    <a:lnTo>
                      <a:pt x="931" y="640"/>
                    </a:lnTo>
                    <a:lnTo>
                      <a:pt x="928" y="643"/>
                    </a:lnTo>
                    <a:lnTo>
                      <a:pt x="927" y="647"/>
                    </a:lnTo>
                    <a:lnTo>
                      <a:pt x="926" y="651"/>
                    </a:lnTo>
                    <a:lnTo>
                      <a:pt x="925" y="651"/>
                    </a:lnTo>
                    <a:lnTo>
                      <a:pt x="924" y="662"/>
                    </a:lnTo>
                    <a:lnTo>
                      <a:pt x="925" y="673"/>
                    </a:lnTo>
                    <a:lnTo>
                      <a:pt x="924" y="684"/>
                    </a:lnTo>
                    <a:lnTo>
                      <a:pt x="917" y="693"/>
                    </a:lnTo>
                    <a:lnTo>
                      <a:pt x="918" y="717"/>
                    </a:lnTo>
                    <a:lnTo>
                      <a:pt x="915" y="741"/>
                    </a:lnTo>
                    <a:lnTo>
                      <a:pt x="911" y="763"/>
                    </a:lnTo>
                    <a:lnTo>
                      <a:pt x="905" y="784"/>
                    </a:lnTo>
                    <a:lnTo>
                      <a:pt x="908" y="793"/>
                    </a:lnTo>
                    <a:lnTo>
                      <a:pt x="904" y="801"/>
                    </a:lnTo>
                    <a:lnTo>
                      <a:pt x="901" y="812"/>
                    </a:lnTo>
                    <a:lnTo>
                      <a:pt x="902" y="823"/>
                    </a:lnTo>
                    <a:lnTo>
                      <a:pt x="898" y="824"/>
                    </a:lnTo>
                    <a:lnTo>
                      <a:pt x="895" y="824"/>
                    </a:lnTo>
                    <a:lnTo>
                      <a:pt x="892" y="824"/>
                    </a:lnTo>
                    <a:lnTo>
                      <a:pt x="888" y="824"/>
                    </a:lnTo>
                    <a:lnTo>
                      <a:pt x="888" y="770"/>
                    </a:lnTo>
                    <a:lnTo>
                      <a:pt x="890" y="717"/>
                    </a:lnTo>
                    <a:lnTo>
                      <a:pt x="895" y="665"/>
                    </a:lnTo>
                    <a:lnTo>
                      <a:pt x="903" y="613"/>
                    </a:lnTo>
                    <a:lnTo>
                      <a:pt x="901" y="596"/>
                    </a:lnTo>
                    <a:lnTo>
                      <a:pt x="903" y="579"/>
                    </a:lnTo>
                    <a:lnTo>
                      <a:pt x="907" y="560"/>
                    </a:lnTo>
                    <a:lnTo>
                      <a:pt x="905" y="544"/>
                    </a:lnTo>
                    <a:lnTo>
                      <a:pt x="900" y="549"/>
                    </a:lnTo>
                    <a:lnTo>
                      <a:pt x="896" y="579"/>
                    </a:lnTo>
                    <a:lnTo>
                      <a:pt x="892" y="607"/>
                    </a:lnTo>
                    <a:lnTo>
                      <a:pt x="885" y="635"/>
                    </a:lnTo>
                    <a:lnTo>
                      <a:pt x="880" y="664"/>
                    </a:lnTo>
                    <a:lnTo>
                      <a:pt x="872" y="641"/>
                    </a:lnTo>
                    <a:lnTo>
                      <a:pt x="864" y="617"/>
                    </a:lnTo>
                    <a:lnTo>
                      <a:pt x="860" y="592"/>
                    </a:lnTo>
                    <a:lnTo>
                      <a:pt x="864" y="567"/>
                    </a:lnTo>
                    <a:lnTo>
                      <a:pt x="862" y="564"/>
                    </a:lnTo>
                    <a:lnTo>
                      <a:pt x="858" y="562"/>
                    </a:lnTo>
                    <a:lnTo>
                      <a:pt x="855" y="562"/>
                    </a:lnTo>
                    <a:lnTo>
                      <a:pt x="851" y="563"/>
                    </a:lnTo>
                    <a:lnTo>
                      <a:pt x="847" y="574"/>
                    </a:lnTo>
                    <a:lnTo>
                      <a:pt x="843" y="587"/>
                    </a:lnTo>
                    <a:lnTo>
                      <a:pt x="837" y="597"/>
                    </a:lnTo>
                    <a:lnTo>
                      <a:pt x="828" y="602"/>
                    </a:lnTo>
                    <a:lnTo>
                      <a:pt x="821" y="589"/>
                    </a:lnTo>
                    <a:lnTo>
                      <a:pt x="817" y="577"/>
                    </a:lnTo>
                    <a:lnTo>
                      <a:pt x="814" y="562"/>
                    </a:lnTo>
                    <a:lnTo>
                      <a:pt x="814" y="548"/>
                    </a:lnTo>
                    <a:lnTo>
                      <a:pt x="811" y="545"/>
                    </a:lnTo>
                    <a:lnTo>
                      <a:pt x="807" y="543"/>
                    </a:lnTo>
                    <a:lnTo>
                      <a:pt x="804" y="542"/>
                    </a:lnTo>
                    <a:lnTo>
                      <a:pt x="801" y="544"/>
                    </a:lnTo>
                    <a:lnTo>
                      <a:pt x="795" y="554"/>
                    </a:lnTo>
                    <a:lnTo>
                      <a:pt x="790" y="564"/>
                    </a:lnTo>
                    <a:lnTo>
                      <a:pt x="786" y="573"/>
                    </a:lnTo>
                    <a:lnTo>
                      <a:pt x="780" y="581"/>
                    </a:lnTo>
                    <a:lnTo>
                      <a:pt x="772" y="578"/>
                    </a:lnTo>
                    <a:lnTo>
                      <a:pt x="767" y="573"/>
                    </a:lnTo>
                    <a:lnTo>
                      <a:pt x="763" y="567"/>
                    </a:lnTo>
                    <a:lnTo>
                      <a:pt x="760" y="562"/>
                    </a:lnTo>
                    <a:lnTo>
                      <a:pt x="758" y="556"/>
                    </a:lnTo>
                    <a:lnTo>
                      <a:pt x="758" y="550"/>
                    </a:lnTo>
                    <a:lnTo>
                      <a:pt x="758" y="544"/>
                    </a:lnTo>
                    <a:lnTo>
                      <a:pt x="754" y="540"/>
                    </a:lnTo>
                    <a:lnTo>
                      <a:pt x="743" y="543"/>
                    </a:lnTo>
                    <a:lnTo>
                      <a:pt x="736" y="554"/>
                    </a:lnTo>
                    <a:lnTo>
                      <a:pt x="730" y="563"/>
                    </a:lnTo>
                    <a:lnTo>
                      <a:pt x="721" y="565"/>
                    </a:lnTo>
                    <a:lnTo>
                      <a:pt x="719" y="554"/>
                    </a:lnTo>
                    <a:lnTo>
                      <a:pt x="722" y="541"/>
                    </a:lnTo>
                    <a:lnTo>
                      <a:pt x="723" y="532"/>
                    </a:lnTo>
                    <a:lnTo>
                      <a:pt x="715" y="526"/>
                    </a:lnTo>
                    <a:lnTo>
                      <a:pt x="707" y="534"/>
                    </a:lnTo>
                    <a:lnTo>
                      <a:pt x="704" y="543"/>
                    </a:lnTo>
                    <a:lnTo>
                      <a:pt x="700" y="554"/>
                    </a:lnTo>
                    <a:lnTo>
                      <a:pt x="695" y="563"/>
                    </a:lnTo>
                    <a:lnTo>
                      <a:pt x="690" y="563"/>
                    </a:lnTo>
                    <a:lnTo>
                      <a:pt x="690" y="548"/>
                    </a:lnTo>
                    <a:lnTo>
                      <a:pt x="691" y="534"/>
                    </a:lnTo>
                    <a:lnTo>
                      <a:pt x="689" y="521"/>
                    </a:lnTo>
                    <a:lnTo>
                      <a:pt x="681" y="510"/>
                    </a:lnTo>
                    <a:lnTo>
                      <a:pt x="676" y="521"/>
                    </a:lnTo>
                    <a:lnTo>
                      <a:pt x="672" y="533"/>
                    </a:lnTo>
                    <a:lnTo>
                      <a:pt x="667" y="544"/>
                    </a:lnTo>
                    <a:lnTo>
                      <a:pt x="659" y="554"/>
                    </a:lnTo>
                    <a:lnTo>
                      <a:pt x="650" y="547"/>
                    </a:lnTo>
                    <a:lnTo>
                      <a:pt x="651" y="535"/>
                    </a:lnTo>
                    <a:lnTo>
                      <a:pt x="654" y="522"/>
                    </a:lnTo>
                    <a:lnTo>
                      <a:pt x="654" y="510"/>
                    </a:lnTo>
                    <a:lnTo>
                      <a:pt x="649" y="498"/>
                    </a:lnTo>
                    <a:lnTo>
                      <a:pt x="643" y="503"/>
                    </a:lnTo>
                    <a:lnTo>
                      <a:pt x="639" y="510"/>
                    </a:lnTo>
                    <a:lnTo>
                      <a:pt x="635" y="517"/>
                    </a:lnTo>
                    <a:lnTo>
                      <a:pt x="631" y="524"/>
                    </a:lnTo>
                    <a:lnTo>
                      <a:pt x="628" y="530"/>
                    </a:lnTo>
                    <a:lnTo>
                      <a:pt x="623" y="535"/>
                    </a:lnTo>
                    <a:lnTo>
                      <a:pt x="617" y="537"/>
                    </a:lnTo>
                    <a:lnTo>
                      <a:pt x="609" y="536"/>
                    </a:lnTo>
                    <a:lnTo>
                      <a:pt x="609" y="522"/>
                    </a:lnTo>
                    <a:lnTo>
                      <a:pt x="609" y="510"/>
                    </a:lnTo>
                    <a:lnTo>
                      <a:pt x="608" y="498"/>
                    </a:lnTo>
                    <a:lnTo>
                      <a:pt x="602" y="487"/>
                    </a:lnTo>
                    <a:lnTo>
                      <a:pt x="598" y="498"/>
                    </a:lnTo>
                    <a:lnTo>
                      <a:pt x="591" y="510"/>
                    </a:lnTo>
                    <a:lnTo>
                      <a:pt x="582" y="519"/>
                    </a:lnTo>
                    <a:lnTo>
                      <a:pt x="573" y="526"/>
                    </a:lnTo>
                    <a:lnTo>
                      <a:pt x="574" y="509"/>
                    </a:lnTo>
                    <a:lnTo>
                      <a:pt x="576" y="492"/>
                    </a:lnTo>
                    <a:lnTo>
                      <a:pt x="575" y="477"/>
                    </a:lnTo>
                    <a:lnTo>
                      <a:pt x="568" y="466"/>
                    </a:lnTo>
                    <a:lnTo>
                      <a:pt x="561" y="477"/>
                    </a:lnTo>
                    <a:lnTo>
                      <a:pt x="554" y="491"/>
                    </a:lnTo>
                    <a:lnTo>
                      <a:pt x="546" y="505"/>
                    </a:lnTo>
                    <a:lnTo>
                      <a:pt x="536" y="514"/>
                    </a:lnTo>
                    <a:lnTo>
                      <a:pt x="535" y="498"/>
                    </a:lnTo>
                    <a:lnTo>
                      <a:pt x="535" y="483"/>
                    </a:lnTo>
                    <a:lnTo>
                      <a:pt x="535" y="467"/>
                    </a:lnTo>
                    <a:lnTo>
                      <a:pt x="530" y="452"/>
                    </a:lnTo>
                    <a:lnTo>
                      <a:pt x="522" y="465"/>
                    </a:lnTo>
                    <a:lnTo>
                      <a:pt x="515" y="477"/>
                    </a:lnTo>
                    <a:lnTo>
                      <a:pt x="507" y="490"/>
                    </a:lnTo>
                    <a:lnTo>
                      <a:pt x="497" y="502"/>
                    </a:lnTo>
                    <a:lnTo>
                      <a:pt x="494" y="487"/>
                    </a:lnTo>
                    <a:lnTo>
                      <a:pt x="497" y="469"/>
                    </a:lnTo>
                    <a:lnTo>
                      <a:pt x="500" y="453"/>
                    </a:lnTo>
                    <a:lnTo>
                      <a:pt x="505" y="438"/>
                    </a:lnTo>
                    <a:lnTo>
                      <a:pt x="502" y="430"/>
                    </a:lnTo>
                    <a:lnTo>
                      <a:pt x="501" y="422"/>
                    </a:lnTo>
                    <a:lnTo>
                      <a:pt x="499" y="416"/>
                    </a:lnTo>
                    <a:lnTo>
                      <a:pt x="491" y="413"/>
                    </a:lnTo>
                    <a:lnTo>
                      <a:pt x="487" y="422"/>
                    </a:lnTo>
                    <a:lnTo>
                      <a:pt x="484" y="430"/>
                    </a:lnTo>
                    <a:lnTo>
                      <a:pt x="479" y="438"/>
                    </a:lnTo>
                    <a:lnTo>
                      <a:pt x="476" y="446"/>
                    </a:lnTo>
                    <a:lnTo>
                      <a:pt x="471" y="454"/>
                    </a:lnTo>
                    <a:lnTo>
                      <a:pt x="467" y="462"/>
                    </a:lnTo>
                    <a:lnTo>
                      <a:pt x="462" y="471"/>
                    </a:lnTo>
                    <a:lnTo>
                      <a:pt x="456" y="479"/>
                    </a:lnTo>
                    <a:lnTo>
                      <a:pt x="459" y="461"/>
                    </a:lnTo>
                    <a:lnTo>
                      <a:pt x="457" y="442"/>
                    </a:lnTo>
                    <a:lnTo>
                      <a:pt x="455" y="422"/>
                    </a:lnTo>
                    <a:lnTo>
                      <a:pt x="452" y="401"/>
                    </a:lnTo>
                    <a:lnTo>
                      <a:pt x="445" y="405"/>
                    </a:lnTo>
                    <a:lnTo>
                      <a:pt x="440" y="413"/>
                    </a:lnTo>
                    <a:lnTo>
                      <a:pt x="437" y="423"/>
                    </a:lnTo>
                    <a:lnTo>
                      <a:pt x="433" y="433"/>
                    </a:lnTo>
                    <a:lnTo>
                      <a:pt x="432" y="442"/>
                    </a:lnTo>
                    <a:lnTo>
                      <a:pt x="429" y="449"/>
                    </a:lnTo>
                    <a:lnTo>
                      <a:pt x="423" y="457"/>
                    </a:lnTo>
                    <a:lnTo>
                      <a:pt x="417" y="464"/>
                    </a:lnTo>
                    <a:lnTo>
                      <a:pt x="415" y="457"/>
                    </a:lnTo>
                    <a:lnTo>
                      <a:pt x="416" y="450"/>
                    </a:lnTo>
                    <a:lnTo>
                      <a:pt x="418" y="442"/>
                    </a:lnTo>
                    <a:lnTo>
                      <a:pt x="419" y="434"/>
                    </a:lnTo>
                    <a:lnTo>
                      <a:pt x="418" y="424"/>
                    </a:lnTo>
                    <a:lnTo>
                      <a:pt x="417" y="414"/>
                    </a:lnTo>
                    <a:lnTo>
                      <a:pt x="415" y="406"/>
                    </a:lnTo>
                    <a:lnTo>
                      <a:pt x="407" y="401"/>
                    </a:lnTo>
                    <a:lnTo>
                      <a:pt x="402" y="407"/>
                    </a:lnTo>
                    <a:lnTo>
                      <a:pt x="399" y="412"/>
                    </a:lnTo>
                    <a:lnTo>
                      <a:pt x="395" y="418"/>
                    </a:lnTo>
                    <a:lnTo>
                      <a:pt x="396" y="423"/>
                    </a:lnTo>
                    <a:lnTo>
                      <a:pt x="392" y="434"/>
                    </a:lnTo>
                    <a:lnTo>
                      <a:pt x="387" y="444"/>
                    </a:lnTo>
                    <a:lnTo>
                      <a:pt x="380" y="453"/>
                    </a:lnTo>
                    <a:lnTo>
                      <a:pt x="373" y="461"/>
                    </a:lnTo>
                    <a:lnTo>
                      <a:pt x="371" y="447"/>
                    </a:lnTo>
                    <a:lnTo>
                      <a:pt x="372" y="431"/>
                    </a:lnTo>
                    <a:lnTo>
                      <a:pt x="372" y="416"/>
                    </a:lnTo>
                    <a:lnTo>
                      <a:pt x="363" y="405"/>
                    </a:lnTo>
                    <a:lnTo>
                      <a:pt x="357" y="411"/>
                    </a:lnTo>
                    <a:lnTo>
                      <a:pt x="355" y="418"/>
                    </a:lnTo>
                    <a:lnTo>
                      <a:pt x="355" y="427"/>
                    </a:lnTo>
                    <a:lnTo>
                      <a:pt x="354" y="434"/>
                    </a:lnTo>
                    <a:lnTo>
                      <a:pt x="347" y="441"/>
                    </a:lnTo>
                    <a:lnTo>
                      <a:pt x="342" y="450"/>
                    </a:lnTo>
                    <a:lnTo>
                      <a:pt x="335" y="457"/>
                    </a:lnTo>
                    <a:lnTo>
                      <a:pt x="326" y="456"/>
                    </a:lnTo>
                    <a:lnTo>
                      <a:pt x="327" y="443"/>
                    </a:lnTo>
                    <a:lnTo>
                      <a:pt x="328" y="428"/>
                    </a:lnTo>
                    <a:lnTo>
                      <a:pt x="328" y="414"/>
                    </a:lnTo>
                    <a:lnTo>
                      <a:pt x="325" y="401"/>
                    </a:lnTo>
                    <a:lnTo>
                      <a:pt x="320" y="401"/>
                    </a:lnTo>
                    <a:lnTo>
                      <a:pt x="317" y="403"/>
                    </a:lnTo>
                    <a:lnTo>
                      <a:pt x="315" y="406"/>
                    </a:lnTo>
                    <a:lnTo>
                      <a:pt x="312" y="409"/>
                    </a:lnTo>
                    <a:lnTo>
                      <a:pt x="312" y="421"/>
                    </a:lnTo>
                    <a:lnTo>
                      <a:pt x="309" y="423"/>
                    </a:lnTo>
                    <a:lnTo>
                      <a:pt x="308" y="428"/>
                    </a:lnTo>
                    <a:lnTo>
                      <a:pt x="307" y="433"/>
                    </a:lnTo>
                    <a:lnTo>
                      <a:pt x="305" y="437"/>
                    </a:lnTo>
                    <a:lnTo>
                      <a:pt x="292" y="452"/>
                    </a:lnTo>
                    <a:lnTo>
                      <a:pt x="290" y="451"/>
                    </a:lnTo>
                    <a:lnTo>
                      <a:pt x="289" y="449"/>
                    </a:lnTo>
                    <a:lnTo>
                      <a:pt x="287" y="447"/>
                    </a:lnTo>
                    <a:lnTo>
                      <a:pt x="286" y="447"/>
                    </a:lnTo>
                    <a:lnTo>
                      <a:pt x="282" y="452"/>
                    </a:lnTo>
                    <a:lnTo>
                      <a:pt x="284" y="438"/>
                    </a:lnTo>
                    <a:lnTo>
                      <a:pt x="287" y="424"/>
                    </a:lnTo>
                    <a:lnTo>
                      <a:pt x="289" y="411"/>
                    </a:lnTo>
                    <a:lnTo>
                      <a:pt x="290" y="398"/>
                    </a:lnTo>
                    <a:lnTo>
                      <a:pt x="288" y="394"/>
                    </a:lnTo>
                    <a:lnTo>
                      <a:pt x="287" y="391"/>
                    </a:lnTo>
                    <a:lnTo>
                      <a:pt x="286" y="388"/>
                    </a:lnTo>
                    <a:lnTo>
                      <a:pt x="282" y="384"/>
                    </a:lnTo>
                    <a:lnTo>
                      <a:pt x="273" y="391"/>
                    </a:lnTo>
                    <a:lnTo>
                      <a:pt x="269" y="403"/>
                    </a:lnTo>
                    <a:lnTo>
                      <a:pt x="265" y="414"/>
                    </a:lnTo>
                    <a:lnTo>
                      <a:pt x="260" y="424"/>
                    </a:lnTo>
                    <a:lnTo>
                      <a:pt x="252" y="429"/>
                    </a:lnTo>
                    <a:lnTo>
                      <a:pt x="251" y="437"/>
                    </a:lnTo>
                    <a:lnTo>
                      <a:pt x="250" y="446"/>
                    </a:lnTo>
                    <a:lnTo>
                      <a:pt x="242" y="450"/>
                    </a:lnTo>
                    <a:lnTo>
                      <a:pt x="246" y="428"/>
                    </a:lnTo>
                    <a:lnTo>
                      <a:pt x="249" y="403"/>
                    </a:lnTo>
                    <a:lnTo>
                      <a:pt x="249" y="378"/>
                    </a:lnTo>
                    <a:lnTo>
                      <a:pt x="242" y="356"/>
                    </a:lnTo>
                    <a:lnTo>
                      <a:pt x="240" y="355"/>
                    </a:lnTo>
                    <a:lnTo>
                      <a:pt x="236" y="366"/>
                    </a:lnTo>
                    <a:lnTo>
                      <a:pt x="233" y="377"/>
                    </a:lnTo>
                    <a:lnTo>
                      <a:pt x="228" y="388"/>
                    </a:lnTo>
                    <a:lnTo>
                      <a:pt x="224" y="398"/>
                    </a:lnTo>
                    <a:lnTo>
                      <a:pt x="219" y="408"/>
                    </a:lnTo>
                    <a:lnTo>
                      <a:pt x="213" y="419"/>
                    </a:lnTo>
                    <a:lnTo>
                      <a:pt x="207" y="429"/>
                    </a:lnTo>
                    <a:lnTo>
                      <a:pt x="201" y="438"/>
                    </a:lnTo>
                    <a:lnTo>
                      <a:pt x="203" y="416"/>
                    </a:lnTo>
                    <a:lnTo>
                      <a:pt x="207" y="393"/>
                    </a:lnTo>
                    <a:lnTo>
                      <a:pt x="209" y="371"/>
                    </a:lnTo>
                    <a:lnTo>
                      <a:pt x="203" y="350"/>
                    </a:lnTo>
                    <a:lnTo>
                      <a:pt x="196" y="358"/>
                    </a:lnTo>
                    <a:lnTo>
                      <a:pt x="194" y="368"/>
                    </a:lnTo>
                    <a:lnTo>
                      <a:pt x="191" y="381"/>
                    </a:lnTo>
                    <a:lnTo>
                      <a:pt x="187" y="391"/>
                    </a:lnTo>
                    <a:lnTo>
                      <a:pt x="183" y="403"/>
                    </a:lnTo>
                    <a:lnTo>
                      <a:pt x="176" y="413"/>
                    </a:lnTo>
                    <a:lnTo>
                      <a:pt x="169" y="423"/>
                    </a:lnTo>
                    <a:lnTo>
                      <a:pt x="161" y="433"/>
                    </a:lnTo>
                    <a:lnTo>
                      <a:pt x="160" y="413"/>
                    </a:lnTo>
                    <a:lnTo>
                      <a:pt x="164" y="391"/>
                    </a:lnTo>
                    <a:lnTo>
                      <a:pt x="167" y="367"/>
                    </a:lnTo>
                    <a:lnTo>
                      <a:pt x="167" y="343"/>
                    </a:lnTo>
                    <a:lnTo>
                      <a:pt x="166" y="341"/>
                    </a:lnTo>
                    <a:lnTo>
                      <a:pt x="165" y="341"/>
                    </a:lnTo>
                    <a:lnTo>
                      <a:pt x="163" y="341"/>
                    </a:lnTo>
                    <a:lnTo>
                      <a:pt x="160" y="341"/>
                    </a:lnTo>
                    <a:lnTo>
                      <a:pt x="153" y="356"/>
                    </a:lnTo>
                    <a:lnTo>
                      <a:pt x="150" y="374"/>
                    </a:lnTo>
                    <a:lnTo>
                      <a:pt x="144" y="390"/>
                    </a:lnTo>
                    <a:lnTo>
                      <a:pt x="135" y="404"/>
                    </a:lnTo>
                    <a:lnTo>
                      <a:pt x="137" y="412"/>
                    </a:lnTo>
                    <a:lnTo>
                      <a:pt x="134" y="419"/>
                    </a:lnTo>
                    <a:lnTo>
                      <a:pt x="127" y="426"/>
                    </a:lnTo>
                    <a:lnTo>
                      <a:pt x="121" y="433"/>
                    </a:lnTo>
                    <a:lnTo>
                      <a:pt x="122" y="408"/>
                    </a:lnTo>
                    <a:lnTo>
                      <a:pt x="127" y="383"/>
                    </a:lnTo>
                    <a:lnTo>
                      <a:pt x="128" y="358"/>
                    </a:lnTo>
                    <a:lnTo>
                      <a:pt x="123" y="333"/>
                    </a:lnTo>
                    <a:lnTo>
                      <a:pt x="114" y="351"/>
                    </a:lnTo>
                    <a:lnTo>
                      <a:pt x="108" y="370"/>
                    </a:lnTo>
                    <a:lnTo>
                      <a:pt x="102" y="389"/>
                    </a:lnTo>
                    <a:lnTo>
                      <a:pt x="90" y="405"/>
                    </a:lnTo>
                    <a:lnTo>
                      <a:pt x="85" y="409"/>
                    </a:lnTo>
                    <a:lnTo>
                      <a:pt x="83" y="414"/>
                    </a:lnTo>
                    <a:lnTo>
                      <a:pt x="80" y="418"/>
                    </a:lnTo>
                    <a:lnTo>
                      <a:pt x="75" y="419"/>
                    </a:lnTo>
                    <a:lnTo>
                      <a:pt x="77" y="399"/>
                    </a:lnTo>
                    <a:lnTo>
                      <a:pt x="80" y="379"/>
                    </a:lnTo>
                    <a:lnTo>
                      <a:pt x="81" y="361"/>
                    </a:lnTo>
                    <a:lnTo>
                      <a:pt x="79" y="341"/>
                    </a:lnTo>
                    <a:lnTo>
                      <a:pt x="69" y="354"/>
                    </a:lnTo>
                    <a:lnTo>
                      <a:pt x="62" y="367"/>
                    </a:lnTo>
                    <a:lnTo>
                      <a:pt x="55" y="381"/>
                    </a:lnTo>
                    <a:lnTo>
                      <a:pt x="49" y="393"/>
                    </a:lnTo>
                    <a:lnTo>
                      <a:pt x="44" y="396"/>
                    </a:lnTo>
                    <a:lnTo>
                      <a:pt x="41" y="394"/>
                    </a:lnTo>
                    <a:lnTo>
                      <a:pt x="37" y="392"/>
                    </a:lnTo>
                    <a:lnTo>
                      <a:pt x="35" y="390"/>
                    </a:lnTo>
                    <a:lnTo>
                      <a:pt x="36" y="375"/>
                    </a:lnTo>
                    <a:lnTo>
                      <a:pt x="37" y="361"/>
                    </a:lnTo>
                    <a:lnTo>
                      <a:pt x="38" y="348"/>
                    </a:lnTo>
                    <a:lnTo>
                      <a:pt x="36" y="333"/>
                    </a:lnTo>
                    <a:lnTo>
                      <a:pt x="36" y="332"/>
                    </a:lnTo>
                    <a:lnTo>
                      <a:pt x="36" y="331"/>
                    </a:lnTo>
                    <a:lnTo>
                      <a:pt x="35" y="331"/>
                    </a:lnTo>
                    <a:lnTo>
                      <a:pt x="35" y="330"/>
                    </a:lnTo>
                    <a:lnTo>
                      <a:pt x="28" y="340"/>
                    </a:lnTo>
                    <a:lnTo>
                      <a:pt x="23" y="352"/>
                    </a:lnTo>
                    <a:lnTo>
                      <a:pt x="17" y="361"/>
                    </a:lnTo>
                    <a:lnTo>
                      <a:pt x="7" y="367"/>
                    </a:lnTo>
                    <a:lnTo>
                      <a:pt x="3" y="354"/>
                    </a:lnTo>
                    <a:lnTo>
                      <a:pt x="0" y="343"/>
                    </a:lnTo>
                    <a:lnTo>
                      <a:pt x="3" y="330"/>
                    </a:lnTo>
                    <a:lnTo>
                      <a:pt x="9" y="318"/>
                    </a:lnTo>
                    <a:lnTo>
                      <a:pt x="15" y="311"/>
                    </a:lnTo>
                    <a:lnTo>
                      <a:pt x="22" y="307"/>
                    </a:lnTo>
                    <a:lnTo>
                      <a:pt x="30" y="303"/>
                    </a:lnTo>
                    <a:lnTo>
                      <a:pt x="39" y="302"/>
                    </a:lnTo>
                    <a:lnTo>
                      <a:pt x="49" y="301"/>
                    </a:lnTo>
                    <a:lnTo>
                      <a:pt x="58" y="301"/>
                    </a:lnTo>
                    <a:lnTo>
                      <a:pt x="67" y="301"/>
                    </a:lnTo>
                    <a:lnTo>
                      <a:pt x="75" y="301"/>
                    </a:lnTo>
                    <a:lnTo>
                      <a:pt x="90" y="303"/>
                    </a:lnTo>
                    <a:lnTo>
                      <a:pt x="106" y="305"/>
                    </a:lnTo>
                    <a:lnTo>
                      <a:pt x="121" y="308"/>
                    </a:lnTo>
                    <a:lnTo>
                      <a:pt x="136" y="310"/>
                    </a:lnTo>
                    <a:lnTo>
                      <a:pt x="152" y="313"/>
                    </a:lnTo>
                    <a:lnTo>
                      <a:pt x="167" y="316"/>
                    </a:lnTo>
                    <a:lnTo>
                      <a:pt x="183" y="320"/>
                    </a:lnTo>
                    <a:lnTo>
                      <a:pt x="198" y="323"/>
                    </a:lnTo>
                    <a:lnTo>
                      <a:pt x="213" y="328"/>
                    </a:lnTo>
                    <a:lnTo>
                      <a:pt x="228" y="331"/>
                    </a:lnTo>
                    <a:lnTo>
                      <a:pt x="243" y="336"/>
                    </a:lnTo>
                    <a:lnTo>
                      <a:pt x="258" y="340"/>
                    </a:lnTo>
                    <a:lnTo>
                      <a:pt x="273" y="346"/>
                    </a:lnTo>
                    <a:lnTo>
                      <a:pt x="288" y="351"/>
                    </a:lnTo>
                    <a:lnTo>
                      <a:pt x="303" y="356"/>
                    </a:lnTo>
                    <a:lnTo>
                      <a:pt x="317" y="362"/>
                    </a:lnTo>
                    <a:lnTo>
                      <a:pt x="341" y="367"/>
                    </a:lnTo>
                    <a:lnTo>
                      <a:pt x="364" y="371"/>
                    </a:lnTo>
                    <a:lnTo>
                      <a:pt x="388" y="376"/>
                    </a:lnTo>
                    <a:lnTo>
                      <a:pt x="412" y="381"/>
                    </a:lnTo>
                    <a:lnTo>
                      <a:pt x="437" y="386"/>
                    </a:lnTo>
                    <a:lnTo>
                      <a:pt x="461" y="391"/>
                    </a:lnTo>
                    <a:lnTo>
                      <a:pt x="485" y="398"/>
                    </a:lnTo>
                    <a:lnTo>
                      <a:pt x="509" y="404"/>
                    </a:lnTo>
                    <a:lnTo>
                      <a:pt x="532" y="411"/>
                    </a:lnTo>
                    <a:lnTo>
                      <a:pt x="556" y="418"/>
                    </a:lnTo>
                    <a:lnTo>
                      <a:pt x="579" y="426"/>
                    </a:lnTo>
                    <a:lnTo>
                      <a:pt x="602" y="434"/>
                    </a:lnTo>
                    <a:lnTo>
                      <a:pt x="626" y="443"/>
                    </a:lnTo>
                    <a:lnTo>
                      <a:pt x="649" y="452"/>
                    </a:lnTo>
                    <a:lnTo>
                      <a:pt x="670" y="461"/>
                    </a:lnTo>
                    <a:lnTo>
                      <a:pt x="692" y="472"/>
                    </a:lnTo>
                    <a:lnTo>
                      <a:pt x="689" y="477"/>
                    </a:lnTo>
                    <a:lnTo>
                      <a:pt x="692" y="479"/>
                    </a:lnTo>
                    <a:lnTo>
                      <a:pt x="696" y="482"/>
                    </a:lnTo>
                    <a:lnTo>
                      <a:pt x="699" y="486"/>
                    </a:lnTo>
                    <a:lnTo>
                      <a:pt x="704" y="486"/>
                    </a:lnTo>
                    <a:lnTo>
                      <a:pt x="706" y="471"/>
                    </a:lnTo>
                    <a:lnTo>
                      <a:pt x="707" y="457"/>
                    </a:lnTo>
                    <a:lnTo>
                      <a:pt x="708" y="444"/>
                    </a:lnTo>
                    <a:lnTo>
                      <a:pt x="713" y="429"/>
                    </a:lnTo>
                    <a:lnTo>
                      <a:pt x="713" y="414"/>
                    </a:lnTo>
                    <a:lnTo>
                      <a:pt x="713" y="400"/>
                    </a:lnTo>
                    <a:lnTo>
                      <a:pt x="712" y="388"/>
                    </a:lnTo>
                    <a:lnTo>
                      <a:pt x="706" y="375"/>
                    </a:lnTo>
                    <a:lnTo>
                      <a:pt x="702" y="383"/>
                    </a:lnTo>
                    <a:lnTo>
                      <a:pt x="699" y="393"/>
                    </a:lnTo>
                    <a:lnTo>
                      <a:pt x="698" y="404"/>
                    </a:lnTo>
                    <a:lnTo>
                      <a:pt x="695" y="413"/>
                    </a:lnTo>
                    <a:lnTo>
                      <a:pt x="695" y="422"/>
                    </a:lnTo>
                    <a:lnTo>
                      <a:pt x="689" y="429"/>
                    </a:lnTo>
                    <a:lnTo>
                      <a:pt x="683" y="437"/>
                    </a:lnTo>
                    <a:lnTo>
                      <a:pt x="683" y="446"/>
                    </a:lnTo>
                    <a:lnTo>
                      <a:pt x="670" y="444"/>
                    </a:lnTo>
                    <a:lnTo>
                      <a:pt x="673" y="426"/>
                    </a:lnTo>
                    <a:lnTo>
                      <a:pt x="673" y="409"/>
                    </a:lnTo>
                    <a:lnTo>
                      <a:pt x="670" y="393"/>
                    </a:lnTo>
                    <a:lnTo>
                      <a:pt x="667" y="376"/>
                    </a:lnTo>
                    <a:lnTo>
                      <a:pt x="661" y="370"/>
                    </a:lnTo>
                    <a:lnTo>
                      <a:pt x="657" y="385"/>
                    </a:lnTo>
                    <a:lnTo>
                      <a:pt x="651" y="400"/>
                    </a:lnTo>
                    <a:lnTo>
                      <a:pt x="644" y="415"/>
                    </a:lnTo>
                    <a:lnTo>
                      <a:pt x="636" y="429"/>
                    </a:lnTo>
                    <a:lnTo>
                      <a:pt x="630" y="427"/>
                    </a:lnTo>
                    <a:lnTo>
                      <a:pt x="629" y="408"/>
                    </a:lnTo>
                    <a:lnTo>
                      <a:pt x="628" y="390"/>
                    </a:lnTo>
                    <a:lnTo>
                      <a:pt x="626" y="373"/>
                    </a:lnTo>
                    <a:lnTo>
                      <a:pt x="619" y="355"/>
                    </a:lnTo>
                    <a:lnTo>
                      <a:pt x="613" y="371"/>
                    </a:lnTo>
                    <a:lnTo>
                      <a:pt x="608" y="388"/>
                    </a:lnTo>
                    <a:lnTo>
                      <a:pt x="601" y="403"/>
                    </a:lnTo>
                    <a:lnTo>
                      <a:pt x="590" y="411"/>
                    </a:lnTo>
                    <a:lnTo>
                      <a:pt x="589" y="393"/>
                    </a:lnTo>
                    <a:lnTo>
                      <a:pt x="585" y="375"/>
                    </a:lnTo>
                    <a:lnTo>
                      <a:pt x="581" y="358"/>
                    </a:lnTo>
                    <a:lnTo>
                      <a:pt x="573" y="341"/>
                    </a:lnTo>
                    <a:lnTo>
                      <a:pt x="568" y="356"/>
                    </a:lnTo>
                    <a:lnTo>
                      <a:pt x="563" y="371"/>
                    </a:lnTo>
                    <a:lnTo>
                      <a:pt x="558" y="386"/>
                    </a:lnTo>
                    <a:lnTo>
                      <a:pt x="550" y="399"/>
                    </a:lnTo>
                    <a:lnTo>
                      <a:pt x="547" y="399"/>
                    </a:lnTo>
                    <a:lnTo>
                      <a:pt x="546" y="398"/>
                    </a:lnTo>
                    <a:lnTo>
                      <a:pt x="544" y="398"/>
                    </a:lnTo>
                    <a:lnTo>
                      <a:pt x="541" y="398"/>
                    </a:lnTo>
                    <a:lnTo>
                      <a:pt x="541" y="378"/>
                    </a:lnTo>
                    <a:lnTo>
                      <a:pt x="541" y="360"/>
                    </a:lnTo>
                    <a:lnTo>
                      <a:pt x="540" y="343"/>
                    </a:lnTo>
                    <a:lnTo>
                      <a:pt x="536" y="326"/>
                    </a:lnTo>
                    <a:lnTo>
                      <a:pt x="529" y="331"/>
                    </a:lnTo>
                    <a:lnTo>
                      <a:pt x="524" y="338"/>
                    </a:lnTo>
                    <a:lnTo>
                      <a:pt x="521" y="347"/>
                    </a:lnTo>
                    <a:lnTo>
                      <a:pt x="518" y="355"/>
                    </a:lnTo>
                    <a:lnTo>
                      <a:pt x="497" y="385"/>
                    </a:lnTo>
                    <a:lnTo>
                      <a:pt x="493" y="381"/>
                    </a:lnTo>
                    <a:lnTo>
                      <a:pt x="493" y="374"/>
                    </a:lnTo>
                    <a:lnTo>
                      <a:pt x="495" y="367"/>
                    </a:lnTo>
                    <a:lnTo>
                      <a:pt x="495" y="359"/>
                    </a:lnTo>
                    <a:lnTo>
                      <a:pt x="500" y="337"/>
                    </a:lnTo>
                    <a:lnTo>
                      <a:pt x="503" y="315"/>
                    </a:lnTo>
                    <a:lnTo>
                      <a:pt x="501" y="294"/>
                    </a:lnTo>
                    <a:lnTo>
                      <a:pt x="491" y="276"/>
                    </a:lnTo>
                    <a:lnTo>
                      <a:pt x="485" y="287"/>
                    </a:lnTo>
                    <a:lnTo>
                      <a:pt x="480" y="301"/>
                    </a:lnTo>
                    <a:lnTo>
                      <a:pt x="476" y="317"/>
                    </a:lnTo>
                    <a:lnTo>
                      <a:pt x="471" y="332"/>
                    </a:lnTo>
                    <a:lnTo>
                      <a:pt x="456" y="356"/>
                    </a:lnTo>
                    <a:lnTo>
                      <a:pt x="460" y="293"/>
                    </a:lnTo>
                    <a:lnTo>
                      <a:pt x="455" y="287"/>
                    </a:lnTo>
                    <a:lnTo>
                      <a:pt x="446" y="301"/>
                    </a:lnTo>
                    <a:lnTo>
                      <a:pt x="439" y="316"/>
                    </a:lnTo>
                    <a:lnTo>
                      <a:pt x="433" y="332"/>
                    </a:lnTo>
                    <a:lnTo>
                      <a:pt x="422" y="345"/>
                    </a:lnTo>
                    <a:lnTo>
                      <a:pt x="423" y="347"/>
                    </a:lnTo>
                    <a:lnTo>
                      <a:pt x="417" y="353"/>
                    </a:lnTo>
                    <a:lnTo>
                      <a:pt x="414" y="347"/>
                    </a:lnTo>
                    <a:lnTo>
                      <a:pt x="415" y="340"/>
                    </a:lnTo>
                    <a:lnTo>
                      <a:pt x="418" y="331"/>
                    </a:lnTo>
                    <a:lnTo>
                      <a:pt x="419" y="322"/>
                    </a:lnTo>
                    <a:lnTo>
                      <a:pt x="414" y="292"/>
                    </a:lnTo>
                    <a:lnTo>
                      <a:pt x="407" y="298"/>
                    </a:lnTo>
                    <a:lnTo>
                      <a:pt x="406" y="305"/>
                    </a:lnTo>
                    <a:lnTo>
                      <a:pt x="403" y="314"/>
                    </a:lnTo>
                    <a:lnTo>
                      <a:pt x="400" y="322"/>
                    </a:lnTo>
                    <a:lnTo>
                      <a:pt x="394" y="331"/>
                    </a:lnTo>
                    <a:lnTo>
                      <a:pt x="388" y="340"/>
                    </a:lnTo>
                    <a:lnTo>
                      <a:pt x="383" y="350"/>
                    </a:lnTo>
                    <a:lnTo>
                      <a:pt x="374" y="356"/>
                    </a:lnTo>
                    <a:lnTo>
                      <a:pt x="373" y="355"/>
                    </a:lnTo>
                    <a:lnTo>
                      <a:pt x="380" y="351"/>
                    </a:lnTo>
                    <a:lnTo>
                      <a:pt x="379" y="336"/>
                    </a:lnTo>
                    <a:lnTo>
                      <a:pt x="379" y="318"/>
                    </a:lnTo>
                    <a:lnTo>
                      <a:pt x="378" y="302"/>
                    </a:lnTo>
                    <a:lnTo>
                      <a:pt x="373" y="287"/>
                    </a:lnTo>
                    <a:lnTo>
                      <a:pt x="365" y="295"/>
                    </a:lnTo>
                    <a:lnTo>
                      <a:pt x="362" y="306"/>
                    </a:lnTo>
                    <a:lnTo>
                      <a:pt x="358" y="316"/>
                    </a:lnTo>
                    <a:lnTo>
                      <a:pt x="351" y="324"/>
                    </a:lnTo>
                    <a:lnTo>
                      <a:pt x="350" y="331"/>
                    </a:lnTo>
                    <a:lnTo>
                      <a:pt x="348" y="338"/>
                    </a:lnTo>
                    <a:lnTo>
                      <a:pt x="345" y="344"/>
                    </a:lnTo>
                    <a:lnTo>
                      <a:pt x="339" y="350"/>
                    </a:lnTo>
                    <a:lnTo>
                      <a:pt x="339" y="333"/>
                    </a:lnTo>
                    <a:lnTo>
                      <a:pt x="338" y="318"/>
                    </a:lnTo>
                    <a:lnTo>
                      <a:pt x="335" y="303"/>
                    </a:lnTo>
                    <a:lnTo>
                      <a:pt x="334" y="287"/>
                    </a:lnTo>
                    <a:lnTo>
                      <a:pt x="327" y="301"/>
                    </a:lnTo>
                    <a:lnTo>
                      <a:pt x="320" y="315"/>
                    </a:lnTo>
                    <a:lnTo>
                      <a:pt x="313" y="328"/>
                    </a:lnTo>
                    <a:lnTo>
                      <a:pt x="309" y="343"/>
                    </a:lnTo>
                    <a:lnTo>
                      <a:pt x="303" y="330"/>
                    </a:lnTo>
                    <a:lnTo>
                      <a:pt x="304" y="315"/>
                    </a:lnTo>
                    <a:lnTo>
                      <a:pt x="308" y="300"/>
                    </a:lnTo>
                    <a:lnTo>
                      <a:pt x="307" y="285"/>
                    </a:lnTo>
                    <a:lnTo>
                      <a:pt x="303" y="282"/>
                    </a:lnTo>
                    <a:lnTo>
                      <a:pt x="295" y="290"/>
                    </a:lnTo>
                    <a:lnTo>
                      <a:pt x="292" y="302"/>
                    </a:lnTo>
                    <a:lnTo>
                      <a:pt x="288" y="314"/>
                    </a:lnTo>
                    <a:lnTo>
                      <a:pt x="278" y="321"/>
                    </a:lnTo>
                    <a:lnTo>
                      <a:pt x="280" y="322"/>
                    </a:lnTo>
                    <a:lnTo>
                      <a:pt x="272" y="332"/>
                    </a:lnTo>
                    <a:lnTo>
                      <a:pt x="273" y="310"/>
                    </a:lnTo>
                    <a:lnTo>
                      <a:pt x="277" y="290"/>
                    </a:lnTo>
                    <a:lnTo>
                      <a:pt x="279" y="270"/>
                    </a:lnTo>
                    <a:lnTo>
                      <a:pt x="280" y="248"/>
                    </a:lnTo>
                    <a:lnTo>
                      <a:pt x="278" y="247"/>
                    </a:lnTo>
                    <a:lnTo>
                      <a:pt x="275" y="245"/>
                    </a:lnTo>
                    <a:lnTo>
                      <a:pt x="273" y="245"/>
                    </a:lnTo>
                    <a:lnTo>
                      <a:pt x="271" y="245"/>
                    </a:lnTo>
                    <a:lnTo>
                      <a:pt x="266" y="253"/>
                    </a:lnTo>
                    <a:lnTo>
                      <a:pt x="263" y="262"/>
                    </a:lnTo>
                    <a:lnTo>
                      <a:pt x="259" y="271"/>
                    </a:lnTo>
                    <a:lnTo>
                      <a:pt x="256" y="279"/>
                    </a:lnTo>
                    <a:lnTo>
                      <a:pt x="252" y="288"/>
                    </a:lnTo>
                    <a:lnTo>
                      <a:pt x="248" y="296"/>
                    </a:lnTo>
                    <a:lnTo>
                      <a:pt x="242" y="303"/>
                    </a:lnTo>
                    <a:lnTo>
                      <a:pt x="235" y="310"/>
                    </a:lnTo>
                    <a:lnTo>
                      <a:pt x="240" y="293"/>
                    </a:lnTo>
                    <a:lnTo>
                      <a:pt x="242" y="275"/>
                    </a:lnTo>
                    <a:lnTo>
                      <a:pt x="243" y="257"/>
                    </a:lnTo>
                    <a:lnTo>
                      <a:pt x="242" y="239"/>
                    </a:lnTo>
                    <a:lnTo>
                      <a:pt x="235" y="234"/>
                    </a:lnTo>
                    <a:lnTo>
                      <a:pt x="229" y="254"/>
                    </a:lnTo>
                    <a:lnTo>
                      <a:pt x="224" y="272"/>
                    </a:lnTo>
                    <a:lnTo>
                      <a:pt x="216" y="291"/>
                    </a:lnTo>
                    <a:lnTo>
                      <a:pt x="206" y="308"/>
                    </a:lnTo>
                    <a:lnTo>
                      <a:pt x="199" y="308"/>
                    </a:lnTo>
                    <a:lnTo>
                      <a:pt x="203" y="291"/>
                    </a:lnTo>
                    <a:lnTo>
                      <a:pt x="205" y="271"/>
                    </a:lnTo>
                    <a:lnTo>
                      <a:pt x="206" y="252"/>
                    </a:lnTo>
                    <a:lnTo>
                      <a:pt x="204" y="233"/>
                    </a:lnTo>
                    <a:lnTo>
                      <a:pt x="196" y="237"/>
                    </a:lnTo>
                    <a:lnTo>
                      <a:pt x="191" y="243"/>
                    </a:lnTo>
                    <a:lnTo>
                      <a:pt x="188" y="253"/>
                    </a:lnTo>
                    <a:lnTo>
                      <a:pt x="186" y="262"/>
                    </a:lnTo>
                    <a:lnTo>
                      <a:pt x="184" y="267"/>
                    </a:lnTo>
                    <a:lnTo>
                      <a:pt x="183" y="272"/>
                    </a:lnTo>
                    <a:lnTo>
                      <a:pt x="181" y="277"/>
                    </a:lnTo>
                    <a:lnTo>
                      <a:pt x="175" y="278"/>
                    </a:lnTo>
                    <a:lnTo>
                      <a:pt x="174" y="283"/>
                    </a:lnTo>
                    <a:lnTo>
                      <a:pt x="173" y="288"/>
                    </a:lnTo>
                    <a:lnTo>
                      <a:pt x="171" y="294"/>
                    </a:lnTo>
                    <a:lnTo>
                      <a:pt x="167" y="299"/>
                    </a:lnTo>
                    <a:lnTo>
                      <a:pt x="167" y="245"/>
                    </a:lnTo>
                    <a:lnTo>
                      <a:pt x="165" y="242"/>
                    </a:lnTo>
                    <a:lnTo>
                      <a:pt x="163" y="241"/>
                    </a:lnTo>
                    <a:lnTo>
                      <a:pt x="159" y="242"/>
                    </a:lnTo>
                    <a:lnTo>
                      <a:pt x="156" y="242"/>
                    </a:lnTo>
                    <a:lnTo>
                      <a:pt x="149" y="255"/>
                    </a:lnTo>
                    <a:lnTo>
                      <a:pt x="143" y="270"/>
                    </a:lnTo>
                    <a:lnTo>
                      <a:pt x="137" y="284"/>
                    </a:lnTo>
                    <a:lnTo>
                      <a:pt x="127" y="292"/>
                    </a:lnTo>
                    <a:lnTo>
                      <a:pt x="125" y="278"/>
                    </a:lnTo>
                    <a:lnTo>
                      <a:pt x="128" y="264"/>
                    </a:lnTo>
                    <a:lnTo>
                      <a:pt x="128" y="253"/>
                    </a:lnTo>
                    <a:lnTo>
                      <a:pt x="115" y="248"/>
                    </a:lnTo>
                    <a:lnTo>
                      <a:pt x="108" y="260"/>
                    </a:lnTo>
                    <a:lnTo>
                      <a:pt x="105" y="272"/>
                    </a:lnTo>
                    <a:lnTo>
                      <a:pt x="99" y="283"/>
                    </a:lnTo>
                    <a:lnTo>
                      <a:pt x="87" y="284"/>
                    </a:lnTo>
                    <a:lnTo>
                      <a:pt x="88" y="275"/>
                    </a:lnTo>
                    <a:lnTo>
                      <a:pt x="90" y="264"/>
                    </a:lnTo>
                    <a:lnTo>
                      <a:pt x="92" y="254"/>
                    </a:lnTo>
                    <a:lnTo>
                      <a:pt x="90" y="245"/>
                    </a:lnTo>
                    <a:lnTo>
                      <a:pt x="83" y="249"/>
                    </a:lnTo>
                    <a:lnTo>
                      <a:pt x="79" y="256"/>
                    </a:lnTo>
                    <a:lnTo>
                      <a:pt x="75" y="263"/>
                    </a:lnTo>
                    <a:lnTo>
                      <a:pt x="73" y="270"/>
                    </a:lnTo>
                    <a:lnTo>
                      <a:pt x="69" y="276"/>
                    </a:lnTo>
                    <a:lnTo>
                      <a:pt x="64" y="280"/>
                    </a:lnTo>
                    <a:lnTo>
                      <a:pt x="54" y="283"/>
                    </a:lnTo>
                    <a:lnTo>
                      <a:pt x="42" y="282"/>
                    </a:lnTo>
                    <a:lnTo>
                      <a:pt x="39" y="268"/>
                    </a:lnTo>
                    <a:lnTo>
                      <a:pt x="42" y="255"/>
                    </a:lnTo>
                    <a:lnTo>
                      <a:pt x="45" y="242"/>
                    </a:lnTo>
                    <a:lnTo>
                      <a:pt x="51" y="231"/>
                    </a:lnTo>
                    <a:lnTo>
                      <a:pt x="66" y="217"/>
                    </a:lnTo>
                    <a:lnTo>
                      <a:pt x="84" y="208"/>
                    </a:lnTo>
                    <a:lnTo>
                      <a:pt x="103" y="202"/>
                    </a:lnTo>
                    <a:lnTo>
                      <a:pt x="123" y="200"/>
                    </a:lnTo>
                    <a:lnTo>
                      <a:pt x="143" y="201"/>
                    </a:lnTo>
                    <a:lnTo>
                      <a:pt x="164" y="203"/>
                    </a:lnTo>
                    <a:lnTo>
                      <a:pt x="184" y="208"/>
                    </a:lnTo>
                    <a:lnTo>
                      <a:pt x="203" y="211"/>
                    </a:lnTo>
                    <a:lnTo>
                      <a:pt x="218" y="211"/>
                    </a:lnTo>
                    <a:lnTo>
                      <a:pt x="233" y="214"/>
                    </a:lnTo>
                    <a:lnTo>
                      <a:pt x="249" y="217"/>
                    </a:lnTo>
                    <a:lnTo>
                      <a:pt x="264" y="220"/>
                    </a:lnTo>
                    <a:lnTo>
                      <a:pt x="280" y="225"/>
                    </a:lnTo>
                    <a:lnTo>
                      <a:pt x="295" y="228"/>
                    </a:lnTo>
                    <a:lnTo>
                      <a:pt x="311" y="232"/>
                    </a:lnTo>
                    <a:lnTo>
                      <a:pt x="326" y="234"/>
                    </a:lnTo>
                    <a:lnTo>
                      <a:pt x="342" y="238"/>
                    </a:lnTo>
                    <a:lnTo>
                      <a:pt x="358" y="241"/>
                    </a:lnTo>
                    <a:lnTo>
                      <a:pt x="374" y="243"/>
                    </a:lnTo>
                    <a:lnTo>
                      <a:pt x="391" y="247"/>
                    </a:lnTo>
                    <a:lnTo>
                      <a:pt x="407" y="249"/>
                    </a:lnTo>
                    <a:lnTo>
                      <a:pt x="424" y="252"/>
                    </a:lnTo>
                    <a:lnTo>
                      <a:pt x="440" y="255"/>
                    </a:lnTo>
                    <a:lnTo>
                      <a:pt x="457" y="257"/>
                    </a:lnTo>
                    <a:lnTo>
                      <a:pt x="474" y="260"/>
                    </a:lnTo>
                    <a:lnTo>
                      <a:pt x="490" y="262"/>
                    </a:lnTo>
                    <a:lnTo>
                      <a:pt x="507" y="264"/>
                    </a:lnTo>
                    <a:lnTo>
                      <a:pt x="523" y="268"/>
                    </a:lnTo>
                    <a:lnTo>
                      <a:pt x="539" y="271"/>
                    </a:lnTo>
                    <a:lnTo>
                      <a:pt x="555" y="273"/>
                    </a:lnTo>
                    <a:lnTo>
                      <a:pt x="571" y="278"/>
                    </a:lnTo>
                    <a:lnTo>
                      <a:pt x="588" y="282"/>
                    </a:lnTo>
                    <a:lnTo>
                      <a:pt x="600" y="283"/>
                    </a:lnTo>
                    <a:lnTo>
                      <a:pt x="612" y="285"/>
                    </a:lnTo>
                    <a:lnTo>
                      <a:pt x="623" y="288"/>
                    </a:lnTo>
                    <a:lnTo>
                      <a:pt x="634" y="291"/>
                    </a:lnTo>
                    <a:lnTo>
                      <a:pt x="644" y="294"/>
                    </a:lnTo>
                    <a:lnTo>
                      <a:pt x="655" y="296"/>
                    </a:lnTo>
                    <a:lnTo>
                      <a:pt x="667" y="299"/>
                    </a:lnTo>
                    <a:lnTo>
                      <a:pt x="678" y="301"/>
                    </a:lnTo>
                    <a:lnTo>
                      <a:pt x="681" y="299"/>
                    </a:lnTo>
                    <a:lnTo>
                      <a:pt x="687" y="307"/>
                    </a:lnTo>
                    <a:lnTo>
                      <a:pt x="691" y="317"/>
                    </a:lnTo>
                    <a:lnTo>
                      <a:pt x="697" y="324"/>
                    </a:lnTo>
                    <a:lnTo>
                      <a:pt x="706" y="322"/>
                    </a:lnTo>
                    <a:lnTo>
                      <a:pt x="703" y="300"/>
                    </a:lnTo>
                    <a:lnTo>
                      <a:pt x="708" y="278"/>
                    </a:lnTo>
                    <a:lnTo>
                      <a:pt x="716" y="256"/>
                    </a:lnTo>
                    <a:lnTo>
                      <a:pt x="723" y="234"/>
                    </a:lnTo>
                    <a:lnTo>
                      <a:pt x="733" y="222"/>
                    </a:lnTo>
                    <a:lnTo>
                      <a:pt x="736" y="207"/>
                    </a:lnTo>
                    <a:lnTo>
                      <a:pt x="740" y="190"/>
                    </a:lnTo>
                    <a:lnTo>
                      <a:pt x="748" y="175"/>
                    </a:lnTo>
                    <a:lnTo>
                      <a:pt x="749" y="172"/>
                    </a:lnTo>
                    <a:lnTo>
                      <a:pt x="748" y="170"/>
                    </a:lnTo>
                    <a:lnTo>
                      <a:pt x="745" y="169"/>
                    </a:lnTo>
                    <a:lnTo>
                      <a:pt x="743" y="167"/>
                    </a:lnTo>
                    <a:lnTo>
                      <a:pt x="735" y="177"/>
                    </a:lnTo>
                    <a:lnTo>
                      <a:pt x="728" y="189"/>
                    </a:lnTo>
                    <a:lnTo>
                      <a:pt x="720" y="203"/>
                    </a:lnTo>
                    <a:lnTo>
                      <a:pt x="710" y="214"/>
                    </a:lnTo>
                    <a:lnTo>
                      <a:pt x="705" y="223"/>
                    </a:lnTo>
                    <a:lnTo>
                      <a:pt x="700" y="232"/>
                    </a:lnTo>
                    <a:lnTo>
                      <a:pt x="697" y="241"/>
                    </a:lnTo>
                    <a:lnTo>
                      <a:pt x="692" y="250"/>
                    </a:lnTo>
                    <a:lnTo>
                      <a:pt x="689" y="258"/>
                    </a:lnTo>
                    <a:lnTo>
                      <a:pt x="683" y="267"/>
                    </a:lnTo>
                    <a:lnTo>
                      <a:pt x="677" y="275"/>
                    </a:lnTo>
                    <a:lnTo>
                      <a:pt x="670" y="282"/>
                    </a:lnTo>
                    <a:lnTo>
                      <a:pt x="675" y="261"/>
                    </a:lnTo>
                    <a:lnTo>
                      <a:pt x="677" y="239"/>
                    </a:lnTo>
                    <a:lnTo>
                      <a:pt x="677" y="218"/>
                    </a:lnTo>
                    <a:lnTo>
                      <a:pt x="673" y="197"/>
                    </a:lnTo>
                    <a:lnTo>
                      <a:pt x="670" y="197"/>
                    </a:lnTo>
                    <a:lnTo>
                      <a:pt x="668" y="208"/>
                    </a:lnTo>
                    <a:lnTo>
                      <a:pt x="666" y="218"/>
                    </a:lnTo>
                    <a:lnTo>
                      <a:pt x="661" y="228"/>
                    </a:lnTo>
                    <a:lnTo>
                      <a:pt x="657" y="238"/>
                    </a:lnTo>
                    <a:lnTo>
                      <a:pt x="652" y="247"/>
                    </a:lnTo>
                    <a:lnTo>
                      <a:pt x="646" y="255"/>
                    </a:lnTo>
                    <a:lnTo>
                      <a:pt x="640" y="264"/>
                    </a:lnTo>
                    <a:lnTo>
                      <a:pt x="635" y="272"/>
                    </a:lnTo>
                    <a:lnTo>
                      <a:pt x="634" y="253"/>
                    </a:lnTo>
                    <a:lnTo>
                      <a:pt x="636" y="231"/>
                    </a:lnTo>
                    <a:lnTo>
                      <a:pt x="636" y="210"/>
                    </a:lnTo>
                    <a:lnTo>
                      <a:pt x="629" y="194"/>
                    </a:lnTo>
                    <a:lnTo>
                      <a:pt x="623" y="203"/>
                    </a:lnTo>
                    <a:lnTo>
                      <a:pt x="620" y="212"/>
                    </a:lnTo>
                    <a:lnTo>
                      <a:pt x="617" y="223"/>
                    </a:lnTo>
                    <a:lnTo>
                      <a:pt x="613" y="233"/>
                    </a:lnTo>
                    <a:lnTo>
                      <a:pt x="608" y="240"/>
                    </a:lnTo>
                    <a:lnTo>
                      <a:pt x="605" y="246"/>
                    </a:lnTo>
                    <a:lnTo>
                      <a:pt x="599" y="253"/>
                    </a:lnTo>
                    <a:lnTo>
                      <a:pt x="593" y="258"/>
                    </a:lnTo>
                    <a:lnTo>
                      <a:pt x="591" y="245"/>
                    </a:lnTo>
                    <a:lnTo>
                      <a:pt x="594" y="231"/>
                    </a:lnTo>
                    <a:lnTo>
                      <a:pt x="596" y="218"/>
                    </a:lnTo>
                    <a:lnTo>
                      <a:pt x="584" y="210"/>
                    </a:lnTo>
                    <a:lnTo>
                      <a:pt x="577" y="223"/>
                    </a:lnTo>
                    <a:lnTo>
                      <a:pt x="570" y="234"/>
                    </a:lnTo>
                    <a:lnTo>
                      <a:pt x="563" y="247"/>
                    </a:lnTo>
                    <a:lnTo>
                      <a:pt x="556" y="258"/>
                    </a:lnTo>
                    <a:lnTo>
                      <a:pt x="553" y="258"/>
                    </a:lnTo>
                    <a:lnTo>
                      <a:pt x="554" y="234"/>
                    </a:lnTo>
                    <a:lnTo>
                      <a:pt x="558" y="207"/>
                    </a:lnTo>
                    <a:lnTo>
                      <a:pt x="560" y="179"/>
                    </a:lnTo>
                    <a:lnTo>
                      <a:pt x="564" y="154"/>
                    </a:lnTo>
                    <a:lnTo>
                      <a:pt x="563" y="152"/>
                    </a:lnTo>
                    <a:lnTo>
                      <a:pt x="562" y="151"/>
                    </a:lnTo>
                    <a:lnTo>
                      <a:pt x="560" y="151"/>
                    </a:lnTo>
                    <a:lnTo>
                      <a:pt x="559" y="151"/>
                    </a:lnTo>
                    <a:lnTo>
                      <a:pt x="553" y="162"/>
                    </a:lnTo>
                    <a:lnTo>
                      <a:pt x="548" y="172"/>
                    </a:lnTo>
                    <a:lnTo>
                      <a:pt x="543" y="182"/>
                    </a:lnTo>
                    <a:lnTo>
                      <a:pt x="538" y="194"/>
                    </a:lnTo>
                    <a:lnTo>
                      <a:pt x="532" y="204"/>
                    </a:lnTo>
                    <a:lnTo>
                      <a:pt x="526" y="215"/>
                    </a:lnTo>
                    <a:lnTo>
                      <a:pt x="520" y="224"/>
                    </a:lnTo>
                    <a:lnTo>
                      <a:pt x="513" y="233"/>
                    </a:lnTo>
                    <a:lnTo>
                      <a:pt x="512" y="237"/>
                    </a:lnTo>
                    <a:lnTo>
                      <a:pt x="512" y="240"/>
                    </a:lnTo>
                    <a:lnTo>
                      <a:pt x="509" y="243"/>
                    </a:lnTo>
                    <a:lnTo>
                      <a:pt x="506" y="245"/>
                    </a:lnTo>
                    <a:lnTo>
                      <a:pt x="506" y="227"/>
                    </a:lnTo>
                    <a:lnTo>
                      <a:pt x="507" y="210"/>
                    </a:lnTo>
                    <a:lnTo>
                      <a:pt x="510" y="190"/>
                    </a:lnTo>
                    <a:lnTo>
                      <a:pt x="514" y="169"/>
                    </a:lnTo>
                    <a:lnTo>
                      <a:pt x="514" y="166"/>
                    </a:lnTo>
                    <a:lnTo>
                      <a:pt x="515" y="164"/>
                    </a:lnTo>
                    <a:lnTo>
                      <a:pt x="514" y="162"/>
                    </a:lnTo>
                    <a:lnTo>
                      <a:pt x="513" y="159"/>
                    </a:lnTo>
                    <a:lnTo>
                      <a:pt x="505" y="164"/>
                    </a:lnTo>
                    <a:lnTo>
                      <a:pt x="502" y="173"/>
                    </a:lnTo>
                    <a:lnTo>
                      <a:pt x="500" y="184"/>
                    </a:lnTo>
                    <a:lnTo>
                      <a:pt x="493" y="190"/>
                    </a:lnTo>
                    <a:lnTo>
                      <a:pt x="493" y="197"/>
                    </a:lnTo>
                    <a:lnTo>
                      <a:pt x="491" y="204"/>
                    </a:lnTo>
                    <a:lnTo>
                      <a:pt x="487" y="212"/>
                    </a:lnTo>
                    <a:lnTo>
                      <a:pt x="484" y="220"/>
                    </a:lnTo>
                    <a:lnTo>
                      <a:pt x="482" y="230"/>
                    </a:lnTo>
                    <a:lnTo>
                      <a:pt x="471" y="242"/>
                    </a:lnTo>
                    <a:lnTo>
                      <a:pt x="470" y="196"/>
                    </a:lnTo>
                    <a:lnTo>
                      <a:pt x="471" y="196"/>
                    </a:lnTo>
                    <a:lnTo>
                      <a:pt x="474" y="195"/>
                    </a:lnTo>
                    <a:lnTo>
                      <a:pt x="475" y="194"/>
                    </a:lnTo>
                    <a:lnTo>
                      <a:pt x="476" y="192"/>
                    </a:lnTo>
                    <a:lnTo>
                      <a:pt x="472" y="189"/>
                    </a:lnTo>
                    <a:lnTo>
                      <a:pt x="470" y="186"/>
                    </a:lnTo>
                    <a:lnTo>
                      <a:pt x="468" y="184"/>
                    </a:lnTo>
                    <a:lnTo>
                      <a:pt x="464" y="182"/>
                    </a:lnTo>
                    <a:lnTo>
                      <a:pt x="459" y="199"/>
                    </a:lnTo>
                    <a:lnTo>
                      <a:pt x="453" y="215"/>
                    </a:lnTo>
                    <a:lnTo>
                      <a:pt x="446" y="228"/>
                    </a:lnTo>
                    <a:lnTo>
                      <a:pt x="433" y="239"/>
                    </a:lnTo>
                    <a:lnTo>
                      <a:pt x="433" y="202"/>
                    </a:lnTo>
                    <a:lnTo>
                      <a:pt x="436" y="202"/>
                    </a:lnTo>
                    <a:lnTo>
                      <a:pt x="436" y="200"/>
                    </a:lnTo>
                    <a:lnTo>
                      <a:pt x="434" y="196"/>
                    </a:lnTo>
                    <a:lnTo>
                      <a:pt x="432" y="194"/>
                    </a:lnTo>
                    <a:lnTo>
                      <a:pt x="431" y="190"/>
                    </a:lnTo>
                    <a:lnTo>
                      <a:pt x="424" y="197"/>
                    </a:lnTo>
                    <a:lnTo>
                      <a:pt x="419" y="208"/>
                    </a:lnTo>
                    <a:lnTo>
                      <a:pt x="415" y="219"/>
                    </a:lnTo>
                    <a:lnTo>
                      <a:pt x="409" y="230"/>
                    </a:lnTo>
                    <a:lnTo>
                      <a:pt x="409" y="233"/>
                    </a:lnTo>
                    <a:lnTo>
                      <a:pt x="407" y="234"/>
                    </a:lnTo>
                    <a:lnTo>
                      <a:pt x="403" y="237"/>
                    </a:lnTo>
                    <a:lnTo>
                      <a:pt x="400" y="237"/>
                    </a:lnTo>
                    <a:lnTo>
                      <a:pt x="398" y="223"/>
                    </a:lnTo>
                    <a:lnTo>
                      <a:pt x="398" y="209"/>
                    </a:lnTo>
                    <a:lnTo>
                      <a:pt x="399" y="196"/>
                    </a:lnTo>
                    <a:lnTo>
                      <a:pt x="400" y="182"/>
                    </a:lnTo>
                    <a:lnTo>
                      <a:pt x="400" y="171"/>
                    </a:lnTo>
                    <a:lnTo>
                      <a:pt x="399" y="158"/>
                    </a:lnTo>
                    <a:lnTo>
                      <a:pt x="393" y="148"/>
                    </a:lnTo>
                    <a:lnTo>
                      <a:pt x="383" y="136"/>
                    </a:lnTo>
                    <a:lnTo>
                      <a:pt x="377" y="142"/>
                    </a:lnTo>
                    <a:lnTo>
                      <a:pt x="378" y="160"/>
                    </a:lnTo>
                    <a:lnTo>
                      <a:pt x="378" y="181"/>
                    </a:lnTo>
                    <a:lnTo>
                      <a:pt x="373" y="201"/>
                    </a:lnTo>
                    <a:lnTo>
                      <a:pt x="361" y="216"/>
                    </a:lnTo>
                    <a:lnTo>
                      <a:pt x="361" y="200"/>
                    </a:lnTo>
                    <a:lnTo>
                      <a:pt x="362" y="181"/>
                    </a:lnTo>
                    <a:lnTo>
                      <a:pt x="361" y="164"/>
                    </a:lnTo>
                    <a:lnTo>
                      <a:pt x="354" y="148"/>
                    </a:lnTo>
                    <a:lnTo>
                      <a:pt x="348" y="157"/>
                    </a:lnTo>
                    <a:lnTo>
                      <a:pt x="345" y="169"/>
                    </a:lnTo>
                    <a:lnTo>
                      <a:pt x="341" y="181"/>
                    </a:lnTo>
                    <a:lnTo>
                      <a:pt x="339" y="192"/>
                    </a:lnTo>
                    <a:lnTo>
                      <a:pt x="334" y="197"/>
                    </a:lnTo>
                    <a:lnTo>
                      <a:pt x="330" y="203"/>
                    </a:lnTo>
                    <a:lnTo>
                      <a:pt x="326" y="208"/>
                    </a:lnTo>
                    <a:lnTo>
                      <a:pt x="320" y="211"/>
                    </a:lnTo>
                    <a:lnTo>
                      <a:pt x="319" y="199"/>
                    </a:lnTo>
                    <a:lnTo>
                      <a:pt x="319" y="187"/>
                    </a:lnTo>
                    <a:lnTo>
                      <a:pt x="318" y="174"/>
                    </a:lnTo>
                    <a:lnTo>
                      <a:pt x="315" y="163"/>
                    </a:lnTo>
                    <a:lnTo>
                      <a:pt x="309" y="173"/>
                    </a:lnTo>
                    <a:lnTo>
                      <a:pt x="303" y="185"/>
                    </a:lnTo>
                    <a:lnTo>
                      <a:pt x="297" y="195"/>
                    </a:lnTo>
                    <a:lnTo>
                      <a:pt x="290" y="204"/>
                    </a:lnTo>
                    <a:lnTo>
                      <a:pt x="288" y="194"/>
                    </a:lnTo>
                    <a:lnTo>
                      <a:pt x="287" y="182"/>
                    </a:lnTo>
                    <a:lnTo>
                      <a:pt x="285" y="172"/>
                    </a:lnTo>
                    <a:lnTo>
                      <a:pt x="280" y="163"/>
                    </a:lnTo>
                    <a:lnTo>
                      <a:pt x="273" y="174"/>
                    </a:lnTo>
                    <a:lnTo>
                      <a:pt x="267" y="186"/>
                    </a:lnTo>
                    <a:lnTo>
                      <a:pt x="260" y="197"/>
                    </a:lnTo>
                    <a:lnTo>
                      <a:pt x="252" y="205"/>
                    </a:lnTo>
                    <a:lnTo>
                      <a:pt x="254" y="193"/>
                    </a:lnTo>
                    <a:lnTo>
                      <a:pt x="251" y="181"/>
                    </a:lnTo>
                    <a:lnTo>
                      <a:pt x="248" y="171"/>
                    </a:lnTo>
                    <a:lnTo>
                      <a:pt x="242" y="162"/>
                    </a:lnTo>
                    <a:lnTo>
                      <a:pt x="235" y="170"/>
                    </a:lnTo>
                    <a:lnTo>
                      <a:pt x="232" y="179"/>
                    </a:lnTo>
                    <a:lnTo>
                      <a:pt x="228" y="188"/>
                    </a:lnTo>
                    <a:lnTo>
                      <a:pt x="220" y="194"/>
                    </a:lnTo>
                    <a:lnTo>
                      <a:pt x="219" y="186"/>
                    </a:lnTo>
                    <a:lnTo>
                      <a:pt x="218" y="175"/>
                    </a:lnTo>
                    <a:lnTo>
                      <a:pt x="219" y="166"/>
                    </a:lnTo>
                    <a:lnTo>
                      <a:pt x="224" y="157"/>
                    </a:lnTo>
                    <a:lnTo>
                      <a:pt x="224" y="158"/>
                    </a:lnTo>
                    <a:lnTo>
                      <a:pt x="225" y="159"/>
                    </a:lnTo>
                    <a:lnTo>
                      <a:pt x="225" y="160"/>
                    </a:lnTo>
                    <a:lnTo>
                      <a:pt x="226" y="162"/>
                    </a:lnTo>
                    <a:lnTo>
                      <a:pt x="229" y="158"/>
                    </a:lnTo>
                    <a:lnTo>
                      <a:pt x="231" y="154"/>
                    </a:lnTo>
                    <a:lnTo>
                      <a:pt x="231" y="149"/>
                    </a:lnTo>
                    <a:lnTo>
                      <a:pt x="232" y="146"/>
                    </a:lnTo>
                    <a:lnTo>
                      <a:pt x="237" y="142"/>
                    </a:lnTo>
                    <a:lnTo>
                      <a:pt x="243" y="140"/>
                    </a:lnTo>
                    <a:lnTo>
                      <a:pt x="249" y="136"/>
                    </a:lnTo>
                    <a:lnTo>
                      <a:pt x="255" y="134"/>
                    </a:lnTo>
                    <a:lnTo>
                      <a:pt x="260" y="131"/>
                    </a:lnTo>
                    <a:lnTo>
                      <a:pt x="267" y="128"/>
                    </a:lnTo>
                    <a:lnTo>
                      <a:pt x="273" y="125"/>
                    </a:lnTo>
                    <a:lnTo>
                      <a:pt x="280" y="122"/>
                    </a:lnTo>
                    <a:lnTo>
                      <a:pt x="301" y="121"/>
                    </a:lnTo>
                    <a:lnTo>
                      <a:pt x="323" y="120"/>
                    </a:lnTo>
                    <a:lnTo>
                      <a:pt x="343" y="119"/>
                    </a:lnTo>
                    <a:lnTo>
                      <a:pt x="364" y="119"/>
                    </a:lnTo>
                    <a:lnTo>
                      <a:pt x="386" y="118"/>
                    </a:lnTo>
                    <a:lnTo>
                      <a:pt x="407" y="118"/>
                    </a:lnTo>
                    <a:lnTo>
                      <a:pt x="429" y="119"/>
                    </a:lnTo>
                    <a:lnTo>
                      <a:pt x="450" y="119"/>
                    </a:lnTo>
                    <a:lnTo>
                      <a:pt x="471" y="119"/>
                    </a:lnTo>
                    <a:lnTo>
                      <a:pt x="493" y="120"/>
                    </a:lnTo>
                    <a:lnTo>
                      <a:pt x="515" y="120"/>
                    </a:lnTo>
                    <a:lnTo>
                      <a:pt x="537" y="121"/>
                    </a:lnTo>
                    <a:lnTo>
                      <a:pt x="559" y="121"/>
                    </a:lnTo>
                    <a:lnTo>
                      <a:pt x="581" y="122"/>
                    </a:lnTo>
                    <a:lnTo>
                      <a:pt x="602" y="122"/>
                    </a:lnTo>
                    <a:lnTo>
                      <a:pt x="624" y="122"/>
                    </a:lnTo>
                    <a:lnTo>
                      <a:pt x="644" y="126"/>
                    </a:lnTo>
                    <a:lnTo>
                      <a:pt x="662" y="128"/>
                    </a:lnTo>
                    <a:lnTo>
                      <a:pt x="682" y="132"/>
                    </a:lnTo>
                    <a:lnTo>
                      <a:pt x="702" y="134"/>
                    </a:lnTo>
                    <a:lnTo>
                      <a:pt x="721" y="136"/>
                    </a:lnTo>
                    <a:lnTo>
                      <a:pt x="741" y="139"/>
                    </a:lnTo>
                    <a:lnTo>
                      <a:pt x="761" y="141"/>
                    </a:lnTo>
                    <a:lnTo>
                      <a:pt x="781" y="142"/>
                    </a:lnTo>
                    <a:lnTo>
                      <a:pt x="801" y="143"/>
                    </a:lnTo>
                    <a:lnTo>
                      <a:pt x="820" y="146"/>
                    </a:lnTo>
                    <a:lnTo>
                      <a:pt x="841" y="147"/>
                    </a:lnTo>
                    <a:lnTo>
                      <a:pt x="860" y="148"/>
                    </a:lnTo>
                    <a:lnTo>
                      <a:pt x="880" y="148"/>
                    </a:lnTo>
                    <a:lnTo>
                      <a:pt x="900" y="149"/>
                    </a:lnTo>
                    <a:lnTo>
                      <a:pt x="919" y="149"/>
                    </a:lnTo>
                    <a:lnTo>
                      <a:pt x="939" y="149"/>
                    </a:lnTo>
                    <a:lnTo>
                      <a:pt x="938" y="151"/>
                    </a:lnTo>
                    <a:lnTo>
                      <a:pt x="936" y="155"/>
                    </a:lnTo>
                    <a:lnTo>
                      <a:pt x="936" y="158"/>
                    </a:lnTo>
                    <a:lnTo>
                      <a:pt x="936" y="162"/>
                    </a:lnTo>
                    <a:lnTo>
                      <a:pt x="940" y="165"/>
                    </a:lnTo>
                    <a:lnTo>
                      <a:pt x="947" y="158"/>
                    </a:lnTo>
                    <a:lnTo>
                      <a:pt x="955" y="151"/>
                    </a:lnTo>
                    <a:lnTo>
                      <a:pt x="963" y="148"/>
                    </a:lnTo>
                    <a:lnTo>
                      <a:pt x="973" y="148"/>
                    </a:lnTo>
                    <a:lnTo>
                      <a:pt x="972" y="155"/>
                    </a:lnTo>
                    <a:lnTo>
                      <a:pt x="969" y="164"/>
                    </a:lnTo>
                    <a:lnTo>
                      <a:pt x="968" y="172"/>
                    </a:lnTo>
                    <a:lnTo>
                      <a:pt x="971" y="181"/>
                    </a:lnTo>
                    <a:lnTo>
                      <a:pt x="977" y="177"/>
                    </a:lnTo>
                    <a:lnTo>
                      <a:pt x="981" y="170"/>
                    </a:lnTo>
                    <a:lnTo>
                      <a:pt x="986" y="162"/>
                    </a:lnTo>
                    <a:lnTo>
                      <a:pt x="991" y="155"/>
                    </a:lnTo>
                    <a:lnTo>
                      <a:pt x="996" y="148"/>
                    </a:lnTo>
                    <a:lnTo>
                      <a:pt x="1003" y="142"/>
                    </a:lnTo>
                    <a:lnTo>
                      <a:pt x="1011" y="140"/>
                    </a:lnTo>
                    <a:lnTo>
                      <a:pt x="1022" y="140"/>
                    </a:lnTo>
                    <a:lnTo>
                      <a:pt x="1025" y="140"/>
                    </a:lnTo>
                    <a:lnTo>
                      <a:pt x="1021" y="152"/>
                    </a:lnTo>
                    <a:lnTo>
                      <a:pt x="1015" y="165"/>
                    </a:lnTo>
                    <a:lnTo>
                      <a:pt x="1011" y="178"/>
                    </a:lnTo>
                    <a:lnTo>
                      <a:pt x="1014" y="190"/>
                    </a:lnTo>
                    <a:lnTo>
                      <a:pt x="1022" y="184"/>
                    </a:lnTo>
                    <a:lnTo>
                      <a:pt x="1027" y="173"/>
                    </a:lnTo>
                    <a:lnTo>
                      <a:pt x="1031" y="163"/>
                    </a:lnTo>
                    <a:lnTo>
                      <a:pt x="1035" y="151"/>
                    </a:lnTo>
                    <a:lnTo>
                      <a:pt x="1046" y="146"/>
                    </a:lnTo>
                    <a:lnTo>
                      <a:pt x="1052" y="139"/>
                    </a:lnTo>
                    <a:lnTo>
                      <a:pt x="1059" y="132"/>
                    </a:lnTo>
                    <a:lnTo>
                      <a:pt x="1069" y="128"/>
                    </a:lnTo>
                    <a:lnTo>
                      <a:pt x="1065" y="141"/>
                    </a:lnTo>
                    <a:lnTo>
                      <a:pt x="1063" y="155"/>
                    </a:lnTo>
                    <a:lnTo>
                      <a:pt x="1060" y="169"/>
                    </a:lnTo>
                    <a:lnTo>
                      <a:pt x="1055" y="181"/>
                    </a:lnTo>
                    <a:lnTo>
                      <a:pt x="1056" y="185"/>
                    </a:lnTo>
                    <a:lnTo>
                      <a:pt x="1057" y="187"/>
                    </a:lnTo>
                    <a:lnTo>
                      <a:pt x="1059" y="190"/>
                    </a:lnTo>
                    <a:lnTo>
                      <a:pt x="1061" y="194"/>
                    </a:lnTo>
                    <a:lnTo>
                      <a:pt x="1065" y="186"/>
                    </a:lnTo>
                    <a:lnTo>
                      <a:pt x="1070" y="178"/>
                    </a:lnTo>
                    <a:lnTo>
                      <a:pt x="1073" y="169"/>
                    </a:lnTo>
                    <a:lnTo>
                      <a:pt x="1077" y="160"/>
                    </a:lnTo>
                    <a:lnTo>
                      <a:pt x="1080" y="151"/>
                    </a:lnTo>
                    <a:lnTo>
                      <a:pt x="1085" y="143"/>
                    </a:lnTo>
                    <a:lnTo>
                      <a:pt x="1091" y="135"/>
                    </a:lnTo>
                    <a:lnTo>
                      <a:pt x="1098" y="128"/>
                    </a:lnTo>
                    <a:lnTo>
                      <a:pt x="1105" y="122"/>
                    </a:lnTo>
                    <a:lnTo>
                      <a:pt x="1111" y="117"/>
                    </a:lnTo>
                    <a:lnTo>
                      <a:pt x="1117" y="112"/>
                    </a:lnTo>
                    <a:lnTo>
                      <a:pt x="1124" y="106"/>
                    </a:lnTo>
                    <a:lnTo>
                      <a:pt x="1113" y="128"/>
                    </a:lnTo>
                    <a:lnTo>
                      <a:pt x="1107" y="150"/>
                    </a:lnTo>
                    <a:lnTo>
                      <a:pt x="1102" y="173"/>
                    </a:lnTo>
                    <a:lnTo>
                      <a:pt x="1092" y="196"/>
                    </a:lnTo>
                    <a:lnTo>
                      <a:pt x="1093" y="205"/>
                    </a:lnTo>
                    <a:lnTo>
                      <a:pt x="1090" y="214"/>
                    </a:lnTo>
                    <a:lnTo>
                      <a:pt x="1087" y="222"/>
                    </a:lnTo>
                    <a:lnTo>
                      <a:pt x="1088" y="231"/>
                    </a:lnTo>
                    <a:lnTo>
                      <a:pt x="1095" y="219"/>
                    </a:lnTo>
                    <a:lnTo>
                      <a:pt x="1101" y="209"/>
                    </a:lnTo>
                    <a:lnTo>
                      <a:pt x="1107" y="197"/>
                    </a:lnTo>
                    <a:lnTo>
                      <a:pt x="1111" y="185"/>
                    </a:lnTo>
                    <a:lnTo>
                      <a:pt x="1117" y="174"/>
                    </a:lnTo>
                    <a:lnTo>
                      <a:pt x="1124" y="163"/>
                    </a:lnTo>
                    <a:lnTo>
                      <a:pt x="1130" y="152"/>
                    </a:lnTo>
                    <a:lnTo>
                      <a:pt x="1138" y="143"/>
                    </a:lnTo>
                    <a:lnTo>
                      <a:pt x="1139" y="135"/>
                    </a:lnTo>
                    <a:lnTo>
                      <a:pt x="1144" y="125"/>
                    </a:lnTo>
                    <a:lnTo>
                      <a:pt x="1152" y="116"/>
                    </a:lnTo>
                    <a:lnTo>
                      <a:pt x="1160" y="109"/>
                    </a:lnTo>
                    <a:lnTo>
                      <a:pt x="1166" y="107"/>
                    </a:lnTo>
                    <a:lnTo>
                      <a:pt x="1168" y="112"/>
                    </a:lnTo>
                    <a:lnTo>
                      <a:pt x="1164" y="127"/>
                    </a:lnTo>
                    <a:lnTo>
                      <a:pt x="1153" y="154"/>
                    </a:lnTo>
                    <a:lnTo>
                      <a:pt x="1156" y="156"/>
                    </a:lnTo>
                    <a:lnTo>
                      <a:pt x="1147" y="175"/>
                    </a:lnTo>
                    <a:lnTo>
                      <a:pt x="1139" y="196"/>
                    </a:lnTo>
                    <a:lnTo>
                      <a:pt x="1132" y="217"/>
                    </a:lnTo>
                    <a:lnTo>
                      <a:pt x="1125" y="239"/>
                    </a:lnTo>
                    <a:lnTo>
                      <a:pt x="1118" y="261"/>
                    </a:lnTo>
                    <a:lnTo>
                      <a:pt x="1110" y="283"/>
                    </a:lnTo>
                    <a:lnTo>
                      <a:pt x="1102" y="305"/>
                    </a:lnTo>
                    <a:lnTo>
                      <a:pt x="1094" y="326"/>
                    </a:lnTo>
                    <a:lnTo>
                      <a:pt x="1088" y="362"/>
                    </a:lnTo>
                    <a:lnTo>
                      <a:pt x="1080" y="398"/>
                    </a:lnTo>
                    <a:lnTo>
                      <a:pt x="1072" y="435"/>
                    </a:lnTo>
                    <a:lnTo>
                      <a:pt x="1067" y="472"/>
                    </a:lnTo>
                    <a:lnTo>
                      <a:pt x="1069" y="473"/>
                    </a:lnTo>
                    <a:lnTo>
                      <a:pt x="1072" y="474"/>
                    </a:lnTo>
                    <a:lnTo>
                      <a:pt x="1075" y="475"/>
                    </a:lnTo>
                    <a:lnTo>
                      <a:pt x="1078" y="475"/>
                    </a:lnTo>
                    <a:lnTo>
                      <a:pt x="1084" y="450"/>
                    </a:lnTo>
                    <a:lnTo>
                      <a:pt x="1090" y="426"/>
                    </a:lnTo>
                    <a:lnTo>
                      <a:pt x="1095" y="401"/>
                    </a:lnTo>
                    <a:lnTo>
                      <a:pt x="1102" y="376"/>
                    </a:lnTo>
                    <a:lnTo>
                      <a:pt x="1109" y="353"/>
                    </a:lnTo>
                    <a:lnTo>
                      <a:pt x="1116" y="329"/>
                    </a:lnTo>
                    <a:lnTo>
                      <a:pt x="1124" y="305"/>
                    </a:lnTo>
                    <a:lnTo>
                      <a:pt x="1132" y="282"/>
                    </a:lnTo>
                    <a:lnTo>
                      <a:pt x="1146" y="243"/>
                    </a:lnTo>
                    <a:lnTo>
                      <a:pt x="1161" y="210"/>
                    </a:lnTo>
                    <a:lnTo>
                      <a:pt x="1176" y="178"/>
                    </a:lnTo>
                    <a:lnTo>
                      <a:pt x="1190" y="150"/>
                    </a:lnTo>
                    <a:lnTo>
                      <a:pt x="1205" y="125"/>
                    </a:lnTo>
                    <a:lnTo>
                      <a:pt x="1219" y="103"/>
                    </a:lnTo>
                    <a:lnTo>
                      <a:pt x="1232" y="82"/>
                    </a:lnTo>
                    <a:lnTo>
                      <a:pt x="1246" y="65"/>
                    </a:lnTo>
                    <a:lnTo>
                      <a:pt x="1259" y="50"/>
                    </a:lnTo>
                    <a:lnTo>
                      <a:pt x="1270" y="37"/>
                    </a:lnTo>
                    <a:lnTo>
                      <a:pt x="1282" y="27"/>
                    </a:lnTo>
                    <a:lnTo>
                      <a:pt x="1291" y="18"/>
                    </a:lnTo>
                    <a:lnTo>
                      <a:pt x="1300" y="12"/>
                    </a:lnTo>
                    <a:lnTo>
                      <a:pt x="1307" y="6"/>
                    </a:lnTo>
                    <a:lnTo>
                      <a:pt x="1313" y="3"/>
                    </a:lnTo>
                    <a:lnTo>
                      <a:pt x="1318" y="0"/>
                    </a:lnTo>
                    <a:lnTo>
                      <a:pt x="1321" y="3"/>
                    </a:lnTo>
                    <a:lnTo>
                      <a:pt x="1331" y="10"/>
                    </a:lnTo>
                    <a:lnTo>
                      <a:pt x="1348" y="20"/>
                    </a:lnTo>
                    <a:lnTo>
                      <a:pt x="1367" y="30"/>
                    </a:lnTo>
                    <a:lnTo>
                      <a:pt x="1389" y="43"/>
                    </a:lnTo>
                    <a:lnTo>
                      <a:pt x="1413" y="53"/>
                    </a:lnTo>
                    <a:lnTo>
                      <a:pt x="1437" y="63"/>
                    </a:lnTo>
                    <a:lnTo>
                      <a:pt x="1460" y="68"/>
                    </a:lnTo>
                    <a:lnTo>
                      <a:pt x="1468" y="71"/>
                    </a:lnTo>
                    <a:lnTo>
                      <a:pt x="1479" y="74"/>
                    </a:lnTo>
                    <a:lnTo>
                      <a:pt x="1492" y="79"/>
                    </a:lnTo>
                    <a:lnTo>
                      <a:pt x="1505" y="86"/>
                    </a:lnTo>
                    <a:lnTo>
                      <a:pt x="1523" y="94"/>
                    </a:lnTo>
                    <a:lnTo>
                      <a:pt x="1540" y="104"/>
                    </a:lnTo>
                    <a:lnTo>
                      <a:pt x="1558" y="116"/>
                    </a:lnTo>
                    <a:lnTo>
                      <a:pt x="1577" y="128"/>
                    </a:lnTo>
                    <a:lnTo>
                      <a:pt x="1595" y="143"/>
                    </a:lnTo>
                    <a:lnTo>
                      <a:pt x="1614" y="158"/>
                    </a:lnTo>
                    <a:lnTo>
                      <a:pt x="1632" y="177"/>
                    </a:lnTo>
                    <a:lnTo>
                      <a:pt x="1648" y="195"/>
                    </a:lnTo>
                    <a:lnTo>
                      <a:pt x="1664" y="216"/>
                    </a:lnTo>
                    <a:lnTo>
                      <a:pt x="1677" y="238"/>
                    </a:lnTo>
                    <a:lnTo>
                      <a:pt x="1688" y="261"/>
                    </a:lnTo>
                    <a:lnTo>
                      <a:pt x="1696" y="285"/>
                    </a:lnTo>
                    <a:close/>
                  </a:path>
                </a:pathLst>
              </a:custGeom>
              <a:solidFill>
                <a:srgbClr val="DDC6BA"/>
              </a:solidFill>
              <a:ln w="9525">
                <a:noFill/>
                <a:round/>
                <a:headEnd/>
                <a:tailEnd/>
              </a:ln>
            </p:spPr>
            <p:txBody>
              <a:bodyPr/>
              <a:lstStyle/>
              <a:p>
                <a:endParaRPr lang="en-US"/>
              </a:p>
            </p:txBody>
          </p:sp>
          <p:sp>
            <p:nvSpPr>
              <p:cNvPr id="42128" name="Freeform 144"/>
              <p:cNvSpPr>
                <a:spLocks noChangeAspect="1"/>
              </p:cNvSpPr>
              <p:nvPr/>
            </p:nvSpPr>
            <p:spPr bwMode="auto">
              <a:xfrm>
                <a:off x="2915" y="2306"/>
                <a:ext cx="88" cy="217"/>
              </a:xfrm>
              <a:custGeom>
                <a:avLst/>
                <a:gdLst/>
                <a:ahLst/>
                <a:cxnLst>
                  <a:cxn ang="0">
                    <a:pos x="151" y="77"/>
                  </a:cxn>
                  <a:cxn ang="0">
                    <a:pos x="153" y="80"/>
                  </a:cxn>
                  <a:cxn ang="0">
                    <a:pos x="145" y="83"/>
                  </a:cxn>
                  <a:cxn ang="0">
                    <a:pos x="141" y="91"/>
                  </a:cxn>
                  <a:cxn ang="0">
                    <a:pos x="136" y="99"/>
                  </a:cxn>
                  <a:cxn ang="0">
                    <a:pos x="133" y="107"/>
                  </a:cxn>
                  <a:cxn ang="0">
                    <a:pos x="128" y="128"/>
                  </a:cxn>
                  <a:cxn ang="0">
                    <a:pos x="118" y="144"/>
                  </a:cxn>
                  <a:cxn ang="0">
                    <a:pos x="106" y="160"/>
                  </a:cxn>
                  <a:cxn ang="0">
                    <a:pos x="99" y="180"/>
                  </a:cxn>
                  <a:cxn ang="0">
                    <a:pos x="92" y="194"/>
                  </a:cxn>
                  <a:cxn ang="0">
                    <a:pos x="85" y="207"/>
                  </a:cxn>
                  <a:cxn ang="0">
                    <a:pos x="80" y="222"/>
                  </a:cxn>
                  <a:cxn ang="0">
                    <a:pos x="74" y="236"/>
                  </a:cxn>
                  <a:cxn ang="0">
                    <a:pos x="66" y="251"/>
                  </a:cxn>
                  <a:cxn ang="0">
                    <a:pos x="59" y="266"/>
                  </a:cxn>
                  <a:cxn ang="0">
                    <a:pos x="54" y="282"/>
                  </a:cxn>
                  <a:cxn ang="0">
                    <a:pos x="51" y="300"/>
                  </a:cxn>
                  <a:cxn ang="0">
                    <a:pos x="47" y="316"/>
                  </a:cxn>
                  <a:cxn ang="0">
                    <a:pos x="43" y="332"/>
                  </a:cxn>
                  <a:cxn ang="0">
                    <a:pos x="37" y="348"/>
                  </a:cxn>
                  <a:cxn ang="0">
                    <a:pos x="30" y="363"/>
                  </a:cxn>
                  <a:cxn ang="0">
                    <a:pos x="29" y="372"/>
                  </a:cxn>
                  <a:cxn ang="0">
                    <a:pos x="25" y="383"/>
                  </a:cxn>
                  <a:cxn ang="0">
                    <a:pos x="22" y="394"/>
                  </a:cxn>
                  <a:cxn ang="0">
                    <a:pos x="20" y="406"/>
                  </a:cxn>
                  <a:cxn ang="0">
                    <a:pos x="16" y="413"/>
                  </a:cxn>
                  <a:cxn ang="0">
                    <a:pos x="15" y="420"/>
                  </a:cxn>
                  <a:cxn ang="0">
                    <a:pos x="14" y="428"/>
                  </a:cxn>
                  <a:cxn ang="0">
                    <a:pos x="12" y="435"/>
                  </a:cxn>
                  <a:cxn ang="0">
                    <a:pos x="0" y="432"/>
                  </a:cxn>
                  <a:cxn ang="0">
                    <a:pos x="4" y="409"/>
                  </a:cxn>
                  <a:cxn ang="0">
                    <a:pos x="8" y="386"/>
                  </a:cxn>
                  <a:cxn ang="0">
                    <a:pos x="14" y="364"/>
                  </a:cxn>
                  <a:cxn ang="0">
                    <a:pos x="21" y="343"/>
                  </a:cxn>
                  <a:cxn ang="0">
                    <a:pos x="28" y="323"/>
                  </a:cxn>
                  <a:cxn ang="0">
                    <a:pos x="35" y="301"/>
                  </a:cxn>
                  <a:cxn ang="0">
                    <a:pos x="42" y="280"/>
                  </a:cxn>
                  <a:cxn ang="0">
                    <a:pos x="48" y="258"/>
                  </a:cxn>
                  <a:cxn ang="0">
                    <a:pos x="51" y="241"/>
                  </a:cxn>
                  <a:cxn ang="0">
                    <a:pos x="57" y="225"/>
                  </a:cxn>
                  <a:cxn ang="0">
                    <a:pos x="63" y="209"/>
                  </a:cxn>
                  <a:cxn ang="0">
                    <a:pos x="68" y="192"/>
                  </a:cxn>
                  <a:cxn ang="0">
                    <a:pos x="80" y="165"/>
                  </a:cxn>
                  <a:cxn ang="0">
                    <a:pos x="91" y="138"/>
                  </a:cxn>
                  <a:cxn ang="0">
                    <a:pos x="103" y="113"/>
                  </a:cxn>
                  <a:cxn ang="0">
                    <a:pos x="115" y="89"/>
                  </a:cxn>
                  <a:cxn ang="0">
                    <a:pos x="128" y="66"/>
                  </a:cxn>
                  <a:cxn ang="0">
                    <a:pos x="143" y="43"/>
                  </a:cxn>
                  <a:cxn ang="0">
                    <a:pos x="159" y="21"/>
                  </a:cxn>
                  <a:cxn ang="0">
                    <a:pos x="177" y="0"/>
                  </a:cxn>
                  <a:cxn ang="0">
                    <a:pos x="177" y="5"/>
                  </a:cxn>
                  <a:cxn ang="0">
                    <a:pos x="174" y="20"/>
                  </a:cxn>
                  <a:cxn ang="0">
                    <a:pos x="166" y="44"/>
                  </a:cxn>
                  <a:cxn ang="0">
                    <a:pos x="151" y="77"/>
                  </a:cxn>
                </a:cxnLst>
                <a:rect l="0" t="0" r="r" b="b"/>
                <a:pathLst>
                  <a:path w="177" h="435">
                    <a:moveTo>
                      <a:pt x="151" y="77"/>
                    </a:moveTo>
                    <a:lnTo>
                      <a:pt x="153" y="80"/>
                    </a:lnTo>
                    <a:lnTo>
                      <a:pt x="145" y="83"/>
                    </a:lnTo>
                    <a:lnTo>
                      <a:pt x="141" y="91"/>
                    </a:lnTo>
                    <a:lnTo>
                      <a:pt x="136" y="99"/>
                    </a:lnTo>
                    <a:lnTo>
                      <a:pt x="133" y="107"/>
                    </a:lnTo>
                    <a:lnTo>
                      <a:pt x="128" y="128"/>
                    </a:lnTo>
                    <a:lnTo>
                      <a:pt x="118" y="144"/>
                    </a:lnTo>
                    <a:lnTo>
                      <a:pt x="106" y="160"/>
                    </a:lnTo>
                    <a:lnTo>
                      <a:pt x="99" y="180"/>
                    </a:lnTo>
                    <a:lnTo>
                      <a:pt x="92" y="194"/>
                    </a:lnTo>
                    <a:lnTo>
                      <a:pt x="85" y="207"/>
                    </a:lnTo>
                    <a:lnTo>
                      <a:pt x="80" y="222"/>
                    </a:lnTo>
                    <a:lnTo>
                      <a:pt x="74" y="236"/>
                    </a:lnTo>
                    <a:lnTo>
                      <a:pt x="66" y="251"/>
                    </a:lnTo>
                    <a:lnTo>
                      <a:pt x="59" y="266"/>
                    </a:lnTo>
                    <a:lnTo>
                      <a:pt x="54" y="282"/>
                    </a:lnTo>
                    <a:lnTo>
                      <a:pt x="51" y="300"/>
                    </a:lnTo>
                    <a:lnTo>
                      <a:pt x="47" y="316"/>
                    </a:lnTo>
                    <a:lnTo>
                      <a:pt x="43" y="332"/>
                    </a:lnTo>
                    <a:lnTo>
                      <a:pt x="37" y="348"/>
                    </a:lnTo>
                    <a:lnTo>
                      <a:pt x="30" y="363"/>
                    </a:lnTo>
                    <a:lnTo>
                      <a:pt x="29" y="372"/>
                    </a:lnTo>
                    <a:lnTo>
                      <a:pt x="25" y="383"/>
                    </a:lnTo>
                    <a:lnTo>
                      <a:pt x="22" y="394"/>
                    </a:lnTo>
                    <a:lnTo>
                      <a:pt x="20" y="406"/>
                    </a:lnTo>
                    <a:lnTo>
                      <a:pt x="16" y="413"/>
                    </a:lnTo>
                    <a:lnTo>
                      <a:pt x="15" y="420"/>
                    </a:lnTo>
                    <a:lnTo>
                      <a:pt x="14" y="428"/>
                    </a:lnTo>
                    <a:lnTo>
                      <a:pt x="12" y="435"/>
                    </a:lnTo>
                    <a:lnTo>
                      <a:pt x="0" y="432"/>
                    </a:lnTo>
                    <a:lnTo>
                      <a:pt x="4" y="409"/>
                    </a:lnTo>
                    <a:lnTo>
                      <a:pt x="8" y="386"/>
                    </a:lnTo>
                    <a:lnTo>
                      <a:pt x="14" y="364"/>
                    </a:lnTo>
                    <a:lnTo>
                      <a:pt x="21" y="343"/>
                    </a:lnTo>
                    <a:lnTo>
                      <a:pt x="28" y="323"/>
                    </a:lnTo>
                    <a:lnTo>
                      <a:pt x="35" y="301"/>
                    </a:lnTo>
                    <a:lnTo>
                      <a:pt x="42" y="280"/>
                    </a:lnTo>
                    <a:lnTo>
                      <a:pt x="48" y="258"/>
                    </a:lnTo>
                    <a:lnTo>
                      <a:pt x="51" y="241"/>
                    </a:lnTo>
                    <a:lnTo>
                      <a:pt x="57" y="225"/>
                    </a:lnTo>
                    <a:lnTo>
                      <a:pt x="63" y="209"/>
                    </a:lnTo>
                    <a:lnTo>
                      <a:pt x="68" y="192"/>
                    </a:lnTo>
                    <a:lnTo>
                      <a:pt x="80" y="165"/>
                    </a:lnTo>
                    <a:lnTo>
                      <a:pt x="91" y="138"/>
                    </a:lnTo>
                    <a:lnTo>
                      <a:pt x="103" y="113"/>
                    </a:lnTo>
                    <a:lnTo>
                      <a:pt x="115" y="89"/>
                    </a:lnTo>
                    <a:lnTo>
                      <a:pt x="128" y="66"/>
                    </a:lnTo>
                    <a:lnTo>
                      <a:pt x="143" y="43"/>
                    </a:lnTo>
                    <a:lnTo>
                      <a:pt x="159" y="21"/>
                    </a:lnTo>
                    <a:lnTo>
                      <a:pt x="177" y="0"/>
                    </a:lnTo>
                    <a:lnTo>
                      <a:pt x="177" y="5"/>
                    </a:lnTo>
                    <a:lnTo>
                      <a:pt x="174" y="20"/>
                    </a:lnTo>
                    <a:lnTo>
                      <a:pt x="166" y="44"/>
                    </a:lnTo>
                    <a:lnTo>
                      <a:pt x="151" y="77"/>
                    </a:lnTo>
                    <a:close/>
                  </a:path>
                </a:pathLst>
              </a:custGeom>
              <a:solidFill>
                <a:srgbClr val="000000"/>
              </a:solidFill>
              <a:ln w="9525">
                <a:noFill/>
                <a:round/>
                <a:headEnd/>
                <a:tailEnd/>
              </a:ln>
            </p:spPr>
            <p:txBody>
              <a:bodyPr/>
              <a:lstStyle/>
              <a:p>
                <a:endParaRPr lang="en-US"/>
              </a:p>
            </p:txBody>
          </p:sp>
          <p:sp>
            <p:nvSpPr>
              <p:cNvPr id="42129" name="Freeform 145"/>
              <p:cNvSpPr>
                <a:spLocks noChangeAspect="1"/>
              </p:cNvSpPr>
              <p:nvPr/>
            </p:nvSpPr>
            <p:spPr bwMode="auto">
              <a:xfrm>
                <a:off x="2936" y="2324"/>
                <a:ext cx="93" cy="222"/>
              </a:xfrm>
              <a:custGeom>
                <a:avLst/>
                <a:gdLst/>
                <a:ahLst/>
                <a:cxnLst>
                  <a:cxn ang="0">
                    <a:pos x="184" y="0"/>
                  </a:cxn>
                  <a:cxn ang="0">
                    <a:pos x="178" y="11"/>
                  </a:cxn>
                  <a:cxn ang="0">
                    <a:pos x="174" y="18"/>
                  </a:cxn>
                  <a:cxn ang="0">
                    <a:pos x="171" y="27"/>
                  </a:cxn>
                  <a:cxn ang="0">
                    <a:pos x="171" y="41"/>
                  </a:cxn>
                  <a:cxn ang="0">
                    <a:pos x="161" y="55"/>
                  </a:cxn>
                  <a:cxn ang="0">
                    <a:pos x="153" y="69"/>
                  </a:cxn>
                  <a:cxn ang="0">
                    <a:pos x="145" y="84"/>
                  </a:cxn>
                  <a:cxn ang="0">
                    <a:pos x="138" y="99"/>
                  </a:cxn>
                  <a:cxn ang="0">
                    <a:pos x="131" y="114"/>
                  </a:cxn>
                  <a:cxn ang="0">
                    <a:pos x="124" y="129"/>
                  </a:cxn>
                  <a:cxn ang="0">
                    <a:pos x="117" y="144"/>
                  </a:cxn>
                  <a:cxn ang="0">
                    <a:pos x="109" y="158"/>
                  </a:cxn>
                  <a:cxn ang="0">
                    <a:pos x="106" y="163"/>
                  </a:cxn>
                  <a:cxn ang="0">
                    <a:pos x="103" y="169"/>
                  </a:cxn>
                  <a:cxn ang="0">
                    <a:pos x="101" y="176"/>
                  </a:cxn>
                  <a:cxn ang="0">
                    <a:pos x="97" y="183"/>
                  </a:cxn>
                  <a:cxn ang="0">
                    <a:pos x="83" y="214"/>
                  </a:cxn>
                  <a:cxn ang="0">
                    <a:pos x="70" y="246"/>
                  </a:cxn>
                  <a:cxn ang="0">
                    <a:pos x="57" y="277"/>
                  </a:cxn>
                  <a:cxn ang="0">
                    <a:pos x="46" y="310"/>
                  </a:cxn>
                  <a:cxn ang="0">
                    <a:pos x="34" y="343"/>
                  </a:cxn>
                  <a:cxn ang="0">
                    <a:pos x="25" y="375"/>
                  </a:cxn>
                  <a:cxn ang="0">
                    <a:pos x="17" y="409"/>
                  </a:cxn>
                  <a:cxn ang="0">
                    <a:pos x="10" y="442"/>
                  </a:cxn>
                  <a:cxn ang="0">
                    <a:pos x="8" y="443"/>
                  </a:cxn>
                  <a:cxn ang="0">
                    <a:pos x="6" y="443"/>
                  </a:cxn>
                  <a:cxn ang="0">
                    <a:pos x="2" y="442"/>
                  </a:cxn>
                  <a:cxn ang="0">
                    <a:pos x="0" y="441"/>
                  </a:cxn>
                  <a:cxn ang="0">
                    <a:pos x="3" y="402"/>
                  </a:cxn>
                  <a:cxn ang="0">
                    <a:pos x="13" y="364"/>
                  </a:cxn>
                  <a:cxn ang="0">
                    <a:pos x="24" y="326"/>
                  </a:cxn>
                  <a:cxn ang="0">
                    <a:pos x="29" y="288"/>
                  </a:cxn>
                  <a:cxn ang="0">
                    <a:pos x="36" y="277"/>
                  </a:cxn>
                  <a:cxn ang="0">
                    <a:pos x="40" y="266"/>
                  </a:cxn>
                  <a:cxn ang="0">
                    <a:pos x="42" y="254"/>
                  </a:cxn>
                  <a:cxn ang="0">
                    <a:pos x="47" y="243"/>
                  </a:cxn>
                  <a:cxn ang="0">
                    <a:pos x="59" y="218"/>
                  </a:cxn>
                  <a:cxn ang="0">
                    <a:pos x="71" y="192"/>
                  </a:cxn>
                  <a:cxn ang="0">
                    <a:pos x="84" y="167"/>
                  </a:cxn>
                  <a:cxn ang="0">
                    <a:pos x="97" y="141"/>
                  </a:cxn>
                  <a:cxn ang="0">
                    <a:pos x="110" y="115"/>
                  </a:cxn>
                  <a:cxn ang="0">
                    <a:pos x="124" y="90"/>
                  </a:cxn>
                  <a:cxn ang="0">
                    <a:pos x="138" y="64"/>
                  </a:cxn>
                  <a:cxn ang="0">
                    <a:pos x="153" y="40"/>
                  </a:cxn>
                  <a:cxn ang="0">
                    <a:pos x="162" y="27"/>
                  </a:cxn>
                  <a:cxn ang="0">
                    <a:pos x="167" y="16"/>
                  </a:cxn>
                  <a:cxn ang="0">
                    <a:pos x="174" y="8"/>
                  </a:cxn>
                  <a:cxn ang="0">
                    <a:pos x="184" y="0"/>
                  </a:cxn>
                </a:cxnLst>
                <a:rect l="0" t="0" r="r" b="b"/>
                <a:pathLst>
                  <a:path w="184" h="443">
                    <a:moveTo>
                      <a:pt x="184" y="0"/>
                    </a:moveTo>
                    <a:lnTo>
                      <a:pt x="178" y="11"/>
                    </a:lnTo>
                    <a:lnTo>
                      <a:pt x="174" y="18"/>
                    </a:lnTo>
                    <a:lnTo>
                      <a:pt x="171" y="27"/>
                    </a:lnTo>
                    <a:lnTo>
                      <a:pt x="171" y="41"/>
                    </a:lnTo>
                    <a:lnTo>
                      <a:pt x="161" y="55"/>
                    </a:lnTo>
                    <a:lnTo>
                      <a:pt x="153" y="69"/>
                    </a:lnTo>
                    <a:lnTo>
                      <a:pt x="145" y="84"/>
                    </a:lnTo>
                    <a:lnTo>
                      <a:pt x="138" y="99"/>
                    </a:lnTo>
                    <a:lnTo>
                      <a:pt x="131" y="114"/>
                    </a:lnTo>
                    <a:lnTo>
                      <a:pt x="124" y="129"/>
                    </a:lnTo>
                    <a:lnTo>
                      <a:pt x="117" y="144"/>
                    </a:lnTo>
                    <a:lnTo>
                      <a:pt x="109" y="158"/>
                    </a:lnTo>
                    <a:lnTo>
                      <a:pt x="106" y="163"/>
                    </a:lnTo>
                    <a:lnTo>
                      <a:pt x="103" y="169"/>
                    </a:lnTo>
                    <a:lnTo>
                      <a:pt x="101" y="176"/>
                    </a:lnTo>
                    <a:lnTo>
                      <a:pt x="97" y="183"/>
                    </a:lnTo>
                    <a:lnTo>
                      <a:pt x="83" y="214"/>
                    </a:lnTo>
                    <a:lnTo>
                      <a:pt x="70" y="246"/>
                    </a:lnTo>
                    <a:lnTo>
                      <a:pt x="57" y="277"/>
                    </a:lnTo>
                    <a:lnTo>
                      <a:pt x="46" y="310"/>
                    </a:lnTo>
                    <a:lnTo>
                      <a:pt x="34" y="343"/>
                    </a:lnTo>
                    <a:lnTo>
                      <a:pt x="25" y="375"/>
                    </a:lnTo>
                    <a:lnTo>
                      <a:pt x="17" y="409"/>
                    </a:lnTo>
                    <a:lnTo>
                      <a:pt x="10" y="442"/>
                    </a:lnTo>
                    <a:lnTo>
                      <a:pt x="8" y="443"/>
                    </a:lnTo>
                    <a:lnTo>
                      <a:pt x="6" y="443"/>
                    </a:lnTo>
                    <a:lnTo>
                      <a:pt x="2" y="442"/>
                    </a:lnTo>
                    <a:lnTo>
                      <a:pt x="0" y="441"/>
                    </a:lnTo>
                    <a:lnTo>
                      <a:pt x="3" y="402"/>
                    </a:lnTo>
                    <a:lnTo>
                      <a:pt x="13" y="364"/>
                    </a:lnTo>
                    <a:lnTo>
                      <a:pt x="24" y="326"/>
                    </a:lnTo>
                    <a:lnTo>
                      <a:pt x="29" y="288"/>
                    </a:lnTo>
                    <a:lnTo>
                      <a:pt x="36" y="277"/>
                    </a:lnTo>
                    <a:lnTo>
                      <a:pt x="40" y="266"/>
                    </a:lnTo>
                    <a:lnTo>
                      <a:pt x="42" y="254"/>
                    </a:lnTo>
                    <a:lnTo>
                      <a:pt x="47" y="243"/>
                    </a:lnTo>
                    <a:lnTo>
                      <a:pt x="59" y="218"/>
                    </a:lnTo>
                    <a:lnTo>
                      <a:pt x="71" y="192"/>
                    </a:lnTo>
                    <a:lnTo>
                      <a:pt x="84" y="167"/>
                    </a:lnTo>
                    <a:lnTo>
                      <a:pt x="97" y="141"/>
                    </a:lnTo>
                    <a:lnTo>
                      <a:pt x="110" y="115"/>
                    </a:lnTo>
                    <a:lnTo>
                      <a:pt x="124" y="90"/>
                    </a:lnTo>
                    <a:lnTo>
                      <a:pt x="138" y="64"/>
                    </a:lnTo>
                    <a:lnTo>
                      <a:pt x="153" y="40"/>
                    </a:lnTo>
                    <a:lnTo>
                      <a:pt x="162" y="27"/>
                    </a:lnTo>
                    <a:lnTo>
                      <a:pt x="167" y="16"/>
                    </a:lnTo>
                    <a:lnTo>
                      <a:pt x="174" y="8"/>
                    </a:lnTo>
                    <a:lnTo>
                      <a:pt x="184" y="0"/>
                    </a:lnTo>
                    <a:close/>
                  </a:path>
                </a:pathLst>
              </a:custGeom>
              <a:solidFill>
                <a:srgbClr val="000000"/>
              </a:solidFill>
              <a:ln w="9525">
                <a:noFill/>
                <a:round/>
                <a:headEnd/>
                <a:tailEnd/>
              </a:ln>
            </p:spPr>
            <p:txBody>
              <a:bodyPr/>
              <a:lstStyle/>
              <a:p>
                <a:endParaRPr lang="en-US"/>
              </a:p>
            </p:txBody>
          </p:sp>
          <p:sp>
            <p:nvSpPr>
              <p:cNvPr id="42130" name="Freeform 146"/>
              <p:cNvSpPr>
                <a:spLocks noChangeAspect="1"/>
              </p:cNvSpPr>
              <p:nvPr/>
            </p:nvSpPr>
            <p:spPr bwMode="auto">
              <a:xfrm>
                <a:off x="2957" y="2344"/>
                <a:ext cx="94" cy="206"/>
              </a:xfrm>
              <a:custGeom>
                <a:avLst/>
                <a:gdLst/>
                <a:ahLst/>
                <a:cxnLst>
                  <a:cxn ang="0">
                    <a:pos x="188" y="1"/>
                  </a:cxn>
                  <a:cxn ang="0">
                    <a:pos x="175" y="17"/>
                  </a:cxn>
                  <a:cxn ang="0">
                    <a:pos x="165" y="32"/>
                  </a:cxn>
                  <a:cxn ang="0">
                    <a:pos x="156" y="48"/>
                  </a:cxn>
                  <a:cxn ang="0">
                    <a:pos x="148" y="65"/>
                  </a:cxn>
                  <a:cxn ang="0">
                    <a:pos x="140" y="82"/>
                  </a:cxn>
                  <a:cxn ang="0">
                    <a:pos x="132" y="98"/>
                  </a:cxn>
                  <a:cxn ang="0">
                    <a:pos x="122" y="114"/>
                  </a:cxn>
                  <a:cxn ang="0">
                    <a:pos x="112" y="131"/>
                  </a:cxn>
                  <a:cxn ang="0">
                    <a:pos x="111" y="137"/>
                  </a:cxn>
                  <a:cxn ang="0">
                    <a:pos x="107" y="144"/>
                  </a:cxn>
                  <a:cxn ang="0">
                    <a:pos x="106" y="151"/>
                  </a:cxn>
                  <a:cxn ang="0">
                    <a:pos x="106" y="157"/>
                  </a:cxn>
                  <a:cxn ang="0">
                    <a:pos x="98" y="171"/>
                  </a:cxn>
                  <a:cxn ang="0">
                    <a:pos x="90" y="186"/>
                  </a:cxn>
                  <a:cxn ang="0">
                    <a:pos x="83" y="199"/>
                  </a:cxn>
                  <a:cxn ang="0">
                    <a:pos x="76" y="214"/>
                  </a:cxn>
                  <a:cxn ang="0">
                    <a:pos x="69" y="231"/>
                  </a:cxn>
                  <a:cxn ang="0">
                    <a:pos x="62" y="246"/>
                  </a:cxn>
                  <a:cxn ang="0">
                    <a:pos x="56" y="262"/>
                  </a:cxn>
                  <a:cxn ang="0">
                    <a:pos x="50" y="277"/>
                  </a:cxn>
                  <a:cxn ang="0">
                    <a:pos x="45" y="293"/>
                  </a:cxn>
                  <a:cxn ang="0">
                    <a:pos x="41" y="309"/>
                  </a:cxn>
                  <a:cxn ang="0">
                    <a:pos x="35" y="325"/>
                  </a:cxn>
                  <a:cxn ang="0">
                    <a:pos x="30" y="341"/>
                  </a:cxn>
                  <a:cxn ang="0">
                    <a:pos x="24" y="356"/>
                  </a:cxn>
                  <a:cxn ang="0">
                    <a:pos x="21" y="372"/>
                  </a:cxn>
                  <a:cxn ang="0">
                    <a:pos x="16" y="390"/>
                  </a:cxn>
                  <a:cxn ang="0">
                    <a:pos x="14" y="406"/>
                  </a:cxn>
                  <a:cxn ang="0">
                    <a:pos x="11" y="408"/>
                  </a:cxn>
                  <a:cxn ang="0">
                    <a:pos x="7" y="410"/>
                  </a:cxn>
                  <a:cxn ang="0">
                    <a:pos x="4" y="412"/>
                  </a:cxn>
                  <a:cxn ang="0">
                    <a:pos x="0" y="409"/>
                  </a:cxn>
                  <a:cxn ang="0">
                    <a:pos x="7" y="383"/>
                  </a:cxn>
                  <a:cxn ang="0">
                    <a:pos x="15" y="355"/>
                  </a:cxn>
                  <a:cxn ang="0">
                    <a:pos x="22" y="327"/>
                  </a:cxn>
                  <a:cxn ang="0">
                    <a:pos x="30" y="300"/>
                  </a:cxn>
                  <a:cxn ang="0">
                    <a:pos x="38" y="273"/>
                  </a:cxn>
                  <a:cxn ang="0">
                    <a:pos x="46" y="246"/>
                  </a:cxn>
                  <a:cxn ang="0">
                    <a:pos x="56" y="218"/>
                  </a:cxn>
                  <a:cxn ang="0">
                    <a:pos x="66" y="191"/>
                  </a:cxn>
                  <a:cxn ang="0">
                    <a:pos x="76" y="165"/>
                  </a:cxn>
                  <a:cxn ang="0">
                    <a:pos x="88" y="140"/>
                  </a:cxn>
                  <a:cxn ang="0">
                    <a:pos x="100" y="114"/>
                  </a:cxn>
                  <a:cxn ang="0">
                    <a:pos x="114" y="90"/>
                  </a:cxn>
                  <a:cxn ang="0">
                    <a:pos x="129" y="66"/>
                  </a:cxn>
                  <a:cxn ang="0">
                    <a:pos x="147" y="43"/>
                  </a:cxn>
                  <a:cxn ang="0">
                    <a:pos x="165" y="21"/>
                  </a:cxn>
                  <a:cxn ang="0">
                    <a:pos x="186" y="0"/>
                  </a:cxn>
                  <a:cxn ang="0">
                    <a:pos x="188" y="1"/>
                  </a:cxn>
                </a:cxnLst>
                <a:rect l="0" t="0" r="r" b="b"/>
                <a:pathLst>
                  <a:path w="188" h="412">
                    <a:moveTo>
                      <a:pt x="188" y="1"/>
                    </a:moveTo>
                    <a:lnTo>
                      <a:pt x="175" y="17"/>
                    </a:lnTo>
                    <a:lnTo>
                      <a:pt x="165" y="32"/>
                    </a:lnTo>
                    <a:lnTo>
                      <a:pt x="156" y="48"/>
                    </a:lnTo>
                    <a:lnTo>
                      <a:pt x="148" y="65"/>
                    </a:lnTo>
                    <a:lnTo>
                      <a:pt x="140" y="82"/>
                    </a:lnTo>
                    <a:lnTo>
                      <a:pt x="132" y="98"/>
                    </a:lnTo>
                    <a:lnTo>
                      <a:pt x="122" y="114"/>
                    </a:lnTo>
                    <a:lnTo>
                      <a:pt x="112" y="131"/>
                    </a:lnTo>
                    <a:lnTo>
                      <a:pt x="111" y="137"/>
                    </a:lnTo>
                    <a:lnTo>
                      <a:pt x="107" y="144"/>
                    </a:lnTo>
                    <a:lnTo>
                      <a:pt x="106" y="151"/>
                    </a:lnTo>
                    <a:lnTo>
                      <a:pt x="106" y="157"/>
                    </a:lnTo>
                    <a:lnTo>
                      <a:pt x="98" y="171"/>
                    </a:lnTo>
                    <a:lnTo>
                      <a:pt x="90" y="186"/>
                    </a:lnTo>
                    <a:lnTo>
                      <a:pt x="83" y="199"/>
                    </a:lnTo>
                    <a:lnTo>
                      <a:pt x="76" y="214"/>
                    </a:lnTo>
                    <a:lnTo>
                      <a:pt x="69" y="231"/>
                    </a:lnTo>
                    <a:lnTo>
                      <a:pt x="62" y="246"/>
                    </a:lnTo>
                    <a:lnTo>
                      <a:pt x="56" y="262"/>
                    </a:lnTo>
                    <a:lnTo>
                      <a:pt x="50" y="277"/>
                    </a:lnTo>
                    <a:lnTo>
                      <a:pt x="45" y="293"/>
                    </a:lnTo>
                    <a:lnTo>
                      <a:pt x="41" y="309"/>
                    </a:lnTo>
                    <a:lnTo>
                      <a:pt x="35" y="325"/>
                    </a:lnTo>
                    <a:lnTo>
                      <a:pt x="30" y="341"/>
                    </a:lnTo>
                    <a:lnTo>
                      <a:pt x="24" y="356"/>
                    </a:lnTo>
                    <a:lnTo>
                      <a:pt x="21" y="372"/>
                    </a:lnTo>
                    <a:lnTo>
                      <a:pt x="16" y="390"/>
                    </a:lnTo>
                    <a:lnTo>
                      <a:pt x="14" y="406"/>
                    </a:lnTo>
                    <a:lnTo>
                      <a:pt x="11" y="408"/>
                    </a:lnTo>
                    <a:lnTo>
                      <a:pt x="7" y="410"/>
                    </a:lnTo>
                    <a:lnTo>
                      <a:pt x="4" y="412"/>
                    </a:lnTo>
                    <a:lnTo>
                      <a:pt x="0" y="409"/>
                    </a:lnTo>
                    <a:lnTo>
                      <a:pt x="7" y="383"/>
                    </a:lnTo>
                    <a:lnTo>
                      <a:pt x="15" y="355"/>
                    </a:lnTo>
                    <a:lnTo>
                      <a:pt x="22" y="327"/>
                    </a:lnTo>
                    <a:lnTo>
                      <a:pt x="30" y="300"/>
                    </a:lnTo>
                    <a:lnTo>
                      <a:pt x="38" y="273"/>
                    </a:lnTo>
                    <a:lnTo>
                      <a:pt x="46" y="246"/>
                    </a:lnTo>
                    <a:lnTo>
                      <a:pt x="56" y="218"/>
                    </a:lnTo>
                    <a:lnTo>
                      <a:pt x="66" y="191"/>
                    </a:lnTo>
                    <a:lnTo>
                      <a:pt x="76" y="165"/>
                    </a:lnTo>
                    <a:lnTo>
                      <a:pt x="88" y="140"/>
                    </a:lnTo>
                    <a:lnTo>
                      <a:pt x="100" y="114"/>
                    </a:lnTo>
                    <a:lnTo>
                      <a:pt x="114" y="90"/>
                    </a:lnTo>
                    <a:lnTo>
                      <a:pt x="129" y="66"/>
                    </a:lnTo>
                    <a:lnTo>
                      <a:pt x="147" y="43"/>
                    </a:lnTo>
                    <a:lnTo>
                      <a:pt x="165" y="21"/>
                    </a:lnTo>
                    <a:lnTo>
                      <a:pt x="186" y="0"/>
                    </a:lnTo>
                    <a:lnTo>
                      <a:pt x="188" y="1"/>
                    </a:lnTo>
                    <a:close/>
                  </a:path>
                </a:pathLst>
              </a:custGeom>
              <a:solidFill>
                <a:srgbClr val="000000"/>
              </a:solidFill>
              <a:ln w="9525">
                <a:noFill/>
                <a:round/>
                <a:headEnd/>
                <a:tailEnd/>
              </a:ln>
            </p:spPr>
            <p:txBody>
              <a:bodyPr/>
              <a:lstStyle/>
              <a:p>
                <a:endParaRPr lang="en-US"/>
              </a:p>
            </p:txBody>
          </p:sp>
          <p:sp>
            <p:nvSpPr>
              <p:cNvPr id="42131" name="Freeform 147"/>
              <p:cNvSpPr>
                <a:spLocks noChangeAspect="1"/>
              </p:cNvSpPr>
              <p:nvPr/>
            </p:nvSpPr>
            <p:spPr bwMode="auto">
              <a:xfrm>
                <a:off x="2902" y="2273"/>
                <a:ext cx="102" cy="205"/>
              </a:xfrm>
              <a:custGeom>
                <a:avLst/>
                <a:gdLst/>
                <a:ahLst/>
                <a:cxnLst>
                  <a:cxn ang="0">
                    <a:pos x="204" y="8"/>
                  </a:cxn>
                  <a:cxn ang="0">
                    <a:pos x="193" y="20"/>
                  </a:cxn>
                  <a:cxn ang="0">
                    <a:pos x="184" y="32"/>
                  </a:cxn>
                  <a:cxn ang="0">
                    <a:pos x="174" y="45"/>
                  </a:cxn>
                  <a:cxn ang="0">
                    <a:pos x="163" y="59"/>
                  </a:cxn>
                  <a:cxn ang="0">
                    <a:pos x="152" y="74"/>
                  </a:cxn>
                  <a:cxn ang="0">
                    <a:pos x="140" y="91"/>
                  </a:cxn>
                  <a:cxn ang="0">
                    <a:pos x="128" y="110"/>
                  </a:cxn>
                  <a:cxn ang="0">
                    <a:pos x="113" y="132"/>
                  </a:cxn>
                  <a:cxn ang="0">
                    <a:pos x="110" y="137"/>
                  </a:cxn>
                  <a:cxn ang="0">
                    <a:pos x="108" y="143"/>
                  </a:cxn>
                  <a:cxn ang="0">
                    <a:pos x="106" y="150"/>
                  </a:cxn>
                  <a:cxn ang="0">
                    <a:pos x="107" y="156"/>
                  </a:cxn>
                  <a:cxn ang="0">
                    <a:pos x="99" y="171"/>
                  </a:cxn>
                  <a:cxn ang="0">
                    <a:pos x="91" y="185"/>
                  </a:cxn>
                  <a:cxn ang="0">
                    <a:pos x="83" y="200"/>
                  </a:cxn>
                  <a:cxn ang="0">
                    <a:pos x="76" y="215"/>
                  </a:cxn>
                  <a:cxn ang="0">
                    <a:pos x="69" y="231"/>
                  </a:cxn>
                  <a:cxn ang="0">
                    <a:pos x="62" y="246"/>
                  </a:cxn>
                  <a:cxn ang="0">
                    <a:pos x="56" y="262"/>
                  </a:cxn>
                  <a:cxn ang="0">
                    <a:pos x="50" y="277"/>
                  </a:cxn>
                  <a:cxn ang="0">
                    <a:pos x="46" y="293"/>
                  </a:cxn>
                  <a:cxn ang="0">
                    <a:pos x="40" y="309"/>
                  </a:cxn>
                  <a:cxn ang="0">
                    <a:pos x="35" y="325"/>
                  </a:cxn>
                  <a:cxn ang="0">
                    <a:pos x="30" y="341"/>
                  </a:cxn>
                  <a:cxn ang="0">
                    <a:pos x="25" y="356"/>
                  </a:cxn>
                  <a:cxn ang="0">
                    <a:pos x="20" y="372"/>
                  </a:cxn>
                  <a:cxn ang="0">
                    <a:pos x="17" y="390"/>
                  </a:cxn>
                  <a:cxn ang="0">
                    <a:pos x="14" y="406"/>
                  </a:cxn>
                  <a:cxn ang="0">
                    <a:pos x="11" y="409"/>
                  </a:cxn>
                  <a:cxn ang="0">
                    <a:pos x="8" y="412"/>
                  </a:cxn>
                  <a:cxn ang="0">
                    <a:pos x="3" y="412"/>
                  </a:cxn>
                  <a:cxn ang="0">
                    <a:pos x="0" y="410"/>
                  </a:cxn>
                  <a:cxn ang="0">
                    <a:pos x="8" y="383"/>
                  </a:cxn>
                  <a:cxn ang="0">
                    <a:pos x="15" y="356"/>
                  </a:cxn>
                  <a:cxn ang="0">
                    <a:pos x="23" y="329"/>
                  </a:cxn>
                  <a:cxn ang="0">
                    <a:pos x="31" y="301"/>
                  </a:cxn>
                  <a:cxn ang="0">
                    <a:pos x="39" y="273"/>
                  </a:cxn>
                  <a:cxn ang="0">
                    <a:pos x="47" y="246"/>
                  </a:cxn>
                  <a:cxn ang="0">
                    <a:pos x="56" y="219"/>
                  </a:cxn>
                  <a:cxn ang="0">
                    <a:pos x="65" y="191"/>
                  </a:cxn>
                  <a:cxn ang="0">
                    <a:pos x="77" y="165"/>
                  </a:cxn>
                  <a:cxn ang="0">
                    <a:pos x="88" y="140"/>
                  </a:cxn>
                  <a:cxn ang="0">
                    <a:pos x="101" y="114"/>
                  </a:cxn>
                  <a:cxn ang="0">
                    <a:pos x="115" y="90"/>
                  </a:cxn>
                  <a:cxn ang="0">
                    <a:pos x="130" y="66"/>
                  </a:cxn>
                  <a:cxn ang="0">
                    <a:pos x="147" y="43"/>
                  </a:cxn>
                  <a:cxn ang="0">
                    <a:pos x="166" y="21"/>
                  </a:cxn>
                  <a:cxn ang="0">
                    <a:pos x="186" y="0"/>
                  </a:cxn>
                  <a:cxn ang="0">
                    <a:pos x="204" y="8"/>
                  </a:cxn>
                </a:cxnLst>
                <a:rect l="0" t="0" r="r" b="b"/>
                <a:pathLst>
                  <a:path w="204" h="412">
                    <a:moveTo>
                      <a:pt x="204" y="8"/>
                    </a:moveTo>
                    <a:lnTo>
                      <a:pt x="193" y="20"/>
                    </a:lnTo>
                    <a:lnTo>
                      <a:pt x="184" y="32"/>
                    </a:lnTo>
                    <a:lnTo>
                      <a:pt x="174" y="45"/>
                    </a:lnTo>
                    <a:lnTo>
                      <a:pt x="163" y="59"/>
                    </a:lnTo>
                    <a:lnTo>
                      <a:pt x="152" y="74"/>
                    </a:lnTo>
                    <a:lnTo>
                      <a:pt x="140" y="91"/>
                    </a:lnTo>
                    <a:lnTo>
                      <a:pt x="128" y="110"/>
                    </a:lnTo>
                    <a:lnTo>
                      <a:pt x="113" y="132"/>
                    </a:lnTo>
                    <a:lnTo>
                      <a:pt x="110" y="137"/>
                    </a:lnTo>
                    <a:lnTo>
                      <a:pt x="108" y="143"/>
                    </a:lnTo>
                    <a:lnTo>
                      <a:pt x="106" y="150"/>
                    </a:lnTo>
                    <a:lnTo>
                      <a:pt x="107" y="156"/>
                    </a:lnTo>
                    <a:lnTo>
                      <a:pt x="99" y="171"/>
                    </a:lnTo>
                    <a:lnTo>
                      <a:pt x="91" y="185"/>
                    </a:lnTo>
                    <a:lnTo>
                      <a:pt x="83" y="200"/>
                    </a:lnTo>
                    <a:lnTo>
                      <a:pt x="76" y="215"/>
                    </a:lnTo>
                    <a:lnTo>
                      <a:pt x="69" y="231"/>
                    </a:lnTo>
                    <a:lnTo>
                      <a:pt x="62" y="246"/>
                    </a:lnTo>
                    <a:lnTo>
                      <a:pt x="56" y="262"/>
                    </a:lnTo>
                    <a:lnTo>
                      <a:pt x="50" y="277"/>
                    </a:lnTo>
                    <a:lnTo>
                      <a:pt x="46" y="293"/>
                    </a:lnTo>
                    <a:lnTo>
                      <a:pt x="40" y="309"/>
                    </a:lnTo>
                    <a:lnTo>
                      <a:pt x="35" y="325"/>
                    </a:lnTo>
                    <a:lnTo>
                      <a:pt x="30" y="341"/>
                    </a:lnTo>
                    <a:lnTo>
                      <a:pt x="25" y="356"/>
                    </a:lnTo>
                    <a:lnTo>
                      <a:pt x="20" y="372"/>
                    </a:lnTo>
                    <a:lnTo>
                      <a:pt x="17" y="390"/>
                    </a:lnTo>
                    <a:lnTo>
                      <a:pt x="14" y="406"/>
                    </a:lnTo>
                    <a:lnTo>
                      <a:pt x="11" y="409"/>
                    </a:lnTo>
                    <a:lnTo>
                      <a:pt x="8" y="412"/>
                    </a:lnTo>
                    <a:lnTo>
                      <a:pt x="3" y="412"/>
                    </a:lnTo>
                    <a:lnTo>
                      <a:pt x="0" y="410"/>
                    </a:lnTo>
                    <a:lnTo>
                      <a:pt x="8" y="383"/>
                    </a:lnTo>
                    <a:lnTo>
                      <a:pt x="15" y="356"/>
                    </a:lnTo>
                    <a:lnTo>
                      <a:pt x="23" y="329"/>
                    </a:lnTo>
                    <a:lnTo>
                      <a:pt x="31" y="301"/>
                    </a:lnTo>
                    <a:lnTo>
                      <a:pt x="39" y="273"/>
                    </a:lnTo>
                    <a:lnTo>
                      <a:pt x="47" y="246"/>
                    </a:lnTo>
                    <a:lnTo>
                      <a:pt x="56" y="219"/>
                    </a:lnTo>
                    <a:lnTo>
                      <a:pt x="65" y="191"/>
                    </a:lnTo>
                    <a:lnTo>
                      <a:pt x="77" y="165"/>
                    </a:lnTo>
                    <a:lnTo>
                      <a:pt x="88" y="140"/>
                    </a:lnTo>
                    <a:lnTo>
                      <a:pt x="101" y="114"/>
                    </a:lnTo>
                    <a:lnTo>
                      <a:pt x="115" y="90"/>
                    </a:lnTo>
                    <a:lnTo>
                      <a:pt x="130" y="66"/>
                    </a:lnTo>
                    <a:lnTo>
                      <a:pt x="147" y="43"/>
                    </a:lnTo>
                    <a:lnTo>
                      <a:pt x="166" y="21"/>
                    </a:lnTo>
                    <a:lnTo>
                      <a:pt x="186" y="0"/>
                    </a:lnTo>
                    <a:lnTo>
                      <a:pt x="204" y="8"/>
                    </a:lnTo>
                    <a:close/>
                  </a:path>
                </a:pathLst>
              </a:custGeom>
              <a:solidFill>
                <a:srgbClr val="000000"/>
              </a:solidFill>
              <a:ln w="9525">
                <a:noFill/>
                <a:round/>
                <a:headEnd/>
                <a:tailEnd/>
              </a:ln>
            </p:spPr>
            <p:txBody>
              <a:bodyPr/>
              <a:lstStyle/>
              <a:p>
                <a:endParaRPr lang="en-US"/>
              </a:p>
            </p:txBody>
          </p:sp>
          <p:sp>
            <p:nvSpPr>
              <p:cNvPr id="42132" name="Freeform 148"/>
              <p:cNvSpPr>
                <a:spLocks noChangeAspect="1"/>
              </p:cNvSpPr>
              <p:nvPr/>
            </p:nvSpPr>
            <p:spPr bwMode="auto">
              <a:xfrm>
                <a:off x="2980" y="2372"/>
                <a:ext cx="81" cy="180"/>
              </a:xfrm>
              <a:custGeom>
                <a:avLst/>
                <a:gdLst/>
                <a:ahLst/>
                <a:cxnLst>
                  <a:cxn ang="0">
                    <a:pos x="113" y="92"/>
                  </a:cxn>
                  <a:cxn ang="0">
                    <a:pos x="106" y="111"/>
                  </a:cxn>
                  <a:cxn ang="0">
                    <a:pos x="98" y="131"/>
                  </a:cxn>
                  <a:cxn ang="0">
                    <a:pos x="89" y="151"/>
                  </a:cxn>
                  <a:cxn ang="0">
                    <a:pos x="80" y="169"/>
                  </a:cxn>
                  <a:cxn ang="0">
                    <a:pos x="72" y="189"/>
                  </a:cxn>
                  <a:cxn ang="0">
                    <a:pos x="64" y="208"/>
                  </a:cxn>
                  <a:cxn ang="0">
                    <a:pos x="57" y="228"/>
                  </a:cxn>
                  <a:cxn ang="0">
                    <a:pos x="51" y="248"/>
                  </a:cxn>
                  <a:cxn ang="0">
                    <a:pos x="43" y="259"/>
                  </a:cxn>
                  <a:cxn ang="0">
                    <a:pos x="40" y="272"/>
                  </a:cxn>
                  <a:cxn ang="0">
                    <a:pos x="36" y="285"/>
                  </a:cxn>
                  <a:cxn ang="0">
                    <a:pos x="29" y="297"/>
                  </a:cxn>
                  <a:cxn ang="0">
                    <a:pos x="25" y="314"/>
                  </a:cxn>
                  <a:cxn ang="0">
                    <a:pos x="21" y="329"/>
                  </a:cxn>
                  <a:cxn ang="0">
                    <a:pos x="16" y="343"/>
                  </a:cxn>
                  <a:cxn ang="0">
                    <a:pos x="12" y="359"/>
                  </a:cxn>
                  <a:cxn ang="0">
                    <a:pos x="0" y="358"/>
                  </a:cxn>
                  <a:cxn ang="0">
                    <a:pos x="0" y="345"/>
                  </a:cxn>
                  <a:cxn ang="0">
                    <a:pos x="4" y="334"/>
                  </a:cxn>
                  <a:cxn ang="0">
                    <a:pos x="7" y="321"/>
                  </a:cxn>
                  <a:cxn ang="0">
                    <a:pos x="10" y="310"/>
                  </a:cxn>
                  <a:cxn ang="0">
                    <a:pos x="14" y="303"/>
                  </a:cxn>
                  <a:cxn ang="0">
                    <a:pos x="16" y="295"/>
                  </a:cxn>
                  <a:cxn ang="0">
                    <a:pos x="19" y="287"/>
                  </a:cxn>
                  <a:cxn ang="0">
                    <a:pos x="23" y="280"/>
                  </a:cxn>
                  <a:cxn ang="0">
                    <a:pos x="33" y="243"/>
                  </a:cxn>
                  <a:cxn ang="0">
                    <a:pos x="45" y="206"/>
                  </a:cxn>
                  <a:cxn ang="0">
                    <a:pos x="60" y="170"/>
                  </a:cxn>
                  <a:cxn ang="0">
                    <a:pos x="78" y="134"/>
                  </a:cxn>
                  <a:cxn ang="0">
                    <a:pos x="97" y="100"/>
                  </a:cxn>
                  <a:cxn ang="0">
                    <a:pos x="118" y="65"/>
                  </a:cxn>
                  <a:cxn ang="0">
                    <a:pos x="139" y="32"/>
                  </a:cxn>
                  <a:cxn ang="0">
                    <a:pos x="162" y="0"/>
                  </a:cxn>
                  <a:cxn ang="0">
                    <a:pos x="157" y="10"/>
                  </a:cxn>
                  <a:cxn ang="0">
                    <a:pos x="151" y="21"/>
                  </a:cxn>
                  <a:cxn ang="0">
                    <a:pos x="144" y="33"/>
                  </a:cxn>
                  <a:cxn ang="0">
                    <a:pos x="137" y="43"/>
                  </a:cxn>
                  <a:cxn ang="0">
                    <a:pos x="131" y="56"/>
                  </a:cxn>
                  <a:cxn ang="0">
                    <a:pos x="124" y="68"/>
                  </a:cxn>
                  <a:cxn ang="0">
                    <a:pos x="118" y="79"/>
                  </a:cxn>
                  <a:cxn ang="0">
                    <a:pos x="113" y="92"/>
                  </a:cxn>
                </a:cxnLst>
                <a:rect l="0" t="0" r="r" b="b"/>
                <a:pathLst>
                  <a:path w="162" h="359">
                    <a:moveTo>
                      <a:pt x="113" y="92"/>
                    </a:moveTo>
                    <a:lnTo>
                      <a:pt x="106" y="111"/>
                    </a:lnTo>
                    <a:lnTo>
                      <a:pt x="98" y="131"/>
                    </a:lnTo>
                    <a:lnTo>
                      <a:pt x="89" y="151"/>
                    </a:lnTo>
                    <a:lnTo>
                      <a:pt x="80" y="169"/>
                    </a:lnTo>
                    <a:lnTo>
                      <a:pt x="72" y="189"/>
                    </a:lnTo>
                    <a:lnTo>
                      <a:pt x="64" y="208"/>
                    </a:lnTo>
                    <a:lnTo>
                      <a:pt x="57" y="228"/>
                    </a:lnTo>
                    <a:lnTo>
                      <a:pt x="51" y="248"/>
                    </a:lnTo>
                    <a:lnTo>
                      <a:pt x="43" y="259"/>
                    </a:lnTo>
                    <a:lnTo>
                      <a:pt x="40" y="272"/>
                    </a:lnTo>
                    <a:lnTo>
                      <a:pt x="36" y="285"/>
                    </a:lnTo>
                    <a:lnTo>
                      <a:pt x="29" y="297"/>
                    </a:lnTo>
                    <a:lnTo>
                      <a:pt x="25" y="314"/>
                    </a:lnTo>
                    <a:lnTo>
                      <a:pt x="21" y="329"/>
                    </a:lnTo>
                    <a:lnTo>
                      <a:pt x="16" y="343"/>
                    </a:lnTo>
                    <a:lnTo>
                      <a:pt x="12" y="359"/>
                    </a:lnTo>
                    <a:lnTo>
                      <a:pt x="0" y="358"/>
                    </a:lnTo>
                    <a:lnTo>
                      <a:pt x="0" y="345"/>
                    </a:lnTo>
                    <a:lnTo>
                      <a:pt x="4" y="334"/>
                    </a:lnTo>
                    <a:lnTo>
                      <a:pt x="7" y="321"/>
                    </a:lnTo>
                    <a:lnTo>
                      <a:pt x="10" y="310"/>
                    </a:lnTo>
                    <a:lnTo>
                      <a:pt x="14" y="303"/>
                    </a:lnTo>
                    <a:lnTo>
                      <a:pt x="16" y="295"/>
                    </a:lnTo>
                    <a:lnTo>
                      <a:pt x="19" y="287"/>
                    </a:lnTo>
                    <a:lnTo>
                      <a:pt x="23" y="280"/>
                    </a:lnTo>
                    <a:lnTo>
                      <a:pt x="33" y="243"/>
                    </a:lnTo>
                    <a:lnTo>
                      <a:pt x="45" y="206"/>
                    </a:lnTo>
                    <a:lnTo>
                      <a:pt x="60" y="170"/>
                    </a:lnTo>
                    <a:lnTo>
                      <a:pt x="78" y="134"/>
                    </a:lnTo>
                    <a:lnTo>
                      <a:pt x="97" y="100"/>
                    </a:lnTo>
                    <a:lnTo>
                      <a:pt x="118" y="65"/>
                    </a:lnTo>
                    <a:lnTo>
                      <a:pt x="139" y="32"/>
                    </a:lnTo>
                    <a:lnTo>
                      <a:pt x="162" y="0"/>
                    </a:lnTo>
                    <a:lnTo>
                      <a:pt x="157" y="10"/>
                    </a:lnTo>
                    <a:lnTo>
                      <a:pt x="151" y="21"/>
                    </a:lnTo>
                    <a:lnTo>
                      <a:pt x="144" y="33"/>
                    </a:lnTo>
                    <a:lnTo>
                      <a:pt x="137" y="43"/>
                    </a:lnTo>
                    <a:lnTo>
                      <a:pt x="131" y="56"/>
                    </a:lnTo>
                    <a:lnTo>
                      <a:pt x="124" y="68"/>
                    </a:lnTo>
                    <a:lnTo>
                      <a:pt x="118" y="79"/>
                    </a:lnTo>
                    <a:lnTo>
                      <a:pt x="113" y="92"/>
                    </a:lnTo>
                    <a:close/>
                  </a:path>
                </a:pathLst>
              </a:custGeom>
              <a:solidFill>
                <a:srgbClr val="000000"/>
              </a:solidFill>
              <a:ln w="9525">
                <a:noFill/>
                <a:round/>
                <a:headEnd/>
                <a:tailEnd/>
              </a:ln>
            </p:spPr>
            <p:txBody>
              <a:bodyPr/>
              <a:lstStyle/>
              <a:p>
                <a:endParaRPr lang="en-US"/>
              </a:p>
            </p:txBody>
          </p:sp>
          <p:sp>
            <p:nvSpPr>
              <p:cNvPr id="42133" name="Freeform 149"/>
              <p:cNvSpPr>
                <a:spLocks noChangeAspect="1"/>
              </p:cNvSpPr>
              <p:nvPr/>
            </p:nvSpPr>
            <p:spPr bwMode="auto">
              <a:xfrm>
                <a:off x="2696" y="2361"/>
                <a:ext cx="34" cy="63"/>
              </a:xfrm>
              <a:custGeom>
                <a:avLst/>
                <a:gdLst/>
                <a:ahLst/>
                <a:cxnLst>
                  <a:cxn ang="0">
                    <a:pos x="68" y="1"/>
                  </a:cxn>
                  <a:cxn ang="0">
                    <a:pos x="62" y="13"/>
                  </a:cxn>
                  <a:cxn ang="0">
                    <a:pos x="57" y="26"/>
                  </a:cxn>
                  <a:cxn ang="0">
                    <a:pos x="51" y="39"/>
                  </a:cxn>
                  <a:cxn ang="0">
                    <a:pos x="46" y="51"/>
                  </a:cxn>
                  <a:cxn ang="0">
                    <a:pos x="40" y="64"/>
                  </a:cxn>
                  <a:cxn ang="0">
                    <a:pos x="34" y="77"/>
                  </a:cxn>
                  <a:cxn ang="0">
                    <a:pos x="30" y="90"/>
                  </a:cxn>
                  <a:cxn ang="0">
                    <a:pos x="25" y="102"/>
                  </a:cxn>
                  <a:cxn ang="0">
                    <a:pos x="17" y="107"/>
                  </a:cxn>
                  <a:cxn ang="0">
                    <a:pos x="13" y="117"/>
                  </a:cxn>
                  <a:cxn ang="0">
                    <a:pos x="9" y="124"/>
                  </a:cxn>
                  <a:cxn ang="0">
                    <a:pos x="0" y="122"/>
                  </a:cxn>
                  <a:cxn ang="0">
                    <a:pos x="4" y="106"/>
                  </a:cxn>
                  <a:cxn ang="0">
                    <a:pos x="10" y="88"/>
                  </a:cxn>
                  <a:cxn ang="0">
                    <a:pos x="17" y="73"/>
                  </a:cxn>
                  <a:cxn ang="0">
                    <a:pos x="25" y="57"/>
                  </a:cxn>
                  <a:cxn ang="0">
                    <a:pos x="33" y="42"/>
                  </a:cxn>
                  <a:cxn ang="0">
                    <a:pos x="42" y="28"/>
                  </a:cxn>
                  <a:cxn ang="0">
                    <a:pos x="51" y="13"/>
                  </a:cxn>
                  <a:cxn ang="0">
                    <a:pos x="60" y="0"/>
                  </a:cxn>
                  <a:cxn ang="0">
                    <a:pos x="62" y="0"/>
                  </a:cxn>
                  <a:cxn ang="0">
                    <a:pos x="64" y="0"/>
                  </a:cxn>
                  <a:cxn ang="0">
                    <a:pos x="65" y="0"/>
                  </a:cxn>
                  <a:cxn ang="0">
                    <a:pos x="68" y="1"/>
                  </a:cxn>
                </a:cxnLst>
                <a:rect l="0" t="0" r="r" b="b"/>
                <a:pathLst>
                  <a:path w="68" h="124">
                    <a:moveTo>
                      <a:pt x="68" y="1"/>
                    </a:moveTo>
                    <a:lnTo>
                      <a:pt x="62" y="13"/>
                    </a:lnTo>
                    <a:lnTo>
                      <a:pt x="57" y="26"/>
                    </a:lnTo>
                    <a:lnTo>
                      <a:pt x="51" y="39"/>
                    </a:lnTo>
                    <a:lnTo>
                      <a:pt x="46" y="51"/>
                    </a:lnTo>
                    <a:lnTo>
                      <a:pt x="40" y="64"/>
                    </a:lnTo>
                    <a:lnTo>
                      <a:pt x="34" y="77"/>
                    </a:lnTo>
                    <a:lnTo>
                      <a:pt x="30" y="90"/>
                    </a:lnTo>
                    <a:lnTo>
                      <a:pt x="25" y="102"/>
                    </a:lnTo>
                    <a:lnTo>
                      <a:pt x="17" y="107"/>
                    </a:lnTo>
                    <a:lnTo>
                      <a:pt x="13" y="117"/>
                    </a:lnTo>
                    <a:lnTo>
                      <a:pt x="9" y="124"/>
                    </a:lnTo>
                    <a:lnTo>
                      <a:pt x="0" y="122"/>
                    </a:lnTo>
                    <a:lnTo>
                      <a:pt x="4" y="106"/>
                    </a:lnTo>
                    <a:lnTo>
                      <a:pt x="10" y="88"/>
                    </a:lnTo>
                    <a:lnTo>
                      <a:pt x="17" y="73"/>
                    </a:lnTo>
                    <a:lnTo>
                      <a:pt x="25" y="57"/>
                    </a:lnTo>
                    <a:lnTo>
                      <a:pt x="33" y="42"/>
                    </a:lnTo>
                    <a:lnTo>
                      <a:pt x="42" y="28"/>
                    </a:lnTo>
                    <a:lnTo>
                      <a:pt x="51" y="13"/>
                    </a:lnTo>
                    <a:lnTo>
                      <a:pt x="60" y="0"/>
                    </a:lnTo>
                    <a:lnTo>
                      <a:pt x="62" y="0"/>
                    </a:lnTo>
                    <a:lnTo>
                      <a:pt x="64" y="0"/>
                    </a:lnTo>
                    <a:lnTo>
                      <a:pt x="65" y="0"/>
                    </a:lnTo>
                    <a:lnTo>
                      <a:pt x="68" y="1"/>
                    </a:lnTo>
                    <a:close/>
                  </a:path>
                </a:pathLst>
              </a:custGeom>
              <a:solidFill>
                <a:srgbClr val="000000"/>
              </a:solidFill>
              <a:ln w="9525">
                <a:noFill/>
                <a:round/>
                <a:headEnd/>
                <a:tailEnd/>
              </a:ln>
            </p:spPr>
            <p:txBody>
              <a:bodyPr/>
              <a:lstStyle/>
              <a:p>
                <a:endParaRPr lang="en-US"/>
              </a:p>
            </p:txBody>
          </p:sp>
          <p:sp>
            <p:nvSpPr>
              <p:cNvPr id="42134" name="Freeform 150"/>
              <p:cNvSpPr>
                <a:spLocks noChangeAspect="1"/>
              </p:cNvSpPr>
              <p:nvPr/>
            </p:nvSpPr>
            <p:spPr bwMode="auto">
              <a:xfrm>
                <a:off x="3053" y="2406"/>
                <a:ext cx="79" cy="179"/>
              </a:xfrm>
              <a:custGeom>
                <a:avLst/>
                <a:gdLst/>
                <a:ahLst/>
                <a:cxnLst>
                  <a:cxn ang="0">
                    <a:pos x="158" y="4"/>
                  </a:cxn>
                  <a:cxn ang="0">
                    <a:pos x="154" y="15"/>
                  </a:cxn>
                  <a:cxn ang="0">
                    <a:pos x="149" y="25"/>
                  </a:cxn>
                  <a:cxn ang="0">
                    <a:pos x="143" y="36"/>
                  </a:cxn>
                  <a:cxn ang="0">
                    <a:pos x="138" y="47"/>
                  </a:cxn>
                  <a:cxn ang="0">
                    <a:pos x="132" y="57"/>
                  </a:cxn>
                  <a:cxn ang="0">
                    <a:pos x="127" y="68"/>
                  </a:cxn>
                  <a:cxn ang="0">
                    <a:pos x="125" y="78"/>
                  </a:cxn>
                  <a:cxn ang="0">
                    <a:pos x="123" y="89"/>
                  </a:cxn>
                  <a:cxn ang="0">
                    <a:pos x="110" y="115"/>
                  </a:cxn>
                  <a:cxn ang="0">
                    <a:pos x="97" y="140"/>
                  </a:cxn>
                  <a:cxn ang="0">
                    <a:pos x="86" y="164"/>
                  </a:cxn>
                  <a:cxn ang="0">
                    <a:pos x="74" y="190"/>
                  </a:cxn>
                  <a:cxn ang="0">
                    <a:pos x="63" y="215"/>
                  </a:cxn>
                  <a:cxn ang="0">
                    <a:pos x="51" y="240"/>
                  </a:cxn>
                  <a:cxn ang="0">
                    <a:pos x="41" y="266"/>
                  </a:cxn>
                  <a:cxn ang="0">
                    <a:pos x="32" y="292"/>
                  </a:cxn>
                  <a:cxn ang="0">
                    <a:pos x="25" y="307"/>
                  </a:cxn>
                  <a:cxn ang="0">
                    <a:pos x="22" y="325"/>
                  </a:cxn>
                  <a:cxn ang="0">
                    <a:pos x="19" y="340"/>
                  </a:cxn>
                  <a:cxn ang="0">
                    <a:pos x="7" y="350"/>
                  </a:cxn>
                  <a:cxn ang="0">
                    <a:pos x="7" y="352"/>
                  </a:cxn>
                  <a:cxn ang="0">
                    <a:pos x="6" y="355"/>
                  </a:cxn>
                  <a:cxn ang="0">
                    <a:pos x="3" y="356"/>
                  </a:cxn>
                  <a:cxn ang="0">
                    <a:pos x="0" y="357"/>
                  </a:cxn>
                  <a:cxn ang="0">
                    <a:pos x="9" y="310"/>
                  </a:cxn>
                  <a:cxn ang="0">
                    <a:pos x="22" y="263"/>
                  </a:cxn>
                  <a:cxn ang="0">
                    <a:pos x="41" y="219"/>
                  </a:cxn>
                  <a:cxn ang="0">
                    <a:pos x="62" y="175"/>
                  </a:cxn>
                  <a:cxn ang="0">
                    <a:pos x="83" y="131"/>
                  </a:cxn>
                  <a:cxn ang="0">
                    <a:pos x="108" y="87"/>
                  </a:cxn>
                  <a:cxn ang="0">
                    <a:pos x="131" y="43"/>
                  </a:cxn>
                  <a:cxn ang="0">
                    <a:pos x="154" y="0"/>
                  </a:cxn>
                  <a:cxn ang="0">
                    <a:pos x="158" y="4"/>
                  </a:cxn>
                </a:cxnLst>
                <a:rect l="0" t="0" r="r" b="b"/>
                <a:pathLst>
                  <a:path w="158" h="357">
                    <a:moveTo>
                      <a:pt x="158" y="4"/>
                    </a:moveTo>
                    <a:lnTo>
                      <a:pt x="154" y="15"/>
                    </a:lnTo>
                    <a:lnTo>
                      <a:pt x="149" y="25"/>
                    </a:lnTo>
                    <a:lnTo>
                      <a:pt x="143" y="36"/>
                    </a:lnTo>
                    <a:lnTo>
                      <a:pt x="138" y="47"/>
                    </a:lnTo>
                    <a:lnTo>
                      <a:pt x="132" y="57"/>
                    </a:lnTo>
                    <a:lnTo>
                      <a:pt x="127" y="68"/>
                    </a:lnTo>
                    <a:lnTo>
                      <a:pt x="125" y="78"/>
                    </a:lnTo>
                    <a:lnTo>
                      <a:pt x="123" y="89"/>
                    </a:lnTo>
                    <a:lnTo>
                      <a:pt x="110" y="115"/>
                    </a:lnTo>
                    <a:lnTo>
                      <a:pt x="97" y="140"/>
                    </a:lnTo>
                    <a:lnTo>
                      <a:pt x="86" y="164"/>
                    </a:lnTo>
                    <a:lnTo>
                      <a:pt x="74" y="190"/>
                    </a:lnTo>
                    <a:lnTo>
                      <a:pt x="63" y="215"/>
                    </a:lnTo>
                    <a:lnTo>
                      <a:pt x="51" y="240"/>
                    </a:lnTo>
                    <a:lnTo>
                      <a:pt x="41" y="266"/>
                    </a:lnTo>
                    <a:lnTo>
                      <a:pt x="32" y="292"/>
                    </a:lnTo>
                    <a:lnTo>
                      <a:pt x="25" y="307"/>
                    </a:lnTo>
                    <a:lnTo>
                      <a:pt x="22" y="325"/>
                    </a:lnTo>
                    <a:lnTo>
                      <a:pt x="19" y="340"/>
                    </a:lnTo>
                    <a:lnTo>
                      <a:pt x="7" y="350"/>
                    </a:lnTo>
                    <a:lnTo>
                      <a:pt x="7" y="352"/>
                    </a:lnTo>
                    <a:lnTo>
                      <a:pt x="6" y="355"/>
                    </a:lnTo>
                    <a:lnTo>
                      <a:pt x="3" y="356"/>
                    </a:lnTo>
                    <a:lnTo>
                      <a:pt x="0" y="357"/>
                    </a:lnTo>
                    <a:lnTo>
                      <a:pt x="9" y="310"/>
                    </a:lnTo>
                    <a:lnTo>
                      <a:pt x="22" y="263"/>
                    </a:lnTo>
                    <a:lnTo>
                      <a:pt x="41" y="219"/>
                    </a:lnTo>
                    <a:lnTo>
                      <a:pt x="62" y="175"/>
                    </a:lnTo>
                    <a:lnTo>
                      <a:pt x="83" y="131"/>
                    </a:lnTo>
                    <a:lnTo>
                      <a:pt x="108" y="87"/>
                    </a:lnTo>
                    <a:lnTo>
                      <a:pt x="131" y="43"/>
                    </a:lnTo>
                    <a:lnTo>
                      <a:pt x="154" y="0"/>
                    </a:lnTo>
                    <a:lnTo>
                      <a:pt x="158" y="4"/>
                    </a:lnTo>
                    <a:close/>
                  </a:path>
                </a:pathLst>
              </a:custGeom>
              <a:solidFill>
                <a:srgbClr val="000000"/>
              </a:solidFill>
              <a:ln w="9525">
                <a:noFill/>
                <a:round/>
                <a:headEnd/>
                <a:tailEnd/>
              </a:ln>
            </p:spPr>
            <p:txBody>
              <a:bodyPr/>
              <a:lstStyle/>
              <a:p>
                <a:endParaRPr lang="en-US"/>
              </a:p>
            </p:txBody>
          </p:sp>
          <p:sp>
            <p:nvSpPr>
              <p:cNvPr id="42135" name="Freeform 151"/>
              <p:cNvSpPr>
                <a:spLocks noChangeAspect="1"/>
              </p:cNvSpPr>
              <p:nvPr/>
            </p:nvSpPr>
            <p:spPr bwMode="auto">
              <a:xfrm>
                <a:off x="3027" y="2406"/>
                <a:ext cx="75" cy="174"/>
              </a:xfrm>
              <a:custGeom>
                <a:avLst/>
                <a:gdLst/>
                <a:ahLst/>
                <a:cxnLst>
                  <a:cxn ang="0">
                    <a:pos x="151" y="3"/>
                  </a:cxn>
                  <a:cxn ang="0">
                    <a:pos x="146" y="13"/>
                  </a:cxn>
                  <a:cxn ang="0">
                    <a:pos x="141" y="23"/>
                  </a:cxn>
                  <a:cxn ang="0">
                    <a:pos x="134" y="34"/>
                  </a:cxn>
                  <a:cxn ang="0">
                    <a:pos x="129" y="44"/>
                  </a:cxn>
                  <a:cxn ang="0">
                    <a:pos x="123" y="53"/>
                  </a:cxn>
                  <a:cxn ang="0">
                    <a:pos x="117" y="64"/>
                  </a:cxn>
                  <a:cxn ang="0">
                    <a:pos x="114" y="74"/>
                  </a:cxn>
                  <a:cxn ang="0">
                    <a:pos x="111" y="86"/>
                  </a:cxn>
                  <a:cxn ang="0">
                    <a:pos x="94" y="113"/>
                  </a:cxn>
                  <a:cxn ang="0">
                    <a:pos x="78" y="142"/>
                  </a:cxn>
                  <a:cxn ang="0">
                    <a:pos x="65" y="172"/>
                  </a:cxn>
                  <a:cxn ang="0">
                    <a:pos x="53" y="203"/>
                  </a:cxn>
                  <a:cxn ang="0">
                    <a:pos x="42" y="234"/>
                  </a:cxn>
                  <a:cxn ang="0">
                    <a:pos x="33" y="265"/>
                  </a:cxn>
                  <a:cxn ang="0">
                    <a:pos x="24" y="298"/>
                  </a:cxn>
                  <a:cxn ang="0">
                    <a:pos x="15" y="329"/>
                  </a:cxn>
                  <a:cxn ang="0">
                    <a:pos x="10" y="333"/>
                  </a:cxn>
                  <a:cxn ang="0">
                    <a:pos x="8" y="340"/>
                  </a:cxn>
                  <a:cxn ang="0">
                    <a:pos x="5" y="346"/>
                  </a:cxn>
                  <a:cxn ang="0">
                    <a:pos x="0" y="350"/>
                  </a:cxn>
                  <a:cxn ang="0">
                    <a:pos x="2" y="324"/>
                  </a:cxn>
                  <a:cxn ang="0">
                    <a:pos x="7" y="299"/>
                  </a:cxn>
                  <a:cxn ang="0">
                    <a:pos x="12" y="275"/>
                  </a:cxn>
                  <a:cxn ang="0">
                    <a:pos x="20" y="252"/>
                  </a:cxn>
                  <a:cxn ang="0">
                    <a:pos x="30" y="227"/>
                  </a:cxn>
                  <a:cxn ang="0">
                    <a:pos x="39" y="204"/>
                  </a:cxn>
                  <a:cxn ang="0">
                    <a:pos x="49" y="181"/>
                  </a:cxn>
                  <a:cxn ang="0">
                    <a:pos x="58" y="157"/>
                  </a:cxn>
                  <a:cxn ang="0">
                    <a:pos x="69" y="139"/>
                  </a:cxn>
                  <a:cxn ang="0">
                    <a:pos x="79" y="119"/>
                  </a:cxn>
                  <a:cxn ang="0">
                    <a:pos x="89" y="98"/>
                  </a:cxn>
                  <a:cxn ang="0">
                    <a:pos x="100" y="79"/>
                  </a:cxn>
                  <a:cxn ang="0">
                    <a:pos x="111" y="59"/>
                  </a:cxn>
                  <a:cxn ang="0">
                    <a:pos x="122" y="38"/>
                  </a:cxn>
                  <a:cxn ang="0">
                    <a:pos x="133" y="19"/>
                  </a:cxn>
                  <a:cxn ang="0">
                    <a:pos x="145" y="0"/>
                  </a:cxn>
                  <a:cxn ang="0">
                    <a:pos x="146" y="0"/>
                  </a:cxn>
                  <a:cxn ang="0">
                    <a:pos x="148" y="0"/>
                  </a:cxn>
                  <a:cxn ang="0">
                    <a:pos x="149" y="0"/>
                  </a:cxn>
                  <a:cxn ang="0">
                    <a:pos x="151" y="3"/>
                  </a:cxn>
                </a:cxnLst>
                <a:rect l="0" t="0" r="r" b="b"/>
                <a:pathLst>
                  <a:path w="151" h="350">
                    <a:moveTo>
                      <a:pt x="151" y="3"/>
                    </a:moveTo>
                    <a:lnTo>
                      <a:pt x="146" y="13"/>
                    </a:lnTo>
                    <a:lnTo>
                      <a:pt x="141" y="23"/>
                    </a:lnTo>
                    <a:lnTo>
                      <a:pt x="134" y="34"/>
                    </a:lnTo>
                    <a:lnTo>
                      <a:pt x="129" y="44"/>
                    </a:lnTo>
                    <a:lnTo>
                      <a:pt x="123" y="53"/>
                    </a:lnTo>
                    <a:lnTo>
                      <a:pt x="117" y="64"/>
                    </a:lnTo>
                    <a:lnTo>
                      <a:pt x="114" y="74"/>
                    </a:lnTo>
                    <a:lnTo>
                      <a:pt x="111" y="86"/>
                    </a:lnTo>
                    <a:lnTo>
                      <a:pt x="94" y="113"/>
                    </a:lnTo>
                    <a:lnTo>
                      <a:pt x="78" y="142"/>
                    </a:lnTo>
                    <a:lnTo>
                      <a:pt x="65" y="172"/>
                    </a:lnTo>
                    <a:lnTo>
                      <a:pt x="53" y="203"/>
                    </a:lnTo>
                    <a:lnTo>
                      <a:pt x="42" y="234"/>
                    </a:lnTo>
                    <a:lnTo>
                      <a:pt x="33" y="265"/>
                    </a:lnTo>
                    <a:lnTo>
                      <a:pt x="24" y="298"/>
                    </a:lnTo>
                    <a:lnTo>
                      <a:pt x="15" y="329"/>
                    </a:lnTo>
                    <a:lnTo>
                      <a:pt x="10" y="333"/>
                    </a:lnTo>
                    <a:lnTo>
                      <a:pt x="8" y="340"/>
                    </a:lnTo>
                    <a:lnTo>
                      <a:pt x="5" y="346"/>
                    </a:lnTo>
                    <a:lnTo>
                      <a:pt x="0" y="350"/>
                    </a:lnTo>
                    <a:lnTo>
                      <a:pt x="2" y="324"/>
                    </a:lnTo>
                    <a:lnTo>
                      <a:pt x="7" y="299"/>
                    </a:lnTo>
                    <a:lnTo>
                      <a:pt x="12" y="275"/>
                    </a:lnTo>
                    <a:lnTo>
                      <a:pt x="20" y="252"/>
                    </a:lnTo>
                    <a:lnTo>
                      <a:pt x="30" y="227"/>
                    </a:lnTo>
                    <a:lnTo>
                      <a:pt x="39" y="204"/>
                    </a:lnTo>
                    <a:lnTo>
                      <a:pt x="49" y="181"/>
                    </a:lnTo>
                    <a:lnTo>
                      <a:pt x="58" y="157"/>
                    </a:lnTo>
                    <a:lnTo>
                      <a:pt x="69" y="139"/>
                    </a:lnTo>
                    <a:lnTo>
                      <a:pt x="79" y="119"/>
                    </a:lnTo>
                    <a:lnTo>
                      <a:pt x="89" y="98"/>
                    </a:lnTo>
                    <a:lnTo>
                      <a:pt x="100" y="79"/>
                    </a:lnTo>
                    <a:lnTo>
                      <a:pt x="111" y="59"/>
                    </a:lnTo>
                    <a:lnTo>
                      <a:pt x="122" y="38"/>
                    </a:lnTo>
                    <a:lnTo>
                      <a:pt x="133" y="19"/>
                    </a:lnTo>
                    <a:lnTo>
                      <a:pt x="145" y="0"/>
                    </a:lnTo>
                    <a:lnTo>
                      <a:pt x="146" y="0"/>
                    </a:lnTo>
                    <a:lnTo>
                      <a:pt x="148" y="0"/>
                    </a:lnTo>
                    <a:lnTo>
                      <a:pt x="149" y="0"/>
                    </a:lnTo>
                    <a:lnTo>
                      <a:pt x="151" y="3"/>
                    </a:lnTo>
                    <a:close/>
                  </a:path>
                </a:pathLst>
              </a:custGeom>
              <a:solidFill>
                <a:srgbClr val="000000"/>
              </a:solidFill>
              <a:ln w="9525">
                <a:noFill/>
                <a:round/>
                <a:headEnd/>
                <a:tailEnd/>
              </a:ln>
            </p:spPr>
            <p:txBody>
              <a:bodyPr/>
              <a:lstStyle/>
              <a:p>
                <a:endParaRPr lang="en-US"/>
              </a:p>
            </p:txBody>
          </p:sp>
          <p:sp>
            <p:nvSpPr>
              <p:cNvPr id="42136" name="Freeform 152"/>
              <p:cNvSpPr>
                <a:spLocks noChangeAspect="1"/>
              </p:cNvSpPr>
              <p:nvPr/>
            </p:nvSpPr>
            <p:spPr bwMode="auto">
              <a:xfrm>
                <a:off x="3003" y="2407"/>
                <a:ext cx="66" cy="153"/>
              </a:xfrm>
              <a:custGeom>
                <a:avLst/>
                <a:gdLst/>
                <a:ahLst/>
                <a:cxnLst>
                  <a:cxn ang="0">
                    <a:pos x="133" y="0"/>
                  </a:cxn>
                  <a:cxn ang="0">
                    <a:pos x="114" y="35"/>
                  </a:cxn>
                  <a:cxn ang="0">
                    <a:pos x="97" y="72"/>
                  </a:cxn>
                  <a:cxn ang="0">
                    <a:pos x="80" y="109"/>
                  </a:cxn>
                  <a:cxn ang="0">
                    <a:pos x="65" y="147"/>
                  </a:cxn>
                  <a:cxn ang="0">
                    <a:pos x="50" y="185"/>
                  </a:cxn>
                  <a:cxn ang="0">
                    <a:pos x="36" y="223"/>
                  </a:cxn>
                  <a:cxn ang="0">
                    <a:pos x="23" y="261"/>
                  </a:cxn>
                  <a:cxn ang="0">
                    <a:pos x="12" y="301"/>
                  </a:cxn>
                  <a:cxn ang="0">
                    <a:pos x="10" y="303"/>
                  </a:cxn>
                  <a:cxn ang="0">
                    <a:pos x="7" y="305"/>
                  </a:cxn>
                  <a:cxn ang="0">
                    <a:pos x="5" y="306"/>
                  </a:cxn>
                  <a:cxn ang="0">
                    <a:pos x="2" y="306"/>
                  </a:cxn>
                  <a:cxn ang="0">
                    <a:pos x="0" y="295"/>
                  </a:cxn>
                  <a:cxn ang="0">
                    <a:pos x="3" y="283"/>
                  </a:cxn>
                  <a:cxn ang="0">
                    <a:pos x="5" y="273"/>
                  </a:cxn>
                  <a:cxn ang="0">
                    <a:pos x="3" y="265"/>
                  </a:cxn>
                  <a:cxn ang="0">
                    <a:pos x="15" y="238"/>
                  </a:cxn>
                  <a:cxn ang="0">
                    <a:pos x="26" y="211"/>
                  </a:cxn>
                  <a:cxn ang="0">
                    <a:pos x="35" y="182"/>
                  </a:cxn>
                  <a:cxn ang="0">
                    <a:pos x="44" y="153"/>
                  </a:cxn>
                  <a:cxn ang="0">
                    <a:pos x="55" y="125"/>
                  </a:cxn>
                  <a:cxn ang="0">
                    <a:pos x="66" y="98"/>
                  </a:cxn>
                  <a:cxn ang="0">
                    <a:pos x="81" y="72"/>
                  </a:cxn>
                  <a:cxn ang="0">
                    <a:pos x="99" y="49"/>
                  </a:cxn>
                  <a:cxn ang="0">
                    <a:pos x="127" y="0"/>
                  </a:cxn>
                  <a:cxn ang="0">
                    <a:pos x="133" y="0"/>
                  </a:cxn>
                </a:cxnLst>
                <a:rect l="0" t="0" r="r" b="b"/>
                <a:pathLst>
                  <a:path w="133" h="306">
                    <a:moveTo>
                      <a:pt x="133" y="0"/>
                    </a:moveTo>
                    <a:lnTo>
                      <a:pt x="114" y="35"/>
                    </a:lnTo>
                    <a:lnTo>
                      <a:pt x="97" y="72"/>
                    </a:lnTo>
                    <a:lnTo>
                      <a:pt x="80" y="109"/>
                    </a:lnTo>
                    <a:lnTo>
                      <a:pt x="65" y="147"/>
                    </a:lnTo>
                    <a:lnTo>
                      <a:pt x="50" y="185"/>
                    </a:lnTo>
                    <a:lnTo>
                      <a:pt x="36" y="223"/>
                    </a:lnTo>
                    <a:lnTo>
                      <a:pt x="23" y="261"/>
                    </a:lnTo>
                    <a:lnTo>
                      <a:pt x="12" y="301"/>
                    </a:lnTo>
                    <a:lnTo>
                      <a:pt x="10" y="303"/>
                    </a:lnTo>
                    <a:lnTo>
                      <a:pt x="7" y="305"/>
                    </a:lnTo>
                    <a:lnTo>
                      <a:pt x="5" y="306"/>
                    </a:lnTo>
                    <a:lnTo>
                      <a:pt x="2" y="306"/>
                    </a:lnTo>
                    <a:lnTo>
                      <a:pt x="0" y="295"/>
                    </a:lnTo>
                    <a:lnTo>
                      <a:pt x="3" y="283"/>
                    </a:lnTo>
                    <a:lnTo>
                      <a:pt x="5" y="273"/>
                    </a:lnTo>
                    <a:lnTo>
                      <a:pt x="3" y="265"/>
                    </a:lnTo>
                    <a:lnTo>
                      <a:pt x="15" y="238"/>
                    </a:lnTo>
                    <a:lnTo>
                      <a:pt x="26" y="211"/>
                    </a:lnTo>
                    <a:lnTo>
                      <a:pt x="35" y="182"/>
                    </a:lnTo>
                    <a:lnTo>
                      <a:pt x="44" y="153"/>
                    </a:lnTo>
                    <a:lnTo>
                      <a:pt x="55" y="125"/>
                    </a:lnTo>
                    <a:lnTo>
                      <a:pt x="66" y="98"/>
                    </a:lnTo>
                    <a:lnTo>
                      <a:pt x="81" y="72"/>
                    </a:lnTo>
                    <a:lnTo>
                      <a:pt x="99" y="49"/>
                    </a:lnTo>
                    <a:lnTo>
                      <a:pt x="127" y="0"/>
                    </a:lnTo>
                    <a:lnTo>
                      <a:pt x="133" y="0"/>
                    </a:lnTo>
                    <a:close/>
                  </a:path>
                </a:pathLst>
              </a:custGeom>
              <a:solidFill>
                <a:srgbClr val="000000"/>
              </a:solidFill>
              <a:ln w="9525">
                <a:noFill/>
                <a:round/>
                <a:headEnd/>
                <a:tailEnd/>
              </a:ln>
            </p:spPr>
            <p:txBody>
              <a:bodyPr/>
              <a:lstStyle/>
              <a:p>
                <a:endParaRPr lang="en-US"/>
              </a:p>
            </p:txBody>
          </p:sp>
          <p:sp>
            <p:nvSpPr>
              <p:cNvPr id="42137" name="Freeform 153"/>
              <p:cNvSpPr>
                <a:spLocks noChangeAspect="1"/>
              </p:cNvSpPr>
              <p:nvPr/>
            </p:nvSpPr>
            <p:spPr bwMode="auto">
              <a:xfrm>
                <a:off x="3080" y="2436"/>
                <a:ext cx="65" cy="150"/>
              </a:xfrm>
              <a:custGeom>
                <a:avLst/>
                <a:gdLst/>
                <a:ahLst/>
                <a:cxnLst>
                  <a:cxn ang="0">
                    <a:pos x="129" y="3"/>
                  </a:cxn>
                  <a:cxn ang="0">
                    <a:pos x="122" y="26"/>
                  </a:cxn>
                  <a:cxn ang="0">
                    <a:pos x="113" y="49"/>
                  </a:cxn>
                  <a:cxn ang="0">
                    <a:pos x="102" y="71"/>
                  </a:cxn>
                  <a:cxn ang="0">
                    <a:pos x="92" y="93"/>
                  </a:cxn>
                  <a:cxn ang="0">
                    <a:pos x="82" y="114"/>
                  </a:cxn>
                  <a:cxn ang="0">
                    <a:pos x="71" y="136"/>
                  </a:cxn>
                  <a:cxn ang="0">
                    <a:pos x="63" y="159"/>
                  </a:cxn>
                  <a:cxn ang="0">
                    <a:pos x="56" y="182"/>
                  </a:cxn>
                  <a:cxn ang="0">
                    <a:pos x="47" y="195"/>
                  </a:cxn>
                  <a:cxn ang="0">
                    <a:pos x="40" y="210"/>
                  </a:cxn>
                  <a:cxn ang="0">
                    <a:pos x="34" y="225"/>
                  </a:cxn>
                  <a:cxn ang="0">
                    <a:pos x="30" y="240"/>
                  </a:cxn>
                  <a:cxn ang="0">
                    <a:pos x="24" y="256"/>
                  </a:cxn>
                  <a:cxn ang="0">
                    <a:pos x="18" y="271"/>
                  </a:cxn>
                  <a:cxn ang="0">
                    <a:pos x="10" y="286"/>
                  </a:cxn>
                  <a:cxn ang="0">
                    <a:pos x="1" y="299"/>
                  </a:cxn>
                  <a:cxn ang="0">
                    <a:pos x="0" y="301"/>
                  </a:cxn>
                  <a:cxn ang="0">
                    <a:pos x="4" y="275"/>
                  </a:cxn>
                  <a:cxn ang="0">
                    <a:pos x="12" y="248"/>
                  </a:cxn>
                  <a:cxn ang="0">
                    <a:pos x="20" y="222"/>
                  </a:cxn>
                  <a:cxn ang="0">
                    <a:pos x="29" y="194"/>
                  </a:cxn>
                  <a:cxn ang="0">
                    <a:pos x="39" y="170"/>
                  </a:cxn>
                  <a:cxn ang="0">
                    <a:pos x="50" y="146"/>
                  </a:cxn>
                  <a:cxn ang="0">
                    <a:pos x="63" y="121"/>
                  </a:cxn>
                  <a:cxn ang="0">
                    <a:pos x="76" y="97"/>
                  </a:cxn>
                  <a:cxn ang="0">
                    <a:pos x="87" y="73"/>
                  </a:cxn>
                  <a:cxn ang="0">
                    <a:pos x="100" y="49"/>
                  </a:cxn>
                  <a:cxn ang="0">
                    <a:pos x="111" y="25"/>
                  </a:cxn>
                  <a:cxn ang="0">
                    <a:pos x="123" y="0"/>
                  </a:cxn>
                  <a:cxn ang="0">
                    <a:pos x="129" y="3"/>
                  </a:cxn>
                </a:cxnLst>
                <a:rect l="0" t="0" r="r" b="b"/>
                <a:pathLst>
                  <a:path w="129" h="301">
                    <a:moveTo>
                      <a:pt x="129" y="3"/>
                    </a:moveTo>
                    <a:lnTo>
                      <a:pt x="122" y="26"/>
                    </a:lnTo>
                    <a:lnTo>
                      <a:pt x="113" y="49"/>
                    </a:lnTo>
                    <a:lnTo>
                      <a:pt x="102" y="71"/>
                    </a:lnTo>
                    <a:lnTo>
                      <a:pt x="92" y="93"/>
                    </a:lnTo>
                    <a:lnTo>
                      <a:pt x="82" y="114"/>
                    </a:lnTo>
                    <a:lnTo>
                      <a:pt x="71" y="136"/>
                    </a:lnTo>
                    <a:lnTo>
                      <a:pt x="63" y="159"/>
                    </a:lnTo>
                    <a:lnTo>
                      <a:pt x="56" y="182"/>
                    </a:lnTo>
                    <a:lnTo>
                      <a:pt x="47" y="195"/>
                    </a:lnTo>
                    <a:lnTo>
                      <a:pt x="40" y="210"/>
                    </a:lnTo>
                    <a:lnTo>
                      <a:pt x="34" y="225"/>
                    </a:lnTo>
                    <a:lnTo>
                      <a:pt x="30" y="240"/>
                    </a:lnTo>
                    <a:lnTo>
                      <a:pt x="24" y="256"/>
                    </a:lnTo>
                    <a:lnTo>
                      <a:pt x="18" y="271"/>
                    </a:lnTo>
                    <a:lnTo>
                      <a:pt x="10" y="286"/>
                    </a:lnTo>
                    <a:lnTo>
                      <a:pt x="1" y="299"/>
                    </a:lnTo>
                    <a:lnTo>
                      <a:pt x="0" y="301"/>
                    </a:lnTo>
                    <a:lnTo>
                      <a:pt x="4" y="275"/>
                    </a:lnTo>
                    <a:lnTo>
                      <a:pt x="12" y="248"/>
                    </a:lnTo>
                    <a:lnTo>
                      <a:pt x="20" y="222"/>
                    </a:lnTo>
                    <a:lnTo>
                      <a:pt x="29" y="194"/>
                    </a:lnTo>
                    <a:lnTo>
                      <a:pt x="39" y="170"/>
                    </a:lnTo>
                    <a:lnTo>
                      <a:pt x="50" y="146"/>
                    </a:lnTo>
                    <a:lnTo>
                      <a:pt x="63" y="121"/>
                    </a:lnTo>
                    <a:lnTo>
                      <a:pt x="76" y="97"/>
                    </a:lnTo>
                    <a:lnTo>
                      <a:pt x="87" y="73"/>
                    </a:lnTo>
                    <a:lnTo>
                      <a:pt x="100" y="49"/>
                    </a:lnTo>
                    <a:lnTo>
                      <a:pt x="111" y="25"/>
                    </a:lnTo>
                    <a:lnTo>
                      <a:pt x="123" y="0"/>
                    </a:lnTo>
                    <a:lnTo>
                      <a:pt x="129" y="3"/>
                    </a:lnTo>
                    <a:close/>
                  </a:path>
                </a:pathLst>
              </a:custGeom>
              <a:solidFill>
                <a:srgbClr val="000000"/>
              </a:solidFill>
              <a:ln w="9525">
                <a:noFill/>
                <a:round/>
                <a:headEnd/>
                <a:tailEnd/>
              </a:ln>
            </p:spPr>
            <p:txBody>
              <a:bodyPr/>
              <a:lstStyle/>
              <a:p>
                <a:endParaRPr lang="en-US"/>
              </a:p>
            </p:txBody>
          </p:sp>
          <p:sp>
            <p:nvSpPr>
              <p:cNvPr id="42138" name="Freeform 154"/>
              <p:cNvSpPr>
                <a:spLocks noChangeAspect="1"/>
              </p:cNvSpPr>
              <p:nvPr/>
            </p:nvSpPr>
            <p:spPr bwMode="auto">
              <a:xfrm>
                <a:off x="2744" y="2407"/>
                <a:ext cx="15" cy="31"/>
              </a:xfrm>
              <a:custGeom>
                <a:avLst/>
                <a:gdLst/>
                <a:ahLst/>
                <a:cxnLst>
                  <a:cxn ang="0">
                    <a:pos x="31" y="2"/>
                  </a:cxn>
                  <a:cxn ang="0">
                    <a:pos x="24" y="17"/>
                  </a:cxn>
                  <a:cxn ang="0">
                    <a:pos x="19" y="32"/>
                  </a:cxn>
                  <a:cxn ang="0">
                    <a:pos x="12" y="47"/>
                  </a:cxn>
                  <a:cxn ang="0">
                    <a:pos x="6" y="62"/>
                  </a:cxn>
                  <a:cxn ang="0">
                    <a:pos x="0" y="62"/>
                  </a:cxn>
                  <a:cxn ang="0">
                    <a:pos x="4" y="45"/>
                  </a:cxn>
                  <a:cxn ang="0">
                    <a:pos x="9" y="28"/>
                  </a:cxn>
                  <a:cxn ang="0">
                    <a:pos x="16" y="14"/>
                  </a:cxn>
                  <a:cxn ang="0">
                    <a:pos x="25" y="0"/>
                  </a:cxn>
                  <a:cxn ang="0">
                    <a:pos x="31" y="2"/>
                  </a:cxn>
                </a:cxnLst>
                <a:rect l="0" t="0" r="r" b="b"/>
                <a:pathLst>
                  <a:path w="31" h="62">
                    <a:moveTo>
                      <a:pt x="31" y="2"/>
                    </a:moveTo>
                    <a:lnTo>
                      <a:pt x="24" y="17"/>
                    </a:lnTo>
                    <a:lnTo>
                      <a:pt x="19" y="32"/>
                    </a:lnTo>
                    <a:lnTo>
                      <a:pt x="12" y="47"/>
                    </a:lnTo>
                    <a:lnTo>
                      <a:pt x="6" y="62"/>
                    </a:lnTo>
                    <a:lnTo>
                      <a:pt x="0" y="62"/>
                    </a:lnTo>
                    <a:lnTo>
                      <a:pt x="4" y="45"/>
                    </a:lnTo>
                    <a:lnTo>
                      <a:pt x="9" y="28"/>
                    </a:lnTo>
                    <a:lnTo>
                      <a:pt x="16" y="14"/>
                    </a:lnTo>
                    <a:lnTo>
                      <a:pt x="25" y="0"/>
                    </a:lnTo>
                    <a:lnTo>
                      <a:pt x="31" y="2"/>
                    </a:lnTo>
                    <a:close/>
                  </a:path>
                </a:pathLst>
              </a:custGeom>
              <a:solidFill>
                <a:srgbClr val="000000"/>
              </a:solidFill>
              <a:ln w="9525">
                <a:noFill/>
                <a:round/>
                <a:headEnd/>
                <a:tailEnd/>
              </a:ln>
            </p:spPr>
            <p:txBody>
              <a:bodyPr/>
              <a:lstStyle/>
              <a:p>
                <a:endParaRPr lang="en-US"/>
              </a:p>
            </p:txBody>
          </p:sp>
          <p:sp>
            <p:nvSpPr>
              <p:cNvPr id="42139" name="Freeform 155"/>
              <p:cNvSpPr>
                <a:spLocks noChangeAspect="1"/>
              </p:cNvSpPr>
              <p:nvPr/>
            </p:nvSpPr>
            <p:spPr bwMode="auto">
              <a:xfrm>
                <a:off x="2722" y="2409"/>
                <a:ext cx="12" cy="29"/>
              </a:xfrm>
              <a:custGeom>
                <a:avLst/>
                <a:gdLst/>
                <a:ahLst/>
                <a:cxnLst>
                  <a:cxn ang="0">
                    <a:pos x="25" y="4"/>
                  </a:cxn>
                  <a:cxn ang="0">
                    <a:pos x="0" y="58"/>
                  </a:cxn>
                  <a:cxn ang="0">
                    <a:pos x="0" y="43"/>
                  </a:cxn>
                  <a:cxn ang="0">
                    <a:pos x="4" y="27"/>
                  </a:cxn>
                  <a:cxn ang="0">
                    <a:pos x="12" y="12"/>
                  </a:cxn>
                  <a:cxn ang="0">
                    <a:pos x="20" y="0"/>
                  </a:cxn>
                  <a:cxn ang="0">
                    <a:pos x="25" y="4"/>
                  </a:cxn>
                </a:cxnLst>
                <a:rect l="0" t="0" r="r" b="b"/>
                <a:pathLst>
                  <a:path w="25" h="58">
                    <a:moveTo>
                      <a:pt x="25" y="4"/>
                    </a:moveTo>
                    <a:lnTo>
                      <a:pt x="0" y="58"/>
                    </a:lnTo>
                    <a:lnTo>
                      <a:pt x="0" y="43"/>
                    </a:lnTo>
                    <a:lnTo>
                      <a:pt x="4" y="27"/>
                    </a:lnTo>
                    <a:lnTo>
                      <a:pt x="12" y="12"/>
                    </a:lnTo>
                    <a:lnTo>
                      <a:pt x="20" y="0"/>
                    </a:lnTo>
                    <a:lnTo>
                      <a:pt x="25" y="4"/>
                    </a:lnTo>
                    <a:close/>
                  </a:path>
                </a:pathLst>
              </a:custGeom>
              <a:solidFill>
                <a:srgbClr val="000000"/>
              </a:solidFill>
              <a:ln w="9525">
                <a:noFill/>
                <a:round/>
                <a:headEnd/>
                <a:tailEnd/>
              </a:ln>
            </p:spPr>
            <p:txBody>
              <a:bodyPr/>
              <a:lstStyle/>
              <a:p>
                <a:endParaRPr lang="en-US"/>
              </a:p>
            </p:txBody>
          </p:sp>
          <p:sp>
            <p:nvSpPr>
              <p:cNvPr id="42140" name="Freeform 156"/>
              <p:cNvSpPr>
                <a:spLocks noChangeAspect="1"/>
              </p:cNvSpPr>
              <p:nvPr/>
            </p:nvSpPr>
            <p:spPr bwMode="auto">
              <a:xfrm>
                <a:off x="2848" y="2420"/>
                <a:ext cx="20" cy="87"/>
              </a:xfrm>
              <a:custGeom>
                <a:avLst/>
                <a:gdLst/>
                <a:ahLst/>
                <a:cxnLst>
                  <a:cxn ang="0">
                    <a:pos x="39" y="3"/>
                  </a:cxn>
                  <a:cxn ang="0">
                    <a:pos x="31" y="46"/>
                  </a:cxn>
                  <a:cxn ang="0">
                    <a:pos x="23" y="89"/>
                  </a:cxn>
                  <a:cxn ang="0">
                    <a:pos x="13" y="133"/>
                  </a:cxn>
                  <a:cxn ang="0">
                    <a:pos x="7" y="174"/>
                  </a:cxn>
                  <a:cxn ang="0">
                    <a:pos x="0" y="174"/>
                  </a:cxn>
                  <a:cxn ang="0">
                    <a:pos x="2" y="152"/>
                  </a:cxn>
                  <a:cxn ang="0">
                    <a:pos x="4" y="129"/>
                  </a:cxn>
                  <a:cxn ang="0">
                    <a:pos x="8" y="107"/>
                  </a:cxn>
                  <a:cxn ang="0">
                    <a:pos x="12" y="84"/>
                  </a:cxn>
                  <a:cxn ang="0">
                    <a:pos x="17" y="62"/>
                  </a:cxn>
                  <a:cxn ang="0">
                    <a:pos x="23" y="40"/>
                  </a:cxn>
                  <a:cxn ang="0">
                    <a:pos x="28" y="20"/>
                  </a:cxn>
                  <a:cxn ang="0">
                    <a:pos x="35" y="0"/>
                  </a:cxn>
                  <a:cxn ang="0">
                    <a:pos x="39" y="3"/>
                  </a:cxn>
                </a:cxnLst>
                <a:rect l="0" t="0" r="r" b="b"/>
                <a:pathLst>
                  <a:path w="39" h="174">
                    <a:moveTo>
                      <a:pt x="39" y="3"/>
                    </a:moveTo>
                    <a:lnTo>
                      <a:pt x="31" y="46"/>
                    </a:lnTo>
                    <a:lnTo>
                      <a:pt x="23" y="89"/>
                    </a:lnTo>
                    <a:lnTo>
                      <a:pt x="13" y="133"/>
                    </a:lnTo>
                    <a:lnTo>
                      <a:pt x="7" y="174"/>
                    </a:lnTo>
                    <a:lnTo>
                      <a:pt x="0" y="174"/>
                    </a:lnTo>
                    <a:lnTo>
                      <a:pt x="2" y="152"/>
                    </a:lnTo>
                    <a:lnTo>
                      <a:pt x="4" y="129"/>
                    </a:lnTo>
                    <a:lnTo>
                      <a:pt x="8" y="107"/>
                    </a:lnTo>
                    <a:lnTo>
                      <a:pt x="12" y="84"/>
                    </a:lnTo>
                    <a:lnTo>
                      <a:pt x="17" y="62"/>
                    </a:lnTo>
                    <a:lnTo>
                      <a:pt x="23" y="40"/>
                    </a:lnTo>
                    <a:lnTo>
                      <a:pt x="28" y="20"/>
                    </a:lnTo>
                    <a:lnTo>
                      <a:pt x="35" y="0"/>
                    </a:lnTo>
                    <a:lnTo>
                      <a:pt x="39" y="3"/>
                    </a:lnTo>
                    <a:close/>
                  </a:path>
                </a:pathLst>
              </a:custGeom>
              <a:solidFill>
                <a:srgbClr val="000000"/>
              </a:solidFill>
              <a:ln w="9525">
                <a:noFill/>
                <a:round/>
                <a:headEnd/>
                <a:tailEnd/>
              </a:ln>
            </p:spPr>
            <p:txBody>
              <a:bodyPr/>
              <a:lstStyle/>
              <a:p>
                <a:endParaRPr lang="en-US"/>
              </a:p>
            </p:txBody>
          </p:sp>
          <p:sp>
            <p:nvSpPr>
              <p:cNvPr id="42141" name="Freeform 157"/>
              <p:cNvSpPr>
                <a:spLocks noChangeAspect="1"/>
              </p:cNvSpPr>
              <p:nvPr/>
            </p:nvSpPr>
            <p:spPr bwMode="auto">
              <a:xfrm>
                <a:off x="2824" y="2424"/>
                <a:ext cx="17" cy="85"/>
              </a:xfrm>
              <a:custGeom>
                <a:avLst/>
                <a:gdLst/>
                <a:ahLst/>
                <a:cxnLst>
                  <a:cxn ang="0">
                    <a:pos x="34" y="0"/>
                  </a:cxn>
                  <a:cxn ang="0">
                    <a:pos x="26" y="41"/>
                  </a:cxn>
                  <a:cxn ang="0">
                    <a:pos x="19" y="82"/>
                  </a:cxn>
                  <a:cxn ang="0">
                    <a:pos x="13" y="125"/>
                  </a:cxn>
                  <a:cxn ang="0">
                    <a:pos x="7" y="167"/>
                  </a:cxn>
                  <a:cxn ang="0">
                    <a:pos x="0" y="170"/>
                  </a:cxn>
                  <a:cxn ang="0">
                    <a:pos x="0" y="126"/>
                  </a:cxn>
                  <a:cxn ang="0">
                    <a:pos x="7" y="83"/>
                  </a:cxn>
                  <a:cxn ang="0">
                    <a:pos x="18" y="41"/>
                  </a:cxn>
                  <a:cxn ang="0">
                    <a:pos x="29" y="0"/>
                  </a:cxn>
                  <a:cxn ang="0">
                    <a:pos x="34" y="0"/>
                  </a:cxn>
                </a:cxnLst>
                <a:rect l="0" t="0" r="r" b="b"/>
                <a:pathLst>
                  <a:path w="34" h="170">
                    <a:moveTo>
                      <a:pt x="34" y="0"/>
                    </a:moveTo>
                    <a:lnTo>
                      <a:pt x="26" y="41"/>
                    </a:lnTo>
                    <a:lnTo>
                      <a:pt x="19" y="82"/>
                    </a:lnTo>
                    <a:lnTo>
                      <a:pt x="13" y="125"/>
                    </a:lnTo>
                    <a:lnTo>
                      <a:pt x="7" y="167"/>
                    </a:lnTo>
                    <a:lnTo>
                      <a:pt x="0" y="170"/>
                    </a:lnTo>
                    <a:lnTo>
                      <a:pt x="0" y="126"/>
                    </a:lnTo>
                    <a:lnTo>
                      <a:pt x="7" y="83"/>
                    </a:lnTo>
                    <a:lnTo>
                      <a:pt x="18" y="41"/>
                    </a:lnTo>
                    <a:lnTo>
                      <a:pt x="29" y="0"/>
                    </a:lnTo>
                    <a:lnTo>
                      <a:pt x="34" y="0"/>
                    </a:lnTo>
                    <a:close/>
                  </a:path>
                </a:pathLst>
              </a:custGeom>
              <a:solidFill>
                <a:srgbClr val="000000"/>
              </a:solidFill>
              <a:ln w="9525">
                <a:noFill/>
                <a:round/>
                <a:headEnd/>
                <a:tailEnd/>
              </a:ln>
            </p:spPr>
            <p:txBody>
              <a:bodyPr/>
              <a:lstStyle/>
              <a:p>
                <a:endParaRPr lang="en-US"/>
              </a:p>
            </p:txBody>
          </p:sp>
          <p:sp>
            <p:nvSpPr>
              <p:cNvPr id="42142" name="Freeform 158"/>
              <p:cNvSpPr>
                <a:spLocks noChangeAspect="1"/>
              </p:cNvSpPr>
              <p:nvPr/>
            </p:nvSpPr>
            <p:spPr bwMode="auto">
              <a:xfrm>
                <a:off x="2798" y="2435"/>
                <a:ext cx="12" cy="78"/>
              </a:xfrm>
              <a:custGeom>
                <a:avLst/>
                <a:gdLst/>
                <a:ahLst/>
                <a:cxnLst>
                  <a:cxn ang="0">
                    <a:pos x="25" y="0"/>
                  </a:cxn>
                  <a:cxn ang="0">
                    <a:pos x="21" y="39"/>
                  </a:cxn>
                  <a:cxn ang="0">
                    <a:pos x="15" y="77"/>
                  </a:cxn>
                  <a:cxn ang="0">
                    <a:pos x="10" y="117"/>
                  </a:cxn>
                  <a:cxn ang="0">
                    <a:pos x="5" y="157"/>
                  </a:cxn>
                  <a:cxn ang="0">
                    <a:pos x="2" y="157"/>
                  </a:cxn>
                  <a:cxn ang="0">
                    <a:pos x="0" y="117"/>
                  </a:cxn>
                  <a:cxn ang="0">
                    <a:pos x="5" y="77"/>
                  </a:cxn>
                  <a:cxn ang="0">
                    <a:pos x="13" y="38"/>
                  </a:cxn>
                  <a:cxn ang="0">
                    <a:pos x="19" y="0"/>
                  </a:cxn>
                  <a:cxn ang="0">
                    <a:pos x="25" y="0"/>
                  </a:cxn>
                </a:cxnLst>
                <a:rect l="0" t="0" r="r" b="b"/>
                <a:pathLst>
                  <a:path w="25" h="157">
                    <a:moveTo>
                      <a:pt x="25" y="0"/>
                    </a:moveTo>
                    <a:lnTo>
                      <a:pt x="21" y="39"/>
                    </a:lnTo>
                    <a:lnTo>
                      <a:pt x="15" y="77"/>
                    </a:lnTo>
                    <a:lnTo>
                      <a:pt x="10" y="117"/>
                    </a:lnTo>
                    <a:lnTo>
                      <a:pt x="5" y="157"/>
                    </a:lnTo>
                    <a:lnTo>
                      <a:pt x="2" y="157"/>
                    </a:lnTo>
                    <a:lnTo>
                      <a:pt x="0" y="117"/>
                    </a:lnTo>
                    <a:lnTo>
                      <a:pt x="5" y="77"/>
                    </a:lnTo>
                    <a:lnTo>
                      <a:pt x="13" y="38"/>
                    </a:lnTo>
                    <a:lnTo>
                      <a:pt x="19" y="0"/>
                    </a:lnTo>
                    <a:lnTo>
                      <a:pt x="25" y="0"/>
                    </a:lnTo>
                    <a:close/>
                  </a:path>
                </a:pathLst>
              </a:custGeom>
              <a:solidFill>
                <a:srgbClr val="000000"/>
              </a:solidFill>
              <a:ln w="9525">
                <a:noFill/>
                <a:round/>
                <a:headEnd/>
                <a:tailEnd/>
              </a:ln>
            </p:spPr>
            <p:txBody>
              <a:bodyPr/>
              <a:lstStyle/>
              <a:p>
                <a:endParaRPr lang="en-US"/>
              </a:p>
            </p:txBody>
          </p:sp>
          <p:sp>
            <p:nvSpPr>
              <p:cNvPr id="42143" name="Freeform 159"/>
              <p:cNvSpPr>
                <a:spLocks noChangeAspect="1"/>
              </p:cNvSpPr>
              <p:nvPr/>
            </p:nvSpPr>
            <p:spPr bwMode="auto">
              <a:xfrm>
                <a:off x="3108" y="2435"/>
                <a:ext cx="56" cy="157"/>
              </a:xfrm>
              <a:custGeom>
                <a:avLst/>
                <a:gdLst/>
                <a:ahLst/>
                <a:cxnLst>
                  <a:cxn ang="0">
                    <a:pos x="94" y="69"/>
                  </a:cxn>
                  <a:cxn ang="0">
                    <a:pos x="93" y="72"/>
                  </a:cxn>
                  <a:cxn ang="0">
                    <a:pos x="91" y="76"/>
                  </a:cxn>
                  <a:cxn ang="0">
                    <a:pos x="89" y="81"/>
                  </a:cxn>
                  <a:cxn ang="0">
                    <a:pos x="89" y="83"/>
                  </a:cxn>
                  <a:cxn ang="0">
                    <a:pos x="76" y="111"/>
                  </a:cxn>
                  <a:cxn ang="0">
                    <a:pos x="63" y="140"/>
                  </a:cxn>
                  <a:cxn ang="0">
                    <a:pos x="52" y="167"/>
                  </a:cxn>
                  <a:cxn ang="0">
                    <a:pos x="41" y="196"/>
                  </a:cxn>
                  <a:cxn ang="0">
                    <a:pos x="30" y="225"/>
                  </a:cxn>
                  <a:cxn ang="0">
                    <a:pos x="20" y="255"/>
                  </a:cxn>
                  <a:cxn ang="0">
                    <a:pos x="10" y="285"/>
                  </a:cxn>
                  <a:cxn ang="0">
                    <a:pos x="0" y="315"/>
                  </a:cxn>
                  <a:cxn ang="0">
                    <a:pos x="7" y="276"/>
                  </a:cxn>
                  <a:cxn ang="0">
                    <a:pos x="17" y="236"/>
                  </a:cxn>
                  <a:cxn ang="0">
                    <a:pos x="30" y="197"/>
                  </a:cxn>
                  <a:cxn ang="0">
                    <a:pos x="46" y="159"/>
                  </a:cxn>
                  <a:cxn ang="0">
                    <a:pos x="62" y="121"/>
                  </a:cxn>
                  <a:cxn ang="0">
                    <a:pos x="78" y="83"/>
                  </a:cxn>
                  <a:cxn ang="0">
                    <a:pos x="93" y="45"/>
                  </a:cxn>
                  <a:cxn ang="0">
                    <a:pos x="106" y="6"/>
                  </a:cxn>
                  <a:cxn ang="0">
                    <a:pos x="112" y="0"/>
                  </a:cxn>
                  <a:cxn ang="0">
                    <a:pos x="109" y="17"/>
                  </a:cxn>
                  <a:cxn ang="0">
                    <a:pos x="106" y="36"/>
                  </a:cxn>
                  <a:cxn ang="0">
                    <a:pos x="100" y="53"/>
                  </a:cxn>
                  <a:cxn ang="0">
                    <a:pos x="94" y="69"/>
                  </a:cxn>
                </a:cxnLst>
                <a:rect l="0" t="0" r="r" b="b"/>
                <a:pathLst>
                  <a:path w="112" h="315">
                    <a:moveTo>
                      <a:pt x="94" y="69"/>
                    </a:moveTo>
                    <a:lnTo>
                      <a:pt x="93" y="72"/>
                    </a:lnTo>
                    <a:lnTo>
                      <a:pt x="91" y="76"/>
                    </a:lnTo>
                    <a:lnTo>
                      <a:pt x="89" y="81"/>
                    </a:lnTo>
                    <a:lnTo>
                      <a:pt x="89" y="83"/>
                    </a:lnTo>
                    <a:lnTo>
                      <a:pt x="76" y="111"/>
                    </a:lnTo>
                    <a:lnTo>
                      <a:pt x="63" y="140"/>
                    </a:lnTo>
                    <a:lnTo>
                      <a:pt x="52" y="167"/>
                    </a:lnTo>
                    <a:lnTo>
                      <a:pt x="41" y="196"/>
                    </a:lnTo>
                    <a:lnTo>
                      <a:pt x="30" y="225"/>
                    </a:lnTo>
                    <a:lnTo>
                      <a:pt x="20" y="255"/>
                    </a:lnTo>
                    <a:lnTo>
                      <a:pt x="10" y="285"/>
                    </a:lnTo>
                    <a:lnTo>
                      <a:pt x="0" y="315"/>
                    </a:lnTo>
                    <a:lnTo>
                      <a:pt x="7" y="276"/>
                    </a:lnTo>
                    <a:lnTo>
                      <a:pt x="17" y="236"/>
                    </a:lnTo>
                    <a:lnTo>
                      <a:pt x="30" y="197"/>
                    </a:lnTo>
                    <a:lnTo>
                      <a:pt x="46" y="159"/>
                    </a:lnTo>
                    <a:lnTo>
                      <a:pt x="62" y="121"/>
                    </a:lnTo>
                    <a:lnTo>
                      <a:pt x="78" y="83"/>
                    </a:lnTo>
                    <a:lnTo>
                      <a:pt x="93" y="45"/>
                    </a:lnTo>
                    <a:lnTo>
                      <a:pt x="106" y="6"/>
                    </a:lnTo>
                    <a:lnTo>
                      <a:pt x="112" y="0"/>
                    </a:lnTo>
                    <a:lnTo>
                      <a:pt x="109" y="17"/>
                    </a:lnTo>
                    <a:lnTo>
                      <a:pt x="106" y="36"/>
                    </a:lnTo>
                    <a:lnTo>
                      <a:pt x="100" y="53"/>
                    </a:lnTo>
                    <a:lnTo>
                      <a:pt x="94" y="69"/>
                    </a:lnTo>
                    <a:close/>
                  </a:path>
                </a:pathLst>
              </a:custGeom>
              <a:solidFill>
                <a:srgbClr val="000000"/>
              </a:solidFill>
              <a:ln w="9525">
                <a:noFill/>
                <a:round/>
                <a:headEnd/>
                <a:tailEnd/>
              </a:ln>
            </p:spPr>
            <p:txBody>
              <a:bodyPr/>
              <a:lstStyle/>
              <a:p>
                <a:endParaRPr lang="en-US"/>
              </a:p>
            </p:txBody>
          </p:sp>
          <p:sp>
            <p:nvSpPr>
              <p:cNvPr id="42144" name="Freeform 160"/>
              <p:cNvSpPr>
                <a:spLocks noChangeAspect="1"/>
              </p:cNvSpPr>
              <p:nvPr/>
            </p:nvSpPr>
            <p:spPr bwMode="auto">
              <a:xfrm>
                <a:off x="3133" y="2445"/>
                <a:ext cx="89" cy="291"/>
              </a:xfrm>
              <a:custGeom>
                <a:avLst/>
                <a:gdLst/>
                <a:ahLst/>
                <a:cxnLst>
                  <a:cxn ang="0">
                    <a:pos x="177" y="82"/>
                  </a:cxn>
                  <a:cxn ang="0">
                    <a:pos x="174" y="97"/>
                  </a:cxn>
                  <a:cxn ang="0">
                    <a:pos x="170" y="112"/>
                  </a:cxn>
                  <a:cxn ang="0">
                    <a:pos x="166" y="126"/>
                  </a:cxn>
                  <a:cxn ang="0">
                    <a:pos x="162" y="141"/>
                  </a:cxn>
                  <a:cxn ang="0">
                    <a:pos x="157" y="154"/>
                  </a:cxn>
                  <a:cxn ang="0">
                    <a:pos x="152" y="169"/>
                  </a:cxn>
                  <a:cxn ang="0">
                    <a:pos x="146" y="183"/>
                  </a:cxn>
                  <a:cxn ang="0">
                    <a:pos x="138" y="196"/>
                  </a:cxn>
                  <a:cxn ang="0">
                    <a:pos x="130" y="222"/>
                  </a:cxn>
                  <a:cxn ang="0">
                    <a:pos x="119" y="248"/>
                  </a:cxn>
                  <a:cxn ang="0">
                    <a:pos x="109" y="274"/>
                  </a:cxn>
                  <a:cxn ang="0">
                    <a:pos x="106" y="303"/>
                  </a:cxn>
                  <a:cxn ang="0">
                    <a:pos x="98" y="335"/>
                  </a:cxn>
                  <a:cxn ang="0">
                    <a:pos x="90" y="366"/>
                  </a:cxn>
                  <a:cxn ang="0">
                    <a:pos x="79" y="398"/>
                  </a:cxn>
                  <a:cxn ang="0">
                    <a:pos x="68" y="429"/>
                  </a:cxn>
                  <a:cxn ang="0">
                    <a:pos x="56" y="460"/>
                  </a:cxn>
                  <a:cxn ang="0">
                    <a:pos x="45" y="491"/>
                  </a:cxn>
                  <a:cxn ang="0">
                    <a:pos x="33" y="522"/>
                  </a:cxn>
                  <a:cxn ang="0">
                    <a:pos x="22" y="553"/>
                  </a:cxn>
                  <a:cxn ang="0">
                    <a:pos x="17" y="561"/>
                  </a:cxn>
                  <a:cxn ang="0">
                    <a:pos x="12" y="569"/>
                  </a:cxn>
                  <a:cxn ang="0">
                    <a:pos x="7" y="577"/>
                  </a:cxn>
                  <a:cxn ang="0">
                    <a:pos x="0" y="582"/>
                  </a:cxn>
                  <a:cxn ang="0">
                    <a:pos x="3" y="561"/>
                  </a:cxn>
                  <a:cxn ang="0">
                    <a:pos x="9" y="535"/>
                  </a:cxn>
                  <a:cxn ang="0">
                    <a:pos x="16" y="505"/>
                  </a:cxn>
                  <a:cxn ang="0">
                    <a:pos x="25" y="475"/>
                  </a:cxn>
                  <a:cxn ang="0">
                    <a:pos x="32" y="446"/>
                  </a:cxn>
                  <a:cxn ang="0">
                    <a:pos x="39" y="422"/>
                  </a:cxn>
                  <a:cxn ang="0">
                    <a:pos x="43" y="406"/>
                  </a:cxn>
                  <a:cxn ang="0">
                    <a:pos x="46" y="400"/>
                  </a:cxn>
                  <a:cxn ang="0">
                    <a:pos x="54" y="355"/>
                  </a:cxn>
                  <a:cxn ang="0">
                    <a:pos x="64" y="312"/>
                  </a:cxn>
                  <a:cxn ang="0">
                    <a:pos x="77" y="268"/>
                  </a:cxn>
                  <a:cxn ang="0">
                    <a:pos x="92" y="226"/>
                  </a:cxn>
                  <a:cxn ang="0">
                    <a:pos x="108" y="183"/>
                  </a:cxn>
                  <a:cxn ang="0">
                    <a:pos x="124" y="141"/>
                  </a:cxn>
                  <a:cxn ang="0">
                    <a:pos x="139" y="98"/>
                  </a:cxn>
                  <a:cxn ang="0">
                    <a:pos x="152" y="54"/>
                  </a:cxn>
                  <a:cxn ang="0">
                    <a:pos x="164" y="0"/>
                  </a:cxn>
                  <a:cxn ang="0">
                    <a:pos x="168" y="21"/>
                  </a:cxn>
                  <a:cxn ang="0">
                    <a:pos x="172" y="41"/>
                  </a:cxn>
                  <a:cxn ang="0">
                    <a:pos x="175" y="62"/>
                  </a:cxn>
                  <a:cxn ang="0">
                    <a:pos x="177" y="82"/>
                  </a:cxn>
                </a:cxnLst>
                <a:rect l="0" t="0" r="r" b="b"/>
                <a:pathLst>
                  <a:path w="177" h="582">
                    <a:moveTo>
                      <a:pt x="177" y="82"/>
                    </a:moveTo>
                    <a:lnTo>
                      <a:pt x="174" y="97"/>
                    </a:lnTo>
                    <a:lnTo>
                      <a:pt x="170" y="112"/>
                    </a:lnTo>
                    <a:lnTo>
                      <a:pt x="166" y="126"/>
                    </a:lnTo>
                    <a:lnTo>
                      <a:pt x="162" y="141"/>
                    </a:lnTo>
                    <a:lnTo>
                      <a:pt x="157" y="154"/>
                    </a:lnTo>
                    <a:lnTo>
                      <a:pt x="152" y="169"/>
                    </a:lnTo>
                    <a:lnTo>
                      <a:pt x="146" y="183"/>
                    </a:lnTo>
                    <a:lnTo>
                      <a:pt x="138" y="196"/>
                    </a:lnTo>
                    <a:lnTo>
                      <a:pt x="130" y="222"/>
                    </a:lnTo>
                    <a:lnTo>
                      <a:pt x="119" y="248"/>
                    </a:lnTo>
                    <a:lnTo>
                      <a:pt x="109" y="274"/>
                    </a:lnTo>
                    <a:lnTo>
                      <a:pt x="106" y="303"/>
                    </a:lnTo>
                    <a:lnTo>
                      <a:pt x="98" y="335"/>
                    </a:lnTo>
                    <a:lnTo>
                      <a:pt x="90" y="366"/>
                    </a:lnTo>
                    <a:lnTo>
                      <a:pt x="79" y="398"/>
                    </a:lnTo>
                    <a:lnTo>
                      <a:pt x="68" y="429"/>
                    </a:lnTo>
                    <a:lnTo>
                      <a:pt x="56" y="460"/>
                    </a:lnTo>
                    <a:lnTo>
                      <a:pt x="45" y="491"/>
                    </a:lnTo>
                    <a:lnTo>
                      <a:pt x="33" y="522"/>
                    </a:lnTo>
                    <a:lnTo>
                      <a:pt x="22" y="553"/>
                    </a:lnTo>
                    <a:lnTo>
                      <a:pt x="17" y="561"/>
                    </a:lnTo>
                    <a:lnTo>
                      <a:pt x="12" y="569"/>
                    </a:lnTo>
                    <a:lnTo>
                      <a:pt x="7" y="577"/>
                    </a:lnTo>
                    <a:lnTo>
                      <a:pt x="0" y="582"/>
                    </a:lnTo>
                    <a:lnTo>
                      <a:pt x="3" y="561"/>
                    </a:lnTo>
                    <a:lnTo>
                      <a:pt x="9" y="535"/>
                    </a:lnTo>
                    <a:lnTo>
                      <a:pt x="16" y="505"/>
                    </a:lnTo>
                    <a:lnTo>
                      <a:pt x="25" y="475"/>
                    </a:lnTo>
                    <a:lnTo>
                      <a:pt x="32" y="446"/>
                    </a:lnTo>
                    <a:lnTo>
                      <a:pt x="39" y="422"/>
                    </a:lnTo>
                    <a:lnTo>
                      <a:pt x="43" y="406"/>
                    </a:lnTo>
                    <a:lnTo>
                      <a:pt x="46" y="400"/>
                    </a:lnTo>
                    <a:lnTo>
                      <a:pt x="54" y="355"/>
                    </a:lnTo>
                    <a:lnTo>
                      <a:pt x="64" y="312"/>
                    </a:lnTo>
                    <a:lnTo>
                      <a:pt x="77" y="268"/>
                    </a:lnTo>
                    <a:lnTo>
                      <a:pt x="92" y="226"/>
                    </a:lnTo>
                    <a:lnTo>
                      <a:pt x="108" y="183"/>
                    </a:lnTo>
                    <a:lnTo>
                      <a:pt x="124" y="141"/>
                    </a:lnTo>
                    <a:lnTo>
                      <a:pt x="139" y="98"/>
                    </a:lnTo>
                    <a:lnTo>
                      <a:pt x="152" y="54"/>
                    </a:lnTo>
                    <a:lnTo>
                      <a:pt x="164" y="0"/>
                    </a:lnTo>
                    <a:lnTo>
                      <a:pt x="168" y="21"/>
                    </a:lnTo>
                    <a:lnTo>
                      <a:pt x="172" y="41"/>
                    </a:lnTo>
                    <a:lnTo>
                      <a:pt x="175" y="62"/>
                    </a:lnTo>
                    <a:lnTo>
                      <a:pt x="177" y="82"/>
                    </a:lnTo>
                    <a:close/>
                  </a:path>
                </a:pathLst>
              </a:custGeom>
              <a:solidFill>
                <a:srgbClr val="DDC6BA"/>
              </a:solidFill>
              <a:ln w="9525">
                <a:noFill/>
                <a:round/>
                <a:headEnd/>
                <a:tailEnd/>
              </a:ln>
            </p:spPr>
            <p:txBody>
              <a:bodyPr/>
              <a:lstStyle/>
              <a:p>
                <a:endParaRPr lang="en-US"/>
              </a:p>
            </p:txBody>
          </p:sp>
          <p:sp>
            <p:nvSpPr>
              <p:cNvPr id="42145" name="Freeform 161"/>
              <p:cNvSpPr>
                <a:spLocks noChangeAspect="1"/>
              </p:cNvSpPr>
              <p:nvPr/>
            </p:nvSpPr>
            <p:spPr bwMode="auto">
              <a:xfrm>
                <a:off x="2769" y="2456"/>
                <a:ext cx="10" cy="52"/>
              </a:xfrm>
              <a:custGeom>
                <a:avLst/>
                <a:gdLst/>
                <a:ahLst/>
                <a:cxnLst>
                  <a:cxn ang="0">
                    <a:pos x="19" y="3"/>
                  </a:cxn>
                  <a:cxn ang="0">
                    <a:pos x="7" y="102"/>
                  </a:cxn>
                  <a:cxn ang="0">
                    <a:pos x="0" y="102"/>
                  </a:cxn>
                  <a:cxn ang="0">
                    <a:pos x="1" y="75"/>
                  </a:cxn>
                  <a:cxn ang="0">
                    <a:pos x="5" y="49"/>
                  </a:cxn>
                  <a:cxn ang="0">
                    <a:pos x="10" y="24"/>
                  </a:cxn>
                  <a:cxn ang="0">
                    <a:pos x="16" y="0"/>
                  </a:cxn>
                  <a:cxn ang="0">
                    <a:pos x="19" y="3"/>
                  </a:cxn>
                </a:cxnLst>
                <a:rect l="0" t="0" r="r" b="b"/>
                <a:pathLst>
                  <a:path w="19" h="102">
                    <a:moveTo>
                      <a:pt x="19" y="3"/>
                    </a:moveTo>
                    <a:lnTo>
                      <a:pt x="7" y="102"/>
                    </a:lnTo>
                    <a:lnTo>
                      <a:pt x="0" y="102"/>
                    </a:lnTo>
                    <a:lnTo>
                      <a:pt x="1" y="75"/>
                    </a:lnTo>
                    <a:lnTo>
                      <a:pt x="5" y="49"/>
                    </a:lnTo>
                    <a:lnTo>
                      <a:pt x="10" y="24"/>
                    </a:lnTo>
                    <a:lnTo>
                      <a:pt x="16" y="0"/>
                    </a:lnTo>
                    <a:lnTo>
                      <a:pt x="19" y="3"/>
                    </a:lnTo>
                    <a:close/>
                  </a:path>
                </a:pathLst>
              </a:custGeom>
              <a:solidFill>
                <a:srgbClr val="000000"/>
              </a:solidFill>
              <a:ln w="9525">
                <a:noFill/>
                <a:round/>
                <a:headEnd/>
                <a:tailEnd/>
              </a:ln>
            </p:spPr>
            <p:txBody>
              <a:bodyPr/>
              <a:lstStyle/>
              <a:p>
                <a:endParaRPr lang="en-US"/>
              </a:p>
            </p:txBody>
          </p:sp>
          <p:sp>
            <p:nvSpPr>
              <p:cNvPr id="42146" name="Freeform 162"/>
              <p:cNvSpPr>
                <a:spLocks noChangeAspect="1"/>
              </p:cNvSpPr>
              <p:nvPr/>
            </p:nvSpPr>
            <p:spPr bwMode="auto">
              <a:xfrm>
                <a:off x="2904" y="2432"/>
                <a:ext cx="13" cy="51"/>
              </a:xfrm>
              <a:custGeom>
                <a:avLst/>
                <a:gdLst/>
                <a:ahLst/>
                <a:cxnLst>
                  <a:cxn ang="0">
                    <a:pos x="26" y="4"/>
                  </a:cxn>
                  <a:cxn ang="0">
                    <a:pos x="6" y="102"/>
                  </a:cxn>
                  <a:cxn ang="0">
                    <a:pos x="0" y="101"/>
                  </a:cxn>
                  <a:cxn ang="0">
                    <a:pos x="3" y="74"/>
                  </a:cxn>
                  <a:cxn ang="0">
                    <a:pos x="8" y="49"/>
                  </a:cxn>
                  <a:cxn ang="0">
                    <a:pos x="14" y="23"/>
                  </a:cxn>
                  <a:cxn ang="0">
                    <a:pos x="22" y="0"/>
                  </a:cxn>
                  <a:cxn ang="0">
                    <a:pos x="26" y="4"/>
                  </a:cxn>
                </a:cxnLst>
                <a:rect l="0" t="0" r="r" b="b"/>
                <a:pathLst>
                  <a:path w="26" h="102">
                    <a:moveTo>
                      <a:pt x="26" y="4"/>
                    </a:moveTo>
                    <a:lnTo>
                      <a:pt x="6" y="102"/>
                    </a:lnTo>
                    <a:lnTo>
                      <a:pt x="0" y="101"/>
                    </a:lnTo>
                    <a:lnTo>
                      <a:pt x="3" y="74"/>
                    </a:lnTo>
                    <a:lnTo>
                      <a:pt x="8" y="49"/>
                    </a:lnTo>
                    <a:lnTo>
                      <a:pt x="14" y="23"/>
                    </a:lnTo>
                    <a:lnTo>
                      <a:pt x="22" y="0"/>
                    </a:lnTo>
                    <a:lnTo>
                      <a:pt x="26" y="4"/>
                    </a:lnTo>
                    <a:close/>
                  </a:path>
                </a:pathLst>
              </a:custGeom>
              <a:solidFill>
                <a:srgbClr val="000000"/>
              </a:solidFill>
              <a:ln w="9525">
                <a:noFill/>
                <a:round/>
                <a:headEnd/>
                <a:tailEnd/>
              </a:ln>
            </p:spPr>
            <p:txBody>
              <a:bodyPr/>
              <a:lstStyle/>
              <a:p>
                <a:endParaRPr lang="en-US"/>
              </a:p>
            </p:txBody>
          </p:sp>
          <p:sp>
            <p:nvSpPr>
              <p:cNvPr id="42147" name="Freeform 163"/>
              <p:cNvSpPr>
                <a:spLocks noChangeAspect="1"/>
              </p:cNvSpPr>
              <p:nvPr/>
            </p:nvSpPr>
            <p:spPr bwMode="auto">
              <a:xfrm>
                <a:off x="3158" y="2473"/>
                <a:ext cx="83" cy="272"/>
              </a:xfrm>
              <a:custGeom>
                <a:avLst/>
                <a:gdLst/>
                <a:ahLst/>
                <a:cxnLst>
                  <a:cxn ang="0">
                    <a:pos x="145" y="145"/>
                  </a:cxn>
                  <a:cxn ang="0">
                    <a:pos x="144" y="153"/>
                  </a:cxn>
                  <a:cxn ang="0">
                    <a:pos x="139" y="163"/>
                  </a:cxn>
                  <a:cxn ang="0">
                    <a:pos x="135" y="173"/>
                  </a:cxn>
                  <a:cxn ang="0">
                    <a:pos x="132" y="183"/>
                  </a:cxn>
                  <a:cxn ang="0">
                    <a:pos x="131" y="193"/>
                  </a:cxn>
                  <a:cxn ang="0">
                    <a:pos x="128" y="202"/>
                  </a:cxn>
                  <a:cxn ang="0">
                    <a:pos x="123" y="210"/>
                  </a:cxn>
                  <a:cxn ang="0">
                    <a:pos x="118" y="217"/>
                  </a:cxn>
                  <a:cxn ang="0">
                    <a:pos x="114" y="239"/>
                  </a:cxn>
                  <a:cxn ang="0">
                    <a:pos x="107" y="258"/>
                  </a:cxn>
                  <a:cxn ang="0">
                    <a:pos x="100" y="278"/>
                  </a:cxn>
                  <a:cxn ang="0">
                    <a:pos x="100" y="297"/>
                  </a:cxn>
                  <a:cxn ang="0">
                    <a:pos x="90" y="327"/>
                  </a:cxn>
                  <a:cxn ang="0">
                    <a:pos x="81" y="357"/>
                  </a:cxn>
                  <a:cxn ang="0">
                    <a:pos x="71" y="387"/>
                  </a:cxn>
                  <a:cxn ang="0">
                    <a:pos x="62" y="417"/>
                  </a:cxn>
                  <a:cxn ang="0">
                    <a:pos x="52" y="447"/>
                  </a:cxn>
                  <a:cxn ang="0">
                    <a:pos x="42" y="477"/>
                  </a:cxn>
                  <a:cxn ang="0">
                    <a:pos x="30" y="506"/>
                  </a:cxn>
                  <a:cxn ang="0">
                    <a:pos x="16" y="534"/>
                  </a:cxn>
                  <a:cxn ang="0">
                    <a:pos x="13" y="538"/>
                  </a:cxn>
                  <a:cxn ang="0">
                    <a:pos x="9" y="542"/>
                  </a:cxn>
                  <a:cxn ang="0">
                    <a:pos x="5" y="544"/>
                  </a:cxn>
                  <a:cxn ang="0">
                    <a:pos x="0" y="545"/>
                  </a:cxn>
                  <a:cxn ang="0">
                    <a:pos x="4" y="528"/>
                  </a:cxn>
                  <a:cxn ang="0">
                    <a:pos x="8" y="511"/>
                  </a:cxn>
                  <a:cxn ang="0">
                    <a:pos x="13" y="493"/>
                  </a:cxn>
                  <a:cxn ang="0">
                    <a:pos x="17" y="476"/>
                  </a:cxn>
                  <a:cxn ang="0">
                    <a:pos x="23" y="459"/>
                  </a:cxn>
                  <a:cxn ang="0">
                    <a:pos x="28" y="443"/>
                  </a:cxn>
                  <a:cxn ang="0">
                    <a:pos x="33" y="425"/>
                  </a:cxn>
                  <a:cxn ang="0">
                    <a:pos x="38" y="408"/>
                  </a:cxn>
                  <a:cxn ang="0">
                    <a:pos x="45" y="394"/>
                  </a:cxn>
                  <a:cxn ang="0">
                    <a:pos x="51" y="379"/>
                  </a:cxn>
                  <a:cxn ang="0">
                    <a:pos x="55" y="364"/>
                  </a:cxn>
                  <a:cxn ang="0">
                    <a:pos x="59" y="349"/>
                  </a:cxn>
                  <a:cxn ang="0">
                    <a:pos x="63" y="333"/>
                  </a:cxn>
                  <a:cxn ang="0">
                    <a:pos x="67" y="317"/>
                  </a:cxn>
                  <a:cxn ang="0">
                    <a:pos x="70" y="302"/>
                  </a:cxn>
                  <a:cxn ang="0">
                    <a:pos x="75" y="286"/>
                  </a:cxn>
                  <a:cxn ang="0">
                    <a:pos x="78" y="257"/>
                  </a:cxn>
                  <a:cxn ang="0">
                    <a:pos x="84" y="231"/>
                  </a:cxn>
                  <a:cxn ang="0">
                    <a:pos x="91" y="204"/>
                  </a:cxn>
                  <a:cxn ang="0">
                    <a:pos x="100" y="178"/>
                  </a:cxn>
                  <a:cxn ang="0">
                    <a:pos x="109" y="152"/>
                  </a:cxn>
                  <a:cxn ang="0">
                    <a:pos x="119" y="127"/>
                  </a:cxn>
                  <a:cxn ang="0">
                    <a:pos x="127" y="102"/>
                  </a:cxn>
                  <a:cxn ang="0">
                    <a:pos x="135" y="76"/>
                  </a:cxn>
                  <a:cxn ang="0">
                    <a:pos x="143" y="58"/>
                  </a:cxn>
                  <a:cxn ang="0">
                    <a:pos x="146" y="38"/>
                  </a:cxn>
                  <a:cxn ang="0">
                    <a:pos x="151" y="19"/>
                  </a:cxn>
                  <a:cxn ang="0">
                    <a:pos x="158" y="0"/>
                  </a:cxn>
                  <a:cxn ang="0">
                    <a:pos x="167" y="36"/>
                  </a:cxn>
                  <a:cxn ang="0">
                    <a:pos x="167" y="73"/>
                  </a:cxn>
                  <a:cxn ang="0">
                    <a:pos x="158" y="110"/>
                  </a:cxn>
                  <a:cxn ang="0">
                    <a:pos x="145" y="145"/>
                  </a:cxn>
                </a:cxnLst>
                <a:rect l="0" t="0" r="r" b="b"/>
                <a:pathLst>
                  <a:path w="167" h="545">
                    <a:moveTo>
                      <a:pt x="145" y="145"/>
                    </a:moveTo>
                    <a:lnTo>
                      <a:pt x="144" y="153"/>
                    </a:lnTo>
                    <a:lnTo>
                      <a:pt x="139" y="163"/>
                    </a:lnTo>
                    <a:lnTo>
                      <a:pt x="135" y="173"/>
                    </a:lnTo>
                    <a:lnTo>
                      <a:pt x="132" y="183"/>
                    </a:lnTo>
                    <a:lnTo>
                      <a:pt x="131" y="193"/>
                    </a:lnTo>
                    <a:lnTo>
                      <a:pt x="128" y="202"/>
                    </a:lnTo>
                    <a:lnTo>
                      <a:pt x="123" y="210"/>
                    </a:lnTo>
                    <a:lnTo>
                      <a:pt x="118" y="217"/>
                    </a:lnTo>
                    <a:lnTo>
                      <a:pt x="114" y="239"/>
                    </a:lnTo>
                    <a:lnTo>
                      <a:pt x="107" y="258"/>
                    </a:lnTo>
                    <a:lnTo>
                      <a:pt x="100" y="278"/>
                    </a:lnTo>
                    <a:lnTo>
                      <a:pt x="100" y="297"/>
                    </a:lnTo>
                    <a:lnTo>
                      <a:pt x="90" y="327"/>
                    </a:lnTo>
                    <a:lnTo>
                      <a:pt x="81" y="357"/>
                    </a:lnTo>
                    <a:lnTo>
                      <a:pt x="71" y="387"/>
                    </a:lnTo>
                    <a:lnTo>
                      <a:pt x="62" y="417"/>
                    </a:lnTo>
                    <a:lnTo>
                      <a:pt x="52" y="447"/>
                    </a:lnTo>
                    <a:lnTo>
                      <a:pt x="42" y="477"/>
                    </a:lnTo>
                    <a:lnTo>
                      <a:pt x="30" y="506"/>
                    </a:lnTo>
                    <a:lnTo>
                      <a:pt x="16" y="534"/>
                    </a:lnTo>
                    <a:lnTo>
                      <a:pt x="13" y="538"/>
                    </a:lnTo>
                    <a:lnTo>
                      <a:pt x="9" y="542"/>
                    </a:lnTo>
                    <a:lnTo>
                      <a:pt x="5" y="544"/>
                    </a:lnTo>
                    <a:lnTo>
                      <a:pt x="0" y="545"/>
                    </a:lnTo>
                    <a:lnTo>
                      <a:pt x="4" y="528"/>
                    </a:lnTo>
                    <a:lnTo>
                      <a:pt x="8" y="511"/>
                    </a:lnTo>
                    <a:lnTo>
                      <a:pt x="13" y="493"/>
                    </a:lnTo>
                    <a:lnTo>
                      <a:pt x="17" y="476"/>
                    </a:lnTo>
                    <a:lnTo>
                      <a:pt x="23" y="459"/>
                    </a:lnTo>
                    <a:lnTo>
                      <a:pt x="28" y="443"/>
                    </a:lnTo>
                    <a:lnTo>
                      <a:pt x="33" y="425"/>
                    </a:lnTo>
                    <a:lnTo>
                      <a:pt x="38" y="408"/>
                    </a:lnTo>
                    <a:lnTo>
                      <a:pt x="45" y="394"/>
                    </a:lnTo>
                    <a:lnTo>
                      <a:pt x="51" y="379"/>
                    </a:lnTo>
                    <a:lnTo>
                      <a:pt x="55" y="364"/>
                    </a:lnTo>
                    <a:lnTo>
                      <a:pt x="59" y="349"/>
                    </a:lnTo>
                    <a:lnTo>
                      <a:pt x="63" y="333"/>
                    </a:lnTo>
                    <a:lnTo>
                      <a:pt x="67" y="317"/>
                    </a:lnTo>
                    <a:lnTo>
                      <a:pt x="70" y="302"/>
                    </a:lnTo>
                    <a:lnTo>
                      <a:pt x="75" y="286"/>
                    </a:lnTo>
                    <a:lnTo>
                      <a:pt x="78" y="257"/>
                    </a:lnTo>
                    <a:lnTo>
                      <a:pt x="84" y="231"/>
                    </a:lnTo>
                    <a:lnTo>
                      <a:pt x="91" y="204"/>
                    </a:lnTo>
                    <a:lnTo>
                      <a:pt x="100" y="178"/>
                    </a:lnTo>
                    <a:lnTo>
                      <a:pt x="109" y="152"/>
                    </a:lnTo>
                    <a:lnTo>
                      <a:pt x="119" y="127"/>
                    </a:lnTo>
                    <a:lnTo>
                      <a:pt x="127" y="102"/>
                    </a:lnTo>
                    <a:lnTo>
                      <a:pt x="135" y="76"/>
                    </a:lnTo>
                    <a:lnTo>
                      <a:pt x="143" y="58"/>
                    </a:lnTo>
                    <a:lnTo>
                      <a:pt x="146" y="38"/>
                    </a:lnTo>
                    <a:lnTo>
                      <a:pt x="151" y="19"/>
                    </a:lnTo>
                    <a:lnTo>
                      <a:pt x="158" y="0"/>
                    </a:lnTo>
                    <a:lnTo>
                      <a:pt x="167" y="36"/>
                    </a:lnTo>
                    <a:lnTo>
                      <a:pt x="167" y="73"/>
                    </a:lnTo>
                    <a:lnTo>
                      <a:pt x="158" y="110"/>
                    </a:lnTo>
                    <a:lnTo>
                      <a:pt x="145" y="145"/>
                    </a:lnTo>
                    <a:close/>
                  </a:path>
                </a:pathLst>
              </a:custGeom>
              <a:solidFill>
                <a:srgbClr val="DDC6BA"/>
              </a:solidFill>
              <a:ln w="9525">
                <a:noFill/>
                <a:round/>
                <a:headEnd/>
                <a:tailEnd/>
              </a:ln>
            </p:spPr>
            <p:txBody>
              <a:bodyPr/>
              <a:lstStyle/>
              <a:p>
                <a:endParaRPr lang="en-US"/>
              </a:p>
            </p:txBody>
          </p:sp>
          <p:sp>
            <p:nvSpPr>
              <p:cNvPr id="42148" name="Freeform 164"/>
              <p:cNvSpPr>
                <a:spLocks noChangeAspect="1"/>
              </p:cNvSpPr>
              <p:nvPr/>
            </p:nvSpPr>
            <p:spPr bwMode="auto">
              <a:xfrm>
                <a:off x="2699" y="2482"/>
                <a:ext cx="10" cy="34"/>
              </a:xfrm>
              <a:custGeom>
                <a:avLst/>
                <a:gdLst/>
                <a:ahLst/>
                <a:cxnLst>
                  <a:cxn ang="0">
                    <a:pos x="18" y="0"/>
                  </a:cxn>
                  <a:cxn ang="0">
                    <a:pos x="19" y="16"/>
                  </a:cxn>
                  <a:cxn ang="0">
                    <a:pos x="20" y="33"/>
                  </a:cxn>
                  <a:cxn ang="0">
                    <a:pos x="19" y="50"/>
                  </a:cxn>
                  <a:cxn ang="0">
                    <a:pos x="15" y="67"/>
                  </a:cxn>
                  <a:cxn ang="0">
                    <a:pos x="3" y="57"/>
                  </a:cxn>
                  <a:cxn ang="0">
                    <a:pos x="0" y="43"/>
                  </a:cxn>
                  <a:cxn ang="0">
                    <a:pos x="3" y="27"/>
                  </a:cxn>
                  <a:cxn ang="0">
                    <a:pos x="4" y="11"/>
                  </a:cxn>
                  <a:cxn ang="0">
                    <a:pos x="8" y="9"/>
                  </a:cxn>
                  <a:cxn ang="0">
                    <a:pos x="11" y="5"/>
                  </a:cxn>
                  <a:cxn ang="0">
                    <a:pos x="13" y="1"/>
                  </a:cxn>
                  <a:cxn ang="0">
                    <a:pos x="18" y="0"/>
                  </a:cxn>
                </a:cxnLst>
                <a:rect l="0" t="0" r="r" b="b"/>
                <a:pathLst>
                  <a:path w="20" h="67">
                    <a:moveTo>
                      <a:pt x="18" y="0"/>
                    </a:moveTo>
                    <a:lnTo>
                      <a:pt x="19" y="16"/>
                    </a:lnTo>
                    <a:lnTo>
                      <a:pt x="20" y="33"/>
                    </a:lnTo>
                    <a:lnTo>
                      <a:pt x="19" y="50"/>
                    </a:lnTo>
                    <a:lnTo>
                      <a:pt x="15" y="67"/>
                    </a:lnTo>
                    <a:lnTo>
                      <a:pt x="3" y="57"/>
                    </a:lnTo>
                    <a:lnTo>
                      <a:pt x="0" y="43"/>
                    </a:lnTo>
                    <a:lnTo>
                      <a:pt x="3" y="27"/>
                    </a:lnTo>
                    <a:lnTo>
                      <a:pt x="4" y="11"/>
                    </a:lnTo>
                    <a:lnTo>
                      <a:pt x="8" y="9"/>
                    </a:lnTo>
                    <a:lnTo>
                      <a:pt x="11" y="5"/>
                    </a:lnTo>
                    <a:lnTo>
                      <a:pt x="13" y="1"/>
                    </a:lnTo>
                    <a:lnTo>
                      <a:pt x="18" y="0"/>
                    </a:lnTo>
                    <a:close/>
                  </a:path>
                </a:pathLst>
              </a:custGeom>
              <a:solidFill>
                <a:srgbClr val="000000"/>
              </a:solidFill>
              <a:ln w="9525">
                <a:noFill/>
                <a:round/>
                <a:headEnd/>
                <a:tailEnd/>
              </a:ln>
            </p:spPr>
            <p:txBody>
              <a:bodyPr/>
              <a:lstStyle/>
              <a:p>
                <a:endParaRPr lang="en-US"/>
              </a:p>
            </p:txBody>
          </p:sp>
          <p:sp>
            <p:nvSpPr>
              <p:cNvPr id="42149" name="Freeform 165"/>
              <p:cNvSpPr>
                <a:spLocks noChangeAspect="1"/>
              </p:cNvSpPr>
              <p:nvPr/>
            </p:nvSpPr>
            <p:spPr bwMode="auto">
              <a:xfrm>
                <a:off x="2725" y="2485"/>
                <a:ext cx="6" cy="31"/>
              </a:xfrm>
              <a:custGeom>
                <a:avLst/>
                <a:gdLst/>
                <a:ahLst/>
                <a:cxnLst>
                  <a:cxn ang="0">
                    <a:pos x="11" y="0"/>
                  </a:cxn>
                  <a:cxn ang="0">
                    <a:pos x="12" y="16"/>
                  </a:cxn>
                  <a:cxn ang="0">
                    <a:pos x="13" y="33"/>
                  </a:cxn>
                  <a:cxn ang="0">
                    <a:pos x="12" y="49"/>
                  </a:cxn>
                  <a:cxn ang="0">
                    <a:pos x="8" y="63"/>
                  </a:cxn>
                  <a:cxn ang="0">
                    <a:pos x="1" y="46"/>
                  </a:cxn>
                  <a:cxn ang="0">
                    <a:pos x="0" y="31"/>
                  </a:cxn>
                  <a:cxn ang="0">
                    <a:pos x="4" y="15"/>
                  </a:cxn>
                  <a:cxn ang="0">
                    <a:pos x="5" y="0"/>
                  </a:cxn>
                  <a:cxn ang="0">
                    <a:pos x="11" y="0"/>
                  </a:cxn>
                </a:cxnLst>
                <a:rect l="0" t="0" r="r" b="b"/>
                <a:pathLst>
                  <a:path w="13" h="63">
                    <a:moveTo>
                      <a:pt x="11" y="0"/>
                    </a:moveTo>
                    <a:lnTo>
                      <a:pt x="12" y="16"/>
                    </a:lnTo>
                    <a:lnTo>
                      <a:pt x="13" y="33"/>
                    </a:lnTo>
                    <a:lnTo>
                      <a:pt x="12" y="49"/>
                    </a:lnTo>
                    <a:lnTo>
                      <a:pt x="8" y="63"/>
                    </a:lnTo>
                    <a:lnTo>
                      <a:pt x="1" y="46"/>
                    </a:lnTo>
                    <a:lnTo>
                      <a:pt x="0" y="31"/>
                    </a:lnTo>
                    <a:lnTo>
                      <a:pt x="4" y="15"/>
                    </a:lnTo>
                    <a:lnTo>
                      <a:pt x="5" y="0"/>
                    </a:lnTo>
                    <a:lnTo>
                      <a:pt x="11" y="0"/>
                    </a:lnTo>
                    <a:close/>
                  </a:path>
                </a:pathLst>
              </a:custGeom>
              <a:solidFill>
                <a:srgbClr val="000000"/>
              </a:solidFill>
              <a:ln w="9525">
                <a:noFill/>
                <a:round/>
                <a:headEnd/>
                <a:tailEnd/>
              </a:ln>
            </p:spPr>
            <p:txBody>
              <a:bodyPr/>
              <a:lstStyle/>
              <a:p>
                <a:endParaRPr lang="en-US"/>
              </a:p>
            </p:txBody>
          </p:sp>
          <p:sp>
            <p:nvSpPr>
              <p:cNvPr id="42150" name="Freeform 166"/>
              <p:cNvSpPr>
                <a:spLocks noChangeAspect="1"/>
              </p:cNvSpPr>
              <p:nvPr/>
            </p:nvSpPr>
            <p:spPr bwMode="auto">
              <a:xfrm>
                <a:off x="3184" y="2486"/>
                <a:ext cx="80" cy="275"/>
              </a:xfrm>
              <a:custGeom>
                <a:avLst/>
                <a:gdLst/>
                <a:ahLst/>
                <a:cxnLst>
                  <a:cxn ang="0">
                    <a:pos x="153" y="80"/>
                  </a:cxn>
                  <a:cxn ang="0">
                    <a:pos x="145" y="106"/>
                  </a:cxn>
                  <a:cxn ang="0">
                    <a:pos x="138" y="131"/>
                  </a:cxn>
                  <a:cxn ang="0">
                    <a:pos x="132" y="158"/>
                  </a:cxn>
                  <a:cxn ang="0">
                    <a:pos x="128" y="184"/>
                  </a:cxn>
                  <a:cxn ang="0">
                    <a:pos x="121" y="211"/>
                  </a:cxn>
                  <a:cxn ang="0">
                    <a:pos x="114" y="236"/>
                  </a:cxn>
                  <a:cxn ang="0">
                    <a:pos x="105" y="261"/>
                  </a:cxn>
                  <a:cxn ang="0">
                    <a:pos x="92" y="286"/>
                  </a:cxn>
                  <a:cxn ang="0">
                    <a:pos x="89" y="310"/>
                  </a:cxn>
                  <a:cxn ang="0">
                    <a:pos x="83" y="334"/>
                  </a:cxn>
                  <a:cxn ang="0">
                    <a:pos x="75" y="358"/>
                  </a:cxn>
                  <a:cxn ang="0">
                    <a:pos x="66" y="382"/>
                  </a:cxn>
                  <a:cxn ang="0">
                    <a:pos x="56" y="405"/>
                  </a:cxn>
                  <a:cxn ang="0">
                    <a:pos x="46" y="430"/>
                  </a:cxn>
                  <a:cxn ang="0">
                    <a:pos x="38" y="454"/>
                  </a:cxn>
                  <a:cxn ang="0">
                    <a:pos x="31" y="479"/>
                  </a:cxn>
                  <a:cxn ang="0">
                    <a:pos x="23" y="495"/>
                  </a:cxn>
                  <a:cxn ang="0">
                    <a:pos x="16" y="514"/>
                  </a:cxn>
                  <a:cxn ang="0">
                    <a:pos x="10" y="532"/>
                  </a:cxn>
                  <a:cxn ang="0">
                    <a:pos x="1" y="548"/>
                  </a:cxn>
                  <a:cxn ang="0">
                    <a:pos x="0" y="531"/>
                  </a:cxn>
                  <a:cxn ang="0">
                    <a:pos x="1" y="514"/>
                  </a:cxn>
                  <a:cxn ang="0">
                    <a:pos x="6" y="498"/>
                  </a:cxn>
                  <a:cxn ang="0">
                    <a:pos x="10" y="480"/>
                  </a:cxn>
                  <a:cxn ang="0">
                    <a:pos x="16" y="464"/>
                  </a:cxn>
                  <a:cxn ang="0">
                    <a:pos x="22" y="448"/>
                  </a:cxn>
                  <a:cxn ang="0">
                    <a:pos x="27" y="433"/>
                  </a:cxn>
                  <a:cxn ang="0">
                    <a:pos x="30" y="417"/>
                  </a:cxn>
                  <a:cxn ang="0">
                    <a:pos x="40" y="390"/>
                  </a:cxn>
                  <a:cxn ang="0">
                    <a:pos x="50" y="362"/>
                  </a:cxn>
                  <a:cxn ang="0">
                    <a:pos x="58" y="334"/>
                  </a:cxn>
                  <a:cxn ang="0">
                    <a:pos x="65" y="304"/>
                  </a:cxn>
                  <a:cxn ang="0">
                    <a:pos x="71" y="275"/>
                  </a:cxn>
                  <a:cxn ang="0">
                    <a:pos x="78" y="246"/>
                  </a:cxn>
                  <a:cxn ang="0">
                    <a:pos x="85" y="218"/>
                  </a:cxn>
                  <a:cxn ang="0">
                    <a:pos x="92" y="189"/>
                  </a:cxn>
                  <a:cxn ang="0">
                    <a:pos x="96" y="173"/>
                  </a:cxn>
                  <a:cxn ang="0">
                    <a:pos x="101" y="156"/>
                  </a:cxn>
                  <a:cxn ang="0">
                    <a:pos x="106" y="140"/>
                  </a:cxn>
                  <a:cxn ang="0">
                    <a:pos x="105" y="124"/>
                  </a:cxn>
                  <a:cxn ang="0">
                    <a:pos x="107" y="121"/>
                  </a:cxn>
                  <a:cxn ang="0">
                    <a:pos x="108" y="117"/>
                  </a:cxn>
                  <a:cxn ang="0">
                    <a:pos x="111" y="115"/>
                  </a:cxn>
                  <a:cxn ang="0">
                    <a:pos x="114" y="114"/>
                  </a:cxn>
                  <a:cxn ang="0">
                    <a:pos x="126" y="86"/>
                  </a:cxn>
                  <a:cxn ang="0">
                    <a:pos x="132" y="57"/>
                  </a:cxn>
                  <a:cxn ang="0">
                    <a:pos x="138" y="30"/>
                  </a:cxn>
                  <a:cxn ang="0">
                    <a:pos x="146" y="2"/>
                  </a:cxn>
                  <a:cxn ang="0">
                    <a:pos x="147" y="0"/>
                  </a:cxn>
                  <a:cxn ang="0">
                    <a:pos x="157" y="17"/>
                  </a:cxn>
                  <a:cxn ang="0">
                    <a:pos x="160" y="38"/>
                  </a:cxn>
                  <a:cxn ang="0">
                    <a:pos x="159" y="60"/>
                  </a:cxn>
                  <a:cxn ang="0">
                    <a:pos x="153" y="80"/>
                  </a:cxn>
                </a:cxnLst>
                <a:rect l="0" t="0" r="r" b="b"/>
                <a:pathLst>
                  <a:path w="160" h="548">
                    <a:moveTo>
                      <a:pt x="153" y="80"/>
                    </a:moveTo>
                    <a:lnTo>
                      <a:pt x="145" y="106"/>
                    </a:lnTo>
                    <a:lnTo>
                      <a:pt x="138" y="131"/>
                    </a:lnTo>
                    <a:lnTo>
                      <a:pt x="132" y="158"/>
                    </a:lnTo>
                    <a:lnTo>
                      <a:pt x="128" y="184"/>
                    </a:lnTo>
                    <a:lnTo>
                      <a:pt x="121" y="211"/>
                    </a:lnTo>
                    <a:lnTo>
                      <a:pt x="114" y="236"/>
                    </a:lnTo>
                    <a:lnTo>
                      <a:pt x="105" y="261"/>
                    </a:lnTo>
                    <a:lnTo>
                      <a:pt x="92" y="286"/>
                    </a:lnTo>
                    <a:lnTo>
                      <a:pt x="89" y="310"/>
                    </a:lnTo>
                    <a:lnTo>
                      <a:pt x="83" y="334"/>
                    </a:lnTo>
                    <a:lnTo>
                      <a:pt x="75" y="358"/>
                    </a:lnTo>
                    <a:lnTo>
                      <a:pt x="66" y="382"/>
                    </a:lnTo>
                    <a:lnTo>
                      <a:pt x="56" y="405"/>
                    </a:lnTo>
                    <a:lnTo>
                      <a:pt x="46" y="430"/>
                    </a:lnTo>
                    <a:lnTo>
                      <a:pt x="38" y="454"/>
                    </a:lnTo>
                    <a:lnTo>
                      <a:pt x="31" y="479"/>
                    </a:lnTo>
                    <a:lnTo>
                      <a:pt x="23" y="495"/>
                    </a:lnTo>
                    <a:lnTo>
                      <a:pt x="16" y="514"/>
                    </a:lnTo>
                    <a:lnTo>
                      <a:pt x="10" y="532"/>
                    </a:lnTo>
                    <a:lnTo>
                      <a:pt x="1" y="548"/>
                    </a:lnTo>
                    <a:lnTo>
                      <a:pt x="0" y="531"/>
                    </a:lnTo>
                    <a:lnTo>
                      <a:pt x="1" y="514"/>
                    </a:lnTo>
                    <a:lnTo>
                      <a:pt x="6" y="498"/>
                    </a:lnTo>
                    <a:lnTo>
                      <a:pt x="10" y="480"/>
                    </a:lnTo>
                    <a:lnTo>
                      <a:pt x="16" y="464"/>
                    </a:lnTo>
                    <a:lnTo>
                      <a:pt x="22" y="448"/>
                    </a:lnTo>
                    <a:lnTo>
                      <a:pt x="27" y="433"/>
                    </a:lnTo>
                    <a:lnTo>
                      <a:pt x="30" y="417"/>
                    </a:lnTo>
                    <a:lnTo>
                      <a:pt x="40" y="390"/>
                    </a:lnTo>
                    <a:lnTo>
                      <a:pt x="50" y="362"/>
                    </a:lnTo>
                    <a:lnTo>
                      <a:pt x="58" y="334"/>
                    </a:lnTo>
                    <a:lnTo>
                      <a:pt x="65" y="304"/>
                    </a:lnTo>
                    <a:lnTo>
                      <a:pt x="71" y="275"/>
                    </a:lnTo>
                    <a:lnTo>
                      <a:pt x="78" y="246"/>
                    </a:lnTo>
                    <a:lnTo>
                      <a:pt x="85" y="218"/>
                    </a:lnTo>
                    <a:lnTo>
                      <a:pt x="92" y="189"/>
                    </a:lnTo>
                    <a:lnTo>
                      <a:pt x="96" y="173"/>
                    </a:lnTo>
                    <a:lnTo>
                      <a:pt x="101" y="156"/>
                    </a:lnTo>
                    <a:lnTo>
                      <a:pt x="106" y="140"/>
                    </a:lnTo>
                    <a:lnTo>
                      <a:pt x="105" y="124"/>
                    </a:lnTo>
                    <a:lnTo>
                      <a:pt x="107" y="121"/>
                    </a:lnTo>
                    <a:lnTo>
                      <a:pt x="108" y="117"/>
                    </a:lnTo>
                    <a:lnTo>
                      <a:pt x="111" y="115"/>
                    </a:lnTo>
                    <a:lnTo>
                      <a:pt x="114" y="114"/>
                    </a:lnTo>
                    <a:lnTo>
                      <a:pt x="126" y="86"/>
                    </a:lnTo>
                    <a:lnTo>
                      <a:pt x="132" y="57"/>
                    </a:lnTo>
                    <a:lnTo>
                      <a:pt x="138" y="30"/>
                    </a:lnTo>
                    <a:lnTo>
                      <a:pt x="146" y="2"/>
                    </a:lnTo>
                    <a:lnTo>
                      <a:pt x="147" y="0"/>
                    </a:lnTo>
                    <a:lnTo>
                      <a:pt x="157" y="17"/>
                    </a:lnTo>
                    <a:lnTo>
                      <a:pt x="160" y="38"/>
                    </a:lnTo>
                    <a:lnTo>
                      <a:pt x="159" y="60"/>
                    </a:lnTo>
                    <a:lnTo>
                      <a:pt x="153" y="80"/>
                    </a:lnTo>
                    <a:close/>
                  </a:path>
                </a:pathLst>
              </a:custGeom>
              <a:solidFill>
                <a:srgbClr val="DDC6BA"/>
              </a:solidFill>
              <a:ln w="9525">
                <a:noFill/>
                <a:round/>
                <a:headEnd/>
                <a:tailEnd/>
              </a:ln>
            </p:spPr>
            <p:txBody>
              <a:bodyPr/>
              <a:lstStyle/>
              <a:p>
                <a:endParaRPr lang="en-US"/>
              </a:p>
            </p:txBody>
          </p:sp>
          <p:sp>
            <p:nvSpPr>
              <p:cNvPr id="42151" name="Freeform 167"/>
              <p:cNvSpPr>
                <a:spLocks noChangeAspect="1"/>
              </p:cNvSpPr>
              <p:nvPr/>
            </p:nvSpPr>
            <p:spPr bwMode="auto">
              <a:xfrm>
                <a:off x="2745" y="2501"/>
                <a:ext cx="4" cy="6"/>
              </a:xfrm>
              <a:custGeom>
                <a:avLst/>
                <a:gdLst/>
                <a:ahLst/>
                <a:cxnLst>
                  <a:cxn ang="0">
                    <a:pos x="6" y="3"/>
                  </a:cxn>
                  <a:cxn ang="0">
                    <a:pos x="6" y="5"/>
                  </a:cxn>
                  <a:cxn ang="0">
                    <a:pos x="6" y="8"/>
                  </a:cxn>
                  <a:cxn ang="0">
                    <a:pos x="5" y="10"/>
                  </a:cxn>
                  <a:cxn ang="0">
                    <a:pos x="4" y="11"/>
                  </a:cxn>
                  <a:cxn ang="0">
                    <a:pos x="0" y="0"/>
                  </a:cxn>
                  <a:cxn ang="0">
                    <a:pos x="2" y="0"/>
                  </a:cxn>
                  <a:cxn ang="0">
                    <a:pos x="4" y="0"/>
                  </a:cxn>
                  <a:cxn ang="0">
                    <a:pos x="5" y="1"/>
                  </a:cxn>
                  <a:cxn ang="0">
                    <a:pos x="6" y="3"/>
                  </a:cxn>
                </a:cxnLst>
                <a:rect l="0" t="0" r="r" b="b"/>
                <a:pathLst>
                  <a:path w="6" h="11">
                    <a:moveTo>
                      <a:pt x="6" y="3"/>
                    </a:moveTo>
                    <a:lnTo>
                      <a:pt x="6" y="5"/>
                    </a:lnTo>
                    <a:lnTo>
                      <a:pt x="6" y="8"/>
                    </a:lnTo>
                    <a:lnTo>
                      <a:pt x="5" y="10"/>
                    </a:lnTo>
                    <a:lnTo>
                      <a:pt x="4" y="11"/>
                    </a:lnTo>
                    <a:lnTo>
                      <a:pt x="0" y="0"/>
                    </a:lnTo>
                    <a:lnTo>
                      <a:pt x="2" y="0"/>
                    </a:lnTo>
                    <a:lnTo>
                      <a:pt x="4" y="0"/>
                    </a:lnTo>
                    <a:lnTo>
                      <a:pt x="5" y="1"/>
                    </a:lnTo>
                    <a:lnTo>
                      <a:pt x="6" y="3"/>
                    </a:lnTo>
                    <a:close/>
                  </a:path>
                </a:pathLst>
              </a:custGeom>
              <a:solidFill>
                <a:srgbClr val="000000"/>
              </a:solidFill>
              <a:ln w="9525">
                <a:noFill/>
                <a:round/>
                <a:headEnd/>
                <a:tailEnd/>
              </a:ln>
            </p:spPr>
            <p:txBody>
              <a:bodyPr/>
              <a:lstStyle/>
              <a:p>
                <a:endParaRPr lang="en-US"/>
              </a:p>
            </p:txBody>
          </p:sp>
          <p:sp>
            <p:nvSpPr>
              <p:cNvPr id="42152" name="Freeform 168"/>
              <p:cNvSpPr>
                <a:spLocks noChangeAspect="1"/>
              </p:cNvSpPr>
              <p:nvPr/>
            </p:nvSpPr>
            <p:spPr bwMode="auto">
              <a:xfrm>
                <a:off x="3007" y="2294"/>
                <a:ext cx="4" cy="5"/>
              </a:xfrm>
              <a:custGeom>
                <a:avLst/>
                <a:gdLst/>
                <a:ahLst/>
                <a:cxnLst>
                  <a:cxn ang="0">
                    <a:pos x="7" y="2"/>
                  </a:cxn>
                  <a:cxn ang="0">
                    <a:pos x="7" y="4"/>
                  </a:cxn>
                  <a:cxn ang="0">
                    <a:pos x="7" y="7"/>
                  </a:cxn>
                  <a:cxn ang="0">
                    <a:pos x="6" y="9"/>
                  </a:cxn>
                  <a:cxn ang="0">
                    <a:pos x="5" y="10"/>
                  </a:cxn>
                  <a:cxn ang="0">
                    <a:pos x="0" y="0"/>
                  </a:cxn>
                  <a:cxn ang="0">
                    <a:pos x="3" y="0"/>
                  </a:cxn>
                  <a:cxn ang="0">
                    <a:pos x="5" y="0"/>
                  </a:cxn>
                  <a:cxn ang="0">
                    <a:pos x="6" y="1"/>
                  </a:cxn>
                  <a:cxn ang="0">
                    <a:pos x="7" y="2"/>
                  </a:cxn>
                </a:cxnLst>
                <a:rect l="0" t="0" r="r" b="b"/>
                <a:pathLst>
                  <a:path w="7" h="10">
                    <a:moveTo>
                      <a:pt x="7" y="2"/>
                    </a:moveTo>
                    <a:lnTo>
                      <a:pt x="7" y="4"/>
                    </a:lnTo>
                    <a:lnTo>
                      <a:pt x="7" y="7"/>
                    </a:lnTo>
                    <a:lnTo>
                      <a:pt x="6" y="9"/>
                    </a:lnTo>
                    <a:lnTo>
                      <a:pt x="5" y="10"/>
                    </a:lnTo>
                    <a:lnTo>
                      <a:pt x="0" y="0"/>
                    </a:lnTo>
                    <a:lnTo>
                      <a:pt x="3" y="0"/>
                    </a:lnTo>
                    <a:lnTo>
                      <a:pt x="5" y="0"/>
                    </a:lnTo>
                    <a:lnTo>
                      <a:pt x="6" y="1"/>
                    </a:lnTo>
                    <a:lnTo>
                      <a:pt x="7" y="2"/>
                    </a:lnTo>
                    <a:close/>
                  </a:path>
                </a:pathLst>
              </a:custGeom>
              <a:solidFill>
                <a:srgbClr val="000000"/>
              </a:solidFill>
              <a:ln w="9525">
                <a:noFill/>
                <a:round/>
                <a:headEnd/>
                <a:tailEnd/>
              </a:ln>
            </p:spPr>
            <p:txBody>
              <a:bodyPr/>
              <a:lstStyle/>
              <a:p>
                <a:endParaRPr lang="en-US"/>
              </a:p>
            </p:txBody>
          </p:sp>
          <p:sp>
            <p:nvSpPr>
              <p:cNvPr id="42153" name="Freeform 169"/>
              <p:cNvSpPr>
                <a:spLocks noChangeAspect="1"/>
              </p:cNvSpPr>
              <p:nvPr/>
            </p:nvSpPr>
            <p:spPr bwMode="auto">
              <a:xfrm>
                <a:off x="2441" y="2507"/>
                <a:ext cx="297" cy="166"/>
              </a:xfrm>
              <a:custGeom>
                <a:avLst/>
                <a:gdLst/>
                <a:ahLst/>
                <a:cxnLst>
                  <a:cxn ang="0">
                    <a:pos x="197" y="22"/>
                  </a:cxn>
                  <a:cxn ang="0">
                    <a:pos x="273" y="45"/>
                  </a:cxn>
                  <a:cxn ang="0">
                    <a:pos x="353" y="70"/>
                  </a:cxn>
                  <a:cxn ang="0">
                    <a:pos x="456" y="111"/>
                  </a:cxn>
                  <a:cxn ang="0">
                    <a:pos x="525" y="119"/>
                  </a:cxn>
                  <a:cxn ang="0">
                    <a:pos x="552" y="161"/>
                  </a:cxn>
                  <a:cxn ang="0">
                    <a:pos x="567" y="131"/>
                  </a:cxn>
                  <a:cxn ang="0">
                    <a:pos x="590" y="187"/>
                  </a:cxn>
                  <a:cxn ang="0">
                    <a:pos x="589" y="213"/>
                  </a:cxn>
                  <a:cxn ang="0">
                    <a:pos x="560" y="331"/>
                  </a:cxn>
                  <a:cxn ang="0">
                    <a:pos x="561" y="193"/>
                  </a:cxn>
                  <a:cxn ang="0">
                    <a:pos x="548" y="221"/>
                  </a:cxn>
                  <a:cxn ang="0">
                    <a:pos x="531" y="284"/>
                  </a:cxn>
                  <a:cxn ang="0">
                    <a:pos x="514" y="282"/>
                  </a:cxn>
                  <a:cxn ang="0">
                    <a:pos x="502" y="235"/>
                  </a:cxn>
                  <a:cxn ang="0">
                    <a:pos x="463" y="315"/>
                  </a:cxn>
                  <a:cxn ang="0">
                    <a:pos x="476" y="216"/>
                  </a:cxn>
                  <a:cxn ang="0">
                    <a:pos x="464" y="212"/>
                  </a:cxn>
                  <a:cxn ang="0">
                    <a:pos x="439" y="280"/>
                  </a:cxn>
                  <a:cxn ang="0">
                    <a:pos x="436" y="246"/>
                  </a:cxn>
                  <a:cxn ang="0">
                    <a:pos x="433" y="190"/>
                  </a:cxn>
                  <a:cxn ang="0">
                    <a:pos x="415" y="250"/>
                  </a:cxn>
                  <a:cxn ang="0">
                    <a:pos x="398" y="249"/>
                  </a:cxn>
                  <a:cxn ang="0">
                    <a:pos x="415" y="116"/>
                  </a:cxn>
                  <a:cxn ang="0">
                    <a:pos x="387" y="183"/>
                  </a:cxn>
                  <a:cxn ang="0">
                    <a:pos x="367" y="236"/>
                  </a:cxn>
                  <a:cxn ang="0">
                    <a:pos x="350" y="261"/>
                  </a:cxn>
                  <a:cxn ang="0">
                    <a:pos x="365" y="116"/>
                  </a:cxn>
                  <a:cxn ang="0">
                    <a:pos x="355" y="149"/>
                  </a:cxn>
                  <a:cxn ang="0">
                    <a:pos x="326" y="214"/>
                  </a:cxn>
                  <a:cxn ang="0">
                    <a:pos x="326" y="179"/>
                  </a:cxn>
                  <a:cxn ang="0">
                    <a:pos x="326" y="121"/>
                  </a:cxn>
                  <a:cxn ang="0">
                    <a:pos x="299" y="183"/>
                  </a:cxn>
                  <a:cxn ang="0">
                    <a:pos x="274" y="197"/>
                  </a:cxn>
                  <a:cxn ang="0">
                    <a:pos x="266" y="151"/>
                  </a:cxn>
                  <a:cxn ang="0">
                    <a:pos x="238" y="193"/>
                  </a:cxn>
                  <a:cxn ang="0">
                    <a:pos x="249" y="129"/>
                  </a:cxn>
                  <a:cxn ang="0">
                    <a:pos x="217" y="144"/>
                  </a:cxn>
                  <a:cxn ang="0">
                    <a:pos x="194" y="164"/>
                  </a:cxn>
                  <a:cxn ang="0">
                    <a:pos x="224" y="65"/>
                  </a:cxn>
                  <a:cxn ang="0">
                    <a:pos x="188" y="106"/>
                  </a:cxn>
                  <a:cxn ang="0">
                    <a:pos x="155" y="158"/>
                  </a:cxn>
                  <a:cxn ang="0">
                    <a:pos x="168" y="83"/>
                  </a:cxn>
                  <a:cxn ang="0">
                    <a:pos x="133" y="138"/>
                  </a:cxn>
                  <a:cxn ang="0">
                    <a:pos x="144" y="74"/>
                  </a:cxn>
                  <a:cxn ang="0">
                    <a:pos x="125" y="84"/>
                  </a:cxn>
                  <a:cxn ang="0">
                    <a:pos x="99" y="91"/>
                  </a:cxn>
                  <a:cxn ang="0">
                    <a:pos x="101" y="47"/>
                  </a:cxn>
                  <a:cxn ang="0">
                    <a:pos x="80" y="99"/>
                  </a:cxn>
                  <a:cxn ang="0">
                    <a:pos x="58" y="104"/>
                  </a:cxn>
                  <a:cxn ang="0">
                    <a:pos x="54" y="65"/>
                  </a:cxn>
                  <a:cxn ang="0">
                    <a:pos x="25" y="84"/>
                  </a:cxn>
                  <a:cxn ang="0">
                    <a:pos x="20" y="43"/>
                  </a:cxn>
                  <a:cxn ang="0">
                    <a:pos x="4" y="62"/>
                  </a:cxn>
                  <a:cxn ang="0">
                    <a:pos x="3" y="21"/>
                  </a:cxn>
                  <a:cxn ang="0">
                    <a:pos x="98" y="5"/>
                  </a:cxn>
                </a:cxnLst>
                <a:rect l="0" t="0" r="r" b="b"/>
                <a:pathLst>
                  <a:path w="595" h="332">
                    <a:moveTo>
                      <a:pt x="133" y="5"/>
                    </a:moveTo>
                    <a:lnTo>
                      <a:pt x="145" y="8"/>
                    </a:lnTo>
                    <a:lnTo>
                      <a:pt x="158" y="12"/>
                    </a:lnTo>
                    <a:lnTo>
                      <a:pt x="171" y="15"/>
                    </a:lnTo>
                    <a:lnTo>
                      <a:pt x="183" y="19"/>
                    </a:lnTo>
                    <a:lnTo>
                      <a:pt x="197" y="22"/>
                    </a:lnTo>
                    <a:lnTo>
                      <a:pt x="210" y="25"/>
                    </a:lnTo>
                    <a:lnTo>
                      <a:pt x="223" y="29"/>
                    </a:lnTo>
                    <a:lnTo>
                      <a:pt x="235" y="32"/>
                    </a:lnTo>
                    <a:lnTo>
                      <a:pt x="248" y="37"/>
                    </a:lnTo>
                    <a:lnTo>
                      <a:pt x="261" y="40"/>
                    </a:lnTo>
                    <a:lnTo>
                      <a:pt x="273" y="45"/>
                    </a:lnTo>
                    <a:lnTo>
                      <a:pt x="285" y="50"/>
                    </a:lnTo>
                    <a:lnTo>
                      <a:pt x="297" y="53"/>
                    </a:lnTo>
                    <a:lnTo>
                      <a:pt x="309" y="58"/>
                    </a:lnTo>
                    <a:lnTo>
                      <a:pt x="322" y="63"/>
                    </a:lnTo>
                    <a:lnTo>
                      <a:pt x="333" y="68"/>
                    </a:lnTo>
                    <a:lnTo>
                      <a:pt x="353" y="70"/>
                    </a:lnTo>
                    <a:lnTo>
                      <a:pt x="370" y="75"/>
                    </a:lnTo>
                    <a:lnTo>
                      <a:pt x="388" y="82"/>
                    </a:lnTo>
                    <a:lnTo>
                      <a:pt x="405" y="90"/>
                    </a:lnTo>
                    <a:lnTo>
                      <a:pt x="422" y="98"/>
                    </a:lnTo>
                    <a:lnTo>
                      <a:pt x="439" y="105"/>
                    </a:lnTo>
                    <a:lnTo>
                      <a:pt x="456" y="111"/>
                    </a:lnTo>
                    <a:lnTo>
                      <a:pt x="475" y="114"/>
                    </a:lnTo>
                    <a:lnTo>
                      <a:pt x="484" y="116"/>
                    </a:lnTo>
                    <a:lnTo>
                      <a:pt x="494" y="118"/>
                    </a:lnTo>
                    <a:lnTo>
                      <a:pt x="505" y="118"/>
                    </a:lnTo>
                    <a:lnTo>
                      <a:pt x="515" y="118"/>
                    </a:lnTo>
                    <a:lnTo>
                      <a:pt x="525" y="119"/>
                    </a:lnTo>
                    <a:lnTo>
                      <a:pt x="534" y="121"/>
                    </a:lnTo>
                    <a:lnTo>
                      <a:pt x="540" y="127"/>
                    </a:lnTo>
                    <a:lnTo>
                      <a:pt x="545" y="135"/>
                    </a:lnTo>
                    <a:lnTo>
                      <a:pt x="552" y="143"/>
                    </a:lnTo>
                    <a:lnTo>
                      <a:pt x="552" y="152"/>
                    </a:lnTo>
                    <a:lnTo>
                      <a:pt x="552" y="161"/>
                    </a:lnTo>
                    <a:lnTo>
                      <a:pt x="558" y="170"/>
                    </a:lnTo>
                    <a:lnTo>
                      <a:pt x="560" y="159"/>
                    </a:lnTo>
                    <a:lnTo>
                      <a:pt x="559" y="149"/>
                    </a:lnTo>
                    <a:lnTo>
                      <a:pt x="557" y="140"/>
                    </a:lnTo>
                    <a:lnTo>
                      <a:pt x="555" y="129"/>
                    </a:lnTo>
                    <a:lnTo>
                      <a:pt x="567" y="131"/>
                    </a:lnTo>
                    <a:lnTo>
                      <a:pt x="575" y="137"/>
                    </a:lnTo>
                    <a:lnTo>
                      <a:pt x="581" y="145"/>
                    </a:lnTo>
                    <a:lnTo>
                      <a:pt x="584" y="155"/>
                    </a:lnTo>
                    <a:lnTo>
                      <a:pt x="586" y="165"/>
                    </a:lnTo>
                    <a:lnTo>
                      <a:pt x="588" y="176"/>
                    </a:lnTo>
                    <a:lnTo>
                      <a:pt x="590" y="187"/>
                    </a:lnTo>
                    <a:lnTo>
                      <a:pt x="593" y="197"/>
                    </a:lnTo>
                    <a:lnTo>
                      <a:pt x="593" y="199"/>
                    </a:lnTo>
                    <a:lnTo>
                      <a:pt x="592" y="203"/>
                    </a:lnTo>
                    <a:lnTo>
                      <a:pt x="593" y="206"/>
                    </a:lnTo>
                    <a:lnTo>
                      <a:pt x="595" y="209"/>
                    </a:lnTo>
                    <a:lnTo>
                      <a:pt x="589" y="213"/>
                    </a:lnTo>
                    <a:lnTo>
                      <a:pt x="589" y="243"/>
                    </a:lnTo>
                    <a:lnTo>
                      <a:pt x="582" y="272"/>
                    </a:lnTo>
                    <a:lnTo>
                      <a:pt x="572" y="300"/>
                    </a:lnTo>
                    <a:lnTo>
                      <a:pt x="563" y="327"/>
                    </a:lnTo>
                    <a:lnTo>
                      <a:pt x="561" y="329"/>
                    </a:lnTo>
                    <a:lnTo>
                      <a:pt x="560" y="331"/>
                    </a:lnTo>
                    <a:lnTo>
                      <a:pt x="558" y="332"/>
                    </a:lnTo>
                    <a:lnTo>
                      <a:pt x="554" y="332"/>
                    </a:lnTo>
                    <a:lnTo>
                      <a:pt x="557" y="299"/>
                    </a:lnTo>
                    <a:lnTo>
                      <a:pt x="560" y="263"/>
                    </a:lnTo>
                    <a:lnTo>
                      <a:pt x="562" y="227"/>
                    </a:lnTo>
                    <a:lnTo>
                      <a:pt x="561" y="193"/>
                    </a:lnTo>
                    <a:lnTo>
                      <a:pt x="560" y="193"/>
                    </a:lnTo>
                    <a:lnTo>
                      <a:pt x="560" y="193"/>
                    </a:lnTo>
                    <a:lnTo>
                      <a:pt x="559" y="193"/>
                    </a:lnTo>
                    <a:lnTo>
                      <a:pt x="558" y="191"/>
                    </a:lnTo>
                    <a:lnTo>
                      <a:pt x="551" y="205"/>
                    </a:lnTo>
                    <a:lnTo>
                      <a:pt x="548" y="221"/>
                    </a:lnTo>
                    <a:lnTo>
                      <a:pt x="546" y="236"/>
                    </a:lnTo>
                    <a:lnTo>
                      <a:pt x="540" y="251"/>
                    </a:lnTo>
                    <a:lnTo>
                      <a:pt x="540" y="259"/>
                    </a:lnTo>
                    <a:lnTo>
                      <a:pt x="539" y="269"/>
                    </a:lnTo>
                    <a:lnTo>
                      <a:pt x="536" y="277"/>
                    </a:lnTo>
                    <a:lnTo>
                      <a:pt x="531" y="284"/>
                    </a:lnTo>
                    <a:lnTo>
                      <a:pt x="532" y="286"/>
                    </a:lnTo>
                    <a:lnTo>
                      <a:pt x="524" y="292"/>
                    </a:lnTo>
                    <a:lnTo>
                      <a:pt x="519" y="300"/>
                    </a:lnTo>
                    <a:lnTo>
                      <a:pt x="514" y="309"/>
                    </a:lnTo>
                    <a:lnTo>
                      <a:pt x="507" y="317"/>
                    </a:lnTo>
                    <a:lnTo>
                      <a:pt x="514" y="282"/>
                    </a:lnTo>
                    <a:lnTo>
                      <a:pt x="519" y="250"/>
                    </a:lnTo>
                    <a:lnTo>
                      <a:pt x="519" y="217"/>
                    </a:lnTo>
                    <a:lnTo>
                      <a:pt x="512" y="183"/>
                    </a:lnTo>
                    <a:lnTo>
                      <a:pt x="509" y="201"/>
                    </a:lnTo>
                    <a:lnTo>
                      <a:pt x="506" y="218"/>
                    </a:lnTo>
                    <a:lnTo>
                      <a:pt x="502" y="235"/>
                    </a:lnTo>
                    <a:lnTo>
                      <a:pt x="498" y="252"/>
                    </a:lnTo>
                    <a:lnTo>
                      <a:pt x="492" y="269"/>
                    </a:lnTo>
                    <a:lnTo>
                      <a:pt x="485" y="285"/>
                    </a:lnTo>
                    <a:lnTo>
                      <a:pt x="478" y="300"/>
                    </a:lnTo>
                    <a:lnTo>
                      <a:pt x="469" y="315"/>
                    </a:lnTo>
                    <a:lnTo>
                      <a:pt x="463" y="315"/>
                    </a:lnTo>
                    <a:lnTo>
                      <a:pt x="467" y="301"/>
                    </a:lnTo>
                    <a:lnTo>
                      <a:pt x="471" y="288"/>
                    </a:lnTo>
                    <a:lnTo>
                      <a:pt x="474" y="276"/>
                    </a:lnTo>
                    <a:lnTo>
                      <a:pt x="472" y="261"/>
                    </a:lnTo>
                    <a:lnTo>
                      <a:pt x="474" y="238"/>
                    </a:lnTo>
                    <a:lnTo>
                      <a:pt x="476" y="216"/>
                    </a:lnTo>
                    <a:lnTo>
                      <a:pt x="477" y="195"/>
                    </a:lnTo>
                    <a:lnTo>
                      <a:pt x="475" y="175"/>
                    </a:lnTo>
                    <a:lnTo>
                      <a:pt x="469" y="183"/>
                    </a:lnTo>
                    <a:lnTo>
                      <a:pt x="468" y="193"/>
                    </a:lnTo>
                    <a:lnTo>
                      <a:pt x="467" y="203"/>
                    </a:lnTo>
                    <a:lnTo>
                      <a:pt x="464" y="212"/>
                    </a:lnTo>
                    <a:lnTo>
                      <a:pt x="462" y="225"/>
                    </a:lnTo>
                    <a:lnTo>
                      <a:pt x="460" y="236"/>
                    </a:lnTo>
                    <a:lnTo>
                      <a:pt x="456" y="248"/>
                    </a:lnTo>
                    <a:lnTo>
                      <a:pt x="452" y="259"/>
                    </a:lnTo>
                    <a:lnTo>
                      <a:pt x="446" y="270"/>
                    </a:lnTo>
                    <a:lnTo>
                      <a:pt x="439" y="280"/>
                    </a:lnTo>
                    <a:lnTo>
                      <a:pt x="432" y="289"/>
                    </a:lnTo>
                    <a:lnTo>
                      <a:pt x="423" y="297"/>
                    </a:lnTo>
                    <a:lnTo>
                      <a:pt x="424" y="284"/>
                    </a:lnTo>
                    <a:lnTo>
                      <a:pt x="426" y="271"/>
                    </a:lnTo>
                    <a:lnTo>
                      <a:pt x="430" y="258"/>
                    </a:lnTo>
                    <a:lnTo>
                      <a:pt x="436" y="246"/>
                    </a:lnTo>
                    <a:lnTo>
                      <a:pt x="434" y="243"/>
                    </a:lnTo>
                    <a:lnTo>
                      <a:pt x="437" y="231"/>
                    </a:lnTo>
                    <a:lnTo>
                      <a:pt x="439" y="214"/>
                    </a:lnTo>
                    <a:lnTo>
                      <a:pt x="440" y="198"/>
                    </a:lnTo>
                    <a:lnTo>
                      <a:pt x="440" y="183"/>
                    </a:lnTo>
                    <a:lnTo>
                      <a:pt x="433" y="190"/>
                    </a:lnTo>
                    <a:lnTo>
                      <a:pt x="430" y="201"/>
                    </a:lnTo>
                    <a:lnTo>
                      <a:pt x="428" y="211"/>
                    </a:lnTo>
                    <a:lnTo>
                      <a:pt x="426" y="221"/>
                    </a:lnTo>
                    <a:lnTo>
                      <a:pt x="422" y="229"/>
                    </a:lnTo>
                    <a:lnTo>
                      <a:pt x="418" y="239"/>
                    </a:lnTo>
                    <a:lnTo>
                      <a:pt x="415" y="250"/>
                    </a:lnTo>
                    <a:lnTo>
                      <a:pt x="409" y="259"/>
                    </a:lnTo>
                    <a:lnTo>
                      <a:pt x="403" y="266"/>
                    </a:lnTo>
                    <a:lnTo>
                      <a:pt x="400" y="273"/>
                    </a:lnTo>
                    <a:lnTo>
                      <a:pt x="395" y="279"/>
                    </a:lnTo>
                    <a:lnTo>
                      <a:pt x="387" y="278"/>
                    </a:lnTo>
                    <a:lnTo>
                      <a:pt x="398" y="249"/>
                    </a:lnTo>
                    <a:lnTo>
                      <a:pt x="406" y="219"/>
                    </a:lnTo>
                    <a:lnTo>
                      <a:pt x="410" y="189"/>
                    </a:lnTo>
                    <a:lnTo>
                      <a:pt x="416" y="160"/>
                    </a:lnTo>
                    <a:lnTo>
                      <a:pt x="416" y="145"/>
                    </a:lnTo>
                    <a:lnTo>
                      <a:pt x="417" y="130"/>
                    </a:lnTo>
                    <a:lnTo>
                      <a:pt x="415" y="116"/>
                    </a:lnTo>
                    <a:lnTo>
                      <a:pt x="407" y="106"/>
                    </a:lnTo>
                    <a:lnTo>
                      <a:pt x="399" y="121"/>
                    </a:lnTo>
                    <a:lnTo>
                      <a:pt x="396" y="141"/>
                    </a:lnTo>
                    <a:lnTo>
                      <a:pt x="395" y="160"/>
                    </a:lnTo>
                    <a:lnTo>
                      <a:pt x="392" y="179"/>
                    </a:lnTo>
                    <a:lnTo>
                      <a:pt x="387" y="183"/>
                    </a:lnTo>
                    <a:lnTo>
                      <a:pt x="387" y="188"/>
                    </a:lnTo>
                    <a:lnTo>
                      <a:pt x="387" y="193"/>
                    </a:lnTo>
                    <a:lnTo>
                      <a:pt x="386" y="197"/>
                    </a:lnTo>
                    <a:lnTo>
                      <a:pt x="379" y="210"/>
                    </a:lnTo>
                    <a:lnTo>
                      <a:pt x="373" y="224"/>
                    </a:lnTo>
                    <a:lnTo>
                      <a:pt x="367" y="236"/>
                    </a:lnTo>
                    <a:lnTo>
                      <a:pt x="356" y="247"/>
                    </a:lnTo>
                    <a:lnTo>
                      <a:pt x="358" y="250"/>
                    </a:lnTo>
                    <a:lnTo>
                      <a:pt x="357" y="251"/>
                    </a:lnTo>
                    <a:lnTo>
                      <a:pt x="355" y="254"/>
                    </a:lnTo>
                    <a:lnTo>
                      <a:pt x="355" y="257"/>
                    </a:lnTo>
                    <a:lnTo>
                      <a:pt x="350" y="261"/>
                    </a:lnTo>
                    <a:lnTo>
                      <a:pt x="357" y="226"/>
                    </a:lnTo>
                    <a:lnTo>
                      <a:pt x="367" y="191"/>
                    </a:lnTo>
                    <a:lnTo>
                      <a:pt x="371" y="156"/>
                    </a:lnTo>
                    <a:lnTo>
                      <a:pt x="368" y="120"/>
                    </a:lnTo>
                    <a:lnTo>
                      <a:pt x="367" y="118"/>
                    </a:lnTo>
                    <a:lnTo>
                      <a:pt x="365" y="116"/>
                    </a:lnTo>
                    <a:lnTo>
                      <a:pt x="364" y="115"/>
                    </a:lnTo>
                    <a:lnTo>
                      <a:pt x="362" y="115"/>
                    </a:lnTo>
                    <a:lnTo>
                      <a:pt x="358" y="122"/>
                    </a:lnTo>
                    <a:lnTo>
                      <a:pt x="357" y="131"/>
                    </a:lnTo>
                    <a:lnTo>
                      <a:pt x="356" y="140"/>
                    </a:lnTo>
                    <a:lnTo>
                      <a:pt x="355" y="149"/>
                    </a:lnTo>
                    <a:lnTo>
                      <a:pt x="353" y="161"/>
                    </a:lnTo>
                    <a:lnTo>
                      <a:pt x="348" y="173"/>
                    </a:lnTo>
                    <a:lnTo>
                      <a:pt x="344" y="183"/>
                    </a:lnTo>
                    <a:lnTo>
                      <a:pt x="338" y="194"/>
                    </a:lnTo>
                    <a:lnTo>
                      <a:pt x="332" y="204"/>
                    </a:lnTo>
                    <a:lnTo>
                      <a:pt x="326" y="214"/>
                    </a:lnTo>
                    <a:lnTo>
                      <a:pt x="322" y="226"/>
                    </a:lnTo>
                    <a:lnTo>
                      <a:pt x="318" y="238"/>
                    </a:lnTo>
                    <a:lnTo>
                      <a:pt x="315" y="224"/>
                    </a:lnTo>
                    <a:lnTo>
                      <a:pt x="316" y="208"/>
                    </a:lnTo>
                    <a:lnTo>
                      <a:pt x="319" y="193"/>
                    </a:lnTo>
                    <a:lnTo>
                      <a:pt x="326" y="179"/>
                    </a:lnTo>
                    <a:lnTo>
                      <a:pt x="326" y="166"/>
                    </a:lnTo>
                    <a:lnTo>
                      <a:pt x="329" y="153"/>
                    </a:lnTo>
                    <a:lnTo>
                      <a:pt x="331" y="142"/>
                    </a:lnTo>
                    <a:lnTo>
                      <a:pt x="333" y="129"/>
                    </a:lnTo>
                    <a:lnTo>
                      <a:pt x="329" y="126"/>
                    </a:lnTo>
                    <a:lnTo>
                      <a:pt x="326" y="121"/>
                    </a:lnTo>
                    <a:lnTo>
                      <a:pt x="325" y="115"/>
                    </a:lnTo>
                    <a:lnTo>
                      <a:pt x="324" y="110"/>
                    </a:lnTo>
                    <a:lnTo>
                      <a:pt x="316" y="127"/>
                    </a:lnTo>
                    <a:lnTo>
                      <a:pt x="311" y="146"/>
                    </a:lnTo>
                    <a:lnTo>
                      <a:pt x="307" y="166"/>
                    </a:lnTo>
                    <a:lnTo>
                      <a:pt x="299" y="183"/>
                    </a:lnTo>
                    <a:lnTo>
                      <a:pt x="293" y="194"/>
                    </a:lnTo>
                    <a:lnTo>
                      <a:pt x="287" y="206"/>
                    </a:lnTo>
                    <a:lnTo>
                      <a:pt x="281" y="218"/>
                    </a:lnTo>
                    <a:lnTo>
                      <a:pt x="271" y="226"/>
                    </a:lnTo>
                    <a:lnTo>
                      <a:pt x="268" y="221"/>
                    </a:lnTo>
                    <a:lnTo>
                      <a:pt x="274" y="197"/>
                    </a:lnTo>
                    <a:lnTo>
                      <a:pt x="282" y="174"/>
                    </a:lnTo>
                    <a:lnTo>
                      <a:pt x="286" y="151"/>
                    </a:lnTo>
                    <a:lnTo>
                      <a:pt x="281" y="127"/>
                    </a:lnTo>
                    <a:lnTo>
                      <a:pt x="276" y="135"/>
                    </a:lnTo>
                    <a:lnTo>
                      <a:pt x="271" y="143"/>
                    </a:lnTo>
                    <a:lnTo>
                      <a:pt x="266" y="151"/>
                    </a:lnTo>
                    <a:lnTo>
                      <a:pt x="262" y="159"/>
                    </a:lnTo>
                    <a:lnTo>
                      <a:pt x="257" y="168"/>
                    </a:lnTo>
                    <a:lnTo>
                      <a:pt x="254" y="176"/>
                    </a:lnTo>
                    <a:lnTo>
                      <a:pt x="249" y="184"/>
                    </a:lnTo>
                    <a:lnTo>
                      <a:pt x="244" y="193"/>
                    </a:lnTo>
                    <a:lnTo>
                      <a:pt x="238" y="193"/>
                    </a:lnTo>
                    <a:lnTo>
                      <a:pt x="236" y="198"/>
                    </a:lnTo>
                    <a:lnTo>
                      <a:pt x="235" y="203"/>
                    </a:lnTo>
                    <a:lnTo>
                      <a:pt x="230" y="203"/>
                    </a:lnTo>
                    <a:lnTo>
                      <a:pt x="236" y="180"/>
                    </a:lnTo>
                    <a:lnTo>
                      <a:pt x="243" y="155"/>
                    </a:lnTo>
                    <a:lnTo>
                      <a:pt x="249" y="129"/>
                    </a:lnTo>
                    <a:lnTo>
                      <a:pt x="254" y="104"/>
                    </a:lnTo>
                    <a:lnTo>
                      <a:pt x="249" y="98"/>
                    </a:lnTo>
                    <a:lnTo>
                      <a:pt x="241" y="110"/>
                    </a:lnTo>
                    <a:lnTo>
                      <a:pt x="233" y="122"/>
                    </a:lnTo>
                    <a:lnTo>
                      <a:pt x="225" y="134"/>
                    </a:lnTo>
                    <a:lnTo>
                      <a:pt x="217" y="144"/>
                    </a:lnTo>
                    <a:lnTo>
                      <a:pt x="215" y="156"/>
                    </a:lnTo>
                    <a:lnTo>
                      <a:pt x="209" y="165"/>
                    </a:lnTo>
                    <a:lnTo>
                      <a:pt x="202" y="173"/>
                    </a:lnTo>
                    <a:lnTo>
                      <a:pt x="196" y="183"/>
                    </a:lnTo>
                    <a:lnTo>
                      <a:pt x="188" y="179"/>
                    </a:lnTo>
                    <a:lnTo>
                      <a:pt x="194" y="164"/>
                    </a:lnTo>
                    <a:lnTo>
                      <a:pt x="201" y="148"/>
                    </a:lnTo>
                    <a:lnTo>
                      <a:pt x="208" y="131"/>
                    </a:lnTo>
                    <a:lnTo>
                      <a:pt x="215" y="114"/>
                    </a:lnTo>
                    <a:lnTo>
                      <a:pt x="220" y="98"/>
                    </a:lnTo>
                    <a:lnTo>
                      <a:pt x="224" y="81"/>
                    </a:lnTo>
                    <a:lnTo>
                      <a:pt x="224" y="65"/>
                    </a:lnTo>
                    <a:lnTo>
                      <a:pt x="221" y="47"/>
                    </a:lnTo>
                    <a:lnTo>
                      <a:pt x="211" y="40"/>
                    </a:lnTo>
                    <a:lnTo>
                      <a:pt x="204" y="58"/>
                    </a:lnTo>
                    <a:lnTo>
                      <a:pt x="202" y="77"/>
                    </a:lnTo>
                    <a:lnTo>
                      <a:pt x="198" y="95"/>
                    </a:lnTo>
                    <a:lnTo>
                      <a:pt x="188" y="106"/>
                    </a:lnTo>
                    <a:lnTo>
                      <a:pt x="190" y="107"/>
                    </a:lnTo>
                    <a:lnTo>
                      <a:pt x="186" y="122"/>
                    </a:lnTo>
                    <a:lnTo>
                      <a:pt x="180" y="138"/>
                    </a:lnTo>
                    <a:lnTo>
                      <a:pt x="172" y="152"/>
                    </a:lnTo>
                    <a:lnTo>
                      <a:pt x="159" y="163"/>
                    </a:lnTo>
                    <a:lnTo>
                      <a:pt x="155" y="158"/>
                    </a:lnTo>
                    <a:lnTo>
                      <a:pt x="165" y="134"/>
                    </a:lnTo>
                    <a:lnTo>
                      <a:pt x="175" y="111"/>
                    </a:lnTo>
                    <a:lnTo>
                      <a:pt x="182" y="89"/>
                    </a:lnTo>
                    <a:lnTo>
                      <a:pt x="182" y="65"/>
                    </a:lnTo>
                    <a:lnTo>
                      <a:pt x="175" y="74"/>
                    </a:lnTo>
                    <a:lnTo>
                      <a:pt x="168" y="83"/>
                    </a:lnTo>
                    <a:lnTo>
                      <a:pt x="164" y="92"/>
                    </a:lnTo>
                    <a:lnTo>
                      <a:pt x="158" y="103"/>
                    </a:lnTo>
                    <a:lnTo>
                      <a:pt x="154" y="112"/>
                    </a:lnTo>
                    <a:lnTo>
                      <a:pt x="148" y="121"/>
                    </a:lnTo>
                    <a:lnTo>
                      <a:pt x="141" y="130"/>
                    </a:lnTo>
                    <a:lnTo>
                      <a:pt x="133" y="138"/>
                    </a:lnTo>
                    <a:lnTo>
                      <a:pt x="134" y="130"/>
                    </a:lnTo>
                    <a:lnTo>
                      <a:pt x="135" y="120"/>
                    </a:lnTo>
                    <a:lnTo>
                      <a:pt x="137" y="111"/>
                    </a:lnTo>
                    <a:lnTo>
                      <a:pt x="140" y="102"/>
                    </a:lnTo>
                    <a:lnTo>
                      <a:pt x="141" y="88"/>
                    </a:lnTo>
                    <a:lnTo>
                      <a:pt x="144" y="74"/>
                    </a:lnTo>
                    <a:lnTo>
                      <a:pt x="145" y="61"/>
                    </a:lnTo>
                    <a:lnTo>
                      <a:pt x="142" y="48"/>
                    </a:lnTo>
                    <a:lnTo>
                      <a:pt x="137" y="58"/>
                    </a:lnTo>
                    <a:lnTo>
                      <a:pt x="134" y="67"/>
                    </a:lnTo>
                    <a:lnTo>
                      <a:pt x="129" y="75"/>
                    </a:lnTo>
                    <a:lnTo>
                      <a:pt x="125" y="84"/>
                    </a:lnTo>
                    <a:lnTo>
                      <a:pt x="120" y="92"/>
                    </a:lnTo>
                    <a:lnTo>
                      <a:pt x="114" y="100"/>
                    </a:lnTo>
                    <a:lnTo>
                      <a:pt x="109" y="108"/>
                    </a:lnTo>
                    <a:lnTo>
                      <a:pt x="103" y="116"/>
                    </a:lnTo>
                    <a:lnTo>
                      <a:pt x="97" y="105"/>
                    </a:lnTo>
                    <a:lnTo>
                      <a:pt x="99" y="91"/>
                    </a:lnTo>
                    <a:lnTo>
                      <a:pt x="104" y="76"/>
                    </a:lnTo>
                    <a:lnTo>
                      <a:pt x="106" y="62"/>
                    </a:lnTo>
                    <a:lnTo>
                      <a:pt x="105" y="59"/>
                    </a:lnTo>
                    <a:lnTo>
                      <a:pt x="104" y="54"/>
                    </a:lnTo>
                    <a:lnTo>
                      <a:pt x="103" y="51"/>
                    </a:lnTo>
                    <a:lnTo>
                      <a:pt x="101" y="47"/>
                    </a:lnTo>
                    <a:lnTo>
                      <a:pt x="98" y="58"/>
                    </a:lnTo>
                    <a:lnTo>
                      <a:pt x="95" y="69"/>
                    </a:lnTo>
                    <a:lnTo>
                      <a:pt x="90" y="78"/>
                    </a:lnTo>
                    <a:lnTo>
                      <a:pt x="82" y="88"/>
                    </a:lnTo>
                    <a:lnTo>
                      <a:pt x="83" y="95"/>
                    </a:lnTo>
                    <a:lnTo>
                      <a:pt x="80" y="99"/>
                    </a:lnTo>
                    <a:lnTo>
                      <a:pt x="74" y="103"/>
                    </a:lnTo>
                    <a:lnTo>
                      <a:pt x="71" y="107"/>
                    </a:lnTo>
                    <a:lnTo>
                      <a:pt x="67" y="106"/>
                    </a:lnTo>
                    <a:lnTo>
                      <a:pt x="65" y="105"/>
                    </a:lnTo>
                    <a:lnTo>
                      <a:pt x="61" y="105"/>
                    </a:lnTo>
                    <a:lnTo>
                      <a:pt x="58" y="104"/>
                    </a:lnTo>
                    <a:lnTo>
                      <a:pt x="61" y="92"/>
                    </a:lnTo>
                    <a:lnTo>
                      <a:pt x="65" y="80"/>
                    </a:lnTo>
                    <a:lnTo>
                      <a:pt x="67" y="67"/>
                    </a:lnTo>
                    <a:lnTo>
                      <a:pt x="66" y="57"/>
                    </a:lnTo>
                    <a:lnTo>
                      <a:pt x="60" y="54"/>
                    </a:lnTo>
                    <a:lnTo>
                      <a:pt x="54" y="65"/>
                    </a:lnTo>
                    <a:lnTo>
                      <a:pt x="50" y="76"/>
                    </a:lnTo>
                    <a:lnTo>
                      <a:pt x="43" y="85"/>
                    </a:lnTo>
                    <a:lnTo>
                      <a:pt x="31" y="90"/>
                    </a:lnTo>
                    <a:lnTo>
                      <a:pt x="29" y="89"/>
                    </a:lnTo>
                    <a:lnTo>
                      <a:pt x="27" y="87"/>
                    </a:lnTo>
                    <a:lnTo>
                      <a:pt x="25" y="84"/>
                    </a:lnTo>
                    <a:lnTo>
                      <a:pt x="22" y="82"/>
                    </a:lnTo>
                    <a:lnTo>
                      <a:pt x="22" y="72"/>
                    </a:lnTo>
                    <a:lnTo>
                      <a:pt x="22" y="61"/>
                    </a:lnTo>
                    <a:lnTo>
                      <a:pt x="25" y="51"/>
                    </a:lnTo>
                    <a:lnTo>
                      <a:pt x="28" y="40"/>
                    </a:lnTo>
                    <a:lnTo>
                      <a:pt x="20" y="43"/>
                    </a:lnTo>
                    <a:lnTo>
                      <a:pt x="15" y="51"/>
                    </a:lnTo>
                    <a:lnTo>
                      <a:pt x="12" y="61"/>
                    </a:lnTo>
                    <a:lnTo>
                      <a:pt x="8" y="68"/>
                    </a:lnTo>
                    <a:lnTo>
                      <a:pt x="7" y="67"/>
                    </a:lnTo>
                    <a:lnTo>
                      <a:pt x="5" y="65"/>
                    </a:lnTo>
                    <a:lnTo>
                      <a:pt x="4" y="62"/>
                    </a:lnTo>
                    <a:lnTo>
                      <a:pt x="4" y="60"/>
                    </a:lnTo>
                    <a:lnTo>
                      <a:pt x="8" y="57"/>
                    </a:lnTo>
                    <a:lnTo>
                      <a:pt x="1" y="53"/>
                    </a:lnTo>
                    <a:lnTo>
                      <a:pt x="0" y="43"/>
                    </a:lnTo>
                    <a:lnTo>
                      <a:pt x="1" y="30"/>
                    </a:lnTo>
                    <a:lnTo>
                      <a:pt x="3" y="21"/>
                    </a:lnTo>
                    <a:lnTo>
                      <a:pt x="16" y="9"/>
                    </a:lnTo>
                    <a:lnTo>
                      <a:pt x="30" y="2"/>
                    </a:lnTo>
                    <a:lnTo>
                      <a:pt x="46" y="0"/>
                    </a:lnTo>
                    <a:lnTo>
                      <a:pt x="63" y="0"/>
                    </a:lnTo>
                    <a:lnTo>
                      <a:pt x="80" y="2"/>
                    </a:lnTo>
                    <a:lnTo>
                      <a:pt x="98" y="5"/>
                    </a:lnTo>
                    <a:lnTo>
                      <a:pt x="116" y="6"/>
                    </a:lnTo>
                    <a:lnTo>
                      <a:pt x="133" y="5"/>
                    </a:lnTo>
                    <a:close/>
                  </a:path>
                </a:pathLst>
              </a:custGeom>
              <a:solidFill>
                <a:srgbClr val="DDC6BA"/>
              </a:solidFill>
              <a:ln w="9525">
                <a:noFill/>
                <a:round/>
                <a:headEnd/>
                <a:tailEnd/>
              </a:ln>
            </p:spPr>
            <p:txBody>
              <a:bodyPr/>
              <a:lstStyle/>
              <a:p>
                <a:endParaRPr lang="en-US"/>
              </a:p>
            </p:txBody>
          </p:sp>
          <p:sp>
            <p:nvSpPr>
              <p:cNvPr id="42154" name="Freeform 170"/>
              <p:cNvSpPr>
                <a:spLocks noChangeAspect="1"/>
              </p:cNvSpPr>
              <p:nvPr/>
            </p:nvSpPr>
            <p:spPr bwMode="auto">
              <a:xfrm>
                <a:off x="3325" y="2526"/>
                <a:ext cx="18" cy="46"/>
              </a:xfrm>
              <a:custGeom>
                <a:avLst/>
                <a:gdLst/>
                <a:ahLst/>
                <a:cxnLst>
                  <a:cxn ang="0">
                    <a:pos x="33" y="35"/>
                  </a:cxn>
                  <a:cxn ang="0">
                    <a:pos x="20" y="48"/>
                  </a:cxn>
                  <a:cxn ang="0">
                    <a:pos x="14" y="63"/>
                  </a:cxn>
                  <a:cxn ang="0">
                    <a:pos x="9" y="79"/>
                  </a:cxn>
                  <a:cxn ang="0">
                    <a:pos x="0" y="91"/>
                  </a:cxn>
                  <a:cxn ang="0">
                    <a:pos x="1" y="74"/>
                  </a:cxn>
                  <a:cxn ang="0">
                    <a:pos x="6" y="56"/>
                  </a:cxn>
                  <a:cxn ang="0">
                    <a:pos x="8" y="38"/>
                  </a:cxn>
                  <a:cxn ang="0">
                    <a:pos x="6" y="21"/>
                  </a:cxn>
                  <a:cxn ang="0">
                    <a:pos x="10" y="0"/>
                  </a:cxn>
                  <a:cxn ang="0">
                    <a:pos x="15" y="4"/>
                  </a:cxn>
                  <a:cxn ang="0">
                    <a:pos x="21" y="6"/>
                  </a:cxn>
                  <a:cxn ang="0">
                    <a:pos x="27" y="9"/>
                  </a:cxn>
                  <a:cxn ang="0">
                    <a:pos x="31" y="13"/>
                  </a:cxn>
                  <a:cxn ang="0">
                    <a:pos x="35" y="16"/>
                  </a:cxn>
                  <a:cxn ang="0">
                    <a:pos x="37" y="22"/>
                  </a:cxn>
                  <a:cxn ang="0">
                    <a:pos x="37" y="28"/>
                  </a:cxn>
                  <a:cxn ang="0">
                    <a:pos x="33" y="35"/>
                  </a:cxn>
                </a:cxnLst>
                <a:rect l="0" t="0" r="r" b="b"/>
                <a:pathLst>
                  <a:path w="37" h="91">
                    <a:moveTo>
                      <a:pt x="33" y="35"/>
                    </a:moveTo>
                    <a:lnTo>
                      <a:pt x="20" y="48"/>
                    </a:lnTo>
                    <a:lnTo>
                      <a:pt x="14" y="63"/>
                    </a:lnTo>
                    <a:lnTo>
                      <a:pt x="9" y="79"/>
                    </a:lnTo>
                    <a:lnTo>
                      <a:pt x="0" y="91"/>
                    </a:lnTo>
                    <a:lnTo>
                      <a:pt x="1" y="74"/>
                    </a:lnTo>
                    <a:lnTo>
                      <a:pt x="6" y="56"/>
                    </a:lnTo>
                    <a:lnTo>
                      <a:pt x="8" y="38"/>
                    </a:lnTo>
                    <a:lnTo>
                      <a:pt x="6" y="21"/>
                    </a:lnTo>
                    <a:lnTo>
                      <a:pt x="10" y="0"/>
                    </a:lnTo>
                    <a:lnTo>
                      <a:pt x="15" y="4"/>
                    </a:lnTo>
                    <a:lnTo>
                      <a:pt x="21" y="6"/>
                    </a:lnTo>
                    <a:lnTo>
                      <a:pt x="27" y="9"/>
                    </a:lnTo>
                    <a:lnTo>
                      <a:pt x="31" y="13"/>
                    </a:lnTo>
                    <a:lnTo>
                      <a:pt x="35" y="16"/>
                    </a:lnTo>
                    <a:lnTo>
                      <a:pt x="37" y="22"/>
                    </a:lnTo>
                    <a:lnTo>
                      <a:pt x="37" y="28"/>
                    </a:lnTo>
                    <a:lnTo>
                      <a:pt x="33" y="35"/>
                    </a:lnTo>
                    <a:close/>
                  </a:path>
                </a:pathLst>
              </a:custGeom>
              <a:solidFill>
                <a:srgbClr val="000000"/>
              </a:solidFill>
              <a:ln w="9525">
                <a:noFill/>
                <a:round/>
                <a:headEnd/>
                <a:tailEnd/>
              </a:ln>
            </p:spPr>
            <p:txBody>
              <a:bodyPr/>
              <a:lstStyle/>
              <a:p>
                <a:endParaRPr lang="en-US"/>
              </a:p>
            </p:txBody>
          </p:sp>
          <p:sp>
            <p:nvSpPr>
              <p:cNvPr id="42155" name="Freeform 171"/>
              <p:cNvSpPr>
                <a:spLocks noChangeAspect="1"/>
              </p:cNvSpPr>
              <p:nvPr/>
            </p:nvSpPr>
            <p:spPr bwMode="auto">
              <a:xfrm>
                <a:off x="3348" y="2539"/>
                <a:ext cx="13" cy="40"/>
              </a:xfrm>
              <a:custGeom>
                <a:avLst/>
                <a:gdLst/>
                <a:ahLst/>
                <a:cxnLst>
                  <a:cxn ang="0">
                    <a:pos x="27" y="11"/>
                  </a:cxn>
                  <a:cxn ang="0">
                    <a:pos x="0" y="79"/>
                  </a:cxn>
                  <a:cxn ang="0">
                    <a:pos x="1" y="62"/>
                  </a:cxn>
                  <a:cxn ang="0">
                    <a:pos x="4" y="41"/>
                  </a:cxn>
                  <a:cxn ang="0">
                    <a:pos x="5" y="20"/>
                  </a:cxn>
                  <a:cxn ang="0">
                    <a:pos x="2" y="0"/>
                  </a:cxn>
                  <a:cxn ang="0">
                    <a:pos x="9" y="3"/>
                  </a:cxn>
                  <a:cxn ang="0">
                    <a:pos x="15" y="8"/>
                  </a:cxn>
                  <a:cxn ang="0">
                    <a:pos x="22" y="11"/>
                  </a:cxn>
                  <a:cxn ang="0">
                    <a:pos x="27" y="11"/>
                  </a:cxn>
                </a:cxnLst>
                <a:rect l="0" t="0" r="r" b="b"/>
                <a:pathLst>
                  <a:path w="27" h="79">
                    <a:moveTo>
                      <a:pt x="27" y="11"/>
                    </a:moveTo>
                    <a:lnTo>
                      <a:pt x="0" y="79"/>
                    </a:lnTo>
                    <a:lnTo>
                      <a:pt x="1" y="62"/>
                    </a:lnTo>
                    <a:lnTo>
                      <a:pt x="4" y="41"/>
                    </a:lnTo>
                    <a:lnTo>
                      <a:pt x="5" y="20"/>
                    </a:lnTo>
                    <a:lnTo>
                      <a:pt x="2" y="0"/>
                    </a:lnTo>
                    <a:lnTo>
                      <a:pt x="9" y="3"/>
                    </a:lnTo>
                    <a:lnTo>
                      <a:pt x="15" y="8"/>
                    </a:lnTo>
                    <a:lnTo>
                      <a:pt x="22" y="11"/>
                    </a:lnTo>
                    <a:lnTo>
                      <a:pt x="27" y="11"/>
                    </a:lnTo>
                    <a:close/>
                  </a:path>
                </a:pathLst>
              </a:custGeom>
              <a:solidFill>
                <a:srgbClr val="000000"/>
              </a:solidFill>
              <a:ln w="9525">
                <a:noFill/>
                <a:round/>
                <a:headEnd/>
                <a:tailEnd/>
              </a:ln>
            </p:spPr>
            <p:txBody>
              <a:bodyPr/>
              <a:lstStyle/>
              <a:p>
                <a:endParaRPr lang="en-US"/>
              </a:p>
            </p:txBody>
          </p:sp>
          <p:sp>
            <p:nvSpPr>
              <p:cNvPr id="42156" name="Freeform 172"/>
              <p:cNvSpPr>
                <a:spLocks noChangeAspect="1"/>
              </p:cNvSpPr>
              <p:nvPr/>
            </p:nvSpPr>
            <p:spPr bwMode="auto">
              <a:xfrm>
                <a:off x="3364" y="2553"/>
                <a:ext cx="12" cy="35"/>
              </a:xfrm>
              <a:custGeom>
                <a:avLst/>
                <a:gdLst/>
                <a:ahLst/>
                <a:cxnLst>
                  <a:cxn ang="0">
                    <a:pos x="0" y="71"/>
                  </a:cxn>
                  <a:cxn ang="0">
                    <a:pos x="0" y="52"/>
                  </a:cxn>
                  <a:cxn ang="0">
                    <a:pos x="3" y="35"/>
                  </a:cxn>
                  <a:cxn ang="0">
                    <a:pos x="6" y="19"/>
                  </a:cxn>
                  <a:cxn ang="0">
                    <a:pos x="9" y="3"/>
                  </a:cxn>
                  <a:cxn ang="0">
                    <a:pos x="13" y="0"/>
                  </a:cxn>
                  <a:cxn ang="0">
                    <a:pos x="17" y="0"/>
                  </a:cxn>
                  <a:cxn ang="0">
                    <a:pos x="20" y="4"/>
                  </a:cxn>
                  <a:cxn ang="0">
                    <a:pos x="24" y="8"/>
                  </a:cxn>
                  <a:cxn ang="0">
                    <a:pos x="0" y="71"/>
                  </a:cxn>
                </a:cxnLst>
                <a:rect l="0" t="0" r="r" b="b"/>
                <a:pathLst>
                  <a:path w="24" h="71">
                    <a:moveTo>
                      <a:pt x="0" y="71"/>
                    </a:moveTo>
                    <a:lnTo>
                      <a:pt x="0" y="52"/>
                    </a:lnTo>
                    <a:lnTo>
                      <a:pt x="3" y="35"/>
                    </a:lnTo>
                    <a:lnTo>
                      <a:pt x="6" y="19"/>
                    </a:lnTo>
                    <a:lnTo>
                      <a:pt x="9" y="3"/>
                    </a:lnTo>
                    <a:lnTo>
                      <a:pt x="13" y="0"/>
                    </a:lnTo>
                    <a:lnTo>
                      <a:pt x="17" y="0"/>
                    </a:lnTo>
                    <a:lnTo>
                      <a:pt x="20" y="4"/>
                    </a:lnTo>
                    <a:lnTo>
                      <a:pt x="24" y="8"/>
                    </a:lnTo>
                    <a:lnTo>
                      <a:pt x="0" y="71"/>
                    </a:lnTo>
                    <a:close/>
                  </a:path>
                </a:pathLst>
              </a:custGeom>
              <a:solidFill>
                <a:srgbClr val="000000"/>
              </a:solidFill>
              <a:ln w="9525">
                <a:noFill/>
                <a:round/>
                <a:headEnd/>
                <a:tailEnd/>
              </a:ln>
            </p:spPr>
            <p:txBody>
              <a:bodyPr/>
              <a:lstStyle/>
              <a:p>
                <a:endParaRPr lang="en-US"/>
              </a:p>
            </p:txBody>
          </p:sp>
          <p:sp>
            <p:nvSpPr>
              <p:cNvPr id="42157" name="Freeform 173"/>
              <p:cNvSpPr>
                <a:spLocks noChangeAspect="1"/>
              </p:cNvSpPr>
              <p:nvPr/>
            </p:nvSpPr>
            <p:spPr bwMode="auto">
              <a:xfrm>
                <a:off x="2694" y="2569"/>
                <a:ext cx="6" cy="9"/>
              </a:xfrm>
              <a:custGeom>
                <a:avLst/>
                <a:gdLst/>
                <a:ahLst/>
                <a:cxnLst>
                  <a:cxn ang="0">
                    <a:pos x="13" y="16"/>
                  </a:cxn>
                  <a:cxn ang="0">
                    <a:pos x="10" y="17"/>
                  </a:cxn>
                  <a:cxn ang="0">
                    <a:pos x="9" y="18"/>
                  </a:cxn>
                  <a:cxn ang="0">
                    <a:pos x="7" y="18"/>
                  </a:cxn>
                  <a:cxn ang="0">
                    <a:pos x="5" y="18"/>
                  </a:cxn>
                  <a:cxn ang="0">
                    <a:pos x="1" y="13"/>
                  </a:cxn>
                  <a:cxn ang="0">
                    <a:pos x="0" y="9"/>
                  </a:cxn>
                  <a:cxn ang="0">
                    <a:pos x="1" y="3"/>
                  </a:cxn>
                  <a:cxn ang="0">
                    <a:pos x="5" y="0"/>
                  </a:cxn>
                  <a:cxn ang="0">
                    <a:pos x="8" y="3"/>
                  </a:cxn>
                  <a:cxn ang="0">
                    <a:pos x="10" y="6"/>
                  </a:cxn>
                  <a:cxn ang="0">
                    <a:pos x="13" y="11"/>
                  </a:cxn>
                  <a:cxn ang="0">
                    <a:pos x="13" y="16"/>
                  </a:cxn>
                </a:cxnLst>
                <a:rect l="0" t="0" r="r" b="b"/>
                <a:pathLst>
                  <a:path w="13" h="18">
                    <a:moveTo>
                      <a:pt x="13" y="16"/>
                    </a:moveTo>
                    <a:lnTo>
                      <a:pt x="10" y="17"/>
                    </a:lnTo>
                    <a:lnTo>
                      <a:pt x="9" y="18"/>
                    </a:lnTo>
                    <a:lnTo>
                      <a:pt x="7" y="18"/>
                    </a:lnTo>
                    <a:lnTo>
                      <a:pt x="5" y="18"/>
                    </a:lnTo>
                    <a:lnTo>
                      <a:pt x="1" y="13"/>
                    </a:lnTo>
                    <a:lnTo>
                      <a:pt x="0" y="9"/>
                    </a:lnTo>
                    <a:lnTo>
                      <a:pt x="1" y="3"/>
                    </a:lnTo>
                    <a:lnTo>
                      <a:pt x="5" y="0"/>
                    </a:lnTo>
                    <a:lnTo>
                      <a:pt x="8" y="3"/>
                    </a:lnTo>
                    <a:lnTo>
                      <a:pt x="10" y="6"/>
                    </a:lnTo>
                    <a:lnTo>
                      <a:pt x="13" y="11"/>
                    </a:lnTo>
                    <a:lnTo>
                      <a:pt x="13" y="16"/>
                    </a:lnTo>
                    <a:close/>
                  </a:path>
                </a:pathLst>
              </a:custGeom>
              <a:solidFill>
                <a:srgbClr val="000000"/>
              </a:solidFill>
              <a:ln w="9525">
                <a:noFill/>
                <a:round/>
                <a:headEnd/>
                <a:tailEnd/>
              </a:ln>
            </p:spPr>
            <p:txBody>
              <a:bodyPr/>
              <a:lstStyle/>
              <a:p>
                <a:endParaRPr lang="en-US"/>
              </a:p>
            </p:txBody>
          </p:sp>
          <p:sp>
            <p:nvSpPr>
              <p:cNvPr id="42158" name="Freeform 174"/>
              <p:cNvSpPr>
                <a:spLocks noChangeAspect="1"/>
              </p:cNvSpPr>
              <p:nvPr/>
            </p:nvSpPr>
            <p:spPr bwMode="auto">
              <a:xfrm>
                <a:off x="2738" y="2584"/>
                <a:ext cx="20" cy="91"/>
              </a:xfrm>
              <a:custGeom>
                <a:avLst/>
                <a:gdLst/>
                <a:ahLst/>
                <a:cxnLst>
                  <a:cxn ang="0">
                    <a:pos x="31" y="23"/>
                  </a:cxn>
                  <a:cxn ang="0">
                    <a:pos x="35" y="30"/>
                  </a:cxn>
                  <a:cxn ang="0">
                    <a:pos x="39" y="38"/>
                  </a:cxn>
                  <a:cxn ang="0">
                    <a:pos x="40" y="46"/>
                  </a:cxn>
                  <a:cxn ang="0">
                    <a:pos x="34" y="53"/>
                  </a:cxn>
                  <a:cxn ang="0">
                    <a:pos x="35" y="84"/>
                  </a:cxn>
                  <a:cxn ang="0">
                    <a:pos x="31" y="116"/>
                  </a:cxn>
                  <a:cxn ang="0">
                    <a:pos x="21" y="147"/>
                  </a:cxn>
                  <a:cxn ang="0">
                    <a:pos x="9" y="176"/>
                  </a:cxn>
                  <a:cxn ang="0">
                    <a:pos x="0" y="181"/>
                  </a:cxn>
                  <a:cxn ang="0">
                    <a:pos x="8" y="137"/>
                  </a:cxn>
                  <a:cxn ang="0">
                    <a:pos x="12" y="92"/>
                  </a:cxn>
                  <a:cxn ang="0">
                    <a:pos x="13" y="46"/>
                  </a:cxn>
                  <a:cxn ang="0">
                    <a:pos x="9" y="0"/>
                  </a:cxn>
                  <a:cxn ang="0">
                    <a:pos x="17" y="4"/>
                  </a:cxn>
                  <a:cxn ang="0">
                    <a:pos x="25" y="10"/>
                  </a:cxn>
                  <a:cxn ang="0">
                    <a:pos x="31" y="16"/>
                  </a:cxn>
                  <a:cxn ang="0">
                    <a:pos x="31" y="23"/>
                  </a:cxn>
                </a:cxnLst>
                <a:rect l="0" t="0" r="r" b="b"/>
                <a:pathLst>
                  <a:path w="40" h="181">
                    <a:moveTo>
                      <a:pt x="31" y="23"/>
                    </a:moveTo>
                    <a:lnTo>
                      <a:pt x="35" y="30"/>
                    </a:lnTo>
                    <a:lnTo>
                      <a:pt x="39" y="38"/>
                    </a:lnTo>
                    <a:lnTo>
                      <a:pt x="40" y="46"/>
                    </a:lnTo>
                    <a:lnTo>
                      <a:pt x="34" y="53"/>
                    </a:lnTo>
                    <a:lnTo>
                      <a:pt x="35" y="84"/>
                    </a:lnTo>
                    <a:lnTo>
                      <a:pt x="31" y="116"/>
                    </a:lnTo>
                    <a:lnTo>
                      <a:pt x="21" y="147"/>
                    </a:lnTo>
                    <a:lnTo>
                      <a:pt x="9" y="176"/>
                    </a:lnTo>
                    <a:lnTo>
                      <a:pt x="0" y="181"/>
                    </a:lnTo>
                    <a:lnTo>
                      <a:pt x="8" y="137"/>
                    </a:lnTo>
                    <a:lnTo>
                      <a:pt x="12" y="92"/>
                    </a:lnTo>
                    <a:lnTo>
                      <a:pt x="13" y="46"/>
                    </a:lnTo>
                    <a:lnTo>
                      <a:pt x="9" y="0"/>
                    </a:lnTo>
                    <a:lnTo>
                      <a:pt x="17" y="4"/>
                    </a:lnTo>
                    <a:lnTo>
                      <a:pt x="25" y="10"/>
                    </a:lnTo>
                    <a:lnTo>
                      <a:pt x="31" y="16"/>
                    </a:lnTo>
                    <a:lnTo>
                      <a:pt x="31" y="23"/>
                    </a:lnTo>
                    <a:close/>
                  </a:path>
                </a:pathLst>
              </a:custGeom>
              <a:solidFill>
                <a:srgbClr val="DDC6BA"/>
              </a:solidFill>
              <a:ln w="9525">
                <a:noFill/>
                <a:round/>
                <a:headEnd/>
                <a:tailEnd/>
              </a:ln>
            </p:spPr>
            <p:txBody>
              <a:bodyPr/>
              <a:lstStyle/>
              <a:p>
                <a:endParaRPr lang="en-US"/>
              </a:p>
            </p:txBody>
          </p:sp>
          <p:sp>
            <p:nvSpPr>
              <p:cNvPr id="42159" name="Freeform 175"/>
              <p:cNvSpPr>
                <a:spLocks noChangeAspect="1"/>
              </p:cNvSpPr>
              <p:nvPr/>
            </p:nvSpPr>
            <p:spPr bwMode="auto">
              <a:xfrm>
                <a:off x="2762" y="2601"/>
                <a:ext cx="14" cy="76"/>
              </a:xfrm>
              <a:custGeom>
                <a:avLst/>
                <a:gdLst/>
                <a:ahLst/>
                <a:cxnLst>
                  <a:cxn ang="0">
                    <a:pos x="28" y="70"/>
                  </a:cxn>
                  <a:cxn ang="0">
                    <a:pos x="23" y="88"/>
                  </a:cxn>
                  <a:cxn ang="0">
                    <a:pos x="18" y="106"/>
                  </a:cxn>
                  <a:cxn ang="0">
                    <a:pos x="13" y="125"/>
                  </a:cxn>
                  <a:cxn ang="0">
                    <a:pos x="2" y="140"/>
                  </a:cxn>
                  <a:cxn ang="0">
                    <a:pos x="0" y="151"/>
                  </a:cxn>
                  <a:cxn ang="0">
                    <a:pos x="5" y="114"/>
                  </a:cxn>
                  <a:cxn ang="0">
                    <a:pos x="7" y="76"/>
                  </a:cxn>
                  <a:cxn ang="0">
                    <a:pos x="6" y="37"/>
                  </a:cxn>
                  <a:cxn ang="0">
                    <a:pos x="6" y="0"/>
                  </a:cxn>
                  <a:cxn ang="0">
                    <a:pos x="15" y="15"/>
                  </a:cxn>
                  <a:cxn ang="0">
                    <a:pos x="21" y="34"/>
                  </a:cxn>
                  <a:cxn ang="0">
                    <a:pos x="24" y="52"/>
                  </a:cxn>
                  <a:cxn ang="0">
                    <a:pos x="28" y="70"/>
                  </a:cxn>
                </a:cxnLst>
                <a:rect l="0" t="0" r="r" b="b"/>
                <a:pathLst>
                  <a:path w="28" h="151">
                    <a:moveTo>
                      <a:pt x="28" y="70"/>
                    </a:moveTo>
                    <a:lnTo>
                      <a:pt x="23" y="88"/>
                    </a:lnTo>
                    <a:lnTo>
                      <a:pt x="18" y="106"/>
                    </a:lnTo>
                    <a:lnTo>
                      <a:pt x="13" y="125"/>
                    </a:lnTo>
                    <a:lnTo>
                      <a:pt x="2" y="140"/>
                    </a:lnTo>
                    <a:lnTo>
                      <a:pt x="0" y="151"/>
                    </a:lnTo>
                    <a:lnTo>
                      <a:pt x="5" y="114"/>
                    </a:lnTo>
                    <a:lnTo>
                      <a:pt x="7" y="76"/>
                    </a:lnTo>
                    <a:lnTo>
                      <a:pt x="6" y="37"/>
                    </a:lnTo>
                    <a:lnTo>
                      <a:pt x="6" y="0"/>
                    </a:lnTo>
                    <a:lnTo>
                      <a:pt x="15" y="15"/>
                    </a:lnTo>
                    <a:lnTo>
                      <a:pt x="21" y="34"/>
                    </a:lnTo>
                    <a:lnTo>
                      <a:pt x="24" y="52"/>
                    </a:lnTo>
                    <a:lnTo>
                      <a:pt x="28" y="70"/>
                    </a:lnTo>
                    <a:close/>
                  </a:path>
                </a:pathLst>
              </a:custGeom>
              <a:solidFill>
                <a:srgbClr val="DDC6BA"/>
              </a:solidFill>
              <a:ln w="9525">
                <a:noFill/>
                <a:round/>
                <a:headEnd/>
                <a:tailEnd/>
              </a:ln>
            </p:spPr>
            <p:txBody>
              <a:bodyPr/>
              <a:lstStyle/>
              <a:p>
                <a:endParaRPr lang="en-US"/>
              </a:p>
            </p:txBody>
          </p:sp>
          <p:sp>
            <p:nvSpPr>
              <p:cNvPr id="42160" name="Freeform 176"/>
              <p:cNvSpPr>
                <a:spLocks noChangeAspect="1"/>
              </p:cNvSpPr>
              <p:nvPr/>
            </p:nvSpPr>
            <p:spPr bwMode="auto">
              <a:xfrm>
                <a:off x="3306" y="2747"/>
                <a:ext cx="54" cy="116"/>
              </a:xfrm>
              <a:custGeom>
                <a:avLst/>
                <a:gdLst/>
                <a:ahLst/>
                <a:cxnLst>
                  <a:cxn ang="0">
                    <a:pos x="107" y="0"/>
                  </a:cxn>
                  <a:cxn ang="0">
                    <a:pos x="104" y="18"/>
                  </a:cxn>
                  <a:cxn ang="0">
                    <a:pos x="98" y="36"/>
                  </a:cxn>
                  <a:cxn ang="0">
                    <a:pos x="92" y="53"/>
                  </a:cxn>
                  <a:cxn ang="0">
                    <a:pos x="85" y="71"/>
                  </a:cxn>
                  <a:cxn ang="0">
                    <a:pos x="78" y="89"/>
                  </a:cxn>
                  <a:cxn ang="0">
                    <a:pos x="72" y="106"/>
                  </a:cxn>
                  <a:cxn ang="0">
                    <a:pos x="65" y="124"/>
                  </a:cxn>
                  <a:cxn ang="0">
                    <a:pos x="59" y="143"/>
                  </a:cxn>
                  <a:cxn ang="0">
                    <a:pos x="57" y="159"/>
                  </a:cxn>
                  <a:cxn ang="0">
                    <a:pos x="51" y="173"/>
                  </a:cxn>
                  <a:cxn ang="0">
                    <a:pos x="45" y="188"/>
                  </a:cxn>
                  <a:cxn ang="0">
                    <a:pos x="42" y="203"/>
                  </a:cxn>
                  <a:cxn ang="0">
                    <a:pos x="37" y="213"/>
                  </a:cxn>
                  <a:cxn ang="0">
                    <a:pos x="32" y="223"/>
                  </a:cxn>
                  <a:cxn ang="0">
                    <a:pos x="26" y="232"/>
                  </a:cxn>
                  <a:cxn ang="0">
                    <a:pos x="15" y="232"/>
                  </a:cxn>
                  <a:cxn ang="0">
                    <a:pos x="17" y="228"/>
                  </a:cxn>
                  <a:cxn ang="0">
                    <a:pos x="17" y="226"/>
                  </a:cxn>
                  <a:cxn ang="0">
                    <a:pos x="15" y="222"/>
                  </a:cxn>
                  <a:cxn ang="0">
                    <a:pos x="13" y="220"/>
                  </a:cxn>
                  <a:cxn ang="0">
                    <a:pos x="9" y="217"/>
                  </a:cxn>
                  <a:cxn ang="0">
                    <a:pos x="7" y="215"/>
                  </a:cxn>
                  <a:cxn ang="0">
                    <a:pos x="4" y="214"/>
                  </a:cxn>
                  <a:cxn ang="0">
                    <a:pos x="0" y="211"/>
                  </a:cxn>
                  <a:cxn ang="0">
                    <a:pos x="6" y="195"/>
                  </a:cxn>
                  <a:cxn ang="0">
                    <a:pos x="15" y="180"/>
                  </a:cxn>
                  <a:cxn ang="0">
                    <a:pos x="26" y="165"/>
                  </a:cxn>
                  <a:cxn ang="0">
                    <a:pos x="34" y="151"/>
                  </a:cxn>
                  <a:cxn ang="0">
                    <a:pos x="44" y="131"/>
                  </a:cxn>
                  <a:cxn ang="0">
                    <a:pos x="53" y="113"/>
                  </a:cxn>
                  <a:cxn ang="0">
                    <a:pos x="62" y="93"/>
                  </a:cxn>
                  <a:cxn ang="0">
                    <a:pos x="70" y="75"/>
                  </a:cxn>
                  <a:cxn ang="0">
                    <a:pos x="78" y="55"/>
                  </a:cxn>
                  <a:cxn ang="0">
                    <a:pos x="88" y="37"/>
                  </a:cxn>
                  <a:cxn ang="0">
                    <a:pos x="97" y="18"/>
                  </a:cxn>
                  <a:cxn ang="0">
                    <a:pos x="107" y="0"/>
                  </a:cxn>
                </a:cxnLst>
                <a:rect l="0" t="0" r="r" b="b"/>
                <a:pathLst>
                  <a:path w="107" h="232">
                    <a:moveTo>
                      <a:pt x="107" y="0"/>
                    </a:moveTo>
                    <a:lnTo>
                      <a:pt x="104" y="18"/>
                    </a:lnTo>
                    <a:lnTo>
                      <a:pt x="98" y="36"/>
                    </a:lnTo>
                    <a:lnTo>
                      <a:pt x="92" y="53"/>
                    </a:lnTo>
                    <a:lnTo>
                      <a:pt x="85" y="71"/>
                    </a:lnTo>
                    <a:lnTo>
                      <a:pt x="78" y="89"/>
                    </a:lnTo>
                    <a:lnTo>
                      <a:pt x="72" y="106"/>
                    </a:lnTo>
                    <a:lnTo>
                      <a:pt x="65" y="124"/>
                    </a:lnTo>
                    <a:lnTo>
                      <a:pt x="59" y="143"/>
                    </a:lnTo>
                    <a:lnTo>
                      <a:pt x="57" y="159"/>
                    </a:lnTo>
                    <a:lnTo>
                      <a:pt x="51" y="173"/>
                    </a:lnTo>
                    <a:lnTo>
                      <a:pt x="45" y="188"/>
                    </a:lnTo>
                    <a:lnTo>
                      <a:pt x="42" y="203"/>
                    </a:lnTo>
                    <a:lnTo>
                      <a:pt x="37" y="213"/>
                    </a:lnTo>
                    <a:lnTo>
                      <a:pt x="32" y="223"/>
                    </a:lnTo>
                    <a:lnTo>
                      <a:pt x="26" y="232"/>
                    </a:lnTo>
                    <a:lnTo>
                      <a:pt x="15" y="232"/>
                    </a:lnTo>
                    <a:lnTo>
                      <a:pt x="17" y="228"/>
                    </a:lnTo>
                    <a:lnTo>
                      <a:pt x="17" y="226"/>
                    </a:lnTo>
                    <a:lnTo>
                      <a:pt x="15" y="222"/>
                    </a:lnTo>
                    <a:lnTo>
                      <a:pt x="13" y="220"/>
                    </a:lnTo>
                    <a:lnTo>
                      <a:pt x="9" y="217"/>
                    </a:lnTo>
                    <a:lnTo>
                      <a:pt x="7" y="215"/>
                    </a:lnTo>
                    <a:lnTo>
                      <a:pt x="4" y="214"/>
                    </a:lnTo>
                    <a:lnTo>
                      <a:pt x="0" y="211"/>
                    </a:lnTo>
                    <a:lnTo>
                      <a:pt x="6" y="195"/>
                    </a:lnTo>
                    <a:lnTo>
                      <a:pt x="15" y="180"/>
                    </a:lnTo>
                    <a:lnTo>
                      <a:pt x="26" y="165"/>
                    </a:lnTo>
                    <a:lnTo>
                      <a:pt x="34" y="151"/>
                    </a:lnTo>
                    <a:lnTo>
                      <a:pt x="44" y="131"/>
                    </a:lnTo>
                    <a:lnTo>
                      <a:pt x="53" y="113"/>
                    </a:lnTo>
                    <a:lnTo>
                      <a:pt x="62" y="93"/>
                    </a:lnTo>
                    <a:lnTo>
                      <a:pt x="70" y="75"/>
                    </a:lnTo>
                    <a:lnTo>
                      <a:pt x="78" y="55"/>
                    </a:lnTo>
                    <a:lnTo>
                      <a:pt x="88" y="37"/>
                    </a:lnTo>
                    <a:lnTo>
                      <a:pt x="97" y="18"/>
                    </a:lnTo>
                    <a:lnTo>
                      <a:pt x="107" y="0"/>
                    </a:lnTo>
                    <a:close/>
                  </a:path>
                </a:pathLst>
              </a:custGeom>
              <a:solidFill>
                <a:srgbClr val="000000"/>
              </a:solidFill>
              <a:ln w="9525">
                <a:noFill/>
                <a:round/>
                <a:headEnd/>
                <a:tailEnd/>
              </a:ln>
            </p:spPr>
            <p:txBody>
              <a:bodyPr/>
              <a:lstStyle/>
              <a:p>
                <a:endParaRPr lang="en-US"/>
              </a:p>
            </p:txBody>
          </p:sp>
          <p:sp>
            <p:nvSpPr>
              <p:cNvPr id="42161" name="Freeform 177"/>
              <p:cNvSpPr>
                <a:spLocks noChangeAspect="1"/>
              </p:cNvSpPr>
              <p:nvPr/>
            </p:nvSpPr>
            <p:spPr bwMode="auto">
              <a:xfrm>
                <a:off x="3325" y="2789"/>
                <a:ext cx="46" cy="92"/>
              </a:xfrm>
              <a:custGeom>
                <a:avLst/>
                <a:gdLst/>
                <a:ahLst/>
                <a:cxnLst>
                  <a:cxn ang="0">
                    <a:pos x="81" y="33"/>
                  </a:cxn>
                  <a:cxn ang="0">
                    <a:pos x="75" y="53"/>
                  </a:cxn>
                  <a:cxn ang="0">
                    <a:pos x="68" y="71"/>
                  </a:cxn>
                  <a:cxn ang="0">
                    <a:pos x="61" y="90"/>
                  </a:cxn>
                  <a:cxn ang="0">
                    <a:pos x="53" y="108"/>
                  </a:cxn>
                  <a:cxn ang="0">
                    <a:pos x="45" y="128"/>
                  </a:cxn>
                  <a:cxn ang="0">
                    <a:pos x="37" y="146"/>
                  </a:cxn>
                  <a:cxn ang="0">
                    <a:pos x="30" y="165"/>
                  </a:cxn>
                  <a:cxn ang="0">
                    <a:pos x="23" y="184"/>
                  </a:cxn>
                  <a:cxn ang="0">
                    <a:pos x="14" y="176"/>
                  </a:cxn>
                  <a:cxn ang="0">
                    <a:pos x="5" y="169"/>
                  </a:cxn>
                  <a:cxn ang="0">
                    <a:pos x="0" y="161"/>
                  </a:cxn>
                  <a:cxn ang="0">
                    <a:pos x="4" y="151"/>
                  </a:cxn>
                  <a:cxn ang="0">
                    <a:pos x="11" y="145"/>
                  </a:cxn>
                  <a:cxn ang="0">
                    <a:pos x="16" y="137"/>
                  </a:cxn>
                  <a:cxn ang="0">
                    <a:pos x="22" y="127"/>
                  </a:cxn>
                  <a:cxn ang="0">
                    <a:pos x="29" y="116"/>
                  </a:cxn>
                  <a:cxn ang="0">
                    <a:pos x="37" y="101"/>
                  </a:cxn>
                  <a:cxn ang="0">
                    <a:pos x="46" y="87"/>
                  </a:cxn>
                  <a:cxn ang="0">
                    <a:pos x="54" y="74"/>
                  </a:cxn>
                  <a:cxn ang="0">
                    <a:pos x="62" y="60"/>
                  </a:cxn>
                  <a:cxn ang="0">
                    <a:pos x="70" y="45"/>
                  </a:cxn>
                  <a:cxn ang="0">
                    <a:pos x="77" y="31"/>
                  </a:cxn>
                  <a:cxn ang="0">
                    <a:pos x="84" y="16"/>
                  </a:cxn>
                  <a:cxn ang="0">
                    <a:pos x="91" y="0"/>
                  </a:cxn>
                  <a:cxn ang="0">
                    <a:pos x="90" y="8"/>
                  </a:cxn>
                  <a:cxn ang="0">
                    <a:pos x="88" y="16"/>
                  </a:cxn>
                  <a:cxn ang="0">
                    <a:pos x="84" y="24"/>
                  </a:cxn>
                  <a:cxn ang="0">
                    <a:pos x="81" y="33"/>
                  </a:cxn>
                </a:cxnLst>
                <a:rect l="0" t="0" r="r" b="b"/>
                <a:pathLst>
                  <a:path w="91" h="184">
                    <a:moveTo>
                      <a:pt x="81" y="33"/>
                    </a:moveTo>
                    <a:lnTo>
                      <a:pt x="75" y="53"/>
                    </a:lnTo>
                    <a:lnTo>
                      <a:pt x="68" y="71"/>
                    </a:lnTo>
                    <a:lnTo>
                      <a:pt x="61" y="90"/>
                    </a:lnTo>
                    <a:lnTo>
                      <a:pt x="53" y="108"/>
                    </a:lnTo>
                    <a:lnTo>
                      <a:pt x="45" y="128"/>
                    </a:lnTo>
                    <a:lnTo>
                      <a:pt x="37" y="146"/>
                    </a:lnTo>
                    <a:lnTo>
                      <a:pt x="30" y="165"/>
                    </a:lnTo>
                    <a:lnTo>
                      <a:pt x="23" y="184"/>
                    </a:lnTo>
                    <a:lnTo>
                      <a:pt x="14" y="176"/>
                    </a:lnTo>
                    <a:lnTo>
                      <a:pt x="5" y="169"/>
                    </a:lnTo>
                    <a:lnTo>
                      <a:pt x="0" y="161"/>
                    </a:lnTo>
                    <a:lnTo>
                      <a:pt x="4" y="151"/>
                    </a:lnTo>
                    <a:lnTo>
                      <a:pt x="11" y="145"/>
                    </a:lnTo>
                    <a:lnTo>
                      <a:pt x="16" y="137"/>
                    </a:lnTo>
                    <a:lnTo>
                      <a:pt x="22" y="127"/>
                    </a:lnTo>
                    <a:lnTo>
                      <a:pt x="29" y="116"/>
                    </a:lnTo>
                    <a:lnTo>
                      <a:pt x="37" y="101"/>
                    </a:lnTo>
                    <a:lnTo>
                      <a:pt x="46" y="87"/>
                    </a:lnTo>
                    <a:lnTo>
                      <a:pt x="54" y="74"/>
                    </a:lnTo>
                    <a:lnTo>
                      <a:pt x="62" y="60"/>
                    </a:lnTo>
                    <a:lnTo>
                      <a:pt x="70" y="45"/>
                    </a:lnTo>
                    <a:lnTo>
                      <a:pt x="77" y="31"/>
                    </a:lnTo>
                    <a:lnTo>
                      <a:pt x="84" y="16"/>
                    </a:lnTo>
                    <a:lnTo>
                      <a:pt x="91" y="0"/>
                    </a:lnTo>
                    <a:lnTo>
                      <a:pt x="90" y="8"/>
                    </a:lnTo>
                    <a:lnTo>
                      <a:pt x="88" y="16"/>
                    </a:lnTo>
                    <a:lnTo>
                      <a:pt x="84" y="24"/>
                    </a:lnTo>
                    <a:lnTo>
                      <a:pt x="81" y="33"/>
                    </a:lnTo>
                    <a:close/>
                  </a:path>
                </a:pathLst>
              </a:custGeom>
              <a:solidFill>
                <a:srgbClr val="000000"/>
              </a:solidFill>
              <a:ln w="9525">
                <a:noFill/>
                <a:round/>
                <a:headEnd/>
                <a:tailEnd/>
              </a:ln>
            </p:spPr>
            <p:txBody>
              <a:bodyPr/>
              <a:lstStyle/>
              <a:p>
                <a:endParaRPr lang="en-US"/>
              </a:p>
            </p:txBody>
          </p:sp>
          <p:sp>
            <p:nvSpPr>
              <p:cNvPr id="42162" name="Freeform 178"/>
              <p:cNvSpPr>
                <a:spLocks noChangeAspect="1"/>
              </p:cNvSpPr>
              <p:nvPr/>
            </p:nvSpPr>
            <p:spPr bwMode="auto">
              <a:xfrm>
                <a:off x="3352" y="2824"/>
                <a:ext cx="28" cy="70"/>
              </a:xfrm>
              <a:custGeom>
                <a:avLst/>
                <a:gdLst/>
                <a:ahLst/>
                <a:cxnLst>
                  <a:cxn ang="0">
                    <a:pos x="49" y="22"/>
                  </a:cxn>
                  <a:cxn ang="0">
                    <a:pos x="40" y="46"/>
                  </a:cxn>
                  <a:cxn ang="0">
                    <a:pos x="31" y="71"/>
                  </a:cxn>
                  <a:cxn ang="0">
                    <a:pos x="23" y="96"/>
                  </a:cxn>
                  <a:cxn ang="0">
                    <a:pos x="19" y="121"/>
                  </a:cxn>
                  <a:cxn ang="0">
                    <a:pos x="15" y="128"/>
                  </a:cxn>
                  <a:cxn ang="0">
                    <a:pos x="13" y="136"/>
                  </a:cxn>
                  <a:cxn ang="0">
                    <a:pos x="8" y="142"/>
                  </a:cxn>
                  <a:cxn ang="0">
                    <a:pos x="0" y="142"/>
                  </a:cxn>
                  <a:cxn ang="0">
                    <a:pos x="2" y="131"/>
                  </a:cxn>
                  <a:cxn ang="0">
                    <a:pos x="6" y="120"/>
                  </a:cxn>
                  <a:cxn ang="0">
                    <a:pos x="9" y="110"/>
                  </a:cxn>
                  <a:cxn ang="0">
                    <a:pos x="8" y="99"/>
                  </a:cxn>
                  <a:cxn ang="0">
                    <a:pos x="57" y="0"/>
                  </a:cxn>
                  <a:cxn ang="0">
                    <a:pos x="57" y="5"/>
                  </a:cxn>
                  <a:cxn ang="0">
                    <a:pos x="54" y="10"/>
                  </a:cxn>
                  <a:cxn ang="0">
                    <a:pos x="51" y="16"/>
                  </a:cxn>
                  <a:cxn ang="0">
                    <a:pos x="49" y="22"/>
                  </a:cxn>
                </a:cxnLst>
                <a:rect l="0" t="0" r="r" b="b"/>
                <a:pathLst>
                  <a:path w="57" h="142">
                    <a:moveTo>
                      <a:pt x="49" y="22"/>
                    </a:moveTo>
                    <a:lnTo>
                      <a:pt x="40" y="46"/>
                    </a:lnTo>
                    <a:lnTo>
                      <a:pt x="31" y="71"/>
                    </a:lnTo>
                    <a:lnTo>
                      <a:pt x="23" y="96"/>
                    </a:lnTo>
                    <a:lnTo>
                      <a:pt x="19" y="121"/>
                    </a:lnTo>
                    <a:lnTo>
                      <a:pt x="15" y="128"/>
                    </a:lnTo>
                    <a:lnTo>
                      <a:pt x="13" y="136"/>
                    </a:lnTo>
                    <a:lnTo>
                      <a:pt x="8" y="142"/>
                    </a:lnTo>
                    <a:lnTo>
                      <a:pt x="0" y="142"/>
                    </a:lnTo>
                    <a:lnTo>
                      <a:pt x="2" y="131"/>
                    </a:lnTo>
                    <a:lnTo>
                      <a:pt x="6" y="120"/>
                    </a:lnTo>
                    <a:lnTo>
                      <a:pt x="9" y="110"/>
                    </a:lnTo>
                    <a:lnTo>
                      <a:pt x="8" y="99"/>
                    </a:lnTo>
                    <a:lnTo>
                      <a:pt x="57" y="0"/>
                    </a:lnTo>
                    <a:lnTo>
                      <a:pt x="57" y="5"/>
                    </a:lnTo>
                    <a:lnTo>
                      <a:pt x="54" y="10"/>
                    </a:lnTo>
                    <a:lnTo>
                      <a:pt x="51" y="16"/>
                    </a:lnTo>
                    <a:lnTo>
                      <a:pt x="49" y="22"/>
                    </a:lnTo>
                    <a:close/>
                  </a:path>
                </a:pathLst>
              </a:custGeom>
              <a:solidFill>
                <a:srgbClr val="000000"/>
              </a:solidFill>
              <a:ln w="9525">
                <a:noFill/>
                <a:round/>
                <a:headEnd/>
                <a:tailEnd/>
              </a:ln>
            </p:spPr>
            <p:txBody>
              <a:bodyPr/>
              <a:lstStyle/>
              <a:p>
                <a:endParaRPr lang="en-US"/>
              </a:p>
            </p:txBody>
          </p:sp>
          <p:sp>
            <p:nvSpPr>
              <p:cNvPr id="42163" name="Freeform 179"/>
              <p:cNvSpPr>
                <a:spLocks noChangeAspect="1"/>
              </p:cNvSpPr>
              <p:nvPr/>
            </p:nvSpPr>
            <p:spPr bwMode="auto">
              <a:xfrm>
                <a:off x="3373" y="2872"/>
                <a:ext cx="15" cy="32"/>
              </a:xfrm>
              <a:custGeom>
                <a:avLst/>
                <a:gdLst/>
                <a:ahLst/>
                <a:cxnLst>
                  <a:cxn ang="0">
                    <a:pos x="30" y="4"/>
                  </a:cxn>
                  <a:cxn ang="0">
                    <a:pos x="25" y="21"/>
                  </a:cxn>
                  <a:cxn ang="0">
                    <a:pos x="20" y="37"/>
                  </a:cxn>
                  <a:cxn ang="0">
                    <a:pos x="14" y="52"/>
                  </a:cxn>
                  <a:cxn ang="0">
                    <a:pos x="4" y="64"/>
                  </a:cxn>
                  <a:cxn ang="0">
                    <a:pos x="0" y="60"/>
                  </a:cxn>
                  <a:cxn ang="0">
                    <a:pos x="4" y="44"/>
                  </a:cxn>
                  <a:cxn ang="0">
                    <a:pos x="11" y="29"/>
                  </a:cxn>
                  <a:cxn ang="0">
                    <a:pos x="18" y="14"/>
                  </a:cxn>
                  <a:cxn ang="0">
                    <a:pos x="25" y="0"/>
                  </a:cxn>
                  <a:cxn ang="0">
                    <a:pos x="30" y="4"/>
                  </a:cxn>
                </a:cxnLst>
                <a:rect l="0" t="0" r="r" b="b"/>
                <a:pathLst>
                  <a:path w="30" h="64">
                    <a:moveTo>
                      <a:pt x="30" y="4"/>
                    </a:moveTo>
                    <a:lnTo>
                      <a:pt x="25" y="21"/>
                    </a:lnTo>
                    <a:lnTo>
                      <a:pt x="20" y="37"/>
                    </a:lnTo>
                    <a:lnTo>
                      <a:pt x="14" y="52"/>
                    </a:lnTo>
                    <a:lnTo>
                      <a:pt x="4" y="64"/>
                    </a:lnTo>
                    <a:lnTo>
                      <a:pt x="0" y="60"/>
                    </a:lnTo>
                    <a:lnTo>
                      <a:pt x="4" y="44"/>
                    </a:lnTo>
                    <a:lnTo>
                      <a:pt x="11" y="29"/>
                    </a:lnTo>
                    <a:lnTo>
                      <a:pt x="18" y="14"/>
                    </a:lnTo>
                    <a:lnTo>
                      <a:pt x="25" y="0"/>
                    </a:lnTo>
                    <a:lnTo>
                      <a:pt x="30" y="4"/>
                    </a:lnTo>
                    <a:close/>
                  </a:path>
                </a:pathLst>
              </a:custGeom>
              <a:solidFill>
                <a:srgbClr val="000000"/>
              </a:solidFill>
              <a:ln w="9525">
                <a:noFill/>
                <a:round/>
                <a:headEnd/>
                <a:tailEnd/>
              </a:ln>
            </p:spPr>
            <p:txBody>
              <a:bodyPr/>
              <a:lstStyle/>
              <a:p>
                <a:endParaRPr lang="en-US"/>
              </a:p>
            </p:txBody>
          </p:sp>
          <p:sp>
            <p:nvSpPr>
              <p:cNvPr id="42164" name="Freeform 180"/>
              <p:cNvSpPr>
                <a:spLocks noChangeAspect="1"/>
              </p:cNvSpPr>
              <p:nvPr/>
            </p:nvSpPr>
            <p:spPr bwMode="auto">
              <a:xfrm>
                <a:off x="2849" y="2193"/>
                <a:ext cx="68" cy="88"/>
              </a:xfrm>
              <a:custGeom>
                <a:avLst/>
                <a:gdLst/>
                <a:ahLst/>
                <a:cxnLst>
                  <a:cxn ang="0">
                    <a:pos x="32" y="23"/>
                  </a:cxn>
                  <a:cxn ang="0">
                    <a:pos x="44" y="7"/>
                  </a:cxn>
                  <a:cxn ang="0">
                    <a:pos x="54" y="4"/>
                  </a:cxn>
                  <a:cxn ang="0">
                    <a:pos x="53" y="15"/>
                  </a:cxn>
                  <a:cxn ang="0">
                    <a:pos x="55" y="29"/>
                  </a:cxn>
                  <a:cxn ang="0">
                    <a:pos x="53" y="51"/>
                  </a:cxn>
                  <a:cxn ang="0">
                    <a:pos x="68" y="50"/>
                  </a:cxn>
                  <a:cxn ang="0">
                    <a:pos x="73" y="36"/>
                  </a:cxn>
                  <a:cxn ang="0">
                    <a:pos x="85" y="9"/>
                  </a:cxn>
                  <a:cxn ang="0">
                    <a:pos x="93" y="15"/>
                  </a:cxn>
                  <a:cxn ang="0">
                    <a:pos x="94" y="25"/>
                  </a:cxn>
                  <a:cxn ang="0">
                    <a:pos x="93" y="54"/>
                  </a:cxn>
                  <a:cxn ang="0">
                    <a:pos x="94" y="84"/>
                  </a:cxn>
                  <a:cxn ang="0">
                    <a:pos x="106" y="72"/>
                  </a:cxn>
                  <a:cxn ang="0">
                    <a:pos x="114" y="57"/>
                  </a:cxn>
                  <a:cxn ang="0">
                    <a:pos x="121" y="40"/>
                  </a:cxn>
                  <a:cxn ang="0">
                    <a:pos x="130" y="29"/>
                  </a:cxn>
                  <a:cxn ang="0">
                    <a:pos x="136" y="52"/>
                  </a:cxn>
                  <a:cxn ang="0">
                    <a:pos x="131" y="80"/>
                  </a:cxn>
                  <a:cxn ang="0">
                    <a:pos x="128" y="100"/>
                  </a:cxn>
                  <a:cxn ang="0">
                    <a:pos x="109" y="130"/>
                  </a:cxn>
                  <a:cxn ang="0">
                    <a:pos x="86" y="158"/>
                  </a:cxn>
                  <a:cxn ang="0">
                    <a:pos x="70" y="175"/>
                  </a:cxn>
                  <a:cxn ang="0">
                    <a:pos x="76" y="145"/>
                  </a:cxn>
                  <a:cxn ang="0">
                    <a:pos x="78" y="114"/>
                  </a:cxn>
                  <a:cxn ang="0">
                    <a:pos x="67" y="118"/>
                  </a:cxn>
                  <a:cxn ang="0">
                    <a:pos x="54" y="127"/>
                  </a:cxn>
                  <a:cxn ang="0">
                    <a:pos x="46" y="138"/>
                  </a:cxn>
                  <a:cxn ang="0">
                    <a:pos x="33" y="146"/>
                  </a:cxn>
                  <a:cxn ang="0">
                    <a:pos x="38" y="110"/>
                  </a:cxn>
                  <a:cxn ang="0">
                    <a:pos x="37" y="93"/>
                  </a:cxn>
                  <a:cxn ang="0">
                    <a:pos x="22" y="106"/>
                  </a:cxn>
                  <a:cxn ang="0">
                    <a:pos x="9" y="119"/>
                  </a:cxn>
                  <a:cxn ang="0">
                    <a:pos x="3" y="83"/>
                  </a:cxn>
                  <a:cxn ang="0">
                    <a:pos x="20" y="44"/>
                  </a:cxn>
                </a:cxnLst>
                <a:rect l="0" t="0" r="r" b="b"/>
                <a:pathLst>
                  <a:path w="136" h="175">
                    <a:moveTo>
                      <a:pt x="29" y="32"/>
                    </a:moveTo>
                    <a:lnTo>
                      <a:pt x="32" y="23"/>
                    </a:lnTo>
                    <a:lnTo>
                      <a:pt x="37" y="14"/>
                    </a:lnTo>
                    <a:lnTo>
                      <a:pt x="44" y="7"/>
                    </a:lnTo>
                    <a:lnTo>
                      <a:pt x="51" y="0"/>
                    </a:lnTo>
                    <a:lnTo>
                      <a:pt x="54" y="4"/>
                    </a:lnTo>
                    <a:lnTo>
                      <a:pt x="54" y="8"/>
                    </a:lnTo>
                    <a:lnTo>
                      <a:pt x="53" y="15"/>
                    </a:lnTo>
                    <a:lnTo>
                      <a:pt x="55" y="20"/>
                    </a:lnTo>
                    <a:lnTo>
                      <a:pt x="55" y="29"/>
                    </a:lnTo>
                    <a:lnTo>
                      <a:pt x="53" y="40"/>
                    </a:lnTo>
                    <a:lnTo>
                      <a:pt x="53" y="51"/>
                    </a:lnTo>
                    <a:lnTo>
                      <a:pt x="61" y="55"/>
                    </a:lnTo>
                    <a:lnTo>
                      <a:pt x="68" y="50"/>
                    </a:lnTo>
                    <a:lnTo>
                      <a:pt x="70" y="43"/>
                    </a:lnTo>
                    <a:lnTo>
                      <a:pt x="73" y="36"/>
                    </a:lnTo>
                    <a:lnTo>
                      <a:pt x="78" y="31"/>
                    </a:lnTo>
                    <a:lnTo>
                      <a:pt x="85" y="9"/>
                    </a:lnTo>
                    <a:lnTo>
                      <a:pt x="92" y="10"/>
                    </a:lnTo>
                    <a:lnTo>
                      <a:pt x="93" y="15"/>
                    </a:lnTo>
                    <a:lnTo>
                      <a:pt x="92" y="21"/>
                    </a:lnTo>
                    <a:lnTo>
                      <a:pt x="94" y="25"/>
                    </a:lnTo>
                    <a:lnTo>
                      <a:pt x="93" y="40"/>
                    </a:lnTo>
                    <a:lnTo>
                      <a:pt x="93" y="54"/>
                    </a:lnTo>
                    <a:lnTo>
                      <a:pt x="94" y="69"/>
                    </a:lnTo>
                    <a:lnTo>
                      <a:pt x="94" y="84"/>
                    </a:lnTo>
                    <a:lnTo>
                      <a:pt x="100" y="78"/>
                    </a:lnTo>
                    <a:lnTo>
                      <a:pt x="106" y="72"/>
                    </a:lnTo>
                    <a:lnTo>
                      <a:pt x="109" y="63"/>
                    </a:lnTo>
                    <a:lnTo>
                      <a:pt x="114" y="57"/>
                    </a:lnTo>
                    <a:lnTo>
                      <a:pt x="117" y="48"/>
                    </a:lnTo>
                    <a:lnTo>
                      <a:pt x="121" y="40"/>
                    </a:lnTo>
                    <a:lnTo>
                      <a:pt x="125" y="35"/>
                    </a:lnTo>
                    <a:lnTo>
                      <a:pt x="130" y="29"/>
                    </a:lnTo>
                    <a:lnTo>
                      <a:pt x="134" y="39"/>
                    </a:lnTo>
                    <a:lnTo>
                      <a:pt x="136" y="52"/>
                    </a:lnTo>
                    <a:lnTo>
                      <a:pt x="135" y="66"/>
                    </a:lnTo>
                    <a:lnTo>
                      <a:pt x="131" y="80"/>
                    </a:lnTo>
                    <a:lnTo>
                      <a:pt x="132" y="89"/>
                    </a:lnTo>
                    <a:lnTo>
                      <a:pt x="128" y="100"/>
                    </a:lnTo>
                    <a:lnTo>
                      <a:pt x="120" y="115"/>
                    </a:lnTo>
                    <a:lnTo>
                      <a:pt x="109" y="130"/>
                    </a:lnTo>
                    <a:lnTo>
                      <a:pt x="98" y="145"/>
                    </a:lnTo>
                    <a:lnTo>
                      <a:pt x="86" y="158"/>
                    </a:lnTo>
                    <a:lnTo>
                      <a:pt x="77" y="170"/>
                    </a:lnTo>
                    <a:lnTo>
                      <a:pt x="70" y="175"/>
                    </a:lnTo>
                    <a:lnTo>
                      <a:pt x="74" y="163"/>
                    </a:lnTo>
                    <a:lnTo>
                      <a:pt x="76" y="145"/>
                    </a:lnTo>
                    <a:lnTo>
                      <a:pt x="77" y="128"/>
                    </a:lnTo>
                    <a:lnTo>
                      <a:pt x="78" y="114"/>
                    </a:lnTo>
                    <a:lnTo>
                      <a:pt x="73" y="115"/>
                    </a:lnTo>
                    <a:lnTo>
                      <a:pt x="67" y="118"/>
                    </a:lnTo>
                    <a:lnTo>
                      <a:pt x="61" y="121"/>
                    </a:lnTo>
                    <a:lnTo>
                      <a:pt x="54" y="127"/>
                    </a:lnTo>
                    <a:lnTo>
                      <a:pt x="52" y="133"/>
                    </a:lnTo>
                    <a:lnTo>
                      <a:pt x="46" y="138"/>
                    </a:lnTo>
                    <a:lnTo>
                      <a:pt x="39" y="143"/>
                    </a:lnTo>
                    <a:lnTo>
                      <a:pt x="33" y="146"/>
                    </a:lnTo>
                    <a:lnTo>
                      <a:pt x="36" y="125"/>
                    </a:lnTo>
                    <a:lnTo>
                      <a:pt x="38" y="110"/>
                    </a:lnTo>
                    <a:lnTo>
                      <a:pt x="38" y="99"/>
                    </a:lnTo>
                    <a:lnTo>
                      <a:pt x="37" y="93"/>
                    </a:lnTo>
                    <a:lnTo>
                      <a:pt x="31" y="99"/>
                    </a:lnTo>
                    <a:lnTo>
                      <a:pt x="22" y="106"/>
                    </a:lnTo>
                    <a:lnTo>
                      <a:pt x="13" y="112"/>
                    </a:lnTo>
                    <a:lnTo>
                      <a:pt x="9" y="119"/>
                    </a:lnTo>
                    <a:lnTo>
                      <a:pt x="0" y="103"/>
                    </a:lnTo>
                    <a:lnTo>
                      <a:pt x="3" y="83"/>
                    </a:lnTo>
                    <a:lnTo>
                      <a:pt x="11" y="62"/>
                    </a:lnTo>
                    <a:lnTo>
                      <a:pt x="20" y="44"/>
                    </a:lnTo>
                    <a:lnTo>
                      <a:pt x="29" y="32"/>
                    </a:lnTo>
                    <a:close/>
                  </a:path>
                </a:pathLst>
              </a:custGeom>
              <a:solidFill>
                <a:srgbClr val="DDC6BA"/>
              </a:solidFill>
              <a:ln w="9525">
                <a:noFill/>
                <a:round/>
                <a:headEnd/>
                <a:tailEnd/>
              </a:ln>
            </p:spPr>
            <p:txBody>
              <a:bodyPr/>
              <a:lstStyle/>
              <a:p>
                <a:endParaRPr lang="en-US"/>
              </a:p>
            </p:txBody>
          </p:sp>
          <p:sp>
            <p:nvSpPr>
              <p:cNvPr id="42165" name="Freeform 181"/>
              <p:cNvSpPr>
                <a:spLocks noChangeAspect="1"/>
              </p:cNvSpPr>
              <p:nvPr/>
            </p:nvSpPr>
            <p:spPr bwMode="auto">
              <a:xfrm>
                <a:off x="2900" y="2221"/>
                <a:ext cx="38" cy="67"/>
              </a:xfrm>
              <a:custGeom>
                <a:avLst/>
                <a:gdLst/>
                <a:ahLst/>
                <a:cxnLst>
                  <a:cxn ang="0">
                    <a:pos x="44" y="46"/>
                  </a:cxn>
                  <a:cxn ang="0">
                    <a:pos x="51" y="34"/>
                  </a:cxn>
                  <a:cxn ang="0">
                    <a:pos x="53" y="20"/>
                  </a:cxn>
                  <a:cxn ang="0">
                    <a:pos x="57" y="8"/>
                  </a:cxn>
                  <a:cxn ang="0">
                    <a:pos x="67" y="0"/>
                  </a:cxn>
                  <a:cxn ang="0">
                    <a:pos x="74" y="15"/>
                  </a:cxn>
                  <a:cxn ang="0">
                    <a:pos x="77" y="30"/>
                  </a:cxn>
                  <a:cxn ang="0">
                    <a:pos x="77" y="43"/>
                  </a:cxn>
                  <a:cxn ang="0">
                    <a:pos x="76" y="56"/>
                  </a:cxn>
                  <a:cxn ang="0">
                    <a:pos x="72" y="70"/>
                  </a:cxn>
                  <a:cxn ang="0">
                    <a:pos x="63" y="83"/>
                  </a:cxn>
                  <a:cxn ang="0">
                    <a:pos x="53" y="95"/>
                  </a:cxn>
                  <a:cxn ang="0">
                    <a:pos x="40" y="109"/>
                  </a:cxn>
                  <a:cxn ang="0">
                    <a:pos x="0" y="133"/>
                  </a:cxn>
                  <a:cxn ang="0">
                    <a:pos x="6" y="123"/>
                  </a:cxn>
                  <a:cxn ang="0">
                    <a:pos x="12" y="113"/>
                  </a:cxn>
                  <a:cxn ang="0">
                    <a:pos x="16" y="101"/>
                  </a:cxn>
                  <a:cxn ang="0">
                    <a:pos x="22" y="89"/>
                  </a:cxn>
                  <a:cxn ang="0">
                    <a:pos x="27" y="78"/>
                  </a:cxn>
                  <a:cxn ang="0">
                    <a:pos x="31" y="66"/>
                  </a:cxn>
                  <a:cxn ang="0">
                    <a:pos x="37" y="56"/>
                  </a:cxn>
                  <a:cxn ang="0">
                    <a:pos x="44" y="46"/>
                  </a:cxn>
                </a:cxnLst>
                <a:rect l="0" t="0" r="r" b="b"/>
                <a:pathLst>
                  <a:path w="77" h="133">
                    <a:moveTo>
                      <a:pt x="44" y="46"/>
                    </a:moveTo>
                    <a:lnTo>
                      <a:pt x="51" y="34"/>
                    </a:lnTo>
                    <a:lnTo>
                      <a:pt x="53" y="20"/>
                    </a:lnTo>
                    <a:lnTo>
                      <a:pt x="57" y="8"/>
                    </a:lnTo>
                    <a:lnTo>
                      <a:pt x="67" y="0"/>
                    </a:lnTo>
                    <a:lnTo>
                      <a:pt x="74" y="15"/>
                    </a:lnTo>
                    <a:lnTo>
                      <a:pt x="77" y="30"/>
                    </a:lnTo>
                    <a:lnTo>
                      <a:pt x="77" y="43"/>
                    </a:lnTo>
                    <a:lnTo>
                      <a:pt x="76" y="56"/>
                    </a:lnTo>
                    <a:lnTo>
                      <a:pt x="72" y="70"/>
                    </a:lnTo>
                    <a:lnTo>
                      <a:pt x="63" y="83"/>
                    </a:lnTo>
                    <a:lnTo>
                      <a:pt x="53" y="95"/>
                    </a:lnTo>
                    <a:lnTo>
                      <a:pt x="40" y="109"/>
                    </a:lnTo>
                    <a:lnTo>
                      <a:pt x="0" y="133"/>
                    </a:lnTo>
                    <a:lnTo>
                      <a:pt x="6" y="123"/>
                    </a:lnTo>
                    <a:lnTo>
                      <a:pt x="12" y="113"/>
                    </a:lnTo>
                    <a:lnTo>
                      <a:pt x="16" y="101"/>
                    </a:lnTo>
                    <a:lnTo>
                      <a:pt x="22" y="89"/>
                    </a:lnTo>
                    <a:lnTo>
                      <a:pt x="27" y="78"/>
                    </a:lnTo>
                    <a:lnTo>
                      <a:pt x="31" y="66"/>
                    </a:lnTo>
                    <a:lnTo>
                      <a:pt x="37" y="56"/>
                    </a:lnTo>
                    <a:lnTo>
                      <a:pt x="44" y="46"/>
                    </a:lnTo>
                    <a:close/>
                  </a:path>
                </a:pathLst>
              </a:custGeom>
              <a:solidFill>
                <a:srgbClr val="DDC6BA"/>
              </a:solidFill>
              <a:ln w="9525">
                <a:noFill/>
                <a:round/>
                <a:headEnd/>
                <a:tailEnd/>
              </a:ln>
            </p:spPr>
            <p:txBody>
              <a:bodyPr/>
              <a:lstStyle/>
              <a:p>
                <a:endParaRPr lang="en-US"/>
              </a:p>
            </p:txBody>
          </p:sp>
          <p:sp>
            <p:nvSpPr>
              <p:cNvPr id="42166" name="Freeform 182"/>
              <p:cNvSpPr>
                <a:spLocks noChangeAspect="1"/>
              </p:cNvSpPr>
              <p:nvPr/>
            </p:nvSpPr>
            <p:spPr bwMode="auto">
              <a:xfrm>
                <a:off x="2924" y="2236"/>
                <a:ext cx="31" cy="63"/>
              </a:xfrm>
              <a:custGeom>
                <a:avLst/>
                <a:gdLst/>
                <a:ahLst/>
                <a:cxnLst>
                  <a:cxn ang="0">
                    <a:pos x="57" y="0"/>
                  </a:cxn>
                  <a:cxn ang="0">
                    <a:pos x="62" y="27"/>
                  </a:cxn>
                  <a:cxn ang="0">
                    <a:pos x="59" y="50"/>
                  </a:cxn>
                  <a:cxn ang="0">
                    <a:pos x="51" y="71"/>
                  </a:cxn>
                  <a:cxn ang="0">
                    <a:pos x="40" y="89"/>
                  </a:cxn>
                  <a:cxn ang="0">
                    <a:pos x="27" y="103"/>
                  </a:cxn>
                  <a:cxn ang="0">
                    <a:pos x="14" y="114"/>
                  </a:cxn>
                  <a:cxn ang="0">
                    <a:pos x="5" y="123"/>
                  </a:cxn>
                  <a:cxn ang="0">
                    <a:pos x="1" y="127"/>
                  </a:cxn>
                  <a:cxn ang="0">
                    <a:pos x="0" y="125"/>
                  </a:cxn>
                  <a:cxn ang="0">
                    <a:pos x="9" y="111"/>
                  </a:cxn>
                  <a:cxn ang="0">
                    <a:pos x="17" y="96"/>
                  </a:cxn>
                  <a:cxn ang="0">
                    <a:pos x="24" y="80"/>
                  </a:cxn>
                  <a:cxn ang="0">
                    <a:pos x="31" y="63"/>
                  </a:cxn>
                  <a:cxn ang="0">
                    <a:pos x="38" y="45"/>
                  </a:cxn>
                  <a:cxn ang="0">
                    <a:pos x="43" y="29"/>
                  </a:cxn>
                  <a:cxn ang="0">
                    <a:pos x="50" y="14"/>
                  </a:cxn>
                  <a:cxn ang="0">
                    <a:pos x="57" y="0"/>
                  </a:cxn>
                </a:cxnLst>
                <a:rect l="0" t="0" r="r" b="b"/>
                <a:pathLst>
                  <a:path w="62" h="127">
                    <a:moveTo>
                      <a:pt x="57" y="0"/>
                    </a:moveTo>
                    <a:lnTo>
                      <a:pt x="62" y="27"/>
                    </a:lnTo>
                    <a:lnTo>
                      <a:pt x="59" y="50"/>
                    </a:lnTo>
                    <a:lnTo>
                      <a:pt x="51" y="71"/>
                    </a:lnTo>
                    <a:lnTo>
                      <a:pt x="40" y="89"/>
                    </a:lnTo>
                    <a:lnTo>
                      <a:pt x="27" y="103"/>
                    </a:lnTo>
                    <a:lnTo>
                      <a:pt x="14" y="114"/>
                    </a:lnTo>
                    <a:lnTo>
                      <a:pt x="5" y="123"/>
                    </a:lnTo>
                    <a:lnTo>
                      <a:pt x="1" y="127"/>
                    </a:lnTo>
                    <a:lnTo>
                      <a:pt x="0" y="125"/>
                    </a:lnTo>
                    <a:lnTo>
                      <a:pt x="9" y="111"/>
                    </a:lnTo>
                    <a:lnTo>
                      <a:pt x="17" y="96"/>
                    </a:lnTo>
                    <a:lnTo>
                      <a:pt x="24" y="80"/>
                    </a:lnTo>
                    <a:lnTo>
                      <a:pt x="31" y="63"/>
                    </a:lnTo>
                    <a:lnTo>
                      <a:pt x="38" y="45"/>
                    </a:lnTo>
                    <a:lnTo>
                      <a:pt x="43" y="29"/>
                    </a:lnTo>
                    <a:lnTo>
                      <a:pt x="50" y="14"/>
                    </a:lnTo>
                    <a:lnTo>
                      <a:pt x="57" y="0"/>
                    </a:lnTo>
                    <a:close/>
                  </a:path>
                </a:pathLst>
              </a:custGeom>
              <a:solidFill>
                <a:srgbClr val="DDC6BA"/>
              </a:solidFill>
              <a:ln w="9525">
                <a:noFill/>
                <a:round/>
                <a:headEnd/>
                <a:tailEnd/>
              </a:ln>
            </p:spPr>
            <p:txBody>
              <a:bodyPr/>
              <a:lstStyle/>
              <a:p>
                <a:endParaRPr lang="en-US"/>
              </a:p>
            </p:txBody>
          </p:sp>
          <p:sp>
            <p:nvSpPr>
              <p:cNvPr id="42167" name="Freeform 183"/>
              <p:cNvSpPr>
                <a:spLocks noChangeAspect="1"/>
              </p:cNvSpPr>
              <p:nvPr/>
            </p:nvSpPr>
            <p:spPr bwMode="auto">
              <a:xfrm>
                <a:off x="2941" y="2258"/>
                <a:ext cx="30" cy="51"/>
              </a:xfrm>
              <a:custGeom>
                <a:avLst/>
                <a:gdLst/>
                <a:ahLst/>
                <a:cxnLst>
                  <a:cxn ang="0">
                    <a:pos x="54" y="0"/>
                  </a:cxn>
                  <a:cxn ang="0">
                    <a:pos x="58" y="8"/>
                  </a:cxn>
                  <a:cxn ang="0">
                    <a:pos x="60" y="18"/>
                  </a:cxn>
                  <a:cxn ang="0">
                    <a:pos x="60" y="27"/>
                  </a:cxn>
                  <a:cxn ang="0">
                    <a:pos x="59" y="37"/>
                  </a:cxn>
                  <a:cxn ang="0">
                    <a:pos x="54" y="46"/>
                  </a:cxn>
                  <a:cxn ang="0">
                    <a:pos x="48" y="56"/>
                  </a:cxn>
                  <a:cxn ang="0">
                    <a:pos x="42" y="65"/>
                  </a:cxn>
                  <a:cxn ang="0">
                    <a:pos x="33" y="74"/>
                  </a:cxn>
                  <a:cxn ang="0">
                    <a:pos x="24" y="83"/>
                  </a:cxn>
                  <a:cxn ang="0">
                    <a:pos x="16" y="91"/>
                  </a:cxn>
                  <a:cxn ang="0">
                    <a:pos x="7" y="97"/>
                  </a:cxn>
                  <a:cxn ang="0">
                    <a:pos x="0" y="102"/>
                  </a:cxn>
                  <a:cxn ang="0">
                    <a:pos x="2" y="96"/>
                  </a:cxn>
                  <a:cxn ang="0">
                    <a:pos x="7" y="88"/>
                  </a:cxn>
                  <a:cxn ang="0">
                    <a:pos x="13" y="78"/>
                  </a:cxn>
                  <a:cxn ang="0">
                    <a:pos x="20" y="66"/>
                  </a:cxn>
                  <a:cxn ang="0">
                    <a:pos x="25" y="54"/>
                  </a:cxn>
                  <a:cxn ang="0">
                    <a:pos x="30" y="43"/>
                  </a:cxn>
                  <a:cxn ang="0">
                    <a:pos x="33" y="34"/>
                  </a:cxn>
                  <a:cxn ang="0">
                    <a:pos x="33" y="26"/>
                  </a:cxn>
                  <a:cxn ang="0">
                    <a:pos x="37" y="20"/>
                  </a:cxn>
                  <a:cxn ang="0">
                    <a:pos x="43" y="13"/>
                  </a:cxn>
                  <a:cxn ang="0">
                    <a:pos x="48" y="5"/>
                  </a:cxn>
                  <a:cxn ang="0">
                    <a:pos x="54" y="0"/>
                  </a:cxn>
                </a:cxnLst>
                <a:rect l="0" t="0" r="r" b="b"/>
                <a:pathLst>
                  <a:path w="60" h="102">
                    <a:moveTo>
                      <a:pt x="54" y="0"/>
                    </a:moveTo>
                    <a:lnTo>
                      <a:pt x="58" y="8"/>
                    </a:lnTo>
                    <a:lnTo>
                      <a:pt x="60" y="18"/>
                    </a:lnTo>
                    <a:lnTo>
                      <a:pt x="60" y="27"/>
                    </a:lnTo>
                    <a:lnTo>
                      <a:pt x="59" y="37"/>
                    </a:lnTo>
                    <a:lnTo>
                      <a:pt x="54" y="46"/>
                    </a:lnTo>
                    <a:lnTo>
                      <a:pt x="48" y="56"/>
                    </a:lnTo>
                    <a:lnTo>
                      <a:pt x="42" y="65"/>
                    </a:lnTo>
                    <a:lnTo>
                      <a:pt x="33" y="74"/>
                    </a:lnTo>
                    <a:lnTo>
                      <a:pt x="24" y="83"/>
                    </a:lnTo>
                    <a:lnTo>
                      <a:pt x="16" y="91"/>
                    </a:lnTo>
                    <a:lnTo>
                      <a:pt x="7" y="97"/>
                    </a:lnTo>
                    <a:lnTo>
                      <a:pt x="0" y="102"/>
                    </a:lnTo>
                    <a:lnTo>
                      <a:pt x="2" y="96"/>
                    </a:lnTo>
                    <a:lnTo>
                      <a:pt x="7" y="88"/>
                    </a:lnTo>
                    <a:lnTo>
                      <a:pt x="13" y="78"/>
                    </a:lnTo>
                    <a:lnTo>
                      <a:pt x="20" y="66"/>
                    </a:lnTo>
                    <a:lnTo>
                      <a:pt x="25" y="54"/>
                    </a:lnTo>
                    <a:lnTo>
                      <a:pt x="30" y="43"/>
                    </a:lnTo>
                    <a:lnTo>
                      <a:pt x="33" y="34"/>
                    </a:lnTo>
                    <a:lnTo>
                      <a:pt x="33" y="26"/>
                    </a:lnTo>
                    <a:lnTo>
                      <a:pt x="37" y="20"/>
                    </a:lnTo>
                    <a:lnTo>
                      <a:pt x="43" y="13"/>
                    </a:lnTo>
                    <a:lnTo>
                      <a:pt x="48" y="5"/>
                    </a:lnTo>
                    <a:lnTo>
                      <a:pt x="54" y="0"/>
                    </a:lnTo>
                    <a:close/>
                  </a:path>
                </a:pathLst>
              </a:custGeom>
              <a:solidFill>
                <a:srgbClr val="DDC6BA"/>
              </a:solidFill>
              <a:ln w="9525">
                <a:noFill/>
                <a:round/>
                <a:headEnd/>
                <a:tailEnd/>
              </a:ln>
            </p:spPr>
            <p:txBody>
              <a:bodyPr/>
              <a:lstStyle/>
              <a:p>
                <a:endParaRPr lang="en-US"/>
              </a:p>
            </p:txBody>
          </p:sp>
          <p:sp>
            <p:nvSpPr>
              <p:cNvPr id="42168" name="Freeform 184"/>
              <p:cNvSpPr>
                <a:spLocks noChangeAspect="1"/>
              </p:cNvSpPr>
              <p:nvPr/>
            </p:nvSpPr>
            <p:spPr bwMode="auto">
              <a:xfrm>
                <a:off x="2837" y="2186"/>
                <a:ext cx="23" cy="43"/>
              </a:xfrm>
              <a:custGeom>
                <a:avLst/>
                <a:gdLst/>
                <a:ahLst/>
                <a:cxnLst>
                  <a:cxn ang="0">
                    <a:pos x="0" y="87"/>
                  </a:cxn>
                  <a:cxn ang="0">
                    <a:pos x="0" y="84"/>
                  </a:cxn>
                  <a:cxn ang="0">
                    <a:pos x="1" y="77"/>
                  </a:cxn>
                  <a:cxn ang="0">
                    <a:pos x="2" y="66"/>
                  </a:cxn>
                  <a:cxn ang="0">
                    <a:pos x="6" y="53"/>
                  </a:cxn>
                  <a:cxn ang="0">
                    <a:pos x="11" y="39"/>
                  </a:cxn>
                  <a:cxn ang="0">
                    <a:pos x="19" y="24"/>
                  </a:cxn>
                  <a:cxn ang="0">
                    <a:pos x="31" y="12"/>
                  </a:cxn>
                  <a:cxn ang="0">
                    <a:pos x="46" y="0"/>
                  </a:cxn>
                  <a:cxn ang="0">
                    <a:pos x="45" y="4"/>
                  </a:cxn>
                  <a:cxn ang="0">
                    <a:pos x="42" y="12"/>
                  </a:cxn>
                  <a:cxn ang="0">
                    <a:pos x="38" y="23"/>
                  </a:cxn>
                  <a:cxn ang="0">
                    <a:pos x="32" y="37"/>
                  </a:cxn>
                  <a:cxn ang="0">
                    <a:pos x="25" y="52"/>
                  </a:cxn>
                  <a:cxn ang="0">
                    <a:pos x="18" y="66"/>
                  </a:cxn>
                  <a:cxn ang="0">
                    <a:pos x="9" y="79"/>
                  </a:cxn>
                  <a:cxn ang="0">
                    <a:pos x="0" y="87"/>
                  </a:cxn>
                </a:cxnLst>
                <a:rect l="0" t="0" r="r" b="b"/>
                <a:pathLst>
                  <a:path w="46" h="87">
                    <a:moveTo>
                      <a:pt x="0" y="87"/>
                    </a:moveTo>
                    <a:lnTo>
                      <a:pt x="0" y="84"/>
                    </a:lnTo>
                    <a:lnTo>
                      <a:pt x="1" y="77"/>
                    </a:lnTo>
                    <a:lnTo>
                      <a:pt x="2" y="66"/>
                    </a:lnTo>
                    <a:lnTo>
                      <a:pt x="6" y="53"/>
                    </a:lnTo>
                    <a:lnTo>
                      <a:pt x="11" y="39"/>
                    </a:lnTo>
                    <a:lnTo>
                      <a:pt x="19" y="24"/>
                    </a:lnTo>
                    <a:lnTo>
                      <a:pt x="31" y="12"/>
                    </a:lnTo>
                    <a:lnTo>
                      <a:pt x="46" y="0"/>
                    </a:lnTo>
                    <a:lnTo>
                      <a:pt x="45" y="4"/>
                    </a:lnTo>
                    <a:lnTo>
                      <a:pt x="42" y="12"/>
                    </a:lnTo>
                    <a:lnTo>
                      <a:pt x="38" y="23"/>
                    </a:lnTo>
                    <a:lnTo>
                      <a:pt x="32" y="37"/>
                    </a:lnTo>
                    <a:lnTo>
                      <a:pt x="25" y="52"/>
                    </a:lnTo>
                    <a:lnTo>
                      <a:pt x="18" y="66"/>
                    </a:lnTo>
                    <a:lnTo>
                      <a:pt x="9" y="79"/>
                    </a:lnTo>
                    <a:lnTo>
                      <a:pt x="0" y="87"/>
                    </a:lnTo>
                    <a:close/>
                  </a:path>
                </a:pathLst>
              </a:custGeom>
              <a:solidFill>
                <a:srgbClr val="DDC6BA"/>
              </a:solidFill>
              <a:ln w="9525">
                <a:noFill/>
                <a:round/>
                <a:headEnd/>
                <a:tailEnd/>
              </a:ln>
            </p:spPr>
            <p:txBody>
              <a:bodyPr/>
              <a:lstStyle/>
              <a:p>
                <a:endParaRPr lang="en-US"/>
              </a:p>
            </p:txBody>
          </p:sp>
        </p:grpSp>
      </p:grpSp>
      <p:sp>
        <p:nvSpPr>
          <p:cNvPr id="42169" name="Text Box 185"/>
          <p:cNvSpPr txBox="1">
            <a:spLocks noChangeArrowheads="1"/>
          </p:cNvSpPr>
          <p:nvPr/>
        </p:nvSpPr>
        <p:spPr bwMode="auto">
          <a:xfrm>
            <a:off x="787400" y="1600200"/>
            <a:ext cx="7567613" cy="946150"/>
          </a:xfrm>
          <a:prstGeom prst="rect">
            <a:avLst/>
          </a:prstGeom>
          <a:noFill/>
          <a:ln w="9525">
            <a:noFill/>
            <a:miter lim="800000"/>
            <a:headEnd/>
            <a:tailEnd/>
          </a:ln>
          <a:effectLst/>
        </p:spPr>
        <p:txBody>
          <a:bodyPr>
            <a:spAutoFit/>
          </a:bodyPr>
          <a:lstStyle/>
          <a:p>
            <a:pPr algn="ctr"/>
            <a:r>
              <a:rPr lang="en-US" sz="2800">
                <a:latin typeface="Palatino Linotype" pitchFamily="18" charset="0"/>
              </a:rPr>
              <a:t>The duration of sensory memory varies for the different senses.</a:t>
            </a:r>
          </a:p>
        </p:txBody>
      </p:sp>
      <p:sp>
        <p:nvSpPr>
          <p:cNvPr id="42170" name="Text Box 186"/>
          <p:cNvSpPr txBox="1">
            <a:spLocks noChangeArrowheads="1"/>
          </p:cNvSpPr>
          <p:nvPr/>
        </p:nvSpPr>
        <p:spPr bwMode="auto">
          <a:xfrm>
            <a:off x="6324600" y="2286000"/>
            <a:ext cx="2362200" cy="4489450"/>
          </a:xfrm>
          <a:prstGeom prst="rect">
            <a:avLst/>
          </a:prstGeom>
          <a:noFill/>
          <a:ln w="9525">
            <a:noFill/>
            <a:miter lim="800000"/>
            <a:headEnd/>
            <a:tailEnd/>
          </a:ln>
          <a:effectLst/>
        </p:spPr>
        <p:txBody>
          <a:bodyPr>
            <a:spAutoFit/>
          </a:bodyPr>
          <a:lstStyle/>
          <a:p>
            <a:pPr>
              <a:spcBef>
                <a:spcPct val="50000"/>
              </a:spcBef>
            </a:pPr>
            <a:r>
              <a:rPr lang="en-US" b="1"/>
              <a:t>Echoic Memory Example:</a:t>
            </a:r>
          </a:p>
          <a:p>
            <a:pPr>
              <a:spcBef>
                <a:spcPct val="50000"/>
              </a:spcBef>
            </a:pPr>
            <a:r>
              <a:rPr lang="en-US"/>
              <a:t>Person 1: “What time is it?”</a:t>
            </a:r>
          </a:p>
          <a:p>
            <a:pPr>
              <a:spcBef>
                <a:spcPct val="50000"/>
              </a:spcBef>
            </a:pPr>
            <a:r>
              <a:rPr lang="en-US"/>
              <a:t>Person 2: “What did you say? Oh, 2:30”</a:t>
            </a:r>
          </a:p>
          <a:p>
            <a:pPr>
              <a:spcBef>
                <a:spcPct val="50000"/>
              </a:spcBef>
            </a:pPr>
            <a:r>
              <a:rPr lang="en-US"/>
              <a:t>Echoic memory holds the sound of the question for 3-4sec.  You can “hear” the words when you turn your attention to them!</a:t>
            </a:r>
          </a:p>
          <a:p>
            <a:pPr>
              <a:spcBef>
                <a:spcPct val="50000"/>
              </a:spcBef>
            </a:pPr>
            <a:r>
              <a:rPr lang="en-US" b="1"/>
              <a:t>THIS IS ANNOYING!</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71513" y="276225"/>
            <a:ext cx="7767637" cy="1143000"/>
          </a:xfrm>
        </p:spPr>
        <p:txBody>
          <a:bodyPr/>
          <a:lstStyle/>
          <a:p>
            <a:r>
              <a:rPr lang="en-US" sz="4000">
                <a:latin typeface="Palatino Linotype" pitchFamily="18" charset="0"/>
              </a:rPr>
              <a:t>Working Memory</a:t>
            </a:r>
          </a:p>
        </p:txBody>
      </p:sp>
      <p:sp>
        <p:nvSpPr>
          <p:cNvPr id="51203" name="Text Box 3"/>
          <p:cNvSpPr txBox="1">
            <a:spLocks noChangeArrowheads="1"/>
          </p:cNvSpPr>
          <p:nvPr/>
        </p:nvSpPr>
        <p:spPr bwMode="auto">
          <a:xfrm>
            <a:off x="2162175" y="2043113"/>
            <a:ext cx="1149350" cy="701675"/>
          </a:xfrm>
          <a:prstGeom prst="rect">
            <a:avLst/>
          </a:prstGeom>
          <a:noFill/>
          <a:ln w="9525">
            <a:noFill/>
            <a:miter lim="800000"/>
            <a:headEnd/>
            <a:tailEnd/>
          </a:ln>
          <a:effectLst/>
        </p:spPr>
        <p:txBody>
          <a:bodyPr wrap="none">
            <a:spAutoFit/>
          </a:bodyPr>
          <a:lstStyle/>
          <a:p>
            <a:pPr algn="ctr"/>
            <a:r>
              <a:rPr lang="en-US" sz="2000">
                <a:solidFill>
                  <a:schemeClr val="folHlink"/>
                </a:solidFill>
                <a:latin typeface="Palatino Linotype" pitchFamily="18" charset="0"/>
              </a:rPr>
              <a:t>Sensory</a:t>
            </a:r>
          </a:p>
          <a:p>
            <a:pPr algn="ctr"/>
            <a:r>
              <a:rPr lang="en-US" sz="2000">
                <a:solidFill>
                  <a:schemeClr val="folHlink"/>
                </a:solidFill>
                <a:latin typeface="Palatino Linotype" pitchFamily="18" charset="0"/>
              </a:rPr>
              <a:t>Memory</a:t>
            </a:r>
          </a:p>
        </p:txBody>
      </p:sp>
      <p:sp>
        <p:nvSpPr>
          <p:cNvPr id="51204" name="Text Box 4"/>
          <p:cNvSpPr txBox="1">
            <a:spLocks noChangeArrowheads="1"/>
          </p:cNvSpPr>
          <p:nvPr/>
        </p:nvSpPr>
        <p:spPr bwMode="auto">
          <a:xfrm>
            <a:off x="3981450" y="2043113"/>
            <a:ext cx="1181100"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Working</a:t>
            </a:r>
          </a:p>
          <a:p>
            <a:pPr algn="ctr"/>
            <a:r>
              <a:rPr lang="en-US" sz="2000">
                <a:latin typeface="Palatino Linotype" pitchFamily="18" charset="0"/>
              </a:rPr>
              <a:t>Memory</a:t>
            </a:r>
          </a:p>
        </p:txBody>
      </p:sp>
      <p:sp>
        <p:nvSpPr>
          <p:cNvPr id="51205" name="Text Box 5"/>
          <p:cNvSpPr txBox="1">
            <a:spLocks noChangeArrowheads="1"/>
          </p:cNvSpPr>
          <p:nvPr/>
        </p:nvSpPr>
        <p:spPr bwMode="auto">
          <a:xfrm>
            <a:off x="5783263" y="2043113"/>
            <a:ext cx="1379537" cy="701675"/>
          </a:xfrm>
          <a:prstGeom prst="rect">
            <a:avLst/>
          </a:prstGeom>
          <a:noFill/>
          <a:ln w="9525">
            <a:noFill/>
            <a:miter lim="800000"/>
            <a:headEnd/>
            <a:tailEnd/>
          </a:ln>
          <a:effectLst/>
        </p:spPr>
        <p:txBody>
          <a:bodyPr wrap="none">
            <a:spAutoFit/>
          </a:bodyPr>
          <a:lstStyle/>
          <a:p>
            <a:pPr algn="ctr"/>
            <a:r>
              <a:rPr lang="en-US" sz="2000">
                <a:solidFill>
                  <a:schemeClr val="folHlink"/>
                </a:solidFill>
                <a:latin typeface="Palatino Linotype" pitchFamily="18" charset="0"/>
              </a:rPr>
              <a:t>Long-term</a:t>
            </a:r>
          </a:p>
          <a:p>
            <a:pPr algn="ctr"/>
            <a:r>
              <a:rPr lang="en-US" sz="2000">
                <a:solidFill>
                  <a:schemeClr val="folHlink"/>
                </a:solidFill>
                <a:latin typeface="Palatino Linotype" pitchFamily="18" charset="0"/>
              </a:rPr>
              <a:t>Memory</a:t>
            </a:r>
          </a:p>
        </p:txBody>
      </p:sp>
      <p:sp>
        <p:nvSpPr>
          <p:cNvPr id="51206" name="Rectangle 6"/>
          <p:cNvSpPr>
            <a:spLocks noChangeArrowheads="1"/>
          </p:cNvSpPr>
          <p:nvPr/>
        </p:nvSpPr>
        <p:spPr bwMode="auto">
          <a:xfrm>
            <a:off x="2057400" y="2743200"/>
            <a:ext cx="1371600" cy="1828800"/>
          </a:xfrm>
          <a:prstGeom prst="rect">
            <a:avLst/>
          </a:prstGeom>
          <a:noFill/>
          <a:ln w="38100">
            <a:solidFill>
              <a:srgbClr val="C0C0C0"/>
            </a:solidFill>
            <a:miter lim="800000"/>
            <a:headEnd/>
            <a:tailEnd/>
          </a:ln>
          <a:effectLst/>
        </p:spPr>
        <p:txBody>
          <a:bodyPr wrap="none" anchor="ctr"/>
          <a:lstStyle/>
          <a:p>
            <a:endParaRPr lang="en-US"/>
          </a:p>
        </p:txBody>
      </p:sp>
      <p:sp>
        <p:nvSpPr>
          <p:cNvPr id="51207" name="Rectangle 7"/>
          <p:cNvSpPr>
            <a:spLocks noChangeArrowheads="1"/>
          </p:cNvSpPr>
          <p:nvPr/>
        </p:nvSpPr>
        <p:spPr bwMode="auto">
          <a:xfrm>
            <a:off x="3878263" y="2743200"/>
            <a:ext cx="1371600" cy="1828800"/>
          </a:xfrm>
          <a:prstGeom prst="rect">
            <a:avLst/>
          </a:prstGeom>
          <a:solidFill>
            <a:srgbClr val="1389FF"/>
          </a:solidFill>
          <a:ln w="38100">
            <a:solidFill>
              <a:srgbClr val="FF0000"/>
            </a:solidFill>
            <a:miter lim="800000"/>
            <a:headEnd/>
            <a:tailEnd/>
          </a:ln>
          <a:effectLst/>
        </p:spPr>
        <p:txBody>
          <a:bodyPr wrap="none" anchor="ctr"/>
          <a:lstStyle/>
          <a:p>
            <a:endParaRPr lang="en-US"/>
          </a:p>
        </p:txBody>
      </p:sp>
      <p:sp>
        <p:nvSpPr>
          <p:cNvPr id="51208" name="Rectangle 8"/>
          <p:cNvSpPr>
            <a:spLocks noChangeArrowheads="1"/>
          </p:cNvSpPr>
          <p:nvPr/>
        </p:nvSpPr>
        <p:spPr bwMode="auto">
          <a:xfrm>
            <a:off x="5746750" y="2743200"/>
            <a:ext cx="1371600" cy="1828800"/>
          </a:xfrm>
          <a:prstGeom prst="rect">
            <a:avLst/>
          </a:prstGeom>
          <a:noFill/>
          <a:ln w="38100">
            <a:solidFill>
              <a:srgbClr val="C0C0C0"/>
            </a:solidFill>
            <a:miter lim="800000"/>
            <a:headEnd/>
            <a:tailEnd/>
          </a:ln>
          <a:effectLst/>
        </p:spPr>
        <p:txBody>
          <a:bodyPr wrap="none" anchor="ctr"/>
          <a:lstStyle/>
          <a:p>
            <a:endParaRPr lang="en-US"/>
          </a:p>
        </p:txBody>
      </p:sp>
      <p:sp>
        <p:nvSpPr>
          <p:cNvPr id="51209" name="AutoShape 9"/>
          <p:cNvSpPr>
            <a:spLocks noChangeArrowheads="1"/>
          </p:cNvSpPr>
          <p:nvPr/>
        </p:nvSpPr>
        <p:spPr bwMode="auto">
          <a:xfrm>
            <a:off x="4876800" y="2971800"/>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Encoding</a:t>
            </a:r>
          </a:p>
        </p:txBody>
      </p:sp>
      <p:sp>
        <p:nvSpPr>
          <p:cNvPr id="51210" name="AutoShape 10"/>
          <p:cNvSpPr>
            <a:spLocks noChangeArrowheads="1"/>
          </p:cNvSpPr>
          <p:nvPr/>
        </p:nvSpPr>
        <p:spPr bwMode="auto">
          <a:xfrm flipH="1">
            <a:off x="4724400" y="3914775"/>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Retrieval</a:t>
            </a:r>
            <a:endParaRPr lang="en-US">
              <a:solidFill>
                <a:schemeClr val="folHlink"/>
              </a:solidFill>
              <a:latin typeface="Palatino Linotype" pitchFamily="18" charset="0"/>
            </a:endParaRPr>
          </a:p>
        </p:txBody>
      </p:sp>
      <p:sp>
        <p:nvSpPr>
          <p:cNvPr id="51211" name="AutoShape 11"/>
          <p:cNvSpPr>
            <a:spLocks noChangeArrowheads="1"/>
          </p:cNvSpPr>
          <p:nvPr/>
        </p:nvSpPr>
        <p:spPr bwMode="auto">
          <a:xfrm rot="16200000" flipH="1">
            <a:off x="4248150" y="4591050"/>
            <a:ext cx="647700" cy="457200"/>
          </a:xfrm>
          <a:prstGeom prst="homePlate">
            <a:avLst>
              <a:gd name="adj" fmla="val 51046"/>
            </a:avLst>
          </a:prstGeom>
          <a:solidFill>
            <a:srgbClr val="EAEAEA"/>
          </a:solidFill>
          <a:ln w="9525">
            <a:noFill/>
            <a:miter lim="800000"/>
            <a:headEnd/>
            <a:tailEnd/>
          </a:ln>
          <a:effectLst/>
        </p:spPr>
        <p:txBody>
          <a:bodyPr wrap="none" anchor="ctr"/>
          <a:lstStyle/>
          <a:p>
            <a:endParaRPr lang="en-US"/>
          </a:p>
        </p:txBody>
      </p:sp>
      <p:sp>
        <p:nvSpPr>
          <p:cNvPr id="51212" name="AutoShape 12"/>
          <p:cNvSpPr>
            <a:spLocks noChangeArrowheads="1"/>
          </p:cNvSpPr>
          <p:nvPr/>
        </p:nvSpPr>
        <p:spPr bwMode="auto">
          <a:xfrm>
            <a:off x="3090863" y="3914775"/>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Encoding</a:t>
            </a:r>
          </a:p>
        </p:txBody>
      </p:sp>
      <p:sp>
        <p:nvSpPr>
          <p:cNvPr id="51213" name="AutoShape 13"/>
          <p:cNvSpPr>
            <a:spLocks noChangeArrowheads="1"/>
          </p:cNvSpPr>
          <p:nvPr/>
        </p:nvSpPr>
        <p:spPr bwMode="auto">
          <a:xfrm>
            <a:off x="609600" y="3429000"/>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sz="2000">
                <a:solidFill>
                  <a:schemeClr val="folHlink"/>
                </a:solidFill>
                <a:latin typeface="Palatino Linotype" pitchFamily="18" charset="0"/>
              </a:rPr>
              <a:t>Events</a:t>
            </a:r>
          </a:p>
        </p:txBody>
      </p:sp>
      <p:sp>
        <p:nvSpPr>
          <p:cNvPr id="51214" name="Text Box 14"/>
          <p:cNvSpPr txBox="1">
            <a:spLocks noChangeArrowheads="1"/>
          </p:cNvSpPr>
          <p:nvPr/>
        </p:nvSpPr>
        <p:spPr bwMode="auto">
          <a:xfrm>
            <a:off x="3960813" y="5181600"/>
            <a:ext cx="1200150" cy="396875"/>
          </a:xfrm>
          <a:prstGeom prst="rect">
            <a:avLst/>
          </a:prstGeom>
          <a:noFill/>
          <a:ln w="9525">
            <a:noFill/>
            <a:miter lim="800000"/>
            <a:headEnd/>
            <a:tailEnd/>
          </a:ln>
          <a:effectLst/>
        </p:spPr>
        <p:txBody>
          <a:bodyPr wrap="none">
            <a:spAutoFit/>
          </a:bodyPr>
          <a:lstStyle/>
          <a:p>
            <a:pPr algn="ctr"/>
            <a:r>
              <a:rPr lang="en-US" sz="2000">
                <a:solidFill>
                  <a:srgbClr val="C0C0C0"/>
                </a:solidFill>
                <a:latin typeface="Palatino Linotype" pitchFamily="18" charset="0"/>
              </a:rPr>
              <a:t>Retrieval</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65163" y="276225"/>
            <a:ext cx="7773987" cy="1143000"/>
          </a:xfrm>
        </p:spPr>
        <p:txBody>
          <a:bodyPr/>
          <a:lstStyle/>
          <a:p>
            <a:r>
              <a:rPr lang="en-US" sz="4000">
                <a:latin typeface="Palatino Linotype" pitchFamily="18" charset="0"/>
              </a:rPr>
              <a:t>Working Memory</a:t>
            </a:r>
          </a:p>
        </p:txBody>
      </p:sp>
      <p:sp>
        <p:nvSpPr>
          <p:cNvPr id="53251" name="Rectangle 3"/>
          <p:cNvSpPr>
            <a:spLocks noGrp="1" noChangeArrowheads="1"/>
          </p:cNvSpPr>
          <p:nvPr>
            <p:ph type="body" sz="half" idx="1"/>
          </p:nvPr>
        </p:nvSpPr>
        <p:spPr>
          <a:xfrm>
            <a:off x="609600" y="1295400"/>
            <a:ext cx="7924800" cy="2209800"/>
          </a:xfrm>
        </p:spPr>
        <p:txBody>
          <a:bodyPr/>
          <a:lstStyle/>
          <a:p>
            <a:pPr marL="0" indent="0" algn="ctr">
              <a:buFont typeface="Wingdings" pitchFamily="2" charset="2"/>
              <a:buNone/>
            </a:pPr>
            <a:r>
              <a:rPr lang="en-US" altLang="en-US" sz="2800">
                <a:latin typeface="Palatino Linotype" pitchFamily="18" charset="0"/>
              </a:rPr>
              <a:t>Working memory, the new name for short-term memory, has a limited capacity (7±2) and a short duration (10-30 seconds). </a:t>
            </a:r>
          </a:p>
        </p:txBody>
      </p:sp>
      <p:pic>
        <p:nvPicPr>
          <p:cNvPr id="53252" name="Picture 4" descr="Hamilton"/>
          <p:cNvPicPr>
            <a:picLocks noGrp="1" noChangeAspect="1" noChangeArrowheads="1"/>
          </p:cNvPicPr>
          <p:nvPr>
            <p:ph sz="half" idx="2"/>
          </p:nvPr>
        </p:nvPicPr>
        <p:blipFill>
          <a:blip r:embed="rId2" cstate="print"/>
          <a:srcRect/>
          <a:stretch>
            <a:fillRect/>
          </a:stretch>
        </p:blipFill>
        <p:spPr>
          <a:xfrm>
            <a:off x="2994025" y="2682875"/>
            <a:ext cx="3122613" cy="2784475"/>
          </a:xfrm>
          <a:noFill/>
          <a:ln/>
        </p:spPr>
      </p:pic>
      <p:sp>
        <p:nvSpPr>
          <p:cNvPr id="53253" name="Text Box 5"/>
          <p:cNvSpPr txBox="1">
            <a:spLocks noChangeArrowheads="1"/>
          </p:cNvSpPr>
          <p:nvPr/>
        </p:nvSpPr>
        <p:spPr bwMode="auto">
          <a:xfrm>
            <a:off x="457200" y="5638800"/>
            <a:ext cx="8229600" cy="701675"/>
          </a:xfrm>
          <a:prstGeom prst="rect">
            <a:avLst/>
          </a:prstGeom>
          <a:noFill/>
          <a:ln w="9525">
            <a:noFill/>
            <a:miter lim="800000"/>
            <a:headEnd/>
            <a:tailEnd/>
          </a:ln>
          <a:effectLst/>
        </p:spPr>
        <p:txBody>
          <a:bodyPr>
            <a:spAutoFit/>
          </a:bodyPr>
          <a:lstStyle/>
          <a:p>
            <a:pPr algn="ctr"/>
            <a:r>
              <a:rPr lang="en-US" sz="2000">
                <a:latin typeface="Palatino Linotype" pitchFamily="18" charset="0"/>
              </a:rPr>
              <a:t>Sir George Hamilton observed that he could accurately remember up</a:t>
            </a:r>
          </a:p>
          <a:p>
            <a:pPr algn="ctr"/>
            <a:r>
              <a:rPr lang="en-US" sz="2000">
                <a:latin typeface="Palatino Linotype" pitchFamily="18" charset="0"/>
              </a:rPr>
              <a:t>to 7 beans thrown on the floor. If there were more beans, he guessed.</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Memory Capacity</a:t>
            </a:r>
          </a:p>
        </p:txBody>
      </p:sp>
      <p:sp>
        <p:nvSpPr>
          <p:cNvPr id="47107" name="Rectangle 3"/>
          <p:cNvSpPr>
            <a:spLocks noGrp="1" noChangeArrowheads="1"/>
          </p:cNvSpPr>
          <p:nvPr>
            <p:ph idx="1"/>
          </p:nvPr>
        </p:nvSpPr>
        <p:spPr>
          <a:xfrm>
            <a:off x="228600" y="1143000"/>
            <a:ext cx="8686800" cy="5715000"/>
          </a:xfrm>
        </p:spPr>
        <p:txBody>
          <a:bodyPr/>
          <a:lstStyle/>
          <a:p>
            <a:r>
              <a:rPr lang="en-US" sz="2800"/>
              <a:t>I will read a series of numbers.</a:t>
            </a:r>
          </a:p>
          <a:p>
            <a:r>
              <a:rPr lang="en-US" sz="2800"/>
              <a:t>Your job is to remember them as I say them and them recall and write them all down in order when I say so</a:t>
            </a:r>
          </a:p>
          <a:p>
            <a:r>
              <a:rPr lang="en-US" sz="2800"/>
              <a:t>“Ready?” “Recall,” are the cues (14)</a:t>
            </a:r>
          </a:p>
          <a:p>
            <a:r>
              <a:rPr lang="en-US" sz="2800"/>
              <a:t>Mean for the class should approach 7+/- 2</a:t>
            </a:r>
          </a:p>
          <a:p>
            <a:pPr lvl="1"/>
            <a:r>
              <a:rPr lang="en-US" sz="2400"/>
              <a:t>Recall for random digits is slightly better than for random letters (also slightly better for info we hear vs. see)</a:t>
            </a:r>
          </a:p>
          <a:p>
            <a:r>
              <a:rPr lang="en-US" sz="2800" i="1"/>
              <a:t>Time Dependent: Psych Sim 5: STM</a:t>
            </a:r>
          </a:p>
          <a:p>
            <a:r>
              <a:rPr lang="en-US" sz="2800" i="1"/>
              <a:t>Memento: We will watch this at the end of the year!</a:t>
            </a:r>
          </a:p>
          <a:p>
            <a:pPr lvl="1"/>
            <a:r>
              <a:rPr lang="en-US" sz="2400" i="1"/>
              <a:t>Chapter 3 (6:25 to 11:05) It’s Like Waking</a:t>
            </a:r>
          </a:p>
          <a:p>
            <a:pPr lvl="1"/>
            <a:r>
              <a:rPr lang="en-US" sz="2400" i="1"/>
              <a:t>Chapter 6 (22:15-28:28) Memories Can be Distorted</a:t>
            </a:r>
          </a:p>
          <a:p>
            <a:endParaRPr lang="en-US" sz="2800" i="1"/>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219200"/>
            <a:ext cx="7772400" cy="1470025"/>
          </a:xfrm>
        </p:spPr>
        <p:txBody>
          <a:bodyPr/>
          <a:lstStyle/>
          <a:p>
            <a:r>
              <a:rPr lang="en-US"/>
              <a:t>Introducing Memory</a:t>
            </a:r>
          </a:p>
        </p:txBody>
      </p:sp>
      <p:sp>
        <p:nvSpPr>
          <p:cNvPr id="5124" name="Rectangle 4"/>
          <p:cNvSpPr>
            <a:spLocks noGrp="1" noChangeArrowheads="1"/>
          </p:cNvSpPr>
          <p:nvPr>
            <p:ph type="subTitle" idx="1"/>
          </p:nvPr>
        </p:nvSpPr>
        <p:spPr/>
        <p:txBody>
          <a:bodyPr/>
          <a:lstStyle/>
          <a:p>
            <a:endParaRPr lang="en-US"/>
          </a:p>
        </p:txBody>
      </p:sp>
      <p:pic>
        <p:nvPicPr>
          <p:cNvPr id="5125" name="Picture 5"/>
          <p:cNvPicPr>
            <a:picLocks noChangeAspect="1" noChangeArrowheads="1"/>
          </p:cNvPicPr>
          <p:nvPr/>
        </p:nvPicPr>
        <p:blipFill>
          <a:blip r:embed="rId2" cstate="print"/>
          <a:srcRect/>
          <a:stretch>
            <a:fillRect/>
          </a:stretch>
        </p:blipFill>
        <p:spPr bwMode="auto">
          <a:xfrm>
            <a:off x="1066800" y="2514600"/>
            <a:ext cx="7143750" cy="32289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88925"/>
            <a:ext cx="7772400" cy="1128713"/>
          </a:xfrm>
        </p:spPr>
        <p:txBody>
          <a:bodyPr/>
          <a:lstStyle/>
          <a:p>
            <a:r>
              <a:rPr lang="en-US" sz="4000">
                <a:latin typeface="Palatino Linotype" pitchFamily="18" charset="0"/>
              </a:rPr>
              <a:t>Capacity</a:t>
            </a:r>
          </a:p>
        </p:txBody>
      </p:sp>
      <p:pic>
        <p:nvPicPr>
          <p:cNvPr id="50180" name="Picture 4" descr="Miller"/>
          <p:cNvPicPr>
            <a:picLocks noGrp="1" noChangeAspect="1" noChangeArrowheads="1"/>
          </p:cNvPicPr>
          <p:nvPr>
            <p:ph sz="half" idx="2"/>
          </p:nvPr>
        </p:nvPicPr>
        <p:blipFill>
          <a:blip r:embed="rId2" cstate="print"/>
          <a:srcRect l="14572" t="11795" r="14467" b="15268"/>
          <a:stretch>
            <a:fillRect/>
          </a:stretch>
        </p:blipFill>
        <p:spPr>
          <a:xfrm>
            <a:off x="5715000" y="1600200"/>
            <a:ext cx="2952750" cy="4265613"/>
          </a:xfrm>
          <a:noFill/>
          <a:ln/>
        </p:spPr>
      </p:pic>
      <p:sp>
        <p:nvSpPr>
          <p:cNvPr id="50179" name="Rectangle 3"/>
          <p:cNvSpPr>
            <a:spLocks noChangeArrowheads="1"/>
          </p:cNvSpPr>
          <p:nvPr/>
        </p:nvSpPr>
        <p:spPr bwMode="auto">
          <a:xfrm>
            <a:off x="0" y="4648200"/>
            <a:ext cx="5562600" cy="2282825"/>
          </a:xfrm>
          <a:prstGeom prst="rect">
            <a:avLst/>
          </a:prstGeom>
          <a:noFill/>
          <a:ln w="9525">
            <a:noFill/>
            <a:miter lim="800000"/>
            <a:headEnd/>
            <a:tailEnd/>
          </a:ln>
          <a:effectLst/>
        </p:spPr>
        <p:txBody>
          <a:bodyPr>
            <a:spAutoFit/>
          </a:bodyPr>
          <a:lstStyle/>
          <a:p>
            <a:pPr algn="ctr"/>
            <a:r>
              <a:rPr lang="en-US" sz="2400">
                <a:latin typeface="Palatino Linotype" pitchFamily="18" charset="0"/>
              </a:rPr>
              <a:t>You should be able to</a:t>
            </a:r>
          </a:p>
          <a:p>
            <a:pPr algn="ctr"/>
            <a:r>
              <a:rPr lang="en-US" sz="2400">
                <a:latin typeface="Palatino Linotype" pitchFamily="18" charset="0"/>
              </a:rPr>
              <a:t>recall </a:t>
            </a:r>
            <a:r>
              <a:rPr lang="en-US" altLang="en-US" sz="2400">
                <a:latin typeface="Palatino Linotype" pitchFamily="18" charset="0"/>
              </a:rPr>
              <a:t>7±2</a:t>
            </a:r>
            <a:r>
              <a:rPr lang="en-US" sz="2400">
                <a:latin typeface="Palatino Linotype" pitchFamily="18" charset="0"/>
              </a:rPr>
              <a:t> letters.</a:t>
            </a:r>
          </a:p>
          <a:p>
            <a:pPr algn="ctr"/>
            <a:r>
              <a:rPr lang="en-US" sz="2400">
                <a:latin typeface="Palatino Linotype" pitchFamily="18" charset="0"/>
              </a:rPr>
              <a:t>But, you can get more if you practice!!! </a:t>
            </a:r>
            <a:r>
              <a:rPr lang="en-US" sz="2400">
                <a:latin typeface="Times New Roman" pitchFamily="18" charset="0"/>
                <a:hlinkClick r:id="rId3"/>
              </a:rPr>
              <a:t>"Example in Gray“</a:t>
            </a:r>
            <a:endParaRPr lang="en-US" sz="2400">
              <a:latin typeface="Times New Roman" pitchFamily="18" charset="0"/>
            </a:endParaRPr>
          </a:p>
          <a:p>
            <a:pPr algn="ctr"/>
            <a:r>
              <a:rPr lang="en-US" sz="2400">
                <a:latin typeface="Times New Roman" pitchFamily="18" charset="0"/>
              </a:rPr>
              <a:t>Need another example?: pg. 14 list of numbers</a:t>
            </a:r>
          </a:p>
        </p:txBody>
      </p:sp>
      <p:sp>
        <p:nvSpPr>
          <p:cNvPr id="50181" name="Rectangle 5"/>
          <p:cNvSpPr>
            <a:spLocks noChangeArrowheads="1"/>
          </p:cNvSpPr>
          <p:nvPr/>
        </p:nvSpPr>
        <p:spPr bwMode="auto">
          <a:xfrm>
            <a:off x="457200" y="1676400"/>
            <a:ext cx="4724400" cy="1552575"/>
          </a:xfrm>
          <a:prstGeom prst="rect">
            <a:avLst/>
          </a:prstGeom>
          <a:noFill/>
          <a:ln w="9525">
            <a:noFill/>
            <a:miter lim="800000"/>
            <a:headEnd/>
            <a:tailEnd/>
          </a:ln>
          <a:effectLst/>
        </p:spPr>
        <p:txBody>
          <a:bodyPr>
            <a:spAutoFit/>
          </a:bodyPr>
          <a:lstStyle/>
          <a:p>
            <a:pPr algn="ctr">
              <a:spcBef>
                <a:spcPct val="20000"/>
              </a:spcBef>
            </a:pPr>
            <a:r>
              <a:rPr lang="en-US" sz="2400" i="1">
                <a:latin typeface="Palatino Linotype" pitchFamily="18" charset="0"/>
              </a:rPr>
              <a:t>The Magical Number Seven, Plus or Minus Two: Some Limits on Our Capacity for Processing Information</a:t>
            </a:r>
            <a:r>
              <a:rPr lang="en-US" sz="2400">
                <a:latin typeface="Palatino Linotype" pitchFamily="18" charset="0"/>
              </a:rPr>
              <a:t> (1956).</a:t>
            </a:r>
          </a:p>
        </p:txBody>
      </p:sp>
      <p:sp>
        <p:nvSpPr>
          <p:cNvPr id="50182" name="Text Box 6"/>
          <p:cNvSpPr txBox="1">
            <a:spLocks noChangeArrowheads="1"/>
          </p:cNvSpPr>
          <p:nvPr/>
        </p:nvSpPr>
        <p:spPr bwMode="auto">
          <a:xfrm>
            <a:off x="6324600" y="5924550"/>
            <a:ext cx="1751013" cy="396875"/>
          </a:xfrm>
          <a:prstGeom prst="rect">
            <a:avLst/>
          </a:prstGeom>
          <a:noFill/>
          <a:ln w="9525">
            <a:noFill/>
            <a:miter lim="800000"/>
            <a:headEnd/>
            <a:tailEnd/>
          </a:ln>
          <a:effectLst/>
        </p:spPr>
        <p:txBody>
          <a:bodyPr wrap="none">
            <a:spAutoFit/>
          </a:bodyPr>
          <a:lstStyle/>
          <a:p>
            <a:r>
              <a:rPr lang="en-US" sz="2000">
                <a:latin typeface="Palatino Linotype" pitchFamily="18" charset="0"/>
              </a:rPr>
              <a:t>George Miller</a:t>
            </a:r>
          </a:p>
        </p:txBody>
      </p:sp>
      <p:sp>
        <p:nvSpPr>
          <p:cNvPr id="50183" name="Rectangle 7"/>
          <p:cNvSpPr>
            <a:spLocks noChangeArrowheads="1"/>
          </p:cNvSpPr>
          <p:nvPr/>
        </p:nvSpPr>
        <p:spPr bwMode="auto">
          <a:xfrm>
            <a:off x="685800" y="4205288"/>
            <a:ext cx="4095750" cy="519112"/>
          </a:xfrm>
          <a:prstGeom prst="rect">
            <a:avLst/>
          </a:prstGeom>
          <a:noFill/>
          <a:ln w="9525">
            <a:noFill/>
            <a:miter lim="800000"/>
            <a:headEnd/>
            <a:tailEnd/>
          </a:ln>
          <a:effectLst/>
        </p:spPr>
        <p:txBody>
          <a:bodyPr>
            <a:spAutoFit/>
          </a:bodyPr>
          <a:lstStyle/>
          <a:p>
            <a:pPr algn="ctr"/>
            <a:r>
              <a:rPr lang="en-US" sz="2800">
                <a:latin typeface="Palatino Linotype" pitchFamily="18" charset="0"/>
              </a:rPr>
              <a:t>M U T G I K T L R S Y P</a:t>
            </a:r>
          </a:p>
        </p:txBody>
      </p:sp>
      <p:sp>
        <p:nvSpPr>
          <p:cNvPr id="50184" name="Text Box 8"/>
          <p:cNvSpPr txBox="1">
            <a:spLocks noChangeArrowheads="1"/>
          </p:cNvSpPr>
          <p:nvPr/>
        </p:nvSpPr>
        <p:spPr bwMode="auto">
          <a:xfrm>
            <a:off x="2155825" y="3486150"/>
            <a:ext cx="1176338" cy="457200"/>
          </a:xfrm>
          <a:prstGeom prst="rect">
            <a:avLst/>
          </a:prstGeom>
          <a:noFill/>
          <a:ln w="9525">
            <a:noFill/>
            <a:miter lim="800000"/>
            <a:headEnd/>
            <a:tailEnd/>
          </a:ln>
          <a:effectLst/>
        </p:spPr>
        <p:txBody>
          <a:bodyPr wrap="none">
            <a:spAutoFit/>
          </a:bodyPr>
          <a:lstStyle/>
          <a:p>
            <a:pPr algn="ctr"/>
            <a:r>
              <a:rPr lang="en-US" sz="2400">
                <a:latin typeface="Palatino Linotype" pitchFamily="18" charset="0"/>
              </a:rPr>
              <a:t>Ready?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grpId="1" nodeType="afterEffect">
                                  <p:stCondLst>
                                    <p:cond delay="2000"/>
                                  </p:stCondLst>
                                  <p:childTnLst>
                                    <p:set>
                                      <p:cBhvr>
                                        <p:cTn id="14" dur="1" fill="hold">
                                          <p:stCondLst>
                                            <p:cond delay="0"/>
                                          </p:stCondLst>
                                        </p:cTn>
                                        <p:tgtEl>
                                          <p:spTgt spid="5018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0179"/>
                                        </p:tgtEl>
                                        <p:attrNameLst>
                                          <p:attrName>style.visibility</p:attrName>
                                        </p:attrNameLst>
                                      </p:cBhvr>
                                      <p:to>
                                        <p:strVal val="visible"/>
                                      </p:to>
                                    </p:set>
                                    <p:animEffect transition="in" filter="dissolve">
                                      <p:cBhvr>
                                        <p:cTn id="19"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3" grpId="0"/>
      <p:bldP spid="50183" grpId="1"/>
      <p:bldP spid="501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Rajan Mahadevan</a:t>
            </a:r>
          </a:p>
        </p:txBody>
      </p:sp>
      <p:sp>
        <p:nvSpPr>
          <p:cNvPr id="48131" name="Rectangle 3"/>
          <p:cNvSpPr>
            <a:spLocks noGrp="1" noChangeArrowheads="1"/>
          </p:cNvSpPr>
          <p:nvPr>
            <p:ph idx="1"/>
          </p:nvPr>
        </p:nvSpPr>
        <p:spPr>
          <a:xfrm>
            <a:off x="0" y="1143000"/>
            <a:ext cx="9144000" cy="5715000"/>
          </a:xfrm>
        </p:spPr>
        <p:txBody>
          <a:bodyPr/>
          <a:lstStyle/>
          <a:p>
            <a:pPr>
              <a:lnSpc>
                <a:spcPct val="80000"/>
              </a:lnSpc>
            </a:pPr>
            <a:r>
              <a:rPr lang="en-US" sz="2400"/>
              <a:t>Who can recite the most digits of Pi?</a:t>
            </a:r>
          </a:p>
          <a:p>
            <a:pPr>
              <a:lnSpc>
                <a:spcPct val="80000"/>
              </a:lnSpc>
            </a:pPr>
            <a:r>
              <a:rPr lang="en-US" sz="2400"/>
              <a:t>U of Tennessee psychologist from India can recite the first 31,811 digits of Pi !! (Read 15)</a:t>
            </a:r>
          </a:p>
          <a:p>
            <a:pPr>
              <a:lnSpc>
                <a:spcPct val="80000"/>
              </a:lnSpc>
            </a:pPr>
            <a:r>
              <a:rPr lang="en-US" sz="2400"/>
              <a:t>Says he can’t explain how he does it, but observationally we see that he rocks his chair rhythmically and taps his feet</a:t>
            </a:r>
          </a:p>
          <a:p>
            <a:pPr>
              <a:lnSpc>
                <a:spcPct val="80000"/>
              </a:lnSpc>
            </a:pPr>
            <a:r>
              <a:rPr lang="en-US" sz="2400"/>
              <a:t>Strangely, it’s over for #’s.  He is quite average for faces, names, words</a:t>
            </a:r>
          </a:p>
          <a:p>
            <a:pPr>
              <a:lnSpc>
                <a:spcPct val="80000"/>
              </a:lnSpc>
            </a:pPr>
            <a:endParaRPr lang="en-US" sz="2400"/>
          </a:p>
          <a:p>
            <a:pPr>
              <a:lnSpc>
                <a:spcPct val="80000"/>
              </a:lnSpc>
            </a:pPr>
            <a:r>
              <a:rPr lang="en-US" sz="2400"/>
              <a:t>Please remember the following sequence of 30 numbers in order! (Lift the screen) (15)</a:t>
            </a:r>
          </a:p>
          <a:p>
            <a:pPr>
              <a:lnSpc>
                <a:spcPct val="80000"/>
              </a:lnSpc>
            </a:pPr>
            <a:r>
              <a:rPr lang="en-US" sz="2400"/>
              <a:t>4-9 average</a:t>
            </a:r>
          </a:p>
          <a:p>
            <a:pPr>
              <a:lnSpc>
                <a:spcPct val="80000"/>
              </a:lnSpc>
            </a:pPr>
            <a:r>
              <a:rPr lang="en-US" sz="2400"/>
              <a:t>10-19 good to extraordinary</a:t>
            </a:r>
          </a:p>
          <a:p>
            <a:pPr>
              <a:lnSpc>
                <a:spcPct val="80000"/>
              </a:lnSpc>
            </a:pPr>
            <a:r>
              <a:rPr lang="en-US" sz="2400"/>
              <a:t>20-30 brilliant</a:t>
            </a:r>
          </a:p>
          <a:p>
            <a:pPr>
              <a:lnSpc>
                <a:spcPct val="80000"/>
              </a:lnSpc>
            </a:pPr>
            <a:endParaRPr lang="en-US" sz="2400"/>
          </a:p>
          <a:p>
            <a:pPr>
              <a:lnSpc>
                <a:spcPct val="80000"/>
              </a:lnSpc>
            </a:pPr>
            <a:r>
              <a:rPr lang="en-US" sz="2400"/>
              <a:t>Brain: #20 “A Super-Memorist Advises on Study Strategies”</a:t>
            </a:r>
          </a:p>
          <a:p>
            <a:pPr>
              <a:lnSpc>
                <a:spcPct val="80000"/>
              </a:lnSpc>
            </a:pPr>
            <a:endParaRPr lang="en-US" sz="240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65163" y="284163"/>
            <a:ext cx="7634287" cy="915987"/>
          </a:xfrm>
        </p:spPr>
        <p:txBody>
          <a:bodyPr/>
          <a:lstStyle/>
          <a:p>
            <a:r>
              <a:rPr lang="en-US" sz="4000">
                <a:latin typeface="Palatino Linotype" pitchFamily="18" charset="0"/>
              </a:rPr>
              <a:t>Rehearsal</a:t>
            </a:r>
          </a:p>
        </p:txBody>
      </p:sp>
      <p:pic>
        <p:nvPicPr>
          <p:cNvPr id="54277" name="Picture 5" descr="gEbbinghaus"/>
          <p:cNvPicPr>
            <a:picLocks noGrp="1" noChangeAspect="1" noChangeArrowheads="1"/>
          </p:cNvPicPr>
          <p:nvPr>
            <p:ph idx="1"/>
          </p:nvPr>
        </p:nvPicPr>
        <p:blipFill>
          <a:blip r:embed="rId2" cstate="print"/>
          <a:srcRect/>
          <a:stretch>
            <a:fillRect/>
          </a:stretch>
        </p:blipFill>
        <p:spPr>
          <a:xfrm>
            <a:off x="4799013" y="1679575"/>
            <a:ext cx="3381375" cy="4100513"/>
          </a:xfrm>
          <a:noFill/>
          <a:ln/>
        </p:spPr>
      </p:pic>
      <p:sp>
        <p:nvSpPr>
          <p:cNvPr id="54275" name="Rectangle 3"/>
          <p:cNvSpPr>
            <a:spLocks noChangeArrowheads="1"/>
          </p:cNvSpPr>
          <p:nvPr/>
        </p:nvSpPr>
        <p:spPr bwMode="auto">
          <a:xfrm>
            <a:off x="609600" y="1214438"/>
            <a:ext cx="3924300" cy="5643562"/>
          </a:xfrm>
          <a:prstGeom prst="rect">
            <a:avLst/>
          </a:prstGeom>
          <a:noFill/>
          <a:ln w="9525">
            <a:noFill/>
            <a:miter lim="800000"/>
            <a:headEnd/>
            <a:tailEnd/>
          </a:ln>
          <a:effectLst/>
        </p:spPr>
        <p:txBody>
          <a:bodyPr>
            <a:spAutoFit/>
          </a:bodyPr>
          <a:lstStyle/>
          <a:p>
            <a:pPr algn="ctr"/>
            <a:r>
              <a:rPr lang="en-US" altLang="en-US" sz="2800" b="1">
                <a:latin typeface="Palatino Linotype" pitchFamily="18" charset="0"/>
              </a:rPr>
              <a:t>KNOW THIS GUY &amp; His study with nonsense syllables</a:t>
            </a:r>
          </a:p>
          <a:p>
            <a:pPr algn="ctr"/>
            <a:endParaRPr lang="en-US" altLang="en-US" sz="2800" b="1">
              <a:latin typeface="Palatino Linotype" pitchFamily="18" charset="0"/>
            </a:endParaRPr>
          </a:p>
          <a:p>
            <a:pPr algn="ctr"/>
            <a:r>
              <a:rPr lang="en-US" altLang="en-US" sz="2800">
                <a:latin typeface="Palatino Linotype" pitchFamily="18" charset="0"/>
              </a:rPr>
              <a:t>Effortful learning usually requires rehearsal or conscious repetition. </a:t>
            </a:r>
          </a:p>
          <a:p>
            <a:pPr algn="ctr"/>
            <a:endParaRPr lang="en-US" altLang="en-US" sz="2800">
              <a:latin typeface="Palatino Linotype" pitchFamily="18" charset="0"/>
            </a:endParaRPr>
          </a:p>
          <a:p>
            <a:pPr algn="ctr"/>
            <a:r>
              <a:rPr lang="en-US" altLang="en-US" sz="2800">
                <a:latin typeface="Palatino Linotype" pitchFamily="18" charset="0"/>
              </a:rPr>
              <a:t>Ebbinghaus studied rehearsal by using </a:t>
            </a:r>
            <a:r>
              <a:rPr lang="en-US" altLang="en-US" sz="2800">
                <a:solidFill>
                  <a:srgbClr val="0000FF"/>
                </a:solidFill>
                <a:latin typeface="Palatino Linotype" pitchFamily="18" charset="0"/>
              </a:rPr>
              <a:t>nonsense syllables</a:t>
            </a:r>
            <a:r>
              <a:rPr lang="en-US" altLang="en-US" sz="2800">
                <a:latin typeface="Palatino Linotype" pitchFamily="18" charset="0"/>
              </a:rPr>
              <a:t>: TUV YOF GEK XOZ</a:t>
            </a:r>
          </a:p>
        </p:txBody>
      </p:sp>
      <p:sp>
        <p:nvSpPr>
          <p:cNvPr id="54276" name="Rectangle 4"/>
          <p:cNvSpPr>
            <a:spLocks noChangeArrowheads="1"/>
          </p:cNvSpPr>
          <p:nvPr/>
        </p:nvSpPr>
        <p:spPr bwMode="auto">
          <a:xfrm>
            <a:off x="5200650" y="5775325"/>
            <a:ext cx="2663825"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Hermann Ebbinghaus</a:t>
            </a:r>
          </a:p>
          <a:p>
            <a:pPr algn="ctr"/>
            <a:r>
              <a:rPr lang="en-US" sz="2000">
                <a:latin typeface="Palatino Linotype" pitchFamily="18" charset="0"/>
              </a:rPr>
              <a:t>(1850-1909)</a:t>
            </a:r>
          </a:p>
        </p:txBody>
      </p:sp>
      <p:sp>
        <p:nvSpPr>
          <p:cNvPr id="54278" name="Rectangle 6"/>
          <p:cNvSpPr>
            <a:spLocks noChangeArrowheads="1"/>
          </p:cNvSpPr>
          <p:nvPr/>
        </p:nvSpPr>
        <p:spPr bwMode="auto">
          <a:xfrm rot="5400000">
            <a:off x="7142163" y="4578350"/>
            <a:ext cx="2268538" cy="274637"/>
          </a:xfrm>
          <a:prstGeom prst="rect">
            <a:avLst/>
          </a:prstGeom>
          <a:noFill/>
          <a:ln w="9525">
            <a:noFill/>
            <a:miter lim="800000"/>
            <a:headEnd/>
            <a:tailEnd/>
          </a:ln>
          <a:effectLst/>
        </p:spPr>
        <p:txBody>
          <a:bodyPr wrap="none">
            <a:spAutoFit/>
          </a:bodyPr>
          <a:lstStyle/>
          <a:p>
            <a:r>
              <a:rPr lang="en-US" sz="1200">
                <a:latin typeface="Times New Roman" pitchFamily="18" charset="0"/>
              </a:rPr>
              <a:t>http://www.isbn3-540-21358-9.de</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Storing Memories</a:t>
            </a:r>
          </a:p>
        </p:txBody>
      </p:sp>
      <p:sp>
        <p:nvSpPr>
          <p:cNvPr id="49155" name="Rectangle 3"/>
          <p:cNvSpPr>
            <a:spLocks noGrp="1" noChangeArrowheads="1"/>
          </p:cNvSpPr>
          <p:nvPr>
            <p:ph idx="1"/>
          </p:nvPr>
        </p:nvSpPr>
        <p:spPr/>
        <p:txBody>
          <a:bodyPr/>
          <a:lstStyle/>
          <a:p>
            <a:r>
              <a:rPr lang="en-US"/>
              <a:t>Brain 2-16: The Locus of Learning and Memory</a:t>
            </a:r>
          </a:p>
          <a:p>
            <a:r>
              <a:rPr lang="en-US"/>
              <a:t>Brain 2-18: Living with Amnesia: The Hippocampus and Memory</a:t>
            </a:r>
          </a:p>
          <a:p>
            <a:r>
              <a:rPr lang="en-US"/>
              <a:t>Brain 2-17: Learning as Synaptic Change</a:t>
            </a:r>
          </a:p>
          <a:p>
            <a:r>
              <a:rPr lang="en-US"/>
              <a:t>Psych Sim: When Memory Fails</a:t>
            </a:r>
          </a:p>
          <a:p>
            <a:endParaRPr lang="en-US"/>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71513" y="276225"/>
            <a:ext cx="7767637" cy="1143000"/>
          </a:xfrm>
        </p:spPr>
        <p:txBody>
          <a:bodyPr/>
          <a:lstStyle/>
          <a:p>
            <a:r>
              <a:rPr lang="en-US" sz="4000">
                <a:latin typeface="Palatino Linotype" pitchFamily="18" charset="0"/>
              </a:rPr>
              <a:t>Long-Term Memory</a:t>
            </a:r>
          </a:p>
        </p:txBody>
      </p:sp>
      <p:sp>
        <p:nvSpPr>
          <p:cNvPr id="58371" name="Text Box 3"/>
          <p:cNvSpPr txBox="1">
            <a:spLocks noChangeArrowheads="1"/>
          </p:cNvSpPr>
          <p:nvPr/>
        </p:nvSpPr>
        <p:spPr bwMode="auto">
          <a:xfrm>
            <a:off x="2162175" y="2043113"/>
            <a:ext cx="1149350" cy="701675"/>
          </a:xfrm>
          <a:prstGeom prst="rect">
            <a:avLst/>
          </a:prstGeom>
          <a:noFill/>
          <a:ln w="9525">
            <a:noFill/>
            <a:miter lim="800000"/>
            <a:headEnd/>
            <a:tailEnd/>
          </a:ln>
          <a:effectLst/>
        </p:spPr>
        <p:txBody>
          <a:bodyPr wrap="none">
            <a:spAutoFit/>
          </a:bodyPr>
          <a:lstStyle/>
          <a:p>
            <a:pPr algn="ctr"/>
            <a:r>
              <a:rPr lang="en-US" sz="2000">
                <a:solidFill>
                  <a:schemeClr val="folHlink"/>
                </a:solidFill>
                <a:latin typeface="Palatino Linotype" pitchFamily="18" charset="0"/>
              </a:rPr>
              <a:t>Sensory</a:t>
            </a:r>
          </a:p>
          <a:p>
            <a:pPr algn="ctr"/>
            <a:r>
              <a:rPr lang="en-US" sz="2000">
                <a:solidFill>
                  <a:schemeClr val="folHlink"/>
                </a:solidFill>
                <a:latin typeface="Palatino Linotype" pitchFamily="18" charset="0"/>
              </a:rPr>
              <a:t>Memory</a:t>
            </a:r>
          </a:p>
        </p:txBody>
      </p:sp>
      <p:sp>
        <p:nvSpPr>
          <p:cNvPr id="58372" name="Text Box 4"/>
          <p:cNvSpPr txBox="1">
            <a:spLocks noChangeArrowheads="1"/>
          </p:cNvSpPr>
          <p:nvPr/>
        </p:nvSpPr>
        <p:spPr bwMode="auto">
          <a:xfrm>
            <a:off x="3981450" y="2043113"/>
            <a:ext cx="1181100" cy="701675"/>
          </a:xfrm>
          <a:prstGeom prst="rect">
            <a:avLst/>
          </a:prstGeom>
          <a:noFill/>
          <a:ln w="9525">
            <a:noFill/>
            <a:miter lim="800000"/>
            <a:headEnd/>
            <a:tailEnd/>
          </a:ln>
          <a:effectLst/>
        </p:spPr>
        <p:txBody>
          <a:bodyPr wrap="none">
            <a:spAutoFit/>
          </a:bodyPr>
          <a:lstStyle/>
          <a:p>
            <a:pPr algn="ctr"/>
            <a:r>
              <a:rPr lang="en-US" sz="2000">
                <a:solidFill>
                  <a:srgbClr val="C0C0C0"/>
                </a:solidFill>
                <a:latin typeface="Palatino Linotype" pitchFamily="18" charset="0"/>
              </a:rPr>
              <a:t>Working</a:t>
            </a:r>
          </a:p>
          <a:p>
            <a:pPr algn="ctr"/>
            <a:r>
              <a:rPr lang="en-US" sz="2000">
                <a:solidFill>
                  <a:srgbClr val="C0C0C0"/>
                </a:solidFill>
                <a:latin typeface="Palatino Linotype" pitchFamily="18" charset="0"/>
              </a:rPr>
              <a:t>Memory</a:t>
            </a:r>
          </a:p>
        </p:txBody>
      </p:sp>
      <p:sp>
        <p:nvSpPr>
          <p:cNvPr id="58373" name="Text Box 5"/>
          <p:cNvSpPr txBox="1">
            <a:spLocks noChangeArrowheads="1"/>
          </p:cNvSpPr>
          <p:nvPr/>
        </p:nvSpPr>
        <p:spPr bwMode="auto">
          <a:xfrm>
            <a:off x="5783263" y="2043113"/>
            <a:ext cx="1379537"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Long-term</a:t>
            </a:r>
          </a:p>
          <a:p>
            <a:pPr algn="ctr"/>
            <a:r>
              <a:rPr lang="en-US" sz="2000">
                <a:latin typeface="Palatino Linotype" pitchFamily="18" charset="0"/>
              </a:rPr>
              <a:t>Memory</a:t>
            </a:r>
          </a:p>
        </p:txBody>
      </p:sp>
      <p:sp>
        <p:nvSpPr>
          <p:cNvPr id="58374" name="Rectangle 6"/>
          <p:cNvSpPr>
            <a:spLocks noChangeArrowheads="1"/>
          </p:cNvSpPr>
          <p:nvPr/>
        </p:nvSpPr>
        <p:spPr bwMode="auto">
          <a:xfrm>
            <a:off x="2057400" y="2743200"/>
            <a:ext cx="1371600" cy="1828800"/>
          </a:xfrm>
          <a:prstGeom prst="rect">
            <a:avLst/>
          </a:prstGeom>
          <a:noFill/>
          <a:ln w="38100">
            <a:solidFill>
              <a:srgbClr val="C0C0C0"/>
            </a:solidFill>
            <a:miter lim="800000"/>
            <a:headEnd/>
            <a:tailEnd/>
          </a:ln>
          <a:effectLst/>
        </p:spPr>
        <p:txBody>
          <a:bodyPr wrap="none" anchor="ctr"/>
          <a:lstStyle/>
          <a:p>
            <a:endParaRPr lang="en-US"/>
          </a:p>
        </p:txBody>
      </p:sp>
      <p:sp>
        <p:nvSpPr>
          <p:cNvPr id="58375" name="Rectangle 7"/>
          <p:cNvSpPr>
            <a:spLocks noChangeArrowheads="1"/>
          </p:cNvSpPr>
          <p:nvPr/>
        </p:nvSpPr>
        <p:spPr bwMode="auto">
          <a:xfrm>
            <a:off x="3878263" y="2743200"/>
            <a:ext cx="1371600" cy="1828800"/>
          </a:xfrm>
          <a:prstGeom prst="rect">
            <a:avLst/>
          </a:prstGeom>
          <a:noFill/>
          <a:ln w="38100">
            <a:solidFill>
              <a:srgbClr val="C0C0C0"/>
            </a:solidFill>
            <a:miter lim="800000"/>
            <a:headEnd/>
            <a:tailEnd/>
          </a:ln>
          <a:effectLst/>
        </p:spPr>
        <p:txBody>
          <a:bodyPr wrap="none" anchor="ctr"/>
          <a:lstStyle/>
          <a:p>
            <a:endParaRPr lang="en-US"/>
          </a:p>
        </p:txBody>
      </p:sp>
      <p:sp>
        <p:nvSpPr>
          <p:cNvPr id="58376" name="Rectangle 8"/>
          <p:cNvSpPr>
            <a:spLocks noChangeArrowheads="1"/>
          </p:cNvSpPr>
          <p:nvPr/>
        </p:nvSpPr>
        <p:spPr bwMode="auto">
          <a:xfrm>
            <a:off x="5746750" y="2743200"/>
            <a:ext cx="1371600" cy="1828800"/>
          </a:xfrm>
          <a:prstGeom prst="rect">
            <a:avLst/>
          </a:prstGeom>
          <a:solidFill>
            <a:srgbClr val="1389FF"/>
          </a:solidFill>
          <a:ln w="38100">
            <a:solidFill>
              <a:srgbClr val="FF0000"/>
            </a:solidFill>
            <a:miter lim="800000"/>
            <a:headEnd/>
            <a:tailEnd/>
          </a:ln>
          <a:effectLst/>
        </p:spPr>
        <p:txBody>
          <a:bodyPr wrap="none" anchor="ctr"/>
          <a:lstStyle/>
          <a:p>
            <a:endParaRPr lang="en-US"/>
          </a:p>
        </p:txBody>
      </p:sp>
      <p:sp>
        <p:nvSpPr>
          <p:cNvPr id="58377" name="AutoShape 9"/>
          <p:cNvSpPr>
            <a:spLocks noChangeArrowheads="1"/>
          </p:cNvSpPr>
          <p:nvPr/>
        </p:nvSpPr>
        <p:spPr bwMode="auto">
          <a:xfrm>
            <a:off x="4876800" y="2971800"/>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Encoding</a:t>
            </a:r>
          </a:p>
        </p:txBody>
      </p:sp>
      <p:sp>
        <p:nvSpPr>
          <p:cNvPr id="58378" name="AutoShape 10"/>
          <p:cNvSpPr>
            <a:spLocks noChangeArrowheads="1"/>
          </p:cNvSpPr>
          <p:nvPr/>
        </p:nvSpPr>
        <p:spPr bwMode="auto">
          <a:xfrm flipH="1">
            <a:off x="4724400" y="3914775"/>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Retrieval</a:t>
            </a:r>
            <a:endParaRPr lang="en-US">
              <a:solidFill>
                <a:schemeClr val="folHlink"/>
              </a:solidFill>
              <a:latin typeface="Palatino Linotype" pitchFamily="18" charset="0"/>
            </a:endParaRPr>
          </a:p>
        </p:txBody>
      </p:sp>
      <p:sp>
        <p:nvSpPr>
          <p:cNvPr id="58379" name="AutoShape 11"/>
          <p:cNvSpPr>
            <a:spLocks noChangeArrowheads="1"/>
          </p:cNvSpPr>
          <p:nvPr/>
        </p:nvSpPr>
        <p:spPr bwMode="auto">
          <a:xfrm rot="16200000" flipH="1">
            <a:off x="4248150" y="4591050"/>
            <a:ext cx="647700" cy="457200"/>
          </a:xfrm>
          <a:prstGeom prst="homePlate">
            <a:avLst>
              <a:gd name="adj" fmla="val 51046"/>
            </a:avLst>
          </a:prstGeom>
          <a:solidFill>
            <a:srgbClr val="EAEAEA"/>
          </a:solidFill>
          <a:ln w="9525">
            <a:noFill/>
            <a:miter lim="800000"/>
            <a:headEnd/>
            <a:tailEnd/>
          </a:ln>
          <a:effectLst/>
        </p:spPr>
        <p:txBody>
          <a:bodyPr wrap="none" anchor="ctr"/>
          <a:lstStyle/>
          <a:p>
            <a:endParaRPr lang="en-US"/>
          </a:p>
        </p:txBody>
      </p:sp>
      <p:sp>
        <p:nvSpPr>
          <p:cNvPr id="58380" name="AutoShape 12"/>
          <p:cNvSpPr>
            <a:spLocks noChangeArrowheads="1"/>
          </p:cNvSpPr>
          <p:nvPr/>
        </p:nvSpPr>
        <p:spPr bwMode="auto">
          <a:xfrm>
            <a:off x="3090863" y="3914775"/>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b="1">
                <a:solidFill>
                  <a:schemeClr val="folHlink"/>
                </a:solidFill>
                <a:latin typeface="Palatino Linotype" pitchFamily="18" charset="0"/>
              </a:rPr>
              <a:t>Encoding</a:t>
            </a:r>
          </a:p>
        </p:txBody>
      </p:sp>
      <p:sp>
        <p:nvSpPr>
          <p:cNvPr id="58381" name="AutoShape 13"/>
          <p:cNvSpPr>
            <a:spLocks noChangeArrowheads="1"/>
          </p:cNvSpPr>
          <p:nvPr/>
        </p:nvSpPr>
        <p:spPr bwMode="auto">
          <a:xfrm>
            <a:off x="609600" y="3429000"/>
            <a:ext cx="1295400" cy="457200"/>
          </a:xfrm>
          <a:prstGeom prst="homePlate">
            <a:avLst>
              <a:gd name="adj" fmla="val 57992"/>
            </a:avLst>
          </a:prstGeom>
          <a:solidFill>
            <a:srgbClr val="EAEAEA"/>
          </a:solidFill>
          <a:ln w="9525">
            <a:noFill/>
            <a:miter lim="800000"/>
            <a:headEnd/>
            <a:tailEnd/>
          </a:ln>
          <a:effectLst/>
        </p:spPr>
        <p:txBody>
          <a:bodyPr wrap="none" anchor="ctr"/>
          <a:lstStyle/>
          <a:p>
            <a:pPr algn="ctr"/>
            <a:r>
              <a:rPr lang="en-US" sz="2000">
                <a:solidFill>
                  <a:schemeClr val="folHlink"/>
                </a:solidFill>
                <a:latin typeface="Palatino Linotype" pitchFamily="18" charset="0"/>
              </a:rPr>
              <a:t>Events</a:t>
            </a:r>
          </a:p>
        </p:txBody>
      </p:sp>
      <p:sp>
        <p:nvSpPr>
          <p:cNvPr id="58382" name="Text Box 14"/>
          <p:cNvSpPr txBox="1">
            <a:spLocks noChangeArrowheads="1"/>
          </p:cNvSpPr>
          <p:nvPr/>
        </p:nvSpPr>
        <p:spPr bwMode="auto">
          <a:xfrm>
            <a:off x="3960813" y="5181600"/>
            <a:ext cx="1200150" cy="396875"/>
          </a:xfrm>
          <a:prstGeom prst="rect">
            <a:avLst/>
          </a:prstGeom>
          <a:noFill/>
          <a:ln w="9525">
            <a:noFill/>
            <a:miter lim="800000"/>
            <a:headEnd/>
            <a:tailEnd/>
          </a:ln>
          <a:effectLst/>
        </p:spPr>
        <p:txBody>
          <a:bodyPr wrap="none">
            <a:spAutoFit/>
          </a:bodyPr>
          <a:lstStyle/>
          <a:p>
            <a:pPr algn="ctr"/>
            <a:r>
              <a:rPr lang="en-US" sz="2000">
                <a:solidFill>
                  <a:srgbClr val="C0C0C0"/>
                </a:solidFill>
                <a:latin typeface="Palatino Linotype" pitchFamily="18" charset="0"/>
              </a:rPr>
              <a:t>Retrieval</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71513" y="276225"/>
            <a:ext cx="7767637" cy="1143000"/>
          </a:xfrm>
        </p:spPr>
        <p:txBody>
          <a:bodyPr/>
          <a:lstStyle/>
          <a:p>
            <a:r>
              <a:rPr lang="en-US" sz="4000">
                <a:latin typeface="Palatino Linotype" pitchFamily="18" charset="0"/>
              </a:rPr>
              <a:t>Long-Term Memory</a:t>
            </a:r>
          </a:p>
        </p:txBody>
      </p:sp>
      <p:sp>
        <p:nvSpPr>
          <p:cNvPr id="60419" name="Rectangle 3"/>
          <p:cNvSpPr>
            <a:spLocks noGrp="1" noChangeArrowheads="1"/>
          </p:cNvSpPr>
          <p:nvPr>
            <p:ph type="body" sz="half" idx="1"/>
          </p:nvPr>
        </p:nvSpPr>
        <p:spPr>
          <a:xfrm>
            <a:off x="609600" y="1371600"/>
            <a:ext cx="8001000" cy="1447800"/>
          </a:xfrm>
        </p:spPr>
        <p:txBody>
          <a:bodyPr/>
          <a:lstStyle/>
          <a:p>
            <a:pPr marL="0" indent="0" algn="ctr">
              <a:buFontTx/>
              <a:buNone/>
            </a:pPr>
            <a:r>
              <a:rPr lang="en-US" sz="2800">
                <a:latin typeface="Palatino Linotype" pitchFamily="18" charset="0"/>
              </a:rPr>
              <a:t>Unlimited capacity store. Estimates on capacity range from 1000 billion to 1,000,000 billion bits of information (Landauer, 1986). </a:t>
            </a:r>
          </a:p>
        </p:txBody>
      </p:sp>
      <p:pic>
        <p:nvPicPr>
          <p:cNvPr id="60420" name="Picture 4" descr="12673_MyersPsy8e_09UN08"/>
          <p:cNvPicPr>
            <a:picLocks noGrp="1" noChangeAspect="1" noChangeArrowheads="1"/>
          </p:cNvPicPr>
          <p:nvPr>
            <p:ph sz="half" idx="2"/>
          </p:nvPr>
        </p:nvPicPr>
        <p:blipFill>
          <a:blip r:embed="rId2" cstate="print"/>
          <a:srcRect/>
          <a:stretch>
            <a:fillRect/>
          </a:stretch>
        </p:blipFill>
        <p:spPr>
          <a:xfrm>
            <a:off x="2454275" y="2789238"/>
            <a:ext cx="4194175" cy="2932112"/>
          </a:xfrm>
          <a:noFill/>
          <a:ln/>
        </p:spPr>
      </p:pic>
      <p:sp>
        <p:nvSpPr>
          <p:cNvPr id="60421" name="Text Box 5"/>
          <p:cNvSpPr txBox="1">
            <a:spLocks noChangeArrowheads="1"/>
          </p:cNvSpPr>
          <p:nvPr/>
        </p:nvSpPr>
        <p:spPr bwMode="auto">
          <a:xfrm>
            <a:off x="1741488" y="5865813"/>
            <a:ext cx="5621337"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The Clark’s nutcracker can locate 6,000 caches of</a:t>
            </a:r>
          </a:p>
          <a:p>
            <a:pPr algn="ctr"/>
            <a:r>
              <a:rPr lang="en-US" sz="2000">
                <a:latin typeface="Palatino Linotype" pitchFamily="18" charset="0"/>
              </a:rPr>
              <a:t>buried pine seeds during winter and spring.</a:t>
            </a:r>
          </a:p>
        </p:txBody>
      </p:sp>
      <p:sp>
        <p:nvSpPr>
          <p:cNvPr id="60422" name="Text Box 6"/>
          <p:cNvSpPr txBox="1">
            <a:spLocks noChangeArrowheads="1"/>
          </p:cNvSpPr>
          <p:nvPr/>
        </p:nvSpPr>
        <p:spPr bwMode="auto">
          <a:xfrm rot="5400000">
            <a:off x="5731669" y="4860131"/>
            <a:ext cx="1735138" cy="244475"/>
          </a:xfrm>
          <a:prstGeom prst="rect">
            <a:avLst/>
          </a:prstGeom>
          <a:noFill/>
          <a:ln w="9525">
            <a:noFill/>
            <a:miter lim="800000"/>
            <a:headEnd/>
            <a:tailEnd/>
          </a:ln>
          <a:effectLst/>
        </p:spPr>
        <p:txBody>
          <a:bodyPr wrap="none">
            <a:spAutoFit/>
          </a:bodyPr>
          <a:lstStyle/>
          <a:p>
            <a:r>
              <a:rPr lang="en-US" sz="1000">
                <a:latin typeface="Times New Roman" pitchFamily="18" charset="0"/>
              </a:rPr>
              <a:t>R.J. Erwin/ Photo Researchers</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71513" y="276225"/>
            <a:ext cx="7767637" cy="1143000"/>
          </a:xfrm>
        </p:spPr>
        <p:txBody>
          <a:bodyPr/>
          <a:lstStyle/>
          <a:p>
            <a:r>
              <a:rPr lang="en-US" sz="4000">
                <a:latin typeface="Palatino Linotype" pitchFamily="18" charset="0"/>
              </a:rPr>
              <a:t>Memory Stores</a:t>
            </a:r>
          </a:p>
        </p:txBody>
      </p:sp>
      <p:graphicFrame>
        <p:nvGraphicFramePr>
          <p:cNvPr id="56358" name="Group 38"/>
          <p:cNvGraphicFramePr>
            <a:graphicFrameLocks noGrp="1"/>
          </p:cNvGraphicFramePr>
          <p:nvPr/>
        </p:nvGraphicFramePr>
        <p:xfrm>
          <a:off x="609600" y="1828800"/>
          <a:ext cx="7924800" cy="4942587"/>
        </p:xfrm>
        <a:graphic>
          <a:graphicData uri="http://schemas.openxmlformats.org/drawingml/2006/table">
            <a:tbl>
              <a:tblPr/>
              <a:tblGrid>
                <a:gridCol w="1981200"/>
                <a:gridCol w="1981200"/>
                <a:gridCol w="1981200"/>
                <a:gridCol w="1981200"/>
              </a:tblGrid>
              <a:tr h="1068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Feature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Sensory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Memory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Working Memory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LTM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r>
              <a:tr h="1047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Encoding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Copy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Phonemic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Visual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Rehearsal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Attention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Semantic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r>
              <a:tr h="1050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Unlimited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7±2 Chunks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Very Large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r>
              <a:tr h="1049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Duration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0.25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10-30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r>
            </a:tbl>
          </a:graphicData>
        </a:graphic>
      </p:graphicFrame>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261938"/>
            <a:ext cx="7772400" cy="1143000"/>
          </a:xfrm>
          <a:prstGeom prst="rect">
            <a:avLst/>
          </a:prstGeom>
          <a:noFill/>
          <a:ln w="9525">
            <a:noFill/>
            <a:miter lim="800000"/>
            <a:headEnd/>
            <a:tailEnd/>
          </a:ln>
          <a:effectLst/>
        </p:spPr>
        <p:txBody>
          <a:bodyPr anchor="ctr"/>
          <a:lstStyle/>
          <a:p>
            <a:pPr algn="ctr"/>
            <a:r>
              <a:rPr lang="en-US" sz="4000">
                <a:solidFill>
                  <a:schemeClr val="tx2"/>
                </a:solidFill>
                <a:latin typeface="Palatino Linotype" pitchFamily="18" charset="0"/>
              </a:rPr>
              <a:t>Hippocampus</a:t>
            </a:r>
          </a:p>
        </p:txBody>
      </p:sp>
      <p:pic>
        <p:nvPicPr>
          <p:cNvPr id="61443" name="Picture 3" descr="figure 09-13"/>
          <p:cNvPicPr>
            <a:picLocks noChangeAspect="1" noChangeArrowheads="1"/>
          </p:cNvPicPr>
          <p:nvPr/>
        </p:nvPicPr>
        <p:blipFill>
          <a:blip r:embed="rId2" cstate="print"/>
          <a:srcRect l="10390" t="4903" r="11688" b="8478"/>
          <a:stretch>
            <a:fillRect/>
          </a:stretch>
        </p:blipFill>
        <p:spPr bwMode="auto">
          <a:xfrm>
            <a:off x="2590800" y="3048000"/>
            <a:ext cx="3987800" cy="3522663"/>
          </a:xfrm>
          <a:prstGeom prst="rect">
            <a:avLst/>
          </a:prstGeom>
          <a:noFill/>
        </p:spPr>
      </p:pic>
      <p:sp>
        <p:nvSpPr>
          <p:cNvPr id="61444" name="Rectangle 4"/>
          <p:cNvSpPr>
            <a:spLocks noChangeArrowheads="1"/>
          </p:cNvSpPr>
          <p:nvPr/>
        </p:nvSpPr>
        <p:spPr bwMode="auto">
          <a:xfrm>
            <a:off x="-207963" y="1143000"/>
            <a:ext cx="9351963" cy="2038350"/>
          </a:xfrm>
          <a:prstGeom prst="rect">
            <a:avLst/>
          </a:prstGeom>
          <a:noFill/>
          <a:ln w="9525">
            <a:noFill/>
            <a:miter lim="800000"/>
            <a:headEnd/>
            <a:tailEnd/>
          </a:ln>
          <a:effectLst/>
        </p:spPr>
        <p:txBody>
          <a:bodyPr>
            <a:spAutoFit/>
          </a:bodyPr>
          <a:lstStyle/>
          <a:p>
            <a:pPr marL="457200" indent="-457200" algn="ctr">
              <a:lnSpc>
                <a:spcPct val="85000"/>
              </a:lnSpc>
              <a:spcBef>
                <a:spcPct val="10000"/>
              </a:spcBef>
              <a:buFont typeface="Wingdings" pitchFamily="2" charset="2"/>
              <a:buNone/>
            </a:pPr>
            <a:r>
              <a:rPr lang="en-US" altLang="en-US" sz="2800">
                <a:solidFill>
                  <a:srgbClr val="0000FF"/>
                </a:solidFill>
                <a:latin typeface="Palatino Linotype" pitchFamily="18" charset="0"/>
              </a:rPr>
              <a:t>Hippocampus / temporal lobe</a:t>
            </a:r>
            <a:r>
              <a:rPr lang="en-US" altLang="en-US" sz="2800">
                <a:latin typeface="Palatino Linotype" pitchFamily="18" charset="0"/>
              </a:rPr>
              <a:t> :</a:t>
            </a:r>
          </a:p>
          <a:p>
            <a:pPr marL="457200" indent="-457200" algn="ctr">
              <a:lnSpc>
                <a:spcPct val="85000"/>
              </a:lnSpc>
              <a:spcBef>
                <a:spcPct val="10000"/>
              </a:spcBef>
              <a:buFont typeface="Wingdings" pitchFamily="2" charset="2"/>
              <a:buNone/>
            </a:pPr>
            <a:r>
              <a:rPr lang="en-US" altLang="en-US" sz="2800">
                <a:latin typeface="Palatino Linotype" pitchFamily="18" charset="0"/>
              </a:rPr>
              <a:t>a neural center in the limbic</a:t>
            </a:r>
          </a:p>
          <a:p>
            <a:pPr marL="457200" indent="-457200" algn="ctr">
              <a:lnSpc>
                <a:spcPct val="85000"/>
              </a:lnSpc>
              <a:spcBef>
                <a:spcPct val="10000"/>
              </a:spcBef>
              <a:buFont typeface="Wingdings" pitchFamily="2" charset="2"/>
              <a:buNone/>
            </a:pPr>
            <a:r>
              <a:rPr lang="en-US" altLang="en-US" sz="2800">
                <a:latin typeface="Palatino Linotype" pitchFamily="18" charset="0"/>
              </a:rPr>
              <a:t>system that processes </a:t>
            </a:r>
            <a:r>
              <a:rPr lang="en-US" altLang="en-US" sz="2800" b="1">
                <a:latin typeface="Palatino Linotype" pitchFamily="18" charset="0"/>
              </a:rPr>
              <a:t>explicit </a:t>
            </a:r>
            <a:r>
              <a:rPr lang="en-US" altLang="en-US" sz="2800">
                <a:latin typeface="Palatino Linotype" pitchFamily="18" charset="0"/>
              </a:rPr>
              <a:t>memories.</a:t>
            </a:r>
          </a:p>
          <a:p>
            <a:pPr marL="457200" indent="-457200" algn="ctr">
              <a:lnSpc>
                <a:spcPct val="85000"/>
              </a:lnSpc>
              <a:spcBef>
                <a:spcPct val="10000"/>
              </a:spcBef>
              <a:buFont typeface="Wingdings" pitchFamily="2" charset="2"/>
              <a:buNone/>
            </a:pPr>
            <a:r>
              <a:rPr lang="en-US" altLang="en-US" sz="2800">
                <a:latin typeface="Palatino Linotype" pitchFamily="18" charset="0"/>
              </a:rPr>
              <a:t>Remember Clive Wearing?  He had encephalitis.  Lost explicit, but not implicit memory</a:t>
            </a:r>
          </a:p>
        </p:txBody>
      </p:sp>
      <p:sp>
        <p:nvSpPr>
          <p:cNvPr id="61445" name="Text Box 5"/>
          <p:cNvSpPr txBox="1">
            <a:spLocks noChangeArrowheads="1"/>
          </p:cNvSpPr>
          <p:nvPr/>
        </p:nvSpPr>
        <p:spPr bwMode="auto">
          <a:xfrm rot="5400000">
            <a:off x="5729288" y="5395912"/>
            <a:ext cx="1892300" cy="244475"/>
          </a:xfrm>
          <a:prstGeom prst="rect">
            <a:avLst/>
          </a:prstGeom>
          <a:noFill/>
          <a:ln w="9525">
            <a:noFill/>
            <a:miter lim="800000"/>
            <a:headEnd/>
            <a:tailEnd/>
          </a:ln>
          <a:effectLst/>
        </p:spPr>
        <p:txBody>
          <a:bodyPr wrap="none">
            <a:spAutoFit/>
          </a:bodyPr>
          <a:lstStyle/>
          <a:p>
            <a:r>
              <a:rPr lang="en-US" sz="1000">
                <a:latin typeface="Times New Roman" pitchFamily="18" charset="0"/>
              </a:rPr>
              <a:t>Weidenfield &amp; Nicolson archives</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LT Explicit </a:t>
            </a:r>
            <a:r>
              <a:rPr lang="en-US" dirty="0"/>
              <a:t>Memories</a:t>
            </a:r>
          </a:p>
        </p:txBody>
      </p:sp>
      <p:sp>
        <p:nvSpPr>
          <p:cNvPr id="66563" name="Rectangle 3"/>
          <p:cNvSpPr>
            <a:spLocks noGrp="1" noChangeArrowheads="1"/>
          </p:cNvSpPr>
          <p:nvPr>
            <p:ph idx="1"/>
          </p:nvPr>
        </p:nvSpPr>
        <p:spPr/>
        <p:txBody>
          <a:bodyPr/>
          <a:lstStyle/>
          <a:p>
            <a:pPr>
              <a:lnSpc>
                <a:spcPct val="90000"/>
              </a:lnSpc>
            </a:pPr>
            <a:r>
              <a:rPr lang="en-US" sz="2400"/>
              <a:t>Explicit memories (declarative) = conscious memories of facts or events we actively try to remember</a:t>
            </a:r>
          </a:p>
          <a:p>
            <a:pPr>
              <a:lnSpc>
                <a:spcPct val="90000"/>
              </a:lnSpc>
            </a:pPr>
            <a:endParaRPr lang="en-US" sz="2400"/>
          </a:p>
          <a:p>
            <a:pPr>
              <a:lnSpc>
                <a:spcPct val="90000"/>
              </a:lnSpc>
            </a:pPr>
            <a:r>
              <a:rPr lang="en-US" sz="2400" i="1"/>
              <a:t>Types of explicit:</a:t>
            </a:r>
          </a:p>
          <a:p>
            <a:pPr>
              <a:lnSpc>
                <a:spcPct val="90000"/>
              </a:lnSpc>
            </a:pPr>
            <a:r>
              <a:rPr lang="en-US" sz="2400"/>
              <a:t>Semantic = general knowledge of the world, stored as facts, meanings, or categories (What is the meaning of the word “dubious?” or What is the capital of Florida?)</a:t>
            </a:r>
          </a:p>
          <a:p>
            <a:pPr>
              <a:lnSpc>
                <a:spcPct val="90000"/>
              </a:lnSpc>
            </a:pPr>
            <a:r>
              <a:rPr lang="en-US" sz="2400"/>
              <a:t>Episodic = specific events (When did you last go out on a date?), information linked to their identity (</a:t>
            </a:r>
            <a:r>
              <a:rPr lang="en-US" sz="2400" i="1"/>
              <a:t>think</a:t>
            </a:r>
            <a:r>
              <a:rPr lang="en-US" sz="2400"/>
              <a:t>: This was an event in my life.)</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71513" y="261938"/>
            <a:ext cx="7772400" cy="1143000"/>
          </a:xfrm>
          <a:prstGeom prst="rect">
            <a:avLst/>
          </a:prstGeom>
          <a:noFill/>
          <a:ln w="9525">
            <a:noFill/>
            <a:miter lim="800000"/>
            <a:headEnd/>
            <a:tailEnd/>
          </a:ln>
          <a:effectLst/>
        </p:spPr>
        <p:txBody>
          <a:bodyPr anchor="ctr"/>
          <a:lstStyle/>
          <a:p>
            <a:pPr algn="ctr"/>
            <a:r>
              <a:rPr lang="en-US" sz="4000">
                <a:solidFill>
                  <a:schemeClr val="tx2"/>
                </a:solidFill>
                <a:latin typeface="Palatino Linotype" pitchFamily="18" charset="0"/>
              </a:rPr>
              <a:t>Cerebellum</a:t>
            </a:r>
          </a:p>
        </p:txBody>
      </p:sp>
      <p:sp>
        <p:nvSpPr>
          <p:cNvPr id="62467" name="Rectangle 3"/>
          <p:cNvSpPr>
            <a:spLocks noChangeArrowheads="1"/>
          </p:cNvSpPr>
          <p:nvPr/>
        </p:nvSpPr>
        <p:spPr bwMode="auto">
          <a:xfrm>
            <a:off x="896938" y="1590675"/>
            <a:ext cx="7324725" cy="862013"/>
          </a:xfrm>
          <a:prstGeom prst="rect">
            <a:avLst/>
          </a:prstGeom>
          <a:noFill/>
          <a:ln w="9525">
            <a:noFill/>
            <a:miter lim="800000"/>
            <a:headEnd/>
            <a:tailEnd/>
          </a:ln>
          <a:effectLst/>
        </p:spPr>
        <p:txBody>
          <a:bodyPr wrap="none">
            <a:spAutoFit/>
          </a:bodyPr>
          <a:lstStyle/>
          <a:p>
            <a:pPr marL="457200" indent="-457200" algn="ctr">
              <a:lnSpc>
                <a:spcPct val="85000"/>
              </a:lnSpc>
              <a:spcBef>
                <a:spcPct val="10000"/>
              </a:spcBef>
              <a:buFont typeface="Wingdings" pitchFamily="2" charset="2"/>
              <a:buNone/>
            </a:pPr>
            <a:r>
              <a:rPr lang="en-US" altLang="en-US" sz="2800">
                <a:solidFill>
                  <a:srgbClr val="0000FF"/>
                </a:solidFill>
                <a:latin typeface="Palatino Linotype" pitchFamily="18" charset="0"/>
              </a:rPr>
              <a:t>Cerebellum </a:t>
            </a:r>
            <a:r>
              <a:rPr lang="en-US" altLang="en-US" sz="2800">
                <a:latin typeface="Palatino Linotype" pitchFamily="18" charset="0"/>
              </a:rPr>
              <a:t>– a neural center in the hindbrain</a:t>
            </a:r>
          </a:p>
          <a:p>
            <a:pPr marL="457200" indent="-457200" algn="ctr">
              <a:lnSpc>
                <a:spcPct val="85000"/>
              </a:lnSpc>
              <a:spcBef>
                <a:spcPct val="10000"/>
              </a:spcBef>
              <a:buFont typeface="Wingdings" pitchFamily="2" charset="2"/>
              <a:buNone/>
            </a:pPr>
            <a:r>
              <a:rPr lang="en-US" altLang="en-US" sz="2800">
                <a:latin typeface="Palatino Linotype" pitchFamily="18" charset="0"/>
              </a:rPr>
              <a:t> that processes </a:t>
            </a:r>
            <a:r>
              <a:rPr lang="en-US" altLang="en-US" sz="2800" b="1">
                <a:latin typeface="Palatino Linotype" pitchFamily="18" charset="0"/>
              </a:rPr>
              <a:t>implicit</a:t>
            </a:r>
            <a:r>
              <a:rPr lang="en-US" altLang="en-US" sz="2800">
                <a:latin typeface="Palatino Linotype" pitchFamily="18" charset="0"/>
              </a:rPr>
              <a:t> memories.</a:t>
            </a:r>
          </a:p>
        </p:txBody>
      </p:sp>
      <p:pic>
        <p:nvPicPr>
          <p:cNvPr id="62468" name="Picture 4" descr="figure-04-05"/>
          <p:cNvPicPr>
            <a:picLocks noChangeAspect="1" noChangeArrowheads="1"/>
          </p:cNvPicPr>
          <p:nvPr/>
        </p:nvPicPr>
        <p:blipFill>
          <a:blip r:embed="rId2" cstate="print"/>
          <a:srcRect/>
          <a:stretch>
            <a:fillRect/>
          </a:stretch>
        </p:blipFill>
        <p:spPr bwMode="auto">
          <a:xfrm>
            <a:off x="2590800" y="2714625"/>
            <a:ext cx="3933825" cy="3871913"/>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858000" cy="1143000"/>
          </a:xfrm>
        </p:spPr>
        <p:txBody>
          <a:bodyPr/>
          <a:lstStyle/>
          <a:p>
            <a:r>
              <a:rPr lang="en-US"/>
              <a:t>What is Memory?</a:t>
            </a:r>
          </a:p>
        </p:txBody>
      </p:sp>
      <p:sp>
        <p:nvSpPr>
          <p:cNvPr id="7171" name="Rectangle 3"/>
          <p:cNvSpPr>
            <a:spLocks noGrp="1" noChangeArrowheads="1"/>
          </p:cNvSpPr>
          <p:nvPr>
            <p:ph type="body" sz="half" idx="1"/>
          </p:nvPr>
        </p:nvSpPr>
        <p:spPr>
          <a:xfrm>
            <a:off x="0" y="914400"/>
            <a:ext cx="6858000" cy="5943600"/>
          </a:xfrm>
        </p:spPr>
        <p:txBody>
          <a:bodyPr/>
          <a:lstStyle/>
          <a:p>
            <a:pPr>
              <a:lnSpc>
                <a:spcPct val="90000"/>
              </a:lnSpc>
            </a:pPr>
            <a:r>
              <a:rPr lang="en-US" sz="2800"/>
              <a:t>If technological advances would allow it, would you ever want to intentionally get rid of memories of some specific events?</a:t>
            </a:r>
          </a:p>
          <a:p>
            <a:pPr>
              <a:lnSpc>
                <a:spcPct val="90000"/>
              </a:lnSpc>
            </a:pPr>
            <a:r>
              <a:rPr lang="en-US" sz="2800"/>
              <a:t>Eternal Sunshine of the Spotless Mind (Chapter 7: Empty Your Life; 7 min.)</a:t>
            </a:r>
          </a:p>
          <a:p>
            <a:pPr lvl="1">
              <a:lnSpc>
                <a:spcPct val="90000"/>
              </a:lnSpc>
            </a:pPr>
            <a:r>
              <a:rPr lang="en-US" sz="2400"/>
              <a:t>Clementine is Joel’s girlfriend</a:t>
            </a:r>
          </a:p>
          <a:p>
            <a:pPr lvl="1">
              <a:lnSpc>
                <a:spcPct val="90000"/>
              </a:lnSpc>
            </a:pPr>
            <a:r>
              <a:rPr lang="en-US" sz="2400"/>
              <a:t>Clementine has their troubled relationship erased from her memory</a:t>
            </a:r>
          </a:p>
          <a:p>
            <a:pPr lvl="1">
              <a:lnSpc>
                <a:spcPct val="90000"/>
              </a:lnSpc>
            </a:pPr>
            <a:r>
              <a:rPr lang="en-US" sz="2400"/>
              <a:t>Joel finds out and seeks similar treatment</a:t>
            </a:r>
          </a:p>
          <a:p>
            <a:pPr lvl="1">
              <a:lnSpc>
                <a:spcPct val="90000"/>
              </a:lnSpc>
            </a:pPr>
            <a:r>
              <a:rPr lang="en-US" sz="2400"/>
              <a:t>But, as the memory fades, Joel changes his mind and seeks to reverse the process</a:t>
            </a:r>
          </a:p>
          <a:p>
            <a:pPr>
              <a:lnSpc>
                <a:spcPct val="90000"/>
              </a:lnSpc>
            </a:pPr>
            <a:r>
              <a:rPr lang="en-US" sz="2800"/>
              <a:t>If you were a Holocaust survivor, would you want that memory erased?</a:t>
            </a:r>
          </a:p>
          <a:p>
            <a:pPr lvl="1">
              <a:lnSpc>
                <a:spcPct val="90000"/>
              </a:lnSpc>
            </a:pPr>
            <a:endParaRPr lang="en-US" sz="2400"/>
          </a:p>
        </p:txBody>
      </p:sp>
      <p:pic>
        <p:nvPicPr>
          <p:cNvPr id="7172" name="Picture 4"/>
          <p:cNvPicPr>
            <a:picLocks noGrp="1" noChangeAspect="1" noChangeArrowheads="1"/>
          </p:cNvPicPr>
          <p:nvPr>
            <p:ph sz="half" idx="2"/>
          </p:nvPr>
        </p:nvPicPr>
        <p:blipFill>
          <a:blip r:embed="rId2" cstate="print"/>
          <a:srcRect/>
          <a:stretch>
            <a:fillRect/>
          </a:stretch>
        </p:blipFill>
        <p:spPr>
          <a:xfrm>
            <a:off x="6858000" y="-304800"/>
            <a:ext cx="2857500" cy="3933825"/>
          </a:xfrm>
          <a:noFill/>
          <a:ln/>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LT Implicit </a:t>
            </a:r>
            <a:r>
              <a:rPr lang="en-US" dirty="0"/>
              <a:t>Memories</a:t>
            </a:r>
          </a:p>
        </p:txBody>
      </p:sp>
      <p:sp>
        <p:nvSpPr>
          <p:cNvPr id="67587" name="Rectangle 3"/>
          <p:cNvSpPr>
            <a:spLocks noGrp="1" noChangeArrowheads="1"/>
          </p:cNvSpPr>
          <p:nvPr>
            <p:ph idx="1"/>
          </p:nvPr>
        </p:nvSpPr>
        <p:spPr/>
        <p:txBody>
          <a:bodyPr/>
          <a:lstStyle/>
          <a:p>
            <a:pPr>
              <a:lnSpc>
                <a:spcPct val="90000"/>
              </a:lnSpc>
            </a:pPr>
            <a:r>
              <a:rPr lang="en-US" sz="2800"/>
              <a:t>Implicit memories (nondeclarative)= unintentional memories that we might not even realize we have</a:t>
            </a:r>
          </a:p>
          <a:p>
            <a:pPr>
              <a:lnSpc>
                <a:spcPct val="90000"/>
              </a:lnSpc>
            </a:pPr>
            <a:endParaRPr lang="en-US" sz="2800" i="1"/>
          </a:p>
          <a:p>
            <a:pPr>
              <a:lnSpc>
                <a:spcPct val="90000"/>
              </a:lnSpc>
            </a:pPr>
            <a:r>
              <a:rPr lang="en-US" sz="2800" i="1"/>
              <a:t>Types of Implicit:</a:t>
            </a:r>
          </a:p>
          <a:p>
            <a:pPr>
              <a:lnSpc>
                <a:spcPct val="90000"/>
              </a:lnSpc>
            </a:pPr>
            <a:r>
              <a:rPr lang="en-US" sz="2800"/>
              <a:t>Procedural = skills and how to perform them, often difficult to put into words (How does one shoot a free throw?)</a:t>
            </a:r>
          </a:p>
          <a:p>
            <a:pPr>
              <a:lnSpc>
                <a:spcPct val="90000"/>
              </a:lnSpc>
            </a:pPr>
            <a:endParaRPr lang="en-US" sz="2800"/>
          </a:p>
          <a:p>
            <a:pPr>
              <a:lnSpc>
                <a:spcPct val="90000"/>
              </a:lnSpc>
            </a:pPr>
            <a:r>
              <a:rPr lang="en-US" sz="2800"/>
              <a:t>A Golf Story (pg. 16)</a:t>
            </a:r>
          </a:p>
          <a:p>
            <a:pPr>
              <a:lnSpc>
                <a:spcPct val="90000"/>
              </a:lnSpc>
            </a:pPr>
            <a:endParaRPr lang="en-US" sz="2800"/>
          </a:p>
          <a:p>
            <a:pPr>
              <a:lnSpc>
                <a:spcPct val="90000"/>
              </a:lnSpc>
            </a:pPr>
            <a:endParaRPr lang="en-US" sz="280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88925"/>
            <a:ext cx="7772400" cy="1128713"/>
          </a:xfrm>
        </p:spPr>
        <p:txBody>
          <a:bodyPr/>
          <a:lstStyle/>
          <a:p>
            <a:r>
              <a:rPr lang="en-US" sz="3600">
                <a:latin typeface="Palatino Linotype" pitchFamily="18" charset="0"/>
              </a:rPr>
              <a:t>Storing Implicit &amp; Explicit Memories</a:t>
            </a:r>
          </a:p>
        </p:txBody>
      </p:sp>
      <p:sp>
        <p:nvSpPr>
          <p:cNvPr id="63491" name="Rectangle 3"/>
          <p:cNvSpPr>
            <a:spLocks noGrp="1" noChangeArrowheads="1"/>
          </p:cNvSpPr>
          <p:nvPr>
            <p:ph type="body" sz="half" idx="1"/>
          </p:nvPr>
        </p:nvSpPr>
        <p:spPr>
          <a:xfrm>
            <a:off x="533400" y="1600200"/>
            <a:ext cx="8001000" cy="1828800"/>
          </a:xfrm>
        </p:spPr>
        <p:txBody>
          <a:bodyPr/>
          <a:lstStyle/>
          <a:p>
            <a:pPr marL="0" indent="0" algn="ctr">
              <a:buFont typeface="Wingdings" pitchFamily="2" charset="2"/>
              <a:buNone/>
            </a:pPr>
            <a:r>
              <a:rPr lang="en-US" altLang="en-US" sz="2400">
                <a:solidFill>
                  <a:srgbClr val="0000FF"/>
                </a:solidFill>
                <a:latin typeface="Palatino Linotype" pitchFamily="18" charset="0"/>
              </a:rPr>
              <a:t>Explicit Memory</a:t>
            </a:r>
            <a:r>
              <a:rPr lang="en-US" altLang="en-US" sz="2400">
                <a:solidFill>
                  <a:srgbClr val="6600CC"/>
                </a:solidFill>
                <a:latin typeface="Palatino Linotype" pitchFamily="18" charset="0"/>
              </a:rPr>
              <a:t> </a:t>
            </a:r>
            <a:r>
              <a:rPr lang="en-US" altLang="en-US" sz="2400">
                <a:latin typeface="Palatino Linotype" pitchFamily="18" charset="0"/>
              </a:rPr>
              <a:t>refers to facts and experiences that one can consciously know and declare. </a:t>
            </a:r>
            <a:r>
              <a:rPr lang="en-US" altLang="en-US" sz="2400">
                <a:solidFill>
                  <a:srgbClr val="0000FF"/>
                </a:solidFill>
                <a:latin typeface="Palatino Linotype" pitchFamily="18" charset="0"/>
              </a:rPr>
              <a:t>Implicit memory</a:t>
            </a:r>
            <a:r>
              <a:rPr lang="en-US" altLang="en-US" sz="2400">
                <a:latin typeface="Palatino Linotype" pitchFamily="18" charset="0"/>
              </a:rPr>
              <a:t> involves learning an action while the individual does not know or declare what she knows.</a:t>
            </a:r>
            <a:endParaRPr lang="en-US" sz="2400">
              <a:latin typeface="Palatino Linotype" pitchFamily="18" charset="0"/>
            </a:endParaRPr>
          </a:p>
        </p:txBody>
      </p:sp>
      <p:pic>
        <p:nvPicPr>
          <p:cNvPr id="63492" name="Picture 4" descr="12673_MyersPsy8e_fig"/>
          <p:cNvPicPr>
            <a:picLocks noGrp="1" noChangeAspect="1" noChangeArrowheads="1"/>
          </p:cNvPicPr>
          <p:nvPr>
            <p:ph sz="half" idx="2"/>
          </p:nvPr>
        </p:nvPicPr>
        <p:blipFill>
          <a:blip r:embed="rId3" cstate="print"/>
          <a:srcRect/>
          <a:stretch>
            <a:fillRect/>
          </a:stretch>
        </p:blipFill>
        <p:spPr>
          <a:xfrm>
            <a:off x="638175" y="3154363"/>
            <a:ext cx="7848600" cy="3132137"/>
          </a:xfrm>
          <a:noFill/>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Eidetic (Photographic) Memory</a:t>
            </a:r>
          </a:p>
        </p:txBody>
      </p:sp>
      <p:sp>
        <p:nvSpPr>
          <p:cNvPr id="199683" name="Rectangle 3"/>
          <p:cNvSpPr>
            <a:spLocks noGrp="1" noChangeArrowheads="1"/>
          </p:cNvSpPr>
          <p:nvPr>
            <p:ph idx="1"/>
          </p:nvPr>
        </p:nvSpPr>
        <p:spPr/>
        <p:txBody>
          <a:bodyPr/>
          <a:lstStyle/>
          <a:p>
            <a:r>
              <a:rPr lang="en-US"/>
              <a:t>Alexandra Luria studied this</a:t>
            </a:r>
          </a:p>
          <a:p>
            <a:r>
              <a:rPr lang="en-US"/>
              <a:t>Found a patient who could repeat a list of 70 letters or digits up to 15 years after hearing it ONCE!!!</a:t>
            </a:r>
          </a:p>
          <a:p>
            <a:r>
              <a:rPr lang="en-US"/>
              <a:t>This occurs extremely rarely!</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spect="1" noChangeArrowheads="1"/>
          </p:cNvSpPr>
          <p:nvPr/>
        </p:nvSpPr>
        <p:spPr bwMode="auto">
          <a:xfrm>
            <a:off x="3810000" y="4191000"/>
            <a:ext cx="4572000" cy="457200"/>
          </a:xfrm>
          <a:prstGeom prst="roundRect">
            <a:avLst>
              <a:gd name="adj" fmla="val 16667"/>
            </a:avLst>
          </a:prstGeom>
          <a:solidFill>
            <a:srgbClr val="8DC6FF"/>
          </a:solidFill>
          <a:ln w="9525">
            <a:solidFill>
              <a:schemeClr val="tx1"/>
            </a:solidFill>
            <a:round/>
            <a:headEnd/>
            <a:tailEnd/>
          </a:ln>
          <a:effectLst/>
        </p:spPr>
        <p:txBody>
          <a:bodyPr wrap="none" anchor="ctr"/>
          <a:lstStyle/>
          <a:p>
            <a:endParaRPr lang="en-US"/>
          </a:p>
        </p:txBody>
      </p:sp>
      <p:sp>
        <p:nvSpPr>
          <p:cNvPr id="65539" name="AutoShape 3"/>
          <p:cNvSpPr>
            <a:spLocks noChangeAspect="1" noChangeArrowheads="1"/>
          </p:cNvSpPr>
          <p:nvPr/>
        </p:nvSpPr>
        <p:spPr bwMode="auto">
          <a:xfrm>
            <a:off x="6096000" y="4191000"/>
            <a:ext cx="2286000" cy="457200"/>
          </a:xfrm>
          <a:prstGeom prst="roundRect">
            <a:avLst>
              <a:gd name="adj" fmla="val 16667"/>
            </a:avLst>
          </a:prstGeom>
          <a:solidFill>
            <a:srgbClr val="FFA5FF"/>
          </a:solidFill>
          <a:ln w="9525">
            <a:solidFill>
              <a:schemeClr val="tx1"/>
            </a:solidFill>
            <a:round/>
            <a:headEnd/>
            <a:tailEnd/>
          </a:ln>
          <a:effectLst/>
        </p:spPr>
        <p:txBody>
          <a:bodyPr wrap="none" anchor="ctr"/>
          <a:lstStyle/>
          <a:p>
            <a:pPr algn="ctr"/>
            <a:r>
              <a:rPr lang="en-US" b="1">
                <a:latin typeface="Palatino Linotype" pitchFamily="18" charset="0"/>
              </a:rPr>
              <a:t>No New Memories</a:t>
            </a:r>
          </a:p>
        </p:txBody>
      </p:sp>
      <p:sp>
        <p:nvSpPr>
          <p:cNvPr id="65540" name="Rectangle 4"/>
          <p:cNvSpPr>
            <a:spLocks noGrp="1" noChangeArrowheads="1"/>
          </p:cNvSpPr>
          <p:nvPr>
            <p:ph type="title"/>
          </p:nvPr>
        </p:nvSpPr>
        <p:spPr>
          <a:xfrm>
            <a:off x="685800" y="288925"/>
            <a:ext cx="7772400" cy="1128713"/>
          </a:xfrm>
        </p:spPr>
        <p:txBody>
          <a:bodyPr/>
          <a:lstStyle/>
          <a:p>
            <a:r>
              <a:rPr lang="en-US" sz="4000">
                <a:latin typeface="Palatino Linotype" pitchFamily="18" charset="0"/>
              </a:rPr>
              <a:t>Anterograde Amnesia</a:t>
            </a:r>
          </a:p>
        </p:txBody>
      </p:sp>
      <p:sp>
        <p:nvSpPr>
          <p:cNvPr id="65541" name="Rectangle 5"/>
          <p:cNvSpPr>
            <a:spLocks noGrp="1" noChangeArrowheads="1"/>
          </p:cNvSpPr>
          <p:nvPr>
            <p:ph idx="1"/>
          </p:nvPr>
        </p:nvSpPr>
        <p:spPr>
          <a:xfrm>
            <a:off x="990600" y="4343400"/>
            <a:ext cx="2257425" cy="1258888"/>
          </a:xfrm>
        </p:spPr>
        <p:txBody>
          <a:bodyPr/>
          <a:lstStyle/>
          <a:p>
            <a:pPr marL="0" indent="0" algn="ctr">
              <a:lnSpc>
                <a:spcPct val="90000"/>
              </a:lnSpc>
              <a:buFontTx/>
              <a:buNone/>
            </a:pPr>
            <a:r>
              <a:rPr lang="en-US" sz="2400">
                <a:latin typeface="Palatino Linotype" pitchFamily="18" charset="0"/>
              </a:rPr>
              <a:t>Anterograde</a:t>
            </a:r>
          </a:p>
          <a:p>
            <a:pPr marL="0" indent="0" algn="ctr">
              <a:lnSpc>
                <a:spcPct val="90000"/>
              </a:lnSpc>
              <a:buFontTx/>
              <a:buNone/>
            </a:pPr>
            <a:r>
              <a:rPr lang="en-US" sz="2400">
                <a:latin typeface="Palatino Linotype" pitchFamily="18" charset="0"/>
              </a:rPr>
              <a:t>Amnesia</a:t>
            </a:r>
          </a:p>
          <a:p>
            <a:pPr marL="0" indent="0" algn="ctr">
              <a:lnSpc>
                <a:spcPct val="90000"/>
              </a:lnSpc>
              <a:buFontTx/>
              <a:buNone/>
            </a:pPr>
            <a:r>
              <a:rPr lang="en-US" sz="2400">
                <a:latin typeface="Palatino Linotype" pitchFamily="18" charset="0"/>
              </a:rPr>
              <a:t>(HM)</a:t>
            </a:r>
          </a:p>
        </p:txBody>
      </p:sp>
      <p:sp>
        <p:nvSpPr>
          <p:cNvPr id="65542" name="Text Box 6"/>
          <p:cNvSpPr txBox="1">
            <a:spLocks noChangeArrowheads="1"/>
          </p:cNvSpPr>
          <p:nvPr/>
        </p:nvSpPr>
        <p:spPr bwMode="auto">
          <a:xfrm>
            <a:off x="5605463" y="5167313"/>
            <a:ext cx="1009650" cy="366712"/>
          </a:xfrm>
          <a:prstGeom prst="rect">
            <a:avLst/>
          </a:prstGeom>
          <a:noFill/>
          <a:ln w="9525">
            <a:noFill/>
            <a:miter lim="800000"/>
            <a:headEnd/>
            <a:tailEnd/>
          </a:ln>
          <a:effectLst/>
        </p:spPr>
        <p:txBody>
          <a:bodyPr wrap="none">
            <a:spAutoFit/>
          </a:bodyPr>
          <a:lstStyle/>
          <a:p>
            <a:r>
              <a:rPr lang="en-US" b="1">
                <a:latin typeface="Palatino Linotype" pitchFamily="18" charset="0"/>
              </a:rPr>
              <a:t>Surgery</a:t>
            </a:r>
          </a:p>
        </p:txBody>
      </p:sp>
      <p:sp>
        <p:nvSpPr>
          <p:cNvPr id="65543" name="Rectangle 7"/>
          <p:cNvSpPr>
            <a:spLocks noChangeArrowheads="1"/>
          </p:cNvSpPr>
          <p:nvPr/>
        </p:nvSpPr>
        <p:spPr bwMode="auto">
          <a:xfrm>
            <a:off x="381000" y="990600"/>
            <a:ext cx="8382000" cy="3081338"/>
          </a:xfrm>
          <a:prstGeom prst="rect">
            <a:avLst/>
          </a:prstGeom>
          <a:noFill/>
          <a:ln w="9525">
            <a:noFill/>
            <a:miter lim="800000"/>
            <a:headEnd/>
            <a:tailEnd/>
          </a:ln>
          <a:effectLst/>
        </p:spPr>
        <p:txBody>
          <a:bodyPr>
            <a:spAutoFit/>
          </a:bodyPr>
          <a:lstStyle/>
          <a:p>
            <a:pPr algn="ctr"/>
            <a:r>
              <a:rPr lang="en-US" sz="2800">
                <a:latin typeface="Palatino Linotype" pitchFamily="18" charset="0"/>
              </a:rPr>
              <a:t>After losing his hippocampus in surgery, patient Henry M. (HM) remembered everything before the operation but cannot make new memories. We call this </a:t>
            </a:r>
            <a:r>
              <a:rPr lang="en-US" sz="2800">
                <a:solidFill>
                  <a:srgbClr val="0000FF"/>
                </a:solidFill>
                <a:latin typeface="Palatino Linotype" pitchFamily="18" charset="0"/>
              </a:rPr>
              <a:t>anterograde amnesia</a:t>
            </a:r>
            <a:r>
              <a:rPr lang="en-US" sz="2800">
                <a:latin typeface="Palatino Linotype" pitchFamily="18" charset="0"/>
              </a:rPr>
              <a:t>.</a:t>
            </a:r>
          </a:p>
          <a:p>
            <a:pPr algn="ctr"/>
            <a:r>
              <a:rPr lang="en-US" sz="2800" b="1">
                <a:latin typeface="Palatino Linotype" pitchFamily="18" charset="0"/>
              </a:rPr>
              <a:t>WHAT ARE YOU BEING TESTED ON???? THAT WILL TELL YOU WHETHER IT’S ANTERO OR RETRO GRADE AMNESIA</a:t>
            </a:r>
          </a:p>
        </p:txBody>
      </p:sp>
      <p:cxnSp>
        <p:nvCxnSpPr>
          <p:cNvPr id="65544" name="AutoShape 8"/>
          <p:cNvCxnSpPr>
            <a:cxnSpLocks noChangeShapeType="1"/>
            <a:stCxn id="65542" idx="0"/>
            <a:endCxn id="65546" idx="1"/>
          </p:cNvCxnSpPr>
          <p:nvPr/>
        </p:nvCxnSpPr>
        <p:spPr bwMode="auto">
          <a:xfrm flipV="1">
            <a:off x="6110288" y="4672013"/>
            <a:ext cx="0" cy="495300"/>
          </a:xfrm>
          <a:prstGeom prst="straightConnector1">
            <a:avLst/>
          </a:prstGeom>
          <a:noFill/>
          <a:ln w="38100">
            <a:solidFill>
              <a:schemeClr val="tx1"/>
            </a:solidFill>
            <a:round/>
            <a:headEnd/>
            <a:tailEnd type="triangle" w="med" len="med"/>
          </a:ln>
          <a:effectLst/>
        </p:spPr>
      </p:cxnSp>
      <p:sp>
        <p:nvSpPr>
          <p:cNvPr id="65545" name="Text Box 9"/>
          <p:cNvSpPr txBox="1">
            <a:spLocks noChangeArrowheads="1"/>
          </p:cNvSpPr>
          <p:nvPr/>
        </p:nvSpPr>
        <p:spPr bwMode="auto">
          <a:xfrm>
            <a:off x="4125913" y="4238625"/>
            <a:ext cx="1727200" cy="366713"/>
          </a:xfrm>
          <a:prstGeom prst="rect">
            <a:avLst/>
          </a:prstGeom>
          <a:noFill/>
          <a:ln w="9525">
            <a:noFill/>
            <a:miter lim="800000"/>
            <a:headEnd/>
            <a:tailEnd/>
          </a:ln>
          <a:effectLst/>
        </p:spPr>
        <p:txBody>
          <a:bodyPr wrap="none">
            <a:spAutoFit/>
          </a:bodyPr>
          <a:lstStyle/>
          <a:p>
            <a:pPr algn="ctr"/>
            <a:r>
              <a:rPr lang="en-US" b="1">
                <a:latin typeface="Palatino Linotype" pitchFamily="18" charset="0"/>
              </a:rPr>
              <a:t>Memory Intact</a:t>
            </a:r>
          </a:p>
        </p:txBody>
      </p:sp>
      <p:sp>
        <p:nvSpPr>
          <p:cNvPr id="65546" name="Line 10"/>
          <p:cNvSpPr>
            <a:spLocks noChangeShapeType="1"/>
          </p:cNvSpPr>
          <p:nvPr/>
        </p:nvSpPr>
        <p:spPr bwMode="auto">
          <a:xfrm>
            <a:off x="6110288" y="4191000"/>
            <a:ext cx="0" cy="457200"/>
          </a:xfrm>
          <a:prstGeom prst="line">
            <a:avLst/>
          </a:prstGeom>
          <a:noFill/>
          <a:ln w="47625">
            <a:solidFill>
              <a:schemeClr val="tx1"/>
            </a:solidFill>
            <a:round/>
            <a:headEnd/>
            <a:tailEnd/>
          </a:ln>
          <a:effectLst/>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276225"/>
            <a:ext cx="7772400" cy="1143000"/>
          </a:xfrm>
        </p:spPr>
        <p:txBody>
          <a:bodyPr/>
          <a:lstStyle/>
          <a:p>
            <a:r>
              <a:rPr lang="en-US" sz="4000">
                <a:latin typeface="Palatino Linotype" pitchFamily="18" charset="0"/>
              </a:rPr>
              <a:t>Implicit Memory</a:t>
            </a:r>
          </a:p>
        </p:txBody>
      </p:sp>
      <p:sp>
        <p:nvSpPr>
          <p:cNvPr id="200707" name="Rectangle 3"/>
          <p:cNvSpPr>
            <a:spLocks noGrp="1" noChangeArrowheads="1"/>
          </p:cNvSpPr>
          <p:nvPr>
            <p:ph type="body" sz="half" idx="1"/>
          </p:nvPr>
        </p:nvSpPr>
        <p:spPr>
          <a:xfrm>
            <a:off x="561975" y="5562600"/>
            <a:ext cx="8001000" cy="1066800"/>
          </a:xfrm>
          <a:noFill/>
          <a:ln/>
        </p:spPr>
        <p:txBody>
          <a:bodyPr/>
          <a:lstStyle/>
          <a:p>
            <a:pPr marL="0" indent="0" algn="ctr">
              <a:lnSpc>
                <a:spcPct val="80000"/>
              </a:lnSpc>
              <a:buFontTx/>
              <a:buNone/>
            </a:pPr>
            <a:r>
              <a:rPr lang="en-US" sz="2400">
                <a:latin typeface="Palatino Linotype" pitchFamily="18" charset="0"/>
              </a:rPr>
              <a:t>HM learned the Tower of Hanoi (game) after his surgery. Each time he plays it, he is unable to remember the fact that he has already played the game.</a:t>
            </a:r>
          </a:p>
        </p:txBody>
      </p:sp>
      <p:sp>
        <p:nvSpPr>
          <p:cNvPr id="200708" name="Rectangle 4"/>
          <p:cNvSpPr>
            <a:spLocks noChangeArrowheads="1"/>
          </p:cNvSpPr>
          <p:nvPr/>
        </p:nvSpPr>
        <p:spPr bwMode="auto">
          <a:xfrm>
            <a:off x="881063" y="1600200"/>
            <a:ext cx="7351712" cy="1287463"/>
          </a:xfrm>
          <a:prstGeom prst="rect">
            <a:avLst/>
          </a:prstGeom>
          <a:noFill/>
          <a:ln w="9525">
            <a:noFill/>
            <a:miter lim="800000"/>
            <a:headEnd/>
            <a:tailEnd/>
          </a:ln>
          <a:effectLst/>
        </p:spPr>
        <p:txBody>
          <a:bodyPr wrap="none">
            <a:spAutoFit/>
          </a:bodyPr>
          <a:lstStyle/>
          <a:p>
            <a:pPr algn="ctr">
              <a:lnSpc>
                <a:spcPct val="80000"/>
              </a:lnSpc>
              <a:spcBef>
                <a:spcPct val="20000"/>
              </a:spcBef>
            </a:pPr>
            <a:r>
              <a:rPr lang="en-US" sz="2800">
                <a:latin typeface="Palatino Linotype" pitchFamily="18" charset="0"/>
                <a:hlinkClick r:id="rId2"/>
              </a:rPr>
              <a:t>HM</a:t>
            </a:r>
            <a:r>
              <a:rPr lang="en-US" sz="2800">
                <a:latin typeface="Palatino Linotype" pitchFamily="18" charset="0"/>
              </a:rPr>
              <a:t> is unable to make new memories that are</a:t>
            </a:r>
          </a:p>
          <a:p>
            <a:pPr algn="ctr">
              <a:lnSpc>
                <a:spcPct val="80000"/>
              </a:lnSpc>
              <a:spcBef>
                <a:spcPct val="20000"/>
              </a:spcBef>
            </a:pPr>
            <a:r>
              <a:rPr lang="en-US" sz="2800">
                <a:latin typeface="Palatino Linotype" pitchFamily="18" charset="0"/>
              </a:rPr>
              <a:t>declarative (explicit), but he can form new</a:t>
            </a:r>
          </a:p>
          <a:p>
            <a:pPr algn="ctr">
              <a:lnSpc>
                <a:spcPct val="80000"/>
              </a:lnSpc>
              <a:spcBef>
                <a:spcPct val="20000"/>
              </a:spcBef>
            </a:pPr>
            <a:r>
              <a:rPr lang="en-US" sz="2800">
                <a:latin typeface="Palatino Linotype" pitchFamily="18" charset="0"/>
              </a:rPr>
              <a:t>memories that are procedural (implicit).</a:t>
            </a:r>
          </a:p>
        </p:txBody>
      </p:sp>
      <p:grpSp>
        <p:nvGrpSpPr>
          <p:cNvPr id="200709" name="Group 5"/>
          <p:cNvGrpSpPr>
            <a:grpSpLocks/>
          </p:cNvGrpSpPr>
          <p:nvPr/>
        </p:nvGrpSpPr>
        <p:grpSpPr bwMode="auto">
          <a:xfrm>
            <a:off x="1371600" y="2971800"/>
            <a:ext cx="4038600" cy="2547938"/>
            <a:chOff x="1590" y="1872"/>
            <a:chExt cx="2544" cy="1605"/>
          </a:xfrm>
        </p:grpSpPr>
        <p:sp>
          <p:nvSpPr>
            <p:cNvPr id="200710" name="Rectangle 6" descr="Oak"/>
            <p:cNvSpPr>
              <a:spLocks noChangeArrowheads="1"/>
            </p:cNvSpPr>
            <p:nvPr/>
          </p:nvSpPr>
          <p:spPr bwMode="auto">
            <a:xfrm>
              <a:off x="1590" y="3264"/>
              <a:ext cx="2544" cy="192"/>
            </a:xfrm>
            <a:prstGeom prst="rect">
              <a:avLst/>
            </a:prstGeom>
            <a:blipFill dpi="0" rotWithShape="1">
              <a:blip r:embed="rId3" cstate="print"/>
              <a:srcRect/>
              <a:tile tx="0" ty="0" sx="100000" sy="100000" flip="none" algn="tl"/>
            </a:blipFill>
            <a:ln w="9525">
              <a:noFill/>
              <a:miter lim="800000"/>
              <a:headEnd/>
              <a:tailEnd/>
            </a:ln>
            <a:effectLst/>
          </p:spPr>
          <p:txBody>
            <a:bodyPr wrap="none" anchor="ctr"/>
            <a:lstStyle/>
            <a:p>
              <a:endParaRPr lang="en-US"/>
            </a:p>
          </p:txBody>
        </p:sp>
        <p:sp>
          <p:nvSpPr>
            <p:cNvPr id="200711" name="AutoShape 7"/>
            <p:cNvSpPr>
              <a:spLocks noChangeArrowheads="1"/>
            </p:cNvSpPr>
            <p:nvPr/>
          </p:nvSpPr>
          <p:spPr bwMode="auto">
            <a:xfrm>
              <a:off x="1974"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200712" name="AutoShape 8"/>
            <p:cNvSpPr>
              <a:spLocks noChangeArrowheads="1"/>
            </p:cNvSpPr>
            <p:nvPr/>
          </p:nvSpPr>
          <p:spPr bwMode="auto">
            <a:xfrm>
              <a:off x="2835"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200713" name="AutoShape 9"/>
            <p:cNvSpPr>
              <a:spLocks noChangeArrowheads="1"/>
            </p:cNvSpPr>
            <p:nvPr/>
          </p:nvSpPr>
          <p:spPr bwMode="auto">
            <a:xfrm>
              <a:off x="3654"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200714" name="AutoShape 10"/>
            <p:cNvSpPr>
              <a:spLocks noChangeArrowheads="1"/>
            </p:cNvSpPr>
            <p:nvPr/>
          </p:nvSpPr>
          <p:spPr bwMode="auto">
            <a:xfrm>
              <a:off x="1689" y="3120"/>
              <a:ext cx="672" cy="144"/>
            </a:xfrm>
            <a:prstGeom prst="roundRect">
              <a:avLst>
                <a:gd name="adj" fmla="val 16667"/>
              </a:avLst>
            </a:prstGeom>
            <a:solidFill>
              <a:srgbClr val="FF3300"/>
            </a:solidFill>
            <a:ln w="9525">
              <a:solidFill>
                <a:srgbClr val="FF3300"/>
              </a:solidFill>
              <a:round/>
              <a:headEnd/>
              <a:tailEnd/>
            </a:ln>
            <a:effectLst/>
          </p:spPr>
          <p:txBody>
            <a:bodyPr wrap="none" anchor="ctr"/>
            <a:lstStyle/>
            <a:p>
              <a:endParaRPr lang="en-US"/>
            </a:p>
          </p:txBody>
        </p:sp>
        <p:sp>
          <p:nvSpPr>
            <p:cNvPr id="200715" name="AutoShape 11"/>
            <p:cNvSpPr>
              <a:spLocks noChangeArrowheads="1"/>
            </p:cNvSpPr>
            <p:nvPr/>
          </p:nvSpPr>
          <p:spPr bwMode="auto">
            <a:xfrm>
              <a:off x="1734" y="2976"/>
              <a:ext cx="576" cy="144"/>
            </a:xfrm>
            <a:prstGeom prst="roundRect">
              <a:avLst>
                <a:gd name="adj" fmla="val 16667"/>
              </a:avLst>
            </a:prstGeom>
            <a:solidFill>
              <a:schemeClr val="accent2"/>
            </a:solidFill>
            <a:ln w="9525">
              <a:solidFill>
                <a:schemeClr val="accent2"/>
              </a:solidFill>
              <a:round/>
              <a:headEnd/>
              <a:tailEnd/>
            </a:ln>
            <a:effectLst/>
          </p:spPr>
          <p:txBody>
            <a:bodyPr wrap="none" anchor="ctr"/>
            <a:lstStyle/>
            <a:p>
              <a:endParaRPr lang="en-US"/>
            </a:p>
          </p:txBody>
        </p:sp>
        <p:sp>
          <p:nvSpPr>
            <p:cNvPr id="200716" name="AutoShape 12"/>
            <p:cNvSpPr>
              <a:spLocks noChangeArrowheads="1"/>
            </p:cNvSpPr>
            <p:nvPr/>
          </p:nvSpPr>
          <p:spPr bwMode="auto">
            <a:xfrm>
              <a:off x="1782" y="2823"/>
              <a:ext cx="480" cy="144"/>
            </a:xfrm>
            <a:prstGeom prst="roundRect">
              <a:avLst>
                <a:gd name="adj" fmla="val 16667"/>
              </a:avLst>
            </a:prstGeom>
            <a:solidFill>
              <a:srgbClr val="FFFF00"/>
            </a:solidFill>
            <a:ln w="9525">
              <a:solidFill>
                <a:srgbClr val="FFFF00"/>
              </a:solidFill>
              <a:round/>
              <a:headEnd/>
              <a:tailEnd/>
            </a:ln>
            <a:effectLst/>
          </p:spPr>
          <p:txBody>
            <a:bodyPr wrap="none" anchor="ctr"/>
            <a:lstStyle/>
            <a:p>
              <a:endParaRPr lang="en-US"/>
            </a:p>
          </p:txBody>
        </p:sp>
        <p:sp>
          <p:nvSpPr>
            <p:cNvPr id="200717" name="AutoShape 13"/>
            <p:cNvSpPr>
              <a:spLocks noChangeArrowheads="1"/>
            </p:cNvSpPr>
            <p:nvPr/>
          </p:nvSpPr>
          <p:spPr bwMode="auto">
            <a:xfrm>
              <a:off x="1830" y="2679"/>
              <a:ext cx="384" cy="144"/>
            </a:xfrm>
            <a:prstGeom prst="roundRect">
              <a:avLst>
                <a:gd name="adj" fmla="val 16667"/>
              </a:avLst>
            </a:prstGeom>
            <a:solidFill>
              <a:srgbClr val="33CC33"/>
            </a:solidFill>
            <a:ln w="9525">
              <a:solidFill>
                <a:srgbClr val="33CC33"/>
              </a:solidFill>
              <a:round/>
              <a:headEnd/>
              <a:tailEnd/>
            </a:ln>
            <a:effectLst/>
          </p:spPr>
          <p:txBody>
            <a:bodyPr wrap="none" anchor="ctr"/>
            <a:lstStyle/>
            <a:p>
              <a:endParaRPr lang="en-US"/>
            </a:p>
          </p:txBody>
        </p:sp>
        <p:sp>
          <p:nvSpPr>
            <p:cNvPr id="200718" name="Text Box 14"/>
            <p:cNvSpPr txBox="1">
              <a:spLocks noChangeArrowheads="1"/>
            </p:cNvSpPr>
            <p:nvPr/>
          </p:nvSpPr>
          <p:spPr bwMode="auto">
            <a:xfrm>
              <a:off x="3600" y="3264"/>
              <a:ext cx="208" cy="212"/>
            </a:xfrm>
            <a:prstGeom prst="rect">
              <a:avLst/>
            </a:prstGeom>
            <a:noFill/>
            <a:ln w="9525">
              <a:noFill/>
              <a:miter lim="800000"/>
              <a:headEnd/>
              <a:tailEnd/>
            </a:ln>
            <a:effectLst/>
          </p:spPr>
          <p:txBody>
            <a:bodyPr wrap="none">
              <a:spAutoFit/>
            </a:bodyPr>
            <a:lstStyle/>
            <a:p>
              <a:r>
                <a:rPr lang="en-US" sz="1600" b="1">
                  <a:solidFill>
                    <a:srgbClr val="FFFF00"/>
                  </a:solidFill>
                  <a:latin typeface="Palatino Linotype" pitchFamily="18" charset="0"/>
                </a:rPr>
                <a:t>C</a:t>
              </a:r>
            </a:p>
          </p:txBody>
        </p:sp>
        <p:sp>
          <p:nvSpPr>
            <p:cNvPr id="200719" name="Text Box 15"/>
            <p:cNvSpPr txBox="1">
              <a:spLocks noChangeArrowheads="1"/>
            </p:cNvSpPr>
            <p:nvPr/>
          </p:nvSpPr>
          <p:spPr bwMode="auto">
            <a:xfrm>
              <a:off x="2772" y="3265"/>
              <a:ext cx="201" cy="212"/>
            </a:xfrm>
            <a:prstGeom prst="rect">
              <a:avLst/>
            </a:prstGeom>
            <a:noFill/>
            <a:ln w="9525">
              <a:noFill/>
              <a:miter lim="800000"/>
              <a:headEnd/>
              <a:tailEnd/>
            </a:ln>
            <a:effectLst/>
          </p:spPr>
          <p:txBody>
            <a:bodyPr wrap="none">
              <a:spAutoFit/>
            </a:bodyPr>
            <a:lstStyle/>
            <a:p>
              <a:r>
                <a:rPr lang="en-US" sz="1600" b="1">
                  <a:solidFill>
                    <a:srgbClr val="FFFF00"/>
                  </a:solidFill>
                  <a:latin typeface="Palatino Linotype" pitchFamily="18" charset="0"/>
                </a:rPr>
                <a:t>B</a:t>
              </a:r>
            </a:p>
          </p:txBody>
        </p:sp>
        <p:sp>
          <p:nvSpPr>
            <p:cNvPr id="200720" name="Text Box 16"/>
            <p:cNvSpPr txBox="1">
              <a:spLocks noChangeArrowheads="1"/>
            </p:cNvSpPr>
            <p:nvPr/>
          </p:nvSpPr>
          <p:spPr bwMode="auto">
            <a:xfrm>
              <a:off x="1902" y="3262"/>
              <a:ext cx="216" cy="212"/>
            </a:xfrm>
            <a:prstGeom prst="rect">
              <a:avLst/>
            </a:prstGeom>
            <a:noFill/>
            <a:ln w="9525">
              <a:noFill/>
              <a:miter lim="800000"/>
              <a:headEnd/>
              <a:tailEnd/>
            </a:ln>
            <a:effectLst/>
          </p:spPr>
          <p:txBody>
            <a:bodyPr wrap="none">
              <a:spAutoFit/>
            </a:bodyPr>
            <a:lstStyle/>
            <a:p>
              <a:r>
                <a:rPr lang="en-US" sz="1600" b="1">
                  <a:solidFill>
                    <a:srgbClr val="FFFF00"/>
                  </a:solidFill>
                  <a:latin typeface="Palatino Linotype" pitchFamily="18" charset="0"/>
                </a:rPr>
                <a:t>A</a:t>
              </a:r>
            </a:p>
          </p:txBody>
        </p:sp>
      </p:grpSp>
      <p:pic>
        <p:nvPicPr>
          <p:cNvPr id="200722" name="Picture 18" descr="An animated solution of the Tower of Hanoi puzzle for T(4,3).">
            <a:hlinkClick r:id="rId4" tooltip="An animated solution of the Tower of Hanoi puzzle for T(4,3)."/>
          </p:cNvPr>
          <p:cNvPicPr>
            <a:picLocks noChangeAspect="1" noChangeArrowheads="1" noCrop="1"/>
          </p:cNvPicPr>
          <p:nvPr/>
        </p:nvPicPr>
        <p:blipFill>
          <a:blip r:embed="rId5" cstate="print"/>
          <a:srcRect/>
          <a:stretch>
            <a:fillRect/>
          </a:stretch>
        </p:blipFill>
        <p:spPr bwMode="auto">
          <a:xfrm>
            <a:off x="5715000" y="3505200"/>
            <a:ext cx="2857500" cy="11144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0722"/>
                                        </p:tgtEl>
                                        <p:attrNameLst>
                                          <p:attrName>style.visibility</p:attrName>
                                        </p:attrNameLst>
                                      </p:cBhvr>
                                      <p:to>
                                        <p:strVal val="visible"/>
                                      </p:to>
                                    </p:set>
                                    <p:anim from="(-#ppt_w/2)" to="(#ppt_x)" calcmode="lin" valueType="num">
                                      <p:cBhvr>
                                        <p:cTn id="7" dur="600" fill="hold">
                                          <p:stCondLst>
                                            <p:cond delay="0"/>
                                          </p:stCondLst>
                                        </p:cTn>
                                        <p:tgtEl>
                                          <p:spTgt spid="200722"/>
                                        </p:tgtEl>
                                        <p:attrNameLst>
                                          <p:attrName>ppt_x</p:attrName>
                                        </p:attrNameLst>
                                      </p:cBhvr>
                                    </p:anim>
                                    <p:anim from="0" to="-1.0" calcmode="lin" valueType="num">
                                      <p:cBhvr>
                                        <p:cTn id="8" dur="200" decel="50000" autoRev="1" fill="hold">
                                          <p:stCondLst>
                                            <p:cond delay="600"/>
                                          </p:stCondLst>
                                        </p:cTn>
                                        <p:tgtEl>
                                          <p:spTgt spid="200722"/>
                                        </p:tgtEl>
                                        <p:attrNameLst>
                                          <p:attrName>xshear</p:attrName>
                                        </p:attrNameLst>
                                      </p:cBhvr>
                                    </p:anim>
                                    <p:animScale>
                                      <p:cBhvr>
                                        <p:cTn id="9" dur="200" decel="100000" autoRev="1" fill="hold">
                                          <p:stCondLst>
                                            <p:cond delay="600"/>
                                          </p:stCondLst>
                                        </p:cTn>
                                        <p:tgtEl>
                                          <p:spTgt spid="200722"/>
                                        </p:tgtEl>
                                      </p:cBhvr>
                                      <p:from x="100000" y="100000"/>
                                      <p:to x="80000" y="100000"/>
                                    </p:animScale>
                                    <p:anim by="(#ppt_h/3+#ppt_w*0.1)" calcmode="lin" valueType="num">
                                      <p:cBhvr additive="sum">
                                        <p:cTn id="10" dur="200" decel="100000" autoRev="1" fill="hold">
                                          <p:stCondLst>
                                            <p:cond delay="600"/>
                                          </p:stCondLst>
                                        </p:cTn>
                                        <p:tgtEl>
                                          <p:spTgt spid="2007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p:txBody>
          <a:bodyPr/>
          <a:lstStyle/>
          <a:p>
            <a:r>
              <a:rPr lang="en-US"/>
              <a:t>Retrieval: </a:t>
            </a:r>
            <a:br>
              <a:rPr lang="en-US"/>
            </a:br>
            <a:r>
              <a:rPr lang="en-US"/>
              <a:t>Getting Information Out</a:t>
            </a:r>
          </a:p>
        </p:txBody>
      </p:sp>
      <p:sp>
        <p:nvSpPr>
          <p:cNvPr id="57349" name="Rectangle 5"/>
          <p:cNvSpPr>
            <a:spLocks noGrp="1" noChangeArrowheads="1"/>
          </p:cNvSpPr>
          <p:nvPr>
            <p:ph type="subTitle" idx="1"/>
          </p:nvPr>
        </p:nvSpPr>
        <p:spPr/>
        <p:txBody>
          <a:bodyPr/>
          <a:lstStyle/>
          <a:p>
            <a:r>
              <a:rPr lang="en-US"/>
              <a:t>*Retrieval Cues</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Recognition vs. Recall</a:t>
            </a:r>
          </a:p>
        </p:txBody>
      </p:sp>
      <p:sp>
        <p:nvSpPr>
          <p:cNvPr id="71683" name="Rectangle 3"/>
          <p:cNvSpPr>
            <a:spLocks noGrp="1" noChangeArrowheads="1"/>
          </p:cNvSpPr>
          <p:nvPr>
            <p:ph idx="1"/>
          </p:nvPr>
        </p:nvSpPr>
        <p:spPr/>
        <p:txBody>
          <a:bodyPr/>
          <a:lstStyle/>
          <a:p>
            <a:r>
              <a:rPr lang="en-US"/>
              <a:t>Distribute 9-7a to everyone…</a:t>
            </a:r>
          </a:p>
          <a:p>
            <a:r>
              <a:rPr lang="en-US"/>
              <a:t>Study for 1 minute</a:t>
            </a:r>
          </a:p>
          <a:p>
            <a:r>
              <a:rPr lang="en-US"/>
              <a:t>Distribute 9-7b to ½ of students</a:t>
            </a:r>
          </a:p>
          <a:p>
            <a:r>
              <a:rPr lang="en-US"/>
              <a:t>Recall as many of the sentences as possible</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Recall Experiment</a:t>
            </a:r>
          </a:p>
        </p:txBody>
      </p:sp>
      <p:sp>
        <p:nvSpPr>
          <p:cNvPr id="72707" name="Rectangle 3"/>
          <p:cNvSpPr>
            <a:spLocks noGrp="1" noChangeArrowheads="1"/>
          </p:cNvSpPr>
          <p:nvPr>
            <p:ph idx="1"/>
          </p:nvPr>
        </p:nvSpPr>
        <p:spPr/>
        <p:txBody>
          <a:bodyPr/>
          <a:lstStyle/>
          <a:p>
            <a:pPr>
              <a:lnSpc>
                <a:spcPct val="90000"/>
              </a:lnSpc>
            </a:pPr>
            <a:r>
              <a:rPr lang="en-US" sz="2400"/>
              <a:t>I will show you a set of words. Try to remember as many as possible. (pg. 18)</a:t>
            </a:r>
          </a:p>
          <a:p>
            <a:pPr>
              <a:lnSpc>
                <a:spcPct val="90000"/>
              </a:lnSpc>
            </a:pPr>
            <a:endParaRPr lang="en-US" sz="2400"/>
          </a:p>
          <a:p>
            <a:pPr>
              <a:lnSpc>
                <a:spcPct val="90000"/>
              </a:lnSpc>
            </a:pPr>
            <a:r>
              <a:rPr lang="en-US" sz="2400"/>
              <a:t>DON’T GO ON UNTIL THIS IS DONE!</a:t>
            </a:r>
          </a:p>
          <a:p>
            <a:pPr>
              <a:lnSpc>
                <a:spcPct val="90000"/>
              </a:lnSpc>
            </a:pPr>
            <a:r>
              <a:rPr lang="en-US" sz="2400"/>
              <a:t>How many remember the word </a:t>
            </a:r>
            <a:r>
              <a:rPr lang="en-US" sz="2400" b="1"/>
              <a:t>aardvark</a:t>
            </a:r>
            <a:r>
              <a:rPr lang="en-US" sz="2400"/>
              <a:t>?</a:t>
            </a:r>
          </a:p>
          <a:p>
            <a:pPr>
              <a:lnSpc>
                <a:spcPct val="90000"/>
              </a:lnSpc>
            </a:pPr>
            <a:r>
              <a:rPr lang="en-US" sz="2400"/>
              <a:t>How many remember the word </a:t>
            </a:r>
            <a:r>
              <a:rPr lang="en-US" sz="2400" b="1"/>
              <a:t>tired</a:t>
            </a:r>
            <a:r>
              <a:rPr lang="en-US" sz="2400"/>
              <a:t>?</a:t>
            </a:r>
          </a:p>
          <a:p>
            <a:pPr>
              <a:lnSpc>
                <a:spcPct val="90000"/>
              </a:lnSpc>
            </a:pPr>
            <a:r>
              <a:rPr lang="en-US" sz="2400"/>
              <a:t>How many remember the word </a:t>
            </a:r>
            <a:r>
              <a:rPr lang="en-US" sz="2400" b="1"/>
              <a:t>sleep</a:t>
            </a:r>
            <a:r>
              <a:rPr lang="en-US" sz="2400"/>
              <a:t>?</a:t>
            </a:r>
          </a:p>
          <a:p>
            <a:pPr>
              <a:lnSpc>
                <a:spcPct val="90000"/>
              </a:lnSpc>
            </a:pPr>
            <a:endParaRPr lang="en-US" sz="2400"/>
          </a:p>
          <a:p>
            <a:pPr>
              <a:lnSpc>
                <a:spcPct val="90000"/>
              </a:lnSpc>
            </a:pPr>
            <a:r>
              <a:rPr lang="en-US" sz="2400"/>
              <a:t>Perhaps, this created for you an experience of deja-vu. </a:t>
            </a:r>
          </a:p>
          <a:p>
            <a:pPr>
              <a:lnSpc>
                <a:spcPct val="90000"/>
              </a:lnSpc>
            </a:pPr>
            <a:r>
              <a:rPr lang="en-US" sz="2400"/>
              <a:t>Defined: when associations cause a person to feel that an event has occurred when really it has not</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43000"/>
          </a:xfrm>
        </p:spPr>
        <p:txBody>
          <a:bodyPr/>
          <a:lstStyle/>
          <a:p>
            <a:r>
              <a:rPr lang="en-US"/>
              <a:t>Priming</a:t>
            </a:r>
          </a:p>
        </p:txBody>
      </p:sp>
      <p:sp>
        <p:nvSpPr>
          <p:cNvPr id="75779" name="Rectangle 3"/>
          <p:cNvSpPr>
            <a:spLocks noGrp="1" noChangeArrowheads="1"/>
          </p:cNvSpPr>
          <p:nvPr>
            <p:ph idx="1"/>
          </p:nvPr>
        </p:nvSpPr>
        <p:spPr/>
        <p:txBody>
          <a:bodyPr/>
          <a:lstStyle/>
          <a:p>
            <a:endParaRPr lang="en-US"/>
          </a:p>
        </p:txBody>
      </p:sp>
      <p:pic>
        <p:nvPicPr>
          <p:cNvPr id="75781" name="Picture 5" descr="06semanticnetwork"/>
          <p:cNvPicPr>
            <a:picLocks noChangeAspect="1" noChangeArrowheads="1"/>
          </p:cNvPicPr>
          <p:nvPr/>
        </p:nvPicPr>
        <p:blipFill>
          <a:blip r:embed="rId2" cstate="print"/>
          <a:srcRect/>
          <a:stretch>
            <a:fillRect/>
          </a:stretch>
        </p:blipFill>
        <p:spPr bwMode="auto">
          <a:xfrm>
            <a:off x="1295400" y="1076325"/>
            <a:ext cx="6553200" cy="5781675"/>
          </a:xfrm>
          <a:prstGeom prst="rect">
            <a:avLst/>
          </a:prstGeom>
          <a:noFill/>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Some Interesting Facts </a:t>
            </a:r>
            <a:br>
              <a:rPr lang="en-US" sz="4000"/>
            </a:br>
            <a:r>
              <a:rPr lang="en-US" sz="4000"/>
              <a:t>About Deja-Vu</a:t>
            </a:r>
          </a:p>
        </p:txBody>
      </p:sp>
      <p:sp>
        <p:nvSpPr>
          <p:cNvPr id="73731" name="Rectangle 3"/>
          <p:cNvSpPr>
            <a:spLocks noGrp="1" noChangeArrowheads="1"/>
          </p:cNvSpPr>
          <p:nvPr>
            <p:ph idx="1"/>
          </p:nvPr>
        </p:nvSpPr>
        <p:spPr/>
        <p:txBody>
          <a:bodyPr/>
          <a:lstStyle/>
          <a:p>
            <a:pPr>
              <a:lnSpc>
                <a:spcPct val="80000"/>
              </a:lnSpc>
            </a:pPr>
            <a:r>
              <a:rPr lang="en-US" sz="2800"/>
              <a:t>Decreases with age</a:t>
            </a:r>
          </a:p>
          <a:p>
            <a:pPr>
              <a:lnSpc>
                <a:spcPct val="80000"/>
              </a:lnSpc>
            </a:pPr>
            <a:r>
              <a:rPr lang="en-US" sz="2800"/>
              <a:t>Increases with educational level</a:t>
            </a:r>
          </a:p>
          <a:p>
            <a:pPr>
              <a:lnSpc>
                <a:spcPct val="80000"/>
              </a:lnSpc>
            </a:pPr>
            <a:r>
              <a:rPr lang="en-US" sz="2800"/>
              <a:t>More common among those who travel, remember their dreams, or have liberal political and religious beliefs</a:t>
            </a:r>
          </a:p>
          <a:p>
            <a:pPr>
              <a:lnSpc>
                <a:spcPct val="80000"/>
              </a:lnSpc>
            </a:pPr>
            <a:r>
              <a:rPr lang="en-US" sz="2800"/>
              <a:t>Is most likely to be triggered by a generally physical context, though spoken words are enough to produce the illusion</a:t>
            </a:r>
          </a:p>
          <a:p>
            <a:pPr>
              <a:lnSpc>
                <a:spcPct val="80000"/>
              </a:lnSpc>
            </a:pPr>
            <a:r>
              <a:rPr lang="en-US" sz="2800"/>
              <a:t>Is relatively brief (10-30s) and is more frequent in the evening than in the morning; more on weekend than weekdays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r>
              <a:rPr lang="en-US"/>
              <a:t>The Phenomenon of Memory</a:t>
            </a:r>
          </a:p>
        </p:txBody>
      </p:sp>
      <p:sp>
        <p:nvSpPr>
          <p:cNvPr id="3077" name="Rectangle 5"/>
          <p:cNvSpPr>
            <a:spLocks noGrp="1" noChangeArrowheads="1"/>
          </p:cNvSpPr>
          <p:nvPr>
            <p:ph type="subTitle" idx="1"/>
          </p:nvPr>
        </p:nvSpPr>
        <p:spPr>
          <a:xfrm>
            <a:off x="304800" y="3733800"/>
            <a:ext cx="6400800" cy="1752600"/>
          </a:xfrm>
        </p:spPr>
        <p:txBody>
          <a:bodyPr/>
          <a:lstStyle/>
          <a:p>
            <a:r>
              <a:rPr lang="en-US"/>
              <a:t>*Introduction</a:t>
            </a:r>
          </a:p>
          <a:p>
            <a:r>
              <a:rPr lang="en-US"/>
              <a:t>*Information Processing</a:t>
            </a:r>
          </a:p>
        </p:txBody>
      </p:sp>
      <p:pic>
        <p:nvPicPr>
          <p:cNvPr id="3078" name="Picture 6"/>
          <p:cNvPicPr>
            <a:picLocks noChangeAspect="1" noChangeArrowheads="1"/>
          </p:cNvPicPr>
          <p:nvPr/>
        </p:nvPicPr>
        <p:blipFill>
          <a:blip r:embed="rId2" cstate="print"/>
          <a:srcRect/>
          <a:stretch>
            <a:fillRect/>
          </a:stretch>
        </p:blipFill>
        <p:spPr bwMode="auto">
          <a:xfrm>
            <a:off x="6149975" y="3200400"/>
            <a:ext cx="2994025" cy="3657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a:t>State and Context</a:t>
            </a:r>
            <a:br>
              <a:rPr lang="en-US"/>
            </a:br>
            <a:r>
              <a:rPr lang="en-US"/>
              <a:t>Dependent Learning</a:t>
            </a:r>
          </a:p>
        </p:txBody>
      </p:sp>
      <p:sp>
        <p:nvSpPr>
          <p:cNvPr id="78851" name="Rectangle 3"/>
          <p:cNvSpPr>
            <a:spLocks noGrp="1" noChangeArrowheads="1"/>
          </p:cNvSpPr>
          <p:nvPr>
            <p:ph idx="1"/>
          </p:nvPr>
        </p:nvSpPr>
        <p:spPr>
          <a:xfrm>
            <a:off x="0" y="1447800"/>
            <a:ext cx="9144000" cy="5410200"/>
          </a:xfrm>
        </p:spPr>
        <p:txBody>
          <a:bodyPr/>
          <a:lstStyle/>
          <a:p>
            <a:pPr>
              <a:lnSpc>
                <a:spcPct val="90000"/>
              </a:lnSpc>
            </a:pPr>
            <a:r>
              <a:rPr lang="en-US" sz="2800" b="1"/>
              <a:t>DEFINED: </a:t>
            </a:r>
            <a:r>
              <a:rPr lang="en-US" sz="2800"/>
              <a:t> When memory retrieval is influenced by body state and environmental factors; if your body state / environment is the same at the time of learning AND the time of retrieval, retrievals will be improved</a:t>
            </a:r>
          </a:p>
          <a:p>
            <a:pPr lvl="1">
              <a:lnSpc>
                <a:spcPct val="90000"/>
              </a:lnSpc>
            </a:pPr>
            <a:r>
              <a:rPr lang="en-US" sz="2400"/>
              <a:t>If Robert is drunk and forgets where his car is parked, it will be easier to recall the location if he gets drunk again!</a:t>
            </a:r>
          </a:p>
          <a:p>
            <a:pPr lvl="1">
              <a:lnSpc>
                <a:spcPct val="90000"/>
              </a:lnSpc>
            </a:pPr>
            <a:r>
              <a:rPr lang="en-US" sz="2400"/>
              <a:t>Take your Physics test in your English room?  Won’t do as well!</a:t>
            </a:r>
          </a:p>
          <a:p>
            <a:pPr>
              <a:lnSpc>
                <a:spcPct val="90000"/>
              </a:lnSpc>
            </a:pPr>
            <a:r>
              <a:rPr lang="en-US" sz="2800"/>
              <a:t>So, when studying for the AP PSYCH EXAM, here are some helpful hints:</a:t>
            </a:r>
          </a:p>
          <a:p>
            <a:pPr lvl="1">
              <a:lnSpc>
                <a:spcPct val="90000"/>
              </a:lnSpc>
            </a:pPr>
            <a:r>
              <a:rPr lang="en-US" sz="2400"/>
              <a:t>Use smells to remember different things, then reproduce those smells in the test room</a:t>
            </a:r>
          </a:p>
          <a:p>
            <a:pPr lvl="1">
              <a:lnSpc>
                <a:spcPct val="90000"/>
              </a:lnSpc>
            </a:pPr>
            <a:r>
              <a:rPr lang="en-US" sz="2400"/>
              <a:t>Wear the same clothes while studying and taking the exam</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685800" y="5181600"/>
            <a:ext cx="8458200" cy="990600"/>
          </a:xfrm>
        </p:spPr>
        <p:txBody>
          <a:bodyPr/>
          <a:lstStyle/>
          <a:p>
            <a:pPr algn="l"/>
            <a:r>
              <a:rPr lang="en-US" sz="1600" b="1">
                <a:solidFill>
                  <a:srgbClr val="000000"/>
                </a:solidFill>
                <a:latin typeface="StoneSans-Semibold" charset="0"/>
                <a:cs typeface="Times New Roman" pitchFamily="18" charset="0"/>
              </a:rPr>
              <a:t>Fig. 9.15 </a:t>
            </a:r>
            <a:r>
              <a:rPr lang="en-US" sz="1600">
                <a:solidFill>
                  <a:srgbClr val="000000"/>
                </a:solidFill>
                <a:latin typeface="StoneSans" charset="0"/>
                <a:cs typeface="Times New Roman" pitchFamily="18" charset="0"/>
              </a:rPr>
              <a:t>The effect of mood on memory. Subjects best remembered a list of words when their mood during testing was the same as their mood was when they learned the list. (Adapted from Bower, 1981.)</a:t>
            </a:r>
            <a:r>
              <a:rPr lang="en-US" sz="1600"/>
              <a:t> </a:t>
            </a:r>
          </a:p>
        </p:txBody>
      </p:sp>
      <p:pic>
        <p:nvPicPr>
          <p:cNvPr id="77827" name="Picture 3" descr="DC348F09-15_mood_memory"/>
          <p:cNvPicPr>
            <a:picLocks noChangeAspect="1" noChangeArrowheads="1"/>
          </p:cNvPicPr>
          <p:nvPr/>
        </p:nvPicPr>
        <p:blipFill>
          <a:blip r:embed="rId2" cstate="print"/>
          <a:srcRect/>
          <a:stretch>
            <a:fillRect/>
          </a:stretch>
        </p:blipFill>
        <p:spPr bwMode="auto">
          <a:xfrm>
            <a:off x="1295400" y="533400"/>
            <a:ext cx="6553200" cy="4359275"/>
          </a:xfrm>
          <a:prstGeom prst="rect">
            <a:avLst/>
          </a:prstGeom>
          <a:noFill/>
        </p:spPr>
      </p:pic>
      <p:sp>
        <p:nvSpPr>
          <p:cNvPr id="77828" name="AutoShape 4">
            <a:hlinkClick r:id="rId3" action="ppaction://hlinkpres?slideindex=2&amp;slidetitle=Table of Contents" highlightClick="1"/>
          </p:cNvPr>
          <p:cNvSpPr>
            <a:spLocks noChangeArrowheads="1"/>
          </p:cNvSpPr>
          <p:nvPr/>
        </p:nvSpPr>
        <p:spPr bwMode="auto">
          <a:xfrm>
            <a:off x="6800850" y="6310313"/>
            <a:ext cx="1584325" cy="334962"/>
          </a:xfrm>
          <a:prstGeom prst="actionButtonBlank">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en-US" sz="1400">
                <a:solidFill>
                  <a:schemeClr val="tx2"/>
                </a:solidFill>
              </a:rPr>
              <a:t>Table of Contents</a:t>
            </a:r>
          </a:p>
        </p:txBody>
      </p:sp>
      <p:sp>
        <p:nvSpPr>
          <p:cNvPr id="77829" name="AutoShape 5">
            <a:hlinkClick r:id="" action="ppaction://hlinkshowjump?jump=endshow" highlightClick="1"/>
          </p:cNvPr>
          <p:cNvSpPr>
            <a:spLocks noChangeArrowheads="1"/>
          </p:cNvSpPr>
          <p:nvPr/>
        </p:nvSpPr>
        <p:spPr bwMode="auto">
          <a:xfrm>
            <a:off x="8542338" y="6313488"/>
            <a:ext cx="442912" cy="319087"/>
          </a:xfrm>
          <a:prstGeom prst="actionButtonBlank">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en-US" sz="1400">
                <a:solidFill>
                  <a:schemeClr val="tx2"/>
                </a:solidFill>
              </a:rPr>
              <a:t>Exit</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3 Explanations of It (18-19)</a:t>
            </a:r>
          </a:p>
        </p:txBody>
      </p:sp>
      <p:sp>
        <p:nvSpPr>
          <p:cNvPr id="74755" name="Rectangle 3"/>
          <p:cNvSpPr>
            <a:spLocks noGrp="1" noChangeArrowheads="1"/>
          </p:cNvSpPr>
          <p:nvPr>
            <p:ph idx="1"/>
          </p:nvPr>
        </p:nvSpPr>
        <p:spPr/>
        <p:txBody>
          <a:bodyPr/>
          <a:lstStyle/>
          <a:p>
            <a:pPr marL="609600" indent="-609600">
              <a:buFontTx/>
              <a:buAutoNum type="arabicParenR"/>
            </a:pPr>
            <a:r>
              <a:rPr lang="en-US"/>
              <a:t>Biological dysfunction</a:t>
            </a:r>
          </a:p>
          <a:p>
            <a:pPr marL="609600" indent="-609600">
              <a:buFontTx/>
              <a:buAutoNum type="arabicParenR"/>
            </a:pPr>
            <a:r>
              <a:rPr lang="en-US"/>
              <a:t>Divided perception</a:t>
            </a:r>
          </a:p>
          <a:p>
            <a:pPr marL="609600" indent="-609600">
              <a:buFontTx/>
              <a:buAutoNum type="arabicParenR"/>
            </a:pPr>
            <a:r>
              <a:rPr lang="en-US"/>
              <a:t>Implicit familiarity in the absence of explicit recollection</a:t>
            </a: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ctrTitle"/>
          </p:nvPr>
        </p:nvSpPr>
        <p:spPr/>
        <p:txBody>
          <a:bodyPr/>
          <a:lstStyle/>
          <a:p>
            <a:r>
              <a:rPr lang="en-US"/>
              <a:t>Forgetting</a:t>
            </a:r>
          </a:p>
        </p:txBody>
      </p:sp>
      <p:sp>
        <p:nvSpPr>
          <p:cNvPr id="79877" name="Rectangle 5"/>
          <p:cNvSpPr>
            <a:spLocks noGrp="1" noChangeArrowheads="1"/>
          </p:cNvSpPr>
          <p:nvPr>
            <p:ph type="subTitle" idx="1"/>
          </p:nvPr>
        </p:nvSpPr>
        <p:spPr/>
        <p:txBody>
          <a:bodyPr>
            <a:normAutofit fontScale="85000" lnSpcReduction="20000"/>
          </a:bodyPr>
          <a:lstStyle/>
          <a:p>
            <a:r>
              <a:rPr lang="en-US"/>
              <a:t>*Encoding Failure</a:t>
            </a:r>
          </a:p>
          <a:p>
            <a:r>
              <a:rPr lang="en-US"/>
              <a:t>*Storage Decay</a:t>
            </a:r>
          </a:p>
          <a:p>
            <a:r>
              <a:rPr lang="en-US"/>
              <a:t>*Retrieval Failure</a:t>
            </a: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Change Blindness</a:t>
            </a:r>
          </a:p>
        </p:txBody>
      </p:sp>
      <p:sp>
        <p:nvSpPr>
          <p:cNvPr id="81923" name="Rectangle 3"/>
          <p:cNvSpPr>
            <a:spLocks noGrp="1" noChangeArrowheads="1"/>
          </p:cNvSpPr>
          <p:nvPr>
            <p:ph idx="1"/>
          </p:nvPr>
        </p:nvSpPr>
        <p:spPr/>
        <p:txBody>
          <a:bodyPr/>
          <a:lstStyle/>
          <a:p>
            <a:r>
              <a:rPr lang="en-US" sz="2800"/>
              <a:t>Page 231 of book: Remember the switch-a-roo the people with the billboard pulled?</a:t>
            </a:r>
          </a:p>
          <a:p>
            <a:r>
              <a:rPr lang="en-US" sz="2800"/>
              <a:t>The experimenters were all college students</a:t>
            </a:r>
          </a:p>
          <a:p>
            <a:r>
              <a:rPr lang="en-US" sz="2800"/>
              <a:t>College students tended to notice the change more than older people</a:t>
            </a:r>
          </a:p>
          <a:p>
            <a:r>
              <a:rPr lang="en-US" sz="2800"/>
              <a:t>WHY?  College students noticed the differences in people most like them</a:t>
            </a:r>
          </a:p>
          <a:p>
            <a:r>
              <a:rPr lang="en-US" sz="2800"/>
              <a:t>Change the participants to construction workers, now the college students perform equally badly</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More Encoding Failures</a:t>
            </a:r>
          </a:p>
        </p:txBody>
      </p:sp>
      <p:sp>
        <p:nvSpPr>
          <p:cNvPr id="84995" name="Rectangle 3"/>
          <p:cNvSpPr>
            <a:spLocks noGrp="1" noChangeArrowheads="1"/>
          </p:cNvSpPr>
          <p:nvPr>
            <p:ph idx="1"/>
          </p:nvPr>
        </p:nvSpPr>
        <p:spPr/>
        <p:txBody>
          <a:bodyPr/>
          <a:lstStyle/>
          <a:p>
            <a:r>
              <a:rPr lang="en-US"/>
              <a:t>(21)</a:t>
            </a: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en-US"/>
          </a:p>
        </p:txBody>
      </p:sp>
      <p:pic>
        <p:nvPicPr>
          <p:cNvPr id="93187" name="Picture 3"/>
          <p:cNvPicPr>
            <a:picLocks noGrp="1" noChangeAspect="1" noChangeArrowheads="1"/>
          </p:cNvPicPr>
          <p:nvPr>
            <p:ph idx="1"/>
          </p:nvPr>
        </p:nvPicPr>
        <p:blipFill>
          <a:blip r:embed="rId2" cstate="print"/>
          <a:srcRect/>
          <a:stretch>
            <a:fillRect/>
          </a:stretch>
        </p:blipFill>
        <p:spPr>
          <a:xfrm>
            <a:off x="0" y="0"/>
            <a:ext cx="9144000" cy="6861175"/>
          </a:xfrm>
          <a:noFill/>
          <a:ln/>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71513" y="276225"/>
            <a:ext cx="7767637" cy="1143000"/>
          </a:xfrm>
        </p:spPr>
        <p:txBody>
          <a:bodyPr/>
          <a:lstStyle/>
          <a:p>
            <a:r>
              <a:rPr lang="en-US" sz="4000">
                <a:latin typeface="Palatino Linotype" pitchFamily="18" charset="0"/>
              </a:rPr>
              <a:t>Memory Stores</a:t>
            </a:r>
          </a:p>
        </p:txBody>
      </p:sp>
      <p:graphicFrame>
        <p:nvGraphicFramePr>
          <p:cNvPr id="94211" name="Group 3"/>
          <p:cNvGraphicFramePr>
            <a:graphicFrameLocks noGrp="1"/>
          </p:cNvGraphicFramePr>
          <p:nvPr/>
        </p:nvGraphicFramePr>
        <p:xfrm>
          <a:off x="609600" y="1828800"/>
          <a:ext cx="7924800" cy="4216401"/>
        </p:xfrm>
        <a:graphic>
          <a:graphicData uri="http://schemas.openxmlformats.org/drawingml/2006/table">
            <a:tbl>
              <a:tblPr/>
              <a:tblGrid>
                <a:gridCol w="1981200"/>
                <a:gridCol w="1981200"/>
                <a:gridCol w="1981200"/>
                <a:gridCol w="1981200"/>
              </a:tblGrid>
              <a:tr h="1068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Feature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Sensory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Memory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Working Memory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Palatino Linotype" pitchFamily="18" charset="0"/>
                        </a:rPr>
                        <a:t>LTM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r>
              <a:tr h="1047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Encoding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Copy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Phonemic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Semantic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r>
              <a:tr h="1050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Unlimited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7±2 Chunks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Very Large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A3F"/>
                    </a:solidFill>
                  </a:tcPr>
                </a:tc>
              </a:tr>
              <a:tr h="1049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Duration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C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0.25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10-30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A3F"/>
                    </a:solidFill>
                  </a:tcPr>
                </a:tc>
              </a:tr>
            </a:tbl>
          </a:graphicData>
        </a:graphic>
      </p:graphicFrame>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Retrieval Failures</a:t>
            </a:r>
          </a:p>
        </p:txBody>
      </p:sp>
      <p:sp>
        <p:nvSpPr>
          <p:cNvPr id="86019" name="Rectangle 3"/>
          <p:cNvSpPr>
            <a:spLocks noGrp="1" noChangeArrowheads="1"/>
          </p:cNvSpPr>
          <p:nvPr>
            <p:ph idx="1"/>
          </p:nvPr>
        </p:nvSpPr>
        <p:spPr/>
        <p:txBody>
          <a:bodyPr/>
          <a:lstStyle/>
          <a:p>
            <a:r>
              <a:rPr lang="en-US"/>
              <a:t>How is that forgetting journal going?  </a:t>
            </a:r>
          </a:p>
          <a:p>
            <a:endParaRPr lang="en-US"/>
          </a:p>
          <a:p>
            <a:r>
              <a:rPr lang="en-US"/>
              <a:t>PsychSim 5: Forgetting</a:t>
            </a: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Repressed Memories</a:t>
            </a:r>
          </a:p>
        </p:txBody>
      </p:sp>
      <p:sp>
        <p:nvSpPr>
          <p:cNvPr id="88067" name="Rectangle 3"/>
          <p:cNvSpPr>
            <a:spLocks noGrp="1" noChangeArrowheads="1"/>
          </p:cNvSpPr>
          <p:nvPr>
            <p:ph idx="1"/>
          </p:nvPr>
        </p:nvSpPr>
        <p:spPr>
          <a:xfrm>
            <a:off x="0" y="1066800"/>
            <a:ext cx="9144000" cy="5791200"/>
          </a:xfrm>
        </p:spPr>
        <p:txBody>
          <a:bodyPr/>
          <a:lstStyle/>
          <a:p>
            <a:pPr>
              <a:lnSpc>
                <a:spcPct val="90000"/>
              </a:lnSpc>
            </a:pPr>
            <a:r>
              <a:rPr lang="en-US" sz="2400"/>
              <a:t>Clean sheet of paper</a:t>
            </a:r>
          </a:p>
          <a:p>
            <a:pPr>
              <a:lnSpc>
                <a:spcPct val="90000"/>
              </a:lnSpc>
            </a:pPr>
            <a:r>
              <a:rPr lang="en-US" sz="2400"/>
              <a:t>I will read a word and say “first, second, or third”.</a:t>
            </a:r>
          </a:p>
          <a:p>
            <a:pPr>
              <a:lnSpc>
                <a:spcPct val="90000"/>
              </a:lnSpc>
            </a:pPr>
            <a:r>
              <a:rPr lang="en-US" sz="2400"/>
              <a:t>You write down the 1</a:t>
            </a:r>
            <a:r>
              <a:rPr lang="en-US" sz="2400" baseline="30000"/>
              <a:t>st</a:t>
            </a:r>
            <a:r>
              <a:rPr lang="en-US" sz="2400"/>
              <a:t>, 2</a:t>
            </a:r>
            <a:r>
              <a:rPr lang="en-US" sz="2400" baseline="30000"/>
              <a:t>nd</a:t>
            </a:r>
            <a:r>
              <a:rPr lang="en-US" sz="2400"/>
              <a:t>, or 3</a:t>
            </a:r>
            <a:r>
              <a:rPr lang="en-US" sz="2400" baseline="30000"/>
              <a:t>rd</a:t>
            </a:r>
            <a:r>
              <a:rPr lang="en-US" sz="2400"/>
              <a:t> answer that comes to mind</a:t>
            </a:r>
          </a:p>
          <a:p>
            <a:pPr>
              <a:lnSpc>
                <a:spcPct val="90000"/>
              </a:lnSpc>
            </a:pPr>
            <a:r>
              <a:rPr lang="en-US" sz="2400"/>
              <a:t>Fold and save for next time</a:t>
            </a:r>
          </a:p>
          <a:p>
            <a:pPr>
              <a:lnSpc>
                <a:spcPct val="90000"/>
              </a:lnSpc>
            </a:pPr>
            <a:r>
              <a:rPr lang="en-US" sz="2400"/>
              <a:t>LATER: write down as many of your answers as possible</a:t>
            </a:r>
          </a:p>
          <a:p>
            <a:pPr>
              <a:lnSpc>
                <a:spcPct val="90000"/>
              </a:lnSpc>
            </a:pPr>
            <a:r>
              <a:rPr lang="en-US" sz="2400"/>
              <a:t>Next, on a separate list, I’ll say the original stimulus.</a:t>
            </a:r>
          </a:p>
          <a:p>
            <a:pPr>
              <a:lnSpc>
                <a:spcPct val="90000"/>
              </a:lnSpc>
            </a:pPr>
            <a:r>
              <a:rPr lang="en-US" sz="2400"/>
              <a:t>How many “repressed memories” did we recover?</a:t>
            </a:r>
          </a:p>
          <a:p>
            <a:pPr>
              <a:lnSpc>
                <a:spcPct val="90000"/>
              </a:lnSpc>
            </a:pPr>
            <a:r>
              <a:rPr lang="en-US" sz="2400"/>
              <a:t>It’s not necessarily repressed memories, but rather we had to create the proper context for you to recall your answers</a:t>
            </a:r>
          </a:p>
          <a:p>
            <a:pPr>
              <a:lnSpc>
                <a:spcPct val="90000"/>
              </a:lnSpc>
            </a:pPr>
            <a:r>
              <a:rPr lang="en-US" sz="2400"/>
              <a:t>For therapists, the trick to “recovering repressed memories” is to elicit the proper feelings, moods, images, and so forth of their patients’ pasts</a:t>
            </a:r>
          </a:p>
          <a:p>
            <a:pPr>
              <a:lnSpc>
                <a:spcPct val="90000"/>
              </a:lnSpc>
            </a:pPr>
            <a:endParaRPr lang="en-US" sz="240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6629400" cy="1143000"/>
          </a:xfrm>
        </p:spPr>
        <p:txBody>
          <a:bodyPr/>
          <a:lstStyle/>
          <a:p>
            <a:r>
              <a:rPr lang="en-US"/>
              <a:t>Can you name…</a:t>
            </a:r>
          </a:p>
        </p:txBody>
      </p:sp>
      <p:sp>
        <p:nvSpPr>
          <p:cNvPr id="8195" name="Rectangle 3"/>
          <p:cNvSpPr>
            <a:spLocks noGrp="1" noChangeArrowheads="1"/>
          </p:cNvSpPr>
          <p:nvPr>
            <p:ph type="body" sz="half" idx="1"/>
          </p:nvPr>
        </p:nvSpPr>
        <p:spPr>
          <a:xfrm>
            <a:off x="0" y="838200"/>
            <a:ext cx="6553200" cy="6019800"/>
          </a:xfrm>
        </p:spPr>
        <p:txBody>
          <a:bodyPr/>
          <a:lstStyle/>
          <a:p>
            <a:r>
              <a:rPr lang="en-US" sz="2800"/>
              <a:t>On paper, write down the 7 dwarfs BE SILENT!!!!</a:t>
            </a:r>
          </a:p>
          <a:p>
            <a:r>
              <a:rPr lang="en-US" sz="2800" i="1"/>
              <a:t>Difficulty of task</a:t>
            </a:r>
          </a:p>
          <a:p>
            <a:pPr lvl="1"/>
            <a:r>
              <a:rPr lang="en-US" sz="2400"/>
              <a:t>Easy or hard for you…why?</a:t>
            </a:r>
          </a:p>
          <a:p>
            <a:pPr lvl="1"/>
            <a:endParaRPr lang="en-US" sz="2400"/>
          </a:p>
          <a:p>
            <a:r>
              <a:rPr lang="en-US" sz="2800" i="1"/>
              <a:t>Tip of the tongue phenomenon</a:t>
            </a:r>
            <a:endParaRPr lang="en-US" sz="2800"/>
          </a:p>
          <a:p>
            <a:pPr lvl="1"/>
            <a:r>
              <a:rPr lang="en-US" sz="2400"/>
              <a:t>Did you feel that you knew a name but couldn’t retrieve it?</a:t>
            </a:r>
          </a:p>
          <a:p>
            <a:pPr lvl="1"/>
            <a:r>
              <a:rPr lang="en-US" sz="2400"/>
              <a:t>What did you know about it?</a:t>
            </a:r>
          </a:p>
          <a:p>
            <a:pPr lvl="2"/>
            <a:r>
              <a:rPr lang="en-US" sz="2000"/>
              <a:t>Syllables? </a:t>
            </a:r>
          </a:p>
          <a:p>
            <a:pPr lvl="2"/>
            <a:r>
              <a:rPr lang="en-US" sz="2000"/>
              <a:t>Beginning letter? (s and d occur most frequently)</a:t>
            </a:r>
          </a:p>
          <a:p>
            <a:pPr lvl="2"/>
            <a:r>
              <a:rPr lang="en-US" sz="2000"/>
              <a:t>Meaning / connotation? </a:t>
            </a:r>
          </a:p>
          <a:p>
            <a:endParaRPr lang="en-US" sz="2800"/>
          </a:p>
        </p:txBody>
      </p:sp>
      <p:pic>
        <p:nvPicPr>
          <p:cNvPr id="8196" name="Picture 4"/>
          <p:cNvPicPr>
            <a:picLocks noGrp="1" noChangeAspect="1" noChangeArrowheads="1"/>
          </p:cNvPicPr>
          <p:nvPr>
            <p:ph sz="quarter" idx="2"/>
          </p:nvPr>
        </p:nvPicPr>
        <p:blipFill>
          <a:blip r:embed="rId2" cstate="print"/>
          <a:stretch>
            <a:fillRect/>
          </a:stretch>
        </p:blipFill>
        <p:spPr>
          <a:xfrm>
            <a:off x="6629400" y="4191000"/>
            <a:ext cx="1982570" cy="2185988"/>
          </a:xfrm>
          <a:noFill/>
          <a:ln/>
        </p:spPr>
      </p:pic>
      <p:pic>
        <p:nvPicPr>
          <p:cNvPr id="8198" name="Picture 6"/>
          <p:cNvPicPr>
            <a:picLocks noGrp="1" noChangeAspect="1" noChangeArrowheads="1"/>
          </p:cNvPicPr>
          <p:nvPr>
            <p:ph sz="quarter" idx="3"/>
          </p:nvPr>
        </p:nvPicPr>
        <p:blipFill>
          <a:blip r:embed="rId3" cstate="print"/>
          <a:srcRect/>
          <a:stretch>
            <a:fillRect/>
          </a:stretch>
        </p:blipFill>
        <p:spPr>
          <a:xfrm>
            <a:off x="6708775" y="0"/>
            <a:ext cx="2435225" cy="3962400"/>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a:t>Even More (!) Theories of Encoding &amp; Retrieval Failures</a:t>
            </a:r>
          </a:p>
        </p:txBody>
      </p:sp>
      <p:sp>
        <p:nvSpPr>
          <p:cNvPr id="90115" name="Rectangle 3"/>
          <p:cNvSpPr>
            <a:spLocks noGrp="1" noChangeArrowheads="1"/>
          </p:cNvSpPr>
          <p:nvPr>
            <p:ph idx="1"/>
          </p:nvPr>
        </p:nvSpPr>
        <p:spPr/>
        <p:txBody>
          <a:bodyPr/>
          <a:lstStyle/>
          <a:p>
            <a:pPr>
              <a:lnSpc>
                <a:spcPct val="90000"/>
              </a:lnSpc>
            </a:pPr>
            <a:r>
              <a:rPr lang="en-US" sz="2800" b="1"/>
              <a:t>Retro</a:t>
            </a:r>
            <a:r>
              <a:rPr lang="en-US" sz="2800"/>
              <a:t>active Interference: Tendency for new learning to </a:t>
            </a:r>
            <a:r>
              <a:rPr lang="en-US" sz="2800" b="1"/>
              <a:t>interfere with</a:t>
            </a:r>
            <a:r>
              <a:rPr lang="en-US" sz="2800"/>
              <a:t> </a:t>
            </a:r>
            <a:r>
              <a:rPr lang="en-US" sz="2800" b="1"/>
              <a:t>retrieval of old learning</a:t>
            </a:r>
          </a:p>
          <a:p>
            <a:pPr>
              <a:lnSpc>
                <a:spcPct val="90000"/>
              </a:lnSpc>
            </a:pPr>
            <a:r>
              <a:rPr lang="en-US" sz="2800" b="1"/>
              <a:t>Pro</a:t>
            </a:r>
            <a:r>
              <a:rPr lang="en-US" sz="2800"/>
              <a:t>active Interference: Prior learning inhibits (</a:t>
            </a:r>
            <a:r>
              <a:rPr lang="en-US" sz="2800" b="1"/>
              <a:t>interferes with) recall of later learning</a:t>
            </a:r>
          </a:p>
          <a:p>
            <a:pPr>
              <a:lnSpc>
                <a:spcPct val="90000"/>
              </a:lnSpc>
            </a:pPr>
            <a:endParaRPr lang="en-US" sz="2800" b="1"/>
          </a:p>
          <a:p>
            <a:pPr>
              <a:lnSpc>
                <a:spcPct val="90000"/>
              </a:lnSpc>
            </a:pPr>
            <a:r>
              <a:rPr lang="en-US" sz="2800" b="1"/>
              <a:t>WHAT ARE YOU BEING TESTED ON? THAT IS THE KEY TO RETRO VS. PRO</a:t>
            </a:r>
          </a:p>
          <a:p>
            <a:pPr>
              <a:lnSpc>
                <a:spcPct val="90000"/>
              </a:lnSpc>
            </a:pPr>
            <a:r>
              <a:rPr lang="en-US" sz="2800" b="1">
                <a:hlinkClick r:id="rId2"/>
              </a:rPr>
              <a:t>A Different Way to Think About it / Some Examples</a:t>
            </a:r>
            <a:endParaRPr lang="en-US" sz="2800" b="1"/>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ctrTitle"/>
          </p:nvPr>
        </p:nvSpPr>
        <p:spPr/>
        <p:txBody>
          <a:bodyPr/>
          <a:lstStyle/>
          <a:p>
            <a:r>
              <a:rPr lang="en-US"/>
              <a:t>Memory Construction </a:t>
            </a:r>
          </a:p>
        </p:txBody>
      </p:sp>
      <p:sp>
        <p:nvSpPr>
          <p:cNvPr id="201733" name="Rectangle 5"/>
          <p:cNvSpPr>
            <a:spLocks noGrp="1" noChangeArrowheads="1"/>
          </p:cNvSpPr>
          <p:nvPr>
            <p:ph type="subTitle" idx="1"/>
          </p:nvPr>
        </p:nvSpPr>
        <p:spPr/>
        <p:txBody>
          <a:bodyPr>
            <a:normAutofit fontScale="92500" lnSpcReduction="20000"/>
          </a:bodyPr>
          <a:lstStyle/>
          <a:p>
            <a:pPr>
              <a:lnSpc>
                <a:spcPct val="80000"/>
              </a:lnSpc>
            </a:pPr>
            <a:r>
              <a:rPr lang="en-US" sz="2000"/>
              <a:t>*Misinformation and Imagination Effects</a:t>
            </a:r>
          </a:p>
          <a:p>
            <a:pPr>
              <a:lnSpc>
                <a:spcPct val="80000"/>
              </a:lnSpc>
            </a:pPr>
            <a:r>
              <a:rPr lang="en-US" sz="2000"/>
              <a:t>*Source Amnesia</a:t>
            </a:r>
          </a:p>
          <a:p>
            <a:pPr>
              <a:lnSpc>
                <a:spcPct val="80000"/>
              </a:lnSpc>
            </a:pPr>
            <a:r>
              <a:rPr lang="en-US" sz="2000"/>
              <a:t>*Discerning True and False Memories</a:t>
            </a:r>
          </a:p>
          <a:p>
            <a:pPr>
              <a:lnSpc>
                <a:spcPct val="80000"/>
              </a:lnSpc>
            </a:pPr>
            <a:r>
              <a:rPr lang="en-US" sz="2000"/>
              <a:t>*Children’s Eyewitness Recall</a:t>
            </a:r>
          </a:p>
          <a:p>
            <a:pPr>
              <a:lnSpc>
                <a:spcPct val="80000"/>
              </a:lnSpc>
            </a:pPr>
            <a:r>
              <a:rPr lang="en-US" sz="2000"/>
              <a:t>*Repressed or Constructed Memories</a:t>
            </a: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The Misinformation Effect</a:t>
            </a:r>
          </a:p>
        </p:txBody>
      </p:sp>
      <p:sp>
        <p:nvSpPr>
          <p:cNvPr id="203779" name="Rectangle 3"/>
          <p:cNvSpPr>
            <a:spLocks noGrp="1" noChangeArrowheads="1"/>
          </p:cNvSpPr>
          <p:nvPr>
            <p:ph idx="1"/>
          </p:nvPr>
        </p:nvSpPr>
        <p:spPr/>
        <p:txBody>
          <a:bodyPr/>
          <a:lstStyle/>
          <a:p>
            <a:pPr>
              <a:lnSpc>
                <a:spcPct val="80000"/>
              </a:lnSpc>
            </a:pPr>
            <a:r>
              <a:rPr lang="en-US" sz="2800"/>
              <a:t>Young children and elderly are particularly susceptible to the misinformation effect.</a:t>
            </a:r>
          </a:p>
          <a:p>
            <a:pPr>
              <a:lnSpc>
                <a:spcPct val="80000"/>
              </a:lnSpc>
            </a:pPr>
            <a:endParaRPr lang="en-US" sz="2800"/>
          </a:p>
          <a:p>
            <a:pPr>
              <a:lnSpc>
                <a:spcPct val="80000"/>
              </a:lnSpc>
            </a:pPr>
            <a:r>
              <a:rPr lang="en-US" sz="2800" b="1" i="1"/>
              <a:t>Ways to get the misinformation effect:</a:t>
            </a:r>
          </a:p>
          <a:p>
            <a:pPr>
              <a:lnSpc>
                <a:spcPct val="80000"/>
              </a:lnSpc>
            </a:pPr>
            <a:r>
              <a:rPr lang="en-US" sz="2800"/>
              <a:t>Exposure to subtle misinformation</a:t>
            </a:r>
          </a:p>
          <a:p>
            <a:pPr>
              <a:lnSpc>
                <a:spcPct val="80000"/>
              </a:lnSpc>
            </a:pPr>
            <a:r>
              <a:rPr lang="en-US" sz="2800"/>
              <a:t>Asking leading questions can plant false memories</a:t>
            </a:r>
          </a:p>
          <a:p>
            <a:pPr lvl="1">
              <a:lnSpc>
                <a:spcPct val="80000"/>
              </a:lnSpc>
            </a:pPr>
            <a:r>
              <a:rPr lang="en-US" sz="2400"/>
              <a:t>Ppl fill in gaps in memory with plausible guesses</a:t>
            </a:r>
          </a:p>
          <a:p>
            <a:pPr>
              <a:lnSpc>
                <a:spcPct val="80000"/>
              </a:lnSpc>
            </a:pPr>
            <a:r>
              <a:rPr lang="en-US" sz="2800"/>
              <a:t>Vivid retellings may implant false memories</a:t>
            </a:r>
          </a:p>
          <a:p>
            <a:pPr>
              <a:lnSpc>
                <a:spcPct val="80000"/>
              </a:lnSpc>
            </a:pPr>
            <a:r>
              <a:rPr lang="en-US" sz="2800"/>
              <a:t>Repeated imaging and rehearsing nonexistent events</a:t>
            </a:r>
          </a:p>
          <a:p>
            <a:pPr>
              <a:lnSpc>
                <a:spcPct val="80000"/>
              </a:lnSpc>
            </a:pPr>
            <a:endParaRPr lang="en-US" sz="280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Source Amnesia</a:t>
            </a:r>
          </a:p>
        </p:txBody>
      </p:sp>
      <p:sp>
        <p:nvSpPr>
          <p:cNvPr id="205827" name="Rectangle 3"/>
          <p:cNvSpPr>
            <a:spLocks noGrp="1" noChangeArrowheads="1"/>
          </p:cNvSpPr>
          <p:nvPr>
            <p:ph idx="1"/>
          </p:nvPr>
        </p:nvSpPr>
        <p:spPr>
          <a:xfrm>
            <a:off x="0" y="1143000"/>
            <a:ext cx="9144000" cy="5715000"/>
          </a:xfrm>
        </p:spPr>
        <p:txBody>
          <a:bodyPr/>
          <a:lstStyle/>
          <a:p>
            <a:r>
              <a:rPr lang="en-US" sz="2800"/>
              <a:t>Source Monitoring = ability to recall the source of a fact</a:t>
            </a:r>
          </a:p>
          <a:p>
            <a:r>
              <a:rPr lang="en-US" sz="2800"/>
              <a:t>Develops between 3 &amp; 5, mature by 6</a:t>
            </a:r>
          </a:p>
          <a:p>
            <a:r>
              <a:rPr lang="en-US" sz="2800"/>
              <a:t>Psychologists orally teach children a bunch of novel facts (Nile is the longest river in the world)</a:t>
            </a:r>
          </a:p>
          <a:p>
            <a:r>
              <a:rPr lang="en-US" sz="2800"/>
              <a:t>1 day later, 70% of 4 year olds remember the facts</a:t>
            </a:r>
          </a:p>
          <a:p>
            <a:r>
              <a:rPr lang="en-US" sz="2800"/>
              <a:t>Almost all, though, were unable to recall where they learned this information.  Most said from a parent, teacher, or the media.  6-8 year olds knew they were just taught that yesterday by the psychologists. </a:t>
            </a:r>
          </a:p>
          <a:p>
            <a:endParaRPr lang="en-US" sz="2800"/>
          </a:p>
          <a:p>
            <a:endParaRPr lang="en-US" sz="2800"/>
          </a:p>
          <a:p>
            <a:endParaRPr lang="en-US" sz="2800"/>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Source Amnesia</a:t>
            </a:r>
          </a:p>
        </p:txBody>
      </p:sp>
      <p:sp>
        <p:nvSpPr>
          <p:cNvPr id="206851" name="Rectangle 3"/>
          <p:cNvSpPr>
            <a:spLocks noGrp="1" noChangeArrowheads="1"/>
          </p:cNvSpPr>
          <p:nvPr>
            <p:ph idx="1"/>
          </p:nvPr>
        </p:nvSpPr>
        <p:spPr/>
        <p:txBody>
          <a:bodyPr/>
          <a:lstStyle/>
          <a:p>
            <a:pPr>
              <a:lnSpc>
                <a:spcPct val="90000"/>
              </a:lnSpc>
            </a:pPr>
            <a:r>
              <a:rPr lang="en-US" sz="2400"/>
              <a:t>Ppl w/damage to prefrontal cortex have difficult in identifying sources</a:t>
            </a:r>
          </a:p>
          <a:p>
            <a:pPr>
              <a:lnSpc>
                <a:spcPct val="90000"/>
              </a:lnSpc>
            </a:pPr>
            <a:r>
              <a:rPr lang="en-US" sz="2400"/>
              <a:t>Apparent more in the elderly</a:t>
            </a:r>
          </a:p>
          <a:p>
            <a:pPr>
              <a:lnSpc>
                <a:spcPct val="90000"/>
              </a:lnSpc>
            </a:pPr>
            <a:endParaRPr lang="en-US" sz="2400"/>
          </a:p>
          <a:p>
            <a:pPr>
              <a:lnSpc>
                <a:spcPct val="90000"/>
              </a:lnSpc>
            </a:pPr>
            <a:r>
              <a:rPr lang="en-US" sz="2400"/>
              <a:t>Kids have poor episodic memory. WHY?</a:t>
            </a:r>
          </a:p>
          <a:p>
            <a:pPr>
              <a:lnSpc>
                <a:spcPct val="90000"/>
              </a:lnSpc>
            </a:pPr>
            <a:r>
              <a:rPr lang="en-US" sz="2400"/>
              <a:t>Inability to bind together specific combos of memory characteristics (perceptual, contextual, affective info)…memories for real events vs. imagined generally include more perceptual info (color), more spatial-temporal info, and more meaningful details than memory for an imagined event</a:t>
            </a: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STORY TIME!!!</a:t>
            </a:r>
          </a:p>
        </p:txBody>
      </p:sp>
      <p:sp>
        <p:nvSpPr>
          <p:cNvPr id="207875" name="Rectangle 3"/>
          <p:cNvSpPr>
            <a:spLocks noGrp="1" noChangeArrowheads="1"/>
          </p:cNvSpPr>
          <p:nvPr>
            <p:ph idx="1"/>
          </p:nvPr>
        </p:nvSpPr>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sz="4000"/>
              <a:t>Demonstration of Superiority of Recognition over Recall</a:t>
            </a:r>
          </a:p>
        </p:txBody>
      </p:sp>
      <p:sp>
        <p:nvSpPr>
          <p:cNvPr id="208899" name="Rectangle 3"/>
          <p:cNvSpPr>
            <a:spLocks noGrp="1" noChangeArrowheads="1"/>
          </p:cNvSpPr>
          <p:nvPr>
            <p:ph idx="1"/>
          </p:nvPr>
        </p:nvSpPr>
        <p:spPr/>
        <p:txBody>
          <a:bodyPr/>
          <a:lstStyle/>
          <a:p>
            <a:pPr>
              <a:lnSpc>
                <a:spcPct val="90000"/>
              </a:lnSpc>
            </a:pPr>
            <a:r>
              <a:rPr lang="en-US" sz="2800"/>
              <a:t>Read list on page 28</a:t>
            </a:r>
          </a:p>
          <a:p>
            <a:pPr>
              <a:lnSpc>
                <a:spcPct val="90000"/>
              </a:lnSpc>
            </a:pPr>
            <a:r>
              <a:rPr lang="en-US" sz="2800"/>
              <a:t>Recall as many as possible (1 min)</a:t>
            </a:r>
          </a:p>
          <a:p>
            <a:pPr>
              <a:lnSpc>
                <a:spcPct val="90000"/>
              </a:lnSpc>
            </a:pPr>
            <a:r>
              <a:rPr lang="en-US" sz="2800"/>
              <a:t>Handout 9-9 (Recognition: 1 min)</a:t>
            </a:r>
          </a:p>
          <a:p>
            <a:pPr>
              <a:lnSpc>
                <a:spcPct val="90000"/>
              </a:lnSpc>
            </a:pPr>
            <a:r>
              <a:rPr lang="en-US" sz="2800"/>
              <a:t>pain / thread  VS point / sharp= Serial Position Effect</a:t>
            </a:r>
          </a:p>
          <a:p>
            <a:pPr>
              <a:lnSpc>
                <a:spcPct val="90000"/>
              </a:lnSpc>
            </a:pPr>
            <a:r>
              <a:rPr lang="en-US" sz="2800"/>
              <a:t>How many recalled (3/4) sharp? Recognized?</a:t>
            </a:r>
          </a:p>
          <a:p>
            <a:pPr>
              <a:lnSpc>
                <a:spcPct val="90000"/>
              </a:lnSpc>
            </a:pPr>
            <a:r>
              <a:rPr lang="en-US" sz="2800"/>
              <a:t>How man recalled (3/4) hurt? Recognized?</a:t>
            </a:r>
          </a:p>
          <a:p>
            <a:pPr>
              <a:lnSpc>
                <a:spcPct val="90000"/>
              </a:lnSpc>
            </a:pPr>
            <a:r>
              <a:rPr lang="en-US" sz="2800"/>
              <a:t>How many recalled (3/4) needle? Recognized?</a:t>
            </a:r>
          </a:p>
          <a:p>
            <a:pPr>
              <a:lnSpc>
                <a:spcPct val="90000"/>
              </a:lnSpc>
            </a:pPr>
            <a:r>
              <a:rPr lang="en-US" sz="2800"/>
              <a:t>That’s funny, needle wasn’t one of the words!!!</a:t>
            </a:r>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Repressed Memories</a:t>
            </a:r>
          </a:p>
        </p:txBody>
      </p:sp>
      <p:sp>
        <p:nvSpPr>
          <p:cNvPr id="210947" name="Rectangle 3"/>
          <p:cNvSpPr>
            <a:spLocks noGrp="1" noChangeArrowheads="1"/>
          </p:cNvSpPr>
          <p:nvPr>
            <p:ph idx="1"/>
          </p:nvPr>
        </p:nvSpPr>
        <p:spPr/>
        <p:txBody>
          <a:bodyPr/>
          <a:lstStyle/>
          <a:p>
            <a:r>
              <a:rPr lang="en-US" dirty="0"/>
              <a:t>Childhood abuse happens</a:t>
            </a:r>
          </a:p>
          <a:p>
            <a:r>
              <a:rPr lang="en-US" dirty="0"/>
              <a:t>Current estimates say 18-59% of these cases are not remembered</a:t>
            </a:r>
          </a:p>
          <a:p>
            <a:r>
              <a:rPr lang="en-US" i="1" dirty="0"/>
              <a:t>Taking Sides: Discussion &amp; Debate: Something about Repressed Memories</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7 Dwarfs</a:t>
            </a:r>
          </a:p>
        </p:txBody>
      </p:sp>
      <p:sp>
        <p:nvSpPr>
          <p:cNvPr id="9219" name="Rectangle 3"/>
          <p:cNvSpPr>
            <a:spLocks noGrp="1" noChangeArrowheads="1"/>
          </p:cNvSpPr>
          <p:nvPr>
            <p:ph idx="1"/>
          </p:nvPr>
        </p:nvSpPr>
        <p:spPr/>
        <p:txBody>
          <a:bodyPr/>
          <a:lstStyle/>
          <a:p>
            <a:pPr>
              <a:lnSpc>
                <a:spcPct val="80000"/>
              </a:lnSpc>
            </a:pPr>
            <a:r>
              <a:rPr lang="en-US" sz="2800" i="1"/>
              <a:t>Organization by sound, letter, and meaning</a:t>
            </a:r>
          </a:p>
          <a:p>
            <a:pPr lvl="1">
              <a:lnSpc>
                <a:spcPct val="80000"/>
              </a:lnSpc>
            </a:pPr>
            <a:r>
              <a:rPr lang="en-US" sz="2400"/>
              <a:t>Were wrong responses similar in sound? 5 of 7 end in y-sound &amp; have 2 syllables</a:t>
            </a:r>
          </a:p>
          <a:p>
            <a:pPr lvl="1">
              <a:lnSpc>
                <a:spcPct val="80000"/>
              </a:lnSpc>
            </a:pPr>
            <a:r>
              <a:rPr lang="en-US" sz="2400"/>
              <a:t>Did you recall Lazy, Clumsy, Droopy, or Grouchy?  They are similar in meaning to the real names!</a:t>
            </a:r>
          </a:p>
          <a:p>
            <a:pPr lvl="1">
              <a:lnSpc>
                <a:spcPct val="80000"/>
              </a:lnSpc>
            </a:pPr>
            <a:r>
              <a:rPr lang="en-US" sz="2400"/>
              <a:t>Most likely to be recalled vs. least = Sleepy, Dopey, Grumpy, Sneezy, Happy, Doc, and Bashful</a:t>
            </a:r>
          </a:p>
          <a:p>
            <a:pPr lvl="1">
              <a:lnSpc>
                <a:spcPct val="80000"/>
              </a:lnSpc>
            </a:pPr>
            <a:r>
              <a:rPr lang="en-US" sz="2400"/>
              <a:t>Most likely to recall the 5 rhymers in a row (orgo by sound)</a:t>
            </a:r>
          </a:p>
          <a:p>
            <a:pPr>
              <a:lnSpc>
                <a:spcPct val="80000"/>
              </a:lnSpc>
            </a:pPr>
            <a:r>
              <a:rPr lang="en-US" sz="2800" i="1"/>
              <a:t>Recall vs. Recognition</a:t>
            </a:r>
          </a:p>
          <a:p>
            <a:pPr lvl="1">
              <a:lnSpc>
                <a:spcPct val="80000"/>
              </a:lnSpc>
            </a:pPr>
            <a:r>
              <a:rPr lang="en-US" sz="2400"/>
              <a:t>Recall is a 2-step process (generation of targets and identification of correctness)</a:t>
            </a:r>
          </a:p>
          <a:p>
            <a:pPr lvl="1">
              <a:lnSpc>
                <a:spcPct val="80000"/>
              </a:lnSpc>
            </a:pPr>
            <a:r>
              <a:rPr lang="en-US" sz="2400"/>
              <a:t>Recognition eliminates the 1</a:t>
            </a:r>
            <a:r>
              <a:rPr lang="en-US" sz="2400" baseline="30000"/>
              <a:t>st</a:t>
            </a:r>
            <a:r>
              <a:rPr lang="en-US" sz="2400"/>
              <a:t> step</a:t>
            </a:r>
          </a:p>
          <a:p>
            <a:pPr>
              <a:lnSpc>
                <a:spcPct val="80000"/>
              </a:lnSpc>
            </a:pPr>
            <a:endParaRPr lang="en-US" sz="280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7 Dwarfs</a:t>
            </a:r>
          </a:p>
        </p:txBody>
      </p:sp>
      <p:sp>
        <p:nvSpPr>
          <p:cNvPr id="10243" name="Rectangle 3"/>
          <p:cNvSpPr>
            <a:spLocks noGrp="1" noChangeArrowheads="1"/>
          </p:cNvSpPr>
          <p:nvPr>
            <p:ph idx="1"/>
          </p:nvPr>
        </p:nvSpPr>
        <p:spPr/>
        <p:txBody>
          <a:bodyPr/>
          <a:lstStyle/>
          <a:p>
            <a:pPr>
              <a:lnSpc>
                <a:spcPct val="90000"/>
              </a:lnSpc>
            </a:pPr>
            <a:r>
              <a:rPr lang="en-US" sz="2800"/>
              <a:t>Which “store” of memory did we access when I asked you this question?</a:t>
            </a:r>
          </a:p>
          <a:p>
            <a:pPr>
              <a:lnSpc>
                <a:spcPct val="90000"/>
              </a:lnSpc>
            </a:pPr>
            <a:r>
              <a:rPr lang="en-US" sz="2800"/>
              <a:t>LTM</a:t>
            </a:r>
          </a:p>
          <a:p>
            <a:pPr>
              <a:lnSpc>
                <a:spcPct val="90000"/>
              </a:lnSpc>
            </a:pPr>
            <a:r>
              <a:rPr lang="en-US" sz="2800"/>
              <a:t>What is this process of accessing this info called?</a:t>
            </a:r>
          </a:p>
          <a:p>
            <a:pPr>
              <a:lnSpc>
                <a:spcPct val="90000"/>
              </a:lnSpc>
            </a:pPr>
            <a:r>
              <a:rPr lang="en-US" sz="2800"/>
              <a:t>RETRIEVAL</a:t>
            </a:r>
          </a:p>
          <a:p>
            <a:pPr>
              <a:lnSpc>
                <a:spcPct val="90000"/>
              </a:lnSpc>
            </a:pPr>
            <a:r>
              <a:rPr lang="en-US" sz="2800"/>
              <a:t>Now, turn paper over and write down the 7 dwarfs again!</a:t>
            </a:r>
          </a:p>
          <a:p>
            <a:pPr>
              <a:lnSpc>
                <a:spcPct val="90000"/>
              </a:lnSpc>
            </a:pPr>
            <a:r>
              <a:rPr lang="en-US" sz="2800"/>
              <a:t>Now, which “store” of memory is the information being “retrieved” from?</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Yamato Painting</Template>
  <TotalTime>2482</TotalTime>
  <Words>3988</Words>
  <Application>Microsoft Office PowerPoint</Application>
  <PresentationFormat>On-screen Show (4:3)</PresentationFormat>
  <Paragraphs>559</Paragraphs>
  <Slides>77</Slides>
  <Notes>4</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YamatoPainting</vt:lpstr>
      <vt:lpstr>Memory</vt:lpstr>
      <vt:lpstr>Journal: Day 6</vt:lpstr>
      <vt:lpstr>Journal: Day 7</vt:lpstr>
      <vt:lpstr>Introducing Memory</vt:lpstr>
      <vt:lpstr>What is Memory?</vt:lpstr>
      <vt:lpstr>The Phenomenon of Memory</vt:lpstr>
      <vt:lpstr>Can you name…</vt:lpstr>
      <vt:lpstr>7 Dwarfs</vt:lpstr>
      <vt:lpstr>7 Dwarfs</vt:lpstr>
      <vt:lpstr>World Memory Championships</vt:lpstr>
      <vt:lpstr>The Case of Clive Wearing</vt:lpstr>
      <vt:lpstr>Flashbulb Memories</vt:lpstr>
      <vt:lpstr>Bias in Memory</vt:lpstr>
      <vt:lpstr>INFO PROCSSING: 3 Box Model</vt:lpstr>
      <vt:lpstr>Memory Stores &amp;  The 3 Stages of Memory</vt:lpstr>
      <vt:lpstr>Stages of Memory: 3 Processes</vt:lpstr>
      <vt:lpstr>Encoding:  Getting Information In</vt:lpstr>
      <vt:lpstr>Rehearsal</vt:lpstr>
      <vt:lpstr>Serial Position Effect</vt:lpstr>
      <vt:lpstr>Encoding</vt:lpstr>
      <vt:lpstr>The Self-Reference Effect</vt:lpstr>
      <vt:lpstr>Meaning and Memory</vt:lpstr>
      <vt:lpstr>Semantic Encoding of Pictures (SKIP !)</vt:lpstr>
      <vt:lpstr>Imagery</vt:lpstr>
      <vt:lpstr>Mnemonic Devices</vt:lpstr>
      <vt:lpstr>Peg Word System </vt:lpstr>
      <vt:lpstr>Method of Loci: Simonides</vt:lpstr>
      <vt:lpstr>The Key Word Method</vt:lpstr>
      <vt:lpstr>Chunking</vt:lpstr>
      <vt:lpstr>Storage: Retaining Information</vt:lpstr>
      <vt:lpstr>Iconic Memory</vt:lpstr>
      <vt:lpstr>Whole Report</vt:lpstr>
      <vt:lpstr>Partial Report</vt:lpstr>
      <vt:lpstr>Time Delay</vt:lpstr>
      <vt:lpstr>Sensory Memory</vt:lpstr>
      <vt:lpstr>Sensory Memories</vt:lpstr>
      <vt:lpstr>Working Memory</vt:lpstr>
      <vt:lpstr>Working Memory</vt:lpstr>
      <vt:lpstr>Memory Capacity</vt:lpstr>
      <vt:lpstr>Capacity</vt:lpstr>
      <vt:lpstr>Rajan Mahadevan</vt:lpstr>
      <vt:lpstr>Rehearsal</vt:lpstr>
      <vt:lpstr>Storing Memories</vt:lpstr>
      <vt:lpstr>Long-Term Memory</vt:lpstr>
      <vt:lpstr>Long-Term Memory</vt:lpstr>
      <vt:lpstr>Memory Stores</vt:lpstr>
      <vt:lpstr>Slide 47</vt:lpstr>
      <vt:lpstr>LT Explicit Memories</vt:lpstr>
      <vt:lpstr>Slide 49</vt:lpstr>
      <vt:lpstr>LT Implicit Memories</vt:lpstr>
      <vt:lpstr>Storing Implicit &amp; Explicit Memories</vt:lpstr>
      <vt:lpstr>Eidetic (Photographic) Memory</vt:lpstr>
      <vt:lpstr>Anterograde Amnesia</vt:lpstr>
      <vt:lpstr>Implicit Memory</vt:lpstr>
      <vt:lpstr>Retrieval:  Getting Information Out</vt:lpstr>
      <vt:lpstr>Recognition vs. Recall</vt:lpstr>
      <vt:lpstr>Recall Experiment</vt:lpstr>
      <vt:lpstr>Priming</vt:lpstr>
      <vt:lpstr>Some Interesting Facts  About Deja-Vu</vt:lpstr>
      <vt:lpstr>State and Context Dependent Learning</vt:lpstr>
      <vt:lpstr>Fig. 9.15 The effect of mood on memory. Subjects best remembered a list of words when their mood during testing was the same as their mood was when they learned the list. (Adapted from Bower, 1981.) </vt:lpstr>
      <vt:lpstr>3 Explanations of It (18-19)</vt:lpstr>
      <vt:lpstr>Forgetting</vt:lpstr>
      <vt:lpstr>Change Blindness</vt:lpstr>
      <vt:lpstr>More Encoding Failures</vt:lpstr>
      <vt:lpstr>Slide 66</vt:lpstr>
      <vt:lpstr>Memory Stores</vt:lpstr>
      <vt:lpstr>Retrieval Failures</vt:lpstr>
      <vt:lpstr>Repressed Memories</vt:lpstr>
      <vt:lpstr>Even More (!) Theories of Encoding &amp; Retrieval Failures</vt:lpstr>
      <vt:lpstr>Memory Construction </vt:lpstr>
      <vt:lpstr>The Misinformation Effect</vt:lpstr>
      <vt:lpstr>Source Amnesia</vt:lpstr>
      <vt:lpstr>Source Amnesia</vt:lpstr>
      <vt:lpstr>STORY TIME!!!</vt:lpstr>
      <vt:lpstr>Demonstration of Superiority of Recognition over Recall</vt:lpstr>
      <vt:lpstr>Repressed Memories</vt:lpstr>
    </vt:vector>
  </TitlesOfParts>
  <Company>Virginia Beach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Virginia Beach City Public Schools</dc:creator>
  <cp:lastModifiedBy>Virginia Beach City Public Schools</cp:lastModifiedBy>
  <cp:revision>60</cp:revision>
  <dcterms:created xsi:type="dcterms:W3CDTF">2007-12-05T19:04:34Z</dcterms:created>
  <dcterms:modified xsi:type="dcterms:W3CDTF">2009-09-21T12:52:29Z</dcterms:modified>
</cp:coreProperties>
</file>