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5"/>
  </p:notesMasterIdLst>
  <p:sldIdLst>
    <p:sldId id="257" r:id="rId2"/>
    <p:sldId id="258" r:id="rId3"/>
    <p:sldId id="260" r:id="rId4"/>
    <p:sldId id="261" r:id="rId5"/>
    <p:sldId id="265" r:id="rId6"/>
    <p:sldId id="266" r:id="rId7"/>
    <p:sldId id="267" r:id="rId8"/>
    <p:sldId id="268" r:id="rId9"/>
    <p:sldId id="269" r:id="rId10"/>
    <p:sldId id="271" r:id="rId11"/>
    <p:sldId id="272" r:id="rId12"/>
    <p:sldId id="274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BED90-3A4A-4658-B36D-CD6896CD38FF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20080-DC42-4A33-A9C2-752E69031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6EE94F-B78E-4281-BEEC-236C01F66EA8}" type="slidenum">
              <a:rPr lang="en-US"/>
              <a:pPr/>
              <a:t>13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DiscPsy .193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192BFEC-50F0-4B7C-8242-916E80E162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29E7970-C7BD-4468-961B-6F577B327447}" type="datetimeFigureOut">
              <a:rPr lang="en-US" smtClean="0"/>
              <a:pPr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71EDA08-6C0E-47D5-9523-B5F502C21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youtube.com/watch?v=vdh7MngntnI&amp;feature=relate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r7ttRaXlnfs&amp;feature=related" TargetMode="External"/><Relationship Id="rId2" Type="http://schemas.openxmlformats.org/officeDocument/2006/relationships/hyperlink" Target="http://www.youtube.com/watch?v=ySMh1mBi3cI&amp;feature=related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hyperlink" Target="http://www.pigeon.psy.tufts.edu/psych26/kohler.ht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altLang="en-US" sz="4500" dirty="0"/>
              <a:t>New Understandings of </a:t>
            </a:r>
            <a:r>
              <a:rPr lang="en-US" altLang="en-US" sz="4500" dirty="0" smtClean="0"/>
              <a:t/>
            </a:r>
            <a:br>
              <a:rPr lang="en-US" altLang="en-US" sz="4500" dirty="0" smtClean="0"/>
            </a:br>
            <a:r>
              <a:rPr lang="en-US" altLang="en-US" sz="4500" dirty="0" smtClean="0"/>
              <a:t>Operant </a:t>
            </a:r>
            <a:r>
              <a:rPr lang="en-US" altLang="en-US" sz="4500" dirty="0"/>
              <a:t>Conditioning: </a:t>
            </a:r>
            <a:br>
              <a:rPr lang="en-US" altLang="en-US" sz="4500" dirty="0"/>
            </a:br>
            <a:r>
              <a:rPr lang="en-US" altLang="en-US" sz="4500" dirty="0"/>
              <a:t>The Role of Cognition: </a:t>
            </a:r>
            <a:r>
              <a:rPr lang="en-US" altLang="en-US" sz="4500" dirty="0" smtClean="0"/>
              <a:t/>
            </a:r>
            <a:br>
              <a:rPr lang="en-US" altLang="en-US" sz="4500" dirty="0" smtClean="0"/>
            </a:br>
            <a:r>
              <a:rPr lang="en-US" altLang="en-US" sz="4500" b="1" dirty="0" smtClean="0"/>
              <a:t>Latent</a:t>
            </a:r>
            <a:r>
              <a:rPr lang="en-US" altLang="en-US" sz="4500" b="1" dirty="0"/>
              <a:t>, Observational, Abstract, and </a:t>
            </a:r>
            <a:r>
              <a:rPr lang="en-US" altLang="en-US" sz="4500" b="1" dirty="0" smtClean="0"/>
              <a:t>Insight </a:t>
            </a:r>
            <a:r>
              <a:rPr lang="en-US" altLang="en-US" sz="4500" b="1" dirty="0"/>
              <a:t>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772400" cy="6858000"/>
          </a:xfrm>
        </p:spPr>
        <p:txBody>
          <a:bodyPr/>
          <a:lstStyle/>
          <a:p>
            <a:r>
              <a:rPr lang="en-US" altLang="en-US" sz="6600"/>
              <a:t>New Understandings of Operant Conditioning:</a:t>
            </a:r>
            <a:br>
              <a:rPr lang="en-US" altLang="en-US" sz="6600"/>
            </a:br>
            <a:r>
              <a:rPr lang="en-US" altLang="en-US" sz="6600"/>
              <a:t>The Role of Biology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/>
              <a:t>Biological Predispositions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0" y="1447800"/>
            <a:ext cx="5410200" cy="1905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Animal training issues – easier to train behaviors that are closer to natural behaviors using a natural </a:t>
            </a:r>
            <a:r>
              <a:rPr lang="en-US" altLang="en-US" dirty="0" err="1"/>
              <a:t>reinforcer</a:t>
            </a:r>
            <a:r>
              <a:rPr lang="en-US" altLang="en-US" dirty="0"/>
              <a:t> (food).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  <p:pic>
        <p:nvPicPr>
          <p:cNvPr id="70660" name="Picture 4" descr="squirr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00675" y="1066800"/>
            <a:ext cx="2714625" cy="2819400"/>
          </a:xfrm>
          <a:prstGeom prst="rect">
            <a:avLst/>
          </a:prstGeom>
          <a:noFill/>
        </p:spPr>
      </p:pic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4648200" y="3962400"/>
            <a:ext cx="4343400" cy="310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2600"/>
              <a:t>Instinctive drift—naturally occurring behaviors that interfere with operant responses. 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2600"/>
              <a:t>What happens when a trained tiger shows instinctive drift?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70662" name="Picture 6" descr="siegfried &amp; ro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962400"/>
            <a:ext cx="4267200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Instinctive Drift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Animals will not perform certain behaviors that go against their natural inclinations. </a:t>
            </a:r>
          </a:p>
          <a:p>
            <a:pPr>
              <a:lnSpc>
                <a:spcPct val="80000"/>
              </a:lnSpc>
            </a:pPr>
            <a:r>
              <a:rPr lang="en-US" sz="2800"/>
              <a:t>Rats will not walk backward</a:t>
            </a:r>
          </a:p>
          <a:p>
            <a:pPr>
              <a:lnSpc>
                <a:spcPct val="80000"/>
              </a:lnSpc>
            </a:pPr>
            <a:r>
              <a:rPr lang="en-US" sz="2800"/>
              <a:t>A pig was once trained to put a coin in a piggy bank for a TV commercial,</a:t>
            </a:r>
          </a:p>
          <a:p>
            <a:pPr>
              <a:lnSpc>
                <a:spcPct val="80000"/>
              </a:lnSpc>
            </a:pPr>
            <a:r>
              <a:rPr lang="en-US" sz="2800"/>
              <a:t>But, despite rewards, pig started to attempt to bury the coin in the ground</a:t>
            </a:r>
          </a:p>
          <a:p>
            <a:pPr>
              <a:lnSpc>
                <a:spcPct val="80000"/>
              </a:lnSpc>
            </a:pPr>
            <a:r>
              <a:rPr lang="en-US" sz="2800"/>
              <a:t>Raccoons, in the same situation, began washing the coin (which is apparently the raccoon thing to do)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7848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>
                <a:solidFill>
                  <a:schemeClr val="tx2"/>
                </a:solidFill>
              </a:rPr>
              <a:t>Classical Conditioning vs.</a:t>
            </a:r>
            <a:br>
              <a:rPr lang="en-US" altLang="en-US" sz="4000">
                <a:solidFill>
                  <a:schemeClr val="tx2"/>
                </a:solidFill>
              </a:rPr>
            </a:br>
            <a:r>
              <a:rPr lang="en-US" altLang="en-US" sz="4000">
                <a:solidFill>
                  <a:schemeClr val="tx2"/>
                </a:solidFill>
              </a:rPr>
              <a:t> Operant Conditioning</a:t>
            </a:r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28800"/>
            <a:ext cx="9144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Skinner &amp; Thorndike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Believed that cognitions (thoughts), perceptions and expectations have no place in psychology.</a:t>
            </a:r>
          </a:p>
          <a:p>
            <a:r>
              <a:rPr lang="en-US"/>
              <a:t>This is because they cannot be studied through observation and therefore were seen as not being objective.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r>
              <a:rPr lang="en-US" altLang="en-US"/>
              <a:t>Latent Learning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524000"/>
            <a:ext cx="7556500" cy="4114800"/>
          </a:xfrm>
        </p:spPr>
        <p:txBody>
          <a:bodyPr/>
          <a:lstStyle/>
          <a:p>
            <a:r>
              <a:rPr lang="en-US" altLang="en-US" sz="3600"/>
              <a:t>Learning that takes place in absence of an apparent reward</a:t>
            </a:r>
          </a:p>
          <a:p>
            <a:r>
              <a:rPr lang="en-US" altLang="en-US" sz="3600"/>
              <a:t>Idea developed by E.C. Tolman</a:t>
            </a:r>
          </a:p>
          <a:p>
            <a:endParaRPr lang="en-US" altLang="en-US" sz="3600"/>
          </a:p>
          <a:p>
            <a:endParaRPr lang="en-US" altLang="en-US" sz="3600"/>
          </a:p>
        </p:txBody>
      </p:sp>
      <p:pic>
        <p:nvPicPr>
          <p:cNvPr id="49156" name="Picture 4" descr="Tol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3429000"/>
            <a:ext cx="2260600" cy="2895600"/>
          </a:xfrm>
          <a:prstGeom prst="rect">
            <a:avLst/>
          </a:prstGeom>
          <a:noFill/>
        </p:spPr>
      </p:pic>
      <p:pic>
        <p:nvPicPr>
          <p:cNvPr id="13314" name="Picture 2" descr="http://www.umich.edu/~psycours/331/images/rat%20maz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3962400"/>
            <a:ext cx="2705100" cy="1914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E.C. </a:t>
            </a:r>
            <a:r>
              <a:rPr lang="en-US" dirty="0" err="1"/>
              <a:t>Tolman’s</a:t>
            </a:r>
            <a:r>
              <a:rPr lang="en-US" dirty="0"/>
              <a:t> Rat Maze Experiment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105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3 rat groups</a:t>
            </a:r>
            <a:endParaRPr lang="en-US" sz="2800" dirty="0"/>
          </a:p>
          <a:p>
            <a:r>
              <a:rPr lang="en-US" sz="2800" dirty="0"/>
              <a:t>The control group, Group 1, was fed upon reaching the </a:t>
            </a:r>
            <a:r>
              <a:rPr lang="en-US" sz="2800" dirty="0" smtClean="0"/>
              <a:t>goal beginning on day 1.  </a:t>
            </a:r>
            <a:endParaRPr lang="en-US" sz="2800" dirty="0"/>
          </a:p>
          <a:p>
            <a:r>
              <a:rPr lang="en-US" sz="2800" dirty="0" smtClean="0"/>
              <a:t>Group 2 fed beginning on 7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day.</a:t>
            </a:r>
            <a:endParaRPr lang="en-US" sz="2800" dirty="0"/>
          </a:p>
          <a:p>
            <a:r>
              <a:rPr lang="en-US" sz="2800" dirty="0" smtClean="0"/>
              <a:t>Group 3 fed beginning on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day.</a:t>
            </a:r>
          </a:p>
          <a:p>
            <a:endParaRPr lang="en-US" sz="2800" dirty="0" smtClean="0"/>
          </a:p>
          <a:p>
            <a:r>
              <a:rPr lang="en-US" sz="2800" dirty="0" smtClean="0"/>
              <a:t>?Group 2 compared to Group 1 on day 7?</a:t>
            </a:r>
          </a:p>
          <a:p>
            <a:r>
              <a:rPr lang="en-US" sz="2800" dirty="0" smtClean="0"/>
              <a:t>?Group 3 compared to Group  1 on day 3?</a:t>
            </a:r>
          </a:p>
          <a:p>
            <a:endParaRPr lang="en-US" sz="2800" dirty="0" smtClean="0"/>
          </a:p>
          <a:p>
            <a:r>
              <a:rPr lang="en-US" sz="2800" dirty="0" smtClean="0"/>
              <a:t>“Latent Learning” created a “cognitive map” called upon when a reward becomes apparent.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pic>
        <p:nvPicPr>
          <p:cNvPr id="12290" name="Picture 2" descr="http://www.rat-race-escape-artists.com/images/Rat-Race-Mov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2352484"/>
            <a:ext cx="2514600" cy="24957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Observational Learning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1965 Bandera's </a:t>
            </a:r>
            <a:r>
              <a:rPr lang="en-US" dirty="0" err="1">
                <a:hlinkClick r:id="rId2"/>
              </a:rPr>
              <a:t>Bobo</a:t>
            </a:r>
            <a:r>
              <a:rPr lang="en-US" dirty="0">
                <a:hlinkClick r:id="rId2"/>
              </a:rPr>
              <a:t> </a:t>
            </a:r>
            <a:r>
              <a:rPr lang="en-US" dirty="0" smtClean="0">
                <a:hlinkClick r:id="rId2"/>
              </a:rPr>
              <a:t>Dolls</a:t>
            </a:r>
            <a:r>
              <a:rPr lang="en-US" dirty="0" smtClean="0"/>
              <a:t> (starts @ 1:17)</a:t>
            </a:r>
            <a:endParaRPr lang="en-US" dirty="0"/>
          </a:p>
          <a:p>
            <a:endParaRPr lang="en-US" dirty="0"/>
          </a:p>
        </p:txBody>
      </p:sp>
      <p:pic>
        <p:nvPicPr>
          <p:cNvPr id="11266" name="Picture 2" descr="http://www.freewebs.com/pickleheadsgang/bobo%20do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438400"/>
            <a:ext cx="5791200" cy="4148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Abstract Learning 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4876800" cy="502919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600" dirty="0" smtClean="0"/>
              <a:t>Not simple S-R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dirty="0" smtClean="0"/>
              <a:t>Pigeons know tree?</a:t>
            </a:r>
          </a:p>
          <a:p>
            <a:pPr lvl="1">
              <a:lnSpc>
                <a:spcPct val="90000"/>
              </a:lnSpc>
            </a:pPr>
            <a:r>
              <a:rPr lang="en-US" sz="3600" dirty="0" smtClean="0"/>
              <a:t>Pigeons may learn </a:t>
            </a:r>
            <a:r>
              <a:rPr lang="en-US" sz="3600" dirty="0"/>
              <a:t>to peck pictures they have never seen before if asked to pick out the “tree”</a:t>
            </a:r>
          </a:p>
          <a:p>
            <a:pPr>
              <a:lnSpc>
                <a:spcPct val="90000"/>
              </a:lnSpc>
            </a:pPr>
            <a:r>
              <a:rPr lang="en-US" sz="3600" dirty="0" smtClean="0"/>
              <a:t>Schemas </a:t>
            </a:r>
            <a:r>
              <a:rPr lang="en-US" sz="3600" dirty="0"/>
              <a:t>are part of “cognitive psychology”</a:t>
            </a:r>
          </a:p>
        </p:txBody>
      </p:sp>
      <p:pic>
        <p:nvPicPr>
          <p:cNvPr id="10246" name="Picture 6" descr="http://pidgeons.prattco.info/assets/images/too_many_pigeo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0"/>
            <a:ext cx="3810000" cy="2857500"/>
          </a:xfrm>
          <a:prstGeom prst="rect">
            <a:avLst/>
          </a:prstGeom>
          <a:noFill/>
        </p:spPr>
      </p:pic>
      <p:pic>
        <p:nvPicPr>
          <p:cNvPr id="10248" name="Picture 8" descr="http://www.freefoto.com/images/15/19/15_19_1---Tree--Sunrise--Northumberland_we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4114800"/>
            <a:ext cx="41148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55448"/>
            <a:ext cx="3581400" cy="121615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Insight Learning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462560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Wolfgang Kohler &amp; chimpanzees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“</a:t>
            </a:r>
            <a:r>
              <a:rPr lang="en-US" sz="2800" dirty="0"/>
              <a:t>ah-hah!” moments in learning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Insight NOT due to gradual strengthening of the S-R connection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Chimps, bananas, and </a:t>
            </a:r>
            <a:r>
              <a:rPr lang="en-US" sz="2800" dirty="0" smtClean="0"/>
              <a:t>boxes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hlinkClick r:id="rId2"/>
              </a:rPr>
              <a:t>Apes Problem Solving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>
                <a:hlinkClick r:id="rId3"/>
              </a:rPr>
              <a:t>Ape plays </a:t>
            </a:r>
            <a:r>
              <a:rPr lang="en-US" sz="2800" dirty="0" err="1" smtClean="0">
                <a:hlinkClick r:id="rId3"/>
              </a:rPr>
              <a:t>PacMan</a:t>
            </a:r>
            <a:r>
              <a:rPr lang="en-US" sz="2800" dirty="0" smtClean="0"/>
              <a:t> 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>
                <a:hlinkClick r:id="rId4"/>
              </a:rPr>
              <a:t>http://www.pigeon.psy.tufts.edu/psych26/kohler.htm</a:t>
            </a:r>
            <a:r>
              <a:rPr lang="en-US" sz="2800" dirty="0"/>
              <a:t> </a:t>
            </a:r>
          </a:p>
        </p:txBody>
      </p:sp>
      <p:pic>
        <p:nvPicPr>
          <p:cNvPr id="9218" name="Picture 2" descr="http://media.pegasusnews.com/img/photos/2007/01/02/chimp_gu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3050" y="0"/>
            <a:ext cx="3790950" cy="2405469"/>
          </a:xfrm>
          <a:prstGeom prst="rect">
            <a:avLst/>
          </a:prstGeom>
          <a:noFill/>
        </p:spPr>
      </p:pic>
      <p:pic>
        <p:nvPicPr>
          <p:cNvPr id="9220" name="Picture 4" descr="http://www.poetryconnection.net/images/Johann-Wolfgang-von-Goeth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676400" cy="23647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Overjustification</a:t>
            </a:r>
            <a:r>
              <a:rPr lang="en-US" altLang="en-US" dirty="0"/>
              <a:t> Effect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4419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The effect of promising a reward for doing what someone already likes to do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May destroy natural motivation (intrinsic)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sz="2400" dirty="0" smtClean="0">
                <a:cs typeface="Times New Roman" pitchFamily="18" charset="0"/>
              </a:rPr>
              <a:t>“</a:t>
            </a:r>
            <a:r>
              <a:rPr lang="en-US" sz="2400" dirty="0">
                <a:cs typeface="Times New Roman" pitchFamily="18" charset="0"/>
              </a:rPr>
              <a:t>If I have to be bribed into doing this, then it’s not worth doing for its own sake.”</a:t>
            </a:r>
            <a:r>
              <a:rPr lang="en-US" sz="2400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cs typeface="Times New Roman" pitchFamily="18" charset="0"/>
              </a:rPr>
              <a:t>Rewards do help increase interest when used to indicate a job well done</a:t>
            </a:r>
            <a:r>
              <a:rPr lang="en-US" sz="2800" dirty="0"/>
              <a:t> 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  <p:pic>
        <p:nvPicPr>
          <p:cNvPr id="8194" name="Picture 2" descr="http://2.bp.blogspot.com/_Kb6LuacJg-U/Spw8ILmjgLI/AAAAAAAACK8/Sbvib5cQRvA/s320/a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57950" y="4476750"/>
            <a:ext cx="2686050" cy="238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/>
              <a:t>Learned Helplessness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3276600"/>
          </a:xfrm>
        </p:spPr>
        <p:txBody>
          <a:bodyPr/>
          <a:lstStyle/>
          <a:p>
            <a:r>
              <a:rPr lang="en-US" dirty="0"/>
              <a:t>Dogs in electrified cage at first not able to escape the impending shock.</a:t>
            </a:r>
          </a:p>
          <a:p>
            <a:r>
              <a:rPr lang="en-US" dirty="0"/>
              <a:t>Later, all they had to do was cross to the other side but they didn’t even try.</a:t>
            </a:r>
          </a:p>
          <a:p>
            <a:endParaRPr lang="en-US" dirty="0"/>
          </a:p>
        </p:txBody>
      </p:sp>
      <p:pic>
        <p:nvPicPr>
          <p:cNvPr id="92164" name="Picture 4" descr="learned helplessne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3429000"/>
            <a:ext cx="5059363" cy="3224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137</TotalTime>
  <Words>449</Words>
  <Application>Microsoft Office PowerPoint</Application>
  <PresentationFormat>On-screen Show (4:3)</PresentationFormat>
  <Paragraphs>55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New Understandings of  Operant Conditioning:  The Role of Cognition:  Latent, Observational, Abstract, and Insight Learning</vt:lpstr>
      <vt:lpstr>Skinner &amp; Thorndike</vt:lpstr>
      <vt:lpstr>Latent Learning</vt:lpstr>
      <vt:lpstr>E.C. Tolman’s Rat Maze Experiment</vt:lpstr>
      <vt:lpstr>Observational Learning</vt:lpstr>
      <vt:lpstr>Abstract Learning </vt:lpstr>
      <vt:lpstr>Insight Learning</vt:lpstr>
      <vt:lpstr>Overjustification Effect</vt:lpstr>
      <vt:lpstr>Learned Helplessness</vt:lpstr>
      <vt:lpstr>New Understandings of Operant Conditioning: The Role of Biology</vt:lpstr>
      <vt:lpstr>Biological Predispositions</vt:lpstr>
      <vt:lpstr>Instinctive Drift</vt:lpstr>
      <vt:lpstr>Slide 13</vt:lpstr>
    </vt:vector>
  </TitlesOfParts>
  <Company>Virginia Beach City Public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Understandings of  Operant Conditioning:  The Role of Cognition:  Latent, Observational, Abstract, and Insight Learning</dc:title>
  <dc:creator>Virginia Beach City Public Schools</dc:creator>
  <cp:lastModifiedBy>image</cp:lastModifiedBy>
  <cp:revision>8</cp:revision>
  <dcterms:created xsi:type="dcterms:W3CDTF">2009-09-30T02:56:37Z</dcterms:created>
  <dcterms:modified xsi:type="dcterms:W3CDTF">2010-09-27T17:27:19Z</dcterms:modified>
</cp:coreProperties>
</file>