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81" r:id="rId4"/>
    <p:sldId id="280" r:id="rId5"/>
    <p:sldId id="262" r:id="rId6"/>
    <p:sldId id="259" r:id="rId7"/>
    <p:sldId id="266" r:id="rId8"/>
    <p:sldId id="267" r:id="rId9"/>
    <p:sldId id="268" r:id="rId10"/>
    <p:sldId id="26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03" autoAdjust="0"/>
  </p:normalViewPr>
  <p:slideViewPr>
    <p:cSldViewPr>
      <p:cViewPr>
        <p:scale>
          <a:sx n="60" d="100"/>
          <a:sy n="60" d="100"/>
        </p:scale>
        <p:origin x="-16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1E911A-79CA-4628-AAEF-09810905D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28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03CBE-02D4-4526-88FB-7C100FCDD05D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How did the economic activity and political institutions of the three colonial regions reflect the resources, or the European origins of their settlers?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AA126-10D4-4742-8012-8CDF3EFA970B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How did their motivations influence their settlement patterns and colony structures?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E9685-3FE4-4AA9-813C-62F9EEB2F65B}" type="slidenum">
              <a:rPr lang="en-US"/>
              <a:pPr/>
              <a:t>10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How did the social activity of the three colonial regions reflect the resources, or the European origins of their settlers?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839ED-9A41-420A-A042-A7C1B25DF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29015-4D03-4936-AD76-4C1696755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F76BE-54BB-44A3-9C10-9281B00A1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D8C60-2C0A-4B59-9C49-36503F35B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4745B-399C-4963-B1DC-F17A47A2D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25D12-9311-4828-872C-5E05B5B73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49F33-224F-4989-998D-8BF7B8727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990E-B77C-46A7-85CC-A94D2B7CA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555D8-0BA1-435D-9B35-D69A3C30E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C2615-A019-494C-808B-471EEC48D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B1CA6-7388-4C57-B57C-D5D3DCA6C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C0345D-0EFA-4D42-9D36-2ED7DA9E6C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humanitiescenter.org/tserve/eighteen/ekeyinfo/midcol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7/76/ElectoralCollege1828-Large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Act%2021_Growth%20of%20Economy%20After%20the%20Civil%20Wa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permaculture.org.au/images/tigger_econom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3476625"/>
            <a:ext cx="4886325" cy="3381375"/>
          </a:xfrm>
          <a:prstGeom prst="rect">
            <a:avLst/>
          </a:prstGeom>
          <a:noFill/>
        </p:spPr>
      </p:pic>
      <p:pic>
        <p:nvPicPr>
          <p:cNvPr id="22534" name="Picture 6" descr="http://www.hsu.edu/uploadedImages/Econed/2007%20Economics%20F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0"/>
            <a:ext cx="2371725" cy="33623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2057400"/>
            <a:ext cx="3429000" cy="1752600"/>
          </a:xfrm>
        </p:spPr>
        <p:txBody>
          <a:bodyPr/>
          <a:lstStyle/>
          <a:p>
            <a:r>
              <a:rPr lang="en-US" dirty="0"/>
              <a:t>Mr. Filipowicz</a:t>
            </a:r>
          </a:p>
          <a:p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381000"/>
            <a:ext cx="3124200" cy="1676400"/>
          </a:xfrm>
        </p:spPr>
        <p:txBody>
          <a:bodyPr/>
          <a:lstStyle/>
          <a:p>
            <a:r>
              <a:rPr lang="en-US" dirty="0" smtClean="0"/>
              <a:t>Economics 1</a:t>
            </a:r>
            <a:endParaRPr lang="en-US" dirty="0"/>
          </a:p>
        </p:txBody>
      </p:sp>
      <p:pic>
        <p:nvPicPr>
          <p:cNvPr id="24578" name="Picture 2" descr="http://www.pppst.com/personal_financ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19835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Characteristics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Motivations !!!!!!!!! </a:t>
            </a:r>
            <a:r>
              <a:rPr lang="en-US" sz="2400" dirty="0">
                <a:sym typeface="Wingdings" pitchFamily="2" charset="2"/>
              </a:rPr>
              <a:t>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So, one religion for all of society = New England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Where </a:t>
            </a:r>
            <a:r>
              <a:rPr lang="en-US" sz="2400" dirty="0"/>
              <a:t>would greedy people go? Why would these guys be the closest to England?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Wingdings" pitchFamily="2" charset="2"/>
              </a:rPr>
              <a:t>Plantations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Wingdings" pitchFamily="2" charset="2"/>
              </a:rPr>
              <a:t>Church of England (Anglican </a:t>
            </a:r>
            <a:r>
              <a:rPr lang="en-US" sz="2000" dirty="0" smtClean="0">
                <a:sym typeface="Wingdings" pitchFamily="2" charset="2"/>
              </a:rPr>
              <a:t>Church, today known as </a:t>
            </a:r>
            <a:r>
              <a:rPr lang="en-US" sz="2000" dirty="0" err="1" smtClean="0">
                <a:sym typeface="Wingdings" pitchFamily="2" charset="2"/>
              </a:rPr>
              <a:t>Episcopalianism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ym typeface="Wingdings" pitchFamily="2" charset="2"/>
                <a:hlinkClick r:id="rId3"/>
              </a:rPr>
              <a:t>Religious </a:t>
            </a:r>
            <a:r>
              <a:rPr lang="en-US" sz="2400" dirty="0" smtClean="0">
                <a:sym typeface="Wingdings" pitchFamily="2" charset="2"/>
                <a:hlinkClick r:id="rId3"/>
              </a:rPr>
              <a:t>toleration</a:t>
            </a:r>
            <a:r>
              <a:rPr lang="en-US" sz="2400" dirty="0" smtClean="0">
                <a:sym typeface="Wingdings" pitchFamily="2" charset="2"/>
              </a:rPr>
              <a:t> (vs. religious freedom), </a:t>
            </a:r>
            <a:r>
              <a:rPr lang="en-US" sz="2400" dirty="0">
                <a:sym typeface="Wingdings" pitchFamily="2" charset="2"/>
              </a:rPr>
              <a:t>with economic opportunity produces MIDDLE CLASS (skilled artisans, entrepreneurs, and middle farmers)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Huguenots (NY)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Presbyterians (NJ)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Catholics (Maryland)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Poor People?  Not quite the cities, yet (not enough jobs)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Awakening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r>
              <a:rPr lang="en-US" dirty="0" smtClean="0"/>
              <a:t>Religious movement, mid1700s</a:t>
            </a:r>
          </a:p>
          <a:p>
            <a:r>
              <a:rPr lang="en-US" dirty="0" smtClean="0"/>
              <a:t>Evangelical religions challenge traditional order</a:t>
            </a:r>
          </a:p>
          <a:p>
            <a:pPr lvl="1"/>
            <a:r>
              <a:rPr lang="en-US" dirty="0" smtClean="0"/>
              <a:t>Methodists</a:t>
            </a:r>
          </a:p>
          <a:p>
            <a:pPr lvl="1"/>
            <a:r>
              <a:rPr lang="en-US" dirty="0" smtClean="0"/>
              <a:t>Baptists</a:t>
            </a:r>
          </a:p>
          <a:p>
            <a:r>
              <a:rPr lang="en-US" dirty="0" smtClean="0"/>
              <a:t>“Play-like”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9700" name="Picture 4" descr="Jonathan Edw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575" y="4743450"/>
            <a:ext cx="1495425" cy="2114550"/>
          </a:xfrm>
          <a:prstGeom prst="rect">
            <a:avLst/>
          </a:prstGeom>
          <a:noFill/>
        </p:spPr>
      </p:pic>
      <p:pic>
        <p:nvPicPr>
          <p:cNvPr id="29702" name="Picture 6" descr="Gilbert Tenn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00" cy="2114550"/>
          </a:xfrm>
          <a:prstGeom prst="rect">
            <a:avLst/>
          </a:prstGeom>
          <a:noFill/>
        </p:spPr>
      </p:pic>
      <p:pic>
        <p:nvPicPr>
          <p:cNvPr id="29704" name="Picture 8" descr="George Whitef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925" y="0"/>
            <a:ext cx="1743075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Election of 1828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01040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/>
              <a:t>John Q Adams (National Party) vs. Andrew Jackson (Democratic Party)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Property </a:t>
            </a:r>
            <a:r>
              <a:rPr lang="en-US" sz="3000" dirty="0"/>
              <a:t>qualifications eliminated for voting = more people (free white men) vote = Jackson is seen as a man of the people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Jackson easily wins popular (56%) and electoral vote (178-83) against John Q Adams’ reelection </a:t>
            </a:r>
            <a:r>
              <a:rPr lang="en-US" sz="3000" dirty="0" smtClean="0"/>
              <a:t>bid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Jackson claimed he was a president of the people</a:t>
            </a:r>
            <a:endParaRPr lang="en-US" sz="3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FYI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FYI: mudslinging on both sides: </a:t>
            </a:r>
          </a:p>
          <a:p>
            <a:pPr lvl="2"/>
            <a:r>
              <a:rPr lang="en-US"/>
              <a:t>Adams calls Jackson “incompetent both by his ignorance and by the fury of his passions:</a:t>
            </a:r>
          </a:p>
          <a:p>
            <a:pPr lvl="2"/>
            <a:r>
              <a:rPr lang="en-US"/>
              <a:t>Jackson calls Adams a gambling addict at the billiard table and chess set (Adams had bought both for the White House) and an out-of-touch aristocrat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en-US" dirty="0"/>
              <a:t>Spoils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638800" cy="5410200"/>
          </a:xfrm>
        </p:spPr>
        <p:txBody>
          <a:bodyPr/>
          <a:lstStyle/>
          <a:p>
            <a:r>
              <a:rPr lang="en-US" sz="2400" dirty="0"/>
              <a:t>Jackson considered the election a mandate to select officials as he saw fit from his own ranks</a:t>
            </a:r>
          </a:p>
          <a:p>
            <a:r>
              <a:rPr lang="en-US" sz="2400" dirty="0"/>
              <a:t>Defined = a practice of using public offices to benefit members of the victorious party</a:t>
            </a:r>
          </a:p>
          <a:p>
            <a:r>
              <a:rPr lang="en-US" sz="2500" dirty="0"/>
              <a:t>Jackson puts his </a:t>
            </a:r>
            <a:r>
              <a:rPr lang="en-US" sz="2500" b="1" dirty="0"/>
              <a:t>friends </a:t>
            </a:r>
            <a:r>
              <a:rPr lang="en-US" sz="2500" dirty="0"/>
              <a:t>and </a:t>
            </a:r>
            <a:r>
              <a:rPr lang="en-US" sz="2500" b="1" dirty="0"/>
              <a:t>people who were loyal</a:t>
            </a:r>
            <a:r>
              <a:rPr lang="en-US" sz="2500" dirty="0"/>
              <a:t> to him in the Cabinet, as judges, all up in the government !!!</a:t>
            </a:r>
            <a:endParaRPr lang="en-US" sz="2500" b="1" dirty="0"/>
          </a:p>
          <a:p>
            <a:r>
              <a:rPr lang="en-US" sz="2500" dirty="0"/>
              <a:t>Major parties: Democrats led by Jackson, Whig Party (National Republican Party) led by Henry Clay</a:t>
            </a:r>
          </a:p>
        </p:txBody>
      </p:sp>
      <p:pic>
        <p:nvPicPr>
          <p:cNvPr id="2" name="Picture 2" descr="http://z.about.com/d/animatedtv/1/0/t/F/sp812_Stupid_Spoiled_Whore_Video_Play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504" y="4572001"/>
            <a:ext cx="2959496" cy="2286000"/>
          </a:xfrm>
          <a:prstGeom prst="rect">
            <a:avLst/>
          </a:prstGeom>
          <a:noFill/>
        </p:spPr>
      </p:pic>
      <p:pic>
        <p:nvPicPr>
          <p:cNvPr id="7174" name="Picture 6" descr="http://img4.realsimple.com/images/work-life/entertainment/0712/card-spoiled-milk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34004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21" name="Picture 5" descr="3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762500" cy="66008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74638"/>
            <a:ext cx="5334000" cy="1143000"/>
          </a:xfrm>
        </p:spPr>
        <p:txBody>
          <a:bodyPr/>
          <a:lstStyle/>
          <a:p>
            <a:pPr algn="r"/>
            <a:r>
              <a:rPr lang="en-US" dirty="0"/>
              <a:t>1830s – Emergence of the Whigs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81534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Named after an English political party that attempted to limit the king’s power (</a:t>
            </a:r>
            <a:r>
              <a:rPr lang="en-US" sz="2500" dirty="0"/>
              <a:t>Whig 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Platform: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Larger federal government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Industrial and commercial development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Centralized economy</a:t>
            </a:r>
          </a:p>
          <a:p>
            <a:pPr lvl="1">
              <a:lnSpc>
                <a:spcPct val="80000"/>
              </a:lnSpc>
            </a:pPr>
            <a:r>
              <a:rPr lang="en-US" sz="2200" b="1" dirty="0"/>
              <a:t>Pro National Bank and Roads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Wanted to limit the power of the executive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Who? </a:t>
            </a:r>
            <a:r>
              <a:rPr lang="en-US" sz="2800" b="1" dirty="0"/>
              <a:t>Clay</a:t>
            </a:r>
            <a:r>
              <a:rPr lang="en-US" sz="2800" dirty="0"/>
              <a:t>, Calhoun, Harrison, </a:t>
            </a:r>
            <a:r>
              <a:rPr lang="en-US" sz="2800" dirty="0" smtClean="0"/>
              <a:t>Tyler</a:t>
            </a:r>
            <a:endParaRPr lang="en-US" sz="2800" dirty="0"/>
          </a:p>
        </p:txBody>
      </p:sp>
      <p:pic>
        <p:nvPicPr>
          <p:cNvPr id="5122" name="Picture 2" descr="http://www.senate.gov/artandhistory/art/resources/graphic/xlarge/32_0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258" y="4419600"/>
            <a:ext cx="2113741" cy="2438400"/>
          </a:xfrm>
          <a:prstGeom prst="rect">
            <a:avLst/>
          </a:prstGeom>
          <a:noFill/>
        </p:spPr>
      </p:pic>
      <p:pic>
        <p:nvPicPr>
          <p:cNvPr id="5124" name="Picture 4" descr="http://www.1ofakindstuff.com/products/mullet_w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33750" cy="30861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r>
              <a:rPr lang="en-US" dirty="0"/>
              <a:t>The National Bank</a:t>
            </a:r>
          </a:p>
        </p:txBody>
      </p:sp>
      <p:pic>
        <p:nvPicPr>
          <p:cNvPr id="4098" name="Picture 2" descr="http://www.goldstandardnation.ca/img/2009-02/econom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180" y="0"/>
            <a:ext cx="3017820" cy="2285999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934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/>
              <a:t>The National Bank (2</a:t>
            </a:r>
            <a:r>
              <a:rPr lang="en-US" sz="1900" baseline="30000" dirty="0"/>
              <a:t>nd</a:t>
            </a:r>
            <a:r>
              <a:rPr lang="en-US" sz="1900" dirty="0"/>
              <a:t>) had been authorized by James Madison for 20 years back in 1816…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Jackson strongly opposed the idea of a national bank because he believed: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it was unconstitutional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it concentrated an excessive amount of the nation's financial strength into a single institution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it exposed the government to control by "foreign interests"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it served mainly to make the rich richer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it exercised too much control over members of the Congress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it favored Northeastern states over Southern and Western states 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Americans agreed and Jackson won the Election of 1832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Following victory, he dissolved the Bank of its </a:t>
            </a:r>
            <a:r>
              <a:rPr lang="en-US" sz="2100" dirty="0" smtClean="0"/>
              <a:t>$$$ and moved the money to state banks instead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Blamed for the Panic of 1837 to follow</a:t>
            </a:r>
            <a:endParaRPr lang="en-US" sz="21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Panic of 1837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He </a:t>
            </a:r>
            <a:r>
              <a:rPr lang="en-US" sz="2200" dirty="0"/>
              <a:t>had refused to renew the charter of the National Bank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Government withdraws its funds in it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Jackson had stated during his presidency that Gold and Silver were going to replace paper $$$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850 banks in the U.S.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343 closed entirely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62 partially closed</a:t>
            </a:r>
          </a:p>
          <a:p>
            <a:pPr>
              <a:lnSpc>
                <a:spcPct val="80000"/>
              </a:lnSpc>
            </a:pPr>
            <a:r>
              <a:rPr lang="en-US" sz="2200" dirty="0" err="1"/>
              <a:t>VanBuren</a:t>
            </a:r>
            <a:r>
              <a:rPr lang="en-US" sz="2200" dirty="0"/>
              <a:t> is blamed for this because he refused to make the federal government have anything to do with the banking system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This was the 2</a:t>
            </a:r>
            <a:r>
              <a:rPr lang="en-US" sz="2200" baseline="30000" dirty="0"/>
              <a:t>nd </a:t>
            </a:r>
            <a:r>
              <a:rPr lang="en-US" sz="2200" dirty="0"/>
              <a:t>major economic depression (like the Great Depression of the 1920-30s and the Panic of </a:t>
            </a:r>
            <a:r>
              <a:rPr lang="en-US" sz="2200" dirty="0" smtClean="0"/>
              <a:t>1819 &amp; maybe the one we’re having now?)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Both Jackson and the next president (Martin Van Buren) are typically blamed for this, but scholars have shown it really had nothing to do with either of them</a:t>
            </a:r>
          </a:p>
          <a:p>
            <a:pPr>
              <a:lnSpc>
                <a:spcPct val="80000"/>
              </a:lnSpc>
            </a:pPr>
            <a:endParaRPr lang="en-US" sz="2200" dirty="0"/>
          </a:p>
        </p:txBody>
      </p:sp>
      <p:pic>
        <p:nvPicPr>
          <p:cNvPr id="3074" name="Picture 2" descr="http://joystick101.org/blog/wp-content/uploads/2007/04/panic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514600" cy="2030540"/>
          </a:xfrm>
          <a:prstGeom prst="rect">
            <a:avLst/>
          </a:prstGeom>
          <a:noFill/>
        </p:spPr>
      </p:pic>
      <p:pic>
        <p:nvPicPr>
          <p:cNvPr id="3076" name="Picture 4" descr="http://thegreatunwind.com/images/Don%27t_Pan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"/>
            <a:ext cx="2667000" cy="19988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likes </a:t>
            </a:r>
            <a:r>
              <a:rPr lang="en-US" dirty="0" err="1" smtClean="0"/>
              <a:t>tarrifs</a:t>
            </a:r>
            <a:r>
              <a:rPr lang="en-US" dirty="0" smtClean="0"/>
              <a:t>, South doesn’t.  </a:t>
            </a:r>
          </a:p>
          <a:p>
            <a:r>
              <a:rPr lang="en-US" dirty="0" smtClean="0"/>
              <a:t>Why and why not?</a:t>
            </a:r>
          </a:p>
          <a:p>
            <a:endParaRPr lang="en-US" dirty="0" smtClean="0"/>
          </a:p>
        </p:txBody>
      </p:sp>
      <p:pic>
        <p:nvPicPr>
          <p:cNvPr id="2050" name="Picture 2" descr="http://www.cartoonstock.com/lowres/jfa026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821" y="2667001"/>
            <a:ext cx="5004179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2133600" cy="4302125"/>
          </a:xfrm>
        </p:spPr>
        <p:txBody>
          <a:bodyPr/>
          <a:lstStyle/>
          <a:p>
            <a:r>
              <a:rPr lang="en-US"/>
              <a:t>LET’s COLOR!</a:t>
            </a:r>
          </a:p>
        </p:txBody>
      </p:sp>
      <p:pic>
        <p:nvPicPr>
          <p:cNvPr id="16388" name="Picture 4" descr="Map of the 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6934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and Social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029200" cy="5410200"/>
          </a:xfrm>
        </p:spPr>
        <p:txBody>
          <a:bodyPr/>
          <a:lstStyle/>
          <a:p>
            <a:r>
              <a:rPr lang="en-US" sz="2200" dirty="0" smtClean="0"/>
              <a:t>South destroyed</a:t>
            </a:r>
          </a:p>
          <a:p>
            <a:pPr lvl="1"/>
            <a:r>
              <a:rPr lang="en-US" sz="2200" dirty="0" smtClean="0"/>
              <a:t>The few cities that existed were totaled</a:t>
            </a:r>
          </a:p>
          <a:p>
            <a:pPr lvl="1"/>
            <a:r>
              <a:rPr lang="en-US" sz="2200" dirty="0" smtClean="0"/>
              <a:t>Richmond, Atlanta</a:t>
            </a:r>
          </a:p>
          <a:p>
            <a:r>
              <a:rPr lang="en-US" sz="2200" dirty="0" smtClean="0"/>
              <a:t>North/</a:t>
            </a:r>
            <a:r>
              <a:rPr lang="en-US" sz="2200" dirty="0" err="1" smtClean="0"/>
              <a:t>MidWest</a:t>
            </a:r>
            <a:r>
              <a:rPr lang="en-US" sz="2200" dirty="0" smtClean="0"/>
              <a:t> strong, industrial economy</a:t>
            </a:r>
          </a:p>
          <a:p>
            <a:pPr lvl="1"/>
            <a:r>
              <a:rPr lang="en-US" sz="2200" dirty="0" smtClean="0"/>
              <a:t>Industrialization will occur here first and fast</a:t>
            </a:r>
          </a:p>
          <a:p>
            <a:pPr lvl="1"/>
            <a:r>
              <a:rPr lang="en-US" sz="2200" dirty="0" smtClean="0"/>
              <a:t>Helps to create U.S. as an economic global superpower in the early 20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</a:t>
            </a:r>
          </a:p>
          <a:p>
            <a:r>
              <a:rPr lang="en-US" sz="2200" dirty="0" smtClean="0"/>
              <a:t>Transcontinental Railroad</a:t>
            </a:r>
          </a:p>
          <a:p>
            <a:r>
              <a:rPr lang="en-US" sz="2200" dirty="0" smtClean="0">
                <a:hlinkClick r:id="rId2" action="ppaction://hlinkfile"/>
              </a:rPr>
              <a:t>Econ Book 21</a:t>
            </a:r>
            <a:r>
              <a:rPr lang="en-US" sz="2200" dirty="0" smtClean="0"/>
              <a:t>: Growth of the U.S. Economy After the Civil War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  <p:pic>
        <p:nvPicPr>
          <p:cNvPr id="1026" name="Picture 2" descr="http://frankfradella.com/wp-content/uploads/2009/04/chinese-railr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184" y="1295400"/>
            <a:ext cx="3583816" cy="2590800"/>
          </a:xfrm>
          <a:prstGeom prst="rect">
            <a:avLst/>
          </a:prstGeom>
          <a:noFill/>
        </p:spPr>
      </p:pic>
      <p:pic>
        <p:nvPicPr>
          <p:cNvPr id="1030" name="Picture 6" descr="http://bp2.blogger.com/_473nrD5vEv8/RkM0PNPBPrI/AAAAAAAAADc/ZR5i6VoBSY4/s400/completion-transcontinental-railr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672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unc.edu/~cigar/CalvinEconom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084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Economy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5899424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feed-charity.org/user/gimage/BeckerCartoon1_350_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138118"/>
            <a:ext cx="5727700" cy="69961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Characteristics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Geographically, where would crops best grow? WHY?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Motivations </a:t>
            </a:r>
            <a:r>
              <a:rPr lang="en-US" sz="2400" dirty="0">
                <a:sym typeface="Wingdings" pitchFamily="2" charset="2"/>
              </a:rPr>
              <a:t> who cared about making </a:t>
            </a:r>
            <a:r>
              <a:rPr lang="en-US" sz="2400" dirty="0" smtClean="0">
                <a:sym typeface="Wingdings" pitchFamily="2" charset="2"/>
              </a:rPr>
              <a:t>$$?</a:t>
            </a:r>
            <a:endParaRPr lang="en-US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Place the following: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Cash crops (tobacco, rice, and indigo)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Small scale </a:t>
            </a:r>
            <a:r>
              <a:rPr lang="en-US" sz="2000" dirty="0" smtClean="0"/>
              <a:t>(subsistence) farming, hunting, and trading x 3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Fishing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Shipbuilding (x2)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Seaports/Commercial Centers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Lumbering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Cities, such as New York and Philly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Manufacturing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Trading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Prosperous, thanks to strong Puritan worth ethic</a:t>
            </a: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pSp>
        <p:nvGrpSpPr>
          <p:cNvPr id="12292" name="Group 4"/>
          <p:cNvGrpSpPr>
            <a:grpSpLocks noChangeAspect="1"/>
          </p:cNvGrpSpPr>
          <p:nvPr/>
        </p:nvGrpSpPr>
        <p:grpSpPr bwMode="auto">
          <a:xfrm>
            <a:off x="2438400" y="1219200"/>
            <a:ext cx="4191000" cy="2355850"/>
            <a:chOff x="3202" y="1537"/>
            <a:chExt cx="6750" cy="2623"/>
          </a:xfrm>
        </p:grpSpPr>
        <p:sp>
          <p:nvSpPr>
            <p:cNvPr id="12293" name="AutoShape 5"/>
            <p:cNvSpPr>
              <a:spLocks noChangeAspect="1" noChangeArrowheads="1"/>
            </p:cNvSpPr>
            <p:nvPr/>
          </p:nvSpPr>
          <p:spPr bwMode="auto">
            <a:xfrm>
              <a:off x="3202" y="1537"/>
              <a:ext cx="6750" cy="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H="1">
              <a:off x="4252" y="2463"/>
              <a:ext cx="15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3502" y="1537"/>
              <a:ext cx="1950" cy="9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5602" y="1537"/>
              <a:ext cx="1950" cy="9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7702" y="1537"/>
              <a:ext cx="1950" cy="9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H="1">
              <a:off x="6502" y="2463"/>
              <a:ext cx="1" cy="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8752" y="2463"/>
              <a:ext cx="15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77000" y="1219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Split South into:</a:t>
            </a:r>
          </a:p>
          <a:p>
            <a:pPr>
              <a:buFontTx/>
              <a:buChar char="-"/>
            </a:pPr>
            <a:r>
              <a:rPr lang="en-US" dirty="0" smtClean="0"/>
              <a:t>Plantation East</a:t>
            </a:r>
          </a:p>
          <a:p>
            <a:pPr>
              <a:buFontTx/>
              <a:buChar char="-"/>
            </a:pPr>
            <a:r>
              <a:rPr lang="en-US" dirty="0" smtClean="0"/>
              <a:t>Small Scale West: Appalachian </a:t>
            </a:r>
            <a:r>
              <a:rPr lang="en-US" dirty="0" err="1" smtClean="0"/>
              <a:t>mnts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371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EVERYONE:</a:t>
            </a:r>
          </a:p>
          <a:p>
            <a:r>
              <a:rPr lang="en-US" dirty="0" smtClean="0"/>
              <a:t>Private Property</a:t>
            </a:r>
          </a:p>
          <a:p>
            <a:r>
              <a:rPr lang="en-US" dirty="0" smtClean="0"/>
              <a:t>Free Trade</a:t>
            </a:r>
            <a:endParaRPr lang="en-US" dirty="0"/>
          </a:p>
        </p:txBody>
      </p:sp>
      <p:pic>
        <p:nvPicPr>
          <p:cNvPr id="19460" name="Picture 4" descr="http://stan.uio.no/blog/flexlearn/images/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3434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Society Look Like?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Words to Place (on </a:t>
            </a:r>
            <a:r>
              <a:rPr lang="en-US" sz="2800" dirty="0" smtClean="0"/>
              <a:t>notes):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Catholics of Maryland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Quakers of Pennsylvania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Religious tolerance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Middle Class (skilled artisans, entrepreneurs, small farms)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Intolerant of other </a:t>
            </a:r>
            <a:r>
              <a:rPr lang="en-US" sz="2400" dirty="0" smtClean="0"/>
              <a:t>religions / dissenters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Family status and ownership of land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Allegiance to Church of England </a:t>
            </a: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5124" name="Group 4"/>
          <p:cNvGrpSpPr>
            <a:grpSpLocks noChangeAspect="1"/>
          </p:cNvGrpSpPr>
          <p:nvPr/>
        </p:nvGrpSpPr>
        <p:grpSpPr bwMode="auto">
          <a:xfrm>
            <a:off x="2438400" y="1219200"/>
            <a:ext cx="4191000" cy="2355850"/>
            <a:chOff x="3202" y="1537"/>
            <a:chExt cx="6750" cy="2623"/>
          </a:xfrm>
        </p:grpSpPr>
        <p:sp>
          <p:nvSpPr>
            <p:cNvPr id="5125" name="AutoShape 5"/>
            <p:cNvSpPr>
              <a:spLocks noChangeAspect="1" noChangeArrowheads="1"/>
            </p:cNvSpPr>
            <p:nvPr/>
          </p:nvSpPr>
          <p:spPr bwMode="auto">
            <a:xfrm>
              <a:off x="3202" y="1537"/>
              <a:ext cx="6750" cy="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H="1">
              <a:off x="4252" y="2463"/>
              <a:ext cx="15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3502" y="1537"/>
              <a:ext cx="1950" cy="9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5602" y="1537"/>
              <a:ext cx="1950" cy="9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7702" y="1537"/>
              <a:ext cx="1950" cy="9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>
              <a:off x="6502" y="2463"/>
              <a:ext cx="1" cy="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8752" y="2463"/>
              <a:ext cx="15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34200" y="12192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Split NE:</a:t>
            </a:r>
          </a:p>
          <a:p>
            <a:pPr>
              <a:buFontTx/>
              <a:buChar char="-"/>
            </a:pPr>
            <a:r>
              <a:rPr lang="en-US" dirty="0" smtClean="0"/>
              <a:t> All Intolerant</a:t>
            </a:r>
          </a:p>
          <a:p>
            <a:pPr>
              <a:buFontTx/>
              <a:buChar char="-"/>
            </a:pPr>
            <a:r>
              <a:rPr lang="en-US" dirty="0" smtClean="0"/>
              <a:t>RI not (fleeing persecution by Puritans in Mass.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7410" name="Picture 2" descr="http://www.princetonol.com/groups/blawenburgband/bb%20group%20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271" y="4495800"/>
            <a:ext cx="3479729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tionalhumanitiescenter.org/tserve/images/puritan_slideshow_1/pursdav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0"/>
            <a:ext cx="1790700" cy="2543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467600" cy="4525963"/>
          </a:xfrm>
        </p:spPr>
        <p:txBody>
          <a:bodyPr/>
          <a:lstStyle/>
          <a:p>
            <a:r>
              <a:rPr lang="en-US" sz="2800" dirty="0" smtClean="0"/>
              <a:t>Do you really know what it means &amp; who these people are?</a:t>
            </a:r>
          </a:p>
          <a:p>
            <a:r>
              <a:rPr lang="en-US" sz="2800" dirty="0" smtClean="0"/>
              <a:t>Originally, part of Church of England, wanted to reform it (cleanse or purify it)</a:t>
            </a:r>
          </a:p>
          <a:p>
            <a:r>
              <a:rPr lang="en-US" sz="2800" dirty="0" smtClean="0"/>
              <a:t>Associated with radicals in English Civil War which brought Oliver Cromwell, military dictator</a:t>
            </a:r>
          </a:p>
          <a:p>
            <a:r>
              <a:rPr lang="en-US" sz="2800" dirty="0" smtClean="0"/>
              <a:t>2 Groups: </a:t>
            </a:r>
          </a:p>
          <a:p>
            <a:pPr lvl="1"/>
            <a:r>
              <a:rPr lang="en-US" dirty="0" smtClean="0"/>
              <a:t>Congregationalists went to Plymouth (1620s)</a:t>
            </a:r>
          </a:p>
          <a:p>
            <a:pPr lvl="1"/>
            <a:r>
              <a:rPr lang="en-US" dirty="0" smtClean="0"/>
              <a:t>Presbyterians: New York, New Jersey (1700s)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sz="2500" dirty="0" err="1" smtClean="0"/>
              <a:t>Govt</a:t>
            </a:r>
            <a:r>
              <a:rPr lang="en-US" sz="2500" dirty="0" smtClean="0"/>
              <a:t> should enforce public morality</a:t>
            </a:r>
          </a:p>
          <a:p>
            <a:pPr lvl="1"/>
            <a:r>
              <a:rPr lang="en-US" sz="2500" dirty="0" smtClean="0"/>
              <a:t>No drunkenness, gambling, swearing, </a:t>
            </a:r>
          </a:p>
          <a:p>
            <a:pPr lvl="1"/>
            <a:r>
              <a:rPr lang="en-US" sz="2500" dirty="0" smtClean="0"/>
              <a:t>Obey Sabbath</a:t>
            </a:r>
          </a:p>
          <a:p>
            <a:pPr lvl="1"/>
            <a:r>
              <a:rPr lang="en-US" sz="2500" dirty="0" smtClean="0"/>
              <a:t>Hated Catholicism – ceremonies, hierarchies</a:t>
            </a:r>
          </a:p>
          <a:p>
            <a:r>
              <a:rPr lang="en-US" sz="2500" dirty="0" smtClean="0"/>
              <a:t>Relied upon the Bible, not interpretations</a:t>
            </a:r>
          </a:p>
          <a:p>
            <a:r>
              <a:rPr lang="en-US" sz="2500" dirty="0" smtClean="0"/>
              <a:t>Required a “conversion” experience</a:t>
            </a:r>
          </a:p>
          <a:p>
            <a:r>
              <a:rPr lang="en-US" sz="2500" dirty="0" smtClean="0"/>
              <a:t>All humans are sinful</a:t>
            </a:r>
          </a:p>
          <a:p>
            <a:r>
              <a:rPr lang="en-US" sz="2500" dirty="0" smtClean="0"/>
              <a:t>Some humans are pre-destined for heaven</a:t>
            </a:r>
          </a:p>
          <a:p>
            <a:r>
              <a:rPr lang="en-US" sz="2500" dirty="0" smtClean="0"/>
              <a:t>How do you know? Have you had the conversion?</a:t>
            </a:r>
          </a:p>
          <a:p>
            <a:r>
              <a:rPr lang="en-US" sz="2500" dirty="0" smtClean="0"/>
              <a:t>God does not give extra credit</a:t>
            </a:r>
          </a:p>
          <a:p>
            <a:r>
              <a:rPr lang="en-US" sz="2500" dirty="0" smtClean="0"/>
              <a:t>Why not plunge into despair and give up?</a:t>
            </a:r>
          </a:p>
          <a:p>
            <a:endParaRPr lang="en-US" sz="25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nationalhumanitiescenter.org/tserve/images/puritan_slideshow_3/purcome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975" y="0"/>
            <a:ext cx="1724025" cy="34956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8077200" cy="4297363"/>
          </a:xfrm>
        </p:spPr>
        <p:txBody>
          <a:bodyPr/>
          <a:lstStyle/>
          <a:p>
            <a:r>
              <a:rPr lang="en-US" sz="2800" dirty="0" smtClean="0"/>
              <a:t>“comfortable doctrine” – solace, security, ease of life (don’t worry, be happy)</a:t>
            </a:r>
          </a:p>
          <a:p>
            <a:r>
              <a:rPr lang="en-US" sz="2800" dirty="0" smtClean="0"/>
              <a:t>The roughness of life caused by industrialization / capitalism (rich getting richer, poor getting poorer) was all part of God’s plan, so fear not</a:t>
            </a:r>
          </a:p>
          <a:p>
            <a:r>
              <a:rPr lang="en-US" sz="2800" dirty="0" smtClean="0"/>
              <a:t>No free will, but all must play their part in the meaningful story of God</a:t>
            </a:r>
          </a:p>
          <a:p>
            <a:r>
              <a:rPr lang="en-US" sz="2800" dirty="0" smtClean="0"/>
              <a:t>Good works were an EFFECT of salvation, not a CAUSE</a:t>
            </a:r>
          </a:p>
        </p:txBody>
      </p:sp>
      <p:pic>
        <p:nvPicPr>
          <p:cNvPr id="13314" name="Picture 2" descr="http://lefteyeonthemedia.files.wordpress.com/2009/04/pur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1042" y="1"/>
            <a:ext cx="2162958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1131</Words>
  <Application>Microsoft Office PowerPoint</Application>
  <PresentationFormat>On-screen Show (4:3)</PresentationFormat>
  <Paragraphs>141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Economics 1</vt:lpstr>
      <vt:lpstr>Slide 2</vt:lpstr>
      <vt:lpstr>Colonial Economy Game</vt:lpstr>
      <vt:lpstr>Slide 4</vt:lpstr>
      <vt:lpstr>Economic Characteristics</vt:lpstr>
      <vt:lpstr>What did Society Look Like?</vt:lpstr>
      <vt:lpstr>Puritanism</vt:lpstr>
      <vt:lpstr>Puritans</vt:lpstr>
      <vt:lpstr>Puritans</vt:lpstr>
      <vt:lpstr>Social Characteristics</vt:lpstr>
      <vt:lpstr>Great Awakening </vt:lpstr>
      <vt:lpstr>Election of 1828</vt:lpstr>
      <vt:lpstr>FYI</vt:lpstr>
      <vt:lpstr>Spoils System</vt:lpstr>
      <vt:lpstr>Slide 15</vt:lpstr>
      <vt:lpstr>1830s – Emergence of the Whigs</vt:lpstr>
      <vt:lpstr>The National Bank</vt:lpstr>
      <vt:lpstr>Panic of 1837</vt:lpstr>
      <vt:lpstr>Economic Divisions</vt:lpstr>
      <vt:lpstr>Economic and Social Impact</vt:lpstr>
      <vt:lpstr>Slide 21</vt:lpstr>
    </vt:vector>
  </TitlesOfParts>
  <Company>Virginia Beach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 – Exploration  &amp; Colonization</dc:title>
  <dc:creator>Virginia Beach Public Schools</dc:creator>
  <cp:lastModifiedBy>A</cp:lastModifiedBy>
  <cp:revision>42</cp:revision>
  <dcterms:created xsi:type="dcterms:W3CDTF">2008-08-28T14:22:21Z</dcterms:created>
  <dcterms:modified xsi:type="dcterms:W3CDTF">2010-11-18T18:19:22Z</dcterms:modified>
</cp:coreProperties>
</file>