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18" r:id="rId2"/>
    <p:sldId id="319" r:id="rId3"/>
    <p:sldId id="256" r:id="rId4"/>
    <p:sldId id="260" r:id="rId5"/>
    <p:sldId id="261" r:id="rId6"/>
    <p:sldId id="315" r:id="rId7"/>
    <p:sldId id="262" r:id="rId8"/>
    <p:sldId id="263" r:id="rId9"/>
    <p:sldId id="264" r:id="rId10"/>
    <p:sldId id="265" r:id="rId11"/>
    <p:sldId id="287" r:id="rId12"/>
    <p:sldId id="317" r:id="rId13"/>
    <p:sldId id="289" r:id="rId14"/>
    <p:sldId id="288" r:id="rId15"/>
    <p:sldId id="314" r:id="rId16"/>
    <p:sldId id="312" r:id="rId17"/>
    <p:sldId id="297" r:id="rId18"/>
    <p:sldId id="304" r:id="rId19"/>
    <p:sldId id="303" r:id="rId20"/>
    <p:sldId id="31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665914F-D3A8-474A-8FF8-ACAF143B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D6E5-9DF6-457B-82B9-9C53F0C85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A236-93C9-4142-A5A4-CAB3A2AF1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E516-DEE3-4B41-99EA-004A8B30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852B9-55C1-486D-984E-96F0B3E42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9D8B-7477-44EF-86E0-FB4AE99D0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3667-7CE7-4FFE-8984-32364134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0AEA3-9F66-44CE-8C32-1A11D98E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1D5D-F841-441E-993E-0A3CFCF7F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CCC1-DDF8-4B19-B92A-7AE25585B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B0F4-877F-4582-8D48-73FE0759F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B919-827C-490C-9C47-A2BE6ED0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7252-5403-4217-802C-B116A5F57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6443-282F-4C9F-9113-3F7A8AC46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CB7889-3D47-4182-93EC-43395B1C2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tosselintheclassroom.org/index.php?p=search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tosselintheclassroom.org/video_activityDec08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Image:JDR188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Image:JohnPierpontMorga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n.wikipedia.org/wiki/Image:Panama_Canal_under_construction,_1907.jpg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osselintheclassroom.org/video_activityMar09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tosselintheclassroom.org/video_activityJune0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hfmgv.org/exhibits/hf/younghf.jpg" TargetMode="External"/><Relationship Id="rId7" Type="http://schemas.openxmlformats.org/officeDocument/2006/relationships/hyperlink" Target="http://tickintsofcentralohio.org/images/Historical/H._Ford_76_yrs._age.jpg" TargetMode="External"/><Relationship Id="rId2" Type="http://schemas.openxmlformats.org/officeDocument/2006/relationships/hyperlink" Target="Act%2023_Bigger%20is%20Better_Econ%20of%20Mass%20Produc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tickintsofcentralohio.org/images/Historical/Young_Ford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Vanderbilt.jpg" TargetMode="External"/><Relationship Id="rId2" Type="http://schemas.openxmlformats.org/officeDocument/2006/relationships/hyperlink" Target="http://www.pleasval.k12.ia.us/juniorhigh/TRRR/transcontinental_railroa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Marconi2.jpg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youtube.com/watch?v=oKwkT4Mh87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ElectoralCollege1928-Large.pn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Should there be a limit placed on how much money people can make? For example should we cap the salaries of celebrities, sports athletes, and CEOs who make millions and sometimes </a:t>
            </a:r>
            <a:r>
              <a:rPr lang="en-US" i="1" dirty="0" smtClean="0"/>
              <a:t>billions </a:t>
            </a:r>
            <a:r>
              <a:rPr lang="en-US" dirty="0" smtClean="0"/>
              <a:t>of dollars?  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CEOs and </a:t>
            </a:r>
            <a:r>
              <a:rPr lang="en-US" dirty="0" err="1" smtClean="0">
                <a:hlinkClick r:id="rId2"/>
              </a:rPr>
              <a:t>BigBucks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3600" y="244475"/>
            <a:ext cx="3124200" cy="2574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500" dirty="0" smtClean="0"/>
              <a:t>Some </a:t>
            </a:r>
            <a:br>
              <a:rPr lang="en-US" sz="3500" dirty="0" smtClean="0"/>
            </a:br>
            <a:r>
              <a:rPr lang="en-US" sz="3500" dirty="0" smtClean="0"/>
              <a:t>Key </a:t>
            </a:r>
            <a:r>
              <a:rPr lang="en-US" sz="3500" dirty="0" smtClean="0"/>
              <a:t>Immigrants</a:t>
            </a:r>
            <a:endParaRPr lang="en-US" sz="3500" dirty="0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895600"/>
            <a:ext cx="76200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Chinese</a:t>
            </a:r>
          </a:p>
          <a:p>
            <a:pPr eaLnBrk="1" hangingPunct="1">
              <a:defRPr/>
            </a:pPr>
            <a:r>
              <a:rPr lang="en-US" sz="2800" smtClean="0"/>
              <a:t>Poles = coal mines of PA, Buffalo, Chicago, Pittsburgh, Milwaukee, Cleveland</a:t>
            </a:r>
          </a:p>
          <a:p>
            <a:pPr eaLnBrk="1" hangingPunct="1">
              <a:defRPr/>
            </a:pPr>
            <a:r>
              <a:rPr lang="en-US" sz="2800" smtClean="0"/>
              <a:t>Irish / Italians = textile mills (clothing industry)</a:t>
            </a:r>
          </a:p>
          <a:p>
            <a:pPr eaLnBrk="1" hangingPunct="1">
              <a:defRPr/>
            </a:pPr>
            <a:r>
              <a:rPr lang="en-US" sz="2800" smtClean="0"/>
              <a:t>Supply and demand</a:t>
            </a:r>
          </a:p>
          <a:p>
            <a:pPr lvl="1" eaLnBrk="1" hangingPunct="1">
              <a:defRPr/>
            </a:pPr>
            <a:r>
              <a:rPr lang="en-US" sz="2400" smtClean="0"/>
              <a:t>high supply of workers = low demand = low wages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Andrew Carnegie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5410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CARNE </a:t>
            </a:r>
            <a:r>
              <a:rPr lang="en-US" sz="2400" b="1" smtClean="0"/>
              <a:t>“GEEE” STEEL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Poor Scottish immigrant following others to Pittsburgh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1870, Congress passed a $28/ton tariff on imported steel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Millionaire before age 30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The Gospel of Wealth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Gave away $350 million mostly to public libraries and universities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12292" name="Picture 5" descr="carnegie-andrew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738" y="0"/>
            <a:ext cx="33702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463" y="3810000"/>
            <a:ext cx="2141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867400" y="4343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Scottish Terrier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3138"/>
            <a:ext cx="35052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00600"/>
            <a:ext cx="146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Price Gouging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Should people be permitted to charge any price they want in a disaster?</a:t>
            </a:r>
          </a:p>
          <a:p>
            <a:pPr eaLnBrk="1" hangingPunct="1">
              <a:defRPr/>
            </a:pPr>
            <a:r>
              <a:rPr lang="en-US" dirty="0" smtClean="0"/>
              <a:t>What if it’s the best way to get resources to people?  </a:t>
            </a:r>
          </a:p>
          <a:p>
            <a:pPr eaLnBrk="1" hangingPunct="1">
              <a:defRPr/>
            </a:pPr>
            <a:r>
              <a:rPr lang="en-US" dirty="0" smtClean="0"/>
              <a:t>What will enforcement laws capping prices do to the supply of supplies needed following a disaster?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6477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OIL = John David Rockefeller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Standard Oil Company of Ohio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Cleveland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Demand skyrocketed after 1901…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Standard Oil became a monopoly (aka trust)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Became the wealthiest man in the world (1</a:t>
            </a:r>
            <a:r>
              <a:rPr lang="en-US" baseline="30000" smtClean="0"/>
              <a:t>st</a:t>
            </a:r>
            <a:r>
              <a:rPr lang="en-US" smtClean="0"/>
              <a:t> billionaire)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Huge Philanthropist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Foundations for medicine, education, and scientific research</a:t>
            </a:r>
          </a:p>
        </p:txBody>
      </p:sp>
      <p:pic>
        <p:nvPicPr>
          <p:cNvPr id="14340" name="Picture 6" descr=" ">
            <a:hlinkClick r:id="rId2" tooltip=" 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688" y="0"/>
            <a:ext cx="2373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274638"/>
            <a:ext cx="6019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0"/>
              <a:t>"I had no ambition to make a fortune; mere moneymaking has never been my goal. I had an ambition to build." - John D. Rockefeller. 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8425" y="3333750"/>
            <a:ext cx="26955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JP MOR</a:t>
            </a:r>
            <a:r>
              <a:rPr lang="en-US" sz="5000" smtClean="0"/>
              <a:t>GAN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752600"/>
            <a:ext cx="3810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formed U.S. Steel Corp. by buying Carnegie Steel from Carnegie for $480 million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Carnegie personally received $225,639,000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Became a </a:t>
            </a:r>
            <a:r>
              <a:rPr lang="en-US" sz="2800" b="1" dirty="0" smtClean="0"/>
              <a:t>huge</a:t>
            </a:r>
            <a:r>
              <a:rPr lang="en-US" sz="2800" dirty="0" smtClean="0"/>
              <a:t> oil investor and made millions more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Formed </a:t>
            </a:r>
            <a:r>
              <a:rPr lang="en-US" sz="5000" dirty="0" smtClean="0"/>
              <a:t>Gen</a:t>
            </a:r>
            <a:r>
              <a:rPr lang="en-US" sz="2800" dirty="0" smtClean="0"/>
              <a:t>eral</a:t>
            </a:r>
          </a:p>
        </p:txBody>
      </p:sp>
      <p:pic>
        <p:nvPicPr>
          <p:cNvPr id="15364" name="Picture 6" descr="170px-JohnPierpontMorg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2730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0" y="3038475"/>
            <a:ext cx="5086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the Growth?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 Reason: Land Grants </a:t>
            </a:r>
            <a:r>
              <a:rPr lang="en-US" dirty="0" smtClean="0">
                <a:sym typeface="Wingdings" pitchFamily="2" charset="2"/>
              </a:rPr>
              <a:t>given by…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The Homestead Act</a:t>
            </a:r>
          </a:p>
          <a:p>
            <a:pPr lvl="1" eaLnBrk="1" hangingPunct="1">
              <a:defRPr/>
            </a:pPr>
            <a:r>
              <a:rPr lang="en-US" strike="sngStrike" dirty="0" smtClean="0">
                <a:sym typeface="Wingdings" pitchFamily="2" charset="2"/>
              </a:rPr>
              <a:t>Econ Activity Lesson 20: </a:t>
            </a:r>
          </a:p>
          <a:p>
            <a:pPr lvl="2" eaLnBrk="1" hangingPunct="1">
              <a:defRPr/>
            </a:pPr>
            <a:r>
              <a:rPr lang="en-US" strike="sngStrike" dirty="0" smtClean="0">
                <a:sym typeface="Wingdings" pitchFamily="2" charset="2"/>
              </a:rPr>
              <a:t>Was Free Land a Good Deal?</a:t>
            </a:r>
          </a:p>
          <a:p>
            <a:pPr eaLnBrk="1" hangingPunct="1"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Wow, this makes it easy!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76600"/>
            <a:ext cx="9144000" cy="185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9" name="Rectangle 3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0"/>
            <a:ext cx="60198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Federal Reserve Act (1913)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12 national banks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Panama Canal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1534: Charles V, Holy Roman Emperor and King of Spain wanted a canal to make sailing between Atlantic and Pacific very easy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French</a:t>
            </a:r>
            <a:r>
              <a:rPr lang="en-US" sz="2000" dirty="0" smtClean="0"/>
              <a:t> began building it 1880, but gave up due to disease (22,000 died)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1904, U.S. tells </a:t>
            </a:r>
            <a:r>
              <a:rPr lang="en-US" sz="2000" b="1" dirty="0" smtClean="0"/>
              <a:t>Panama</a:t>
            </a:r>
            <a:r>
              <a:rPr lang="en-US" sz="2000" dirty="0" smtClean="0"/>
              <a:t> it will help them declare independence from</a:t>
            </a:r>
            <a:r>
              <a:rPr lang="en-US" sz="2000" b="1" dirty="0" smtClean="0"/>
              <a:t> Colombia</a:t>
            </a:r>
            <a:r>
              <a:rPr lang="en-US" sz="2000" dirty="0" smtClean="0"/>
              <a:t> in exchange for control of the area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Mosquitoes</a:t>
            </a:r>
            <a:r>
              <a:rPr lang="en-US" sz="2000" dirty="0" smtClean="0"/>
              <a:t> spread </a:t>
            </a:r>
            <a:r>
              <a:rPr lang="en-US" sz="2000" b="1" dirty="0" smtClean="0"/>
              <a:t>Yellow fever </a:t>
            </a:r>
            <a:r>
              <a:rPr lang="en-US" sz="2000" dirty="0" smtClean="0"/>
              <a:t>and </a:t>
            </a:r>
            <a:r>
              <a:rPr lang="en-US" sz="2000" b="1" dirty="0" smtClean="0"/>
              <a:t>malaria </a:t>
            </a:r>
            <a:r>
              <a:rPr lang="en-US" sz="2000" dirty="0" smtClean="0"/>
              <a:t>spread through that had killed so many French were eliminated thanks to new treatments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Only 5609 US workers died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1977, Jimmy Carter began process of giving up the land to Panama who had student protests arguing that the canal was rightfully theirs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Dec 31, 1999, 12pm, it officially becomes Panama’s possession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Tolls are expensive!! </a:t>
            </a:r>
            <a:r>
              <a:rPr lang="en-US" sz="2000" dirty="0" err="1" smtClean="0"/>
              <a:t>Avg</a:t>
            </a:r>
            <a:r>
              <a:rPr lang="en-US" sz="2000" dirty="0" smtClean="0"/>
              <a:t> = $54,000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19460" name="Picture 5" descr="Construction work on the Gaillard Cut is shown in this photograph from 1907">
            <a:hlinkClick r:id="rId2" tooltip="Construction work on the Gaillard Cut is shown in this photograph from 1907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0"/>
            <a:ext cx="3314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4" name="Picture 4" descr="Image:Panama-Canal-rough-diagram-qu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ap of Central Ame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819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09600"/>
            <a:ext cx="4800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Open Door Policy</a:t>
            </a:r>
          </a:p>
          <a:p>
            <a:pPr lvl="1" eaLnBrk="1" hangingPunct="1">
              <a:defRPr/>
            </a:pPr>
            <a:r>
              <a:rPr lang="en-US" sz="2400" dirty="0" smtClean="0"/>
              <a:t>1899, we acquired the Philippine Islands and wanted to trade with China</a:t>
            </a:r>
          </a:p>
          <a:p>
            <a:pPr lvl="1" eaLnBrk="1" hangingPunct="1">
              <a:defRPr/>
            </a:pPr>
            <a:r>
              <a:rPr lang="en-US" sz="2400" dirty="0" smtClean="0"/>
              <a:t>China, though, was controlled by England and other major powers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Taft’s Dollar Diplomacy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Secretary of State: Philander Knox, a lawyer, committed to promote U.S. businesses overseas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JP Morgan threw in a bunch of money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3938" y="0"/>
            <a:ext cx="4310062" cy="3951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Celebrities and CEOs Make Too Much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hlinkClick r:id="rId2"/>
              </a:rPr>
              <a:t>View the "CEOs and Celebs: Making Big Bucks" video and discussion ideas</a:t>
            </a:r>
            <a:endParaRPr lang="en-US" u="sng" dirty="0" smtClean="0"/>
          </a:p>
          <a:p>
            <a:pPr eaLnBrk="1" hangingPunct="1">
              <a:defRPr/>
            </a:pPr>
            <a:r>
              <a:rPr lang="en-US" dirty="0" smtClean="0"/>
              <a:t>If the CEO is earning several more times for their companies than they are paid, are they really “overpaid” regardless of how much they make?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04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Outsourcing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does “outsourcing” mean, why are so many American companies doing it?</a:t>
            </a:r>
          </a:p>
          <a:p>
            <a:pPr eaLnBrk="1" hangingPunct="1">
              <a:defRPr/>
            </a:pPr>
            <a:r>
              <a:rPr lang="en-US" dirty="0" smtClean="0"/>
              <a:t>How can outsourcing jobs overseas allow for those same companies to then hire more workers in the U.S.?</a:t>
            </a:r>
          </a:p>
          <a:p>
            <a:pPr eaLnBrk="1" hangingPunct="1">
              <a:defRPr/>
            </a:pPr>
            <a:r>
              <a:rPr lang="en-US" dirty="0" smtClean="0"/>
              <a:t>How can outsourcing be good for consumers?</a:t>
            </a:r>
          </a:p>
          <a:p>
            <a:pPr eaLnBrk="1" hangingPunct="1">
              <a:defRPr/>
            </a:pPr>
            <a:r>
              <a:rPr lang="en-US" dirty="0" smtClean="0"/>
              <a:t>Is the media biased in covering outsourcing?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500" dirty="0" smtClean="0">
                <a:latin typeface="Arial Rounded MT Bold" pitchFamily="34" charset="0"/>
              </a:rPr>
              <a:t>Industrial inventions, leaders, and reasons for economic transformations; Creation of international markets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Economics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162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  Key inventions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29000" y="2895600"/>
            <a:ext cx="57150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Electricity</a:t>
            </a:r>
          </a:p>
          <a:p>
            <a:pPr lvl="1" eaLnBrk="1" hangingPunct="1">
              <a:defRPr/>
            </a:pPr>
            <a:r>
              <a:rPr lang="en-US" sz="2400" smtClean="0"/>
              <a:t>Thomas Edison</a:t>
            </a:r>
          </a:p>
          <a:p>
            <a:pPr eaLnBrk="1" hangingPunct="1">
              <a:defRPr/>
            </a:pPr>
            <a:r>
              <a:rPr lang="en-US" sz="2800" smtClean="0"/>
              <a:t>The Bessemer Process = </a:t>
            </a:r>
          </a:p>
          <a:p>
            <a:pPr lvl="1" eaLnBrk="1" hangingPunct="1">
              <a:defRPr/>
            </a:pPr>
            <a:r>
              <a:rPr lang="en-US" sz="2400" smtClean="0"/>
              <a:t>Henry Bessmeer, William Kelly</a:t>
            </a:r>
          </a:p>
          <a:p>
            <a:pPr lvl="1" eaLnBrk="1" hangingPunct="1">
              <a:defRPr/>
            </a:pPr>
            <a:r>
              <a:rPr lang="en-US" sz="2400" smtClean="0"/>
              <a:t>Mass-produce steel from pig iron</a:t>
            </a:r>
          </a:p>
          <a:p>
            <a:pPr lvl="1" eaLnBrk="1" hangingPunct="1">
              <a:defRPr/>
            </a:pPr>
            <a:r>
              <a:rPr lang="en-US" sz="2400" smtClean="0"/>
              <a:t>Blow air through molten iron…temp raises and oxidation occurs, removing impurities from the iron</a:t>
            </a:r>
          </a:p>
        </p:txBody>
      </p:sp>
      <p:pic>
        <p:nvPicPr>
          <p:cNvPr id="5124" name="Picture 5" descr="edison_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0"/>
            <a:ext cx="27257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7825"/>
            <a:ext cx="33337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3400"/>
            <a:ext cx="1797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1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key inventions…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76400"/>
            <a:ext cx="8229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/>
              <a:t>Assembly 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1901: </a:t>
            </a:r>
            <a:r>
              <a:rPr lang="en-US" sz="2300" dirty="0" err="1" smtClean="0"/>
              <a:t>Ransome</a:t>
            </a:r>
            <a:r>
              <a:rPr lang="en-US" sz="2300" dirty="0" smtClean="0"/>
              <a:t> Eli Olds (Oldsmobile = 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commercially successful American car)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Henry Ford = 1913-1914: 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conveyor belt style assembly 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hlinkClick r:id="rId2" action="ppaction://hlinkfile"/>
              </a:rPr>
              <a:t>Econ Lesson 23</a:t>
            </a:r>
            <a:r>
              <a:rPr lang="en-US" sz="2700" dirty="0" smtClean="0"/>
              <a:t>: Bigger is Better: The Economics of Mass Production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(my page 263)</a:t>
            </a:r>
          </a:p>
        </p:txBody>
      </p:sp>
      <p:pic>
        <p:nvPicPr>
          <p:cNvPr id="6148" name="Picture 5" descr="click to enlar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1950" y="0"/>
            <a:ext cx="1162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Young Ford.jpg (72276 bytes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-228600"/>
            <a:ext cx="1457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H. Ford, 76 yrs. age.jpg (104305 bytes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629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What industry caused the rapid expansion of all other industries?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Railroad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>
                <a:hlinkClick r:id="rId2"/>
              </a:rPr>
              <a:t>http://www.pleasval.k12.ia.us/juniorhigh/TRRR/transcontinental_railroad.htm</a:t>
            </a:r>
            <a:r>
              <a:rPr lang="en-US" sz="2300" dirty="0" smtClean="0"/>
              <a:t>: 2 videos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Chief developer: Cornelius Vander “BUILT the Railroads!”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Used steel instead of iron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Married his mother’s sister’s daughter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300" dirty="0" smtClean="0"/>
              <a:t>13 children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strike="sngStrike" dirty="0" smtClean="0"/>
              <a:t>Econ Lesson 26: Could the Economy Have Grown without the Railroads?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172" name="Picture 13" descr="Cornelius Vanderbilt">
            <a:hlinkClick r:id="rId3" tooltip="Cornelius Vanderbil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075" y="0"/>
            <a:ext cx="2574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key inventions…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8305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flight: Orville Wright (and brother Wilbur)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Kitty Hawk, NC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Built bicycles before that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12 seconds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120 feet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Very important to WWI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Telephone: Alexander Graham Bell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Brings women into the workplace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3438" y="2438400"/>
            <a:ext cx="19605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84663"/>
            <a:ext cx="19812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Some key inventions…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505200"/>
            <a:ext cx="5410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Guglielmo</a:t>
            </a:r>
            <a:r>
              <a:rPr lang="en-US" sz="2400" dirty="0" smtClean="0"/>
              <a:t> Marconi = radio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Won Nobel prize in physics in 1909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Very important to WWI long range communication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1920…1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voice broadcast (the news)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1928 Presidential Election HOOVER!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hlinkClick r:id="rId2"/>
              </a:rPr>
              <a:t>HOOVER runs for election!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(SMITH sounded too southern!)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9220" name="Picture 6" descr="Guglielmo Marconi">
            <a:hlinkClick r:id="rId3" tooltip="Guglielmo Marcon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0"/>
            <a:ext cx="26431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PESIDENT HOOVER ON TELEVISION PHONE C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394075"/>
            <a:ext cx="4267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Presidential electoral votes by state.">
            <a:hlinkClick r:id="rId6" tooltip="Presidential electoral votes by state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477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28600" y="9906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INVENTIONS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057400"/>
            <a:ext cx="6705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Clearly TV and Radio were huge!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Horizontal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 Gap = Banana Republic, Old Navy, and Gap itself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Vertical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Carnegie Steel = mills where steel is manufactured, mines where iron ore is extracted, coal mines that supplied coal, ships that transported the iron ore, the railroads, the coke ovens…etc.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0"/>
            <a:ext cx="246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1370</TotalTime>
  <Words>921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Glass Layers</vt:lpstr>
      <vt:lpstr>Discussion Topic</vt:lpstr>
      <vt:lpstr>Do Celebrities and CEOs Make Too Much Money?</vt:lpstr>
      <vt:lpstr>Industrial inventions, leaders, and reasons for economic transformations; Creation of international markets</vt:lpstr>
      <vt:lpstr>         Key inventions</vt:lpstr>
      <vt:lpstr>Some key inventions…</vt:lpstr>
      <vt:lpstr>PowerPoint Presentation</vt:lpstr>
      <vt:lpstr>Some key inventions…</vt:lpstr>
      <vt:lpstr>Some key inventions…</vt:lpstr>
      <vt:lpstr>INVENTIONS</vt:lpstr>
      <vt:lpstr>Some  Key Immigrants</vt:lpstr>
      <vt:lpstr>Andrew Carnegie</vt:lpstr>
      <vt:lpstr>Price Gouging</vt:lpstr>
      <vt:lpstr>PowerPoint Presentation</vt:lpstr>
      <vt:lpstr>JP MORGAN</vt:lpstr>
      <vt:lpstr>Why the Growth?</vt:lpstr>
      <vt:lpstr>Wow, this makes it easy!</vt:lpstr>
      <vt:lpstr>PowerPoint Presentation</vt:lpstr>
      <vt:lpstr>PowerPoint Presentation</vt:lpstr>
      <vt:lpstr>PowerPoint Presentation</vt:lpstr>
      <vt:lpstr>Outsourcing</vt:lpstr>
    </vt:vector>
  </TitlesOfParts>
  <Company>Virginia Beach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– Industrialization</dc:title>
  <dc:creator>Virginia Beach City Public Schools</dc:creator>
  <cp:lastModifiedBy>Andy Filipowicz</cp:lastModifiedBy>
  <cp:revision>73</cp:revision>
  <dcterms:created xsi:type="dcterms:W3CDTF">2007-02-12T13:06:27Z</dcterms:created>
  <dcterms:modified xsi:type="dcterms:W3CDTF">2010-11-19T00:27:39Z</dcterms:modified>
</cp:coreProperties>
</file>