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xls" ContentType="application/vnd.ms-exce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handoutMasterIdLst>
    <p:handoutMasterId r:id="rId74"/>
  </p:handoutMasterIdLst>
  <p:sldIdLst>
    <p:sldId id="256" r:id="rId2"/>
    <p:sldId id="310" r:id="rId3"/>
    <p:sldId id="311" r:id="rId4"/>
    <p:sldId id="312" r:id="rId5"/>
    <p:sldId id="313" r:id="rId6"/>
    <p:sldId id="314" r:id="rId7"/>
    <p:sldId id="315" r:id="rId8"/>
    <p:sldId id="257" r:id="rId9"/>
    <p:sldId id="258"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59"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21" r:id="rId60"/>
    <p:sldId id="322" r:id="rId61"/>
    <p:sldId id="323" r:id="rId62"/>
    <p:sldId id="324" r:id="rId63"/>
    <p:sldId id="320" r:id="rId64"/>
    <p:sldId id="308" r:id="rId65"/>
    <p:sldId id="309" r:id="rId66"/>
    <p:sldId id="316" r:id="rId67"/>
    <p:sldId id="317" r:id="rId68"/>
    <p:sldId id="327" r:id="rId69"/>
    <p:sldId id="318" r:id="rId70"/>
    <p:sldId id="325" r:id="rId71"/>
    <p:sldId id="319" r:id="rId72"/>
    <p:sldId id="326" r:id="rId7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3399FF"/>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701" autoAdjust="0"/>
  </p:normalViewPr>
  <p:slideViewPr>
    <p:cSldViewPr>
      <p:cViewPr varScale="1">
        <p:scale>
          <a:sx n="70" d="100"/>
          <a:sy n="70" d="100"/>
        </p:scale>
        <p:origin x="-5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image" Target="../media/image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p>
        </p:txBody>
      </p:sp>
      <p:sp>
        <p:nvSpPr>
          <p:cNvPr id="96259"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96260"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p>
        </p:txBody>
      </p:sp>
      <p:sp>
        <p:nvSpPr>
          <p:cNvPr id="96261"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43E72D03-9CFD-4699-956B-C635C911FB43}" type="slidenum">
              <a:rPr lang="en-US"/>
              <a:pPr>
                <a:defRPr/>
              </a:pPr>
              <a:t>‹#›</a:t>
            </a:fld>
            <a:endParaRPr lang="en-US"/>
          </a:p>
        </p:txBody>
      </p:sp>
    </p:spTree>
    <p:extLst>
      <p:ext uri="{BB962C8B-B14F-4D97-AF65-F5344CB8AC3E}">
        <p14:creationId xmlns:p14="http://schemas.microsoft.com/office/powerpoint/2010/main" xmlns="" val="144772744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FD7A903-7D4B-4B77-920E-94B7F66D1384}" type="slidenum">
              <a:rPr lang="en-US"/>
              <a:pPr>
                <a:defRPr/>
              </a:pPr>
              <a:t>‹#›</a:t>
            </a:fld>
            <a:endParaRPr lang="en-US"/>
          </a:p>
        </p:txBody>
      </p:sp>
    </p:spTree>
    <p:extLst>
      <p:ext uri="{BB962C8B-B14F-4D97-AF65-F5344CB8AC3E}">
        <p14:creationId xmlns:p14="http://schemas.microsoft.com/office/powerpoint/2010/main" xmlns="" val="24261390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54DA63B-D0ED-45C4-95E9-7DA7BE625870}" type="slidenum">
              <a:rPr lang="en-US"/>
              <a:pPr>
                <a:defRPr/>
              </a:pPr>
              <a:t>‹#›</a:t>
            </a:fld>
            <a:endParaRPr lang="en-US"/>
          </a:p>
        </p:txBody>
      </p:sp>
    </p:spTree>
    <p:extLst>
      <p:ext uri="{BB962C8B-B14F-4D97-AF65-F5344CB8AC3E}">
        <p14:creationId xmlns:p14="http://schemas.microsoft.com/office/powerpoint/2010/main" xmlns="" val="4132672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5D91019-3635-4664-8D95-2A0C2AFAFD19}" type="slidenum">
              <a:rPr lang="en-US"/>
              <a:pPr>
                <a:defRPr/>
              </a:pPr>
              <a:t>‹#›</a:t>
            </a:fld>
            <a:endParaRPr lang="en-US"/>
          </a:p>
        </p:txBody>
      </p:sp>
    </p:spTree>
    <p:extLst>
      <p:ext uri="{BB962C8B-B14F-4D97-AF65-F5344CB8AC3E}">
        <p14:creationId xmlns:p14="http://schemas.microsoft.com/office/powerpoint/2010/main" xmlns="" val="1334805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AF8815E-735F-466C-9B64-A2E27E3B8A9F}" type="slidenum">
              <a:rPr lang="en-US"/>
              <a:pPr>
                <a:defRPr/>
              </a:pPr>
              <a:t>‹#›</a:t>
            </a:fld>
            <a:endParaRPr lang="en-US"/>
          </a:p>
        </p:txBody>
      </p:sp>
    </p:spTree>
    <p:extLst>
      <p:ext uri="{BB962C8B-B14F-4D97-AF65-F5344CB8AC3E}">
        <p14:creationId xmlns:p14="http://schemas.microsoft.com/office/powerpoint/2010/main" xmlns="" val="1934174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ABBD29D-8F44-4597-BB11-C7402016D2D1}" type="slidenum">
              <a:rPr lang="en-US"/>
              <a:pPr>
                <a:defRPr/>
              </a:pPr>
              <a:t>‹#›</a:t>
            </a:fld>
            <a:endParaRPr lang="en-US"/>
          </a:p>
        </p:txBody>
      </p:sp>
    </p:spTree>
    <p:extLst>
      <p:ext uri="{BB962C8B-B14F-4D97-AF65-F5344CB8AC3E}">
        <p14:creationId xmlns:p14="http://schemas.microsoft.com/office/powerpoint/2010/main" xmlns="" val="24686677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C955A68-D89C-4A27-8F2E-B441224668BC}" type="slidenum">
              <a:rPr lang="en-US"/>
              <a:pPr>
                <a:defRPr/>
              </a:pPr>
              <a:t>‹#›</a:t>
            </a:fld>
            <a:endParaRPr lang="en-US"/>
          </a:p>
        </p:txBody>
      </p:sp>
    </p:spTree>
    <p:extLst>
      <p:ext uri="{BB962C8B-B14F-4D97-AF65-F5344CB8AC3E}">
        <p14:creationId xmlns:p14="http://schemas.microsoft.com/office/powerpoint/2010/main" xmlns="" val="41967158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0077714-C7D9-48CE-9993-02A1DB092C07}" type="slidenum">
              <a:rPr lang="en-US"/>
              <a:pPr>
                <a:defRPr/>
              </a:pPr>
              <a:t>‹#›</a:t>
            </a:fld>
            <a:endParaRPr lang="en-US"/>
          </a:p>
        </p:txBody>
      </p:sp>
    </p:spTree>
    <p:extLst>
      <p:ext uri="{BB962C8B-B14F-4D97-AF65-F5344CB8AC3E}">
        <p14:creationId xmlns:p14="http://schemas.microsoft.com/office/powerpoint/2010/main" xmlns="" val="3235416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83F7BF0-08F1-4E95-AC13-504E4053C8EE}" type="slidenum">
              <a:rPr lang="en-US"/>
              <a:pPr>
                <a:defRPr/>
              </a:pPr>
              <a:t>‹#›</a:t>
            </a:fld>
            <a:endParaRPr lang="en-US"/>
          </a:p>
        </p:txBody>
      </p:sp>
    </p:spTree>
    <p:extLst>
      <p:ext uri="{BB962C8B-B14F-4D97-AF65-F5344CB8AC3E}">
        <p14:creationId xmlns:p14="http://schemas.microsoft.com/office/powerpoint/2010/main" xmlns="" val="282766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D0937F04-A3F1-4A3D-9BDB-EADD2C9B9A70}" type="slidenum">
              <a:rPr lang="en-US"/>
              <a:pPr>
                <a:defRPr/>
              </a:pPr>
              <a:t>‹#›</a:t>
            </a:fld>
            <a:endParaRPr lang="en-US"/>
          </a:p>
        </p:txBody>
      </p:sp>
    </p:spTree>
    <p:extLst>
      <p:ext uri="{BB962C8B-B14F-4D97-AF65-F5344CB8AC3E}">
        <p14:creationId xmlns:p14="http://schemas.microsoft.com/office/powerpoint/2010/main" xmlns="" val="39209185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5D42986-FF7F-49BC-9FA2-3E0FEE852B8C}" type="slidenum">
              <a:rPr lang="en-US"/>
              <a:pPr>
                <a:defRPr/>
              </a:pPr>
              <a:t>‹#›</a:t>
            </a:fld>
            <a:endParaRPr lang="en-US"/>
          </a:p>
        </p:txBody>
      </p:sp>
    </p:spTree>
    <p:extLst>
      <p:ext uri="{BB962C8B-B14F-4D97-AF65-F5344CB8AC3E}">
        <p14:creationId xmlns:p14="http://schemas.microsoft.com/office/powerpoint/2010/main" xmlns="" val="664077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7C2D2C4-737B-4DE3-88EE-6DA8305CEF0A}" type="slidenum">
              <a:rPr lang="en-US"/>
              <a:pPr>
                <a:defRPr/>
              </a:pPr>
              <a:t>‹#›</a:t>
            </a:fld>
            <a:endParaRPr lang="en-US"/>
          </a:p>
        </p:txBody>
      </p:sp>
    </p:spTree>
    <p:extLst>
      <p:ext uri="{BB962C8B-B14F-4D97-AF65-F5344CB8AC3E}">
        <p14:creationId xmlns:p14="http://schemas.microsoft.com/office/powerpoint/2010/main" xmlns="" val="3991737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00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070315B4-BC13-439E-84D0-02A7E13BED09}"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audio" Target="file:///E:\Sounds%204%20PPT\jeopardy%20song.wav" TargetMode="External"/><Relationship Id="rId1" Type="http://schemas.openxmlformats.org/officeDocument/2006/relationships/audio" Target="file:///D:\Jeopardy\jeopardy.wav" TargetMode="Externa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slide" Target="slide3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3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37.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38.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3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4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slide" Target="slide4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slide" Target="slide17.xml"/><Relationship Id="rId2" Type="http://schemas.openxmlformats.org/officeDocument/2006/relationships/slide" Target="slide4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43.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slide" Target="slide19.xml"/><Relationship Id="rId2" Type="http://schemas.openxmlformats.org/officeDocument/2006/relationships/slide" Target="slide4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audio" Target="../media/audio1.wav"/><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slide" Target="slide4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slide" Target="slide21.xml"/><Relationship Id="rId2" Type="http://schemas.openxmlformats.org/officeDocument/2006/relationships/slide" Target="slide46.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slide" Target="slide47.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slide" Target="slide23.xml"/><Relationship Id="rId2" Type="http://schemas.openxmlformats.org/officeDocument/2006/relationships/slide" Target="slide48.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slide" Target="slide49.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slide" Target="slide50.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slide" Target="slide51.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slide" Target="slide5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slide" Target="slide53.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slide" Target="slide5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slide" Target="slide55.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slide" Target="slide56.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slide" Target="slide57.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3" Type="http://schemas.openxmlformats.org/officeDocument/2006/relationships/slide" Target="slide33.xml"/><Relationship Id="rId2" Type="http://schemas.openxmlformats.org/officeDocument/2006/relationships/slide" Target="slide58.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 Target="slide8.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3" Type="http://schemas.openxmlformats.org/officeDocument/2006/relationships/slide" Target="slide68.xml"/><Relationship Id="rId2" Type="http://schemas.openxmlformats.org/officeDocument/2006/relationships/slideLayout" Target="../slideLayouts/slideLayout7.xml"/><Relationship Id="rId1" Type="http://schemas.openxmlformats.org/officeDocument/2006/relationships/audio" Target="file:///Z:\Sounds%204%20PPT\thinktheme.wav" TargetMode="External"/><Relationship Id="rId4" Type="http://schemas.openxmlformats.org/officeDocument/2006/relationships/image" Target="../media/image3.png"/></Relationships>
</file>

<file path=ppt/slides/_rels/slide61.xml.rels><?xml version="1.0" encoding="UTF-8" standalone="yes"?>
<Relationships xmlns="http://schemas.openxmlformats.org/package/2006/relationships"><Relationship Id="rId3" Type="http://schemas.openxmlformats.org/officeDocument/2006/relationships/slide" Target="slide62.xml"/><Relationship Id="rId2" Type="http://schemas.openxmlformats.org/officeDocument/2006/relationships/slideLayout" Target="../slideLayouts/slideLayout7.xml"/><Relationship Id="rId1" Type="http://schemas.openxmlformats.org/officeDocument/2006/relationships/audio" Target="file:///E:\Sounds%204%20PPT\thinktheme.wav" TargetMode="External"/><Relationship Id="rId5" Type="http://schemas.openxmlformats.org/officeDocument/2006/relationships/image" Target="../media/image3.png"/><Relationship Id="rId4" Type="http://schemas.openxmlformats.org/officeDocument/2006/relationships/slide" Target="slide68.xml"/></Relationships>
</file>

<file path=ppt/slides/_rels/slide62.xml.rels><?xml version="1.0" encoding="UTF-8" standalone="yes"?>
<Relationships xmlns="http://schemas.openxmlformats.org/package/2006/relationships"><Relationship Id="rId2" Type="http://schemas.openxmlformats.org/officeDocument/2006/relationships/slide" Target="slide68.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slide" Target="slide68.xml"/><Relationship Id="rId2" Type="http://schemas.openxmlformats.org/officeDocument/2006/relationships/audio" Target="../media/audio2.wav"/><Relationship Id="rId1" Type="http://schemas.openxmlformats.org/officeDocument/2006/relationships/vmlDrawing" Target="../drawings/vmlDrawing2.vml"/><Relationship Id="rId6" Type="http://schemas.openxmlformats.org/officeDocument/2006/relationships/image" Target="../media/image1.png"/><Relationship Id="rId5" Type="http://schemas.openxmlformats.org/officeDocument/2006/relationships/slide" Target="slide20.xml"/><Relationship Id="rId4" Type="http://schemas.openxmlformats.org/officeDocument/2006/relationships/oleObject" Target="../embeddings/oleObject2.bin"/></Relationships>
</file>

<file path=ppt/slides/_rels/slide65.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slide" Target="slide68.xml"/><Relationship Id="rId2" Type="http://schemas.openxmlformats.org/officeDocument/2006/relationships/audio" Target="../media/audio2.wav"/><Relationship Id="rId1" Type="http://schemas.openxmlformats.org/officeDocument/2006/relationships/vmlDrawing" Target="../drawings/vmlDrawing3.vml"/><Relationship Id="rId6" Type="http://schemas.openxmlformats.org/officeDocument/2006/relationships/image" Target="../media/image1.png"/><Relationship Id="rId5" Type="http://schemas.openxmlformats.org/officeDocument/2006/relationships/slide" Target="slide25.xml"/><Relationship Id="rId4" Type="http://schemas.openxmlformats.org/officeDocument/2006/relationships/oleObject" Target="../embeddings/oleObject3.bin"/></Relationships>
</file>

<file path=ppt/slides/_rels/slide66.xml.rels><?xml version="1.0" encoding="UTF-8" standalone="yes"?>
<Relationships xmlns="http://schemas.openxmlformats.org/package/2006/relationships"><Relationship Id="rId8" Type="http://schemas.openxmlformats.org/officeDocument/2006/relationships/slide" Target="slide68.xml"/><Relationship Id="rId3" Type="http://schemas.openxmlformats.org/officeDocument/2006/relationships/slideLayout" Target="../slideLayouts/slideLayout7.xml"/><Relationship Id="rId7" Type="http://schemas.openxmlformats.org/officeDocument/2006/relationships/oleObject" Target="../embeddings/oleObject5.bin"/><Relationship Id="rId2" Type="http://schemas.openxmlformats.org/officeDocument/2006/relationships/audio" Target="../media/audio2.wav"/><Relationship Id="rId1" Type="http://schemas.openxmlformats.org/officeDocument/2006/relationships/vmlDrawing" Target="../drawings/vmlDrawing4.vml"/><Relationship Id="rId6" Type="http://schemas.openxmlformats.org/officeDocument/2006/relationships/image" Target="../media/image1.png"/><Relationship Id="rId5" Type="http://schemas.openxmlformats.org/officeDocument/2006/relationships/slide" Target="slide21.xml"/><Relationship Id="rId4" Type="http://schemas.openxmlformats.org/officeDocument/2006/relationships/oleObject" Target="../embeddings/oleObject4.bin"/></Relationships>
</file>

<file path=ppt/slides/_rels/slide67.xml.rels><?xml version="1.0" encoding="UTF-8" standalone="yes"?>
<Relationships xmlns="http://schemas.openxmlformats.org/package/2006/relationships"><Relationship Id="rId3" Type="http://schemas.openxmlformats.org/officeDocument/2006/relationships/slideLayout" Target="../slideLayouts/slideLayout7.xml"/><Relationship Id="rId7" Type="http://schemas.openxmlformats.org/officeDocument/2006/relationships/slide" Target="slide68.xml"/><Relationship Id="rId2" Type="http://schemas.openxmlformats.org/officeDocument/2006/relationships/audio" Target="../media/audio2.wav"/><Relationship Id="rId1" Type="http://schemas.openxmlformats.org/officeDocument/2006/relationships/vmlDrawing" Target="../drawings/vmlDrawing5.vml"/><Relationship Id="rId6" Type="http://schemas.openxmlformats.org/officeDocument/2006/relationships/oleObject" Target="../embeddings/oleObject7.bin"/><Relationship Id="rId5" Type="http://schemas.openxmlformats.org/officeDocument/2006/relationships/image" Target="../media/image1.png"/><Relationship Id="rId4" Type="http://schemas.openxmlformats.org/officeDocument/2006/relationships/oleObject" Target="../embeddings/oleObject6.bin"/></Relationships>
</file>

<file path=ppt/slides/_rels/slide68.xml.rels><?xml version="1.0" encoding="UTF-8" standalone="yes"?>
<Relationships xmlns="http://schemas.openxmlformats.org/package/2006/relationships"><Relationship Id="rId3" Type="http://schemas.openxmlformats.org/officeDocument/2006/relationships/oleObject" Target="../embeddings/Microsoft_Office_Excel_97-2003_Worksheet1.xls"/><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slide" Target="slide8.xml"/><Relationship Id="rId5" Type="http://schemas.openxmlformats.org/officeDocument/2006/relationships/oleObject" Target="../embeddings/Microsoft_Office_Excel_97-2003_Worksheet3.xls"/><Relationship Id="rId4" Type="http://schemas.openxmlformats.org/officeDocument/2006/relationships/oleObject" Target="../embeddings/Microsoft_Office_Excel_97-2003_Worksheet2.xls"/></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png"/><Relationship Id="rId2" Type="http://schemas.openxmlformats.org/officeDocument/2006/relationships/slideLayout" Target="../slideLayouts/slideLayout7.xml"/><Relationship Id="rId1" Type="http://schemas.openxmlformats.org/officeDocument/2006/relationships/audio" Target="file:///C:\WINDOWS\Desktop\REAL%20Jeopardy%20Template\jeopardy.wav" TargetMode="External"/><Relationship Id="rId6" Type="http://schemas.openxmlformats.org/officeDocument/2006/relationships/hyperlink" Target="http://www.geocities.com/jcteacher" TargetMode="External"/><Relationship Id="rId5" Type="http://schemas.openxmlformats.org/officeDocument/2006/relationships/hyperlink" Target="http://www.jeopardy.com/" TargetMode="External"/><Relationship Id="rId4" Type="http://schemas.openxmlformats.org/officeDocument/2006/relationships/hyperlink" Target="mailto:jcteacher@yahoo.com?subject=%22Jeopardy%20PPT%20Template%22" TargetMode="External"/></Relationships>
</file>

<file path=ppt/slides/_rels/slide8.xml.rels><?xml version="1.0" encoding="UTF-8" standalone="yes"?>
<Relationships xmlns="http://schemas.openxmlformats.org/package/2006/relationships"><Relationship Id="rId8" Type="http://schemas.openxmlformats.org/officeDocument/2006/relationships/slide" Target="slide16.xml"/><Relationship Id="rId13" Type="http://schemas.openxmlformats.org/officeDocument/2006/relationships/slide" Target="slide15.xml"/><Relationship Id="rId18" Type="http://schemas.openxmlformats.org/officeDocument/2006/relationships/slide" Target="slide17.xml"/><Relationship Id="rId26" Type="http://schemas.openxmlformats.org/officeDocument/2006/relationships/slide" Target="slide33.xml"/><Relationship Id="rId3" Type="http://schemas.openxmlformats.org/officeDocument/2006/relationships/slide" Target="slide14.xml"/><Relationship Id="rId21" Type="http://schemas.openxmlformats.org/officeDocument/2006/relationships/slide" Target="slide32.xml"/><Relationship Id="rId7" Type="http://schemas.openxmlformats.org/officeDocument/2006/relationships/slide" Target="slide11.xml"/><Relationship Id="rId12" Type="http://schemas.openxmlformats.org/officeDocument/2006/relationships/slide" Target="slide10.xml"/><Relationship Id="rId17" Type="http://schemas.openxmlformats.org/officeDocument/2006/relationships/slide" Target="slide12.xml"/><Relationship Id="rId25" Type="http://schemas.openxmlformats.org/officeDocument/2006/relationships/slide" Target="slide28.xml"/><Relationship Id="rId2" Type="http://schemas.openxmlformats.org/officeDocument/2006/relationships/slide" Target="slide9.xml"/><Relationship Id="rId16" Type="http://schemas.openxmlformats.org/officeDocument/2006/relationships/slide" Target="slide30.xml"/><Relationship Id="rId20" Type="http://schemas.openxmlformats.org/officeDocument/2006/relationships/slide" Target="slide27.xml"/><Relationship Id="rId1" Type="http://schemas.openxmlformats.org/officeDocument/2006/relationships/slideLayout" Target="../slideLayouts/slideLayout7.xml"/><Relationship Id="rId6" Type="http://schemas.openxmlformats.org/officeDocument/2006/relationships/slide" Target="slide29.xml"/><Relationship Id="rId11" Type="http://schemas.openxmlformats.org/officeDocument/2006/relationships/slide" Target="slide31.xml"/><Relationship Id="rId24" Type="http://schemas.openxmlformats.org/officeDocument/2006/relationships/slide" Target="slide23.xml"/><Relationship Id="rId5" Type="http://schemas.openxmlformats.org/officeDocument/2006/relationships/slide" Target="slide24.xml"/><Relationship Id="rId15" Type="http://schemas.openxmlformats.org/officeDocument/2006/relationships/slide" Target="slide65.xml"/><Relationship Id="rId23" Type="http://schemas.openxmlformats.org/officeDocument/2006/relationships/slide" Target="slide18.xml"/><Relationship Id="rId28" Type="http://schemas.openxmlformats.org/officeDocument/2006/relationships/slide" Target="slide68.xml"/><Relationship Id="rId10" Type="http://schemas.openxmlformats.org/officeDocument/2006/relationships/slide" Target="slide26.xml"/><Relationship Id="rId19" Type="http://schemas.openxmlformats.org/officeDocument/2006/relationships/slide" Target="slide22.xml"/><Relationship Id="rId4" Type="http://schemas.openxmlformats.org/officeDocument/2006/relationships/slide" Target="slide19.xml"/><Relationship Id="rId9" Type="http://schemas.openxmlformats.org/officeDocument/2006/relationships/slide" Target="slide21.xml"/><Relationship Id="rId14" Type="http://schemas.openxmlformats.org/officeDocument/2006/relationships/slide" Target="slide64.xml"/><Relationship Id="rId22" Type="http://schemas.openxmlformats.org/officeDocument/2006/relationships/slide" Target="slide13.xml"/><Relationship Id="rId27" Type="http://schemas.openxmlformats.org/officeDocument/2006/relationships/slide" Target="slide59.xml"/></Relationships>
</file>

<file path=ppt/slides/_rels/slide9.xml.rels><?xml version="1.0" encoding="UTF-8" standalone="yes"?>
<Relationships xmlns="http://schemas.openxmlformats.org/package/2006/relationships"><Relationship Id="rId3" Type="http://schemas.openxmlformats.org/officeDocument/2006/relationships/slide" Target="slide9.xml"/><Relationship Id="rId2" Type="http://schemas.openxmlformats.org/officeDocument/2006/relationships/slide" Target="slide3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jeopardy.wav">
            <a:hlinkClick r:id="" action="ppaction://media"/>
          </p:cNvPr>
          <p:cNvPicPr>
            <a:picLocks noRot="1" noChangeAspect="1" noChangeArrowheads="1"/>
          </p:cNvPicPr>
          <p:nvPr>
            <a:audioFile r:link="rId1"/>
          </p:nvPr>
        </p:nvPicPr>
        <p:blipFill>
          <a:blip r:embed="rId4" cstate="print">
            <a:extLst>
              <a:ext uri="{28A0092B-C50C-407E-A947-70E740481C1C}">
                <a14:useLocalDpi xmlns:a14="http://schemas.microsoft.com/office/drawing/2010/main" xmlns="" val="0"/>
              </a:ext>
            </a:extLst>
          </a:blip>
          <a:srcRect/>
          <a:stretch>
            <a:fillRect/>
          </a:stretch>
        </p:blipFill>
        <p:spPr bwMode="auto">
          <a:xfrm>
            <a:off x="228600" y="228600"/>
            <a:ext cx="3048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051" name="Rectangle 6"/>
          <p:cNvSpPr>
            <a:spLocks noChangeArrowheads="1"/>
          </p:cNvSpPr>
          <p:nvPr/>
        </p:nvSpPr>
        <p:spPr bwMode="auto">
          <a:xfrm>
            <a:off x="0" y="0"/>
            <a:ext cx="685800" cy="609600"/>
          </a:xfrm>
          <a:prstGeom prst="rect">
            <a:avLst/>
          </a:prstGeom>
          <a:solidFill>
            <a:schemeClr val="bg1"/>
          </a:solidFill>
          <a:ln w="9525">
            <a:solidFill>
              <a:srgbClr val="0000FF"/>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2052" name="Picture 11" descr="jeopardy"/>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228600" y="1676400"/>
            <a:ext cx="8686800" cy="3581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060" name="jeopardy song.wav">
            <a:hlinkClick r:id="" action="ppaction://media"/>
          </p:cNvPr>
          <p:cNvPicPr>
            <a:picLocks noRot="1" noChangeAspect="1" noChangeArrowheads="1"/>
          </p:cNvPicPr>
          <p:nvPr>
            <a:audioFile r:link="rId2"/>
          </p:nvPr>
        </p:nvPicPr>
        <p:blipFill>
          <a:blip r:embed="rId6" cstate="print">
            <a:extLst>
              <a:ext uri="{28A0092B-C50C-407E-A947-70E740481C1C}">
                <a14:useLocalDpi xmlns:a14="http://schemas.microsoft.com/office/drawing/2010/main" xmlns="" val="0"/>
              </a:ext>
            </a:extLst>
          </a:blip>
          <a:srcRect/>
          <a:stretch>
            <a:fillRect/>
          </a:stretch>
        </p:blipFill>
        <p:spPr bwMode="auto">
          <a:xfrm>
            <a:off x="0" y="0"/>
            <a:ext cx="322263" cy="322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2053"/>
                                        </p:tgtEl>
                                      </p:cBhvr>
                                    </p:cmd>
                                  </p:childTnLst>
                                </p:cTn>
                              </p:par>
                            </p:childTnLst>
                          </p:cTn>
                        </p:par>
                        <p:par>
                          <p:cTn id="7" fill="hold" nodeType="afterGroup">
                            <p:stCondLst>
                              <p:cond delay="0"/>
                            </p:stCondLst>
                            <p:childTnLst>
                              <p:par>
                                <p:cTn id="8" presetID="1" presetClass="mediacall" presetSubtype="0" fill="hold" nodeType="afterEffect">
                                  <p:stCondLst>
                                    <p:cond delay="0"/>
                                  </p:stCondLst>
                                  <p:childTnLst>
                                    <p:cmd type="call" cmd="playFrom(0.0)">
                                      <p:cBhvr>
                                        <p:cTn id="9" dur="14665" fill="hold"/>
                                        <p:tgtEl>
                                          <p:spTgt spid="206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0" fill="hold" display="0">
                  <p:stCondLst>
                    <p:cond delay="indefinite"/>
                  </p:stCondLst>
                  <p:endCondLst>
                    <p:cond evt="onPrev" delay="0">
                      <p:tgtEl>
                        <p:sldTgt/>
                      </p:tgtEl>
                    </p:cond>
                    <p:cond evt="onStopAudio" delay="0">
                      <p:tgtEl>
                        <p:sldTgt/>
                      </p:tgtEl>
                    </p:cond>
                  </p:endCondLst>
                </p:cTn>
                <p:tgtEl>
                  <p:spTgt spid="2053"/>
                </p:tgtEl>
              </p:cMediaNode>
            </p:audio>
            <p:audio>
              <p:cMediaNode>
                <p:cTn id="11" fill="hold" display="0">
                  <p:stCondLst>
                    <p:cond delay="indefinite"/>
                  </p:stCondLst>
                  <p:endCondLst>
                    <p:cond evt="onNext" delay="0">
                      <p:tgtEl>
                        <p:sldTgt/>
                      </p:tgtEl>
                    </p:cond>
                    <p:cond evt="onPrev" delay="0">
                      <p:tgtEl>
                        <p:sldTgt/>
                      </p:tgtEl>
                    </p:cond>
                    <p:cond evt="onStopAudio" delay="0">
                      <p:tgtEl>
                        <p:sldTgt/>
                      </p:tgtEl>
                    </p:cond>
                  </p:endCondLst>
                </p:cTn>
                <p:tgtEl>
                  <p:spTgt spid="2060"/>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Colonies </a:t>
            </a:r>
            <a:r>
              <a:rPr lang="en-US" b="1" dirty="0">
                <a:solidFill>
                  <a:srgbClr val="3399FF"/>
                </a:solidFill>
                <a:effectLst>
                  <a:outerShdw blurRad="38100" dist="38100" dir="2700000" algn="tl">
                    <a:srgbClr val="000000"/>
                  </a:outerShdw>
                </a:effectLst>
                <a:latin typeface="Arial Narrow" pitchFamily="34" charset="0"/>
              </a:rPr>
              <a:t>- $200</a:t>
            </a:r>
          </a:p>
        </p:txBody>
      </p:sp>
      <p:sp>
        <p:nvSpPr>
          <p:cNvPr id="11267"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1268"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6151"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000" dirty="0">
                <a:effectLst>
                  <a:outerShdw blurRad="38100" dist="38100" dir="2700000" algn="tl">
                    <a:srgbClr val="000000"/>
                  </a:outerShdw>
                </a:effectLst>
              </a:rPr>
              <a:t>2 Part Question, need both for points…</a:t>
            </a:r>
          </a:p>
          <a:p>
            <a:pPr algn="ctr">
              <a:defRPr/>
            </a:pPr>
            <a:endParaRPr lang="en-US" sz="4000" dirty="0">
              <a:effectLst>
                <a:outerShdw blurRad="38100" dist="38100" dir="2700000" algn="tl">
                  <a:srgbClr val="000000"/>
                </a:outerShdw>
              </a:effectLst>
            </a:endParaRPr>
          </a:p>
          <a:p>
            <a:pPr algn="ctr">
              <a:defRPr/>
            </a:pPr>
            <a:r>
              <a:rPr lang="en-US" sz="4000" dirty="0">
                <a:effectLst>
                  <a:outerShdw blurRad="38100" dist="38100" dir="2700000" algn="tl">
                    <a:srgbClr val="000000"/>
                  </a:outerShdw>
                </a:effectLst>
              </a:rPr>
              <a:t>This group of colonies is generally considered to have been founded for economic purposes.</a:t>
            </a:r>
          </a:p>
          <a:p>
            <a:pPr algn="ctr">
              <a:defRPr/>
            </a:pPr>
            <a:endParaRPr lang="en-US" sz="4000" dirty="0">
              <a:effectLst>
                <a:outerShdw blurRad="38100" dist="38100" dir="2700000" algn="tl">
                  <a:srgbClr val="000000"/>
                </a:outerShdw>
              </a:effectLst>
            </a:endParaRPr>
          </a:p>
          <a:p>
            <a:pPr algn="ctr">
              <a:defRPr/>
            </a:pPr>
            <a:r>
              <a:rPr lang="en-US" sz="4000" dirty="0">
                <a:effectLst>
                  <a:outerShdw blurRad="38100" dist="38100" dir="2700000" algn="tl">
                    <a:srgbClr val="000000"/>
                  </a:outerShdw>
                </a:effectLst>
              </a:rPr>
              <a:t>This other group of colonies is generally considered to have been founded for religious purposes.</a:t>
            </a:r>
            <a:endParaRPr lang="en-US" sz="4800" dirty="0">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Colonies </a:t>
            </a:r>
            <a:r>
              <a:rPr lang="en-US" b="1" dirty="0">
                <a:solidFill>
                  <a:srgbClr val="3399FF"/>
                </a:solidFill>
                <a:effectLst>
                  <a:outerShdw blurRad="38100" dist="38100" dir="2700000" algn="tl">
                    <a:srgbClr val="000000"/>
                  </a:outerShdw>
                </a:effectLst>
                <a:latin typeface="Arial Narrow" pitchFamily="34" charset="0"/>
              </a:rPr>
              <a:t>- $300</a:t>
            </a:r>
          </a:p>
        </p:txBody>
      </p:sp>
      <p:sp>
        <p:nvSpPr>
          <p:cNvPr id="12291"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2292"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7175"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000" dirty="0" smtClean="0">
                <a:effectLst>
                  <a:outerShdw blurRad="38100" dist="38100" dir="2700000" algn="tl">
                    <a:srgbClr val="000000"/>
                  </a:outerShdw>
                </a:effectLst>
              </a:rPr>
              <a:t>Which one of the following doesn’t belong?</a:t>
            </a:r>
          </a:p>
          <a:p>
            <a:pPr marL="742950" indent="-742950" algn="ctr">
              <a:buAutoNum type="alphaLcParenR"/>
              <a:defRPr/>
            </a:pPr>
            <a:r>
              <a:rPr lang="en-US" sz="4000" dirty="0" smtClean="0">
                <a:effectLst>
                  <a:outerShdw blurRad="38100" dist="38100" dir="2700000" algn="tl">
                    <a:srgbClr val="000000"/>
                  </a:outerShdw>
                </a:effectLst>
              </a:rPr>
              <a:t>Huguenots</a:t>
            </a:r>
          </a:p>
          <a:p>
            <a:pPr marL="742950" indent="-742950" algn="ctr">
              <a:buAutoNum type="alphaLcParenR"/>
              <a:defRPr/>
            </a:pPr>
            <a:r>
              <a:rPr lang="en-US" sz="4000" dirty="0" smtClean="0">
                <a:effectLst>
                  <a:outerShdw blurRad="38100" dist="38100" dir="2700000" algn="tl">
                    <a:srgbClr val="000000"/>
                  </a:outerShdw>
                </a:effectLst>
              </a:rPr>
              <a:t>Catholics</a:t>
            </a:r>
          </a:p>
          <a:p>
            <a:pPr marL="742950" indent="-742950" algn="ctr">
              <a:buAutoNum type="alphaLcParenR"/>
              <a:defRPr/>
            </a:pPr>
            <a:r>
              <a:rPr lang="en-US" sz="4000" dirty="0" smtClean="0">
                <a:effectLst>
                  <a:outerShdw blurRad="38100" dist="38100" dir="2700000" algn="tl">
                    <a:srgbClr val="000000"/>
                  </a:outerShdw>
                </a:effectLst>
              </a:rPr>
              <a:t>Puritans</a:t>
            </a:r>
          </a:p>
          <a:p>
            <a:pPr marL="742950" indent="-742950" algn="ctr">
              <a:buAutoNum type="alphaLcParenR"/>
              <a:defRPr/>
            </a:pPr>
            <a:r>
              <a:rPr lang="en-US" sz="4000" dirty="0" smtClean="0">
                <a:effectLst>
                  <a:outerShdw blurRad="38100" dist="38100" dir="2700000" algn="tl">
                    <a:srgbClr val="000000"/>
                  </a:outerShdw>
                </a:effectLst>
              </a:rPr>
              <a:t>Quakers</a:t>
            </a:r>
            <a:endParaRPr lang="en-US" sz="4000" dirty="0">
              <a:effectLst>
                <a:outerShdw blurRad="38100" dist="38100" dir="2700000" algn="tl">
                  <a:srgbClr val="000000"/>
                </a:outerShdw>
              </a:effectLst>
            </a:endParaRPr>
          </a:p>
        </p:txBody>
      </p:sp>
    </p:spTree>
  </p:cSld>
  <p:clrMapOvr>
    <a:masterClrMapping/>
  </p:clrMapOvr>
  <p:transition>
    <p:zo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Colonies </a:t>
            </a:r>
            <a:r>
              <a:rPr lang="en-US" b="1" dirty="0">
                <a:solidFill>
                  <a:srgbClr val="3399FF"/>
                </a:solidFill>
                <a:effectLst>
                  <a:outerShdw blurRad="38100" dist="38100" dir="2700000" algn="tl">
                    <a:srgbClr val="000000"/>
                  </a:outerShdw>
                </a:effectLst>
                <a:latin typeface="Arial Narrow" pitchFamily="34" charset="0"/>
              </a:rPr>
              <a:t>- $400</a:t>
            </a:r>
          </a:p>
        </p:txBody>
      </p:sp>
      <p:sp>
        <p:nvSpPr>
          <p:cNvPr id="13315"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3316"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8199"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This colony was founded when 2 individuals were kicked out of their former home and colony and forced into the wilderness.</a:t>
            </a:r>
            <a:endParaRPr lang="en-US" sz="4800" dirty="0">
              <a:effectLst>
                <a:outerShdw blurRad="38100" dist="38100" dir="2700000" algn="tl">
                  <a:srgbClr val="000000"/>
                </a:outerShdw>
              </a:effectLst>
              <a:latin typeface="Enchanted" pitchFamily="18" charset="0"/>
            </a:endParaRPr>
          </a:p>
        </p:txBody>
      </p:sp>
    </p:spTree>
  </p:cSld>
  <p:clrMapOvr>
    <a:masterClrMapping/>
  </p:clrMapOvr>
  <p:transition>
    <p:zo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Colonies </a:t>
            </a:r>
            <a:r>
              <a:rPr lang="en-US" b="1" dirty="0">
                <a:solidFill>
                  <a:srgbClr val="3399FF"/>
                </a:solidFill>
                <a:effectLst>
                  <a:outerShdw blurRad="38100" dist="38100" dir="2700000" algn="tl">
                    <a:srgbClr val="000000"/>
                  </a:outerShdw>
                </a:effectLst>
                <a:latin typeface="Arial Narrow" pitchFamily="34" charset="0"/>
              </a:rPr>
              <a:t>- $500</a:t>
            </a:r>
          </a:p>
        </p:txBody>
      </p:sp>
      <p:sp>
        <p:nvSpPr>
          <p:cNvPr id="14339"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4340"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9223"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This colonial region would most like a situation where the laws of land are based on the religious law of the majority’s religion.</a:t>
            </a:r>
            <a:endParaRPr lang="en-US" sz="4800" dirty="0">
              <a:effectLst>
                <a:outerShdw blurRad="38100" dist="38100" dir="2700000" algn="tl">
                  <a:srgbClr val="000000"/>
                </a:outerShdw>
              </a:effectLst>
              <a:latin typeface="Enchanted" pitchFamily="18" charset="0"/>
            </a:endParaRPr>
          </a:p>
        </p:txBody>
      </p:sp>
    </p:spTree>
  </p:cSld>
  <p:clrMapOvr>
    <a:masterClrMapping/>
  </p:clrMapOvr>
  <p:transition>
    <p:zo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King Andrew Jackson  &amp; Pre-Civil War Econ </a:t>
            </a:r>
            <a:r>
              <a:rPr lang="en-US" b="1" dirty="0">
                <a:solidFill>
                  <a:srgbClr val="3399FF"/>
                </a:solidFill>
                <a:effectLst>
                  <a:outerShdw blurRad="38100" dist="38100" dir="2700000" algn="tl">
                    <a:srgbClr val="000000"/>
                  </a:outerShdw>
                </a:effectLst>
                <a:latin typeface="Arial Narrow" pitchFamily="34" charset="0"/>
              </a:rPr>
              <a:t>- $100</a:t>
            </a:r>
          </a:p>
        </p:txBody>
      </p:sp>
      <p:sp>
        <p:nvSpPr>
          <p:cNvPr id="15363"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5364"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5607"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A tax on imported goods.</a:t>
            </a:r>
            <a:endParaRPr lang="en-US" sz="4800" dirty="0">
              <a:effectLst>
                <a:outerShdw blurRad="38100" dist="38100" dir="2700000" algn="tl">
                  <a:srgbClr val="000000"/>
                </a:outerShdw>
              </a:effectLst>
              <a:latin typeface="Enchanted" pitchFamily="18" charset="0"/>
            </a:endParaRPr>
          </a:p>
        </p:txBody>
      </p:sp>
    </p:spTree>
  </p:cSld>
  <p:clrMapOvr>
    <a:masterClrMapping/>
  </p:clrMapOvr>
  <p:transition>
    <p:zo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King Andrew Jackson  &amp; Pre-Civil War Econ </a:t>
            </a:r>
            <a:r>
              <a:rPr lang="en-US" b="1" dirty="0">
                <a:solidFill>
                  <a:srgbClr val="3399FF"/>
                </a:solidFill>
                <a:effectLst>
                  <a:outerShdw blurRad="38100" dist="38100" dir="2700000" algn="tl">
                    <a:srgbClr val="000000"/>
                  </a:outerShdw>
                </a:effectLst>
                <a:latin typeface="Arial Narrow" pitchFamily="34" charset="0"/>
              </a:rPr>
              <a:t>- $200</a:t>
            </a:r>
          </a:p>
        </p:txBody>
      </p:sp>
      <p:sp>
        <p:nvSpPr>
          <p:cNvPr id="16387"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6388"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6631"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This is the term describing how President Andrew Jackson rewarded several of his supporters by appointing them to various government positions of which they were not qualified.</a:t>
            </a:r>
            <a:endParaRPr lang="en-US" sz="4800" dirty="0">
              <a:effectLst>
                <a:outerShdw blurRad="38100" dist="38100" dir="2700000" algn="tl">
                  <a:srgbClr val="000000"/>
                </a:outerShdw>
              </a:effectLst>
              <a:latin typeface="Enchanted" pitchFamily="18" charset="0"/>
            </a:endParaRPr>
          </a:p>
        </p:txBody>
      </p:sp>
    </p:spTree>
  </p:cSld>
  <p:clrMapOvr>
    <a:masterClrMapping/>
  </p:clrMapOvr>
  <p:transition>
    <p:zoom/>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King Andrew Jackson  &amp; Pre-Civil War Econ </a:t>
            </a:r>
            <a:r>
              <a:rPr lang="en-US" b="1" dirty="0">
                <a:solidFill>
                  <a:srgbClr val="3399FF"/>
                </a:solidFill>
                <a:effectLst>
                  <a:outerShdw blurRad="38100" dist="38100" dir="2700000" algn="tl">
                    <a:srgbClr val="000000"/>
                  </a:outerShdw>
                </a:effectLst>
                <a:latin typeface="Arial Narrow" pitchFamily="34" charset="0"/>
              </a:rPr>
              <a:t>- $300</a:t>
            </a:r>
          </a:p>
        </p:txBody>
      </p:sp>
      <p:sp>
        <p:nvSpPr>
          <p:cNvPr id="17411"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7412"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7655"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a:effectLst>
                  <a:outerShdw blurRad="38100" dist="38100" dir="2700000" algn="tl">
                    <a:srgbClr val="000000"/>
                  </a:outerShdw>
                </a:effectLst>
                <a:latin typeface="Enchanted" pitchFamily="18" charset="0"/>
              </a:rPr>
              <a:t>The organization that was blamed for failing to respond to market indicators of potential bank failures prior to the Great Depression.</a:t>
            </a:r>
          </a:p>
        </p:txBody>
      </p:sp>
    </p:spTree>
  </p:cSld>
  <p:clrMapOvr>
    <a:masterClrMapping/>
  </p:clrMapOvr>
  <p:transition>
    <p:zoom/>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King Andrew Jackson  &amp; Pre-Civil War Econ </a:t>
            </a:r>
            <a:r>
              <a:rPr lang="en-US" b="1" dirty="0">
                <a:solidFill>
                  <a:srgbClr val="3399FF"/>
                </a:solidFill>
                <a:effectLst>
                  <a:outerShdw blurRad="38100" dist="38100" dir="2700000" algn="tl">
                    <a:srgbClr val="000000"/>
                  </a:outerShdw>
                </a:effectLst>
                <a:latin typeface="Arial Narrow" pitchFamily="34" charset="0"/>
              </a:rPr>
              <a:t>- $400</a:t>
            </a:r>
          </a:p>
        </p:txBody>
      </p:sp>
      <p:sp>
        <p:nvSpPr>
          <p:cNvPr id="18435"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8436"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8679"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President Martin Van Buren was blamed for this which happened during his presidency, but perhaps was caused by President Andrew Jackson preceding him.</a:t>
            </a:r>
            <a:endParaRPr lang="en-US" sz="4800" dirty="0">
              <a:effectLst>
                <a:outerShdw blurRad="38100" dist="38100" dir="2700000" algn="tl">
                  <a:srgbClr val="000000"/>
                </a:outerShdw>
              </a:effectLst>
              <a:latin typeface="Enchanted" pitchFamily="18" charset="0"/>
            </a:endParaRPr>
          </a:p>
        </p:txBody>
      </p:sp>
    </p:spTree>
  </p:cSld>
  <p:clrMapOvr>
    <a:masterClrMapping/>
  </p:clrMapOvr>
  <p:transition>
    <p:zoom/>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King Andrew Jackson  &amp; Pre-Civil War Econ </a:t>
            </a:r>
            <a:r>
              <a:rPr lang="en-US" b="1" dirty="0">
                <a:solidFill>
                  <a:srgbClr val="3399FF"/>
                </a:solidFill>
                <a:effectLst>
                  <a:outerShdw blurRad="38100" dist="38100" dir="2700000" algn="tl">
                    <a:srgbClr val="000000"/>
                  </a:outerShdw>
                </a:effectLst>
                <a:latin typeface="Arial Narrow" pitchFamily="34" charset="0"/>
              </a:rPr>
              <a:t>- $500</a:t>
            </a:r>
          </a:p>
        </p:txBody>
      </p:sp>
      <p:sp>
        <p:nvSpPr>
          <p:cNvPr id="19459"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19460"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9703"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This political party was formed in defiance against President Andrew Jackson whom they called “King Andrew” because he seemed to do whatever he liked while in office.</a:t>
            </a:r>
            <a:endParaRPr lang="en-US" sz="4800" dirty="0">
              <a:effectLst>
                <a:outerShdw blurRad="38100" dist="38100" dir="2700000" algn="tl">
                  <a:srgbClr val="000000"/>
                </a:outerShdw>
              </a:effectLst>
              <a:latin typeface="Enchanted" pitchFamily="18" charset="0"/>
            </a:endParaRPr>
          </a:p>
        </p:txBody>
      </p:sp>
    </p:spTree>
  </p:cSld>
  <p:clrMapOvr>
    <a:masterClrMapping/>
  </p:clrMapOvr>
  <p:transition>
    <p:zoom/>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Industrialization &amp; International Markets – $100</a:t>
            </a:r>
            <a:endParaRPr lang="en-US" b="1" dirty="0">
              <a:solidFill>
                <a:srgbClr val="3399FF"/>
              </a:solidFill>
              <a:effectLst>
                <a:outerShdw blurRad="38100" dist="38100" dir="2700000" algn="tl">
                  <a:srgbClr val="000000"/>
                </a:outerShdw>
              </a:effectLst>
              <a:latin typeface="Arial Narrow" pitchFamily="34" charset="0"/>
            </a:endParaRPr>
          </a:p>
        </p:txBody>
      </p:sp>
      <p:sp>
        <p:nvSpPr>
          <p:cNvPr id="20483"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0484"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graphicFrame>
        <p:nvGraphicFramePr>
          <p:cNvPr id="2" name="Table 1"/>
          <p:cNvGraphicFramePr>
            <a:graphicFrameLocks noGrp="1"/>
          </p:cNvGraphicFramePr>
          <p:nvPr>
            <p:extLst>
              <p:ext uri="{D42A27DB-BD31-4B8C-83A1-F6EECF244321}">
                <p14:modId xmlns:p14="http://schemas.microsoft.com/office/powerpoint/2010/main" xmlns="" val="326529807"/>
              </p:ext>
            </p:extLst>
          </p:nvPr>
        </p:nvGraphicFramePr>
        <p:xfrm>
          <a:off x="457200" y="569912"/>
          <a:ext cx="8458200" cy="5373688"/>
        </p:xfrm>
        <a:graphic>
          <a:graphicData uri="http://schemas.openxmlformats.org/drawingml/2006/table">
            <a:tbl>
              <a:tblPr firstRow="1" firstCol="1" lastRow="1" lastCol="1" bandRow="1" bandCol="1">
                <a:tableStyleId>{5C22544A-7EE6-4342-B048-85BDC9FD1C3A}</a:tableStyleId>
              </a:tblPr>
              <a:tblGrid>
                <a:gridCol w="2925705"/>
                <a:gridCol w="5532495"/>
              </a:tblGrid>
              <a:tr h="791374">
                <a:tc>
                  <a:txBody>
                    <a:bodyPr/>
                    <a:lstStyle/>
                    <a:p>
                      <a:pPr marL="0" marR="0">
                        <a:lnSpc>
                          <a:spcPct val="115000"/>
                        </a:lnSpc>
                        <a:spcBef>
                          <a:spcPts val="0"/>
                        </a:spcBef>
                        <a:spcAft>
                          <a:spcPts val="0"/>
                        </a:spcAft>
                      </a:pPr>
                      <a:r>
                        <a:rPr lang="en-US" sz="2000" dirty="0" smtClean="0">
                          <a:effectLst/>
                        </a:rPr>
                        <a:t>1) Alexander </a:t>
                      </a:r>
                      <a:r>
                        <a:rPr lang="en-US" sz="2000" dirty="0">
                          <a:effectLst/>
                        </a:rPr>
                        <a:t>Graham Bell</a:t>
                      </a:r>
                      <a:endParaRPr lang="en-US" sz="20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000">
                          <a:effectLst/>
                        </a:rPr>
                        <a:t>A. mass production technique of turning pig iron into steel</a:t>
                      </a:r>
                      <a:endParaRPr lang="en-US" sz="2000">
                        <a:effectLst/>
                        <a:latin typeface="Calibri"/>
                        <a:ea typeface="Calibri"/>
                        <a:cs typeface="Times New Roman"/>
                      </a:endParaRPr>
                    </a:p>
                  </a:txBody>
                  <a:tcPr marL="68580" marR="68580" marT="0" marB="0"/>
                </a:tc>
              </a:tr>
              <a:tr h="791374">
                <a:tc>
                  <a:txBody>
                    <a:bodyPr/>
                    <a:lstStyle/>
                    <a:p>
                      <a:pPr marL="0" marR="0">
                        <a:lnSpc>
                          <a:spcPct val="115000"/>
                        </a:lnSpc>
                        <a:spcBef>
                          <a:spcPts val="0"/>
                        </a:spcBef>
                        <a:spcAft>
                          <a:spcPts val="0"/>
                        </a:spcAft>
                      </a:pPr>
                      <a:r>
                        <a:rPr lang="en-US" sz="2000" dirty="0" smtClean="0">
                          <a:effectLst/>
                        </a:rPr>
                        <a:t>2) Thomas </a:t>
                      </a:r>
                      <a:r>
                        <a:rPr lang="en-US" sz="2000" dirty="0">
                          <a:effectLst/>
                        </a:rPr>
                        <a:t>Edison</a:t>
                      </a:r>
                      <a:endParaRPr lang="en-US" sz="20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000">
                          <a:effectLst/>
                        </a:rPr>
                        <a:t>B. created the first commercial automobile in America </a:t>
                      </a:r>
                      <a:endParaRPr lang="en-US" sz="2000">
                        <a:effectLst/>
                        <a:latin typeface="Calibri"/>
                        <a:ea typeface="Calibri"/>
                        <a:cs typeface="Times New Roman"/>
                      </a:endParaRPr>
                    </a:p>
                  </a:txBody>
                  <a:tcPr marL="68580" marR="68580" marT="0" marB="0"/>
                </a:tc>
              </a:tr>
              <a:tr h="791374">
                <a:tc>
                  <a:txBody>
                    <a:bodyPr/>
                    <a:lstStyle/>
                    <a:p>
                      <a:pPr marL="0" marR="0">
                        <a:lnSpc>
                          <a:spcPct val="115000"/>
                        </a:lnSpc>
                        <a:spcBef>
                          <a:spcPts val="0"/>
                        </a:spcBef>
                        <a:spcAft>
                          <a:spcPts val="0"/>
                        </a:spcAft>
                      </a:pPr>
                      <a:r>
                        <a:rPr lang="en-US" sz="2000" dirty="0" smtClean="0">
                          <a:effectLst/>
                        </a:rPr>
                        <a:t>3) Henry </a:t>
                      </a:r>
                      <a:r>
                        <a:rPr lang="en-US" sz="2000" dirty="0">
                          <a:effectLst/>
                        </a:rPr>
                        <a:t>Ford</a:t>
                      </a:r>
                      <a:endParaRPr lang="en-US" sz="20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000">
                          <a:effectLst/>
                        </a:rPr>
                        <a:t>C. discovery of a major use of electricity—the long lasting light bulb</a:t>
                      </a:r>
                      <a:endParaRPr lang="en-US" sz="2000">
                        <a:effectLst/>
                        <a:latin typeface="Calibri"/>
                        <a:ea typeface="Calibri"/>
                        <a:cs typeface="Times New Roman"/>
                      </a:endParaRPr>
                    </a:p>
                  </a:txBody>
                  <a:tcPr marL="68580" marR="68580" marT="0" marB="0"/>
                </a:tc>
              </a:tr>
              <a:tr h="791374">
                <a:tc>
                  <a:txBody>
                    <a:bodyPr/>
                    <a:lstStyle/>
                    <a:p>
                      <a:pPr marL="0" marR="0">
                        <a:lnSpc>
                          <a:spcPct val="115000"/>
                        </a:lnSpc>
                        <a:spcBef>
                          <a:spcPts val="0"/>
                        </a:spcBef>
                        <a:spcAft>
                          <a:spcPts val="0"/>
                        </a:spcAft>
                      </a:pPr>
                      <a:r>
                        <a:rPr lang="en-US" sz="2000" dirty="0" smtClean="0">
                          <a:effectLst/>
                        </a:rPr>
                        <a:t>4) </a:t>
                      </a:r>
                      <a:r>
                        <a:rPr lang="en-US" sz="2000" dirty="0">
                          <a:effectLst/>
                        </a:rPr>
                        <a:t>Henry </a:t>
                      </a:r>
                      <a:r>
                        <a:rPr lang="en-US" sz="2000" dirty="0" err="1">
                          <a:effectLst/>
                        </a:rPr>
                        <a:t>Bessimer’s</a:t>
                      </a:r>
                      <a:r>
                        <a:rPr lang="en-US" sz="2000" dirty="0">
                          <a:effectLst/>
                        </a:rPr>
                        <a:t> Process</a:t>
                      </a:r>
                      <a:endParaRPr lang="en-US" sz="20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000">
                          <a:effectLst/>
                        </a:rPr>
                        <a:t>D. inventor of the telephone</a:t>
                      </a:r>
                      <a:endParaRPr lang="en-US" sz="2000">
                        <a:effectLst/>
                        <a:latin typeface="Calibri"/>
                        <a:ea typeface="Calibri"/>
                        <a:cs typeface="Times New Roman"/>
                      </a:endParaRPr>
                    </a:p>
                  </a:txBody>
                  <a:tcPr marL="68580" marR="68580" marT="0" marB="0"/>
                </a:tc>
              </a:tr>
              <a:tr h="736064">
                <a:tc>
                  <a:txBody>
                    <a:bodyPr/>
                    <a:lstStyle/>
                    <a:p>
                      <a:pPr marL="0" marR="0">
                        <a:lnSpc>
                          <a:spcPct val="115000"/>
                        </a:lnSpc>
                        <a:spcBef>
                          <a:spcPts val="0"/>
                        </a:spcBef>
                        <a:spcAft>
                          <a:spcPts val="0"/>
                        </a:spcAft>
                      </a:pPr>
                      <a:r>
                        <a:rPr lang="en-US" sz="2000" dirty="0" smtClean="0">
                          <a:effectLst/>
                        </a:rPr>
                        <a:t>5) </a:t>
                      </a:r>
                      <a:r>
                        <a:rPr lang="en-US" sz="2000" dirty="0" err="1">
                          <a:effectLst/>
                        </a:rPr>
                        <a:t>Ransome</a:t>
                      </a:r>
                      <a:r>
                        <a:rPr lang="en-US" sz="2000" dirty="0">
                          <a:effectLst/>
                        </a:rPr>
                        <a:t> Eli Olds</a:t>
                      </a:r>
                      <a:endParaRPr lang="en-US" sz="20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000">
                          <a:effectLst/>
                        </a:rPr>
                        <a:t>E. first airplane</a:t>
                      </a:r>
                      <a:endParaRPr lang="en-US" sz="2000">
                        <a:effectLst/>
                        <a:latin typeface="Calibri"/>
                        <a:ea typeface="Calibri"/>
                        <a:cs typeface="Times New Roman"/>
                      </a:endParaRPr>
                    </a:p>
                  </a:txBody>
                  <a:tcPr marL="68580" marR="68580" marT="0" marB="0"/>
                </a:tc>
              </a:tr>
              <a:tr h="736064">
                <a:tc>
                  <a:txBody>
                    <a:bodyPr/>
                    <a:lstStyle/>
                    <a:p>
                      <a:pPr marL="0" marR="0">
                        <a:lnSpc>
                          <a:spcPct val="115000"/>
                        </a:lnSpc>
                        <a:spcBef>
                          <a:spcPts val="0"/>
                        </a:spcBef>
                        <a:spcAft>
                          <a:spcPts val="0"/>
                        </a:spcAft>
                      </a:pPr>
                      <a:r>
                        <a:rPr lang="en-US" sz="2000" dirty="0" smtClean="0">
                          <a:effectLst/>
                        </a:rPr>
                        <a:t>6) </a:t>
                      </a:r>
                      <a:r>
                        <a:rPr lang="en-US" sz="2000" dirty="0">
                          <a:effectLst/>
                        </a:rPr>
                        <a:t>Wright Brothers</a:t>
                      </a:r>
                      <a:endParaRPr lang="en-US" sz="20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000">
                          <a:effectLst/>
                        </a:rPr>
                        <a:t>F. assembly line</a:t>
                      </a:r>
                      <a:endParaRPr lang="en-US" sz="2000">
                        <a:effectLst/>
                        <a:latin typeface="Calibri"/>
                        <a:ea typeface="Calibri"/>
                        <a:cs typeface="Times New Roman"/>
                      </a:endParaRPr>
                    </a:p>
                  </a:txBody>
                  <a:tcPr marL="68580" marR="68580" marT="0" marB="0"/>
                </a:tc>
              </a:tr>
              <a:tr h="736064">
                <a:tc>
                  <a:txBody>
                    <a:bodyPr/>
                    <a:lstStyle/>
                    <a:p>
                      <a:pPr marL="0" marR="0">
                        <a:lnSpc>
                          <a:spcPct val="115000"/>
                        </a:lnSpc>
                        <a:spcBef>
                          <a:spcPts val="0"/>
                        </a:spcBef>
                        <a:spcAft>
                          <a:spcPts val="0"/>
                        </a:spcAft>
                      </a:pPr>
                      <a:r>
                        <a:rPr lang="en-US" sz="2000" dirty="0" smtClean="0">
                          <a:effectLst/>
                        </a:rPr>
                        <a:t>7) </a:t>
                      </a:r>
                      <a:r>
                        <a:rPr lang="en-US" sz="2000" dirty="0" err="1">
                          <a:effectLst/>
                        </a:rPr>
                        <a:t>Gugliemo</a:t>
                      </a:r>
                      <a:r>
                        <a:rPr lang="en-US" sz="2000" dirty="0">
                          <a:effectLst/>
                        </a:rPr>
                        <a:t> Marconi</a:t>
                      </a:r>
                      <a:endParaRPr lang="en-US" sz="2000" dirty="0">
                        <a:effectLst/>
                        <a:latin typeface="Calibri"/>
                        <a:ea typeface="Calibri"/>
                        <a:cs typeface="Times New Roman"/>
                      </a:endParaRPr>
                    </a:p>
                  </a:txBody>
                  <a:tcPr marL="68580" marR="68580" marT="0" marB="0"/>
                </a:tc>
                <a:tc>
                  <a:txBody>
                    <a:bodyPr/>
                    <a:lstStyle/>
                    <a:p>
                      <a:pPr marL="0" marR="0">
                        <a:lnSpc>
                          <a:spcPct val="115000"/>
                        </a:lnSpc>
                        <a:spcBef>
                          <a:spcPts val="0"/>
                        </a:spcBef>
                        <a:spcAft>
                          <a:spcPts val="0"/>
                        </a:spcAft>
                      </a:pPr>
                      <a:r>
                        <a:rPr lang="en-US" sz="2000" dirty="0">
                          <a:effectLst/>
                        </a:rPr>
                        <a:t>G. first radio</a:t>
                      </a:r>
                      <a:endParaRPr lang="en-US" sz="2000" dirty="0">
                        <a:effectLst/>
                        <a:latin typeface="Calibri"/>
                        <a:ea typeface="Calibri"/>
                        <a:cs typeface="Times New Roman"/>
                      </a:endParaRPr>
                    </a:p>
                  </a:txBody>
                  <a:tcPr marL="68580" marR="68580" marT="0" marB="0"/>
                </a:tc>
              </a:tr>
            </a:tbl>
          </a:graphicData>
        </a:graphic>
      </p:graphicFrame>
    </p:spTree>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4" name="Group 1068"/>
          <p:cNvGrpSpPr>
            <a:grpSpLocks/>
          </p:cNvGrpSpPr>
          <p:nvPr/>
        </p:nvGrpSpPr>
        <p:grpSpPr bwMode="auto">
          <a:xfrm>
            <a:off x="0" y="1195388"/>
            <a:ext cx="1752600" cy="1066800"/>
            <a:chOff x="2352" y="0"/>
            <a:chExt cx="1104" cy="672"/>
          </a:xfrm>
        </p:grpSpPr>
        <p:sp>
          <p:nvSpPr>
            <p:cNvPr id="3184" name="Rectangle 1067"/>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85" name="Picture 1066"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75" name="Group 1069"/>
          <p:cNvGrpSpPr>
            <a:grpSpLocks/>
          </p:cNvGrpSpPr>
          <p:nvPr/>
        </p:nvGrpSpPr>
        <p:grpSpPr bwMode="auto">
          <a:xfrm>
            <a:off x="1905000" y="1195388"/>
            <a:ext cx="1752600" cy="1066800"/>
            <a:chOff x="2352" y="0"/>
            <a:chExt cx="1104" cy="672"/>
          </a:xfrm>
        </p:grpSpPr>
        <p:sp>
          <p:nvSpPr>
            <p:cNvPr id="3182" name="Rectangle 1070"/>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83" name="Picture 1071"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76" name="Group 1072"/>
          <p:cNvGrpSpPr>
            <a:grpSpLocks/>
          </p:cNvGrpSpPr>
          <p:nvPr/>
        </p:nvGrpSpPr>
        <p:grpSpPr bwMode="auto">
          <a:xfrm>
            <a:off x="3733800" y="1177925"/>
            <a:ext cx="1752600" cy="1066800"/>
            <a:chOff x="2352" y="0"/>
            <a:chExt cx="1104" cy="672"/>
          </a:xfrm>
        </p:grpSpPr>
        <p:sp>
          <p:nvSpPr>
            <p:cNvPr id="3180" name="Rectangle 1073"/>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81" name="Picture 1074"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77" name="Group 1075"/>
          <p:cNvGrpSpPr>
            <a:grpSpLocks/>
          </p:cNvGrpSpPr>
          <p:nvPr/>
        </p:nvGrpSpPr>
        <p:grpSpPr bwMode="auto">
          <a:xfrm>
            <a:off x="5543550" y="1177925"/>
            <a:ext cx="1752600" cy="1066800"/>
            <a:chOff x="2352" y="0"/>
            <a:chExt cx="1104" cy="672"/>
          </a:xfrm>
        </p:grpSpPr>
        <p:sp>
          <p:nvSpPr>
            <p:cNvPr id="3178" name="Rectangle 1076"/>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79" name="Picture 1077"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78" name="Group 1078"/>
          <p:cNvGrpSpPr>
            <a:grpSpLocks/>
          </p:cNvGrpSpPr>
          <p:nvPr/>
        </p:nvGrpSpPr>
        <p:grpSpPr bwMode="auto">
          <a:xfrm>
            <a:off x="7391400" y="1195388"/>
            <a:ext cx="1752600" cy="1066800"/>
            <a:chOff x="2352" y="0"/>
            <a:chExt cx="1104" cy="672"/>
          </a:xfrm>
        </p:grpSpPr>
        <p:sp>
          <p:nvSpPr>
            <p:cNvPr id="3176" name="Rectangle 1079"/>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77" name="Picture 1080"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79" name="Group 1083"/>
          <p:cNvGrpSpPr>
            <a:grpSpLocks/>
          </p:cNvGrpSpPr>
          <p:nvPr/>
        </p:nvGrpSpPr>
        <p:grpSpPr bwMode="auto">
          <a:xfrm>
            <a:off x="0" y="2379663"/>
            <a:ext cx="1752600" cy="1066800"/>
            <a:chOff x="2352" y="0"/>
            <a:chExt cx="1104" cy="672"/>
          </a:xfrm>
        </p:grpSpPr>
        <p:sp>
          <p:nvSpPr>
            <p:cNvPr id="3174" name="Rectangle 1084"/>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75" name="Picture 1085"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80" name="Group 1086"/>
          <p:cNvGrpSpPr>
            <a:grpSpLocks/>
          </p:cNvGrpSpPr>
          <p:nvPr/>
        </p:nvGrpSpPr>
        <p:grpSpPr bwMode="auto">
          <a:xfrm>
            <a:off x="1905000" y="2379663"/>
            <a:ext cx="1752600" cy="1066800"/>
            <a:chOff x="2352" y="0"/>
            <a:chExt cx="1104" cy="672"/>
          </a:xfrm>
        </p:grpSpPr>
        <p:sp>
          <p:nvSpPr>
            <p:cNvPr id="3172" name="Rectangle 1087"/>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73" name="Picture 1088"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81" name="Group 1089"/>
          <p:cNvGrpSpPr>
            <a:grpSpLocks/>
          </p:cNvGrpSpPr>
          <p:nvPr/>
        </p:nvGrpSpPr>
        <p:grpSpPr bwMode="auto">
          <a:xfrm>
            <a:off x="3733800" y="2362200"/>
            <a:ext cx="1752600" cy="1066800"/>
            <a:chOff x="2352" y="0"/>
            <a:chExt cx="1104" cy="672"/>
          </a:xfrm>
        </p:grpSpPr>
        <p:sp>
          <p:nvSpPr>
            <p:cNvPr id="3170" name="Rectangle 1090"/>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71" name="Picture 1091"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82" name="Group 1092"/>
          <p:cNvGrpSpPr>
            <a:grpSpLocks/>
          </p:cNvGrpSpPr>
          <p:nvPr/>
        </p:nvGrpSpPr>
        <p:grpSpPr bwMode="auto">
          <a:xfrm>
            <a:off x="5543550" y="2362200"/>
            <a:ext cx="1752600" cy="1066800"/>
            <a:chOff x="2352" y="0"/>
            <a:chExt cx="1104" cy="672"/>
          </a:xfrm>
        </p:grpSpPr>
        <p:sp>
          <p:nvSpPr>
            <p:cNvPr id="3168" name="Rectangle 1093"/>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69" name="Picture 1094"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83" name="Group 1095"/>
          <p:cNvGrpSpPr>
            <a:grpSpLocks/>
          </p:cNvGrpSpPr>
          <p:nvPr/>
        </p:nvGrpSpPr>
        <p:grpSpPr bwMode="auto">
          <a:xfrm>
            <a:off x="7391400" y="2379663"/>
            <a:ext cx="1752600" cy="1066800"/>
            <a:chOff x="2352" y="0"/>
            <a:chExt cx="1104" cy="672"/>
          </a:xfrm>
        </p:grpSpPr>
        <p:sp>
          <p:nvSpPr>
            <p:cNvPr id="3166" name="Rectangle 1096"/>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67" name="Picture 1097"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84" name="Group 1099"/>
          <p:cNvGrpSpPr>
            <a:grpSpLocks/>
          </p:cNvGrpSpPr>
          <p:nvPr/>
        </p:nvGrpSpPr>
        <p:grpSpPr bwMode="auto">
          <a:xfrm>
            <a:off x="0" y="3522663"/>
            <a:ext cx="1752600" cy="1066800"/>
            <a:chOff x="2352" y="0"/>
            <a:chExt cx="1104" cy="672"/>
          </a:xfrm>
        </p:grpSpPr>
        <p:sp>
          <p:nvSpPr>
            <p:cNvPr id="3164" name="Rectangle 1100"/>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65" name="Picture 1101"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85" name="Group 1102"/>
          <p:cNvGrpSpPr>
            <a:grpSpLocks/>
          </p:cNvGrpSpPr>
          <p:nvPr/>
        </p:nvGrpSpPr>
        <p:grpSpPr bwMode="auto">
          <a:xfrm>
            <a:off x="1905000" y="3522663"/>
            <a:ext cx="1752600" cy="1066800"/>
            <a:chOff x="2352" y="0"/>
            <a:chExt cx="1104" cy="672"/>
          </a:xfrm>
        </p:grpSpPr>
        <p:sp>
          <p:nvSpPr>
            <p:cNvPr id="3162" name="Rectangle 1103"/>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63" name="Picture 1104"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86" name="Group 1105"/>
          <p:cNvGrpSpPr>
            <a:grpSpLocks/>
          </p:cNvGrpSpPr>
          <p:nvPr/>
        </p:nvGrpSpPr>
        <p:grpSpPr bwMode="auto">
          <a:xfrm>
            <a:off x="3733800" y="3505200"/>
            <a:ext cx="1752600" cy="1066800"/>
            <a:chOff x="2352" y="0"/>
            <a:chExt cx="1104" cy="672"/>
          </a:xfrm>
        </p:grpSpPr>
        <p:sp>
          <p:nvSpPr>
            <p:cNvPr id="3160" name="Rectangle 1106"/>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61" name="Picture 1107"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87" name="Group 1108"/>
          <p:cNvGrpSpPr>
            <a:grpSpLocks/>
          </p:cNvGrpSpPr>
          <p:nvPr/>
        </p:nvGrpSpPr>
        <p:grpSpPr bwMode="auto">
          <a:xfrm>
            <a:off x="5543550" y="3505200"/>
            <a:ext cx="1752600" cy="1066800"/>
            <a:chOff x="2352" y="0"/>
            <a:chExt cx="1104" cy="672"/>
          </a:xfrm>
        </p:grpSpPr>
        <p:sp>
          <p:nvSpPr>
            <p:cNvPr id="3158" name="Rectangle 1109"/>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59" name="Picture 1110"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88" name="Group 1111"/>
          <p:cNvGrpSpPr>
            <a:grpSpLocks/>
          </p:cNvGrpSpPr>
          <p:nvPr/>
        </p:nvGrpSpPr>
        <p:grpSpPr bwMode="auto">
          <a:xfrm>
            <a:off x="7391400" y="3522663"/>
            <a:ext cx="1752600" cy="1066800"/>
            <a:chOff x="2352" y="0"/>
            <a:chExt cx="1104" cy="672"/>
          </a:xfrm>
        </p:grpSpPr>
        <p:sp>
          <p:nvSpPr>
            <p:cNvPr id="3156" name="Rectangle 1112"/>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57" name="Picture 1113"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89" name="Group 1115"/>
          <p:cNvGrpSpPr>
            <a:grpSpLocks/>
          </p:cNvGrpSpPr>
          <p:nvPr/>
        </p:nvGrpSpPr>
        <p:grpSpPr bwMode="auto">
          <a:xfrm>
            <a:off x="0" y="4665663"/>
            <a:ext cx="1752600" cy="1066800"/>
            <a:chOff x="2352" y="0"/>
            <a:chExt cx="1104" cy="672"/>
          </a:xfrm>
        </p:grpSpPr>
        <p:sp>
          <p:nvSpPr>
            <p:cNvPr id="3154" name="Rectangle 1116"/>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55" name="Picture 1117"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90" name="Group 1118"/>
          <p:cNvGrpSpPr>
            <a:grpSpLocks/>
          </p:cNvGrpSpPr>
          <p:nvPr/>
        </p:nvGrpSpPr>
        <p:grpSpPr bwMode="auto">
          <a:xfrm>
            <a:off x="1905000" y="4665663"/>
            <a:ext cx="1752600" cy="1066800"/>
            <a:chOff x="2352" y="0"/>
            <a:chExt cx="1104" cy="672"/>
          </a:xfrm>
        </p:grpSpPr>
        <p:sp>
          <p:nvSpPr>
            <p:cNvPr id="3152" name="Rectangle 1119"/>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53" name="Picture 1120"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91" name="Group 1121"/>
          <p:cNvGrpSpPr>
            <a:grpSpLocks/>
          </p:cNvGrpSpPr>
          <p:nvPr/>
        </p:nvGrpSpPr>
        <p:grpSpPr bwMode="auto">
          <a:xfrm>
            <a:off x="3733800" y="4648200"/>
            <a:ext cx="1752600" cy="1066800"/>
            <a:chOff x="2352" y="0"/>
            <a:chExt cx="1104" cy="672"/>
          </a:xfrm>
        </p:grpSpPr>
        <p:sp>
          <p:nvSpPr>
            <p:cNvPr id="3150" name="Rectangle 1122"/>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51" name="Picture 1123"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92" name="Group 1124"/>
          <p:cNvGrpSpPr>
            <a:grpSpLocks/>
          </p:cNvGrpSpPr>
          <p:nvPr/>
        </p:nvGrpSpPr>
        <p:grpSpPr bwMode="auto">
          <a:xfrm>
            <a:off x="5543550" y="4648200"/>
            <a:ext cx="1752600" cy="1066800"/>
            <a:chOff x="2352" y="0"/>
            <a:chExt cx="1104" cy="672"/>
          </a:xfrm>
        </p:grpSpPr>
        <p:sp>
          <p:nvSpPr>
            <p:cNvPr id="3148" name="Rectangle 1125"/>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49" name="Picture 1126"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93" name="Group 1127"/>
          <p:cNvGrpSpPr>
            <a:grpSpLocks/>
          </p:cNvGrpSpPr>
          <p:nvPr/>
        </p:nvGrpSpPr>
        <p:grpSpPr bwMode="auto">
          <a:xfrm>
            <a:off x="7391400" y="4665663"/>
            <a:ext cx="1752600" cy="1066800"/>
            <a:chOff x="2352" y="0"/>
            <a:chExt cx="1104" cy="672"/>
          </a:xfrm>
        </p:grpSpPr>
        <p:sp>
          <p:nvSpPr>
            <p:cNvPr id="3146" name="Rectangle 1128"/>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47" name="Picture 1129"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94" name="Group 1131"/>
          <p:cNvGrpSpPr>
            <a:grpSpLocks/>
          </p:cNvGrpSpPr>
          <p:nvPr/>
        </p:nvGrpSpPr>
        <p:grpSpPr bwMode="auto">
          <a:xfrm>
            <a:off x="0" y="5791200"/>
            <a:ext cx="1752600" cy="1066800"/>
            <a:chOff x="2352" y="0"/>
            <a:chExt cx="1104" cy="672"/>
          </a:xfrm>
        </p:grpSpPr>
        <p:sp>
          <p:nvSpPr>
            <p:cNvPr id="3144" name="Rectangle 1132"/>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45" name="Picture 1133"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95" name="Group 1134"/>
          <p:cNvGrpSpPr>
            <a:grpSpLocks/>
          </p:cNvGrpSpPr>
          <p:nvPr/>
        </p:nvGrpSpPr>
        <p:grpSpPr bwMode="auto">
          <a:xfrm>
            <a:off x="1905000" y="5791200"/>
            <a:ext cx="1752600" cy="1066800"/>
            <a:chOff x="2352" y="0"/>
            <a:chExt cx="1104" cy="672"/>
          </a:xfrm>
        </p:grpSpPr>
        <p:sp>
          <p:nvSpPr>
            <p:cNvPr id="3142" name="Rectangle 1135"/>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43" name="Picture 1136"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96" name="Group 1137"/>
          <p:cNvGrpSpPr>
            <a:grpSpLocks/>
          </p:cNvGrpSpPr>
          <p:nvPr/>
        </p:nvGrpSpPr>
        <p:grpSpPr bwMode="auto">
          <a:xfrm>
            <a:off x="3733800" y="5773738"/>
            <a:ext cx="1752600" cy="1066800"/>
            <a:chOff x="2352" y="0"/>
            <a:chExt cx="1104" cy="672"/>
          </a:xfrm>
        </p:grpSpPr>
        <p:sp>
          <p:nvSpPr>
            <p:cNvPr id="3140" name="Rectangle 1138"/>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41" name="Picture 1139"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97" name="Group 1140"/>
          <p:cNvGrpSpPr>
            <a:grpSpLocks/>
          </p:cNvGrpSpPr>
          <p:nvPr/>
        </p:nvGrpSpPr>
        <p:grpSpPr bwMode="auto">
          <a:xfrm>
            <a:off x="5543550" y="5773738"/>
            <a:ext cx="1752600" cy="1066800"/>
            <a:chOff x="2352" y="0"/>
            <a:chExt cx="1104" cy="672"/>
          </a:xfrm>
        </p:grpSpPr>
        <p:sp>
          <p:nvSpPr>
            <p:cNvPr id="3138" name="Rectangle 1141"/>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39" name="Picture 1142"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98" name="Group 1143"/>
          <p:cNvGrpSpPr>
            <a:grpSpLocks/>
          </p:cNvGrpSpPr>
          <p:nvPr/>
        </p:nvGrpSpPr>
        <p:grpSpPr bwMode="auto">
          <a:xfrm>
            <a:off x="7391400" y="5791200"/>
            <a:ext cx="1752600" cy="1066800"/>
            <a:chOff x="2352" y="0"/>
            <a:chExt cx="1104" cy="672"/>
          </a:xfrm>
        </p:grpSpPr>
        <p:sp>
          <p:nvSpPr>
            <p:cNvPr id="3136" name="Rectangle 1144"/>
            <p:cNvSpPr>
              <a:spLocks noChangeArrowheads="1"/>
            </p:cNvSpPr>
            <p:nvPr/>
          </p:nvSpPr>
          <p:spPr bwMode="auto">
            <a:xfrm>
              <a:off x="2352" y="0"/>
              <a:ext cx="1104" cy="672"/>
            </a:xfrm>
            <a:prstGeom prst="rect">
              <a:avLst/>
            </a:prstGeom>
            <a:gradFill rotWithShape="0">
              <a:gsLst>
                <a:gs pos="0">
                  <a:srgbClr val="3399FF"/>
                </a:gs>
                <a:gs pos="100000">
                  <a:schemeClr val="bg1"/>
                </a:gs>
              </a:gsLst>
              <a:path path="shape">
                <a:fillToRect l="50000" t="50000" r="50000" b="50000"/>
              </a:path>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3137" name="Picture 1145"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75" y="180"/>
              <a:ext cx="1068" cy="3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grpSp>
        <p:nvGrpSpPr>
          <p:cNvPr id="3099" name="Group 1026"/>
          <p:cNvGrpSpPr>
            <a:grpSpLocks/>
          </p:cNvGrpSpPr>
          <p:nvPr/>
        </p:nvGrpSpPr>
        <p:grpSpPr bwMode="auto">
          <a:xfrm>
            <a:off x="0" y="0"/>
            <a:ext cx="9144000" cy="6858000"/>
            <a:chOff x="0" y="0"/>
            <a:chExt cx="5760" cy="4320"/>
          </a:xfrm>
        </p:grpSpPr>
        <p:sp>
          <p:nvSpPr>
            <p:cNvPr id="3127" name="Line 1027"/>
            <p:cNvSpPr>
              <a:spLocks noChangeShapeType="1"/>
            </p:cNvSpPr>
            <p:nvPr/>
          </p:nvSpPr>
          <p:spPr bwMode="auto">
            <a:xfrm>
              <a:off x="1188" y="0"/>
              <a:ext cx="0" cy="432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128" name="Line 1028"/>
            <p:cNvSpPr>
              <a:spLocks noChangeShapeType="1"/>
            </p:cNvSpPr>
            <p:nvPr/>
          </p:nvSpPr>
          <p:spPr bwMode="auto">
            <a:xfrm>
              <a:off x="2332" y="0"/>
              <a:ext cx="0" cy="432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129" name="Line 1029"/>
            <p:cNvSpPr>
              <a:spLocks noChangeShapeType="1"/>
            </p:cNvSpPr>
            <p:nvPr/>
          </p:nvSpPr>
          <p:spPr bwMode="auto">
            <a:xfrm>
              <a:off x="3475" y="0"/>
              <a:ext cx="0" cy="432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130" name="Line 1030"/>
            <p:cNvSpPr>
              <a:spLocks noChangeShapeType="1"/>
            </p:cNvSpPr>
            <p:nvPr/>
          </p:nvSpPr>
          <p:spPr bwMode="auto">
            <a:xfrm>
              <a:off x="4617" y="0"/>
              <a:ext cx="0" cy="432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131" name="Line 1031"/>
            <p:cNvSpPr>
              <a:spLocks noChangeShapeType="1"/>
            </p:cNvSpPr>
            <p:nvPr/>
          </p:nvSpPr>
          <p:spPr bwMode="auto">
            <a:xfrm>
              <a:off x="0" y="723"/>
              <a:ext cx="5760" cy="0"/>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132" name="Line 1032"/>
            <p:cNvSpPr>
              <a:spLocks noChangeShapeType="1"/>
            </p:cNvSpPr>
            <p:nvPr/>
          </p:nvSpPr>
          <p:spPr bwMode="auto">
            <a:xfrm>
              <a:off x="0" y="1444"/>
              <a:ext cx="576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133" name="Line 1033"/>
            <p:cNvSpPr>
              <a:spLocks noChangeShapeType="1"/>
            </p:cNvSpPr>
            <p:nvPr/>
          </p:nvSpPr>
          <p:spPr bwMode="auto">
            <a:xfrm>
              <a:off x="0" y="2167"/>
              <a:ext cx="576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134" name="Line 1034"/>
            <p:cNvSpPr>
              <a:spLocks noChangeShapeType="1"/>
            </p:cNvSpPr>
            <p:nvPr/>
          </p:nvSpPr>
          <p:spPr bwMode="auto">
            <a:xfrm>
              <a:off x="0" y="2888"/>
              <a:ext cx="576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135" name="Line 1035"/>
            <p:cNvSpPr>
              <a:spLocks noChangeShapeType="1"/>
            </p:cNvSpPr>
            <p:nvPr/>
          </p:nvSpPr>
          <p:spPr bwMode="auto">
            <a:xfrm>
              <a:off x="0" y="3611"/>
              <a:ext cx="576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grpSp>
      <p:sp>
        <p:nvSpPr>
          <p:cNvPr id="72830" name="Text Box 1150"/>
          <p:cNvSpPr txBox="1">
            <a:spLocks noChangeArrowheads="1"/>
          </p:cNvSpPr>
          <p:nvPr/>
        </p:nvSpPr>
        <p:spPr bwMode="auto">
          <a:xfrm>
            <a:off x="7391400" y="12192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$100</a:t>
            </a:r>
            <a:endParaRPr lang="en-US" sz="3600" b="1">
              <a:effectLst>
                <a:outerShdw blurRad="38100" dist="38100" dir="2700000" algn="tl">
                  <a:srgbClr val="000000"/>
                </a:outerShdw>
              </a:effectLst>
              <a:latin typeface="Arial Narrow" pitchFamily="34" charset="0"/>
            </a:endParaRPr>
          </a:p>
        </p:txBody>
      </p:sp>
      <p:sp>
        <p:nvSpPr>
          <p:cNvPr id="72842" name="Text Box 1162"/>
          <p:cNvSpPr txBox="1">
            <a:spLocks noChangeArrowheads="1"/>
          </p:cNvSpPr>
          <p:nvPr/>
        </p:nvSpPr>
        <p:spPr bwMode="auto">
          <a:xfrm>
            <a:off x="1905000" y="46482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$400</a:t>
            </a:r>
            <a:endParaRPr lang="en-US" sz="3600" b="1">
              <a:effectLst>
                <a:outerShdw blurRad="38100" dist="38100" dir="2700000" algn="tl">
                  <a:srgbClr val="000000"/>
                </a:outerShdw>
              </a:effectLst>
              <a:latin typeface="Arial Narrow" pitchFamily="34" charset="0"/>
            </a:endParaRPr>
          </a:p>
        </p:txBody>
      </p:sp>
      <p:sp>
        <p:nvSpPr>
          <p:cNvPr id="72840" name="Text Box 1160"/>
          <p:cNvSpPr txBox="1">
            <a:spLocks noChangeArrowheads="1"/>
          </p:cNvSpPr>
          <p:nvPr/>
        </p:nvSpPr>
        <p:spPr bwMode="auto">
          <a:xfrm>
            <a:off x="7391400" y="35052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$300</a:t>
            </a:r>
            <a:endParaRPr lang="en-US" sz="3600" b="1">
              <a:effectLst>
                <a:outerShdw blurRad="38100" dist="38100" dir="2700000" algn="tl">
                  <a:srgbClr val="000000"/>
                </a:outerShdw>
              </a:effectLst>
              <a:latin typeface="Arial Narrow" pitchFamily="34" charset="0"/>
            </a:endParaRPr>
          </a:p>
        </p:txBody>
      </p:sp>
      <p:sp>
        <p:nvSpPr>
          <p:cNvPr id="72834" name="Text Box 1154"/>
          <p:cNvSpPr txBox="1">
            <a:spLocks noChangeArrowheads="1"/>
          </p:cNvSpPr>
          <p:nvPr/>
        </p:nvSpPr>
        <p:spPr bwMode="auto">
          <a:xfrm>
            <a:off x="5562600" y="23622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$200</a:t>
            </a:r>
            <a:endParaRPr lang="en-US" sz="3600" b="1">
              <a:effectLst>
                <a:outerShdw blurRad="38100" dist="38100" dir="2700000" algn="tl">
                  <a:srgbClr val="000000"/>
                </a:outerShdw>
              </a:effectLst>
              <a:latin typeface="Arial Narrow" pitchFamily="34" charset="0"/>
            </a:endParaRPr>
          </a:p>
        </p:txBody>
      </p:sp>
      <p:sp>
        <p:nvSpPr>
          <p:cNvPr id="72844" name="Text Box 1164"/>
          <p:cNvSpPr txBox="1">
            <a:spLocks noChangeArrowheads="1"/>
          </p:cNvSpPr>
          <p:nvPr/>
        </p:nvSpPr>
        <p:spPr bwMode="auto">
          <a:xfrm>
            <a:off x="5562600" y="46482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$400</a:t>
            </a:r>
            <a:endParaRPr lang="en-US" sz="3600" b="1">
              <a:effectLst>
                <a:outerShdw blurRad="38100" dist="38100" dir="2700000" algn="tl">
                  <a:srgbClr val="000000"/>
                </a:outerShdw>
              </a:effectLst>
              <a:latin typeface="Arial Narrow" pitchFamily="34" charset="0"/>
            </a:endParaRPr>
          </a:p>
        </p:txBody>
      </p:sp>
      <p:sp>
        <p:nvSpPr>
          <p:cNvPr id="72833" name="Text Box 1153"/>
          <p:cNvSpPr txBox="1">
            <a:spLocks noChangeArrowheads="1"/>
          </p:cNvSpPr>
          <p:nvPr/>
        </p:nvSpPr>
        <p:spPr bwMode="auto">
          <a:xfrm>
            <a:off x="3733800" y="23622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$200</a:t>
            </a:r>
            <a:endParaRPr lang="en-US" sz="3600" b="1">
              <a:effectLst>
                <a:outerShdw blurRad="38100" dist="38100" dir="2700000" algn="tl">
                  <a:srgbClr val="000000"/>
                </a:outerShdw>
              </a:effectLst>
              <a:latin typeface="Arial Narrow" pitchFamily="34" charset="0"/>
            </a:endParaRPr>
          </a:p>
        </p:txBody>
      </p:sp>
      <p:sp>
        <p:nvSpPr>
          <p:cNvPr id="72829" name="Text Box 1149"/>
          <p:cNvSpPr txBox="1">
            <a:spLocks noChangeArrowheads="1"/>
          </p:cNvSpPr>
          <p:nvPr/>
        </p:nvSpPr>
        <p:spPr bwMode="auto">
          <a:xfrm>
            <a:off x="5562600" y="12192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$100</a:t>
            </a:r>
            <a:endParaRPr lang="en-US" sz="3600" b="1">
              <a:effectLst>
                <a:outerShdw blurRad="38100" dist="38100" dir="2700000" algn="tl">
                  <a:srgbClr val="000000"/>
                </a:outerShdw>
              </a:effectLst>
              <a:latin typeface="Arial Narrow" pitchFamily="34" charset="0"/>
            </a:endParaRPr>
          </a:p>
        </p:txBody>
      </p:sp>
      <p:sp>
        <p:nvSpPr>
          <p:cNvPr id="72827" name="Text Box 1147"/>
          <p:cNvSpPr txBox="1">
            <a:spLocks noChangeArrowheads="1"/>
          </p:cNvSpPr>
          <p:nvPr/>
        </p:nvSpPr>
        <p:spPr bwMode="auto">
          <a:xfrm>
            <a:off x="1905000" y="12192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$100</a:t>
            </a:r>
            <a:endParaRPr lang="en-US" sz="3600" b="1">
              <a:effectLst>
                <a:outerShdw blurRad="38100" dist="38100" dir="2700000" algn="tl">
                  <a:srgbClr val="000000"/>
                </a:outerShdw>
              </a:effectLst>
              <a:latin typeface="Arial Narrow" pitchFamily="34" charset="0"/>
            </a:endParaRPr>
          </a:p>
        </p:txBody>
      </p:sp>
      <p:sp>
        <p:nvSpPr>
          <p:cNvPr id="72845" name="Text Box 1165"/>
          <p:cNvSpPr txBox="1">
            <a:spLocks noChangeArrowheads="1"/>
          </p:cNvSpPr>
          <p:nvPr/>
        </p:nvSpPr>
        <p:spPr bwMode="auto">
          <a:xfrm>
            <a:off x="7391400" y="46482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$400</a:t>
            </a:r>
            <a:endParaRPr lang="en-US" sz="3600" b="1">
              <a:effectLst>
                <a:outerShdw blurRad="38100" dist="38100" dir="2700000" algn="tl">
                  <a:srgbClr val="000000"/>
                </a:outerShdw>
              </a:effectLst>
              <a:latin typeface="Arial Narrow" pitchFamily="34" charset="0"/>
            </a:endParaRPr>
          </a:p>
        </p:txBody>
      </p:sp>
      <p:sp>
        <p:nvSpPr>
          <p:cNvPr id="72832" name="Text Box 1152"/>
          <p:cNvSpPr txBox="1">
            <a:spLocks noChangeArrowheads="1"/>
          </p:cNvSpPr>
          <p:nvPr/>
        </p:nvSpPr>
        <p:spPr bwMode="auto">
          <a:xfrm>
            <a:off x="1905000" y="23622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$200</a:t>
            </a:r>
            <a:endParaRPr lang="en-US" sz="3600" b="1">
              <a:effectLst>
                <a:outerShdw blurRad="38100" dist="38100" dir="2700000" algn="tl">
                  <a:srgbClr val="000000"/>
                </a:outerShdw>
              </a:effectLst>
              <a:latin typeface="Arial Narrow" pitchFamily="34" charset="0"/>
            </a:endParaRPr>
          </a:p>
        </p:txBody>
      </p:sp>
      <p:sp>
        <p:nvSpPr>
          <p:cNvPr id="72835" name="Text Box 1155"/>
          <p:cNvSpPr txBox="1">
            <a:spLocks noChangeArrowheads="1"/>
          </p:cNvSpPr>
          <p:nvPr/>
        </p:nvSpPr>
        <p:spPr bwMode="auto">
          <a:xfrm>
            <a:off x="7391400" y="23622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$200</a:t>
            </a:r>
            <a:endParaRPr lang="en-US" sz="3600" b="1">
              <a:effectLst>
                <a:outerShdw blurRad="38100" dist="38100" dir="2700000" algn="tl">
                  <a:srgbClr val="000000"/>
                </a:outerShdw>
              </a:effectLst>
              <a:latin typeface="Arial Narrow" pitchFamily="34" charset="0"/>
            </a:endParaRPr>
          </a:p>
        </p:txBody>
      </p:sp>
      <p:sp>
        <p:nvSpPr>
          <p:cNvPr id="72847" name="Text Box 1167"/>
          <p:cNvSpPr txBox="1">
            <a:spLocks noChangeArrowheads="1"/>
          </p:cNvSpPr>
          <p:nvPr/>
        </p:nvSpPr>
        <p:spPr bwMode="auto">
          <a:xfrm>
            <a:off x="1905000" y="58674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$500</a:t>
            </a:r>
            <a:endParaRPr lang="en-US" sz="3600" b="1">
              <a:effectLst>
                <a:outerShdw blurRad="38100" dist="38100" dir="2700000" algn="tl">
                  <a:srgbClr val="000000"/>
                </a:outerShdw>
              </a:effectLst>
              <a:latin typeface="Arial Narrow" pitchFamily="34" charset="0"/>
            </a:endParaRPr>
          </a:p>
        </p:txBody>
      </p:sp>
      <p:sp>
        <p:nvSpPr>
          <p:cNvPr id="72846" name="Text Box 1166"/>
          <p:cNvSpPr txBox="1">
            <a:spLocks noChangeArrowheads="1"/>
          </p:cNvSpPr>
          <p:nvPr/>
        </p:nvSpPr>
        <p:spPr bwMode="auto">
          <a:xfrm>
            <a:off x="0" y="5867400"/>
            <a:ext cx="18288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$500</a:t>
            </a:r>
            <a:endParaRPr lang="en-US" sz="3600" b="1">
              <a:effectLst>
                <a:outerShdw blurRad="38100" dist="38100" dir="2700000" algn="tl">
                  <a:srgbClr val="000000"/>
                </a:outerShdw>
              </a:effectLst>
              <a:latin typeface="Arial Narrow" pitchFamily="34" charset="0"/>
            </a:endParaRPr>
          </a:p>
        </p:txBody>
      </p:sp>
      <p:sp>
        <p:nvSpPr>
          <p:cNvPr id="72836" name="Text Box 1156"/>
          <p:cNvSpPr txBox="1">
            <a:spLocks noChangeArrowheads="1"/>
          </p:cNvSpPr>
          <p:nvPr/>
        </p:nvSpPr>
        <p:spPr bwMode="auto">
          <a:xfrm>
            <a:off x="0" y="3505200"/>
            <a:ext cx="18288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$300</a:t>
            </a:r>
            <a:endParaRPr lang="en-US" sz="3600" b="1">
              <a:effectLst>
                <a:outerShdw blurRad="38100" dist="38100" dir="2700000" algn="tl">
                  <a:srgbClr val="000000"/>
                </a:outerShdw>
              </a:effectLst>
              <a:latin typeface="Arial Narrow" pitchFamily="34" charset="0"/>
            </a:endParaRPr>
          </a:p>
        </p:txBody>
      </p:sp>
      <p:sp>
        <p:nvSpPr>
          <p:cNvPr id="72831" name="Text Box 1151"/>
          <p:cNvSpPr txBox="1">
            <a:spLocks noChangeArrowheads="1"/>
          </p:cNvSpPr>
          <p:nvPr/>
        </p:nvSpPr>
        <p:spPr bwMode="auto">
          <a:xfrm>
            <a:off x="0" y="2362200"/>
            <a:ext cx="18288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$200</a:t>
            </a:r>
            <a:endParaRPr lang="en-US" sz="3600" b="1">
              <a:effectLst>
                <a:outerShdw blurRad="38100" dist="38100" dir="2700000" algn="tl">
                  <a:srgbClr val="000000"/>
                </a:outerShdw>
              </a:effectLst>
              <a:latin typeface="Arial Narrow" pitchFamily="34" charset="0"/>
            </a:endParaRPr>
          </a:p>
        </p:txBody>
      </p:sp>
      <p:sp>
        <p:nvSpPr>
          <p:cNvPr id="72848" name="Text Box 1168"/>
          <p:cNvSpPr txBox="1">
            <a:spLocks noChangeArrowheads="1"/>
          </p:cNvSpPr>
          <p:nvPr/>
        </p:nvSpPr>
        <p:spPr bwMode="auto">
          <a:xfrm>
            <a:off x="3733800" y="58674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$500</a:t>
            </a:r>
            <a:endParaRPr lang="en-US" sz="3600" b="1">
              <a:effectLst>
                <a:outerShdw blurRad="38100" dist="38100" dir="2700000" algn="tl">
                  <a:srgbClr val="000000"/>
                </a:outerShdw>
              </a:effectLst>
              <a:latin typeface="Arial Narrow" pitchFamily="34" charset="0"/>
            </a:endParaRPr>
          </a:p>
        </p:txBody>
      </p:sp>
      <p:sp>
        <p:nvSpPr>
          <p:cNvPr id="72721" name="Text Box 1041"/>
          <p:cNvSpPr txBox="1">
            <a:spLocks noChangeArrowheads="1"/>
          </p:cNvSpPr>
          <p:nvPr/>
        </p:nvSpPr>
        <p:spPr bwMode="auto">
          <a:xfrm>
            <a:off x="0" y="1219200"/>
            <a:ext cx="18288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$100</a:t>
            </a:r>
            <a:endParaRPr lang="en-US" sz="3600" b="1">
              <a:effectLst>
                <a:outerShdw blurRad="38100" dist="38100" dir="2700000" algn="tl">
                  <a:srgbClr val="000000"/>
                </a:outerShdw>
              </a:effectLst>
              <a:latin typeface="Arial Narrow" pitchFamily="34" charset="0"/>
            </a:endParaRPr>
          </a:p>
        </p:txBody>
      </p:sp>
      <p:sp>
        <p:nvSpPr>
          <p:cNvPr id="72837" name="Text Box 1157"/>
          <p:cNvSpPr txBox="1">
            <a:spLocks noChangeArrowheads="1"/>
          </p:cNvSpPr>
          <p:nvPr/>
        </p:nvSpPr>
        <p:spPr bwMode="auto">
          <a:xfrm>
            <a:off x="1905000" y="35052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$300</a:t>
            </a:r>
            <a:endParaRPr lang="en-US" sz="3600" b="1">
              <a:effectLst>
                <a:outerShdw blurRad="38100" dist="38100" dir="2700000" algn="tl">
                  <a:srgbClr val="000000"/>
                </a:outerShdw>
              </a:effectLst>
              <a:latin typeface="Arial Narrow" pitchFamily="34" charset="0"/>
            </a:endParaRPr>
          </a:p>
        </p:txBody>
      </p:sp>
      <p:sp>
        <p:nvSpPr>
          <p:cNvPr id="72828" name="Text Box 1148"/>
          <p:cNvSpPr txBox="1">
            <a:spLocks noChangeArrowheads="1"/>
          </p:cNvSpPr>
          <p:nvPr/>
        </p:nvSpPr>
        <p:spPr bwMode="auto">
          <a:xfrm>
            <a:off x="3733800" y="12192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$100</a:t>
            </a:r>
            <a:endParaRPr lang="en-US" sz="3600" b="1">
              <a:effectLst>
                <a:outerShdw blurRad="38100" dist="38100" dir="2700000" algn="tl">
                  <a:srgbClr val="000000"/>
                </a:outerShdw>
              </a:effectLst>
              <a:latin typeface="Arial Narrow" pitchFamily="34" charset="0"/>
            </a:endParaRPr>
          </a:p>
        </p:txBody>
      </p:sp>
      <p:sp>
        <p:nvSpPr>
          <p:cNvPr id="72839" name="Text Box 1159"/>
          <p:cNvSpPr txBox="1">
            <a:spLocks noChangeArrowheads="1"/>
          </p:cNvSpPr>
          <p:nvPr/>
        </p:nvSpPr>
        <p:spPr bwMode="auto">
          <a:xfrm>
            <a:off x="5562600" y="35052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$300</a:t>
            </a:r>
            <a:endParaRPr lang="en-US" sz="3600" b="1">
              <a:effectLst>
                <a:outerShdw blurRad="38100" dist="38100" dir="2700000" algn="tl">
                  <a:srgbClr val="000000"/>
                </a:outerShdw>
              </a:effectLst>
              <a:latin typeface="Arial Narrow" pitchFamily="34" charset="0"/>
            </a:endParaRPr>
          </a:p>
        </p:txBody>
      </p:sp>
      <p:sp>
        <p:nvSpPr>
          <p:cNvPr id="72849" name="Text Box 1169"/>
          <p:cNvSpPr txBox="1">
            <a:spLocks noChangeArrowheads="1"/>
          </p:cNvSpPr>
          <p:nvPr/>
        </p:nvSpPr>
        <p:spPr bwMode="auto">
          <a:xfrm>
            <a:off x="5562600" y="58674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$500</a:t>
            </a:r>
            <a:endParaRPr lang="en-US" sz="3600" b="1">
              <a:effectLst>
                <a:outerShdw blurRad="38100" dist="38100" dir="2700000" algn="tl">
                  <a:srgbClr val="000000"/>
                </a:outerShdw>
              </a:effectLst>
              <a:latin typeface="Arial Narrow" pitchFamily="34" charset="0"/>
            </a:endParaRPr>
          </a:p>
        </p:txBody>
      </p:sp>
      <p:sp>
        <p:nvSpPr>
          <p:cNvPr id="72838" name="Text Box 1158"/>
          <p:cNvSpPr txBox="1">
            <a:spLocks noChangeArrowheads="1"/>
          </p:cNvSpPr>
          <p:nvPr/>
        </p:nvSpPr>
        <p:spPr bwMode="auto">
          <a:xfrm>
            <a:off x="3733800" y="35052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$300</a:t>
            </a:r>
            <a:endParaRPr lang="en-US" sz="3600" b="1">
              <a:effectLst>
                <a:outerShdw blurRad="38100" dist="38100" dir="2700000" algn="tl">
                  <a:srgbClr val="000000"/>
                </a:outerShdw>
              </a:effectLst>
              <a:latin typeface="Arial Narrow" pitchFamily="34" charset="0"/>
            </a:endParaRPr>
          </a:p>
        </p:txBody>
      </p:sp>
      <p:sp>
        <p:nvSpPr>
          <p:cNvPr id="72841" name="Text Box 1161"/>
          <p:cNvSpPr txBox="1">
            <a:spLocks noChangeArrowheads="1"/>
          </p:cNvSpPr>
          <p:nvPr/>
        </p:nvSpPr>
        <p:spPr bwMode="auto">
          <a:xfrm>
            <a:off x="0" y="4648200"/>
            <a:ext cx="18288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$400</a:t>
            </a:r>
            <a:endParaRPr lang="en-US" sz="3600" b="1">
              <a:effectLst>
                <a:outerShdw blurRad="38100" dist="38100" dir="2700000" algn="tl">
                  <a:srgbClr val="000000"/>
                </a:outerShdw>
              </a:effectLst>
              <a:latin typeface="Arial Narrow" pitchFamily="34" charset="0"/>
            </a:endParaRPr>
          </a:p>
        </p:txBody>
      </p:sp>
      <p:sp>
        <p:nvSpPr>
          <p:cNvPr id="72843" name="Text Box 1163"/>
          <p:cNvSpPr txBox="1">
            <a:spLocks noChangeArrowheads="1"/>
          </p:cNvSpPr>
          <p:nvPr/>
        </p:nvSpPr>
        <p:spPr bwMode="auto">
          <a:xfrm>
            <a:off x="3733800" y="46482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$400</a:t>
            </a:r>
            <a:endParaRPr lang="en-US" sz="3600" b="1">
              <a:effectLst>
                <a:outerShdw blurRad="38100" dist="38100" dir="2700000" algn="tl">
                  <a:srgbClr val="000000"/>
                </a:outerShdw>
              </a:effectLst>
              <a:latin typeface="Arial Narrow" pitchFamily="34" charset="0"/>
            </a:endParaRPr>
          </a:p>
        </p:txBody>
      </p:sp>
      <p:sp>
        <p:nvSpPr>
          <p:cNvPr id="72850" name="Text Box 1170"/>
          <p:cNvSpPr txBox="1">
            <a:spLocks noChangeArrowheads="1"/>
          </p:cNvSpPr>
          <p:nvPr/>
        </p:nvSpPr>
        <p:spPr bwMode="auto">
          <a:xfrm>
            <a:off x="7391400" y="5867400"/>
            <a:ext cx="1752600" cy="990600"/>
          </a:xfrm>
          <a:prstGeom prst="rect">
            <a:avLst/>
          </a:prstGeom>
          <a:solidFill>
            <a:srgbClr val="0000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6000" b="1" u="sng">
                <a:effectLst>
                  <a:outerShdw blurRad="38100" dist="38100" dir="2700000" algn="tl">
                    <a:srgbClr val="000000"/>
                  </a:outerShdw>
                </a:effectLst>
                <a:latin typeface="Arial Narrow" pitchFamily="34" charset="0"/>
              </a:rPr>
              <a:t>$500</a:t>
            </a:r>
            <a:endParaRPr lang="en-US" sz="3600" b="1">
              <a:effectLst>
                <a:outerShdw blurRad="38100" dist="38100" dir="2700000" algn="tl">
                  <a:srgbClr val="000000"/>
                </a:outerShdw>
              </a:effectLst>
              <a:latin typeface="Arial Narrow" pitchFamily="34" charset="0"/>
            </a:endParaRPr>
          </a:p>
        </p:txBody>
      </p:sp>
      <p:pic>
        <p:nvPicPr>
          <p:cNvPr id="72872" name="boar3928.wav">
            <a:hlinkClick r:id="" action="ppaction://media"/>
          </p:cNvPr>
          <p:cNvPicPr>
            <a:picLocks noRot="1" noChangeAspect="1" noChangeArrowheads="1"/>
          </p:cNvPicPr>
          <p:nvPr>
            <a:wavAudioFile r:embed="rId1" name="boardfill.wav"/>
          </p:nvPr>
        </p:nvPicPr>
        <p:blipFill>
          <a:blip r:embed="rId4" cstate="print">
            <a:extLst>
              <a:ext uri="{28A0092B-C50C-407E-A947-70E740481C1C}">
                <a14:useLocalDpi xmlns:a14="http://schemas.microsoft.com/office/drawing/2010/main" xmlns="" val="0"/>
              </a:ext>
            </a:extLst>
          </a:blip>
          <a:srcRect/>
          <a:stretch>
            <a:fillRect/>
          </a:stretch>
        </p:blipFill>
        <p:spPr bwMode="auto">
          <a:xfrm>
            <a:off x="8686800" y="152400"/>
            <a:ext cx="3048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126" name="Rectangle 1193"/>
          <p:cNvSpPr>
            <a:spLocks noChangeArrowheads="1"/>
          </p:cNvSpPr>
          <p:nvPr/>
        </p:nvSpPr>
        <p:spPr bwMode="auto">
          <a:xfrm>
            <a:off x="8382000" y="0"/>
            <a:ext cx="762000" cy="685800"/>
          </a:xfrm>
          <a:prstGeom prst="rect">
            <a:avLst/>
          </a:prstGeom>
          <a:solidFill>
            <a:schemeClr val="bg1"/>
          </a:solidFill>
          <a:ln w="9525">
            <a:solidFill>
              <a:schemeClr val="bg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72872"/>
                                        </p:tgtEl>
                                      </p:cBhvr>
                                    </p:cmd>
                                  </p:childTnLst>
                                </p:cTn>
                              </p:par>
                              <p:par>
                                <p:cTn id="7" presetID="1" presetClass="entr" presetSubtype="0" fill="hold" grpId="0" nodeType="withEffect">
                                  <p:stCondLst>
                                    <p:cond delay="0"/>
                                  </p:stCondLst>
                                  <p:childTnLst>
                                    <p:set>
                                      <p:cBhvr>
                                        <p:cTn id="8" dur="1" fill="hold">
                                          <p:stCondLst>
                                            <p:cond delay="499"/>
                                          </p:stCondLst>
                                        </p:cTn>
                                        <p:tgtEl>
                                          <p:spTgt spid="72830"/>
                                        </p:tgtEl>
                                        <p:attrNameLst>
                                          <p:attrName>style.visibility</p:attrName>
                                        </p:attrNameLst>
                                      </p:cBhvr>
                                      <p:to>
                                        <p:strVal val="visible"/>
                                      </p:to>
                                    </p:set>
                                  </p:childTnLst>
                                </p:cTn>
                              </p:par>
                            </p:childTnLst>
                          </p:cTn>
                        </p:par>
                        <p:par>
                          <p:cTn id="9" fill="hold" nodeType="afterGroup">
                            <p:stCondLst>
                              <p:cond delay="500"/>
                            </p:stCondLst>
                            <p:childTnLst>
                              <p:par>
                                <p:cTn id="10" presetID="1" presetClass="entr" presetSubtype="0" fill="hold" grpId="0" nodeType="afterEffect">
                                  <p:stCondLst>
                                    <p:cond delay="0"/>
                                  </p:stCondLst>
                                  <p:childTnLst>
                                    <p:set>
                                      <p:cBhvr>
                                        <p:cTn id="11" dur="1" fill="hold">
                                          <p:stCondLst>
                                            <p:cond delay="499"/>
                                          </p:stCondLst>
                                        </p:cTn>
                                        <p:tgtEl>
                                          <p:spTgt spid="72842"/>
                                        </p:tgtEl>
                                        <p:attrNameLst>
                                          <p:attrName>style.visibility</p:attrName>
                                        </p:attrNameLst>
                                      </p:cBhvr>
                                      <p:to>
                                        <p:strVal val="visible"/>
                                      </p:to>
                                    </p:set>
                                  </p:childTnLst>
                                </p:cTn>
                              </p:par>
                            </p:childTnLst>
                          </p:cTn>
                        </p:par>
                        <p:par>
                          <p:cTn id="12" fill="hold" nodeType="afterGroup">
                            <p:stCondLst>
                              <p:cond delay="1000"/>
                            </p:stCondLst>
                            <p:childTnLst>
                              <p:par>
                                <p:cTn id="13" presetID="1" presetClass="entr" presetSubtype="0" fill="hold" grpId="0" nodeType="afterEffect">
                                  <p:stCondLst>
                                    <p:cond delay="0"/>
                                  </p:stCondLst>
                                  <p:childTnLst>
                                    <p:set>
                                      <p:cBhvr>
                                        <p:cTn id="14" dur="1" fill="hold">
                                          <p:stCondLst>
                                            <p:cond delay="499"/>
                                          </p:stCondLst>
                                        </p:cTn>
                                        <p:tgtEl>
                                          <p:spTgt spid="72844"/>
                                        </p:tgtEl>
                                        <p:attrNameLst>
                                          <p:attrName>style.visibility</p:attrName>
                                        </p:attrNameLst>
                                      </p:cBhvr>
                                      <p:to>
                                        <p:strVal val="visible"/>
                                      </p:to>
                                    </p:set>
                                  </p:childTnLst>
                                </p:cTn>
                              </p:par>
                            </p:childTnLst>
                          </p:cTn>
                        </p:par>
                        <p:par>
                          <p:cTn id="15" fill="hold" nodeType="afterGroup">
                            <p:stCondLst>
                              <p:cond delay="1500"/>
                            </p:stCondLst>
                            <p:childTnLst>
                              <p:par>
                                <p:cTn id="16" presetID="1" presetClass="entr" presetSubtype="0" fill="hold" grpId="0" nodeType="afterEffect">
                                  <p:stCondLst>
                                    <p:cond delay="0"/>
                                  </p:stCondLst>
                                  <p:childTnLst>
                                    <p:set>
                                      <p:cBhvr>
                                        <p:cTn id="17" dur="1" fill="hold">
                                          <p:stCondLst>
                                            <p:cond delay="499"/>
                                          </p:stCondLst>
                                        </p:cTn>
                                        <p:tgtEl>
                                          <p:spTgt spid="72832"/>
                                        </p:tgtEl>
                                        <p:attrNameLst>
                                          <p:attrName>style.visibility</p:attrName>
                                        </p:attrNameLst>
                                      </p:cBhvr>
                                      <p:to>
                                        <p:strVal val="visible"/>
                                      </p:to>
                                    </p:set>
                                  </p:childTnLst>
                                </p:cTn>
                              </p:par>
                            </p:childTnLst>
                          </p:cTn>
                        </p:par>
                        <p:par>
                          <p:cTn id="18" fill="hold" nodeType="afterGroup">
                            <p:stCondLst>
                              <p:cond delay="2000"/>
                            </p:stCondLst>
                            <p:childTnLst>
                              <p:par>
                                <p:cTn id="19" presetID="1" presetClass="entr" presetSubtype="0" fill="hold" grpId="0" nodeType="afterEffect">
                                  <p:stCondLst>
                                    <p:cond delay="0"/>
                                  </p:stCondLst>
                                  <p:childTnLst>
                                    <p:set>
                                      <p:cBhvr>
                                        <p:cTn id="20" dur="1" fill="hold">
                                          <p:stCondLst>
                                            <p:cond delay="499"/>
                                          </p:stCondLst>
                                        </p:cTn>
                                        <p:tgtEl>
                                          <p:spTgt spid="72841"/>
                                        </p:tgtEl>
                                        <p:attrNameLst>
                                          <p:attrName>style.visibility</p:attrName>
                                        </p:attrNameLst>
                                      </p:cBhvr>
                                      <p:to>
                                        <p:strVal val="visible"/>
                                      </p:to>
                                    </p:set>
                                  </p:childTnLst>
                                </p:cTn>
                              </p:par>
                            </p:childTnLst>
                          </p:cTn>
                        </p:par>
                        <p:par>
                          <p:cTn id="21" fill="hold" nodeType="afterGroup">
                            <p:stCondLst>
                              <p:cond delay="2500"/>
                            </p:stCondLst>
                            <p:childTnLst>
                              <p:par>
                                <p:cTn id="22" presetID="1" presetClass="entr" presetSubtype="0" fill="hold" grpId="0" nodeType="afterEffect">
                                  <p:stCondLst>
                                    <p:cond delay="0"/>
                                  </p:stCondLst>
                                  <p:childTnLst>
                                    <p:set>
                                      <p:cBhvr>
                                        <p:cTn id="23" dur="1" fill="hold">
                                          <p:stCondLst>
                                            <p:cond delay="499"/>
                                          </p:stCondLst>
                                        </p:cTn>
                                        <p:tgtEl>
                                          <p:spTgt spid="72840"/>
                                        </p:tgtEl>
                                        <p:attrNameLst>
                                          <p:attrName>style.visibility</p:attrName>
                                        </p:attrNameLst>
                                      </p:cBhvr>
                                      <p:to>
                                        <p:strVal val="visible"/>
                                      </p:to>
                                    </p:set>
                                  </p:childTnLst>
                                </p:cTn>
                              </p:par>
                            </p:childTnLst>
                          </p:cTn>
                        </p:par>
                        <p:par>
                          <p:cTn id="24" fill="hold" nodeType="afterGroup">
                            <p:stCondLst>
                              <p:cond delay="3000"/>
                            </p:stCondLst>
                            <p:childTnLst>
                              <p:par>
                                <p:cTn id="25" presetID="1" presetClass="entr" presetSubtype="0" fill="hold" grpId="0" nodeType="afterEffect">
                                  <p:stCondLst>
                                    <p:cond delay="0"/>
                                  </p:stCondLst>
                                  <p:childTnLst>
                                    <p:set>
                                      <p:cBhvr>
                                        <p:cTn id="26" dur="1" fill="hold">
                                          <p:stCondLst>
                                            <p:cond delay="499"/>
                                          </p:stCondLst>
                                        </p:cTn>
                                        <p:tgtEl>
                                          <p:spTgt spid="72834"/>
                                        </p:tgtEl>
                                        <p:attrNameLst>
                                          <p:attrName>style.visibility</p:attrName>
                                        </p:attrNameLst>
                                      </p:cBhvr>
                                      <p:to>
                                        <p:strVal val="visible"/>
                                      </p:to>
                                    </p:set>
                                  </p:childTnLst>
                                </p:cTn>
                              </p:par>
                            </p:childTnLst>
                          </p:cTn>
                        </p:par>
                        <p:par>
                          <p:cTn id="27" fill="hold" nodeType="afterGroup">
                            <p:stCondLst>
                              <p:cond delay="3500"/>
                            </p:stCondLst>
                            <p:childTnLst>
                              <p:par>
                                <p:cTn id="28" presetID="1" presetClass="entr" presetSubtype="0" fill="hold" grpId="0" nodeType="afterEffect">
                                  <p:stCondLst>
                                    <p:cond delay="0"/>
                                  </p:stCondLst>
                                  <p:childTnLst>
                                    <p:set>
                                      <p:cBhvr>
                                        <p:cTn id="29" dur="1" fill="hold">
                                          <p:stCondLst>
                                            <p:cond delay="499"/>
                                          </p:stCondLst>
                                        </p:cTn>
                                        <p:tgtEl>
                                          <p:spTgt spid="72833"/>
                                        </p:tgtEl>
                                        <p:attrNameLst>
                                          <p:attrName>style.visibility</p:attrName>
                                        </p:attrNameLst>
                                      </p:cBhvr>
                                      <p:to>
                                        <p:strVal val="visible"/>
                                      </p:to>
                                    </p:set>
                                  </p:childTnLst>
                                </p:cTn>
                              </p:par>
                            </p:childTnLst>
                          </p:cTn>
                        </p:par>
                        <p:par>
                          <p:cTn id="30" fill="hold" nodeType="afterGroup">
                            <p:stCondLst>
                              <p:cond delay="4000"/>
                            </p:stCondLst>
                            <p:childTnLst>
                              <p:par>
                                <p:cTn id="31" presetID="1" presetClass="entr" presetSubtype="0" fill="hold" grpId="0" nodeType="afterEffect">
                                  <p:stCondLst>
                                    <p:cond delay="0"/>
                                  </p:stCondLst>
                                  <p:childTnLst>
                                    <p:set>
                                      <p:cBhvr>
                                        <p:cTn id="32" dur="1" fill="hold">
                                          <p:stCondLst>
                                            <p:cond delay="499"/>
                                          </p:stCondLst>
                                        </p:cTn>
                                        <p:tgtEl>
                                          <p:spTgt spid="72829"/>
                                        </p:tgtEl>
                                        <p:attrNameLst>
                                          <p:attrName>style.visibility</p:attrName>
                                        </p:attrNameLst>
                                      </p:cBhvr>
                                      <p:to>
                                        <p:strVal val="visible"/>
                                      </p:to>
                                    </p:set>
                                  </p:childTnLst>
                                </p:cTn>
                              </p:par>
                            </p:childTnLst>
                          </p:cTn>
                        </p:par>
                        <p:par>
                          <p:cTn id="33" fill="hold" nodeType="afterGroup">
                            <p:stCondLst>
                              <p:cond delay="4500"/>
                            </p:stCondLst>
                            <p:childTnLst>
                              <p:par>
                                <p:cTn id="34" presetID="1" presetClass="entr" presetSubtype="0" fill="hold" grpId="0" nodeType="afterEffect">
                                  <p:stCondLst>
                                    <p:cond delay="0"/>
                                  </p:stCondLst>
                                  <p:childTnLst>
                                    <p:set>
                                      <p:cBhvr>
                                        <p:cTn id="35" dur="1" fill="hold">
                                          <p:stCondLst>
                                            <p:cond delay="499"/>
                                          </p:stCondLst>
                                        </p:cTn>
                                        <p:tgtEl>
                                          <p:spTgt spid="72827"/>
                                        </p:tgtEl>
                                        <p:attrNameLst>
                                          <p:attrName>style.visibility</p:attrName>
                                        </p:attrNameLst>
                                      </p:cBhvr>
                                      <p:to>
                                        <p:strVal val="visible"/>
                                      </p:to>
                                    </p:set>
                                  </p:childTnLst>
                                </p:cTn>
                              </p:par>
                            </p:childTnLst>
                          </p:cTn>
                        </p:par>
                        <p:par>
                          <p:cTn id="36" fill="hold" nodeType="afterGroup">
                            <p:stCondLst>
                              <p:cond delay="5000"/>
                            </p:stCondLst>
                            <p:childTnLst>
                              <p:par>
                                <p:cTn id="37" presetID="1" presetClass="entr" presetSubtype="0" fill="hold" grpId="0" nodeType="afterEffect">
                                  <p:stCondLst>
                                    <p:cond delay="0"/>
                                  </p:stCondLst>
                                  <p:childTnLst>
                                    <p:set>
                                      <p:cBhvr>
                                        <p:cTn id="38" dur="1" fill="hold">
                                          <p:stCondLst>
                                            <p:cond delay="499"/>
                                          </p:stCondLst>
                                        </p:cTn>
                                        <p:tgtEl>
                                          <p:spTgt spid="72845"/>
                                        </p:tgtEl>
                                        <p:attrNameLst>
                                          <p:attrName>style.visibility</p:attrName>
                                        </p:attrNameLst>
                                      </p:cBhvr>
                                      <p:to>
                                        <p:strVal val="visible"/>
                                      </p:to>
                                    </p:set>
                                  </p:childTnLst>
                                </p:cTn>
                              </p:par>
                            </p:childTnLst>
                          </p:cTn>
                        </p:par>
                        <p:par>
                          <p:cTn id="39" fill="hold" nodeType="afterGroup">
                            <p:stCondLst>
                              <p:cond delay="5500"/>
                            </p:stCondLst>
                            <p:childTnLst>
                              <p:par>
                                <p:cTn id="40" presetID="1" presetClass="entr" presetSubtype="0" fill="hold" grpId="0" nodeType="afterEffect">
                                  <p:stCondLst>
                                    <p:cond delay="0"/>
                                  </p:stCondLst>
                                  <p:childTnLst>
                                    <p:set>
                                      <p:cBhvr>
                                        <p:cTn id="41" dur="1" fill="hold">
                                          <p:stCondLst>
                                            <p:cond delay="499"/>
                                          </p:stCondLst>
                                        </p:cTn>
                                        <p:tgtEl>
                                          <p:spTgt spid="72835"/>
                                        </p:tgtEl>
                                        <p:attrNameLst>
                                          <p:attrName>style.visibility</p:attrName>
                                        </p:attrNameLst>
                                      </p:cBhvr>
                                      <p:to>
                                        <p:strVal val="visible"/>
                                      </p:to>
                                    </p:set>
                                  </p:childTnLst>
                                </p:cTn>
                              </p:par>
                            </p:childTnLst>
                          </p:cTn>
                        </p:par>
                        <p:par>
                          <p:cTn id="42" fill="hold" nodeType="afterGroup">
                            <p:stCondLst>
                              <p:cond delay="6000"/>
                            </p:stCondLst>
                            <p:childTnLst>
                              <p:par>
                                <p:cTn id="43" presetID="1" presetClass="entr" presetSubtype="0" fill="hold" grpId="0" nodeType="afterEffect">
                                  <p:stCondLst>
                                    <p:cond delay="0"/>
                                  </p:stCondLst>
                                  <p:childTnLst>
                                    <p:set>
                                      <p:cBhvr>
                                        <p:cTn id="44" dur="1" fill="hold">
                                          <p:stCondLst>
                                            <p:cond delay="499"/>
                                          </p:stCondLst>
                                        </p:cTn>
                                        <p:tgtEl>
                                          <p:spTgt spid="72847"/>
                                        </p:tgtEl>
                                        <p:attrNameLst>
                                          <p:attrName>style.visibility</p:attrName>
                                        </p:attrNameLst>
                                      </p:cBhvr>
                                      <p:to>
                                        <p:strVal val="visible"/>
                                      </p:to>
                                    </p:set>
                                  </p:childTnLst>
                                </p:cTn>
                              </p:par>
                            </p:childTnLst>
                          </p:cTn>
                        </p:par>
                        <p:par>
                          <p:cTn id="45" fill="hold" nodeType="afterGroup">
                            <p:stCondLst>
                              <p:cond delay="6500"/>
                            </p:stCondLst>
                            <p:childTnLst>
                              <p:par>
                                <p:cTn id="46" presetID="1" presetClass="entr" presetSubtype="0" fill="hold" grpId="0" nodeType="afterEffect">
                                  <p:stCondLst>
                                    <p:cond delay="0"/>
                                  </p:stCondLst>
                                  <p:childTnLst>
                                    <p:set>
                                      <p:cBhvr>
                                        <p:cTn id="47" dur="1" fill="hold">
                                          <p:stCondLst>
                                            <p:cond delay="499"/>
                                          </p:stCondLst>
                                        </p:cTn>
                                        <p:tgtEl>
                                          <p:spTgt spid="72846"/>
                                        </p:tgtEl>
                                        <p:attrNameLst>
                                          <p:attrName>style.visibility</p:attrName>
                                        </p:attrNameLst>
                                      </p:cBhvr>
                                      <p:to>
                                        <p:strVal val="visible"/>
                                      </p:to>
                                    </p:set>
                                  </p:childTnLst>
                                </p:cTn>
                              </p:par>
                            </p:childTnLst>
                          </p:cTn>
                        </p:par>
                        <p:par>
                          <p:cTn id="48" fill="hold" nodeType="afterGroup">
                            <p:stCondLst>
                              <p:cond delay="7000"/>
                            </p:stCondLst>
                            <p:childTnLst>
                              <p:par>
                                <p:cTn id="49" presetID="1" presetClass="entr" presetSubtype="0" fill="hold" grpId="0" nodeType="afterEffect">
                                  <p:stCondLst>
                                    <p:cond delay="0"/>
                                  </p:stCondLst>
                                  <p:childTnLst>
                                    <p:set>
                                      <p:cBhvr>
                                        <p:cTn id="50" dur="1" fill="hold">
                                          <p:stCondLst>
                                            <p:cond delay="499"/>
                                          </p:stCondLst>
                                        </p:cTn>
                                        <p:tgtEl>
                                          <p:spTgt spid="72836"/>
                                        </p:tgtEl>
                                        <p:attrNameLst>
                                          <p:attrName>style.visibility</p:attrName>
                                        </p:attrNameLst>
                                      </p:cBhvr>
                                      <p:to>
                                        <p:strVal val="visible"/>
                                      </p:to>
                                    </p:set>
                                  </p:childTnLst>
                                </p:cTn>
                              </p:par>
                            </p:childTnLst>
                          </p:cTn>
                        </p:par>
                        <p:par>
                          <p:cTn id="51" fill="hold" nodeType="afterGroup">
                            <p:stCondLst>
                              <p:cond delay="7500"/>
                            </p:stCondLst>
                            <p:childTnLst>
                              <p:par>
                                <p:cTn id="52" presetID="1" presetClass="entr" presetSubtype="0" fill="hold" grpId="0" nodeType="afterEffect">
                                  <p:stCondLst>
                                    <p:cond delay="0"/>
                                  </p:stCondLst>
                                  <p:childTnLst>
                                    <p:set>
                                      <p:cBhvr>
                                        <p:cTn id="53" dur="1" fill="hold">
                                          <p:stCondLst>
                                            <p:cond delay="499"/>
                                          </p:stCondLst>
                                        </p:cTn>
                                        <p:tgtEl>
                                          <p:spTgt spid="72831"/>
                                        </p:tgtEl>
                                        <p:attrNameLst>
                                          <p:attrName>style.visibility</p:attrName>
                                        </p:attrNameLst>
                                      </p:cBhvr>
                                      <p:to>
                                        <p:strVal val="visible"/>
                                      </p:to>
                                    </p:set>
                                  </p:childTnLst>
                                </p:cTn>
                              </p:par>
                            </p:childTnLst>
                          </p:cTn>
                        </p:par>
                        <p:par>
                          <p:cTn id="54" fill="hold" nodeType="afterGroup">
                            <p:stCondLst>
                              <p:cond delay="8000"/>
                            </p:stCondLst>
                            <p:childTnLst>
                              <p:par>
                                <p:cTn id="55" presetID="1" presetClass="entr" presetSubtype="0" fill="hold" grpId="0" nodeType="afterEffect">
                                  <p:stCondLst>
                                    <p:cond delay="0"/>
                                  </p:stCondLst>
                                  <p:childTnLst>
                                    <p:set>
                                      <p:cBhvr>
                                        <p:cTn id="56" dur="1" fill="hold">
                                          <p:stCondLst>
                                            <p:cond delay="499"/>
                                          </p:stCondLst>
                                        </p:cTn>
                                        <p:tgtEl>
                                          <p:spTgt spid="72848"/>
                                        </p:tgtEl>
                                        <p:attrNameLst>
                                          <p:attrName>style.visibility</p:attrName>
                                        </p:attrNameLst>
                                      </p:cBhvr>
                                      <p:to>
                                        <p:strVal val="visible"/>
                                      </p:to>
                                    </p:set>
                                  </p:childTnLst>
                                </p:cTn>
                              </p:par>
                            </p:childTnLst>
                          </p:cTn>
                        </p:par>
                        <p:par>
                          <p:cTn id="57" fill="hold" nodeType="afterGroup">
                            <p:stCondLst>
                              <p:cond delay="8500"/>
                            </p:stCondLst>
                            <p:childTnLst>
                              <p:par>
                                <p:cTn id="58" presetID="1" presetClass="entr" presetSubtype="0" fill="hold" grpId="0" nodeType="afterEffect">
                                  <p:stCondLst>
                                    <p:cond delay="0"/>
                                  </p:stCondLst>
                                  <p:childTnLst>
                                    <p:set>
                                      <p:cBhvr>
                                        <p:cTn id="59" dur="1" fill="hold">
                                          <p:stCondLst>
                                            <p:cond delay="499"/>
                                          </p:stCondLst>
                                        </p:cTn>
                                        <p:tgtEl>
                                          <p:spTgt spid="72721"/>
                                        </p:tgtEl>
                                        <p:attrNameLst>
                                          <p:attrName>style.visibility</p:attrName>
                                        </p:attrNameLst>
                                      </p:cBhvr>
                                      <p:to>
                                        <p:strVal val="visible"/>
                                      </p:to>
                                    </p:set>
                                  </p:childTnLst>
                                </p:cTn>
                              </p:par>
                            </p:childTnLst>
                          </p:cTn>
                        </p:par>
                        <p:par>
                          <p:cTn id="60" fill="hold" nodeType="afterGroup">
                            <p:stCondLst>
                              <p:cond delay="9000"/>
                            </p:stCondLst>
                            <p:childTnLst>
                              <p:par>
                                <p:cTn id="61" presetID="1" presetClass="entr" presetSubtype="0" fill="hold" grpId="0" nodeType="afterEffect">
                                  <p:stCondLst>
                                    <p:cond delay="0"/>
                                  </p:stCondLst>
                                  <p:childTnLst>
                                    <p:set>
                                      <p:cBhvr>
                                        <p:cTn id="62" dur="1" fill="hold">
                                          <p:stCondLst>
                                            <p:cond delay="499"/>
                                          </p:stCondLst>
                                        </p:cTn>
                                        <p:tgtEl>
                                          <p:spTgt spid="72837"/>
                                        </p:tgtEl>
                                        <p:attrNameLst>
                                          <p:attrName>style.visibility</p:attrName>
                                        </p:attrNameLst>
                                      </p:cBhvr>
                                      <p:to>
                                        <p:strVal val="visible"/>
                                      </p:to>
                                    </p:set>
                                  </p:childTnLst>
                                </p:cTn>
                              </p:par>
                            </p:childTnLst>
                          </p:cTn>
                        </p:par>
                        <p:par>
                          <p:cTn id="63" fill="hold" nodeType="afterGroup">
                            <p:stCondLst>
                              <p:cond delay="9500"/>
                            </p:stCondLst>
                            <p:childTnLst>
                              <p:par>
                                <p:cTn id="64" presetID="1" presetClass="entr" presetSubtype="0" fill="hold" grpId="0" nodeType="afterEffect">
                                  <p:stCondLst>
                                    <p:cond delay="0"/>
                                  </p:stCondLst>
                                  <p:childTnLst>
                                    <p:set>
                                      <p:cBhvr>
                                        <p:cTn id="65" dur="1" fill="hold">
                                          <p:stCondLst>
                                            <p:cond delay="499"/>
                                          </p:stCondLst>
                                        </p:cTn>
                                        <p:tgtEl>
                                          <p:spTgt spid="72828"/>
                                        </p:tgtEl>
                                        <p:attrNameLst>
                                          <p:attrName>style.visibility</p:attrName>
                                        </p:attrNameLst>
                                      </p:cBhvr>
                                      <p:to>
                                        <p:strVal val="visible"/>
                                      </p:to>
                                    </p:set>
                                  </p:childTnLst>
                                </p:cTn>
                              </p:par>
                            </p:childTnLst>
                          </p:cTn>
                        </p:par>
                        <p:par>
                          <p:cTn id="66" fill="hold" nodeType="afterGroup">
                            <p:stCondLst>
                              <p:cond delay="10000"/>
                            </p:stCondLst>
                            <p:childTnLst>
                              <p:par>
                                <p:cTn id="67" presetID="1" presetClass="entr" presetSubtype="0" fill="hold" grpId="0" nodeType="afterEffect">
                                  <p:stCondLst>
                                    <p:cond delay="0"/>
                                  </p:stCondLst>
                                  <p:childTnLst>
                                    <p:set>
                                      <p:cBhvr>
                                        <p:cTn id="68" dur="1" fill="hold">
                                          <p:stCondLst>
                                            <p:cond delay="499"/>
                                          </p:stCondLst>
                                        </p:cTn>
                                        <p:tgtEl>
                                          <p:spTgt spid="72839"/>
                                        </p:tgtEl>
                                        <p:attrNameLst>
                                          <p:attrName>style.visibility</p:attrName>
                                        </p:attrNameLst>
                                      </p:cBhvr>
                                      <p:to>
                                        <p:strVal val="visible"/>
                                      </p:to>
                                    </p:set>
                                  </p:childTnLst>
                                </p:cTn>
                              </p:par>
                            </p:childTnLst>
                          </p:cTn>
                        </p:par>
                        <p:par>
                          <p:cTn id="69" fill="hold" nodeType="afterGroup">
                            <p:stCondLst>
                              <p:cond delay="10500"/>
                            </p:stCondLst>
                            <p:childTnLst>
                              <p:par>
                                <p:cTn id="70" presetID="1" presetClass="entr" presetSubtype="0" fill="hold" grpId="0" nodeType="afterEffect">
                                  <p:stCondLst>
                                    <p:cond delay="0"/>
                                  </p:stCondLst>
                                  <p:childTnLst>
                                    <p:set>
                                      <p:cBhvr>
                                        <p:cTn id="71" dur="1" fill="hold">
                                          <p:stCondLst>
                                            <p:cond delay="499"/>
                                          </p:stCondLst>
                                        </p:cTn>
                                        <p:tgtEl>
                                          <p:spTgt spid="72849"/>
                                        </p:tgtEl>
                                        <p:attrNameLst>
                                          <p:attrName>style.visibility</p:attrName>
                                        </p:attrNameLst>
                                      </p:cBhvr>
                                      <p:to>
                                        <p:strVal val="visible"/>
                                      </p:to>
                                    </p:set>
                                  </p:childTnLst>
                                </p:cTn>
                              </p:par>
                            </p:childTnLst>
                          </p:cTn>
                        </p:par>
                        <p:par>
                          <p:cTn id="72" fill="hold" nodeType="afterGroup">
                            <p:stCondLst>
                              <p:cond delay="11000"/>
                            </p:stCondLst>
                            <p:childTnLst>
                              <p:par>
                                <p:cTn id="73" presetID="1" presetClass="entr" presetSubtype="0" fill="hold" grpId="0" nodeType="afterEffect">
                                  <p:stCondLst>
                                    <p:cond delay="0"/>
                                  </p:stCondLst>
                                  <p:childTnLst>
                                    <p:set>
                                      <p:cBhvr>
                                        <p:cTn id="74" dur="1" fill="hold">
                                          <p:stCondLst>
                                            <p:cond delay="499"/>
                                          </p:stCondLst>
                                        </p:cTn>
                                        <p:tgtEl>
                                          <p:spTgt spid="72838"/>
                                        </p:tgtEl>
                                        <p:attrNameLst>
                                          <p:attrName>style.visibility</p:attrName>
                                        </p:attrNameLst>
                                      </p:cBhvr>
                                      <p:to>
                                        <p:strVal val="visible"/>
                                      </p:to>
                                    </p:set>
                                  </p:childTnLst>
                                </p:cTn>
                              </p:par>
                            </p:childTnLst>
                          </p:cTn>
                        </p:par>
                        <p:par>
                          <p:cTn id="75" fill="hold" nodeType="afterGroup">
                            <p:stCondLst>
                              <p:cond delay="11500"/>
                            </p:stCondLst>
                            <p:childTnLst>
                              <p:par>
                                <p:cTn id="76" presetID="1" presetClass="entr" presetSubtype="0" fill="hold" grpId="0" nodeType="afterEffect">
                                  <p:stCondLst>
                                    <p:cond delay="0"/>
                                  </p:stCondLst>
                                  <p:childTnLst>
                                    <p:set>
                                      <p:cBhvr>
                                        <p:cTn id="77" dur="1" fill="hold">
                                          <p:stCondLst>
                                            <p:cond delay="499"/>
                                          </p:stCondLst>
                                        </p:cTn>
                                        <p:tgtEl>
                                          <p:spTgt spid="72843"/>
                                        </p:tgtEl>
                                        <p:attrNameLst>
                                          <p:attrName>style.visibility</p:attrName>
                                        </p:attrNameLst>
                                      </p:cBhvr>
                                      <p:to>
                                        <p:strVal val="visible"/>
                                      </p:to>
                                    </p:set>
                                  </p:childTnLst>
                                </p:cTn>
                              </p:par>
                            </p:childTnLst>
                          </p:cTn>
                        </p:par>
                        <p:par>
                          <p:cTn id="78" fill="hold" nodeType="afterGroup">
                            <p:stCondLst>
                              <p:cond delay="12000"/>
                            </p:stCondLst>
                            <p:childTnLst>
                              <p:par>
                                <p:cTn id="79" presetID="1" presetClass="entr" presetSubtype="0" fill="hold" grpId="0" nodeType="afterEffect">
                                  <p:stCondLst>
                                    <p:cond delay="0"/>
                                  </p:stCondLst>
                                  <p:childTnLst>
                                    <p:set>
                                      <p:cBhvr>
                                        <p:cTn id="80" dur="1" fill="hold">
                                          <p:stCondLst>
                                            <p:cond delay="499"/>
                                          </p:stCondLst>
                                        </p:cTn>
                                        <p:tgtEl>
                                          <p:spTgt spid="728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audio>
              <p:cMediaNode>
                <p:cTn id="81" fill="hold" display="0">
                  <p:stCondLst>
                    <p:cond delay="indefinite"/>
                  </p:stCondLst>
                  <p:endCondLst>
                    <p:cond evt="onPrev" delay="0">
                      <p:tgtEl>
                        <p:sldTgt/>
                      </p:tgtEl>
                    </p:cond>
                    <p:cond evt="onStopAudio" delay="0">
                      <p:tgtEl>
                        <p:sldTgt/>
                      </p:tgtEl>
                    </p:cond>
                  </p:endCondLst>
                </p:cTn>
                <p:tgtEl>
                  <p:spTgt spid="72872"/>
                </p:tgtEl>
              </p:cMediaNode>
            </p:audio>
          </p:childTnLst>
        </p:cTn>
      </p:par>
    </p:tnLst>
    <p:bldLst>
      <p:bldP spid="72830" grpId="0" animBg="1" autoUpdateAnimBg="0"/>
      <p:bldP spid="72842" grpId="0" animBg="1" autoUpdateAnimBg="0"/>
      <p:bldP spid="72840" grpId="0" animBg="1" autoUpdateAnimBg="0"/>
      <p:bldP spid="72834" grpId="0" animBg="1" autoUpdateAnimBg="0"/>
      <p:bldP spid="72844" grpId="0" animBg="1" autoUpdateAnimBg="0"/>
      <p:bldP spid="72833" grpId="0" animBg="1" autoUpdateAnimBg="0"/>
      <p:bldP spid="72829" grpId="0" animBg="1" autoUpdateAnimBg="0"/>
      <p:bldP spid="72827" grpId="0" animBg="1" autoUpdateAnimBg="0"/>
      <p:bldP spid="72845" grpId="0" animBg="1" autoUpdateAnimBg="0"/>
      <p:bldP spid="72832" grpId="0" animBg="1" autoUpdateAnimBg="0"/>
      <p:bldP spid="72835" grpId="0" animBg="1" autoUpdateAnimBg="0"/>
      <p:bldP spid="72847" grpId="0" animBg="1" autoUpdateAnimBg="0"/>
      <p:bldP spid="72846" grpId="0" animBg="1" autoUpdateAnimBg="0"/>
      <p:bldP spid="72836" grpId="0" animBg="1" autoUpdateAnimBg="0"/>
      <p:bldP spid="72831" grpId="0" animBg="1" autoUpdateAnimBg="0"/>
      <p:bldP spid="72848" grpId="0" animBg="1" autoUpdateAnimBg="0"/>
      <p:bldP spid="72721" grpId="0" animBg="1" autoUpdateAnimBg="0"/>
      <p:bldP spid="72837" grpId="0" animBg="1" autoUpdateAnimBg="0"/>
      <p:bldP spid="72828" grpId="0" animBg="1" autoUpdateAnimBg="0"/>
      <p:bldP spid="72839" grpId="0" animBg="1" autoUpdateAnimBg="0"/>
      <p:bldP spid="72849" grpId="0" animBg="1" autoUpdateAnimBg="0"/>
      <p:bldP spid="72838" grpId="0" animBg="1" autoUpdateAnimBg="0"/>
      <p:bldP spid="72841" grpId="0" animBg="1" autoUpdateAnimBg="0"/>
      <p:bldP spid="72843" grpId="0" animBg="1" autoUpdateAnimBg="0"/>
      <p:bldP spid="72850" grpId="0" animBg="1"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Industrialization &amp; International Markets- </a:t>
            </a:r>
            <a:r>
              <a:rPr lang="en-US" b="1" dirty="0">
                <a:solidFill>
                  <a:srgbClr val="3399FF"/>
                </a:solidFill>
                <a:effectLst>
                  <a:outerShdw blurRad="38100" dist="38100" dir="2700000" algn="tl">
                    <a:srgbClr val="000000"/>
                  </a:outerShdw>
                </a:effectLst>
                <a:latin typeface="Arial Narrow" pitchFamily="34" charset="0"/>
              </a:rPr>
              <a:t>$200</a:t>
            </a:r>
          </a:p>
        </p:txBody>
      </p:sp>
      <p:sp>
        <p:nvSpPr>
          <p:cNvPr id="21507"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1508"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1751"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endParaRPr lang="en-US" sz="4800">
              <a:effectLst>
                <a:outerShdw blurRad="38100" dist="38100" dir="2700000" algn="tl">
                  <a:srgbClr val="000000"/>
                </a:outerShdw>
              </a:effectLst>
              <a:latin typeface="Enchanted" pitchFamily="18" charset="0"/>
            </a:endParaRPr>
          </a:p>
        </p:txBody>
      </p:sp>
      <p:sp>
        <p:nvSpPr>
          <p:cNvPr id="21510" name="Text Box 8"/>
          <p:cNvSpPr txBox="1">
            <a:spLocks noChangeArrowheads="1"/>
          </p:cNvSpPr>
          <p:nvPr/>
        </p:nvSpPr>
        <p:spPr bwMode="auto">
          <a:xfrm>
            <a:off x="990600" y="2057400"/>
            <a:ext cx="6477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p>
        </p:txBody>
      </p:sp>
      <p:sp>
        <p:nvSpPr>
          <p:cNvPr id="21511" name="Text Box 9"/>
          <p:cNvSpPr txBox="1">
            <a:spLocks noChangeArrowheads="1"/>
          </p:cNvSpPr>
          <p:nvPr/>
        </p:nvSpPr>
        <p:spPr bwMode="auto">
          <a:xfrm>
            <a:off x="533400" y="605082"/>
            <a:ext cx="7620000" cy="661719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4400" dirty="0" smtClean="0"/>
              <a:t>The first is an accomplishment, the second a domestic (inside U.S.) policy that helped industrialization by a) making it easier to transport goods across long distances and b) providing free land for people to move to in the west.  Name the 2 policies.</a:t>
            </a:r>
            <a:endParaRPr lang="en-US" dirty="0"/>
          </a:p>
          <a:p>
            <a:endParaRPr lang="en-US" dirty="0"/>
          </a:p>
          <a:p>
            <a:endParaRPr lang="en-US" dirty="0"/>
          </a:p>
          <a:p>
            <a:endParaRPr lang="en-US" dirty="0"/>
          </a:p>
        </p:txBody>
      </p:sp>
    </p:spTree>
  </p:cSld>
  <p:clrMapOvr>
    <a:masterClrMapping/>
  </p:clrMapOvr>
  <p:transition>
    <p:zoom/>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Industrialization &amp; International Markets- </a:t>
            </a:r>
            <a:r>
              <a:rPr lang="en-US" b="1" dirty="0">
                <a:solidFill>
                  <a:srgbClr val="3399FF"/>
                </a:solidFill>
                <a:effectLst>
                  <a:outerShdw blurRad="38100" dist="38100" dir="2700000" algn="tl">
                    <a:srgbClr val="000000"/>
                  </a:outerShdw>
                </a:effectLst>
                <a:latin typeface="Arial Narrow" pitchFamily="34" charset="0"/>
              </a:rPr>
              <a:t>$300</a:t>
            </a:r>
          </a:p>
        </p:txBody>
      </p:sp>
      <p:sp>
        <p:nvSpPr>
          <p:cNvPr id="22531"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2532"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2775"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The United States attempted to make trade easier with one particular country during this time of industrialization and internationalization.  It was this country.</a:t>
            </a:r>
            <a:endParaRPr lang="en-US" sz="4800" dirty="0">
              <a:effectLst>
                <a:outerShdw blurRad="38100" dist="38100" dir="2700000" algn="tl">
                  <a:srgbClr val="000000"/>
                </a:outerShdw>
              </a:effectLst>
              <a:latin typeface="Enchanted" pitchFamily="18" charset="0"/>
            </a:endParaRPr>
          </a:p>
        </p:txBody>
      </p:sp>
    </p:spTree>
  </p:cSld>
  <p:clrMapOvr>
    <a:masterClrMapping/>
  </p:clrMapOvr>
  <p:transition>
    <p:zoom/>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Industrialization &amp; International Markets- </a:t>
            </a:r>
            <a:r>
              <a:rPr lang="en-US" b="1" dirty="0">
                <a:solidFill>
                  <a:srgbClr val="3399FF"/>
                </a:solidFill>
                <a:effectLst>
                  <a:outerShdw blurRad="38100" dist="38100" dir="2700000" algn="tl">
                    <a:srgbClr val="000000"/>
                  </a:outerShdw>
                </a:effectLst>
                <a:latin typeface="Arial Narrow" pitchFamily="34" charset="0"/>
              </a:rPr>
              <a:t>$400</a:t>
            </a:r>
          </a:p>
        </p:txBody>
      </p:sp>
      <p:sp>
        <p:nvSpPr>
          <p:cNvPr id="23555"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3556"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3799"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Driving down General Booth Blvd., you’ll notice there’s a KFC, Pizza Hut, and Taco Bell right in a row.  All are owned by the same company.  This economic term best describes this spreading out across one industry.</a:t>
            </a:r>
            <a:endParaRPr lang="en-US" sz="4800" dirty="0">
              <a:effectLst>
                <a:outerShdw blurRad="38100" dist="38100" dir="2700000" algn="tl">
                  <a:srgbClr val="000000"/>
                </a:outerShdw>
              </a:effectLst>
              <a:latin typeface="Enchanted" pitchFamily="18" charset="0"/>
            </a:endParaRPr>
          </a:p>
        </p:txBody>
      </p:sp>
    </p:spTree>
  </p:cSld>
  <p:clrMapOvr>
    <a:masterClrMapping/>
  </p:clrMapOvr>
  <p:transition>
    <p:zo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Industrialization &amp; International Markets- </a:t>
            </a:r>
            <a:r>
              <a:rPr lang="en-US" b="1" dirty="0">
                <a:solidFill>
                  <a:srgbClr val="3399FF"/>
                </a:solidFill>
                <a:effectLst>
                  <a:outerShdw blurRad="38100" dist="38100" dir="2700000" algn="tl">
                    <a:srgbClr val="000000"/>
                  </a:outerShdw>
                </a:effectLst>
                <a:latin typeface="Arial Narrow" pitchFamily="34" charset="0"/>
              </a:rPr>
              <a:t>$500</a:t>
            </a:r>
          </a:p>
        </p:txBody>
      </p:sp>
      <p:sp>
        <p:nvSpPr>
          <p:cNvPr id="24579"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4580"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4823"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endParaRPr lang="en-US" sz="4800">
              <a:effectLst>
                <a:outerShdw blurRad="38100" dist="38100" dir="2700000" algn="tl">
                  <a:srgbClr val="000000"/>
                </a:outerShdw>
              </a:effectLst>
              <a:latin typeface="Enchanted" pitchFamily="18" charset="0"/>
            </a:endParaRPr>
          </a:p>
        </p:txBody>
      </p:sp>
      <p:sp>
        <p:nvSpPr>
          <p:cNvPr id="34824" name="Text Box 8"/>
          <p:cNvSpPr txBox="1">
            <a:spLocks noChangeArrowheads="1"/>
          </p:cNvSpPr>
          <p:nvPr/>
        </p:nvSpPr>
        <p:spPr bwMode="auto">
          <a:xfrm>
            <a:off x="609600" y="11430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lvl1pPr marL="457200" indent="-457200">
              <a:defRPr sz="2400">
                <a:solidFill>
                  <a:schemeClr val="tx1"/>
                </a:solidFill>
                <a:latin typeface="Times New Roman" pitchFamily="18" charset="0"/>
              </a:defRPr>
            </a:lvl1pPr>
            <a:lvl2pPr marL="914400" indent="-457200">
              <a:defRPr sz="2400">
                <a:solidFill>
                  <a:schemeClr val="tx1"/>
                </a:solidFill>
                <a:latin typeface="Times New Roman" pitchFamily="18" charset="0"/>
              </a:defRPr>
            </a:lvl2pPr>
            <a:lvl3pPr marL="1371600" indent="-457200">
              <a:defRPr sz="2400">
                <a:solidFill>
                  <a:schemeClr val="tx1"/>
                </a:solidFill>
                <a:latin typeface="Times New Roman" pitchFamily="18" charset="0"/>
              </a:defRPr>
            </a:lvl3pPr>
            <a:lvl4pPr marL="1828800" indent="-457200">
              <a:defRPr sz="2400">
                <a:solidFill>
                  <a:schemeClr val="tx1"/>
                </a:solidFill>
                <a:latin typeface="Times New Roman" pitchFamily="18" charset="0"/>
              </a:defRPr>
            </a:lvl4pPr>
            <a:lvl5pPr marL="2286000" indent="-457200">
              <a:defRPr sz="2400">
                <a:solidFill>
                  <a:schemeClr val="tx1"/>
                </a:solidFill>
                <a:latin typeface="Times New Roman" pitchFamily="18" charset="0"/>
              </a:defRPr>
            </a:lvl5pPr>
            <a:lvl6pPr marL="2743200" indent="-457200" eaLnBrk="0" fontAlgn="base" hangingPunct="0">
              <a:spcBef>
                <a:spcPct val="0"/>
              </a:spcBef>
              <a:spcAft>
                <a:spcPct val="0"/>
              </a:spcAft>
              <a:defRPr sz="2400">
                <a:solidFill>
                  <a:schemeClr val="tx1"/>
                </a:solidFill>
                <a:latin typeface="Times New Roman" pitchFamily="18" charset="0"/>
              </a:defRPr>
            </a:lvl6pPr>
            <a:lvl7pPr marL="3200400" indent="-457200" eaLnBrk="0" fontAlgn="base" hangingPunct="0">
              <a:spcBef>
                <a:spcPct val="0"/>
              </a:spcBef>
              <a:spcAft>
                <a:spcPct val="0"/>
              </a:spcAft>
              <a:defRPr sz="2400">
                <a:solidFill>
                  <a:schemeClr val="tx1"/>
                </a:solidFill>
                <a:latin typeface="Times New Roman" pitchFamily="18" charset="0"/>
              </a:defRPr>
            </a:lvl7pPr>
            <a:lvl8pPr marL="3657600" indent="-457200" eaLnBrk="0" fontAlgn="base" hangingPunct="0">
              <a:spcBef>
                <a:spcPct val="0"/>
              </a:spcBef>
              <a:spcAft>
                <a:spcPct val="0"/>
              </a:spcAft>
              <a:defRPr sz="2400">
                <a:solidFill>
                  <a:schemeClr val="tx1"/>
                </a:solidFill>
                <a:latin typeface="Times New Roman" pitchFamily="18" charset="0"/>
              </a:defRPr>
            </a:lvl8pPr>
            <a:lvl9pPr marL="4114800" indent="-457200" eaLnBrk="0" fontAlgn="base" hangingPunct="0">
              <a:spcBef>
                <a:spcPct val="0"/>
              </a:spcBef>
              <a:spcAft>
                <a:spcPct val="0"/>
              </a:spcAft>
              <a:defRPr sz="2400">
                <a:solidFill>
                  <a:schemeClr val="tx1"/>
                </a:solidFill>
                <a:latin typeface="Times New Roman" pitchFamily="18" charset="0"/>
              </a:defRPr>
            </a:lvl9pPr>
          </a:lstStyle>
          <a:p>
            <a:pPr algn="ctr">
              <a:defRPr/>
            </a:pPr>
            <a:r>
              <a:rPr lang="en-US" sz="4800" dirty="0" smtClean="0">
                <a:effectLst>
                  <a:outerShdw blurRad="38100" dist="38100" dir="2700000" algn="tl">
                    <a:srgbClr val="000000"/>
                  </a:outerShdw>
                </a:effectLst>
                <a:latin typeface="Enchanted" pitchFamily="18" charset="0"/>
              </a:rPr>
              <a:t>What president attempted to control and influence international markets by investing in them and encouraging American businesses to invest in them?</a:t>
            </a:r>
          </a:p>
        </p:txBody>
      </p:sp>
    </p:spTree>
  </p:cSld>
  <p:clrMapOvr>
    <a:masterClrMapping/>
  </p:clrMapOvr>
  <p:transition>
    <p:zo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The Great Depression </a:t>
            </a:r>
            <a:r>
              <a:rPr lang="en-US" b="1" dirty="0">
                <a:solidFill>
                  <a:srgbClr val="3399FF"/>
                </a:solidFill>
                <a:effectLst>
                  <a:outerShdw blurRad="38100" dist="38100" dir="2700000" algn="tl">
                    <a:srgbClr val="000000"/>
                  </a:outerShdw>
                </a:effectLst>
                <a:latin typeface="Arial Narrow" pitchFamily="34" charset="0"/>
              </a:rPr>
              <a:t>- $100</a:t>
            </a:r>
          </a:p>
        </p:txBody>
      </p:sp>
      <p:sp>
        <p:nvSpPr>
          <p:cNvPr id="25603"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5604"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5847"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400" dirty="0" smtClean="0">
                <a:effectLst>
                  <a:outerShdw blurRad="38100" dist="38100" dir="2700000" algn="tl">
                    <a:srgbClr val="000000"/>
                  </a:outerShdw>
                </a:effectLst>
                <a:latin typeface="Enchanted" pitchFamily="18" charset="0"/>
              </a:rPr>
              <a:t>One of the major causes of the Great Depression, this is the term given to when people took out loans to buy stocks, then those stocks suddenly dropped in value and people were unable to repay the loans causing banks to fail.</a:t>
            </a:r>
            <a:endParaRPr lang="en-US" sz="6600" dirty="0">
              <a:effectLst>
                <a:outerShdw blurRad="38100" dist="38100" dir="2700000" algn="tl">
                  <a:srgbClr val="000000"/>
                </a:outerShdw>
              </a:effectLst>
              <a:latin typeface="Enchanted" pitchFamily="18" charset="0"/>
            </a:endParaRPr>
          </a:p>
        </p:txBody>
      </p:sp>
    </p:spTree>
  </p:cSld>
  <p:clrMapOvr>
    <a:masterClrMapping/>
  </p:clrMapOvr>
  <p:transition>
    <p:zo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The Great Depression </a:t>
            </a:r>
            <a:r>
              <a:rPr lang="en-US" b="1" dirty="0">
                <a:solidFill>
                  <a:srgbClr val="3399FF"/>
                </a:solidFill>
                <a:effectLst>
                  <a:outerShdw blurRad="38100" dist="38100" dir="2700000" algn="tl">
                    <a:srgbClr val="000000"/>
                  </a:outerShdw>
                </a:effectLst>
                <a:latin typeface="Arial Narrow" pitchFamily="34" charset="0"/>
              </a:rPr>
              <a:t>- $200</a:t>
            </a:r>
          </a:p>
        </p:txBody>
      </p:sp>
      <p:sp>
        <p:nvSpPr>
          <p:cNvPr id="26627"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6628"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6871"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Moving factory production outside of the United States to take advantage of cheap labor costs is called this.  There’s even a sitcom about this on NBC.</a:t>
            </a:r>
            <a:endParaRPr lang="en-US" sz="4800" dirty="0">
              <a:effectLst>
                <a:outerShdw blurRad="38100" dist="38100" dir="2700000" algn="tl">
                  <a:srgbClr val="000000"/>
                </a:outerShdw>
              </a:effectLst>
              <a:latin typeface="Enchanted" pitchFamily="18" charset="0"/>
            </a:endParaRPr>
          </a:p>
        </p:txBody>
      </p:sp>
    </p:spTree>
  </p:cSld>
  <p:clrMapOvr>
    <a:masterClrMapping/>
  </p:clrMapOvr>
  <p:transition>
    <p:zo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The Great Depression </a:t>
            </a:r>
            <a:r>
              <a:rPr lang="en-US" b="1" dirty="0">
                <a:solidFill>
                  <a:srgbClr val="3399FF"/>
                </a:solidFill>
                <a:effectLst>
                  <a:outerShdw blurRad="38100" dist="38100" dir="2700000" algn="tl">
                    <a:srgbClr val="000000"/>
                  </a:outerShdw>
                </a:effectLst>
                <a:latin typeface="Arial Narrow" pitchFamily="34" charset="0"/>
              </a:rPr>
              <a:t>- $300</a:t>
            </a:r>
          </a:p>
        </p:txBody>
      </p:sp>
      <p:sp>
        <p:nvSpPr>
          <p:cNvPr id="27651"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7652"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7895"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000" dirty="0" smtClean="0">
                <a:effectLst>
                  <a:outerShdw blurRad="38100" dist="38100" dir="2700000" algn="tl">
                    <a:srgbClr val="000000"/>
                  </a:outerShdw>
                </a:effectLst>
                <a:latin typeface="Enchanted" pitchFamily="18" charset="0"/>
              </a:rPr>
              <a:t>In emergency situations, in some areas it is illegal to charge higher than normal prices for goods.  Other people say this is counterproductive, lowering the supply of much needed goods.  This term describes this action of charging “outrageous” prices.</a:t>
            </a:r>
            <a:endParaRPr lang="en-US" sz="4000" dirty="0">
              <a:effectLst>
                <a:outerShdw blurRad="38100" dist="38100" dir="2700000" algn="tl">
                  <a:srgbClr val="000000"/>
                </a:outerShdw>
              </a:effectLst>
              <a:latin typeface="Enchanted" pitchFamily="18" charset="0"/>
            </a:endParaRPr>
          </a:p>
        </p:txBody>
      </p:sp>
    </p:spTree>
  </p:cSld>
  <p:clrMapOvr>
    <a:masterClrMapping/>
  </p:clrMapOvr>
  <p:transition>
    <p:zoom/>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The Great Depression </a:t>
            </a:r>
            <a:r>
              <a:rPr lang="en-US" b="1" dirty="0">
                <a:solidFill>
                  <a:srgbClr val="3399FF"/>
                </a:solidFill>
                <a:effectLst>
                  <a:outerShdw blurRad="38100" dist="38100" dir="2700000" algn="tl">
                    <a:srgbClr val="000000"/>
                  </a:outerShdw>
                </a:effectLst>
                <a:latin typeface="Arial Narrow" pitchFamily="34" charset="0"/>
              </a:rPr>
              <a:t>- $400</a:t>
            </a:r>
          </a:p>
        </p:txBody>
      </p:sp>
      <p:sp>
        <p:nvSpPr>
          <p:cNvPr id="28675"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8676"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8919"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lvl1pPr marL="457200" indent="-457200">
              <a:defRPr sz="2400">
                <a:solidFill>
                  <a:schemeClr val="tx1"/>
                </a:solidFill>
                <a:latin typeface="Times New Roman" pitchFamily="18" charset="0"/>
              </a:defRPr>
            </a:lvl1pPr>
            <a:lvl2pPr marL="914400" indent="-457200">
              <a:defRPr sz="2400">
                <a:solidFill>
                  <a:schemeClr val="tx1"/>
                </a:solidFill>
                <a:latin typeface="Times New Roman" pitchFamily="18" charset="0"/>
              </a:defRPr>
            </a:lvl2pPr>
            <a:lvl3pPr marL="1371600" indent="-457200">
              <a:defRPr sz="2400">
                <a:solidFill>
                  <a:schemeClr val="tx1"/>
                </a:solidFill>
                <a:latin typeface="Times New Roman" pitchFamily="18" charset="0"/>
              </a:defRPr>
            </a:lvl3pPr>
            <a:lvl4pPr marL="1828800" indent="-457200">
              <a:defRPr sz="2400">
                <a:solidFill>
                  <a:schemeClr val="tx1"/>
                </a:solidFill>
                <a:latin typeface="Times New Roman" pitchFamily="18" charset="0"/>
              </a:defRPr>
            </a:lvl4pPr>
            <a:lvl5pPr marL="2286000" indent="-457200">
              <a:defRPr sz="2400">
                <a:solidFill>
                  <a:schemeClr val="tx1"/>
                </a:solidFill>
                <a:latin typeface="Times New Roman" pitchFamily="18" charset="0"/>
              </a:defRPr>
            </a:lvl5pPr>
            <a:lvl6pPr marL="2743200" indent="-457200" eaLnBrk="0" fontAlgn="base" hangingPunct="0">
              <a:spcBef>
                <a:spcPct val="0"/>
              </a:spcBef>
              <a:spcAft>
                <a:spcPct val="0"/>
              </a:spcAft>
              <a:defRPr sz="2400">
                <a:solidFill>
                  <a:schemeClr val="tx1"/>
                </a:solidFill>
                <a:latin typeface="Times New Roman" pitchFamily="18" charset="0"/>
              </a:defRPr>
            </a:lvl6pPr>
            <a:lvl7pPr marL="3200400" indent="-457200" eaLnBrk="0" fontAlgn="base" hangingPunct="0">
              <a:spcBef>
                <a:spcPct val="0"/>
              </a:spcBef>
              <a:spcAft>
                <a:spcPct val="0"/>
              </a:spcAft>
              <a:defRPr sz="2400">
                <a:solidFill>
                  <a:schemeClr val="tx1"/>
                </a:solidFill>
                <a:latin typeface="Times New Roman" pitchFamily="18" charset="0"/>
              </a:defRPr>
            </a:lvl7pPr>
            <a:lvl8pPr marL="3657600" indent="-457200" eaLnBrk="0" fontAlgn="base" hangingPunct="0">
              <a:spcBef>
                <a:spcPct val="0"/>
              </a:spcBef>
              <a:spcAft>
                <a:spcPct val="0"/>
              </a:spcAft>
              <a:defRPr sz="2400">
                <a:solidFill>
                  <a:schemeClr val="tx1"/>
                </a:solidFill>
                <a:latin typeface="Times New Roman" pitchFamily="18" charset="0"/>
              </a:defRPr>
            </a:lvl8pPr>
            <a:lvl9pPr marL="4114800" indent="-457200" eaLnBrk="0" fontAlgn="base" hangingPunct="0">
              <a:spcBef>
                <a:spcPct val="0"/>
              </a:spcBef>
              <a:spcAft>
                <a:spcPct val="0"/>
              </a:spcAft>
              <a:defRPr sz="2400">
                <a:solidFill>
                  <a:schemeClr val="tx1"/>
                </a:solidFill>
                <a:latin typeface="Times New Roman" pitchFamily="18" charset="0"/>
              </a:defRPr>
            </a:lvl9pPr>
          </a:lstStyle>
          <a:p>
            <a:pPr algn="ctr">
              <a:defRPr/>
            </a:pPr>
            <a:r>
              <a:rPr lang="en-US" sz="6000" dirty="0" smtClean="0">
                <a:effectLst>
                  <a:outerShdw blurRad="38100" dist="38100" dir="2700000" algn="tl">
                    <a:srgbClr val="000000"/>
                  </a:outerShdw>
                </a:effectLst>
                <a:latin typeface="Enchanted" pitchFamily="18" charset="0"/>
              </a:rPr>
              <a:t>The name of the program FDR created to help the country get out of the Great Depression.</a:t>
            </a:r>
          </a:p>
        </p:txBody>
      </p:sp>
    </p:spTree>
  </p:cSld>
  <p:clrMapOvr>
    <a:masterClrMapping/>
  </p:clrMapOvr>
  <p:transition>
    <p:zoom/>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The Great Depression </a:t>
            </a:r>
            <a:r>
              <a:rPr lang="en-US" b="1" dirty="0">
                <a:solidFill>
                  <a:srgbClr val="3399FF"/>
                </a:solidFill>
                <a:effectLst>
                  <a:outerShdw blurRad="38100" dist="38100" dir="2700000" algn="tl">
                    <a:srgbClr val="000000"/>
                  </a:outerShdw>
                </a:effectLst>
                <a:latin typeface="Arial Narrow" pitchFamily="34" charset="0"/>
              </a:rPr>
              <a:t>- $500</a:t>
            </a:r>
          </a:p>
        </p:txBody>
      </p:sp>
      <p:sp>
        <p:nvSpPr>
          <p:cNvPr id="29699"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29700"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9943"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lvl1pPr marL="457200" indent="-457200">
              <a:defRPr sz="2400">
                <a:solidFill>
                  <a:schemeClr val="tx1"/>
                </a:solidFill>
                <a:latin typeface="Times New Roman" pitchFamily="18" charset="0"/>
              </a:defRPr>
            </a:lvl1pPr>
            <a:lvl2pPr marL="914400" indent="-457200">
              <a:defRPr sz="2400">
                <a:solidFill>
                  <a:schemeClr val="tx1"/>
                </a:solidFill>
                <a:latin typeface="Times New Roman" pitchFamily="18" charset="0"/>
              </a:defRPr>
            </a:lvl2pPr>
            <a:lvl3pPr marL="1371600" indent="-457200">
              <a:defRPr sz="2400">
                <a:solidFill>
                  <a:schemeClr val="tx1"/>
                </a:solidFill>
                <a:latin typeface="Times New Roman" pitchFamily="18" charset="0"/>
              </a:defRPr>
            </a:lvl3pPr>
            <a:lvl4pPr marL="1828800" indent="-457200">
              <a:defRPr sz="2400">
                <a:solidFill>
                  <a:schemeClr val="tx1"/>
                </a:solidFill>
                <a:latin typeface="Times New Roman" pitchFamily="18" charset="0"/>
              </a:defRPr>
            </a:lvl4pPr>
            <a:lvl5pPr marL="2286000" indent="-457200">
              <a:defRPr sz="2400">
                <a:solidFill>
                  <a:schemeClr val="tx1"/>
                </a:solidFill>
                <a:latin typeface="Times New Roman" pitchFamily="18" charset="0"/>
              </a:defRPr>
            </a:lvl5pPr>
            <a:lvl6pPr marL="2743200" indent="-457200" eaLnBrk="0" fontAlgn="base" hangingPunct="0">
              <a:spcBef>
                <a:spcPct val="0"/>
              </a:spcBef>
              <a:spcAft>
                <a:spcPct val="0"/>
              </a:spcAft>
              <a:defRPr sz="2400">
                <a:solidFill>
                  <a:schemeClr val="tx1"/>
                </a:solidFill>
                <a:latin typeface="Times New Roman" pitchFamily="18" charset="0"/>
              </a:defRPr>
            </a:lvl6pPr>
            <a:lvl7pPr marL="3200400" indent="-457200" eaLnBrk="0" fontAlgn="base" hangingPunct="0">
              <a:spcBef>
                <a:spcPct val="0"/>
              </a:spcBef>
              <a:spcAft>
                <a:spcPct val="0"/>
              </a:spcAft>
              <a:defRPr sz="2400">
                <a:solidFill>
                  <a:schemeClr val="tx1"/>
                </a:solidFill>
                <a:latin typeface="Times New Roman" pitchFamily="18" charset="0"/>
              </a:defRPr>
            </a:lvl7pPr>
            <a:lvl8pPr marL="3657600" indent="-457200" eaLnBrk="0" fontAlgn="base" hangingPunct="0">
              <a:spcBef>
                <a:spcPct val="0"/>
              </a:spcBef>
              <a:spcAft>
                <a:spcPct val="0"/>
              </a:spcAft>
              <a:defRPr sz="2400">
                <a:solidFill>
                  <a:schemeClr val="tx1"/>
                </a:solidFill>
                <a:latin typeface="Times New Roman" pitchFamily="18" charset="0"/>
              </a:defRPr>
            </a:lvl8pPr>
            <a:lvl9pPr marL="4114800" indent="-457200" eaLnBrk="0" fontAlgn="base" hangingPunct="0">
              <a:spcBef>
                <a:spcPct val="0"/>
              </a:spcBef>
              <a:spcAft>
                <a:spcPct val="0"/>
              </a:spcAft>
              <a:defRPr sz="2400">
                <a:solidFill>
                  <a:schemeClr val="tx1"/>
                </a:solidFill>
                <a:latin typeface="Times New Roman" pitchFamily="18" charset="0"/>
              </a:defRPr>
            </a:lvl9pPr>
          </a:lstStyle>
          <a:p>
            <a:pPr algn="ctr">
              <a:defRPr/>
            </a:pPr>
            <a:r>
              <a:rPr lang="en-US" sz="4800" dirty="0" smtClean="0">
                <a:effectLst>
                  <a:outerShdw blurRad="38100" dist="38100" dir="2700000" algn="tl">
                    <a:srgbClr val="000000"/>
                  </a:outerShdw>
                </a:effectLst>
                <a:latin typeface="Enchanted" pitchFamily="18" charset="0"/>
              </a:rPr>
              <a:t>Name 3 of FDR’s programs (full name) and what they did.</a:t>
            </a:r>
          </a:p>
        </p:txBody>
      </p:sp>
      <p:sp>
        <p:nvSpPr>
          <p:cNvPr id="29702" name="Rectangle 8"/>
          <p:cNvSpPr>
            <a:spLocks noGrp="1" noChangeArrowheads="1"/>
          </p:cNvSpPr>
          <p:nvPr>
            <p:ph type="title" idx="4294967295"/>
          </p:nvPr>
        </p:nvSpPr>
        <p:spPr>
          <a:xfrm>
            <a:off x="723900" y="569913"/>
            <a:ext cx="7772400" cy="1143000"/>
          </a:xfrm>
        </p:spPr>
        <p:txBody>
          <a:bodyPr/>
          <a:lstStyle/>
          <a:p>
            <a:r>
              <a:rPr lang="en-US" dirty="0" smtClean="0"/>
              <a:t>                                    </a:t>
            </a:r>
          </a:p>
        </p:txBody>
      </p:sp>
    </p:spTree>
  </p:cSld>
  <p:clrMapOvr>
    <a:masterClrMapping/>
  </p:clrMapOvr>
  <p:transition>
    <p:zoom/>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World War II &amp; Women in the Workplace </a:t>
            </a:r>
            <a:r>
              <a:rPr lang="en-US" b="1" dirty="0">
                <a:solidFill>
                  <a:srgbClr val="3399FF"/>
                </a:solidFill>
                <a:effectLst>
                  <a:outerShdw blurRad="38100" dist="38100" dir="2700000" algn="tl">
                    <a:srgbClr val="000000"/>
                  </a:outerShdw>
                </a:effectLst>
                <a:latin typeface="Arial Narrow" pitchFamily="34" charset="0"/>
              </a:rPr>
              <a:t>- $100</a:t>
            </a:r>
          </a:p>
        </p:txBody>
      </p:sp>
      <p:sp>
        <p:nvSpPr>
          <p:cNvPr id="30723"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0724"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40967"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3500" dirty="0" smtClean="0">
                <a:effectLst>
                  <a:outerShdw blurRad="38100" dist="38100" dir="2700000" algn="tl">
                    <a:srgbClr val="000000"/>
                  </a:outerShdw>
                </a:effectLst>
                <a:latin typeface="Enchanted" pitchFamily="18" charset="0"/>
              </a:rPr>
              <a:t>President during WW2.</a:t>
            </a:r>
            <a:endParaRPr lang="en-US" sz="3500" dirty="0">
              <a:effectLst>
                <a:outerShdw blurRad="38100" dist="38100" dir="2700000" algn="tl">
                  <a:srgbClr val="000000"/>
                </a:outerShdw>
              </a:effectLst>
              <a:latin typeface="Enchanted" pitchFamily="18" charset="0"/>
            </a:endParaRPr>
          </a:p>
        </p:txBody>
      </p:sp>
      <p:sp>
        <p:nvSpPr>
          <p:cNvPr id="30726" name="Rectangle 8"/>
          <p:cNvSpPr>
            <a:spLocks noGrp="1" noChangeArrowheads="1"/>
          </p:cNvSpPr>
          <p:nvPr>
            <p:ph type="title" idx="4294967295"/>
          </p:nvPr>
        </p:nvSpPr>
        <p:spPr/>
        <p:txBody>
          <a:bodyPr/>
          <a:lstStyle/>
          <a:p>
            <a:r>
              <a:rPr lang="en-US" dirty="0" smtClean="0"/>
              <a:t>                                                               </a:t>
            </a:r>
          </a:p>
        </p:txBody>
      </p:sp>
    </p:spTree>
  </p:cSld>
  <p:clrMapOvr>
    <a:masterClrMapping/>
  </p:clrMapOvr>
  <p:transition>
    <p:zo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ctrTitle"/>
          </p:nvPr>
        </p:nvSpPr>
        <p:spPr>
          <a:xfrm>
            <a:off x="685800" y="762000"/>
            <a:ext cx="7772400" cy="5334000"/>
          </a:xfrm>
        </p:spPr>
        <p:txBody>
          <a:bodyPr/>
          <a:lstStyle/>
          <a:p>
            <a:pPr>
              <a:defRPr/>
            </a:pPr>
            <a:r>
              <a:rPr lang="en-US" sz="8800" b="1" dirty="0" smtClean="0">
                <a:effectLst>
                  <a:outerShdw blurRad="38100" dist="38100" dir="2700000" algn="tl">
                    <a:srgbClr val="000000"/>
                  </a:outerShdw>
                </a:effectLst>
                <a:latin typeface="Arial Narrow" pitchFamily="34" charset="0"/>
              </a:rPr>
              <a:t>THE 13 COLONIES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World War II &amp; Women in the Workplace </a:t>
            </a:r>
            <a:r>
              <a:rPr lang="en-US" b="1" dirty="0">
                <a:solidFill>
                  <a:srgbClr val="3399FF"/>
                </a:solidFill>
                <a:effectLst>
                  <a:outerShdw blurRad="38100" dist="38100" dir="2700000" algn="tl">
                    <a:srgbClr val="000000"/>
                  </a:outerShdw>
                </a:effectLst>
                <a:latin typeface="Arial Narrow" pitchFamily="34" charset="0"/>
              </a:rPr>
              <a:t>$200                                                                                                                                                        - $200</a:t>
            </a:r>
          </a:p>
        </p:txBody>
      </p:sp>
      <p:sp>
        <p:nvSpPr>
          <p:cNvPr id="31747"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1748"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41991"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3500" dirty="0" smtClean="0">
                <a:effectLst>
                  <a:outerShdw blurRad="38100" dist="38100" dir="2700000" algn="tl">
                    <a:srgbClr val="000000"/>
                  </a:outerShdw>
                </a:effectLst>
                <a:latin typeface="Enchanted" pitchFamily="18" charset="0"/>
              </a:rPr>
              <a:t>A way to raise money for American wars.</a:t>
            </a:r>
            <a:endParaRPr lang="en-US" sz="4800" dirty="0">
              <a:effectLst>
                <a:outerShdw blurRad="38100" dist="38100" dir="2700000" algn="tl">
                  <a:srgbClr val="000000"/>
                </a:outerShdw>
              </a:effectLst>
              <a:latin typeface="Enchanted" pitchFamily="18" charset="0"/>
            </a:endParaRPr>
          </a:p>
        </p:txBody>
      </p:sp>
      <p:sp>
        <p:nvSpPr>
          <p:cNvPr id="31750" name="Rectangle 8"/>
          <p:cNvSpPr>
            <a:spLocks noGrp="1" noChangeArrowheads="1"/>
          </p:cNvSpPr>
          <p:nvPr>
            <p:ph type="title" idx="4294967295"/>
          </p:nvPr>
        </p:nvSpPr>
        <p:spPr/>
        <p:txBody>
          <a:bodyPr/>
          <a:lstStyle/>
          <a:p>
            <a:r>
              <a:rPr lang="en-US" dirty="0" smtClean="0"/>
              <a:t>                                         </a:t>
            </a:r>
          </a:p>
        </p:txBody>
      </p:sp>
    </p:spTree>
  </p:cSld>
  <p:clrMapOvr>
    <a:masterClrMapping/>
  </p:clrMapOvr>
  <p:transition>
    <p:zoom/>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World War II &amp; Women in the Workplace </a:t>
            </a:r>
            <a:r>
              <a:rPr lang="en-US" b="1" dirty="0">
                <a:solidFill>
                  <a:srgbClr val="3399FF"/>
                </a:solidFill>
                <a:effectLst>
                  <a:outerShdw blurRad="38100" dist="38100" dir="2700000" algn="tl">
                    <a:srgbClr val="000000"/>
                  </a:outerShdw>
                </a:effectLst>
                <a:latin typeface="Arial Narrow" pitchFamily="34" charset="0"/>
              </a:rPr>
              <a:t>- $300</a:t>
            </a:r>
          </a:p>
        </p:txBody>
      </p:sp>
      <p:sp>
        <p:nvSpPr>
          <p:cNvPr id="32771"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2772"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43015"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defRPr/>
            </a:pPr>
            <a:r>
              <a:rPr lang="en-US" sz="4000" dirty="0">
                <a:effectLst>
                  <a:outerShdw blurRad="38100" dist="38100" dir="2700000" algn="tl">
                    <a:srgbClr val="000000"/>
                  </a:outerShdw>
                </a:effectLst>
              </a:rPr>
              <a:t> </a:t>
            </a:r>
            <a:r>
              <a:rPr lang="en-US" sz="4000" dirty="0" smtClean="0">
                <a:effectLst>
                  <a:outerShdw blurRad="38100" dist="38100" dir="2700000" algn="tl">
                    <a:srgbClr val="000000"/>
                  </a:outerShdw>
                </a:effectLst>
                <a:latin typeface="Enchanted" pitchFamily="18" charset="0"/>
              </a:rPr>
              <a:t>This term applies to the fact that women do not make the same amount </a:t>
            </a:r>
            <a:r>
              <a:rPr lang="en-US" sz="4000" smtClean="0">
                <a:effectLst>
                  <a:outerShdw blurRad="38100" dist="38100" dir="2700000" algn="tl">
                    <a:srgbClr val="000000"/>
                  </a:outerShdw>
                </a:effectLst>
                <a:latin typeface="Enchanted" pitchFamily="18" charset="0"/>
              </a:rPr>
              <a:t>of </a:t>
            </a:r>
            <a:r>
              <a:rPr lang="en-US" sz="4000" smtClean="0">
                <a:effectLst>
                  <a:outerShdw blurRad="38100" dist="38100" dir="2700000" algn="tl">
                    <a:srgbClr val="000000"/>
                  </a:outerShdw>
                </a:effectLst>
                <a:latin typeface="Enchanted" pitchFamily="18" charset="0"/>
              </a:rPr>
              <a:t>money.</a:t>
            </a:r>
            <a:endParaRPr lang="en-US" sz="4000" dirty="0">
              <a:effectLst>
                <a:outerShdw blurRad="38100" dist="38100" dir="2700000" algn="tl">
                  <a:srgbClr val="000000"/>
                </a:outerShdw>
              </a:effectLst>
              <a:latin typeface="Enchanted" pitchFamily="18" charset="0"/>
            </a:endParaRPr>
          </a:p>
        </p:txBody>
      </p:sp>
    </p:spTree>
  </p:cSld>
  <p:clrMapOvr>
    <a:masterClrMapping/>
  </p:clrMapOvr>
  <p:transition>
    <p:zoom/>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World War II &amp; Women in the Workplace </a:t>
            </a:r>
            <a:r>
              <a:rPr lang="en-US" b="1" dirty="0">
                <a:solidFill>
                  <a:srgbClr val="3399FF"/>
                </a:solidFill>
                <a:effectLst>
                  <a:outerShdw blurRad="38100" dist="38100" dir="2700000" algn="tl">
                    <a:srgbClr val="000000"/>
                  </a:outerShdw>
                </a:effectLst>
                <a:latin typeface="Arial Narrow" pitchFamily="34" charset="0"/>
              </a:rPr>
              <a:t>- $400</a:t>
            </a:r>
          </a:p>
        </p:txBody>
      </p:sp>
      <p:sp>
        <p:nvSpPr>
          <p:cNvPr id="33795"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3796"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44039"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The first woman Supreme Court Justice and the first woman astronaut in space.</a:t>
            </a:r>
            <a:endParaRPr lang="en-US" sz="4800" dirty="0">
              <a:effectLst>
                <a:outerShdw blurRad="38100" dist="38100" dir="2700000" algn="tl">
                  <a:srgbClr val="000000"/>
                </a:outerShdw>
              </a:effectLst>
              <a:latin typeface="Enchanted" pitchFamily="18" charset="0"/>
            </a:endParaRPr>
          </a:p>
        </p:txBody>
      </p:sp>
    </p:spTree>
  </p:cSld>
  <p:clrMapOvr>
    <a:masterClrMapping/>
  </p:clrMapOvr>
  <p:transition>
    <p:zoom/>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World War II &amp; Women in the Workplace </a:t>
            </a:r>
            <a:r>
              <a:rPr lang="en-US" b="1" dirty="0">
                <a:solidFill>
                  <a:srgbClr val="3399FF"/>
                </a:solidFill>
                <a:effectLst>
                  <a:outerShdw blurRad="38100" dist="38100" dir="2700000" algn="tl">
                    <a:srgbClr val="000000"/>
                  </a:outerShdw>
                </a:effectLst>
                <a:latin typeface="Arial Narrow" pitchFamily="34" charset="0"/>
              </a:rPr>
              <a:t>- $500</a:t>
            </a:r>
          </a:p>
        </p:txBody>
      </p:sp>
      <p:sp>
        <p:nvSpPr>
          <p:cNvPr id="34819"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4820"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45063" name="Text Box 7"/>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The Act that sets up the draft, it was created in 1940 for WW2.</a:t>
            </a:r>
            <a:endParaRPr lang="en-US" sz="4800" dirty="0">
              <a:effectLst>
                <a:outerShdw blurRad="38100" dist="38100" dir="2700000" algn="tl">
                  <a:srgbClr val="000000"/>
                </a:outerShdw>
              </a:effectLst>
              <a:latin typeface="Enchanted" pitchFamily="18" charset="0"/>
            </a:endParaRPr>
          </a:p>
        </p:txBody>
      </p:sp>
    </p:spTree>
  </p:cSld>
  <p:clrMapOvr>
    <a:masterClrMapping/>
  </p:clrMapOvr>
  <p:transition>
    <p:zoom/>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Colonies </a:t>
            </a:r>
            <a:r>
              <a:rPr lang="en-US" b="1" dirty="0">
                <a:solidFill>
                  <a:srgbClr val="3399FF"/>
                </a:solidFill>
                <a:effectLst>
                  <a:outerShdw blurRad="38100" dist="38100" dir="2700000" algn="tl">
                    <a:srgbClr val="000000"/>
                  </a:outerShdw>
                </a:effectLst>
                <a:latin typeface="Arial Narrow" pitchFamily="34" charset="0"/>
              </a:rPr>
              <a:t>- $100</a:t>
            </a:r>
          </a:p>
        </p:txBody>
      </p:sp>
      <p:sp>
        <p:nvSpPr>
          <p:cNvPr id="5123" name="Text Box 3"/>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a:effectLst>
                  <a:outerShdw blurRad="38100" dist="38100" dir="2700000" algn="tl">
                    <a:srgbClr val="000000"/>
                  </a:outerShdw>
                </a:effectLst>
                <a:latin typeface="Enchanted" pitchFamily="18" charset="0"/>
              </a:rPr>
              <a:t>What is </a:t>
            </a:r>
            <a:r>
              <a:rPr lang="en-US" sz="4800" dirty="0" smtClean="0">
                <a:effectLst>
                  <a:outerShdw blurRad="38100" dist="38100" dir="2700000" algn="tl">
                    <a:srgbClr val="000000"/>
                  </a:outerShdw>
                </a:effectLst>
                <a:latin typeface="Enchanted" pitchFamily="18" charset="0"/>
              </a:rPr>
              <a:t>Virginia (Jamestown)?</a:t>
            </a:r>
            <a:endParaRPr lang="en-US" sz="4800" dirty="0">
              <a:effectLst>
                <a:outerShdw blurRad="38100" dist="38100" dir="2700000" algn="tl">
                  <a:srgbClr val="000000"/>
                </a:outerShdw>
              </a:effectLst>
              <a:latin typeface="Enchanted" pitchFamily="18" charset="0"/>
            </a:endParaRPr>
          </a:p>
          <a:p>
            <a:pPr algn="ctr">
              <a:defRPr/>
            </a:pPr>
            <a:endParaRPr lang="en-US" sz="4800" dirty="0">
              <a:effectLst>
                <a:outerShdw blurRad="38100" dist="38100" dir="2700000" algn="tl">
                  <a:srgbClr val="000000"/>
                </a:outerShdw>
              </a:effectLst>
              <a:latin typeface="Enchanted" pitchFamily="18" charset="0"/>
            </a:endParaRPr>
          </a:p>
          <a:p>
            <a:pPr algn="ctr">
              <a:defRPr/>
            </a:pPr>
            <a:r>
              <a:rPr lang="en-US" sz="4800" dirty="0">
                <a:effectLst>
                  <a:outerShdw blurRad="38100" dist="38100" dir="2700000" algn="tl">
                    <a:srgbClr val="000000"/>
                  </a:outerShdw>
                </a:effectLst>
                <a:latin typeface="Enchanted" pitchFamily="18" charset="0"/>
              </a:rPr>
              <a:t>Bonus: </a:t>
            </a:r>
            <a:r>
              <a:rPr lang="en-US" sz="4800" dirty="0" smtClean="0">
                <a:effectLst>
                  <a:outerShdw blurRad="38100" dist="38100" dir="2700000" algn="tl">
                    <a:srgbClr val="000000"/>
                  </a:outerShdw>
                </a:effectLst>
                <a:latin typeface="Enchanted" pitchFamily="18" charset="0"/>
              </a:rPr>
              <a:t>What year was Jamestown founded?</a:t>
            </a:r>
          </a:p>
          <a:p>
            <a:pPr algn="ctr">
              <a:defRPr/>
            </a:pPr>
            <a:r>
              <a:rPr lang="en-US" sz="4800" dirty="0" smtClean="0">
                <a:effectLst>
                  <a:outerShdw blurRad="38100" dist="38100" dir="2700000" algn="tl">
                    <a:srgbClr val="000000"/>
                  </a:outerShdw>
                </a:effectLst>
                <a:latin typeface="Enchanted" pitchFamily="18" charset="0"/>
              </a:rPr>
              <a:t>Bonus 2: What decade were slaves first imported to Jamestown?</a:t>
            </a:r>
            <a:endParaRPr lang="en-US" sz="4800" dirty="0">
              <a:effectLst>
                <a:outerShdw blurRad="38100" dist="38100" dir="2700000" algn="tl">
                  <a:srgbClr val="000000"/>
                </a:outerShdw>
              </a:effectLst>
              <a:latin typeface="Enchanted" pitchFamily="18" charset="0"/>
            </a:endParaRPr>
          </a:p>
        </p:txBody>
      </p:sp>
      <p:sp>
        <p:nvSpPr>
          <p:cNvPr id="35844"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5845" name="AutoShape 5">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Colonies </a:t>
            </a:r>
            <a:r>
              <a:rPr lang="en-US" b="1" dirty="0">
                <a:solidFill>
                  <a:srgbClr val="3399FF"/>
                </a:solidFill>
                <a:effectLst>
                  <a:outerShdw blurRad="38100" dist="38100" dir="2700000" algn="tl">
                    <a:srgbClr val="000000"/>
                  </a:outerShdw>
                </a:effectLst>
                <a:latin typeface="Arial Narrow" pitchFamily="34" charset="0"/>
              </a:rPr>
              <a:t>$200</a:t>
            </a:r>
          </a:p>
        </p:txBody>
      </p:sp>
      <p:sp>
        <p:nvSpPr>
          <p:cNvPr id="36867"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46085"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a:effectLst>
                  <a:outerShdw blurRad="38100" dist="38100" dir="2700000" algn="tl">
                    <a:srgbClr val="000000"/>
                  </a:outerShdw>
                </a:effectLst>
                <a:latin typeface="Enchanted" pitchFamily="18" charset="0"/>
              </a:rPr>
              <a:t>What is the </a:t>
            </a:r>
            <a:r>
              <a:rPr lang="en-US" sz="4800" dirty="0" smtClean="0">
                <a:effectLst>
                  <a:outerShdw blurRad="38100" dist="38100" dir="2700000" algn="tl">
                    <a:srgbClr val="000000"/>
                  </a:outerShdw>
                </a:effectLst>
                <a:latin typeface="Enchanted" pitchFamily="18" charset="0"/>
              </a:rPr>
              <a:t>southern colonies?</a:t>
            </a:r>
          </a:p>
          <a:p>
            <a:pPr algn="ctr">
              <a:defRPr/>
            </a:pPr>
            <a:r>
              <a:rPr lang="en-US" sz="4800" dirty="0" smtClean="0">
                <a:effectLst>
                  <a:outerShdw blurRad="38100" dist="38100" dir="2700000" algn="tl">
                    <a:srgbClr val="000000"/>
                  </a:outerShdw>
                </a:effectLst>
                <a:latin typeface="Enchanted" pitchFamily="18" charset="0"/>
              </a:rPr>
              <a:t>What is the New England colonies?</a:t>
            </a:r>
          </a:p>
          <a:p>
            <a:pPr algn="ctr">
              <a:defRPr/>
            </a:pPr>
            <a:endParaRPr lang="en-US" sz="4800" dirty="0">
              <a:effectLst>
                <a:outerShdw blurRad="38100" dist="38100" dir="2700000" algn="tl">
                  <a:srgbClr val="000000"/>
                </a:outerShdw>
              </a:effectLst>
              <a:latin typeface="Enchanted" pitchFamily="18" charset="0"/>
            </a:endParaRPr>
          </a:p>
          <a:p>
            <a:pPr algn="ctr">
              <a:defRPr/>
            </a:pPr>
            <a:r>
              <a:rPr lang="en-US" sz="4800" dirty="0" smtClean="0">
                <a:effectLst>
                  <a:outerShdw blurRad="38100" dist="38100" dir="2700000" algn="tl">
                    <a:srgbClr val="000000"/>
                  </a:outerShdw>
                </a:effectLst>
                <a:latin typeface="Enchanted" pitchFamily="18" charset="0"/>
              </a:rPr>
              <a:t>BONUS: What was unique about the Middle colonies in terms of religion?</a:t>
            </a:r>
            <a:endParaRPr lang="en-US" sz="4800" dirty="0">
              <a:effectLst>
                <a:outerShdw blurRad="38100" dist="38100" dir="2700000" algn="tl">
                  <a:srgbClr val="000000"/>
                </a:outerShdw>
              </a:effectLst>
              <a:latin typeface="Enchanted" pitchFamily="18" charset="0"/>
            </a:endParaRPr>
          </a:p>
        </p:txBody>
      </p:sp>
      <p:sp>
        <p:nvSpPr>
          <p:cNvPr id="36869"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Colonies </a:t>
            </a:r>
            <a:r>
              <a:rPr lang="en-US" b="1" dirty="0">
                <a:solidFill>
                  <a:srgbClr val="3399FF"/>
                </a:solidFill>
                <a:effectLst>
                  <a:outerShdw blurRad="38100" dist="38100" dir="2700000" algn="tl">
                    <a:srgbClr val="000000"/>
                  </a:outerShdw>
                </a:effectLst>
                <a:latin typeface="Arial Narrow" pitchFamily="34" charset="0"/>
              </a:rPr>
              <a:t>- $300</a:t>
            </a:r>
          </a:p>
        </p:txBody>
      </p:sp>
      <p:sp>
        <p:nvSpPr>
          <p:cNvPr id="37891"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47109"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000" dirty="0" smtClean="0">
                <a:effectLst>
                  <a:outerShdw blurRad="38100" dist="38100" dir="2700000" algn="tl">
                    <a:srgbClr val="000000"/>
                  </a:outerShdw>
                </a:effectLst>
              </a:rPr>
              <a:t>What is Puritans?</a:t>
            </a:r>
            <a:endParaRPr lang="en-US" sz="4000" dirty="0">
              <a:effectLst>
                <a:outerShdw blurRad="38100" dist="38100" dir="2700000" algn="tl">
                  <a:srgbClr val="000000"/>
                </a:outerShdw>
              </a:effectLst>
            </a:endParaRPr>
          </a:p>
        </p:txBody>
      </p:sp>
      <p:sp>
        <p:nvSpPr>
          <p:cNvPr id="37893"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Colonies </a:t>
            </a:r>
            <a:r>
              <a:rPr lang="en-US" b="1" dirty="0">
                <a:solidFill>
                  <a:srgbClr val="3399FF"/>
                </a:solidFill>
                <a:effectLst>
                  <a:outerShdw blurRad="38100" dist="38100" dir="2700000" algn="tl">
                    <a:srgbClr val="000000"/>
                  </a:outerShdw>
                </a:effectLst>
                <a:latin typeface="Arial Narrow" pitchFamily="34" charset="0"/>
              </a:rPr>
              <a:t>- $400</a:t>
            </a:r>
          </a:p>
        </p:txBody>
      </p:sp>
      <p:sp>
        <p:nvSpPr>
          <p:cNvPr id="38915"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48133"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What is Rhode Island?</a:t>
            </a:r>
            <a:endParaRPr lang="en-US" sz="4800" dirty="0">
              <a:effectLst>
                <a:outerShdw blurRad="38100" dist="38100" dir="2700000" algn="tl">
                  <a:srgbClr val="000000"/>
                </a:outerShdw>
              </a:effectLst>
              <a:latin typeface="Enchanted" pitchFamily="18" charset="0"/>
            </a:endParaRPr>
          </a:p>
          <a:p>
            <a:pPr algn="ctr">
              <a:defRPr/>
            </a:pPr>
            <a:endParaRPr lang="en-US" sz="4800" dirty="0">
              <a:effectLst>
                <a:outerShdw blurRad="38100" dist="38100" dir="2700000" algn="tl">
                  <a:srgbClr val="000000"/>
                </a:outerShdw>
              </a:effectLst>
              <a:latin typeface="Enchanted" pitchFamily="18" charset="0"/>
            </a:endParaRPr>
          </a:p>
          <a:p>
            <a:pPr algn="ctr">
              <a:defRPr/>
            </a:pPr>
            <a:r>
              <a:rPr lang="en-US" sz="4800" dirty="0">
                <a:effectLst>
                  <a:outerShdw blurRad="38100" dist="38100" dir="2700000" algn="tl">
                    <a:srgbClr val="000000"/>
                  </a:outerShdw>
                </a:effectLst>
                <a:latin typeface="Enchanted" pitchFamily="18" charset="0"/>
              </a:rPr>
              <a:t>BONUS: </a:t>
            </a:r>
            <a:r>
              <a:rPr lang="en-US" sz="4800" dirty="0" smtClean="0">
                <a:effectLst>
                  <a:outerShdw blurRad="38100" dist="38100" dir="2700000" algn="tl">
                    <a:srgbClr val="000000"/>
                  </a:outerShdw>
                </a:effectLst>
                <a:latin typeface="Enchanted" pitchFamily="18" charset="0"/>
              </a:rPr>
              <a:t>What 2 people founded this colony?</a:t>
            </a:r>
          </a:p>
          <a:p>
            <a:pPr algn="ctr">
              <a:defRPr/>
            </a:pPr>
            <a:r>
              <a:rPr lang="en-US" sz="4800" dirty="0" smtClean="0">
                <a:effectLst>
                  <a:outerShdw blurRad="38100" dist="38100" dir="2700000" algn="tl">
                    <a:srgbClr val="000000"/>
                  </a:outerShdw>
                </a:effectLst>
                <a:latin typeface="Enchanted" pitchFamily="18" charset="0"/>
              </a:rPr>
              <a:t>Double Bonus: Why did the female get kicked out of the colony?</a:t>
            </a:r>
            <a:endParaRPr lang="en-US" sz="4800" dirty="0">
              <a:effectLst>
                <a:outerShdw blurRad="38100" dist="38100" dir="2700000" algn="tl">
                  <a:srgbClr val="000000"/>
                </a:outerShdw>
              </a:effectLst>
              <a:latin typeface="Enchanted" pitchFamily="18" charset="0"/>
            </a:endParaRPr>
          </a:p>
        </p:txBody>
      </p:sp>
      <p:sp>
        <p:nvSpPr>
          <p:cNvPr id="38917"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Colonies </a:t>
            </a:r>
            <a:r>
              <a:rPr lang="en-US" b="1" dirty="0">
                <a:solidFill>
                  <a:srgbClr val="3399FF"/>
                </a:solidFill>
                <a:effectLst>
                  <a:outerShdw blurRad="38100" dist="38100" dir="2700000" algn="tl">
                    <a:srgbClr val="000000"/>
                  </a:outerShdw>
                </a:effectLst>
                <a:latin typeface="Arial Narrow" pitchFamily="34" charset="0"/>
              </a:rPr>
              <a:t>- $500</a:t>
            </a:r>
          </a:p>
        </p:txBody>
      </p:sp>
      <p:sp>
        <p:nvSpPr>
          <p:cNvPr id="39939"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49157"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What is New England?</a:t>
            </a:r>
            <a:endParaRPr lang="en-US" sz="4800" dirty="0">
              <a:effectLst>
                <a:outerShdw blurRad="38100" dist="38100" dir="2700000" algn="tl">
                  <a:srgbClr val="000000"/>
                </a:outerShdw>
              </a:effectLst>
              <a:latin typeface="Enchanted" pitchFamily="18" charset="0"/>
            </a:endParaRPr>
          </a:p>
          <a:p>
            <a:pPr algn="ctr">
              <a:defRPr/>
            </a:pPr>
            <a:endParaRPr lang="en-US" sz="4800" dirty="0">
              <a:effectLst>
                <a:outerShdw blurRad="38100" dist="38100" dir="2700000" algn="tl">
                  <a:srgbClr val="000000"/>
                </a:outerShdw>
              </a:effectLst>
              <a:latin typeface="Enchanted" pitchFamily="18" charset="0"/>
            </a:endParaRPr>
          </a:p>
          <a:p>
            <a:pPr algn="ctr">
              <a:defRPr/>
            </a:pPr>
            <a:r>
              <a:rPr lang="en-US" sz="4800" dirty="0">
                <a:effectLst>
                  <a:outerShdw blurRad="38100" dist="38100" dir="2700000" algn="tl">
                    <a:srgbClr val="000000"/>
                  </a:outerShdw>
                </a:effectLst>
                <a:latin typeface="Enchanted" pitchFamily="18" charset="0"/>
              </a:rPr>
              <a:t>BONUS: </a:t>
            </a:r>
            <a:r>
              <a:rPr lang="en-US" sz="4800" dirty="0" smtClean="0">
                <a:effectLst>
                  <a:outerShdw blurRad="38100" dist="38100" dir="2700000" algn="tl">
                    <a:srgbClr val="000000"/>
                  </a:outerShdw>
                </a:effectLst>
                <a:latin typeface="Enchanted" pitchFamily="18" charset="0"/>
              </a:rPr>
              <a:t>Which colony was the first to establish an official religion?               </a:t>
            </a:r>
            <a:endParaRPr lang="en-US" sz="4800" dirty="0">
              <a:effectLst>
                <a:outerShdw blurRad="38100" dist="38100" dir="2700000" algn="tl">
                  <a:srgbClr val="000000"/>
                </a:outerShdw>
              </a:effectLst>
              <a:latin typeface="Enchanted" pitchFamily="18" charset="0"/>
            </a:endParaRPr>
          </a:p>
        </p:txBody>
      </p:sp>
      <p:sp>
        <p:nvSpPr>
          <p:cNvPr id="39941"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King Andrew Jackson  &amp; Pre-Civil War Econ </a:t>
            </a:r>
            <a:r>
              <a:rPr lang="en-US" b="1" dirty="0">
                <a:solidFill>
                  <a:srgbClr val="3399FF"/>
                </a:solidFill>
                <a:effectLst>
                  <a:outerShdw blurRad="38100" dist="38100" dir="2700000" algn="tl">
                    <a:srgbClr val="000000"/>
                  </a:outerShdw>
                </a:effectLst>
                <a:latin typeface="Arial Narrow" pitchFamily="34" charset="0"/>
              </a:rPr>
              <a:t>- $100</a:t>
            </a:r>
          </a:p>
        </p:txBody>
      </p:sp>
      <p:sp>
        <p:nvSpPr>
          <p:cNvPr id="40963"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50181"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a:effectLst>
                  <a:outerShdw blurRad="38100" dist="38100" dir="2700000" algn="tl">
                    <a:srgbClr val="000000"/>
                  </a:outerShdw>
                </a:effectLst>
                <a:latin typeface="Enchanted" pitchFamily="18" charset="0"/>
              </a:rPr>
              <a:t>What is </a:t>
            </a:r>
            <a:r>
              <a:rPr lang="en-US" sz="4800" dirty="0" smtClean="0">
                <a:effectLst>
                  <a:outerShdw blurRad="38100" dist="38100" dir="2700000" algn="tl">
                    <a:srgbClr val="000000"/>
                  </a:outerShdw>
                </a:effectLst>
                <a:latin typeface="Enchanted" pitchFamily="18" charset="0"/>
              </a:rPr>
              <a:t>a tariff?</a:t>
            </a:r>
          </a:p>
          <a:p>
            <a:pPr algn="ctr">
              <a:defRPr/>
            </a:pPr>
            <a:endParaRPr lang="en-US" sz="4800" dirty="0">
              <a:effectLst>
                <a:outerShdw blurRad="38100" dist="38100" dir="2700000" algn="tl">
                  <a:srgbClr val="000000"/>
                </a:outerShdw>
              </a:effectLst>
              <a:latin typeface="Enchanted" pitchFamily="18" charset="0"/>
            </a:endParaRPr>
          </a:p>
          <a:p>
            <a:pPr algn="ctr">
              <a:defRPr/>
            </a:pPr>
            <a:r>
              <a:rPr lang="en-US" sz="4800" dirty="0" smtClean="0">
                <a:effectLst>
                  <a:outerShdw blurRad="38100" dist="38100" dir="2700000" algn="tl">
                    <a:srgbClr val="000000"/>
                  </a:outerShdw>
                </a:effectLst>
                <a:latin typeface="Enchanted" pitchFamily="18" charset="0"/>
              </a:rPr>
              <a:t>Bonus: Which region liked tariffs / why?</a:t>
            </a:r>
          </a:p>
          <a:p>
            <a:pPr algn="ctr">
              <a:defRPr/>
            </a:pPr>
            <a:r>
              <a:rPr lang="en-US" sz="4800" dirty="0" smtClean="0">
                <a:effectLst>
                  <a:outerShdw blurRad="38100" dist="38100" dir="2700000" algn="tl">
                    <a:srgbClr val="000000"/>
                  </a:outerShdw>
                </a:effectLst>
                <a:latin typeface="Enchanted" pitchFamily="18" charset="0"/>
              </a:rPr>
              <a:t>Bonus 2: Which region didn’t like tariffs / why not?</a:t>
            </a:r>
            <a:endParaRPr lang="en-US" sz="4800" dirty="0">
              <a:effectLst>
                <a:outerShdw blurRad="38100" dist="38100" dir="2700000" algn="tl">
                  <a:srgbClr val="000000"/>
                </a:outerShdw>
              </a:effectLst>
              <a:latin typeface="Enchanted" pitchFamily="18" charset="0"/>
            </a:endParaRPr>
          </a:p>
        </p:txBody>
      </p:sp>
      <p:sp>
        <p:nvSpPr>
          <p:cNvPr id="40965"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ctrTitle"/>
          </p:nvPr>
        </p:nvSpPr>
        <p:spPr>
          <a:xfrm>
            <a:off x="685800" y="762000"/>
            <a:ext cx="7772400" cy="5334000"/>
          </a:xfrm>
        </p:spPr>
        <p:txBody>
          <a:bodyPr/>
          <a:lstStyle/>
          <a:p>
            <a:pPr>
              <a:defRPr/>
            </a:pPr>
            <a:r>
              <a:rPr lang="en-US" sz="7200" b="1" dirty="0" smtClean="0">
                <a:effectLst>
                  <a:outerShdw blurRad="38100" dist="38100" dir="2700000" algn="tl">
                    <a:srgbClr val="000000"/>
                  </a:outerShdw>
                </a:effectLst>
                <a:latin typeface="Arial Narrow" pitchFamily="34" charset="0"/>
              </a:rPr>
              <a:t>KING ANDREW JACKSON &amp; </a:t>
            </a:r>
            <a:br>
              <a:rPr lang="en-US" sz="7200" b="1" dirty="0" smtClean="0">
                <a:effectLst>
                  <a:outerShdw blurRad="38100" dist="38100" dir="2700000" algn="tl">
                    <a:srgbClr val="000000"/>
                  </a:outerShdw>
                </a:effectLst>
                <a:latin typeface="Arial Narrow" pitchFamily="34" charset="0"/>
              </a:rPr>
            </a:br>
            <a:r>
              <a:rPr lang="en-US" sz="7200" b="1" dirty="0" smtClean="0">
                <a:effectLst>
                  <a:outerShdw blurRad="38100" dist="38100" dir="2700000" algn="tl">
                    <a:srgbClr val="000000"/>
                  </a:outerShdw>
                </a:effectLst>
                <a:latin typeface="Arial Narrow" pitchFamily="34" charset="0"/>
              </a:rPr>
              <a:t>PRE-CIVIL WAR ECONOMICS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King Andrew Jackson  &amp; Pre-Civil War Econ </a:t>
            </a:r>
            <a:r>
              <a:rPr lang="en-US" b="1" dirty="0">
                <a:solidFill>
                  <a:srgbClr val="3399FF"/>
                </a:solidFill>
                <a:effectLst>
                  <a:outerShdw blurRad="38100" dist="38100" dir="2700000" algn="tl">
                    <a:srgbClr val="000000"/>
                  </a:outerShdw>
                </a:effectLst>
                <a:latin typeface="Arial Narrow" pitchFamily="34" charset="0"/>
              </a:rPr>
              <a:t>- $200</a:t>
            </a:r>
          </a:p>
        </p:txBody>
      </p:sp>
      <p:sp>
        <p:nvSpPr>
          <p:cNvPr id="41987"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51205"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a:effectLst>
                  <a:outerShdw blurRad="38100" dist="38100" dir="2700000" algn="tl">
                    <a:srgbClr val="000000"/>
                  </a:outerShdw>
                </a:effectLst>
                <a:latin typeface="Enchanted" pitchFamily="18" charset="0"/>
              </a:rPr>
              <a:t>What is </a:t>
            </a:r>
            <a:r>
              <a:rPr lang="en-US" sz="4800" dirty="0" smtClean="0">
                <a:effectLst>
                  <a:outerShdw blurRad="38100" dist="38100" dir="2700000" algn="tl">
                    <a:srgbClr val="000000"/>
                  </a:outerShdw>
                </a:effectLst>
                <a:latin typeface="Enchanted" pitchFamily="18" charset="0"/>
              </a:rPr>
              <a:t>the spoils system?</a:t>
            </a:r>
          </a:p>
          <a:p>
            <a:pPr algn="ctr">
              <a:defRPr/>
            </a:pPr>
            <a:endParaRPr lang="en-US" sz="4800" dirty="0">
              <a:effectLst>
                <a:outerShdw blurRad="38100" dist="38100" dir="2700000" algn="tl">
                  <a:srgbClr val="000000"/>
                </a:outerShdw>
              </a:effectLst>
              <a:latin typeface="Enchanted" pitchFamily="18" charset="0"/>
            </a:endParaRPr>
          </a:p>
          <a:p>
            <a:pPr algn="ctr">
              <a:defRPr/>
            </a:pPr>
            <a:r>
              <a:rPr lang="en-US" sz="4800" dirty="0" smtClean="0">
                <a:effectLst>
                  <a:outerShdw blurRad="38100" dist="38100" dir="2700000" algn="tl">
                    <a:srgbClr val="000000"/>
                  </a:outerShdw>
                </a:effectLst>
                <a:latin typeface="Enchanted" pitchFamily="18" charset="0"/>
              </a:rPr>
              <a:t>BONUS: Name 1 government position to which President Jackson could have potentially appointed someone. </a:t>
            </a:r>
            <a:endParaRPr lang="en-US" sz="4800" dirty="0">
              <a:effectLst>
                <a:outerShdw blurRad="38100" dist="38100" dir="2700000" algn="tl">
                  <a:srgbClr val="000000"/>
                </a:outerShdw>
              </a:effectLst>
              <a:latin typeface="Enchanted" pitchFamily="18" charset="0"/>
            </a:endParaRPr>
          </a:p>
        </p:txBody>
      </p:sp>
      <p:sp>
        <p:nvSpPr>
          <p:cNvPr id="41989"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King Andrew Jackson  &amp; Pre-Civil War Econ </a:t>
            </a:r>
            <a:r>
              <a:rPr lang="en-US" b="1" dirty="0">
                <a:solidFill>
                  <a:srgbClr val="3399FF"/>
                </a:solidFill>
                <a:effectLst>
                  <a:outerShdw blurRad="38100" dist="38100" dir="2700000" algn="tl">
                    <a:srgbClr val="000000"/>
                  </a:outerShdw>
                </a:effectLst>
                <a:latin typeface="Arial Narrow" pitchFamily="34" charset="0"/>
              </a:rPr>
              <a:t>- $300</a:t>
            </a:r>
          </a:p>
        </p:txBody>
      </p:sp>
      <p:sp>
        <p:nvSpPr>
          <p:cNvPr id="43011"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52229"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What is the Federal Reserve?</a:t>
            </a:r>
          </a:p>
          <a:p>
            <a:pPr algn="ctr">
              <a:defRPr/>
            </a:pPr>
            <a:endParaRPr lang="en-US" sz="4800" dirty="0">
              <a:effectLst>
                <a:outerShdw blurRad="38100" dist="38100" dir="2700000" algn="tl">
                  <a:srgbClr val="000000"/>
                </a:outerShdw>
              </a:effectLst>
              <a:latin typeface="Enchanted" pitchFamily="18" charset="0"/>
            </a:endParaRPr>
          </a:p>
          <a:p>
            <a:pPr algn="ctr">
              <a:defRPr/>
            </a:pPr>
            <a:r>
              <a:rPr lang="en-US" sz="4800" dirty="0" smtClean="0">
                <a:effectLst>
                  <a:outerShdw blurRad="38100" dist="38100" dir="2700000" algn="tl">
                    <a:srgbClr val="000000"/>
                  </a:outerShdw>
                </a:effectLst>
                <a:latin typeface="Enchanted" pitchFamily="18" charset="0"/>
              </a:rPr>
              <a:t>Bonus: How does the Federal Reserve help stop bank failures?</a:t>
            </a:r>
          </a:p>
          <a:p>
            <a:pPr algn="ctr">
              <a:defRPr/>
            </a:pPr>
            <a:r>
              <a:rPr lang="en-US" sz="4800" dirty="0" smtClean="0">
                <a:effectLst>
                  <a:outerShdw blurRad="38100" dist="38100" dir="2700000" algn="tl">
                    <a:srgbClr val="000000"/>
                  </a:outerShdw>
                </a:effectLst>
                <a:latin typeface="Enchanted" pitchFamily="18" charset="0"/>
              </a:rPr>
              <a:t>Bonus 2: </a:t>
            </a:r>
            <a:endParaRPr lang="en-US" sz="4800" dirty="0">
              <a:effectLst>
                <a:outerShdw blurRad="38100" dist="38100" dir="2700000" algn="tl">
                  <a:srgbClr val="000000"/>
                </a:outerShdw>
              </a:effectLst>
              <a:latin typeface="Enchanted" pitchFamily="18" charset="0"/>
            </a:endParaRPr>
          </a:p>
        </p:txBody>
      </p:sp>
      <p:sp>
        <p:nvSpPr>
          <p:cNvPr id="43013"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King Andrew Jackson  &amp; Pre-Civil War Econ </a:t>
            </a:r>
            <a:r>
              <a:rPr lang="en-US" b="1" dirty="0">
                <a:solidFill>
                  <a:srgbClr val="3399FF"/>
                </a:solidFill>
                <a:effectLst>
                  <a:outerShdw blurRad="38100" dist="38100" dir="2700000" algn="tl">
                    <a:srgbClr val="000000"/>
                  </a:outerShdw>
                </a:effectLst>
                <a:latin typeface="Arial Narrow" pitchFamily="34" charset="0"/>
              </a:rPr>
              <a:t>- $400</a:t>
            </a:r>
          </a:p>
        </p:txBody>
      </p:sp>
      <p:sp>
        <p:nvSpPr>
          <p:cNvPr id="44035"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53253"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a:effectLst>
                  <a:outerShdw blurRad="38100" dist="38100" dir="2700000" algn="tl">
                    <a:srgbClr val="000000"/>
                  </a:outerShdw>
                </a:effectLst>
                <a:latin typeface="Enchanted" pitchFamily="18" charset="0"/>
              </a:rPr>
              <a:t>What is </a:t>
            </a:r>
            <a:r>
              <a:rPr lang="en-US" sz="4800" dirty="0" smtClean="0">
                <a:effectLst>
                  <a:outerShdw blurRad="38100" dist="38100" dir="2700000" algn="tl">
                    <a:srgbClr val="000000"/>
                  </a:outerShdw>
                </a:effectLst>
                <a:latin typeface="Enchanted" pitchFamily="18" charset="0"/>
              </a:rPr>
              <a:t>the Panic of 1837?</a:t>
            </a:r>
          </a:p>
          <a:p>
            <a:pPr algn="ctr">
              <a:defRPr/>
            </a:pPr>
            <a:endParaRPr lang="en-US" sz="4800" dirty="0">
              <a:effectLst>
                <a:outerShdw blurRad="38100" dist="38100" dir="2700000" algn="tl">
                  <a:srgbClr val="000000"/>
                </a:outerShdw>
              </a:effectLst>
              <a:latin typeface="Enchanted" pitchFamily="18" charset="0"/>
            </a:endParaRPr>
          </a:p>
          <a:p>
            <a:pPr algn="ctr">
              <a:defRPr/>
            </a:pPr>
            <a:r>
              <a:rPr lang="en-US" sz="4800" dirty="0" smtClean="0">
                <a:effectLst>
                  <a:outerShdw blurRad="38100" dist="38100" dir="2700000" algn="tl">
                    <a:srgbClr val="000000"/>
                  </a:outerShdw>
                </a:effectLst>
                <a:latin typeface="Enchanted" pitchFamily="18" charset="0"/>
              </a:rPr>
              <a:t>Bonus: What did Jackson do that many people say eventually caused the Panic of 1837?</a:t>
            </a:r>
            <a:endParaRPr lang="en-US" sz="4800" dirty="0">
              <a:effectLst>
                <a:outerShdw blurRad="38100" dist="38100" dir="2700000" algn="tl">
                  <a:srgbClr val="000000"/>
                </a:outerShdw>
              </a:effectLst>
              <a:latin typeface="Enchanted" pitchFamily="18" charset="0"/>
            </a:endParaRPr>
          </a:p>
        </p:txBody>
      </p:sp>
      <p:sp>
        <p:nvSpPr>
          <p:cNvPr id="44037"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King Andrew Jackson  &amp; Pre-Civil War Econ </a:t>
            </a:r>
            <a:r>
              <a:rPr lang="en-US" b="1" dirty="0">
                <a:solidFill>
                  <a:srgbClr val="3399FF"/>
                </a:solidFill>
                <a:effectLst>
                  <a:outerShdw blurRad="38100" dist="38100" dir="2700000" algn="tl">
                    <a:srgbClr val="000000"/>
                  </a:outerShdw>
                </a:effectLst>
                <a:latin typeface="Arial Narrow" pitchFamily="34" charset="0"/>
              </a:rPr>
              <a:t>- $500</a:t>
            </a:r>
          </a:p>
        </p:txBody>
      </p:sp>
      <p:sp>
        <p:nvSpPr>
          <p:cNvPr id="45059"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54277"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000" dirty="0">
                <a:effectLst>
                  <a:outerShdw blurRad="38100" dist="38100" dir="2700000" algn="tl">
                    <a:srgbClr val="000000"/>
                  </a:outerShdw>
                </a:effectLst>
                <a:latin typeface="Enchanted" pitchFamily="18" charset="0"/>
              </a:rPr>
              <a:t>What is </a:t>
            </a:r>
            <a:r>
              <a:rPr lang="en-US" sz="4000" dirty="0" smtClean="0">
                <a:effectLst>
                  <a:outerShdw blurRad="38100" dist="38100" dir="2700000" algn="tl">
                    <a:srgbClr val="000000"/>
                  </a:outerShdw>
                </a:effectLst>
                <a:latin typeface="Enchanted" pitchFamily="18" charset="0"/>
              </a:rPr>
              <a:t>The Whigs?  </a:t>
            </a:r>
            <a:endParaRPr lang="en-US" sz="4000" dirty="0">
              <a:effectLst>
                <a:outerShdw blurRad="38100" dist="38100" dir="2700000" algn="tl">
                  <a:srgbClr val="000000"/>
                </a:outerShdw>
              </a:effectLst>
              <a:latin typeface="Enchanted" pitchFamily="18" charset="0"/>
            </a:endParaRPr>
          </a:p>
          <a:p>
            <a:pPr algn="ctr">
              <a:defRPr/>
            </a:pPr>
            <a:endParaRPr lang="en-US" sz="4000" dirty="0">
              <a:effectLst>
                <a:outerShdw blurRad="38100" dist="38100" dir="2700000" algn="tl">
                  <a:srgbClr val="000000"/>
                </a:outerShdw>
              </a:effectLst>
              <a:latin typeface="Enchanted" pitchFamily="18" charset="0"/>
            </a:endParaRPr>
          </a:p>
          <a:p>
            <a:pPr algn="ctr">
              <a:defRPr/>
            </a:pPr>
            <a:r>
              <a:rPr lang="en-US" sz="4000" dirty="0">
                <a:effectLst>
                  <a:outerShdw blurRad="38100" dist="38100" dir="2700000" algn="tl">
                    <a:srgbClr val="000000"/>
                  </a:outerShdw>
                </a:effectLst>
                <a:latin typeface="Enchanted" pitchFamily="18" charset="0"/>
              </a:rPr>
              <a:t>BONUS </a:t>
            </a:r>
            <a:r>
              <a:rPr lang="en-US" sz="4000" dirty="0" smtClean="0">
                <a:effectLst>
                  <a:outerShdw blurRad="38100" dist="38100" dir="2700000" algn="tl">
                    <a:srgbClr val="000000"/>
                  </a:outerShdw>
                </a:effectLst>
                <a:latin typeface="Enchanted" pitchFamily="18" charset="0"/>
              </a:rPr>
              <a:t>1: What is the origin of this political party’s name, The “Whigs?”</a:t>
            </a:r>
            <a:endParaRPr lang="en-US" sz="4000" dirty="0">
              <a:effectLst>
                <a:outerShdw blurRad="38100" dist="38100" dir="2700000" algn="tl">
                  <a:srgbClr val="000000"/>
                </a:outerShdw>
              </a:effectLst>
              <a:latin typeface="Enchanted" pitchFamily="18" charset="0"/>
            </a:endParaRPr>
          </a:p>
        </p:txBody>
      </p:sp>
      <p:sp>
        <p:nvSpPr>
          <p:cNvPr id="45061"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Industrialization &amp; International Markets- </a:t>
            </a:r>
            <a:r>
              <a:rPr lang="en-US" b="1" dirty="0">
                <a:solidFill>
                  <a:srgbClr val="3399FF"/>
                </a:solidFill>
                <a:effectLst>
                  <a:outerShdw blurRad="38100" dist="38100" dir="2700000" algn="tl">
                    <a:srgbClr val="000000"/>
                  </a:outerShdw>
                </a:effectLst>
                <a:latin typeface="Arial Narrow" pitchFamily="34" charset="0"/>
              </a:rPr>
              <a:t>$100</a:t>
            </a:r>
          </a:p>
        </p:txBody>
      </p:sp>
      <p:sp>
        <p:nvSpPr>
          <p:cNvPr id="46083"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55301"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D, C, F, A, B, E, G?</a:t>
            </a:r>
            <a:endParaRPr lang="en-US" sz="4800" dirty="0">
              <a:effectLst>
                <a:outerShdw blurRad="38100" dist="38100" dir="2700000" algn="tl">
                  <a:srgbClr val="000000"/>
                </a:outerShdw>
              </a:effectLst>
              <a:latin typeface="Enchanted" pitchFamily="18" charset="0"/>
            </a:endParaRPr>
          </a:p>
        </p:txBody>
      </p:sp>
      <p:sp>
        <p:nvSpPr>
          <p:cNvPr id="46085"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Industrialization &amp; International Markets- </a:t>
            </a:r>
            <a:r>
              <a:rPr lang="en-US" b="1" dirty="0">
                <a:solidFill>
                  <a:srgbClr val="3399FF"/>
                </a:solidFill>
                <a:effectLst>
                  <a:outerShdw blurRad="38100" dist="38100" dir="2700000" algn="tl">
                    <a:srgbClr val="000000"/>
                  </a:outerShdw>
                </a:effectLst>
                <a:latin typeface="Arial Narrow" pitchFamily="34" charset="0"/>
              </a:rPr>
              <a:t>$200</a:t>
            </a:r>
          </a:p>
        </p:txBody>
      </p:sp>
      <p:sp>
        <p:nvSpPr>
          <p:cNvPr id="47107"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56325"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a:effectLst>
                  <a:outerShdw blurRad="38100" dist="38100" dir="2700000" algn="tl">
                    <a:srgbClr val="000000"/>
                  </a:outerShdw>
                </a:effectLst>
                <a:latin typeface="Enchanted" pitchFamily="18" charset="0"/>
              </a:rPr>
              <a:t>What </a:t>
            </a:r>
            <a:r>
              <a:rPr lang="en-US" sz="4800" dirty="0" smtClean="0">
                <a:effectLst>
                  <a:outerShdw blurRad="38100" dist="38100" dir="2700000" algn="tl">
                    <a:srgbClr val="000000"/>
                  </a:outerShdw>
                </a:effectLst>
                <a:latin typeface="Enchanted" pitchFamily="18" charset="0"/>
              </a:rPr>
              <a:t>is the transcontinental railroad and the Homestead Act?</a:t>
            </a:r>
            <a:endParaRPr lang="en-US" sz="4800" dirty="0">
              <a:effectLst>
                <a:outerShdw blurRad="38100" dist="38100" dir="2700000" algn="tl">
                  <a:srgbClr val="000000"/>
                </a:outerShdw>
              </a:effectLst>
              <a:latin typeface="Enchanted" pitchFamily="18" charset="0"/>
            </a:endParaRPr>
          </a:p>
        </p:txBody>
      </p:sp>
      <p:sp>
        <p:nvSpPr>
          <p:cNvPr id="47109"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Industrialization &amp; International Markets- </a:t>
            </a:r>
            <a:r>
              <a:rPr lang="en-US" b="1" dirty="0">
                <a:solidFill>
                  <a:srgbClr val="3399FF"/>
                </a:solidFill>
                <a:effectLst>
                  <a:outerShdw blurRad="38100" dist="38100" dir="2700000" algn="tl">
                    <a:srgbClr val="000000"/>
                  </a:outerShdw>
                </a:effectLst>
                <a:latin typeface="Arial Narrow" pitchFamily="34" charset="0"/>
              </a:rPr>
              <a:t>$300</a:t>
            </a:r>
          </a:p>
        </p:txBody>
      </p:sp>
      <p:sp>
        <p:nvSpPr>
          <p:cNvPr id="48131"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57349"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a:effectLst>
                  <a:outerShdw blurRad="38100" dist="38100" dir="2700000" algn="tl">
                    <a:srgbClr val="000000"/>
                  </a:outerShdw>
                </a:effectLst>
                <a:latin typeface="Enchanted" pitchFamily="18" charset="0"/>
              </a:rPr>
              <a:t>What is </a:t>
            </a:r>
            <a:r>
              <a:rPr lang="en-US" sz="4800" dirty="0" smtClean="0">
                <a:effectLst>
                  <a:outerShdw blurRad="38100" dist="38100" dir="2700000" algn="tl">
                    <a:srgbClr val="000000"/>
                  </a:outerShdw>
                </a:effectLst>
                <a:latin typeface="Enchanted" pitchFamily="18" charset="0"/>
              </a:rPr>
              <a:t>China?</a:t>
            </a:r>
            <a:endParaRPr lang="en-US" sz="4800" dirty="0">
              <a:effectLst>
                <a:outerShdw blurRad="38100" dist="38100" dir="2700000" algn="tl">
                  <a:srgbClr val="000000"/>
                </a:outerShdw>
              </a:effectLst>
              <a:latin typeface="Enchanted" pitchFamily="18" charset="0"/>
            </a:endParaRPr>
          </a:p>
          <a:p>
            <a:pPr algn="ctr">
              <a:defRPr/>
            </a:pPr>
            <a:endParaRPr lang="en-US" sz="4800" dirty="0">
              <a:effectLst>
                <a:outerShdw blurRad="38100" dist="38100" dir="2700000" algn="tl">
                  <a:srgbClr val="000000"/>
                </a:outerShdw>
              </a:effectLst>
              <a:latin typeface="Enchanted" pitchFamily="18" charset="0"/>
            </a:endParaRPr>
          </a:p>
          <a:p>
            <a:pPr algn="ctr">
              <a:defRPr/>
            </a:pPr>
            <a:r>
              <a:rPr lang="en-US" sz="4800" dirty="0" smtClean="0">
                <a:effectLst>
                  <a:outerShdw blurRad="38100" dist="38100" dir="2700000" algn="tl">
                    <a:srgbClr val="000000"/>
                  </a:outerShdw>
                </a:effectLst>
                <a:latin typeface="Enchanted" pitchFamily="18" charset="0"/>
              </a:rPr>
              <a:t>Bonus: What was this policy called?</a:t>
            </a:r>
            <a:endParaRPr lang="en-US" sz="4800" dirty="0">
              <a:effectLst>
                <a:outerShdw blurRad="38100" dist="38100" dir="2700000" algn="tl">
                  <a:srgbClr val="000000"/>
                </a:outerShdw>
              </a:effectLst>
              <a:latin typeface="Enchanted" pitchFamily="18" charset="0"/>
            </a:endParaRPr>
          </a:p>
        </p:txBody>
      </p:sp>
      <p:sp>
        <p:nvSpPr>
          <p:cNvPr id="48133"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Industrialization &amp; International Markets- </a:t>
            </a:r>
            <a:r>
              <a:rPr lang="en-US" b="1" dirty="0">
                <a:solidFill>
                  <a:srgbClr val="3399FF"/>
                </a:solidFill>
                <a:effectLst>
                  <a:outerShdw blurRad="38100" dist="38100" dir="2700000" algn="tl">
                    <a:srgbClr val="000000"/>
                  </a:outerShdw>
                </a:effectLst>
                <a:latin typeface="Arial Narrow" pitchFamily="34" charset="0"/>
              </a:rPr>
              <a:t>$400</a:t>
            </a:r>
          </a:p>
        </p:txBody>
      </p:sp>
      <p:sp>
        <p:nvSpPr>
          <p:cNvPr id="49155"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58373"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a:effectLst>
                  <a:outerShdw blurRad="38100" dist="38100" dir="2700000" algn="tl">
                    <a:srgbClr val="000000"/>
                  </a:outerShdw>
                </a:effectLst>
                <a:latin typeface="Enchanted" pitchFamily="18" charset="0"/>
              </a:rPr>
              <a:t>What is </a:t>
            </a:r>
            <a:r>
              <a:rPr lang="en-US" sz="4800" dirty="0" smtClean="0">
                <a:effectLst>
                  <a:outerShdw blurRad="38100" dist="38100" dir="2700000" algn="tl">
                    <a:srgbClr val="000000"/>
                  </a:outerShdw>
                </a:effectLst>
                <a:latin typeface="Enchanted" pitchFamily="18" charset="0"/>
              </a:rPr>
              <a:t>Horizontal Integration?</a:t>
            </a:r>
            <a:endParaRPr lang="en-US" sz="4800" dirty="0">
              <a:effectLst>
                <a:outerShdw blurRad="38100" dist="38100" dir="2700000" algn="tl">
                  <a:srgbClr val="000000"/>
                </a:outerShdw>
              </a:effectLst>
              <a:latin typeface="Enchanted" pitchFamily="18" charset="0"/>
            </a:endParaRPr>
          </a:p>
        </p:txBody>
      </p:sp>
      <p:sp>
        <p:nvSpPr>
          <p:cNvPr id="49157"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Industrialization &amp; International Markets- </a:t>
            </a:r>
            <a:r>
              <a:rPr lang="en-US" b="1" dirty="0">
                <a:solidFill>
                  <a:srgbClr val="3399FF"/>
                </a:solidFill>
                <a:effectLst>
                  <a:outerShdw blurRad="38100" dist="38100" dir="2700000" algn="tl">
                    <a:srgbClr val="000000"/>
                  </a:outerShdw>
                </a:effectLst>
                <a:latin typeface="Arial Narrow" pitchFamily="34" charset="0"/>
              </a:rPr>
              <a:t>$500</a:t>
            </a:r>
          </a:p>
        </p:txBody>
      </p:sp>
      <p:sp>
        <p:nvSpPr>
          <p:cNvPr id="50179"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59397"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a:effectLst>
                  <a:outerShdw blurRad="38100" dist="38100" dir="2700000" algn="tl">
                    <a:srgbClr val="000000"/>
                  </a:outerShdw>
                </a:effectLst>
                <a:latin typeface="Enchanted" pitchFamily="18" charset="0"/>
              </a:rPr>
              <a:t>What is </a:t>
            </a:r>
            <a:r>
              <a:rPr lang="en-US" sz="4800" dirty="0" smtClean="0">
                <a:effectLst>
                  <a:outerShdw blurRad="38100" dist="38100" dir="2700000" algn="tl">
                    <a:srgbClr val="000000"/>
                  </a:outerShdw>
                </a:effectLst>
                <a:latin typeface="Enchanted" pitchFamily="18" charset="0"/>
              </a:rPr>
              <a:t>William Howard Taft?</a:t>
            </a:r>
          </a:p>
          <a:p>
            <a:pPr algn="ctr">
              <a:defRPr/>
            </a:pPr>
            <a:endParaRPr lang="en-US" sz="4800" dirty="0">
              <a:effectLst>
                <a:outerShdw blurRad="38100" dist="38100" dir="2700000" algn="tl">
                  <a:srgbClr val="000000"/>
                </a:outerShdw>
              </a:effectLst>
              <a:latin typeface="Enchanted" pitchFamily="18" charset="0"/>
            </a:endParaRPr>
          </a:p>
          <a:p>
            <a:pPr algn="ctr">
              <a:defRPr/>
            </a:pPr>
            <a:r>
              <a:rPr lang="en-US" sz="4800" dirty="0" smtClean="0">
                <a:effectLst>
                  <a:outerShdw blurRad="38100" dist="38100" dir="2700000" algn="tl">
                    <a:srgbClr val="000000"/>
                  </a:outerShdw>
                </a:effectLst>
                <a:latin typeface="Enchanted" pitchFamily="18" charset="0"/>
              </a:rPr>
              <a:t>Bonus: What is the policy called?</a:t>
            </a:r>
            <a:endParaRPr lang="en-US" sz="4800" dirty="0">
              <a:effectLst>
                <a:outerShdw blurRad="38100" dist="38100" dir="2700000" algn="tl">
                  <a:srgbClr val="000000"/>
                </a:outerShdw>
              </a:effectLst>
              <a:latin typeface="Enchanted" pitchFamily="18" charset="0"/>
            </a:endParaRPr>
          </a:p>
        </p:txBody>
      </p:sp>
      <p:sp>
        <p:nvSpPr>
          <p:cNvPr id="50181"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The Great Depression </a:t>
            </a:r>
            <a:r>
              <a:rPr lang="en-US" b="1" dirty="0">
                <a:solidFill>
                  <a:srgbClr val="3399FF"/>
                </a:solidFill>
                <a:effectLst>
                  <a:outerShdw blurRad="38100" dist="38100" dir="2700000" algn="tl">
                    <a:srgbClr val="000000"/>
                  </a:outerShdw>
                </a:effectLst>
                <a:latin typeface="Arial Narrow" pitchFamily="34" charset="0"/>
              </a:rPr>
              <a:t>- $100</a:t>
            </a:r>
          </a:p>
        </p:txBody>
      </p:sp>
      <p:sp>
        <p:nvSpPr>
          <p:cNvPr id="51203"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60421"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a:effectLst>
                  <a:outerShdw blurRad="38100" dist="38100" dir="2700000" algn="tl">
                    <a:srgbClr val="000000"/>
                  </a:outerShdw>
                </a:effectLst>
                <a:latin typeface="Enchanted" pitchFamily="18" charset="0"/>
              </a:rPr>
              <a:t>What is </a:t>
            </a:r>
            <a:r>
              <a:rPr lang="en-US" sz="4800" dirty="0" smtClean="0">
                <a:effectLst>
                  <a:outerShdw blurRad="38100" dist="38100" dir="2700000" algn="tl">
                    <a:srgbClr val="000000"/>
                  </a:outerShdw>
                </a:effectLst>
                <a:latin typeface="Enchanted" pitchFamily="18" charset="0"/>
              </a:rPr>
              <a:t>Over-speculation?</a:t>
            </a:r>
            <a:endParaRPr lang="en-US" sz="4800" dirty="0">
              <a:effectLst>
                <a:outerShdw blurRad="38100" dist="38100" dir="2700000" algn="tl">
                  <a:srgbClr val="000000"/>
                </a:outerShdw>
              </a:effectLst>
              <a:latin typeface="Enchanted" pitchFamily="18" charset="0"/>
            </a:endParaRPr>
          </a:p>
        </p:txBody>
      </p:sp>
      <p:sp>
        <p:nvSpPr>
          <p:cNvPr id="51205"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ctrTitle"/>
          </p:nvPr>
        </p:nvSpPr>
        <p:spPr>
          <a:xfrm>
            <a:off x="685800" y="762000"/>
            <a:ext cx="7772400" cy="5334000"/>
          </a:xfrm>
        </p:spPr>
        <p:txBody>
          <a:bodyPr/>
          <a:lstStyle/>
          <a:p>
            <a:pPr>
              <a:defRPr/>
            </a:pPr>
            <a:r>
              <a:rPr lang="en-US" sz="7200" b="1" dirty="0" smtClean="0">
                <a:effectLst>
                  <a:outerShdw blurRad="38100" dist="38100" dir="2700000" algn="tl">
                    <a:srgbClr val="000000"/>
                  </a:outerShdw>
                </a:effectLst>
                <a:latin typeface="Arial Narrow" pitchFamily="34" charset="0"/>
              </a:rPr>
              <a:t>INDUSTRIALIZATION &amp; INTERNATIONAL MARKETS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The Great Depression </a:t>
            </a:r>
            <a:r>
              <a:rPr lang="en-US" b="1" dirty="0">
                <a:solidFill>
                  <a:srgbClr val="3399FF"/>
                </a:solidFill>
                <a:effectLst>
                  <a:outerShdw blurRad="38100" dist="38100" dir="2700000" algn="tl">
                    <a:srgbClr val="000000"/>
                  </a:outerShdw>
                </a:effectLst>
                <a:latin typeface="Arial Narrow" pitchFamily="34" charset="0"/>
              </a:rPr>
              <a:t>$200</a:t>
            </a:r>
          </a:p>
        </p:txBody>
      </p:sp>
      <p:sp>
        <p:nvSpPr>
          <p:cNvPr id="52227"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61445"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a:effectLst>
                  <a:outerShdw blurRad="38100" dist="38100" dir="2700000" algn="tl">
                    <a:srgbClr val="000000"/>
                  </a:outerShdw>
                </a:effectLst>
                <a:latin typeface="Enchanted" pitchFamily="18" charset="0"/>
              </a:rPr>
              <a:t>What is </a:t>
            </a:r>
            <a:r>
              <a:rPr lang="en-US" sz="4800" dirty="0" smtClean="0">
                <a:effectLst>
                  <a:outerShdw blurRad="38100" dist="38100" dir="2700000" algn="tl">
                    <a:srgbClr val="000000"/>
                  </a:outerShdw>
                </a:effectLst>
                <a:latin typeface="Enchanted" pitchFamily="18" charset="0"/>
              </a:rPr>
              <a:t>outsourcing?</a:t>
            </a:r>
            <a:endParaRPr lang="en-US" sz="4800" dirty="0">
              <a:effectLst>
                <a:outerShdw blurRad="38100" dist="38100" dir="2700000" algn="tl">
                  <a:srgbClr val="000000"/>
                </a:outerShdw>
              </a:effectLst>
              <a:latin typeface="Enchanted" pitchFamily="18" charset="0"/>
            </a:endParaRPr>
          </a:p>
        </p:txBody>
      </p:sp>
      <p:sp>
        <p:nvSpPr>
          <p:cNvPr id="52229"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The Great Depression </a:t>
            </a:r>
            <a:r>
              <a:rPr lang="en-US" b="1" dirty="0">
                <a:solidFill>
                  <a:srgbClr val="3399FF"/>
                </a:solidFill>
                <a:effectLst>
                  <a:outerShdw blurRad="38100" dist="38100" dir="2700000" algn="tl">
                    <a:srgbClr val="000000"/>
                  </a:outerShdw>
                </a:effectLst>
                <a:latin typeface="Arial Narrow" pitchFamily="34" charset="0"/>
              </a:rPr>
              <a:t>- $300</a:t>
            </a:r>
          </a:p>
        </p:txBody>
      </p:sp>
      <p:sp>
        <p:nvSpPr>
          <p:cNvPr id="53251"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62469"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a:effectLst>
                  <a:outerShdw blurRad="38100" dist="38100" dir="2700000" algn="tl">
                    <a:srgbClr val="000000"/>
                  </a:outerShdw>
                </a:effectLst>
                <a:latin typeface="Enchanted" pitchFamily="18" charset="0"/>
              </a:rPr>
              <a:t>What is </a:t>
            </a:r>
            <a:r>
              <a:rPr lang="en-US" sz="4800" dirty="0" smtClean="0">
                <a:effectLst>
                  <a:outerShdw blurRad="38100" dist="38100" dir="2700000" algn="tl">
                    <a:srgbClr val="000000"/>
                  </a:outerShdw>
                </a:effectLst>
                <a:latin typeface="Enchanted" pitchFamily="18" charset="0"/>
              </a:rPr>
              <a:t>price gouging?</a:t>
            </a:r>
            <a:endParaRPr lang="en-US" sz="4800" dirty="0">
              <a:effectLst>
                <a:outerShdw blurRad="38100" dist="38100" dir="2700000" algn="tl">
                  <a:srgbClr val="000000"/>
                </a:outerShdw>
              </a:effectLst>
              <a:latin typeface="Enchanted" pitchFamily="18" charset="0"/>
            </a:endParaRPr>
          </a:p>
        </p:txBody>
      </p:sp>
      <p:sp>
        <p:nvSpPr>
          <p:cNvPr id="53253"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The Great Depression </a:t>
            </a:r>
            <a:r>
              <a:rPr lang="en-US" b="1" dirty="0">
                <a:solidFill>
                  <a:srgbClr val="3399FF"/>
                </a:solidFill>
                <a:effectLst>
                  <a:outerShdw blurRad="38100" dist="38100" dir="2700000" algn="tl">
                    <a:srgbClr val="000000"/>
                  </a:outerShdw>
                </a:effectLst>
                <a:latin typeface="Arial Narrow" pitchFamily="34" charset="0"/>
              </a:rPr>
              <a:t>- $400</a:t>
            </a:r>
          </a:p>
        </p:txBody>
      </p:sp>
      <p:sp>
        <p:nvSpPr>
          <p:cNvPr id="54275"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63493"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a:effectLst>
                  <a:outerShdw blurRad="38100" dist="38100" dir="2700000" algn="tl">
                    <a:srgbClr val="000000"/>
                  </a:outerShdw>
                </a:effectLst>
                <a:latin typeface="Enchanted" pitchFamily="18" charset="0"/>
              </a:rPr>
              <a:t>What is </a:t>
            </a:r>
            <a:r>
              <a:rPr lang="en-US" sz="4800" dirty="0" smtClean="0">
                <a:effectLst>
                  <a:outerShdw blurRad="38100" dist="38100" dir="2700000" algn="tl">
                    <a:srgbClr val="000000"/>
                  </a:outerShdw>
                </a:effectLst>
                <a:latin typeface="Enchanted" pitchFamily="18" charset="0"/>
              </a:rPr>
              <a:t>the New Deal?</a:t>
            </a:r>
            <a:endParaRPr lang="en-US" sz="4800" dirty="0">
              <a:effectLst>
                <a:outerShdw blurRad="38100" dist="38100" dir="2700000" algn="tl">
                  <a:srgbClr val="000000"/>
                </a:outerShdw>
              </a:effectLst>
              <a:latin typeface="Enchanted" pitchFamily="18" charset="0"/>
            </a:endParaRPr>
          </a:p>
          <a:p>
            <a:pPr algn="ctr">
              <a:defRPr/>
            </a:pPr>
            <a:endParaRPr lang="en-US" sz="4800" dirty="0">
              <a:effectLst>
                <a:outerShdw blurRad="38100" dist="38100" dir="2700000" algn="tl">
                  <a:srgbClr val="000000"/>
                </a:outerShdw>
              </a:effectLst>
              <a:latin typeface="Enchanted" pitchFamily="18" charset="0"/>
            </a:endParaRPr>
          </a:p>
        </p:txBody>
      </p:sp>
      <p:sp>
        <p:nvSpPr>
          <p:cNvPr id="54277"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The Great Depression </a:t>
            </a:r>
            <a:r>
              <a:rPr lang="en-US" b="1" dirty="0">
                <a:solidFill>
                  <a:srgbClr val="3399FF"/>
                </a:solidFill>
                <a:effectLst>
                  <a:outerShdw blurRad="38100" dist="38100" dir="2700000" algn="tl">
                    <a:srgbClr val="000000"/>
                  </a:outerShdw>
                </a:effectLst>
                <a:latin typeface="Arial Narrow" pitchFamily="34" charset="0"/>
              </a:rPr>
              <a:t>$500</a:t>
            </a:r>
          </a:p>
        </p:txBody>
      </p:sp>
      <p:sp>
        <p:nvSpPr>
          <p:cNvPr id="55299"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64517"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WPA, AAA, FDIC, SSA, TVA</a:t>
            </a:r>
          </a:p>
          <a:p>
            <a:pPr algn="ctr">
              <a:defRPr/>
            </a:pPr>
            <a:endParaRPr lang="en-US" sz="4800" dirty="0">
              <a:effectLst>
                <a:outerShdw blurRad="38100" dist="38100" dir="2700000" algn="tl">
                  <a:srgbClr val="000000"/>
                </a:outerShdw>
              </a:effectLst>
              <a:latin typeface="Enchanted" pitchFamily="18" charset="0"/>
            </a:endParaRPr>
          </a:p>
          <a:p>
            <a:pPr algn="ctr">
              <a:defRPr/>
            </a:pPr>
            <a:r>
              <a:rPr lang="en-US" sz="4800" dirty="0" smtClean="0">
                <a:effectLst>
                  <a:outerShdw blurRad="38100" dist="38100" dir="2700000" algn="tl">
                    <a:srgbClr val="000000"/>
                  </a:outerShdw>
                </a:effectLst>
                <a:latin typeface="Enchanted" pitchFamily="18" charset="0"/>
              </a:rPr>
              <a:t>BONUS: How much did the FDIC originally insure people up to?  </a:t>
            </a:r>
          </a:p>
          <a:p>
            <a:pPr algn="ctr">
              <a:defRPr/>
            </a:pPr>
            <a:r>
              <a:rPr lang="en-US" sz="4800" dirty="0" smtClean="0">
                <a:effectLst>
                  <a:outerShdw blurRad="38100" dist="38100" dir="2700000" algn="tl">
                    <a:srgbClr val="000000"/>
                  </a:outerShdw>
                </a:effectLst>
                <a:latin typeface="Enchanted" pitchFamily="18" charset="0"/>
              </a:rPr>
              <a:t>(today </a:t>
            </a:r>
            <a:r>
              <a:rPr lang="en-US" sz="4800" dirty="0" err="1" smtClean="0">
                <a:effectLst>
                  <a:outerShdw blurRad="38100" dist="38100" dir="2700000" algn="tl">
                    <a:srgbClr val="000000"/>
                  </a:outerShdw>
                </a:effectLst>
                <a:latin typeface="Enchanted" pitchFamily="18" charset="0"/>
              </a:rPr>
              <a:t>fyi</a:t>
            </a:r>
            <a:r>
              <a:rPr lang="en-US" sz="4800" dirty="0" smtClean="0">
                <a:effectLst>
                  <a:outerShdw blurRad="38100" dist="38100" dir="2700000" algn="tl">
                    <a:srgbClr val="000000"/>
                  </a:outerShdw>
                </a:effectLst>
                <a:latin typeface="Enchanted" pitchFamily="18" charset="0"/>
              </a:rPr>
              <a:t> it is $250,000)</a:t>
            </a:r>
            <a:endParaRPr lang="en-US" sz="4800" dirty="0">
              <a:effectLst>
                <a:outerShdw blurRad="38100" dist="38100" dir="2700000" algn="tl">
                  <a:srgbClr val="000000"/>
                </a:outerShdw>
              </a:effectLst>
              <a:latin typeface="Enchanted" pitchFamily="18" charset="0"/>
            </a:endParaRPr>
          </a:p>
        </p:txBody>
      </p:sp>
      <p:sp>
        <p:nvSpPr>
          <p:cNvPr id="55301"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World War II &amp; Women in the Workplace </a:t>
            </a:r>
            <a:r>
              <a:rPr lang="en-US" b="1" dirty="0">
                <a:solidFill>
                  <a:srgbClr val="3399FF"/>
                </a:solidFill>
                <a:effectLst>
                  <a:outerShdw blurRad="38100" dist="38100" dir="2700000" algn="tl">
                    <a:srgbClr val="000000"/>
                  </a:outerShdw>
                </a:effectLst>
                <a:latin typeface="Arial Narrow" pitchFamily="34" charset="0"/>
              </a:rPr>
              <a:t>$100</a:t>
            </a:r>
          </a:p>
        </p:txBody>
      </p:sp>
      <p:sp>
        <p:nvSpPr>
          <p:cNvPr id="56323"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65541"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Who is FDR (Franklin Delano Roosevelt)?</a:t>
            </a:r>
            <a:endParaRPr lang="en-US" sz="4800" dirty="0">
              <a:effectLst>
                <a:outerShdw blurRad="38100" dist="38100" dir="2700000" algn="tl">
                  <a:srgbClr val="000000"/>
                </a:outerShdw>
              </a:effectLst>
              <a:latin typeface="Enchanted" pitchFamily="18" charset="0"/>
            </a:endParaRPr>
          </a:p>
        </p:txBody>
      </p:sp>
      <p:sp>
        <p:nvSpPr>
          <p:cNvPr id="56325"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World War II &amp; Women in the Workplace </a:t>
            </a:r>
            <a:r>
              <a:rPr lang="en-US" b="1" dirty="0">
                <a:solidFill>
                  <a:srgbClr val="3399FF"/>
                </a:solidFill>
                <a:effectLst>
                  <a:outerShdw blurRad="38100" dist="38100" dir="2700000" algn="tl">
                    <a:srgbClr val="000000"/>
                  </a:outerShdw>
                </a:effectLst>
                <a:latin typeface="Arial Narrow" pitchFamily="34" charset="0"/>
              </a:rPr>
              <a:t>- $200</a:t>
            </a:r>
          </a:p>
        </p:txBody>
      </p:sp>
      <p:sp>
        <p:nvSpPr>
          <p:cNvPr id="57347"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66565"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a:effectLst>
                  <a:outerShdw blurRad="38100" dist="38100" dir="2700000" algn="tl">
                    <a:srgbClr val="000000"/>
                  </a:outerShdw>
                </a:effectLst>
                <a:latin typeface="Enchanted" pitchFamily="18" charset="0"/>
              </a:rPr>
              <a:t>What </a:t>
            </a:r>
            <a:r>
              <a:rPr lang="en-US" sz="4800" dirty="0" smtClean="0">
                <a:effectLst>
                  <a:outerShdw blurRad="38100" dist="38100" dir="2700000" algn="tl">
                    <a:srgbClr val="000000"/>
                  </a:outerShdw>
                </a:effectLst>
                <a:latin typeface="Enchanted" pitchFamily="18" charset="0"/>
              </a:rPr>
              <a:t>are war bonds?</a:t>
            </a:r>
            <a:endParaRPr lang="en-US" sz="4800" dirty="0">
              <a:effectLst>
                <a:outerShdw blurRad="38100" dist="38100" dir="2700000" algn="tl">
                  <a:srgbClr val="000000"/>
                </a:outerShdw>
              </a:effectLst>
              <a:latin typeface="Enchanted" pitchFamily="18" charset="0"/>
            </a:endParaRPr>
          </a:p>
        </p:txBody>
      </p:sp>
      <p:sp>
        <p:nvSpPr>
          <p:cNvPr id="57349"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World War II &amp; Women in the Workplace </a:t>
            </a:r>
            <a:r>
              <a:rPr lang="en-US" b="1" dirty="0">
                <a:solidFill>
                  <a:srgbClr val="3399FF"/>
                </a:solidFill>
                <a:effectLst>
                  <a:outerShdw blurRad="38100" dist="38100" dir="2700000" algn="tl">
                    <a:srgbClr val="000000"/>
                  </a:outerShdw>
                </a:effectLst>
                <a:latin typeface="Arial Narrow" pitchFamily="34" charset="0"/>
              </a:rPr>
              <a:t>- $300</a:t>
            </a:r>
          </a:p>
        </p:txBody>
      </p:sp>
      <p:sp>
        <p:nvSpPr>
          <p:cNvPr id="58371"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67589"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a:effectLst>
                  <a:outerShdw blurRad="38100" dist="38100" dir="2700000" algn="tl">
                    <a:srgbClr val="000000"/>
                  </a:outerShdw>
                </a:effectLst>
                <a:latin typeface="Enchanted" pitchFamily="18" charset="0"/>
              </a:rPr>
              <a:t>What is </a:t>
            </a:r>
            <a:r>
              <a:rPr lang="en-US" sz="4800" dirty="0" smtClean="0">
                <a:effectLst>
                  <a:outerShdw blurRad="38100" dist="38100" dir="2700000" algn="tl">
                    <a:srgbClr val="000000"/>
                  </a:outerShdw>
                </a:effectLst>
                <a:latin typeface="Enchanted" pitchFamily="18" charset="0"/>
              </a:rPr>
              <a:t>the glass ceiling? </a:t>
            </a:r>
          </a:p>
          <a:p>
            <a:pPr algn="ctr">
              <a:defRPr/>
            </a:pPr>
            <a:endParaRPr lang="en-US" sz="4800" dirty="0">
              <a:effectLst>
                <a:outerShdw blurRad="38100" dist="38100" dir="2700000" algn="tl">
                  <a:srgbClr val="000000"/>
                </a:outerShdw>
              </a:effectLst>
              <a:latin typeface="Enchanted" pitchFamily="18" charset="0"/>
            </a:endParaRPr>
          </a:p>
          <a:p>
            <a:pPr algn="ctr">
              <a:defRPr/>
            </a:pPr>
            <a:endParaRPr lang="en-US" sz="4800" dirty="0">
              <a:effectLst>
                <a:outerShdw blurRad="38100" dist="38100" dir="2700000" algn="tl">
                  <a:srgbClr val="000000"/>
                </a:outerShdw>
              </a:effectLst>
              <a:latin typeface="Enchanted" pitchFamily="18" charset="0"/>
            </a:endParaRPr>
          </a:p>
        </p:txBody>
      </p:sp>
      <p:sp>
        <p:nvSpPr>
          <p:cNvPr id="58373"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World War II &amp; Women in the Workplace </a:t>
            </a:r>
            <a:r>
              <a:rPr lang="en-US" b="1" dirty="0">
                <a:solidFill>
                  <a:srgbClr val="3399FF"/>
                </a:solidFill>
                <a:effectLst>
                  <a:outerShdw blurRad="38100" dist="38100" dir="2700000" algn="tl">
                    <a:srgbClr val="000000"/>
                  </a:outerShdw>
                </a:effectLst>
                <a:latin typeface="Arial Narrow" pitchFamily="34" charset="0"/>
              </a:rPr>
              <a:t>- $400</a:t>
            </a:r>
          </a:p>
        </p:txBody>
      </p:sp>
      <p:sp>
        <p:nvSpPr>
          <p:cNvPr id="59395"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68613"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Who are Sandra Day O’Connor and Sally Ride?</a:t>
            </a:r>
            <a:endParaRPr lang="en-US" sz="4800" dirty="0">
              <a:effectLst>
                <a:outerShdw blurRad="38100" dist="38100" dir="2700000" algn="tl">
                  <a:srgbClr val="000000"/>
                </a:outerShdw>
              </a:effectLst>
              <a:latin typeface="Enchanted" pitchFamily="18" charset="0"/>
            </a:endParaRPr>
          </a:p>
        </p:txBody>
      </p:sp>
      <p:sp>
        <p:nvSpPr>
          <p:cNvPr id="59397"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World War II &amp; Women in the Workplace </a:t>
            </a:r>
            <a:r>
              <a:rPr lang="en-US" b="1" dirty="0">
                <a:solidFill>
                  <a:srgbClr val="3399FF"/>
                </a:solidFill>
                <a:effectLst>
                  <a:outerShdw blurRad="38100" dist="38100" dir="2700000" algn="tl">
                    <a:srgbClr val="000000"/>
                  </a:outerShdw>
                </a:effectLst>
                <a:latin typeface="Arial Narrow" pitchFamily="34" charset="0"/>
              </a:rPr>
              <a:t>- $500</a:t>
            </a:r>
          </a:p>
        </p:txBody>
      </p:sp>
      <p:sp>
        <p:nvSpPr>
          <p:cNvPr id="60419" name="AutoShape 4">
            <a:hlinkClick r:id="rId2" action="ppaction://hlinksldjump" highlightClick="1"/>
          </p:cNvPr>
          <p:cNvSpPr>
            <a:spLocks noChangeArrowheads="1"/>
          </p:cNvSpPr>
          <p:nvPr/>
        </p:nvSpPr>
        <p:spPr bwMode="auto">
          <a:xfrm>
            <a:off x="8077200" y="5943600"/>
            <a:ext cx="838200" cy="6858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69637" name="Text Box 5"/>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What is the Selective Service Act?</a:t>
            </a:r>
            <a:endParaRPr lang="en-US" sz="4800" dirty="0">
              <a:effectLst>
                <a:outerShdw blurRad="38100" dist="38100" dir="2700000" algn="tl">
                  <a:srgbClr val="000000"/>
                </a:outerShdw>
              </a:effectLst>
              <a:latin typeface="Enchanted" pitchFamily="18" charset="0"/>
            </a:endParaRPr>
          </a:p>
        </p:txBody>
      </p:sp>
      <p:sp>
        <p:nvSpPr>
          <p:cNvPr id="60421" name="AutoShape 6">
            <a:hlinkClick r:id="rId3"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2" name="Picture 4" descr="jeopardy"/>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52400" y="2209800"/>
            <a:ext cx="8763000" cy="3962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61443" name="Object 3"/>
          <p:cNvGraphicFramePr>
            <a:graphicFrameLocks noChangeAspect="1"/>
          </p:cNvGraphicFramePr>
          <p:nvPr/>
        </p:nvGraphicFramePr>
        <p:xfrm>
          <a:off x="152400" y="304800"/>
          <a:ext cx="5257800" cy="3503613"/>
        </p:xfrm>
        <a:graphic>
          <a:graphicData uri="http://schemas.openxmlformats.org/presentationml/2006/ole">
            <p:oleObj spid="_x0000_s61451" name="WordArt 3.2" r:id="rId4" imgW="6094164" imgH="4062470" progId="">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685800" y="762000"/>
            <a:ext cx="7772400" cy="5334000"/>
          </a:xfrm>
        </p:spPr>
        <p:txBody>
          <a:bodyPr/>
          <a:lstStyle/>
          <a:p>
            <a:pPr>
              <a:defRPr/>
            </a:pPr>
            <a:r>
              <a:rPr lang="en-US" sz="8800" b="1" dirty="0" smtClean="0">
                <a:effectLst>
                  <a:outerShdw blurRad="38100" dist="38100" dir="2700000" algn="tl">
                    <a:srgbClr val="000000"/>
                  </a:outerShdw>
                </a:effectLst>
                <a:latin typeface="Arial Narrow" pitchFamily="34" charset="0"/>
              </a:rPr>
              <a:t>THE GREAT DEPRESSION</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ChangeArrowheads="1"/>
          </p:cNvSpPr>
          <p:nvPr/>
        </p:nvSpPr>
        <p:spPr bwMode="auto">
          <a:xfrm>
            <a:off x="685800" y="609600"/>
            <a:ext cx="7772400" cy="5334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lstStyle/>
          <a:p>
            <a:pPr algn="ctr">
              <a:defRPr/>
            </a:pPr>
            <a:r>
              <a:rPr lang="en-US" sz="9600" b="1" dirty="0" smtClean="0">
                <a:solidFill>
                  <a:schemeClr val="tx2"/>
                </a:solidFill>
                <a:effectLst>
                  <a:outerShdw blurRad="38100" dist="38100" dir="2700000" algn="tl">
                    <a:srgbClr val="000000"/>
                  </a:outerShdw>
                </a:effectLst>
                <a:latin typeface="Arial Narrow" pitchFamily="34" charset="0"/>
              </a:rPr>
              <a:t>RICH PEOPLE</a:t>
            </a:r>
            <a:endParaRPr lang="en-US" sz="9600" b="1" dirty="0">
              <a:solidFill>
                <a:schemeClr val="tx2"/>
              </a:solidFill>
              <a:effectLst>
                <a:outerShdw blurRad="38100" dist="38100" dir="2700000" algn="tl">
                  <a:srgbClr val="000000"/>
                </a:outerShdw>
              </a:effectLst>
              <a:latin typeface="Arial Narrow" pitchFamily="34" charset="0"/>
            </a:endParaRPr>
          </a:p>
        </p:txBody>
      </p:sp>
      <p:sp>
        <p:nvSpPr>
          <p:cNvPr id="62467" name="AutoShape 3">
            <a:hlinkClick r:id="rId3" action="ppaction://hlinksldjump"/>
          </p:cNvPr>
          <p:cNvSpPr>
            <a:spLocks noChangeArrowheads="1"/>
          </p:cNvSpPr>
          <p:nvPr/>
        </p:nvSpPr>
        <p:spPr bwMode="auto">
          <a:xfrm>
            <a:off x="80010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pic>
        <p:nvPicPr>
          <p:cNvPr id="89092" name="thinktheme.wav">
            <a:hlinkClick r:id="" action="ppaction://media"/>
          </p:cNvPr>
          <p:cNvPicPr>
            <a:picLocks noRot="1" noChangeAspect="1" noChangeArrowheads="1"/>
          </p:cNvPicPr>
          <p:nvPr>
            <a:audioFile r:link="rId1"/>
          </p:nvPr>
        </p:nvPicPr>
        <p:blipFill>
          <a:blip r:embed="rId4" cstate="print">
            <a:extLst>
              <a:ext uri="{28A0092B-C50C-407E-A947-70E740481C1C}">
                <a14:useLocalDpi xmlns:a14="http://schemas.microsoft.com/office/drawing/2010/main" xmlns="" val="0"/>
              </a:ext>
            </a:extLst>
          </a:blip>
          <a:srcRect/>
          <a:stretch>
            <a:fillRect/>
          </a:stretch>
        </p:blipFill>
        <p:spPr bwMode="auto">
          <a:xfrm>
            <a:off x="0" y="0"/>
            <a:ext cx="3048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32094" fill="hold"/>
                                        <p:tgtEl>
                                          <p:spTgt spid="8909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89092"/>
                </p:tgtEl>
              </p:cMediaNode>
            </p:audio>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a:solidFill>
                  <a:srgbClr val="3399FF"/>
                </a:solidFill>
                <a:effectLst>
                  <a:outerShdw blurRad="38100" dist="38100" dir="2700000" algn="tl">
                    <a:srgbClr val="000000"/>
                  </a:outerShdw>
                </a:effectLst>
                <a:latin typeface="Arial Narrow" pitchFamily="34" charset="0"/>
              </a:rPr>
              <a:t>FINAL CATEGORY</a:t>
            </a:r>
          </a:p>
        </p:txBody>
      </p:sp>
      <p:sp>
        <p:nvSpPr>
          <p:cNvPr id="90115" name="Text Box 3"/>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000" dirty="0" smtClean="0">
                <a:effectLst>
                  <a:outerShdw blurRad="38100" dist="38100" dir="2700000" algn="tl">
                    <a:srgbClr val="000000"/>
                  </a:outerShdw>
                </a:effectLst>
                <a:latin typeface="Enchanted" pitchFamily="18" charset="0"/>
              </a:rPr>
              <a:t>I’ll provide the accomplishments, you provide the 4 people behind them:</a:t>
            </a:r>
          </a:p>
          <a:p>
            <a:pPr algn="ctr">
              <a:defRPr/>
            </a:pPr>
            <a:endParaRPr lang="en-US" sz="4000" dirty="0" smtClean="0">
              <a:effectLst>
                <a:outerShdw blurRad="38100" dist="38100" dir="2700000" algn="tl">
                  <a:srgbClr val="000000"/>
                </a:outerShdw>
              </a:effectLst>
              <a:latin typeface="Enchanted" pitchFamily="18" charset="0"/>
            </a:endParaRPr>
          </a:p>
          <a:p>
            <a:pPr marL="914400" indent="-914400" algn="ctr">
              <a:buAutoNum type="arabicParenR"/>
              <a:defRPr/>
            </a:pPr>
            <a:r>
              <a:rPr lang="en-US" sz="4000" dirty="0" smtClean="0">
                <a:effectLst>
                  <a:outerShdw blurRad="38100" dist="38100" dir="2700000" algn="tl">
                    <a:srgbClr val="000000"/>
                  </a:outerShdw>
                </a:effectLst>
                <a:latin typeface="Enchanted" pitchFamily="18" charset="0"/>
              </a:rPr>
              <a:t>Sold his steel company</a:t>
            </a:r>
          </a:p>
          <a:p>
            <a:pPr marL="914400" indent="-914400" algn="ctr">
              <a:buAutoNum type="arabicParenR"/>
              <a:defRPr/>
            </a:pPr>
            <a:r>
              <a:rPr lang="en-US" sz="4000" dirty="0" smtClean="0">
                <a:effectLst>
                  <a:outerShdw blurRad="38100" dist="38100" dir="2700000" algn="tl">
                    <a:srgbClr val="000000"/>
                  </a:outerShdw>
                </a:effectLst>
                <a:latin typeface="Enchanted" pitchFamily="18" charset="0"/>
              </a:rPr>
              <a:t>Standard Oil Company of Ohio</a:t>
            </a:r>
          </a:p>
          <a:p>
            <a:pPr marL="914400" indent="-914400" algn="ctr">
              <a:buAutoNum type="arabicParenR"/>
              <a:defRPr/>
            </a:pPr>
            <a:r>
              <a:rPr lang="en-US" sz="4000" dirty="0" smtClean="0">
                <a:effectLst>
                  <a:outerShdw blurRad="38100" dist="38100" dir="2700000" algn="tl">
                    <a:srgbClr val="000000"/>
                  </a:outerShdw>
                </a:effectLst>
                <a:latin typeface="Enchanted" pitchFamily="18" charset="0"/>
              </a:rPr>
              <a:t>Huge investor in Railroads</a:t>
            </a:r>
          </a:p>
          <a:p>
            <a:pPr marL="914400" indent="-914400" algn="ctr">
              <a:buAutoNum type="arabicParenR"/>
              <a:defRPr/>
            </a:pPr>
            <a:r>
              <a:rPr lang="en-US" sz="4000" dirty="0" smtClean="0">
                <a:effectLst>
                  <a:outerShdw blurRad="38100" dist="38100" dir="2700000" algn="tl">
                    <a:srgbClr val="000000"/>
                  </a:outerShdw>
                </a:effectLst>
                <a:latin typeface="Enchanted" pitchFamily="18" charset="0"/>
              </a:rPr>
              <a:t>General Electric</a:t>
            </a:r>
            <a:endParaRPr lang="en-US" sz="4000" dirty="0">
              <a:effectLst>
                <a:outerShdw blurRad="38100" dist="38100" dir="2700000" algn="tl">
                  <a:srgbClr val="000000"/>
                </a:outerShdw>
              </a:effectLst>
              <a:latin typeface="Enchanted" pitchFamily="18" charset="0"/>
            </a:endParaRPr>
          </a:p>
        </p:txBody>
      </p:sp>
      <p:sp>
        <p:nvSpPr>
          <p:cNvPr id="63492" name="AutoShape 4">
            <a:hlinkClick r:id="rId3"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63493" name="AutoShape 6">
            <a:hlinkClick r:id="rId4" action="ppaction://hlinksldjump"/>
          </p:cNvPr>
          <p:cNvSpPr>
            <a:spLocks noChangeArrowheads="1"/>
          </p:cNvSpPr>
          <p:nvPr/>
        </p:nvSpPr>
        <p:spPr bwMode="auto">
          <a:xfrm>
            <a:off x="7162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pic>
        <p:nvPicPr>
          <p:cNvPr id="90120" name="thinktheme.wav">
            <a:hlinkClick r:id="" action="ppaction://media"/>
          </p:cNvPr>
          <p:cNvPicPr>
            <a:picLocks noRot="1" noChangeAspect="1" noChangeArrowheads="1"/>
          </p:cNvPicPr>
          <p:nvPr>
            <a:audioFile r:link="rId1"/>
          </p:nvPr>
        </p:nvPicPr>
        <p:blipFill>
          <a:blip r:embed="rId5" cstate="print">
            <a:extLst>
              <a:ext uri="{28A0092B-C50C-407E-A947-70E740481C1C}">
                <a14:useLocalDpi xmlns:a14="http://schemas.microsoft.com/office/drawing/2010/main" xmlns="" val="0"/>
              </a:ext>
            </a:extLst>
          </a:blip>
          <a:srcRect/>
          <a:stretch>
            <a:fillRect/>
          </a:stretch>
        </p:blipFill>
        <p:spPr bwMode="auto">
          <a:xfrm>
            <a:off x="8821738" y="0"/>
            <a:ext cx="322262" cy="322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32094" fill="hold"/>
                                        <p:tgtEl>
                                          <p:spTgt spid="9012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90120"/>
                </p:tgtEl>
              </p:cMediaNode>
            </p:audio>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Text Box 2"/>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Who are </a:t>
            </a:r>
          </a:p>
          <a:p>
            <a:pPr marL="914400" indent="-914400" algn="ctr">
              <a:buAutoNum type="arabicParenR"/>
              <a:defRPr/>
            </a:pPr>
            <a:r>
              <a:rPr lang="en-US" sz="4800" dirty="0" smtClean="0">
                <a:effectLst>
                  <a:outerShdw blurRad="38100" dist="38100" dir="2700000" algn="tl">
                    <a:srgbClr val="000000"/>
                  </a:outerShdw>
                </a:effectLst>
                <a:latin typeface="Enchanted" pitchFamily="18" charset="0"/>
              </a:rPr>
              <a:t>Andrew Carnegie</a:t>
            </a:r>
          </a:p>
          <a:p>
            <a:pPr marL="914400" indent="-914400" algn="ctr">
              <a:buAutoNum type="arabicParenR"/>
              <a:defRPr/>
            </a:pPr>
            <a:r>
              <a:rPr lang="en-US" sz="4800" dirty="0" smtClean="0">
                <a:effectLst>
                  <a:outerShdw blurRad="38100" dist="38100" dir="2700000" algn="tl">
                    <a:srgbClr val="000000"/>
                  </a:outerShdw>
                </a:effectLst>
                <a:latin typeface="Enchanted" pitchFamily="18" charset="0"/>
              </a:rPr>
              <a:t>John David Rockefeller</a:t>
            </a:r>
          </a:p>
          <a:p>
            <a:pPr marL="914400" indent="-914400" algn="ctr">
              <a:buAutoNum type="arabicParenR"/>
              <a:defRPr/>
            </a:pPr>
            <a:r>
              <a:rPr lang="en-US" sz="4800" dirty="0" smtClean="0">
                <a:effectLst>
                  <a:outerShdw blurRad="38100" dist="38100" dir="2700000" algn="tl">
                    <a:srgbClr val="000000"/>
                  </a:outerShdw>
                </a:effectLst>
                <a:latin typeface="Enchanted" pitchFamily="18" charset="0"/>
              </a:rPr>
              <a:t>Cornelius Vanderbilt</a:t>
            </a:r>
          </a:p>
          <a:p>
            <a:pPr marL="914400" indent="-914400" algn="ctr">
              <a:buAutoNum type="arabicParenR"/>
              <a:defRPr/>
            </a:pPr>
            <a:r>
              <a:rPr lang="en-US" sz="4800" dirty="0" smtClean="0">
                <a:effectLst>
                  <a:outerShdw blurRad="38100" dist="38100" dir="2700000" algn="tl">
                    <a:srgbClr val="000000"/>
                  </a:outerShdw>
                </a:effectLst>
                <a:latin typeface="Enchanted" pitchFamily="18" charset="0"/>
              </a:rPr>
              <a:t>JP Morgan</a:t>
            </a:r>
          </a:p>
          <a:p>
            <a:pPr marL="914400" indent="-914400" algn="ctr">
              <a:buAutoNum type="arabicParenR"/>
              <a:defRPr/>
            </a:pPr>
            <a:endParaRPr lang="en-US" sz="4800" dirty="0">
              <a:effectLst>
                <a:outerShdw blurRad="38100" dist="38100" dir="2700000" algn="tl">
                  <a:srgbClr val="000000"/>
                </a:outerShdw>
              </a:effectLst>
              <a:latin typeface="Enchanted" pitchFamily="18" charset="0"/>
            </a:endParaRPr>
          </a:p>
        </p:txBody>
      </p:sp>
      <p:sp>
        <p:nvSpPr>
          <p:cNvPr id="91139" name="Text Box 3"/>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a:solidFill>
                  <a:srgbClr val="3399FF"/>
                </a:solidFill>
                <a:effectLst>
                  <a:outerShdw blurRad="38100" dist="38100" dir="2700000" algn="tl">
                    <a:srgbClr val="000000"/>
                  </a:outerShdw>
                </a:effectLst>
                <a:latin typeface="Arial Narrow" pitchFamily="34" charset="0"/>
              </a:rPr>
              <a:t>FINAL CATEGORY</a:t>
            </a:r>
          </a:p>
        </p:txBody>
      </p:sp>
      <p:sp>
        <p:nvSpPr>
          <p:cNvPr id="64516" name="AutoShape 4">
            <a:hlinkClick r:id="rId2" action="ppaction://hlinksldjump"/>
          </p:cNvPr>
          <p:cNvSpPr>
            <a:spLocks noChangeArrowheads="1"/>
          </p:cNvSpPr>
          <p:nvPr/>
        </p:nvSpPr>
        <p:spPr bwMode="auto">
          <a:xfrm>
            <a:off x="79248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ctrTitle"/>
          </p:nvPr>
        </p:nvSpPr>
        <p:spPr>
          <a:xfrm>
            <a:off x="685800" y="2286000"/>
            <a:ext cx="7772400" cy="1143000"/>
          </a:xfrm>
        </p:spPr>
        <p:txBody>
          <a:bodyPr/>
          <a:lstStyle/>
          <a:p>
            <a:pPr>
              <a:defRPr/>
            </a:pPr>
            <a:r>
              <a:rPr lang="en-US" smtClean="0">
                <a:effectLst>
                  <a:outerShdw blurRad="38100" dist="38100" dir="2700000" algn="tl">
                    <a:srgbClr val="000000"/>
                  </a:outerShdw>
                </a:effectLst>
              </a:rPr>
              <a:t>END OF GAME</a:t>
            </a:r>
            <a:endParaRPr lang="en-US" smtClean="0"/>
          </a:p>
        </p:txBody>
      </p:sp>
      <p:sp>
        <p:nvSpPr>
          <p:cNvPr id="65539" name="Rectangle 3"/>
          <p:cNvSpPr>
            <a:spLocks noGrp="1" noChangeArrowheads="1"/>
          </p:cNvSpPr>
          <p:nvPr>
            <p:ph type="subTitle" idx="1"/>
          </p:nvPr>
        </p:nvSpPr>
        <p:spPr/>
        <p:txBody>
          <a:bodyPr/>
          <a:lstStyle/>
          <a:p>
            <a:r>
              <a:rPr lang="en-US" smtClean="0"/>
              <a:t>Daily Doubles and </a:t>
            </a:r>
          </a:p>
          <a:p>
            <a:r>
              <a:rPr lang="en-US" smtClean="0"/>
              <a:t>usage notes follow...</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6562" name="Object 2"/>
          <p:cNvGraphicFramePr>
            <a:graphicFrameLocks noChangeAspect="1"/>
          </p:cNvGraphicFramePr>
          <p:nvPr/>
        </p:nvGraphicFramePr>
        <p:xfrm>
          <a:off x="609600" y="685800"/>
          <a:ext cx="8002588" cy="5334000"/>
        </p:xfrm>
        <a:graphic>
          <a:graphicData uri="http://schemas.openxmlformats.org/presentationml/2006/ole">
            <p:oleObj spid="_x0000_s66573" name="WordArt 3.2" r:id="rId4" imgW="6097742" imgH="4064415" progId="">
              <p:embed/>
            </p:oleObj>
          </a:graphicData>
        </a:graphic>
      </p:graphicFrame>
      <p:sp>
        <p:nvSpPr>
          <p:cNvPr id="66563" name="AutoShape 3">
            <a:hlinkClick r:id="rId5" action="ppaction://hlinksldjump" highlightClick="1"/>
          </p:cNvPr>
          <p:cNvSpPr>
            <a:spLocks noChangeArrowheads="1"/>
          </p:cNvSpPr>
          <p:nvPr/>
        </p:nvSpPr>
        <p:spPr bwMode="auto">
          <a:xfrm>
            <a:off x="8305800" y="6096000"/>
            <a:ext cx="609600" cy="533400"/>
          </a:xfrm>
          <a:prstGeom prst="actionButtonForwardNext">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70660" name="dail1267.wav">
            <a:hlinkClick r:id="" action="ppaction://ole?verb=0"/>
          </p:cNvPr>
          <p:cNvPicPr>
            <a:picLocks noRot="1" noChangeAspect="1" noChangeArrowheads="1"/>
          </p:cNvPicPr>
          <p:nvPr>
            <a:wavAudioFile r:embed="rId2" name="dailydouble.wav"/>
          </p:nvPr>
        </p:nvPicPr>
        <p:blipFill>
          <a:blip r:embed="rId6" cstate="print">
            <a:extLst>
              <a:ext uri="{28A0092B-C50C-407E-A947-70E740481C1C}">
                <a14:useLocalDpi xmlns:a14="http://schemas.microsoft.com/office/drawing/2010/main" xmlns="" val="0"/>
              </a:ext>
            </a:extLst>
          </a:blip>
          <a:srcRect/>
          <a:stretch>
            <a:fillRect/>
          </a:stretch>
        </p:blipFill>
        <p:spPr bwMode="auto">
          <a:xfrm>
            <a:off x="228600" y="228600"/>
            <a:ext cx="3048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6565" name="AutoShape 5">
            <a:hlinkClick r:id="rId7" action="ppaction://hlinksldjump"/>
          </p:cNvPr>
          <p:cNvSpPr>
            <a:spLocks noChangeArrowheads="1"/>
          </p:cNvSpPr>
          <p:nvPr/>
        </p:nvSpPr>
        <p:spPr bwMode="auto">
          <a:xfrm>
            <a:off x="2286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70660"/>
                                        </p:tgtEl>
                                        <p:attrNameLst>
                                          <p:attrName>style.visibility</p:attrName>
                                        </p:attrNameLst>
                                      </p:cBhvr>
                                      <p:to>
                                        <p:strVal val="visible"/>
                                      </p:to>
                                    </p:set>
                                  </p:childTnLst>
                                  <p:subTnLst>
                                    <p:set>
                                      <p:cBhvr override="childStyle">
                                        <p:cTn dur="1" fill="hold" display="0" masterRel="sameClick" afterEffect="1">
                                          <p:stCondLst>
                                            <p:cond evt="end" delay="0">
                                              <p:tn val="5"/>
                                            </p:cond>
                                          </p:stCondLst>
                                        </p:cTn>
                                        <p:tgtEl>
                                          <p:spTgt spid="70660"/>
                                        </p:tgtEl>
                                        <p:attrNameLst>
                                          <p:attrName>style.visibility</p:attrName>
                                        </p:attrNameLst>
                                      </p:cBhvr>
                                      <p:to>
                                        <p:strVal val="hidden"/>
                                      </p:to>
                                    </p:set>
                                  </p:subTnLst>
                                </p:cTn>
                              </p:par>
                            </p:childTnLst>
                          </p:cTn>
                        </p:par>
                        <p:par>
                          <p:cTn id="7" fill="hold" nodeType="afterGroup">
                            <p:stCondLst>
                              <p:cond delay="500"/>
                            </p:stCondLst>
                            <p:childTnLst>
                              <p:par>
                                <p:cTn id="8" presetID="1" presetClass="mediacall" presetSubtype="0" fill="hold" nodeType="afterEffect">
                                  <p:stCondLst>
                                    <p:cond delay="0"/>
                                  </p:stCondLst>
                                  <p:childTnLst>
                                    <p:cmd type="call" cmd="playFrom(0.0)">
                                      <p:cBhvr>
                                        <p:cTn id="9" dur="1" fill="hold"/>
                                        <p:tgtEl>
                                          <p:spTgt spid="7066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0" fill="hold" display="0">
                  <p:stCondLst>
                    <p:cond delay="indefinite"/>
                  </p:stCondLst>
                  <p:endCondLst>
                    <p:cond evt="onPrev" delay="0">
                      <p:tgtEl>
                        <p:sldTgt/>
                      </p:tgtEl>
                    </p:cond>
                    <p:cond evt="onStopAudio" delay="0">
                      <p:tgtEl>
                        <p:sldTgt/>
                      </p:tgtEl>
                    </p:cond>
                  </p:endCondLst>
                </p:cTn>
                <p:tgtEl>
                  <p:spTgt spid="70660"/>
                </p:tgtEl>
              </p:cMediaNode>
            </p:audio>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7586" name="Object 2"/>
          <p:cNvGraphicFramePr>
            <a:graphicFrameLocks noChangeAspect="1"/>
          </p:cNvGraphicFramePr>
          <p:nvPr/>
        </p:nvGraphicFramePr>
        <p:xfrm>
          <a:off x="609600" y="685800"/>
          <a:ext cx="8002588" cy="5334000"/>
        </p:xfrm>
        <a:graphic>
          <a:graphicData uri="http://schemas.openxmlformats.org/presentationml/2006/ole">
            <p:oleObj spid="_x0000_s67597" name="WordArt 3.2" r:id="rId4" imgW="6097742" imgH="4064415" progId="">
              <p:embed/>
            </p:oleObj>
          </a:graphicData>
        </a:graphic>
      </p:graphicFrame>
      <p:sp>
        <p:nvSpPr>
          <p:cNvPr id="67587" name="AutoShape 3">
            <a:hlinkClick r:id="rId5" action="ppaction://hlinksldjump" highlightClick="1"/>
          </p:cNvPr>
          <p:cNvSpPr>
            <a:spLocks noChangeArrowheads="1"/>
          </p:cNvSpPr>
          <p:nvPr/>
        </p:nvSpPr>
        <p:spPr bwMode="auto">
          <a:xfrm>
            <a:off x="8305800" y="6096000"/>
            <a:ext cx="609600" cy="533400"/>
          </a:xfrm>
          <a:prstGeom prst="actionButtonForwardNext">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71684" name="dail1283.wav">
            <a:hlinkClick r:id="" action="ppaction://ole?verb=0"/>
          </p:cNvPr>
          <p:cNvPicPr>
            <a:picLocks noRot="1" noChangeAspect="1" noChangeArrowheads="1"/>
          </p:cNvPicPr>
          <p:nvPr>
            <a:wavAudioFile r:embed="rId2" name="dailydouble.wav"/>
          </p:nvPr>
        </p:nvPicPr>
        <p:blipFill>
          <a:blip r:embed="rId6" cstate="print">
            <a:extLst>
              <a:ext uri="{28A0092B-C50C-407E-A947-70E740481C1C}">
                <a14:useLocalDpi xmlns:a14="http://schemas.microsoft.com/office/drawing/2010/main" xmlns="" val="0"/>
              </a:ext>
            </a:extLst>
          </a:blip>
          <a:srcRect/>
          <a:stretch>
            <a:fillRect/>
          </a:stretch>
        </p:blipFill>
        <p:spPr bwMode="auto">
          <a:xfrm>
            <a:off x="228600" y="228600"/>
            <a:ext cx="3048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7589" name="AutoShape 5">
            <a:hlinkClick r:id="rId7" action="ppaction://hlinksldjump"/>
          </p:cNvPr>
          <p:cNvSpPr>
            <a:spLocks noChangeArrowheads="1"/>
          </p:cNvSpPr>
          <p:nvPr/>
        </p:nvSpPr>
        <p:spPr bwMode="auto">
          <a:xfrm>
            <a:off x="2286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71684"/>
                                        </p:tgtEl>
                                        <p:attrNameLst>
                                          <p:attrName>style.visibility</p:attrName>
                                        </p:attrNameLst>
                                      </p:cBhvr>
                                      <p:to>
                                        <p:strVal val="visible"/>
                                      </p:to>
                                    </p:set>
                                  </p:childTnLst>
                                  <p:subTnLst>
                                    <p:set>
                                      <p:cBhvr override="childStyle">
                                        <p:cTn dur="1" fill="hold" display="0" masterRel="sameClick" afterEffect="1">
                                          <p:stCondLst>
                                            <p:cond evt="end" delay="0">
                                              <p:tn val="5"/>
                                            </p:cond>
                                          </p:stCondLst>
                                        </p:cTn>
                                        <p:tgtEl>
                                          <p:spTgt spid="71684"/>
                                        </p:tgtEl>
                                        <p:attrNameLst>
                                          <p:attrName>style.visibility</p:attrName>
                                        </p:attrNameLst>
                                      </p:cBhvr>
                                      <p:to>
                                        <p:strVal val="hidden"/>
                                      </p:to>
                                    </p:set>
                                  </p:subTnLst>
                                </p:cTn>
                              </p:par>
                            </p:childTnLst>
                          </p:cTn>
                        </p:par>
                        <p:par>
                          <p:cTn id="7" fill="hold" nodeType="afterGroup">
                            <p:stCondLst>
                              <p:cond delay="500"/>
                            </p:stCondLst>
                            <p:childTnLst>
                              <p:par>
                                <p:cTn id="8" presetID="1" presetClass="mediacall" presetSubtype="0" fill="hold" nodeType="afterEffect">
                                  <p:stCondLst>
                                    <p:cond delay="0"/>
                                  </p:stCondLst>
                                  <p:childTnLst>
                                    <p:cmd type="call" cmd="playFrom(0.0)">
                                      <p:cBhvr>
                                        <p:cTn id="9" dur="1" fill="hold"/>
                                        <p:tgtEl>
                                          <p:spTgt spid="7168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10" fill="hold" display="0">
                  <p:stCondLst>
                    <p:cond delay="indefinite"/>
                  </p:stCondLst>
                  <p:endCondLst>
                    <p:cond evt="onPrev" delay="0">
                      <p:tgtEl>
                        <p:sldTgt/>
                      </p:tgtEl>
                    </p:cond>
                    <p:cond evt="onStopAudio" delay="0">
                      <p:tgtEl>
                        <p:sldTgt/>
                      </p:tgtEl>
                    </p:cond>
                  </p:endCondLst>
                </p:cTn>
                <p:tgtEl>
                  <p:spTgt spid="71684"/>
                </p:tgtEl>
              </p:cMediaNode>
            </p:audio>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8610" name="Object 2"/>
          <p:cNvGraphicFramePr>
            <a:graphicFrameLocks noChangeAspect="1"/>
          </p:cNvGraphicFramePr>
          <p:nvPr/>
        </p:nvGraphicFramePr>
        <p:xfrm>
          <a:off x="609600" y="685800"/>
          <a:ext cx="8002588" cy="5334000"/>
        </p:xfrm>
        <a:graphic>
          <a:graphicData uri="http://schemas.openxmlformats.org/presentationml/2006/ole">
            <p:oleObj spid="_x0000_s68629" name="WordArt 3.2" r:id="rId4" imgW="6097742" imgH="4064415" progId="">
              <p:embed/>
            </p:oleObj>
          </a:graphicData>
        </a:graphic>
      </p:graphicFrame>
      <p:sp>
        <p:nvSpPr>
          <p:cNvPr id="68611" name="AutoShape 3">
            <a:hlinkClick r:id="rId5" action="ppaction://hlinksldjump" highlightClick="1"/>
          </p:cNvPr>
          <p:cNvSpPr>
            <a:spLocks noChangeArrowheads="1"/>
          </p:cNvSpPr>
          <p:nvPr/>
        </p:nvSpPr>
        <p:spPr bwMode="auto">
          <a:xfrm>
            <a:off x="8305800" y="6096000"/>
            <a:ext cx="609600" cy="533400"/>
          </a:xfrm>
          <a:prstGeom prst="actionButtonForwardNext">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82948" name="dail1298.wav">
            <a:hlinkClick r:id="" action="ppaction://ole?verb=0"/>
          </p:cNvPr>
          <p:cNvPicPr>
            <a:picLocks noRot="1" noChangeAspect="1" noChangeArrowheads="1"/>
          </p:cNvPicPr>
          <p:nvPr>
            <a:wavAudioFile r:embed="rId2" name="dailydouble.wav"/>
          </p:nvPr>
        </p:nvPicPr>
        <p:blipFill>
          <a:blip r:embed="rId6" cstate="print">
            <a:extLst>
              <a:ext uri="{28A0092B-C50C-407E-A947-70E740481C1C}">
                <a14:useLocalDpi xmlns:a14="http://schemas.microsoft.com/office/drawing/2010/main" xmlns="" val="0"/>
              </a:ext>
            </a:extLst>
          </a:blip>
          <a:srcRect/>
          <a:stretch>
            <a:fillRect/>
          </a:stretch>
        </p:blipFill>
        <p:spPr bwMode="auto">
          <a:xfrm>
            <a:off x="228600" y="228600"/>
            <a:ext cx="3048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82949" name="Object 5"/>
          <p:cNvGraphicFramePr>
            <a:graphicFrameLocks noChangeAspect="1"/>
          </p:cNvGraphicFramePr>
          <p:nvPr/>
        </p:nvGraphicFramePr>
        <p:xfrm>
          <a:off x="1066800" y="990600"/>
          <a:ext cx="7011988" cy="4673600"/>
        </p:xfrm>
        <a:graphic>
          <a:graphicData uri="http://schemas.openxmlformats.org/presentationml/2006/ole">
            <p:oleObj spid="_x0000_s68630" name="WordArt 3.2" r:id="rId7" imgW="6098247" imgH="4063501" progId="">
              <p:embed/>
            </p:oleObj>
          </a:graphicData>
        </a:graphic>
      </p:graphicFrame>
      <p:sp>
        <p:nvSpPr>
          <p:cNvPr id="68614" name="AutoShape 6">
            <a:hlinkClick r:id="rId8" action="ppaction://hlinksldjump"/>
          </p:cNvPr>
          <p:cNvSpPr>
            <a:spLocks noChangeArrowheads="1"/>
          </p:cNvSpPr>
          <p:nvPr/>
        </p:nvSpPr>
        <p:spPr bwMode="auto">
          <a:xfrm>
            <a:off x="2286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82948"/>
                                        </p:tgtEl>
                                        <p:attrNameLst>
                                          <p:attrName>style.visibility</p:attrName>
                                        </p:attrNameLst>
                                      </p:cBhvr>
                                      <p:to>
                                        <p:strVal val="visible"/>
                                      </p:to>
                                    </p:set>
                                  </p:childTnLst>
                                  <p:subTnLst>
                                    <p:set>
                                      <p:cBhvr override="childStyle">
                                        <p:cTn dur="1" fill="hold" display="0" masterRel="sameClick" afterEffect="1">
                                          <p:stCondLst>
                                            <p:cond evt="end" delay="0">
                                              <p:tn val="5"/>
                                            </p:cond>
                                          </p:stCondLst>
                                        </p:cTn>
                                        <p:tgtEl>
                                          <p:spTgt spid="82948"/>
                                        </p:tgtEl>
                                        <p:attrNameLst>
                                          <p:attrName>style.visibility</p:attrName>
                                        </p:attrNameLst>
                                      </p:cBhvr>
                                      <p:to>
                                        <p:strVal val="hidden"/>
                                      </p:to>
                                    </p:set>
                                  </p:subTnLst>
                                </p:cTn>
                              </p:par>
                            </p:childTnLst>
                          </p:cTn>
                        </p:par>
                        <p:par>
                          <p:cTn id="7" fill="hold" nodeType="afterGroup">
                            <p:stCondLst>
                              <p:cond delay="500"/>
                            </p:stCondLst>
                            <p:childTnLst>
                              <p:par>
                                <p:cTn id="8" presetID="1" presetClass="mediacall" presetSubtype="0" fill="hold" nodeType="afterEffect">
                                  <p:stCondLst>
                                    <p:cond delay="0"/>
                                  </p:stCondLst>
                                  <p:childTnLst>
                                    <p:cmd type="call" cmd="playFrom(0.0)">
                                      <p:cBhvr>
                                        <p:cTn id="9" dur="1" fill="hold"/>
                                        <p:tgtEl>
                                          <p:spTgt spid="82948"/>
                                        </p:tgtEl>
                                      </p:cBhvr>
                                    </p:cmd>
                                  </p:childTnLst>
                                </p:cTn>
                              </p:par>
                              <p:par>
                                <p:cTn id="10" presetID="23" presetClass="entr" presetSubtype="528" fill="hold" nodeType="withEffect">
                                  <p:stCondLst>
                                    <p:cond delay="1000"/>
                                  </p:stCondLst>
                                  <p:childTnLst>
                                    <p:set>
                                      <p:cBhvr>
                                        <p:cTn id="11" dur="1" fill="hold">
                                          <p:stCondLst>
                                            <p:cond delay="0"/>
                                          </p:stCondLst>
                                        </p:cTn>
                                        <p:tgtEl>
                                          <p:spTgt spid="82949"/>
                                        </p:tgtEl>
                                        <p:attrNameLst>
                                          <p:attrName>style.visibility</p:attrName>
                                        </p:attrNameLst>
                                      </p:cBhvr>
                                      <p:to>
                                        <p:strVal val="visible"/>
                                      </p:to>
                                    </p:set>
                                    <p:anim calcmode="lin" valueType="num">
                                      <p:cBhvr>
                                        <p:cTn id="12" dur="500" fill="hold"/>
                                        <p:tgtEl>
                                          <p:spTgt spid="82949"/>
                                        </p:tgtEl>
                                        <p:attrNameLst>
                                          <p:attrName>ppt_w</p:attrName>
                                        </p:attrNameLst>
                                      </p:cBhvr>
                                      <p:tavLst>
                                        <p:tav tm="0">
                                          <p:val>
                                            <p:fltVal val="0"/>
                                          </p:val>
                                        </p:tav>
                                        <p:tav tm="100000">
                                          <p:val>
                                            <p:strVal val="#ppt_w"/>
                                          </p:val>
                                        </p:tav>
                                      </p:tavLst>
                                    </p:anim>
                                    <p:anim calcmode="lin" valueType="num">
                                      <p:cBhvr>
                                        <p:cTn id="13" dur="500" fill="hold"/>
                                        <p:tgtEl>
                                          <p:spTgt spid="82949"/>
                                        </p:tgtEl>
                                        <p:attrNameLst>
                                          <p:attrName>ppt_h</p:attrName>
                                        </p:attrNameLst>
                                      </p:cBhvr>
                                      <p:tavLst>
                                        <p:tav tm="0">
                                          <p:val>
                                            <p:fltVal val="0"/>
                                          </p:val>
                                        </p:tav>
                                        <p:tav tm="100000">
                                          <p:val>
                                            <p:strVal val="#ppt_h"/>
                                          </p:val>
                                        </p:tav>
                                      </p:tavLst>
                                    </p:anim>
                                    <p:anim calcmode="lin" valueType="num">
                                      <p:cBhvr>
                                        <p:cTn id="14" dur="500" fill="hold"/>
                                        <p:tgtEl>
                                          <p:spTgt spid="82949"/>
                                        </p:tgtEl>
                                        <p:attrNameLst>
                                          <p:attrName>ppt_x</p:attrName>
                                        </p:attrNameLst>
                                      </p:cBhvr>
                                      <p:tavLst>
                                        <p:tav tm="0">
                                          <p:val>
                                            <p:fltVal val="0.5"/>
                                          </p:val>
                                        </p:tav>
                                        <p:tav tm="100000">
                                          <p:val>
                                            <p:strVal val="#ppt_x"/>
                                          </p:val>
                                        </p:tav>
                                      </p:tavLst>
                                    </p:anim>
                                    <p:anim calcmode="lin" valueType="num">
                                      <p:cBhvr>
                                        <p:cTn id="15" dur="500" fill="hold"/>
                                        <p:tgtEl>
                                          <p:spTgt spid="82949"/>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p:cTn id="16" fill="hold" display="0">
                  <p:stCondLst>
                    <p:cond delay="indefinite"/>
                  </p:stCondLst>
                  <p:endCondLst>
                    <p:cond evt="onPrev" delay="0">
                      <p:tgtEl>
                        <p:sldTgt/>
                      </p:tgtEl>
                    </p:cond>
                    <p:cond evt="onStopAudio" delay="0">
                      <p:tgtEl>
                        <p:sldTgt/>
                      </p:tgtEl>
                    </p:cond>
                  </p:endCondLst>
                </p:cTn>
                <p:tgtEl>
                  <p:spTgt spid="82948"/>
                </p:tgtEl>
              </p:cMediaNode>
            </p:audio>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9634" name="Object 2"/>
          <p:cNvGraphicFramePr>
            <a:graphicFrameLocks noChangeAspect="1"/>
          </p:cNvGraphicFramePr>
          <p:nvPr/>
        </p:nvGraphicFramePr>
        <p:xfrm>
          <a:off x="609600" y="685800"/>
          <a:ext cx="8002588" cy="5334000"/>
        </p:xfrm>
        <a:graphic>
          <a:graphicData uri="http://schemas.openxmlformats.org/presentationml/2006/ole">
            <p:oleObj spid="_x0000_s69653" name="WordArt 3.2" r:id="rId4" imgW="6097742" imgH="4064415" progId="">
              <p:embed/>
            </p:oleObj>
          </a:graphicData>
        </a:graphic>
      </p:graphicFrame>
      <p:sp>
        <p:nvSpPr>
          <p:cNvPr id="69635" name="AutoShape 3">
            <a:hlinkClick r:id="" action="ppaction://noaction" highlightClick="1"/>
          </p:cNvPr>
          <p:cNvSpPr>
            <a:spLocks noChangeArrowheads="1"/>
          </p:cNvSpPr>
          <p:nvPr/>
        </p:nvSpPr>
        <p:spPr bwMode="auto">
          <a:xfrm>
            <a:off x="8305800" y="6096000"/>
            <a:ext cx="609600" cy="533400"/>
          </a:xfrm>
          <a:prstGeom prst="actionButtonForwardNext">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pic>
        <p:nvPicPr>
          <p:cNvPr id="83972" name="dail1314.wav">
            <a:hlinkClick r:id="" action="ppaction://ole?verb=0"/>
          </p:cNvPr>
          <p:cNvPicPr>
            <a:picLocks noRot="1" noChangeAspect="1" noChangeArrowheads="1"/>
          </p:cNvPicPr>
          <p:nvPr>
            <a:wavAudioFile r:embed="rId2" name="dailydouble.wav"/>
          </p:nvPr>
        </p:nvPicPr>
        <p:blipFill>
          <a:blip r:embed="rId5" cstate="print">
            <a:extLst>
              <a:ext uri="{28A0092B-C50C-407E-A947-70E740481C1C}">
                <a14:useLocalDpi xmlns:a14="http://schemas.microsoft.com/office/drawing/2010/main" xmlns="" val="0"/>
              </a:ext>
            </a:extLst>
          </a:blip>
          <a:srcRect/>
          <a:stretch>
            <a:fillRect/>
          </a:stretch>
        </p:blipFill>
        <p:spPr bwMode="auto">
          <a:xfrm>
            <a:off x="228600" y="228600"/>
            <a:ext cx="3048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83973" name="Object 5"/>
          <p:cNvGraphicFramePr>
            <a:graphicFrameLocks noChangeAspect="1"/>
          </p:cNvGraphicFramePr>
          <p:nvPr/>
        </p:nvGraphicFramePr>
        <p:xfrm>
          <a:off x="1066800" y="990600"/>
          <a:ext cx="7011988" cy="4673600"/>
        </p:xfrm>
        <a:graphic>
          <a:graphicData uri="http://schemas.openxmlformats.org/presentationml/2006/ole">
            <p:oleObj spid="_x0000_s69654" name="WordArt 3.2" r:id="rId6" imgW="6101718" imgH="4064829" progId="">
              <p:embed/>
            </p:oleObj>
          </a:graphicData>
        </a:graphic>
      </p:graphicFrame>
      <p:sp>
        <p:nvSpPr>
          <p:cNvPr id="69638" name="AutoShape 6">
            <a:hlinkClick r:id="rId7" action="ppaction://hlinksldjump"/>
          </p:cNvPr>
          <p:cNvSpPr>
            <a:spLocks noChangeArrowheads="1"/>
          </p:cNvSpPr>
          <p:nvPr/>
        </p:nvSpPr>
        <p:spPr bwMode="auto">
          <a:xfrm>
            <a:off x="228600" y="5943600"/>
            <a:ext cx="914400" cy="685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3200">
                <a:solidFill>
                  <a:srgbClr val="3399FF"/>
                </a:solidFill>
                <a:latin typeface="Transistor" pitchFamily="2" charset="0"/>
              </a:rPr>
              <a:t>$</a:t>
            </a:r>
            <a:endParaRPr lang="en-US">
              <a:solidFill>
                <a:srgbClr val="3399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afterEffect">
                                  <p:stCondLst>
                                    <p:cond delay="0"/>
                                  </p:stCondLst>
                                  <p:childTnLst>
                                    <p:set>
                                      <p:cBhvr>
                                        <p:cTn id="6" dur="1" fill="hold">
                                          <p:stCondLst>
                                            <p:cond delay="499"/>
                                          </p:stCondLst>
                                        </p:cTn>
                                        <p:tgtEl>
                                          <p:spTgt spid="83972"/>
                                        </p:tgtEl>
                                        <p:attrNameLst>
                                          <p:attrName>style.visibility</p:attrName>
                                        </p:attrNameLst>
                                      </p:cBhvr>
                                      <p:to>
                                        <p:strVal val="visible"/>
                                      </p:to>
                                    </p:set>
                                  </p:childTnLst>
                                  <p:subTnLst>
                                    <p:set>
                                      <p:cBhvr override="childStyle">
                                        <p:cTn dur="1" fill="hold" display="0" masterRel="sameClick" afterEffect="1">
                                          <p:stCondLst>
                                            <p:cond evt="end" delay="0">
                                              <p:tn val="5"/>
                                            </p:cond>
                                          </p:stCondLst>
                                        </p:cTn>
                                        <p:tgtEl>
                                          <p:spTgt spid="83972"/>
                                        </p:tgtEl>
                                        <p:attrNameLst>
                                          <p:attrName>style.visibility</p:attrName>
                                        </p:attrNameLst>
                                      </p:cBhvr>
                                      <p:to>
                                        <p:strVal val="hidden"/>
                                      </p:to>
                                    </p:set>
                                  </p:subTnLst>
                                </p:cTn>
                              </p:par>
                            </p:childTnLst>
                          </p:cTn>
                        </p:par>
                        <p:par>
                          <p:cTn id="7" fill="hold" nodeType="afterGroup">
                            <p:stCondLst>
                              <p:cond delay="500"/>
                            </p:stCondLst>
                            <p:childTnLst>
                              <p:par>
                                <p:cTn id="8" presetID="1" presetClass="mediacall" presetSubtype="0" fill="hold" nodeType="afterEffect">
                                  <p:stCondLst>
                                    <p:cond delay="0"/>
                                  </p:stCondLst>
                                  <p:childTnLst>
                                    <p:cmd type="call" cmd="playFrom(0.0)">
                                      <p:cBhvr>
                                        <p:cTn id="9" dur="1" fill="hold"/>
                                        <p:tgtEl>
                                          <p:spTgt spid="83972"/>
                                        </p:tgtEl>
                                      </p:cBhvr>
                                    </p:cmd>
                                  </p:childTnLst>
                                </p:cTn>
                              </p:par>
                              <p:par>
                                <p:cTn id="10" presetID="23" presetClass="entr" presetSubtype="528" fill="hold" nodeType="withEffect">
                                  <p:stCondLst>
                                    <p:cond delay="1000"/>
                                  </p:stCondLst>
                                  <p:childTnLst>
                                    <p:set>
                                      <p:cBhvr>
                                        <p:cTn id="11" dur="1" fill="hold">
                                          <p:stCondLst>
                                            <p:cond delay="0"/>
                                          </p:stCondLst>
                                        </p:cTn>
                                        <p:tgtEl>
                                          <p:spTgt spid="83973"/>
                                        </p:tgtEl>
                                        <p:attrNameLst>
                                          <p:attrName>style.visibility</p:attrName>
                                        </p:attrNameLst>
                                      </p:cBhvr>
                                      <p:to>
                                        <p:strVal val="visible"/>
                                      </p:to>
                                    </p:set>
                                    <p:anim calcmode="lin" valueType="num">
                                      <p:cBhvr>
                                        <p:cTn id="12" dur="500" fill="hold"/>
                                        <p:tgtEl>
                                          <p:spTgt spid="83973"/>
                                        </p:tgtEl>
                                        <p:attrNameLst>
                                          <p:attrName>ppt_w</p:attrName>
                                        </p:attrNameLst>
                                      </p:cBhvr>
                                      <p:tavLst>
                                        <p:tav tm="0">
                                          <p:val>
                                            <p:fltVal val="0"/>
                                          </p:val>
                                        </p:tav>
                                        <p:tav tm="100000">
                                          <p:val>
                                            <p:strVal val="#ppt_w"/>
                                          </p:val>
                                        </p:tav>
                                      </p:tavLst>
                                    </p:anim>
                                    <p:anim calcmode="lin" valueType="num">
                                      <p:cBhvr>
                                        <p:cTn id="13" dur="500" fill="hold"/>
                                        <p:tgtEl>
                                          <p:spTgt spid="83973"/>
                                        </p:tgtEl>
                                        <p:attrNameLst>
                                          <p:attrName>ppt_h</p:attrName>
                                        </p:attrNameLst>
                                      </p:cBhvr>
                                      <p:tavLst>
                                        <p:tav tm="0">
                                          <p:val>
                                            <p:fltVal val="0"/>
                                          </p:val>
                                        </p:tav>
                                        <p:tav tm="100000">
                                          <p:val>
                                            <p:strVal val="#ppt_h"/>
                                          </p:val>
                                        </p:tav>
                                      </p:tavLst>
                                    </p:anim>
                                    <p:anim calcmode="lin" valueType="num">
                                      <p:cBhvr>
                                        <p:cTn id="14" dur="500" fill="hold"/>
                                        <p:tgtEl>
                                          <p:spTgt spid="83973"/>
                                        </p:tgtEl>
                                        <p:attrNameLst>
                                          <p:attrName>ppt_x</p:attrName>
                                        </p:attrNameLst>
                                      </p:cBhvr>
                                      <p:tavLst>
                                        <p:tav tm="0">
                                          <p:val>
                                            <p:fltVal val="0.5"/>
                                          </p:val>
                                        </p:tav>
                                        <p:tav tm="100000">
                                          <p:val>
                                            <p:strVal val="#ppt_x"/>
                                          </p:val>
                                        </p:tav>
                                      </p:tavLst>
                                    </p:anim>
                                    <p:anim calcmode="lin" valueType="num">
                                      <p:cBhvr>
                                        <p:cTn id="15" dur="500" fill="hold"/>
                                        <p:tgtEl>
                                          <p:spTgt spid="83973"/>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p:cTn id="16" fill="hold" display="0">
                  <p:stCondLst>
                    <p:cond delay="indefinite"/>
                  </p:stCondLst>
                  <p:endCondLst>
                    <p:cond evt="onPrev" delay="0">
                      <p:tgtEl>
                        <p:sldTgt/>
                      </p:tgtEl>
                    </p:cond>
                    <p:cond evt="onStopAudio" delay="0">
                      <p:tgtEl>
                        <p:sldTgt/>
                      </p:tgtEl>
                    </p:cond>
                  </p:endCondLst>
                </p:cTn>
                <p:tgtEl>
                  <p:spTgt spid="83972"/>
                </p:tgtEl>
              </p:cMediaNode>
            </p:audio>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ext Box 2"/>
          <p:cNvSpPr txBox="1">
            <a:spLocks noChangeArrowheads="1"/>
          </p:cNvSpPr>
          <p:nvPr/>
        </p:nvSpPr>
        <p:spPr bwMode="auto">
          <a:xfrm>
            <a:off x="838200" y="381000"/>
            <a:ext cx="7239000" cy="6858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3600"/>
              <a:t>Robins</a:t>
            </a:r>
          </a:p>
        </p:txBody>
      </p:sp>
      <p:sp>
        <p:nvSpPr>
          <p:cNvPr id="70659" name="Text Box 3"/>
          <p:cNvSpPr txBox="1">
            <a:spLocks noChangeArrowheads="1"/>
          </p:cNvSpPr>
          <p:nvPr/>
        </p:nvSpPr>
        <p:spPr bwMode="auto">
          <a:xfrm>
            <a:off x="838200" y="2438400"/>
            <a:ext cx="7239000" cy="6858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3600"/>
              <a:t>Blue Jays</a:t>
            </a:r>
          </a:p>
        </p:txBody>
      </p:sp>
      <p:sp>
        <p:nvSpPr>
          <p:cNvPr id="70660" name="Text Box 4"/>
          <p:cNvSpPr txBox="1">
            <a:spLocks noChangeArrowheads="1"/>
          </p:cNvSpPr>
          <p:nvPr/>
        </p:nvSpPr>
        <p:spPr bwMode="auto">
          <a:xfrm>
            <a:off x="838200" y="4495800"/>
            <a:ext cx="7239000" cy="6858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3600"/>
              <a:t>Buzzards</a:t>
            </a:r>
          </a:p>
        </p:txBody>
      </p:sp>
      <p:sp>
        <p:nvSpPr>
          <p:cNvPr id="70661" name="Text Box 5"/>
          <p:cNvSpPr txBox="1">
            <a:spLocks noChangeArrowheads="1"/>
          </p:cNvSpPr>
          <p:nvPr/>
        </p:nvSpPr>
        <p:spPr bwMode="auto">
          <a:xfrm>
            <a:off x="3200400" y="1295400"/>
            <a:ext cx="523875" cy="8239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4800">
                <a:latin typeface="Transistor" pitchFamily="2" charset="0"/>
              </a:rPr>
              <a:t>$</a:t>
            </a:r>
          </a:p>
        </p:txBody>
      </p:sp>
      <p:sp>
        <p:nvSpPr>
          <p:cNvPr id="70662" name="Text Box 6"/>
          <p:cNvSpPr txBox="1">
            <a:spLocks noChangeArrowheads="1"/>
          </p:cNvSpPr>
          <p:nvPr/>
        </p:nvSpPr>
        <p:spPr bwMode="auto">
          <a:xfrm>
            <a:off x="3200400" y="3352800"/>
            <a:ext cx="523875" cy="8239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4800">
                <a:latin typeface="Transistor" pitchFamily="2" charset="0"/>
              </a:rPr>
              <a:t>$</a:t>
            </a:r>
          </a:p>
        </p:txBody>
      </p:sp>
      <p:sp>
        <p:nvSpPr>
          <p:cNvPr id="70663" name="Text Box 7"/>
          <p:cNvSpPr txBox="1">
            <a:spLocks noChangeArrowheads="1"/>
          </p:cNvSpPr>
          <p:nvPr/>
        </p:nvSpPr>
        <p:spPr bwMode="auto">
          <a:xfrm>
            <a:off x="3200400" y="5410200"/>
            <a:ext cx="523875" cy="8239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sz="4800">
                <a:latin typeface="Transistor" pitchFamily="2" charset="0"/>
              </a:rPr>
              <a:t>$</a:t>
            </a:r>
          </a:p>
        </p:txBody>
      </p:sp>
      <p:graphicFrame>
        <p:nvGraphicFramePr>
          <p:cNvPr id="70664" name="Object 11">
            <a:hlinkClick r:id="" action="ppaction://ole?verb=1"/>
          </p:cNvPr>
          <p:cNvGraphicFramePr>
            <a:graphicFrameLocks noChangeAspect="1"/>
          </p:cNvGraphicFramePr>
          <p:nvPr/>
        </p:nvGraphicFramePr>
        <p:xfrm>
          <a:off x="3657600" y="1447800"/>
          <a:ext cx="1609725" cy="600075"/>
        </p:xfrm>
        <a:graphic>
          <a:graphicData uri="http://schemas.openxmlformats.org/presentationml/2006/ole">
            <p:oleObj spid="_x0000_s70690" name="Worksheet" r:id="rId3" imgW="2433600" imgH="907200" progId="Excel.Sheet.8">
              <p:embed/>
            </p:oleObj>
          </a:graphicData>
        </a:graphic>
      </p:graphicFrame>
      <p:graphicFrame>
        <p:nvGraphicFramePr>
          <p:cNvPr id="70665" name="Object 12">
            <a:hlinkClick r:id="" action="ppaction://ole?verb=1"/>
          </p:cNvPr>
          <p:cNvGraphicFramePr>
            <a:graphicFrameLocks noChangeAspect="1"/>
          </p:cNvGraphicFramePr>
          <p:nvPr/>
        </p:nvGraphicFramePr>
        <p:xfrm>
          <a:off x="3657600" y="3505200"/>
          <a:ext cx="1609725" cy="600075"/>
        </p:xfrm>
        <a:graphic>
          <a:graphicData uri="http://schemas.openxmlformats.org/presentationml/2006/ole">
            <p:oleObj spid="_x0000_s70691" name="Worksheet" r:id="rId4" imgW="2433600" imgH="907200" progId="Excel.Sheet.8">
              <p:embed/>
            </p:oleObj>
          </a:graphicData>
        </a:graphic>
      </p:graphicFrame>
      <p:graphicFrame>
        <p:nvGraphicFramePr>
          <p:cNvPr id="70666" name="Object 13">
            <a:hlinkClick r:id="" action="ppaction://ole?verb=1"/>
          </p:cNvPr>
          <p:cNvGraphicFramePr>
            <a:graphicFrameLocks noChangeAspect="1"/>
          </p:cNvGraphicFramePr>
          <p:nvPr/>
        </p:nvGraphicFramePr>
        <p:xfrm>
          <a:off x="3657600" y="5562600"/>
          <a:ext cx="1609725" cy="600075"/>
        </p:xfrm>
        <a:graphic>
          <a:graphicData uri="http://schemas.openxmlformats.org/presentationml/2006/ole">
            <p:oleObj spid="_x0000_s70692" name="Worksheet" r:id="rId5" imgW="2433600" imgH="907200" progId="Excel.Sheet.8">
              <p:embed/>
            </p:oleObj>
          </a:graphicData>
        </a:graphic>
      </p:graphicFrame>
      <p:sp>
        <p:nvSpPr>
          <p:cNvPr id="70667" name="AutoShape 14">
            <a:hlinkClick r:id="" action="ppaction://hlinkshowjump?jump=lastslideviewed" highlightClick="1"/>
          </p:cNvPr>
          <p:cNvSpPr>
            <a:spLocks noChangeArrowheads="1"/>
          </p:cNvSpPr>
          <p:nvPr/>
        </p:nvSpPr>
        <p:spPr bwMode="auto">
          <a:xfrm>
            <a:off x="152400" y="6248400"/>
            <a:ext cx="609600" cy="457200"/>
          </a:xfrm>
          <a:prstGeom prst="actionButtonBackPrevious">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70668" name="AutoShape 15">
            <a:hlinkClick r:id="rId6" action="ppaction://hlinksldjump" highlightClick="1"/>
          </p:cNvPr>
          <p:cNvSpPr>
            <a:spLocks noChangeArrowheads="1"/>
          </p:cNvSpPr>
          <p:nvPr/>
        </p:nvSpPr>
        <p:spPr bwMode="auto">
          <a:xfrm>
            <a:off x="8229600" y="6172200"/>
            <a:ext cx="685800" cy="533400"/>
          </a:xfrm>
          <a:prstGeom prst="actionButtonHome">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smtClean="0">
                <a:solidFill>
                  <a:schemeClr val="bg2"/>
                </a:solidFill>
              </a:rPr>
              <a:t>JEOPARDY! Slide Show</a:t>
            </a:r>
            <a:br>
              <a:rPr lang="en-US" smtClean="0">
                <a:solidFill>
                  <a:schemeClr val="bg2"/>
                </a:solidFill>
              </a:rPr>
            </a:br>
            <a:r>
              <a:rPr lang="en-US" smtClean="0">
                <a:solidFill>
                  <a:schemeClr val="bg2"/>
                </a:solidFill>
              </a:rPr>
              <a:t>Setup</a:t>
            </a:r>
          </a:p>
        </p:txBody>
      </p:sp>
      <p:sp>
        <p:nvSpPr>
          <p:cNvPr id="71683" name="Rectangle 3"/>
          <p:cNvSpPr>
            <a:spLocks noGrp="1" noChangeArrowheads="1"/>
          </p:cNvSpPr>
          <p:nvPr>
            <p:ph type="body" idx="1"/>
          </p:nvPr>
        </p:nvSpPr>
        <p:spPr>
          <a:xfrm>
            <a:off x="685800" y="1981200"/>
            <a:ext cx="7772400" cy="4495800"/>
          </a:xfrm>
        </p:spPr>
        <p:txBody>
          <a:bodyPr/>
          <a:lstStyle/>
          <a:p>
            <a:r>
              <a:rPr lang="en-US" sz="1400" smtClean="0">
                <a:solidFill>
                  <a:schemeClr val="bg2"/>
                </a:solidFill>
              </a:rPr>
              <a:t>The font for the question &amp; answer slides is “Enchanted;” a copy of this font in located in the “REAL Jeopardy Template” folder or included in the “jeopardy_pc.zip” file. (This font will need to be installed in the C:/WINDOWS/FONTS folder of the computer running the show.) In order to keep all of the sounds and fonts together, copy the entire “REAL Jeopardy Template” folder or “jeopardy_pc.zip” file.</a:t>
            </a:r>
          </a:p>
          <a:p>
            <a:r>
              <a:rPr lang="en-US" sz="1400" smtClean="0">
                <a:solidFill>
                  <a:schemeClr val="bg2"/>
                </a:solidFill>
              </a:rPr>
              <a:t>To change the categories:</a:t>
            </a:r>
          </a:p>
          <a:p>
            <a:pPr lvl="1"/>
            <a:r>
              <a:rPr lang="en-US" sz="1400" smtClean="0">
                <a:solidFill>
                  <a:schemeClr val="bg2"/>
                </a:solidFill>
              </a:rPr>
              <a:t>1. Go to the “Edit”menu and choose “Replace…”</a:t>
            </a:r>
          </a:p>
          <a:p>
            <a:pPr lvl="1"/>
            <a:r>
              <a:rPr lang="en-US" sz="1400" smtClean="0">
                <a:solidFill>
                  <a:schemeClr val="bg2"/>
                </a:solidFill>
              </a:rPr>
              <a:t>2. In the Find box, type CATEGORY X (X being 1 through 5) (all caps).</a:t>
            </a:r>
          </a:p>
          <a:p>
            <a:pPr lvl="1"/>
            <a:r>
              <a:rPr lang="en-US" sz="1400" smtClean="0">
                <a:solidFill>
                  <a:schemeClr val="bg2"/>
                </a:solidFill>
              </a:rPr>
              <a:t>3. In the Replace box, type the category in all caps (for example, PRESIDENTS).</a:t>
            </a:r>
          </a:p>
          <a:p>
            <a:pPr lvl="1"/>
            <a:r>
              <a:rPr lang="en-US" sz="1400" smtClean="0">
                <a:solidFill>
                  <a:schemeClr val="bg2"/>
                </a:solidFill>
              </a:rPr>
              <a:t>4. Click Replace All…</a:t>
            </a:r>
          </a:p>
          <a:p>
            <a:r>
              <a:rPr lang="en-US" sz="1400" smtClean="0">
                <a:solidFill>
                  <a:schemeClr val="bg2"/>
                </a:solidFill>
              </a:rPr>
              <a:t>To change the dollar values (for example to create Double Jeopardy):</a:t>
            </a:r>
          </a:p>
          <a:p>
            <a:pPr lvl="1"/>
            <a:r>
              <a:rPr lang="en-US" sz="1400" smtClean="0">
                <a:solidFill>
                  <a:schemeClr val="bg2"/>
                </a:solidFill>
              </a:rPr>
              <a:t>1. Go to the “Edit” menu and choose “Replace…”</a:t>
            </a:r>
          </a:p>
          <a:p>
            <a:pPr lvl="1"/>
            <a:r>
              <a:rPr lang="en-US" sz="1400" smtClean="0">
                <a:solidFill>
                  <a:schemeClr val="bg2"/>
                </a:solidFill>
              </a:rPr>
              <a:t>2. In the Find box, type $X (the dollar value you want to change).</a:t>
            </a:r>
          </a:p>
          <a:p>
            <a:pPr lvl="1"/>
            <a:r>
              <a:rPr lang="en-US" sz="1400" smtClean="0">
                <a:solidFill>
                  <a:schemeClr val="bg2"/>
                </a:solidFill>
              </a:rPr>
              <a:t>3. In the Replace box, type the new dollar value (with $).</a:t>
            </a:r>
          </a:p>
          <a:p>
            <a:pPr lvl="1"/>
            <a:r>
              <a:rPr lang="en-US" sz="1400" smtClean="0">
                <a:solidFill>
                  <a:schemeClr val="bg2"/>
                </a:solidFill>
              </a:rPr>
              <a:t>4. Click Replace All...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ctrTitle"/>
          </p:nvPr>
        </p:nvSpPr>
        <p:spPr>
          <a:xfrm>
            <a:off x="685800" y="762000"/>
            <a:ext cx="7772400" cy="5334000"/>
          </a:xfrm>
        </p:spPr>
        <p:txBody>
          <a:bodyPr/>
          <a:lstStyle/>
          <a:p>
            <a:pPr>
              <a:defRPr/>
            </a:pPr>
            <a:r>
              <a:rPr lang="en-US" sz="8800" b="1" dirty="0" smtClean="0">
                <a:effectLst>
                  <a:outerShdw blurRad="38100" dist="38100" dir="2700000" algn="tl">
                    <a:srgbClr val="000000"/>
                  </a:outerShdw>
                </a:effectLst>
                <a:latin typeface="Arial Narrow" pitchFamily="34" charset="0"/>
              </a:rPr>
              <a:t>WORLD WAR II &amp; WOMEN IN THE WORKPLACE</a:t>
            </a:r>
            <a:endParaRPr lang="en-US" sz="8000" b="1" dirty="0" smtClean="0">
              <a:effectLst>
                <a:outerShdw blurRad="38100" dist="38100" dir="2700000" algn="tl">
                  <a:srgbClr val="000000"/>
                </a:outerShdw>
              </a:effectLst>
              <a:latin typeface="Arial Narrow" pitchFamily="34" charset="0"/>
            </a:endParaRP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r>
              <a:rPr lang="en-US" smtClean="0">
                <a:solidFill>
                  <a:schemeClr val="bg2"/>
                </a:solidFill>
              </a:rPr>
              <a:t>JEOPARDY! Slide Show</a:t>
            </a:r>
            <a:br>
              <a:rPr lang="en-US" smtClean="0">
                <a:solidFill>
                  <a:schemeClr val="bg2"/>
                </a:solidFill>
              </a:rPr>
            </a:br>
            <a:r>
              <a:rPr lang="en-US" smtClean="0">
                <a:solidFill>
                  <a:schemeClr val="bg2"/>
                </a:solidFill>
              </a:rPr>
              <a:t>Setup continued</a:t>
            </a:r>
          </a:p>
        </p:txBody>
      </p:sp>
      <p:sp>
        <p:nvSpPr>
          <p:cNvPr id="72707" name="Rectangle 3"/>
          <p:cNvSpPr>
            <a:spLocks noGrp="1" noChangeArrowheads="1"/>
          </p:cNvSpPr>
          <p:nvPr>
            <p:ph type="body" idx="1"/>
          </p:nvPr>
        </p:nvSpPr>
        <p:spPr>
          <a:xfrm>
            <a:off x="685800" y="1981200"/>
            <a:ext cx="7772400" cy="4648200"/>
          </a:xfrm>
        </p:spPr>
        <p:txBody>
          <a:bodyPr/>
          <a:lstStyle/>
          <a:p>
            <a:r>
              <a:rPr lang="en-US" sz="1400" smtClean="0">
                <a:solidFill>
                  <a:schemeClr val="bg2"/>
                </a:solidFill>
              </a:rPr>
              <a:t>To set up the Daily Double:</a:t>
            </a:r>
          </a:p>
          <a:p>
            <a:pPr lvl="1"/>
            <a:r>
              <a:rPr lang="en-US" sz="1400" smtClean="0">
                <a:solidFill>
                  <a:schemeClr val="bg2"/>
                </a:solidFill>
              </a:rPr>
              <a:t>1. Choose which dollar value(s) to set as Daily Double (normally, Jeopardy has one Daily Double, and Double Jeopardy has two).</a:t>
            </a:r>
          </a:p>
          <a:p>
            <a:pPr lvl="1"/>
            <a:r>
              <a:rPr lang="en-US" sz="1400" smtClean="0">
                <a:solidFill>
                  <a:schemeClr val="bg2"/>
                </a:solidFill>
              </a:rPr>
              <a:t>2. Go to the Game Board slide (Slide 8), right click once on the dollar value for the appropriate question, choose Hyperlink, and choose Edit Hyperlink.</a:t>
            </a:r>
          </a:p>
          <a:p>
            <a:pPr lvl="1"/>
            <a:r>
              <a:rPr lang="en-US" sz="1400" smtClean="0">
                <a:solidFill>
                  <a:schemeClr val="bg2"/>
                </a:solidFill>
              </a:rPr>
              <a:t>3. In the Edit Hyperlink window, go to “Named location in file” and click “Browse…”</a:t>
            </a:r>
          </a:p>
          <a:p>
            <a:pPr lvl="1"/>
            <a:r>
              <a:rPr lang="en-US" sz="1400" smtClean="0">
                <a:solidFill>
                  <a:schemeClr val="bg2"/>
                </a:solidFill>
              </a:rPr>
              <a:t>4. In the Hyperlink to Slide window, scroll down to the appropriate slide; Slides 64 and 65 are regular Daily Doubles, Slide 66 is an Audio Daily Double, Slide 67 is a Video Daily Double. Click “OK.”</a:t>
            </a:r>
          </a:p>
          <a:p>
            <a:pPr lvl="1"/>
            <a:r>
              <a:rPr lang="en-US" sz="1400" smtClean="0">
                <a:solidFill>
                  <a:schemeClr val="bg2"/>
                </a:solidFill>
              </a:rPr>
              <a:t>5. Go to the Daily Double slide just linked to, and right click once on the answer arrow at the bottom right, choose Hyperlink, and choose Edit Hyperlink.</a:t>
            </a:r>
          </a:p>
          <a:p>
            <a:pPr lvl="1"/>
            <a:r>
              <a:rPr lang="en-US" sz="1400" smtClean="0">
                <a:solidFill>
                  <a:schemeClr val="bg2"/>
                </a:solidFill>
              </a:rPr>
              <a:t>6. In the Action Settings window, make sure the Hyperlink button (to the left of “Hyperlink”) is selected, and in the select box underneath choose “Slide…”</a:t>
            </a:r>
          </a:p>
          <a:p>
            <a:pPr lvl="1"/>
            <a:r>
              <a:rPr lang="en-US" sz="1400" smtClean="0">
                <a:solidFill>
                  <a:schemeClr val="bg2"/>
                </a:solidFill>
              </a:rPr>
              <a:t>7. In the Hyperlink to Slide window, scroll down to the appropriate question slide (the original slide number of the question).</a:t>
            </a:r>
          </a:p>
          <a:p>
            <a:r>
              <a:rPr lang="en-US" sz="1400" smtClean="0">
                <a:solidFill>
                  <a:schemeClr val="bg2"/>
                </a:solidFill>
              </a:rPr>
              <a:t>NOTE: Using the Audio and Video Daily Doubles requires adding audio or video/picture clips to the question slides. If you are not familiar with doing this in PowerPoint, do not use those Daily Doubles.</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smtClean="0">
                <a:solidFill>
                  <a:schemeClr val="bg2"/>
                </a:solidFill>
              </a:rPr>
              <a:t>Running the JEOPARDY! </a:t>
            </a:r>
            <a:br>
              <a:rPr lang="en-US" smtClean="0">
                <a:solidFill>
                  <a:schemeClr val="bg2"/>
                </a:solidFill>
              </a:rPr>
            </a:br>
            <a:r>
              <a:rPr lang="en-US" smtClean="0">
                <a:solidFill>
                  <a:schemeClr val="bg2"/>
                </a:solidFill>
              </a:rPr>
              <a:t>Slide Show</a:t>
            </a:r>
          </a:p>
        </p:txBody>
      </p:sp>
      <p:sp>
        <p:nvSpPr>
          <p:cNvPr id="73731" name="Rectangle 3"/>
          <p:cNvSpPr>
            <a:spLocks noGrp="1" noChangeArrowheads="1"/>
          </p:cNvSpPr>
          <p:nvPr>
            <p:ph type="body" idx="1"/>
          </p:nvPr>
        </p:nvSpPr>
        <p:spPr/>
        <p:txBody>
          <a:bodyPr/>
          <a:lstStyle/>
          <a:p>
            <a:r>
              <a:rPr lang="en-US" sz="1400" smtClean="0">
                <a:solidFill>
                  <a:schemeClr val="bg2"/>
                </a:solidFill>
              </a:rPr>
              <a:t>On the game board with the categories on top (Slide 8), click on the desired dollar value. (The first game board is used only to blink in the dollar values like the show.)</a:t>
            </a:r>
          </a:p>
          <a:p>
            <a:r>
              <a:rPr lang="en-US" sz="1400" smtClean="0">
                <a:solidFill>
                  <a:schemeClr val="bg2"/>
                </a:solidFill>
              </a:rPr>
              <a:t>The question slide will pop up; the slides are timed with an eight-second timer. At the end of the timer, an alarm will chime.</a:t>
            </a:r>
          </a:p>
          <a:p>
            <a:r>
              <a:rPr lang="en-US" sz="1400" smtClean="0">
                <a:solidFill>
                  <a:schemeClr val="bg2"/>
                </a:solidFill>
              </a:rPr>
              <a:t>ICONS:</a:t>
            </a:r>
          </a:p>
          <a:p>
            <a:pPr lvl="1"/>
            <a:r>
              <a:rPr lang="en-US" sz="1400" b="1" smtClean="0">
                <a:solidFill>
                  <a:schemeClr val="bg2"/>
                </a:solidFill>
              </a:rPr>
              <a:t>?</a:t>
            </a:r>
            <a:r>
              <a:rPr lang="en-US" sz="1400" smtClean="0">
                <a:solidFill>
                  <a:schemeClr val="bg2"/>
                </a:solidFill>
              </a:rPr>
              <a:t>   Go to the answer screen.</a:t>
            </a:r>
          </a:p>
          <a:p>
            <a:pPr lvl="1"/>
            <a:r>
              <a:rPr lang="en-US" sz="1400" b="1" smtClean="0">
                <a:solidFill>
                  <a:schemeClr val="bg2"/>
                </a:solidFill>
              </a:rPr>
              <a:t>House</a:t>
            </a:r>
            <a:r>
              <a:rPr lang="en-US" sz="1400" smtClean="0">
                <a:solidFill>
                  <a:schemeClr val="bg2"/>
                </a:solidFill>
              </a:rPr>
              <a:t>   Go back to the game board.</a:t>
            </a:r>
          </a:p>
          <a:p>
            <a:pPr lvl="1"/>
            <a:r>
              <a:rPr lang="en-US" sz="1400" b="1" smtClean="0">
                <a:solidFill>
                  <a:schemeClr val="bg2"/>
                </a:solidFill>
              </a:rPr>
              <a:t>Right Arrow</a:t>
            </a:r>
            <a:r>
              <a:rPr lang="en-US" sz="1400" smtClean="0">
                <a:solidFill>
                  <a:schemeClr val="bg2"/>
                </a:solidFill>
              </a:rPr>
              <a:t> (on Daily Doubles)   Go to the question screen.</a:t>
            </a:r>
          </a:p>
          <a:p>
            <a:pPr lvl="1"/>
            <a:r>
              <a:rPr lang="en-US" sz="1400" b="1" smtClean="0">
                <a:solidFill>
                  <a:schemeClr val="bg2"/>
                </a:solidFill>
              </a:rPr>
              <a:t>Right Arrow w/ Bar</a:t>
            </a:r>
            <a:r>
              <a:rPr lang="en-US" sz="1400" smtClean="0">
                <a:solidFill>
                  <a:schemeClr val="bg2"/>
                </a:solidFill>
              </a:rPr>
              <a:t> (on Game Board)   Go to the Final Jeopardy category.</a:t>
            </a:r>
          </a:p>
          <a:p>
            <a:pPr lvl="1"/>
            <a:r>
              <a:rPr lang="en-US" sz="1400" b="1" smtClean="0">
                <a:solidFill>
                  <a:schemeClr val="bg2"/>
                </a:solidFill>
              </a:rPr>
              <a:t>Turned-up Arrow</a:t>
            </a:r>
            <a:r>
              <a:rPr lang="en-US" sz="1400" smtClean="0">
                <a:solidFill>
                  <a:schemeClr val="bg2"/>
                </a:solidFill>
              </a:rPr>
              <a:t>   Reload question screen after incorrect guess.</a:t>
            </a:r>
          </a:p>
          <a:p>
            <a:pPr lvl="1"/>
            <a:r>
              <a:rPr lang="en-US" sz="1400" b="1" smtClean="0">
                <a:solidFill>
                  <a:schemeClr val="bg2"/>
                </a:solidFill>
              </a:rPr>
              <a:t>$</a:t>
            </a:r>
            <a:r>
              <a:rPr lang="en-US" sz="1400" smtClean="0">
                <a:solidFill>
                  <a:schemeClr val="bg2"/>
                </a:solidFill>
              </a:rPr>
              <a:t>  Go to the Scoreboard slide.</a:t>
            </a:r>
          </a:p>
          <a:p>
            <a:pPr lvl="1"/>
            <a:r>
              <a:rPr lang="en-US" sz="1400" b="1" smtClean="0">
                <a:solidFill>
                  <a:schemeClr val="bg2"/>
                </a:solidFill>
              </a:rPr>
              <a:t>Left Arrow</a:t>
            </a:r>
            <a:r>
              <a:rPr lang="en-US" sz="1400" smtClean="0">
                <a:solidFill>
                  <a:schemeClr val="bg2"/>
                </a:solidFill>
              </a:rPr>
              <a:t> (on Scoreboard)   Go to the previous slide.</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754" name="Picture 6" descr="jeopardy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52400" y="1447800"/>
            <a:ext cx="8763000" cy="4038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93186" name="Text Box 2"/>
          <p:cNvSpPr txBox="1">
            <a:spLocks noChangeArrowheads="1"/>
          </p:cNvSpPr>
          <p:nvPr/>
        </p:nvSpPr>
        <p:spPr bwMode="auto">
          <a:xfrm>
            <a:off x="1828800" y="152400"/>
            <a:ext cx="5715000" cy="6477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sz="2000" b="1" dirty="0"/>
              <a:t>“Jeopardy!”</a:t>
            </a:r>
          </a:p>
          <a:p>
            <a:pPr algn="ctr"/>
            <a:r>
              <a:rPr lang="en-US" sz="2000" b="1" dirty="0" err="1"/>
              <a:t>Powerpoint</a:t>
            </a:r>
            <a:r>
              <a:rPr lang="en-US" sz="2000" b="1" dirty="0"/>
              <a:t> Template</a:t>
            </a:r>
          </a:p>
          <a:p>
            <a:pPr algn="ctr"/>
            <a:endParaRPr lang="en-US" sz="2000" b="1" dirty="0"/>
          </a:p>
          <a:p>
            <a:pPr algn="ctr"/>
            <a:endParaRPr lang="en-US" sz="2000" b="1" dirty="0"/>
          </a:p>
          <a:p>
            <a:pPr algn="ctr"/>
            <a:r>
              <a:rPr lang="en-US" sz="2000" b="1" dirty="0"/>
              <a:t>Designed and Created by</a:t>
            </a:r>
          </a:p>
          <a:p>
            <a:pPr algn="ctr"/>
            <a:r>
              <a:rPr lang="en-US" sz="2000" b="1" dirty="0"/>
              <a:t>Jeffrey White</a:t>
            </a:r>
          </a:p>
          <a:p>
            <a:pPr algn="ctr"/>
            <a:r>
              <a:rPr lang="en-US" sz="2000" b="1" i="1" dirty="0">
                <a:hlinkClick r:id="rId4"/>
              </a:rPr>
              <a:t>jcteacher@yahoo.com</a:t>
            </a:r>
            <a:endParaRPr lang="en-US" sz="2000" b="1" dirty="0"/>
          </a:p>
          <a:p>
            <a:pPr algn="ctr"/>
            <a:endParaRPr lang="en-US" sz="2000" b="1" dirty="0"/>
          </a:p>
          <a:p>
            <a:pPr algn="ctr"/>
            <a:endParaRPr lang="en-US" sz="2000" b="1" dirty="0"/>
          </a:p>
          <a:p>
            <a:pPr algn="ctr"/>
            <a:r>
              <a:rPr lang="en-US" sz="2000" b="1" dirty="0"/>
              <a:t>Copyright © 2000</a:t>
            </a:r>
          </a:p>
          <a:p>
            <a:pPr algn="ctr"/>
            <a:endParaRPr lang="en-US" sz="2000" b="1" dirty="0"/>
          </a:p>
          <a:p>
            <a:pPr algn="ctr"/>
            <a:r>
              <a:rPr lang="en-US" sz="2000" b="1" dirty="0"/>
              <a:t>Version 1.0 - Last updated 9 June, 2000</a:t>
            </a:r>
          </a:p>
          <a:p>
            <a:pPr algn="ctr"/>
            <a:endParaRPr lang="en-US" sz="2000" b="1" dirty="0"/>
          </a:p>
          <a:p>
            <a:pPr algn="ctr"/>
            <a:endParaRPr lang="en-US" sz="2000" b="1" dirty="0"/>
          </a:p>
          <a:p>
            <a:pPr algn="ctr"/>
            <a:r>
              <a:rPr lang="en-US" sz="2000" b="1" dirty="0"/>
              <a:t>The graphics and sounds used in this template are recorded from the “Jeopardy!” </a:t>
            </a:r>
            <a:r>
              <a:rPr lang="en-US" sz="2000" b="1" dirty="0" err="1" smtClean="0"/>
              <a:t>teleColonies</a:t>
            </a:r>
            <a:r>
              <a:rPr lang="en-US" sz="2000" b="1" dirty="0" smtClean="0"/>
              <a:t> </a:t>
            </a:r>
            <a:r>
              <a:rPr lang="en-US" sz="2000" b="1" dirty="0"/>
              <a:t>show, were obtained from the </a:t>
            </a:r>
            <a:r>
              <a:rPr lang="en-US" sz="2000" b="1" dirty="0">
                <a:hlinkClick r:id="rId5"/>
              </a:rPr>
              <a:t>“Jeopardy!” website</a:t>
            </a:r>
            <a:r>
              <a:rPr lang="en-US" sz="2000" b="1" dirty="0"/>
              <a:t>, and are the property of Sony Pictures Entertainment.</a:t>
            </a:r>
          </a:p>
          <a:p>
            <a:pPr algn="ctr"/>
            <a:endParaRPr lang="en-US" sz="2000" b="1" dirty="0"/>
          </a:p>
          <a:p>
            <a:pPr algn="ctr"/>
            <a:endParaRPr lang="en-US" sz="2000" b="1" dirty="0"/>
          </a:p>
          <a:p>
            <a:pPr algn="ctr"/>
            <a:r>
              <a:rPr lang="en-US" sz="1400" b="1" i="1" dirty="0">
                <a:solidFill>
                  <a:srgbClr val="FFFF66"/>
                </a:solidFill>
              </a:rPr>
              <a:t>Visit </a:t>
            </a:r>
            <a:r>
              <a:rPr lang="en-US" sz="1400" b="1" i="1" dirty="0">
                <a:solidFill>
                  <a:srgbClr val="FFFF66"/>
                </a:solidFill>
                <a:hlinkClick r:id="rId6"/>
              </a:rPr>
              <a:t>http://www.geocities.com/jcteacher</a:t>
            </a:r>
            <a:r>
              <a:rPr lang="en-US" sz="1400" b="1" i="1" dirty="0">
                <a:solidFill>
                  <a:srgbClr val="FFFF66"/>
                </a:solidFill>
              </a:rPr>
              <a:t> for updated versions!</a:t>
            </a:r>
            <a:endParaRPr lang="en-US" sz="1400" b="1" i="1" dirty="0"/>
          </a:p>
        </p:txBody>
      </p:sp>
      <p:pic>
        <p:nvPicPr>
          <p:cNvPr id="93187" name="jeopardy.wav">
            <a:hlinkClick r:id="" action="ppaction://media"/>
          </p:cNvPr>
          <p:cNvPicPr>
            <a:picLocks noRot="1" noChangeAspect="1" noChangeArrowheads="1"/>
          </p:cNvPicPr>
          <p:nvPr>
            <a:audioFile r:link="rId1"/>
          </p:nvPr>
        </p:nvPicPr>
        <p:blipFill>
          <a:blip r:embed="rId7" cstate="print">
            <a:extLst>
              <a:ext uri="{28A0092B-C50C-407E-A947-70E740481C1C}">
                <a14:useLocalDpi xmlns:a14="http://schemas.microsoft.com/office/drawing/2010/main" xmlns="" val="0"/>
              </a:ext>
            </a:extLst>
          </a:blip>
          <a:srcRect/>
          <a:stretch>
            <a:fillRect/>
          </a:stretch>
        </p:blipFill>
        <p:spPr bwMode="auto">
          <a:xfrm>
            <a:off x="228600" y="228600"/>
            <a:ext cx="304800" cy="304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4757" name="Rectangle 4"/>
          <p:cNvSpPr>
            <a:spLocks noChangeArrowheads="1"/>
          </p:cNvSpPr>
          <p:nvPr/>
        </p:nvSpPr>
        <p:spPr bwMode="auto">
          <a:xfrm>
            <a:off x="0" y="0"/>
            <a:ext cx="762000" cy="838200"/>
          </a:xfrm>
          <a:prstGeom prst="rect">
            <a:avLst/>
          </a:prstGeom>
          <a:solidFill>
            <a:schemeClr val="bg1"/>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74758" name="Rectangle 7"/>
          <p:cNvSpPr>
            <a:spLocks noGrp="1" noChangeArrowheads="1"/>
          </p:cNvSpPr>
          <p:nvPr>
            <p:ph type="title" idx="4294967295"/>
          </p:nvPr>
        </p:nvSpPr>
        <p:spPr/>
        <p:txBody>
          <a:bodyPr/>
          <a:lstStyle/>
          <a:p>
            <a:r>
              <a:rPr lang="en-US" smtClean="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 fill="hold"/>
                                        <p:tgtEl>
                                          <p:spTgt spid="93187"/>
                                        </p:tgtEl>
                                      </p:cBhvr>
                                    </p:cmd>
                                  </p:childTnLst>
                                </p:cTn>
                              </p:par>
                              <p:par>
                                <p:cTn id="7" presetID="7" presetClass="entr" presetSubtype="4" fill="hold" grpId="0" nodeType="withEffect">
                                  <p:stCondLst>
                                    <p:cond delay="2000"/>
                                  </p:stCondLst>
                                  <p:childTnLst>
                                    <p:set>
                                      <p:cBhvr>
                                        <p:cTn id="8" dur="1" fill="hold">
                                          <p:stCondLst>
                                            <p:cond delay="0"/>
                                          </p:stCondLst>
                                        </p:cTn>
                                        <p:tgtEl>
                                          <p:spTgt spid="93186"/>
                                        </p:tgtEl>
                                        <p:attrNameLst>
                                          <p:attrName>style.visibility</p:attrName>
                                        </p:attrNameLst>
                                      </p:cBhvr>
                                      <p:to>
                                        <p:strVal val="visible"/>
                                      </p:to>
                                    </p:set>
                                    <p:anim calcmode="lin" valueType="num">
                                      <p:cBhvr additive="base">
                                        <p:cTn id="9" dur="5000" fill="hold"/>
                                        <p:tgtEl>
                                          <p:spTgt spid="93186"/>
                                        </p:tgtEl>
                                        <p:attrNameLst>
                                          <p:attrName>ppt_x</p:attrName>
                                        </p:attrNameLst>
                                      </p:cBhvr>
                                      <p:tavLst>
                                        <p:tav tm="0">
                                          <p:val>
                                            <p:strVal val="#ppt_x"/>
                                          </p:val>
                                        </p:tav>
                                        <p:tav tm="100000">
                                          <p:val>
                                            <p:strVal val="#ppt_x"/>
                                          </p:val>
                                        </p:tav>
                                      </p:tavLst>
                                    </p:anim>
                                    <p:anim calcmode="lin" valueType="num">
                                      <p:cBhvr additive="base">
                                        <p:cTn id="10" dur="5000" fill="hold"/>
                                        <p:tgtEl>
                                          <p:spTgt spid="9318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p:cTn id="11" fill="hold" display="0">
                  <p:stCondLst>
                    <p:cond delay="indefinite"/>
                  </p:stCondLst>
                  <p:endCondLst>
                    <p:cond evt="onPrev" delay="0">
                      <p:tgtEl>
                        <p:sldTgt/>
                      </p:tgtEl>
                    </p:cond>
                    <p:cond evt="onStopAudio" delay="0">
                      <p:tgtEl>
                        <p:sldTgt/>
                      </p:tgtEl>
                    </p:cond>
                  </p:endCondLst>
                </p:cTn>
                <p:tgtEl>
                  <p:spTgt spid="93187"/>
                </p:tgtEl>
              </p:cMediaNode>
            </p:audio>
          </p:childTnLst>
        </p:cTn>
      </p:par>
    </p:tnLst>
    <p:bldLst>
      <p:bldP spid="93186"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218" name="Group 65"/>
          <p:cNvGrpSpPr>
            <a:grpSpLocks/>
          </p:cNvGrpSpPr>
          <p:nvPr/>
        </p:nvGrpSpPr>
        <p:grpSpPr bwMode="auto">
          <a:xfrm>
            <a:off x="0" y="0"/>
            <a:ext cx="9144000" cy="6858000"/>
            <a:chOff x="0" y="0"/>
            <a:chExt cx="5760" cy="4320"/>
          </a:xfrm>
        </p:grpSpPr>
        <p:sp>
          <p:nvSpPr>
            <p:cNvPr id="9251" name="Line 4"/>
            <p:cNvSpPr>
              <a:spLocks noChangeShapeType="1"/>
            </p:cNvSpPr>
            <p:nvPr/>
          </p:nvSpPr>
          <p:spPr bwMode="auto">
            <a:xfrm>
              <a:off x="1188" y="0"/>
              <a:ext cx="0" cy="432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9252" name="Line 9"/>
            <p:cNvSpPr>
              <a:spLocks noChangeShapeType="1"/>
            </p:cNvSpPr>
            <p:nvPr/>
          </p:nvSpPr>
          <p:spPr bwMode="auto">
            <a:xfrm>
              <a:off x="2332" y="0"/>
              <a:ext cx="0" cy="432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9253" name="Line 10"/>
            <p:cNvSpPr>
              <a:spLocks noChangeShapeType="1"/>
            </p:cNvSpPr>
            <p:nvPr/>
          </p:nvSpPr>
          <p:spPr bwMode="auto">
            <a:xfrm>
              <a:off x="3475" y="0"/>
              <a:ext cx="0" cy="432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9254" name="Line 11"/>
            <p:cNvSpPr>
              <a:spLocks noChangeShapeType="1"/>
            </p:cNvSpPr>
            <p:nvPr/>
          </p:nvSpPr>
          <p:spPr bwMode="auto">
            <a:xfrm>
              <a:off x="4617" y="0"/>
              <a:ext cx="0" cy="432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9255" name="Line 14"/>
            <p:cNvSpPr>
              <a:spLocks noChangeShapeType="1"/>
            </p:cNvSpPr>
            <p:nvPr/>
          </p:nvSpPr>
          <p:spPr bwMode="auto">
            <a:xfrm>
              <a:off x="0" y="723"/>
              <a:ext cx="5760" cy="0"/>
            </a:xfrm>
            <a:prstGeom prst="line">
              <a:avLst/>
            </a:prstGeom>
            <a:noFill/>
            <a:ln w="3810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9256" name="Line 15"/>
            <p:cNvSpPr>
              <a:spLocks noChangeShapeType="1"/>
            </p:cNvSpPr>
            <p:nvPr/>
          </p:nvSpPr>
          <p:spPr bwMode="auto">
            <a:xfrm>
              <a:off x="0" y="1444"/>
              <a:ext cx="576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9257" name="Line 16"/>
            <p:cNvSpPr>
              <a:spLocks noChangeShapeType="1"/>
            </p:cNvSpPr>
            <p:nvPr/>
          </p:nvSpPr>
          <p:spPr bwMode="auto">
            <a:xfrm>
              <a:off x="0" y="2167"/>
              <a:ext cx="576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9258" name="Line 17"/>
            <p:cNvSpPr>
              <a:spLocks noChangeShapeType="1"/>
            </p:cNvSpPr>
            <p:nvPr/>
          </p:nvSpPr>
          <p:spPr bwMode="auto">
            <a:xfrm>
              <a:off x="0" y="2888"/>
              <a:ext cx="576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9259" name="Line 29"/>
            <p:cNvSpPr>
              <a:spLocks noChangeShapeType="1"/>
            </p:cNvSpPr>
            <p:nvPr/>
          </p:nvSpPr>
          <p:spPr bwMode="auto">
            <a:xfrm>
              <a:off x="0" y="3611"/>
              <a:ext cx="5760" cy="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grpSp>
      <p:sp>
        <p:nvSpPr>
          <p:cNvPr id="3105" name="Text Box 33"/>
          <p:cNvSpPr txBox="1">
            <a:spLocks noChangeArrowheads="1"/>
          </p:cNvSpPr>
          <p:nvPr/>
        </p:nvSpPr>
        <p:spPr bwMode="auto">
          <a:xfrm>
            <a:off x="-609600" y="304800"/>
            <a:ext cx="29718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spAutoFit/>
          </a:bodyPr>
          <a:lstStyle/>
          <a:p>
            <a:pPr algn="ctr">
              <a:defRPr/>
            </a:pPr>
            <a:r>
              <a:rPr lang="en-US" sz="2000" b="1" dirty="0" smtClean="0">
                <a:effectLst>
                  <a:outerShdw blurRad="38100" dist="38100" dir="2700000" algn="tl">
                    <a:srgbClr val="000000"/>
                  </a:outerShdw>
                </a:effectLst>
                <a:latin typeface="Arial Narrow" pitchFamily="34" charset="0"/>
              </a:rPr>
              <a:t>Colonies</a:t>
            </a:r>
            <a:endParaRPr lang="en-US" sz="2000" b="1" dirty="0">
              <a:effectLst>
                <a:outerShdw blurRad="38100" dist="38100" dir="2700000" algn="tl">
                  <a:srgbClr val="000000"/>
                </a:outerShdw>
              </a:effectLst>
              <a:latin typeface="Arial Narrow" pitchFamily="34" charset="0"/>
            </a:endParaRPr>
          </a:p>
        </p:txBody>
      </p:sp>
      <p:sp>
        <p:nvSpPr>
          <p:cNvPr id="3106" name="Text Box 34"/>
          <p:cNvSpPr txBox="1">
            <a:spLocks noChangeArrowheads="1"/>
          </p:cNvSpPr>
          <p:nvPr/>
        </p:nvSpPr>
        <p:spPr bwMode="auto">
          <a:xfrm>
            <a:off x="1828800" y="11410"/>
            <a:ext cx="1905000"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spAutoFit/>
          </a:bodyPr>
          <a:lstStyle/>
          <a:p>
            <a:pPr algn="ctr">
              <a:defRPr/>
            </a:pPr>
            <a:r>
              <a:rPr lang="en-US" sz="1800" b="1" dirty="0" smtClean="0">
                <a:effectLst>
                  <a:outerShdw blurRad="38100" dist="38100" dir="2700000" algn="tl">
                    <a:srgbClr val="000000"/>
                  </a:outerShdw>
                </a:effectLst>
                <a:latin typeface="Arial Narrow" pitchFamily="34" charset="0"/>
              </a:rPr>
              <a:t>King Andrew Jackson  &amp; Pre-Civil War Econ</a:t>
            </a:r>
            <a:endParaRPr lang="en-US" sz="1800" b="1" dirty="0">
              <a:effectLst>
                <a:outerShdw blurRad="38100" dist="38100" dir="2700000" algn="tl">
                  <a:srgbClr val="000000"/>
                </a:outerShdw>
              </a:effectLst>
              <a:latin typeface="Arial Narrow" pitchFamily="34" charset="0"/>
            </a:endParaRPr>
          </a:p>
        </p:txBody>
      </p:sp>
      <p:sp>
        <p:nvSpPr>
          <p:cNvPr id="3107" name="Text Box 35"/>
          <p:cNvSpPr txBox="1">
            <a:spLocks noChangeArrowheads="1"/>
          </p:cNvSpPr>
          <p:nvPr/>
        </p:nvSpPr>
        <p:spPr bwMode="auto">
          <a:xfrm>
            <a:off x="3657600" y="10617"/>
            <a:ext cx="1905000" cy="92333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spAutoFit/>
          </a:bodyPr>
          <a:lstStyle/>
          <a:p>
            <a:pPr algn="ctr">
              <a:defRPr/>
            </a:pPr>
            <a:r>
              <a:rPr lang="en-US" sz="1800" b="1" dirty="0" smtClean="0">
                <a:effectLst>
                  <a:outerShdw blurRad="38100" dist="38100" dir="2700000" algn="tl">
                    <a:srgbClr val="000000"/>
                  </a:outerShdw>
                </a:effectLst>
                <a:latin typeface="Arial Narrow" pitchFamily="34" charset="0"/>
              </a:rPr>
              <a:t>Industrialization &amp; International Markets</a:t>
            </a:r>
            <a:endParaRPr lang="en-US" sz="1800" b="1" dirty="0">
              <a:effectLst>
                <a:outerShdw blurRad="38100" dist="38100" dir="2700000" algn="tl">
                  <a:srgbClr val="000000"/>
                </a:outerShdw>
              </a:effectLst>
              <a:latin typeface="Arial Narrow" pitchFamily="34" charset="0"/>
            </a:endParaRPr>
          </a:p>
        </p:txBody>
      </p:sp>
      <p:sp>
        <p:nvSpPr>
          <p:cNvPr id="3108" name="Text Box 36"/>
          <p:cNvSpPr txBox="1">
            <a:spLocks noChangeArrowheads="1"/>
          </p:cNvSpPr>
          <p:nvPr/>
        </p:nvSpPr>
        <p:spPr bwMode="auto">
          <a:xfrm>
            <a:off x="5486400" y="150813"/>
            <a:ext cx="19050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spAutoFit/>
          </a:bodyPr>
          <a:lstStyle/>
          <a:p>
            <a:pPr algn="ctr">
              <a:defRPr/>
            </a:pPr>
            <a:r>
              <a:rPr lang="en-US" sz="1800" b="1" dirty="0" smtClean="0">
                <a:effectLst>
                  <a:outerShdw blurRad="38100" dist="38100" dir="2700000" algn="tl">
                    <a:srgbClr val="000000"/>
                  </a:outerShdw>
                </a:effectLst>
                <a:latin typeface="Arial Narrow" pitchFamily="34" charset="0"/>
              </a:rPr>
              <a:t>The Great Depression</a:t>
            </a:r>
            <a:endParaRPr lang="en-US" sz="1800" b="1" dirty="0">
              <a:effectLst>
                <a:outerShdw blurRad="38100" dist="38100" dir="2700000" algn="tl">
                  <a:srgbClr val="000000"/>
                </a:outerShdw>
              </a:effectLst>
              <a:latin typeface="Arial Narrow" pitchFamily="34" charset="0"/>
            </a:endParaRPr>
          </a:p>
        </p:txBody>
      </p:sp>
      <p:sp>
        <p:nvSpPr>
          <p:cNvPr id="3109" name="Text Box 37"/>
          <p:cNvSpPr txBox="1">
            <a:spLocks noChangeArrowheads="1"/>
          </p:cNvSpPr>
          <p:nvPr/>
        </p:nvSpPr>
        <p:spPr bwMode="auto">
          <a:xfrm>
            <a:off x="7239000" y="57577"/>
            <a:ext cx="1905000" cy="83099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spAutoFit/>
          </a:bodyPr>
          <a:lstStyle/>
          <a:p>
            <a:pPr algn="ctr">
              <a:defRPr/>
            </a:pPr>
            <a:r>
              <a:rPr lang="en-US" sz="1600" b="1" dirty="0" smtClean="0">
                <a:effectLst>
                  <a:outerShdw blurRad="38100" dist="38100" dir="2700000" algn="tl">
                    <a:srgbClr val="000000"/>
                  </a:outerShdw>
                </a:effectLst>
                <a:latin typeface="Arial Narrow" pitchFamily="34" charset="0"/>
              </a:rPr>
              <a:t>World War II &amp; Women in the Workplace</a:t>
            </a:r>
            <a:endParaRPr lang="en-US" sz="1600" b="1" dirty="0">
              <a:effectLst>
                <a:outerShdw blurRad="38100" dist="38100" dir="2700000" algn="tl">
                  <a:srgbClr val="000000"/>
                </a:outerShdw>
              </a:effectLst>
              <a:latin typeface="Arial Narrow" pitchFamily="34" charset="0"/>
            </a:endParaRPr>
          </a:p>
        </p:txBody>
      </p:sp>
      <p:sp>
        <p:nvSpPr>
          <p:cNvPr id="3110" name="Text Box 38"/>
          <p:cNvSpPr txBox="1">
            <a:spLocks noChangeArrowheads="1"/>
          </p:cNvSpPr>
          <p:nvPr/>
        </p:nvSpPr>
        <p:spPr bwMode="auto">
          <a:xfrm>
            <a:off x="0" y="1203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2" action="ppaction://hlinksldjump"/>
              </a:rPr>
              <a:t>$100</a:t>
            </a:r>
            <a:endParaRPr lang="en-US" sz="3600" b="1">
              <a:effectLst>
                <a:outerShdw blurRad="38100" dist="38100" dir="2700000" algn="tl">
                  <a:srgbClr val="000000"/>
                </a:outerShdw>
              </a:effectLst>
              <a:latin typeface="Arial Narrow" pitchFamily="34" charset="0"/>
            </a:endParaRPr>
          </a:p>
        </p:txBody>
      </p:sp>
      <p:sp>
        <p:nvSpPr>
          <p:cNvPr id="3111" name="Text Box 39"/>
          <p:cNvSpPr txBox="1">
            <a:spLocks noChangeArrowheads="1"/>
          </p:cNvSpPr>
          <p:nvPr/>
        </p:nvSpPr>
        <p:spPr bwMode="auto">
          <a:xfrm>
            <a:off x="1905000" y="1203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3" action="ppaction://hlinksldjump"/>
              </a:rPr>
              <a:t>$100</a:t>
            </a:r>
            <a:endParaRPr lang="en-US" sz="3600" b="1">
              <a:effectLst>
                <a:outerShdw blurRad="38100" dist="38100" dir="2700000" algn="tl">
                  <a:srgbClr val="000000"/>
                </a:outerShdw>
              </a:effectLst>
              <a:latin typeface="Arial Narrow" pitchFamily="34" charset="0"/>
            </a:endParaRPr>
          </a:p>
        </p:txBody>
      </p:sp>
      <p:sp>
        <p:nvSpPr>
          <p:cNvPr id="3112" name="Text Box 40"/>
          <p:cNvSpPr txBox="1">
            <a:spLocks noChangeArrowheads="1"/>
          </p:cNvSpPr>
          <p:nvPr/>
        </p:nvSpPr>
        <p:spPr bwMode="auto">
          <a:xfrm>
            <a:off x="3733800" y="1203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4" action="ppaction://hlinksldjump"/>
              </a:rPr>
              <a:t>$100</a:t>
            </a:r>
            <a:endParaRPr lang="en-US" sz="3600" b="1">
              <a:effectLst>
                <a:outerShdw blurRad="38100" dist="38100" dir="2700000" algn="tl">
                  <a:srgbClr val="000000"/>
                </a:outerShdw>
              </a:effectLst>
              <a:latin typeface="Arial Narrow" pitchFamily="34" charset="0"/>
            </a:endParaRPr>
          </a:p>
        </p:txBody>
      </p:sp>
      <p:sp>
        <p:nvSpPr>
          <p:cNvPr id="3113" name="Text Box 41"/>
          <p:cNvSpPr txBox="1">
            <a:spLocks noChangeArrowheads="1"/>
          </p:cNvSpPr>
          <p:nvPr/>
        </p:nvSpPr>
        <p:spPr bwMode="auto">
          <a:xfrm>
            <a:off x="5486400" y="1203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5" action="ppaction://hlinksldjump"/>
              </a:rPr>
              <a:t>$100</a:t>
            </a:r>
            <a:endParaRPr lang="en-US" sz="3600" b="1">
              <a:effectLst>
                <a:outerShdw blurRad="38100" dist="38100" dir="2700000" algn="tl">
                  <a:srgbClr val="000000"/>
                </a:outerShdw>
              </a:effectLst>
              <a:latin typeface="Arial Narrow" pitchFamily="34" charset="0"/>
            </a:endParaRPr>
          </a:p>
        </p:txBody>
      </p:sp>
      <p:sp>
        <p:nvSpPr>
          <p:cNvPr id="3114" name="Text Box 42"/>
          <p:cNvSpPr txBox="1">
            <a:spLocks noChangeArrowheads="1"/>
          </p:cNvSpPr>
          <p:nvPr/>
        </p:nvSpPr>
        <p:spPr bwMode="auto">
          <a:xfrm>
            <a:off x="7315200" y="1203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6" action="ppaction://hlinksldjump"/>
              </a:rPr>
              <a:t>$100</a:t>
            </a:r>
            <a:endParaRPr lang="en-US" sz="3600" b="1">
              <a:effectLst>
                <a:outerShdw blurRad="38100" dist="38100" dir="2700000" algn="tl">
                  <a:srgbClr val="000000"/>
                </a:outerShdw>
              </a:effectLst>
              <a:latin typeface="Arial Narrow" pitchFamily="34" charset="0"/>
            </a:endParaRPr>
          </a:p>
        </p:txBody>
      </p:sp>
      <p:sp>
        <p:nvSpPr>
          <p:cNvPr id="3117" name="Text Box 45"/>
          <p:cNvSpPr txBox="1">
            <a:spLocks noChangeArrowheads="1"/>
          </p:cNvSpPr>
          <p:nvPr/>
        </p:nvSpPr>
        <p:spPr bwMode="auto">
          <a:xfrm>
            <a:off x="0" y="3489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7" action="ppaction://hlinksldjump"/>
              </a:rPr>
              <a:t>$300</a:t>
            </a:r>
            <a:endParaRPr lang="en-US" sz="3600" b="1">
              <a:effectLst>
                <a:outerShdw blurRad="38100" dist="38100" dir="2700000" algn="tl">
                  <a:srgbClr val="000000"/>
                </a:outerShdw>
              </a:effectLst>
              <a:latin typeface="Arial Narrow" pitchFamily="34" charset="0"/>
            </a:endParaRPr>
          </a:p>
        </p:txBody>
      </p:sp>
      <p:sp>
        <p:nvSpPr>
          <p:cNvPr id="3118" name="Text Box 46"/>
          <p:cNvSpPr txBox="1">
            <a:spLocks noChangeArrowheads="1"/>
          </p:cNvSpPr>
          <p:nvPr/>
        </p:nvSpPr>
        <p:spPr bwMode="auto">
          <a:xfrm>
            <a:off x="1905000" y="3489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8" action="ppaction://hlinksldjump"/>
              </a:rPr>
              <a:t>$300</a:t>
            </a:r>
            <a:endParaRPr lang="en-US" sz="3600" b="1">
              <a:effectLst>
                <a:outerShdw blurRad="38100" dist="38100" dir="2700000" algn="tl">
                  <a:srgbClr val="000000"/>
                </a:outerShdw>
              </a:effectLst>
              <a:latin typeface="Arial Narrow" pitchFamily="34" charset="0"/>
            </a:endParaRPr>
          </a:p>
        </p:txBody>
      </p:sp>
      <p:sp>
        <p:nvSpPr>
          <p:cNvPr id="3119" name="Text Box 47"/>
          <p:cNvSpPr txBox="1">
            <a:spLocks noChangeArrowheads="1"/>
          </p:cNvSpPr>
          <p:nvPr/>
        </p:nvSpPr>
        <p:spPr bwMode="auto">
          <a:xfrm>
            <a:off x="3733800" y="3489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9" action="ppaction://hlinksldjump"/>
              </a:rPr>
              <a:t>$300</a:t>
            </a:r>
            <a:endParaRPr lang="en-US" sz="3600" b="1">
              <a:effectLst>
                <a:outerShdw blurRad="38100" dist="38100" dir="2700000" algn="tl">
                  <a:srgbClr val="000000"/>
                </a:outerShdw>
              </a:effectLst>
              <a:latin typeface="Arial Narrow" pitchFamily="34" charset="0"/>
            </a:endParaRPr>
          </a:p>
        </p:txBody>
      </p:sp>
      <p:sp>
        <p:nvSpPr>
          <p:cNvPr id="3120" name="Text Box 48"/>
          <p:cNvSpPr txBox="1">
            <a:spLocks noChangeArrowheads="1"/>
          </p:cNvSpPr>
          <p:nvPr/>
        </p:nvSpPr>
        <p:spPr bwMode="auto">
          <a:xfrm>
            <a:off x="5486400" y="3489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10" action="ppaction://hlinksldjump"/>
              </a:rPr>
              <a:t>$300</a:t>
            </a:r>
            <a:endParaRPr lang="en-US" sz="3600" b="1">
              <a:effectLst>
                <a:outerShdw blurRad="38100" dist="38100" dir="2700000" algn="tl">
                  <a:srgbClr val="000000"/>
                </a:outerShdw>
              </a:effectLst>
              <a:latin typeface="Arial Narrow" pitchFamily="34" charset="0"/>
            </a:endParaRPr>
          </a:p>
        </p:txBody>
      </p:sp>
      <p:sp>
        <p:nvSpPr>
          <p:cNvPr id="3121" name="Text Box 49"/>
          <p:cNvSpPr txBox="1">
            <a:spLocks noChangeArrowheads="1"/>
          </p:cNvSpPr>
          <p:nvPr/>
        </p:nvSpPr>
        <p:spPr bwMode="auto">
          <a:xfrm>
            <a:off x="7315200" y="3489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11" action="ppaction://hlinksldjump"/>
              </a:rPr>
              <a:t>$300</a:t>
            </a:r>
            <a:endParaRPr lang="en-US" sz="3600" b="1">
              <a:effectLst>
                <a:outerShdw blurRad="38100" dist="38100" dir="2700000" algn="tl">
                  <a:srgbClr val="000000"/>
                </a:outerShdw>
              </a:effectLst>
              <a:latin typeface="Arial Narrow" pitchFamily="34" charset="0"/>
            </a:endParaRPr>
          </a:p>
        </p:txBody>
      </p:sp>
      <p:sp>
        <p:nvSpPr>
          <p:cNvPr id="3122" name="Text Box 50"/>
          <p:cNvSpPr txBox="1">
            <a:spLocks noChangeArrowheads="1"/>
          </p:cNvSpPr>
          <p:nvPr/>
        </p:nvSpPr>
        <p:spPr bwMode="auto">
          <a:xfrm>
            <a:off x="0" y="2346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12" action="ppaction://hlinksldjump"/>
              </a:rPr>
              <a:t>$200</a:t>
            </a:r>
            <a:endParaRPr lang="en-US" sz="3600" b="1">
              <a:effectLst>
                <a:outerShdw blurRad="38100" dist="38100" dir="2700000" algn="tl">
                  <a:srgbClr val="000000"/>
                </a:outerShdw>
              </a:effectLst>
              <a:latin typeface="Arial Narrow" pitchFamily="34" charset="0"/>
            </a:endParaRPr>
          </a:p>
        </p:txBody>
      </p:sp>
      <p:sp>
        <p:nvSpPr>
          <p:cNvPr id="3123" name="Text Box 51"/>
          <p:cNvSpPr txBox="1">
            <a:spLocks noChangeArrowheads="1"/>
          </p:cNvSpPr>
          <p:nvPr/>
        </p:nvSpPr>
        <p:spPr bwMode="auto">
          <a:xfrm>
            <a:off x="1905000" y="2346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13" action="ppaction://hlinksldjump"/>
              </a:rPr>
              <a:t>$200</a:t>
            </a:r>
            <a:endParaRPr lang="en-US" sz="3600" b="1">
              <a:effectLst>
                <a:outerShdw blurRad="38100" dist="38100" dir="2700000" algn="tl">
                  <a:srgbClr val="000000"/>
                </a:outerShdw>
              </a:effectLst>
              <a:latin typeface="Arial Narrow" pitchFamily="34" charset="0"/>
            </a:endParaRPr>
          </a:p>
        </p:txBody>
      </p:sp>
      <p:sp>
        <p:nvSpPr>
          <p:cNvPr id="3124" name="Text Box 52"/>
          <p:cNvSpPr txBox="1">
            <a:spLocks noChangeArrowheads="1"/>
          </p:cNvSpPr>
          <p:nvPr/>
        </p:nvSpPr>
        <p:spPr bwMode="auto">
          <a:xfrm>
            <a:off x="3733800" y="2346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14" action="ppaction://hlinksldjump"/>
              </a:rPr>
              <a:t>$200</a:t>
            </a:r>
            <a:endParaRPr lang="en-US" sz="3600" b="1">
              <a:effectLst>
                <a:outerShdw blurRad="38100" dist="38100" dir="2700000" algn="tl">
                  <a:srgbClr val="000000"/>
                </a:outerShdw>
              </a:effectLst>
              <a:latin typeface="Arial Narrow" pitchFamily="34" charset="0"/>
            </a:endParaRPr>
          </a:p>
        </p:txBody>
      </p:sp>
      <p:sp>
        <p:nvSpPr>
          <p:cNvPr id="3125" name="Text Box 53"/>
          <p:cNvSpPr txBox="1">
            <a:spLocks noChangeArrowheads="1"/>
          </p:cNvSpPr>
          <p:nvPr/>
        </p:nvSpPr>
        <p:spPr bwMode="auto">
          <a:xfrm>
            <a:off x="5486400" y="2346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15" action="ppaction://hlinksldjump"/>
              </a:rPr>
              <a:t>$200</a:t>
            </a:r>
            <a:endParaRPr lang="en-US" sz="3600" b="1">
              <a:effectLst>
                <a:outerShdw blurRad="38100" dist="38100" dir="2700000" algn="tl">
                  <a:srgbClr val="000000"/>
                </a:outerShdw>
              </a:effectLst>
              <a:latin typeface="Arial Narrow" pitchFamily="34" charset="0"/>
            </a:endParaRPr>
          </a:p>
        </p:txBody>
      </p:sp>
      <p:sp>
        <p:nvSpPr>
          <p:cNvPr id="3126" name="Text Box 54"/>
          <p:cNvSpPr txBox="1">
            <a:spLocks noChangeArrowheads="1"/>
          </p:cNvSpPr>
          <p:nvPr/>
        </p:nvSpPr>
        <p:spPr bwMode="auto">
          <a:xfrm>
            <a:off x="7315200" y="2346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16" action="ppaction://hlinksldjump"/>
              </a:rPr>
              <a:t>$200</a:t>
            </a:r>
            <a:endParaRPr lang="en-US" sz="3600" b="1">
              <a:effectLst>
                <a:outerShdw blurRad="38100" dist="38100" dir="2700000" algn="tl">
                  <a:srgbClr val="000000"/>
                </a:outerShdw>
              </a:effectLst>
              <a:latin typeface="Arial Narrow" pitchFamily="34" charset="0"/>
            </a:endParaRPr>
          </a:p>
        </p:txBody>
      </p:sp>
      <p:sp>
        <p:nvSpPr>
          <p:cNvPr id="3127" name="Text Box 55"/>
          <p:cNvSpPr txBox="1">
            <a:spLocks noChangeArrowheads="1"/>
          </p:cNvSpPr>
          <p:nvPr/>
        </p:nvSpPr>
        <p:spPr bwMode="auto">
          <a:xfrm>
            <a:off x="0" y="4632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17" action="ppaction://hlinksldjump"/>
              </a:rPr>
              <a:t>$400</a:t>
            </a:r>
            <a:endParaRPr lang="en-US" sz="3600" b="1">
              <a:effectLst>
                <a:outerShdw blurRad="38100" dist="38100" dir="2700000" algn="tl">
                  <a:srgbClr val="000000"/>
                </a:outerShdw>
              </a:effectLst>
              <a:latin typeface="Arial Narrow" pitchFamily="34" charset="0"/>
            </a:endParaRPr>
          </a:p>
        </p:txBody>
      </p:sp>
      <p:sp>
        <p:nvSpPr>
          <p:cNvPr id="3128" name="Text Box 56"/>
          <p:cNvSpPr txBox="1">
            <a:spLocks noChangeArrowheads="1"/>
          </p:cNvSpPr>
          <p:nvPr/>
        </p:nvSpPr>
        <p:spPr bwMode="auto">
          <a:xfrm>
            <a:off x="1905000" y="4632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18" action="ppaction://hlinksldjump"/>
              </a:rPr>
              <a:t>$400</a:t>
            </a:r>
            <a:endParaRPr lang="en-US" sz="3600" b="1">
              <a:effectLst>
                <a:outerShdw blurRad="38100" dist="38100" dir="2700000" algn="tl">
                  <a:srgbClr val="000000"/>
                </a:outerShdw>
              </a:effectLst>
              <a:latin typeface="Arial Narrow" pitchFamily="34" charset="0"/>
            </a:endParaRPr>
          </a:p>
        </p:txBody>
      </p:sp>
      <p:sp>
        <p:nvSpPr>
          <p:cNvPr id="3129" name="Text Box 57"/>
          <p:cNvSpPr txBox="1">
            <a:spLocks noChangeArrowheads="1"/>
          </p:cNvSpPr>
          <p:nvPr/>
        </p:nvSpPr>
        <p:spPr bwMode="auto">
          <a:xfrm>
            <a:off x="3733800" y="4632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19" action="ppaction://hlinksldjump"/>
              </a:rPr>
              <a:t>$400</a:t>
            </a:r>
            <a:endParaRPr lang="en-US" sz="3600" b="1">
              <a:effectLst>
                <a:outerShdw blurRad="38100" dist="38100" dir="2700000" algn="tl">
                  <a:srgbClr val="000000"/>
                </a:outerShdw>
              </a:effectLst>
              <a:latin typeface="Arial Narrow" pitchFamily="34" charset="0"/>
            </a:endParaRPr>
          </a:p>
        </p:txBody>
      </p:sp>
      <p:sp>
        <p:nvSpPr>
          <p:cNvPr id="3130" name="Text Box 58"/>
          <p:cNvSpPr txBox="1">
            <a:spLocks noChangeArrowheads="1"/>
          </p:cNvSpPr>
          <p:nvPr/>
        </p:nvSpPr>
        <p:spPr bwMode="auto">
          <a:xfrm>
            <a:off x="5486400" y="4632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20" action="ppaction://hlinksldjump"/>
              </a:rPr>
              <a:t>$400</a:t>
            </a:r>
            <a:endParaRPr lang="en-US" sz="3600" b="1">
              <a:effectLst>
                <a:outerShdw blurRad="38100" dist="38100" dir="2700000" algn="tl">
                  <a:srgbClr val="000000"/>
                </a:outerShdw>
              </a:effectLst>
              <a:latin typeface="Arial Narrow" pitchFamily="34" charset="0"/>
            </a:endParaRPr>
          </a:p>
        </p:txBody>
      </p:sp>
      <p:sp>
        <p:nvSpPr>
          <p:cNvPr id="3131" name="Text Box 59"/>
          <p:cNvSpPr txBox="1">
            <a:spLocks noChangeArrowheads="1"/>
          </p:cNvSpPr>
          <p:nvPr/>
        </p:nvSpPr>
        <p:spPr bwMode="auto">
          <a:xfrm>
            <a:off x="7315200" y="46323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21" action="ppaction://hlinksldjump"/>
              </a:rPr>
              <a:t>$400</a:t>
            </a:r>
            <a:endParaRPr lang="en-US" sz="3600" b="1">
              <a:effectLst>
                <a:outerShdw blurRad="38100" dist="38100" dir="2700000" algn="tl">
                  <a:srgbClr val="000000"/>
                </a:outerShdw>
              </a:effectLst>
              <a:latin typeface="Arial Narrow" pitchFamily="34" charset="0"/>
            </a:endParaRPr>
          </a:p>
        </p:txBody>
      </p:sp>
      <p:sp>
        <p:nvSpPr>
          <p:cNvPr id="3132" name="Text Box 60"/>
          <p:cNvSpPr txBox="1">
            <a:spLocks noChangeArrowheads="1"/>
          </p:cNvSpPr>
          <p:nvPr/>
        </p:nvSpPr>
        <p:spPr bwMode="auto">
          <a:xfrm>
            <a:off x="0" y="58515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22" action="ppaction://hlinksldjump"/>
              </a:rPr>
              <a:t>$500</a:t>
            </a:r>
            <a:endParaRPr lang="en-US" sz="3600" b="1">
              <a:effectLst>
                <a:outerShdw blurRad="38100" dist="38100" dir="2700000" algn="tl">
                  <a:srgbClr val="000000"/>
                </a:outerShdw>
              </a:effectLst>
              <a:latin typeface="Arial Narrow" pitchFamily="34" charset="0"/>
            </a:endParaRPr>
          </a:p>
        </p:txBody>
      </p:sp>
      <p:sp>
        <p:nvSpPr>
          <p:cNvPr id="3133" name="Text Box 61"/>
          <p:cNvSpPr txBox="1">
            <a:spLocks noChangeArrowheads="1"/>
          </p:cNvSpPr>
          <p:nvPr/>
        </p:nvSpPr>
        <p:spPr bwMode="auto">
          <a:xfrm>
            <a:off x="1905000" y="58515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23" action="ppaction://hlinksldjump"/>
              </a:rPr>
              <a:t>$500</a:t>
            </a:r>
            <a:endParaRPr lang="en-US" sz="3600" b="1">
              <a:effectLst>
                <a:outerShdw blurRad="38100" dist="38100" dir="2700000" algn="tl">
                  <a:srgbClr val="000000"/>
                </a:outerShdw>
              </a:effectLst>
              <a:latin typeface="Arial Narrow" pitchFamily="34" charset="0"/>
            </a:endParaRPr>
          </a:p>
        </p:txBody>
      </p:sp>
      <p:sp>
        <p:nvSpPr>
          <p:cNvPr id="3134" name="Text Box 62"/>
          <p:cNvSpPr txBox="1">
            <a:spLocks noChangeArrowheads="1"/>
          </p:cNvSpPr>
          <p:nvPr/>
        </p:nvSpPr>
        <p:spPr bwMode="auto">
          <a:xfrm>
            <a:off x="3733800" y="58515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24" action="ppaction://hlinksldjump"/>
              </a:rPr>
              <a:t>$500</a:t>
            </a:r>
            <a:endParaRPr lang="en-US" sz="3600" b="1">
              <a:effectLst>
                <a:outerShdw blurRad="38100" dist="38100" dir="2700000" algn="tl">
                  <a:srgbClr val="000000"/>
                </a:outerShdw>
              </a:effectLst>
              <a:latin typeface="Arial Narrow" pitchFamily="34" charset="0"/>
            </a:endParaRPr>
          </a:p>
        </p:txBody>
      </p:sp>
      <p:sp>
        <p:nvSpPr>
          <p:cNvPr id="3135" name="Text Box 63"/>
          <p:cNvSpPr txBox="1">
            <a:spLocks noChangeArrowheads="1"/>
          </p:cNvSpPr>
          <p:nvPr/>
        </p:nvSpPr>
        <p:spPr bwMode="auto">
          <a:xfrm>
            <a:off x="5486400" y="58515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25" action="ppaction://hlinksldjump"/>
              </a:rPr>
              <a:t>$500</a:t>
            </a:r>
            <a:endParaRPr lang="en-US" sz="3600" b="1">
              <a:effectLst>
                <a:outerShdw blurRad="38100" dist="38100" dir="2700000" algn="tl">
                  <a:srgbClr val="000000"/>
                </a:outerShdw>
              </a:effectLst>
              <a:latin typeface="Arial Narrow" pitchFamily="34" charset="0"/>
            </a:endParaRPr>
          </a:p>
        </p:txBody>
      </p:sp>
      <p:sp>
        <p:nvSpPr>
          <p:cNvPr id="3136" name="Text Box 64"/>
          <p:cNvSpPr txBox="1">
            <a:spLocks noChangeArrowheads="1"/>
          </p:cNvSpPr>
          <p:nvPr/>
        </p:nvSpPr>
        <p:spPr bwMode="auto">
          <a:xfrm>
            <a:off x="7315200" y="5851525"/>
            <a:ext cx="1828800" cy="10064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a:defRPr/>
            </a:pPr>
            <a:r>
              <a:rPr lang="en-US" sz="6000" b="1">
                <a:effectLst>
                  <a:outerShdw blurRad="38100" dist="38100" dir="2700000" algn="tl">
                    <a:srgbClr val="000000"/>
                  </a:outerShdw>
                </a:effectLst>
                <a:latin typeface="Arial Narrow" pitchFamily="34" charset="0"/>
                <a:hlinkClick r:id="rId26" action="ppaction://hlinksldjump"/>
              </a:rPr>
              <a:t>$500</a:t>
            </a:r>
            <a:endParaRPr lang="en-US" sz="3600" b="1">
              <a:effectLst>
                <a:outerShdw blurRad="38100" dist="38100" dir="2700000" algn="tl">
                  <a:srgbClr val="000000"/>
                </a:outerShdw>
              </a:effectLst>
              <a:latin typeface="Arial Narrow" pitchFamily="34" charset="0"/>
            </a:endParaRPr>
          </a:p>
        </p:txBody>
      </p:sp>
      <p:sp>
        <p:nvSpPr>
          <p:cNvPr id="9249" name="AutoShape 66">
            <a:hlinkClick r:id="rId27" action="ppaction://hlinksldjump" highlightClick="1"/>
          </p:cNvPr>
          <p:cNvSpPr>
            <a:spLocks noChangeArrowheads="1"/>
          </p:cNvSpPr>
          <p:nvPr/>
        </p:nvSpPr>
        <p:spPr bwMode="auto">
          <a:xfrm>
            <a:off x="8839200" y="838200"/>
            <a:ext cx="304800" cy="266700"/>
          </a:xfrm>
          <a:prstGeom prst="actionButtonEnd">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9250" name="AutoShape 67">
            <a:hlinkClick r:id="rId28" action="ppaction://hlinksldjump"/>
          </p:cNvPr>
          <p:cNvSpPr>
            <a:spLocks noChangeArrowheads="1"/>
          </p:cNvSpPr>
          <p:nvPr/>
        </p:nvSpPr>
        <p:spPr bwMode="auto">
          <a:xfrm>
            <a:off x="0" y="838200"/>
            <a:ext cx="304800" cy="304800"/>
          </a:xfrm>
          <a:prstGeom prst="bevel">
            <a:avLst>
              <a:gd name="adj" fmla="val 6944"/>
            </a:avLst>
          </a:prstGeom>
          <a:solidFill>
            <a:srgbClr val="0000FF"/>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1400">
                <a:latin typeface="Transistor" pitchFamily="2" charset="0"/>
              </a:rPr>
              <a:t>$</a:t>
            </a:r>
            <a:endParaRPr lang="en-US" sz="14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136525" y="112713"/>
            <a:ext cx="6111875"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lstStyle/>
          <a:p>
            <a:pPr>
              <a:defRPr/>
            </a:pPr>
            <a:r>
              <a:rPr lang="en-US" b="1" dirty="0" smtClean="0">
                <a:solidFill>
                  <a:srgbClr val="3399FF"/>
                </a:solidFill>
                <a:effectLst>
                  <a:outerShdw blurRad="38100" dist="38100" dir="2700000" algn="tl">
                    <a:srgbClr val="000000"/>
                  </a:outerShdw>
                </a:effectLst>
                <a:latin typeface="Arial Narrow" pitchFamily="34" charset="0"/>
              </a:rPr>
              <a:t>Colonies </a:t>
            </a:r>
            <a:r>
              <a:rPr lang="en-US" b="1" dirty="0">
                <a:solidFill>
                  <a:srgbClr val="3399FF"/>
                </a:solidFill>
                <a:effectLst>
                  <a:outerShdw blurRad="38100" dist="38100" dir="2700000" algn="tl">
                    <a:srgbClr val="000000"/>
                  </a:outerShdw>
                </a:effectLst>
                <a:latin typeface="Arial Narrow" pitchFamily="34" charset="0"/>
              </a:rPr>
              <a:t>$100</a:t>
            </a:r>
          </a:p>
        </p:txBody>
      </p:sp>
      <p:sp>
        <p:nvSpPr>
          <p:cNvPr id="4099" name="Text Box 3"/>
          <p:cNvSpPr txBox="1">
            <a:spLocks noChangeArrowheads="1"/>
          </p:cNvSpPr>
          <p:nvPr/>
        </p:nvSpPr>
        <p:spPr bwMode="auto">
          <a:xfrm>
            <a:off x="457200" y="990600"/>
            <a:ext cx="8229600" cy="4495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nchor="ctr" anchorCtr="1"/>
          <a:lstStyle/>
          <a:p>
            <a:pPr algn="ctr">
              <a:defRPr/>
            </a:pPr>
            <a:r>
              <a:rPr lang="en-US" sz="4800" dirty="0" smtClean="0">
                <a:effectLst>
                  <a:outerShdw blurRad="38100" dist="38100" dir="2700000" algn="tl">
                    <a:srgbClr val="000000"/>
                  </a:outerShdw>
                </a:effectLst>
                <a:latin typeface="Enchanted" pitchFamily="18" charset="0"/>
              </a:rPr>
              <a:t>The first of the 13 colonies to import slaves.</a:t>
            </a:r>
            <a:endParaRPr lang="en-US" sz="4800" dirty="0">
              <a:effectLst>
                <a:outerShdw blurRad="38100" dist="38100" dir="2700000" algn="tl">
                  <a:srgbClr val="000000"/>
                </a:outerShdw>
              </a:effectLst>
              <a:latin typeface="Enchanted" pitchFamily="18" charset="0"/>
            </a:endParaRPr>
          </a:p>
        </p:txBody>
      </p:sp>
      <p:sp>
        <p:nvSpPr>
          <p:cNvPr id="10244" name="AutoShape 4">
            <a:hlinkClick r:id="rId2" action="ppaction://hlinksldjump" highlightClick="1"/>
          </p:cNvPr>
          <p:cNvSpPr>
            <a:spLocks noChangeArrowheads="1"/>
          </p:cNvSpPr>
          <p:nvPr/>
        </p:nvSpPr>
        <p:spPr bwMode="auto">
          <a:xfrm>
            <a:off x="8077200" y="5943600"/>
            <a:ext cx="838200" cy="685800"/>
          </a:xfrm>
          <a:prstGeom prst="actionButtonHelp">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4102" name="AutoShape 6">
            <a:hlinkClick r:id="rId3" action="ppaction://hlinksldjump" highlightClick="1"/>
          </p:cNvPr>
          <p:cNvSpPr>
            <a:spLocks noChangeArrowheads="1"/>
          </p:cNvSpPr>
          <p:nvPr/>
        </p:nvSpPr>
        <p:spPr bwMode="auto">
          <a:xfrm>
            <a:off x="228600" y="5943600"/>
            <a:ext cx="838200" cy="685800"/>
          </a:xfrm>
          <a:prstGeom prst="actionButtonReturn">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41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2" grpId="0" animBg="1"/>
    </p:bldLst>
  </p:timing>
</p:sld>
</file>

<file path=ppt/theme/theme1.xml><?xml version="1.0" encoding="utf-8"?>
<a:theme xmlns:a="http://schemas.openxmlformats.org/drawingml/2006/main" name="JEOPARDY">
  <a:themeElements>
    <a:clrScheme name="">
      <a:dk1>
        <a:srgbClr val="000000"/>
      </a:dk1>
      <a:lt1>
        <a:srgbClr val="F8F8F8"/>
      </a:lt1>
      <a:dk2>
        <a:srgbClr val="0000FF"/>
      </a:dk2>
      <a:lt2>
        <a:srgbClr val="F8F8F8"/>
      </a:lt2>
      <a:accent1>
        <a:srgbClr val="00CC99"/>
      </a:accent1>
      <a:accent2>
        <a:srgbClr val="3333CC"/>
      </a:accent2>
      <a:accent3>
        <a:srgbClr val="AAAAFF"/>
      </a:accent3>
      <a:accent4>
        <a:srgbClr val="D4D4D4"/>
      </a:accent4>
      <a:accent5>
        <a:srgbClr val="AAE2CA"/>
      </a:accent5>
      <a:accent6>
        <a:srgbClr val="2D2DB9"/>
      </a:accent6>
      <a:hlink>
        <a:srgbClr val="FFFFFF"/>
      </a:hlink>
      <a:folHlink>
        <a:srgbClr val="0000FF"/>
      </a:folHlink>
    </a:clrScheme>
    <a:fontScheme name="JEOPARD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JEOPARD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JEOPARD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JEOPARD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JEOPARD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JEOPARD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JEOPARD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JEOPARD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D:\Jeopardy\JEOPARDY.POT</Template>
  <TotalTime>1109</TotalTime>
  <Words>2319</Words>
  <Application>Microsoft Office PowerPoint</Application>
  <PresentationFormat>On-screen Show (4:3)</PresentationFormat>
  <Paragraphs>323</Paragraphs>
  <Slides>72</Slides>
  <Notes>0</Notes>
  <HiddenSlides>0</HiddenSlides>
  <MMClips>10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72</vt:i4>
      </vt:variant>
    </vt:vector>
  </HeadingPairs>
  <TitlesOfParts>
    <vt:vector size="75" baseType="lpstr">
      <vt:lpstr>JEOPARDY</vt:lpstr>
      <vt:lpstr>WordArt 3.2</vt:lpstr>
      <vt:lpstr>Worksheet</vt:lpstr>
      <vt:lpstr>Slide 1</vt:lpstr>
      <vt:lpstr>Slide 2</vt:lpstr>
      <vt:lpstr>THE 13 COLONIES</vt:lpstr>
      <vt:lpstr>KING ANDREW JACKSON &amp;  PRE-CIVIL WAR ECONOMICS</vt:lpstr>
      <vt:lpstr>INDUSTRIALIZATION &amp; INTERNATIONAL MARKETS</vt:lpstr>
      <vt:lpstr>THE GREAT DEPRESSION</vt:lpstr>
      <vt:lpstr>WORLD WAR II &amp; WOMEN IN THE WORKPLACE</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                                    </vt:lpstr>
      <vt:lpstr>                                                               </vt:lpstr>
      <vt:lpstr>                                         </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END OF GAME</vt:lpstr>
      <vt:lpstr>Slide 64</vt:lpstr>
      <vt:lpstr>Slide 65</vt:lpstr>
      <vt:lpstr>Slide 66</vt:lpstr>
      <vt:lpstr>Slide 67</vt:lpstr>
      <vt:lpstr>Slide 68</vt:lpstr>
      <vt:lpstr>JEOPARDY! Slide Show Setup</vt:lpstr>
      <vt:lpstr>JEOPARDY! Slide Show Setup continued</vt:lpstr>
      <vt:lpstr>Running the JEOPARDY!  Slide Show</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Ken</dc:creator>
  <cp:lastModifiedBy>image</cp:lastModifiedBy>
  <cp:revision>62</cp:revision>
  <dcterms:created xsi:type="dcterms:W3CDTF">2002-12-03T00:42:15Z</dcterms:created>
  <dcterms:modified xsi:type="dcterms:W3CDTF">2010-12-07T13:49:06Z</dcterms:modified>
</cp:coreProperties>
</file>