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3" r:id="rId8"/>
    <p:sldId id="264" r:id="rId9"/>
    <p:sldId id="265" r:id="rId10"/>
    <p:sldId id="266" r:id="rId11"/>
    <p:sldId id="262" r:id="rId12"/>
    <p:sldId id="267" r:id="rId13"/>
    <p:sldId id="268" r:id="rId14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A6192"/>
    <a:srgbClr val="0C72AA"/>
    <a:srgbClr val="0987CD"/>
    <a:srgbClr val="027FD4"/>
    <a:srgbClr val="19A1FD"/>
    <a:srgbClr val="006CCE"/>
    <a:srgbClr val="02B9CC"/>
    <a:srgbClr val="2F6481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9" autoAdjust="0"/>
    <p:restoredTop sz="94664" autoAdjust="0"/>
  </p:normalViewPr>
  <p:slideViewPr>
    <p:cSldViewPr>
      <p:cViewPr varScale="1">
        <p:scale>
          <a:sx n="70" d="100"/>
          <a:sy n="70" d="100"/>
        </p:scale>
        <p:origin x="-516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09600" y="1295400"/>
            <a:ext cx="5715000" cy="9906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09600" y="2667000"/>
            <a:ext cx="5715000" cy="762000"/>
          </a:xfrm>
        </p:spPr>
        <p:txBody>
          <a:bodyPr/>
          <a:lstStyle>
            <a:lvl1pPr marL="0" indent="0">
              <a:buFontTx/>
              <a:buNone/>
              <a:defRPr sz="2800"/>
            </a:lvl1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7172" name="Rectangle 4"/>
          <p:cNvSpPr>
            <a:spLocks noGrp="1" noChangeArrowheads="1"/>
          </p:cNvSpPr>
          <p:nvPr>
            <p:ph type="dt" sz="half" idx="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173" name="Rectangle 5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174" name="Rectangle 6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7D2ED52E-7795-4210-ACD9-F08A68012FCB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727AB04-D4C6-4720-99CD-3A061E007690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0"/>
            <a:ext cx="2286000" cy="6629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0" y="0"/>
            <a:ext cx="6705600" cy="6629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3C3D9B2-6B1B-4071-AED6-87BAF192859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436C0DC-0159-48B6-8316-0FF6A7BC961D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9D20D4B-CB5F-4E4A-B318-D54D20E2325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0" y="762000"/>
            <a:ext cx="3771900" cy="5867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924300" y="762000"/>
            <a:ext cx="3771900" cy="5867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2E73101-7184-4E98-8B61-F5ED28B256E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E42A197-04E4-4C27-B610-7BD3E23CA4F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FDB3E82-35A5-4AFB-B513-551AE898566D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6E3D989-51A8-4F2A-8E02-5DC5121F1FE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C9E4740-FEBF-4B47-AFDD-537CC00353E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9D25088-E605-4E63-B043-4D29161F369B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0" y="0"/>
            <a:ext cx="91440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US" smtClean="0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0" y="762000"/>
            <a:ext cx="7696200" cy="586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smtClean="0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0" y="6629400"/>
            <a:ext cx="19050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solidFill>
                  <a:schemeClr val="bg1"/>
                </a:solidFill>
                <a:latin typeface="+mj-lt"/>
              </a:defRPr>
            </a:lvl1pPr>
          </a:lstStyle>
          <a:p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629400"/>
            <a:ext cx="28956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solidFill>
                  <a:schemeClr val="bg1"/>
                </a:solidFill>
                <a:latin typeface="+mj-lt"/>
              </a:defRPr>
            </a:lvl1pPr>
          </a:lstStyle>
          <a:p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239000" y="6629400"/>
            <a:ext cx="19050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solidFill>
                  <a:schemeClr val="bg1"/>
                </a:solidFill>
                <a:latin typeface="+mj-lt"/>
              </a:defRPr>
            </a:lvl1pPr>
          </a:lstStyle>
          <a:p>
            <a:fld id="{6894C633-8B11-487E-BE9F-405F0705B0B5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Impact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Impact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Impact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Impact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Impact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Impact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Impact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Impact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 b="1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 b="1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 b="1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 b="1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 b="1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 b="1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 b="1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 b="1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 b="1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9600" y="1295400"/>
            <a:ext cx="6477000" cy="990600"/>
          </a:xfrm>
        </p:spPr>
        <p:txBody>
          <a:bodyPr/>
          <a:lstStyle/>
          <a:p>
            <a:r>
              <a:rPr lang="en-US" dirty="0" smtClean="0"/>
              <a:t>World War II Economics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algn="ctr"/>
            <a:r>
              <a:rPr lang="en-US" dirty="0" smtClean="0"/>
              <a:t> Economic, Human, &amp; </a:t>
            </a:r>
          </a:p>
          <a:p>
            <a:pPr algn="ctr"/>
            <a:r>
              <a:rPr lang="en-US" dirty="0" smtClean="0"/>
              <a:t>Military Resources</a:t>
            </a:r>
            <a:endParaRPr lang="en-US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Affordable Day Care</a:t>
            </a:r>
            <a:endParaRPr lang="en-US" dirty="0"/>
          </a:p>
        </p:txBody>
      </p:sp>
      <p:pic>
        <p:nvPicPr>
          <p:cNvPr id="29699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257925" y="0"/>
            <a:ext cx="2886075" cy="428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701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4800" y="1143000"/>
            <a:ext cx="4286250" cy="3733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6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4"/>
          <a:srcRect/>
          <a:stretch>
            <a:fillRect/>
          </a:stretch>
        </p:blipFill>
        <p:spPr bwMode="auto">
          <a:xfrm>
            <a:off x="4543425" y="3124200"/>
            <a:ext cx="4600575" cy="4143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Equitable Pay</a:t>
            </a:r>
            <a:endParaRPr lang="en-US" dirty="0"/>
          </a:p>
        </p:txBody>
      </p:sp>
      <p:pic>
        <p:nvPicPr>
          <p:cNvPr id="25603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762000"/>
            <a:ext cx="8686800" cy="6147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1447800" y="990600"/>
            <a:ext cx="7696200" cy="5867400"/>
          </a:xfrm>
        </p:spPr>
        <p:txBody>
          <a:bodyPr/>
          <a:lstStyle/>
          <a:p>
            <a:endParaRPr lang="en-US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Pink Collar Ghetto Jobs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762000"/>
            <a:ext cx="6019800" cy="6096000"/>
          </a:xfrm>
        </p:spPr>
        <p:txBody>
          <a:bodyPr/>
          <a:lstStyle/>
          <a:p>
            <a:r>
              <a:rPr lang="en-US" dirty="0" smtClean="0"/>
              <a:t>Coined in 1983 to mean:</a:t>
            </a:r>
          </a:p>
          <a:p>
            <a:pPr lvl="1"/>
            <a:r>
              <a:rPr lang="en-US" dirty="0" smtClean="0"/>
              <a:t>Low Prestige</a:t>
            </a:r>
          </a:p>
          <a:p>
            <a:pPr lvl="1"/>
            <a:r>
              <a:rPr lang="en-US" dirty="0" smtClean="0"/>
              <a:t>Low Pay</a:t>
            </a:r>
          </a:p>
          <a:p>
            <a:r>
              <a:rPr lang="en-US" dirty="0" smtClean="0"/>
              <a:t>Airline flight attendants, nurses, secretaries</a:t>
            </a:r>
          </a:p>
          <a:p>
            <a:r>
              <a:rPr lang="en-US" dirty="0" smtClean="0"/>
              <a:t>Hard to escape / advance</a:t>
            </a:r>
          </a:p>
          <a:p>
            <a:r>
              <a:rPr lang="en-US" dirty="0" smtClean="0"/>
              <a:t>Estimated 55% of women working outside the home are in this kind of job</a:t>
            </a:r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3072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96000" y="0"/>
            <a:ext cx="3048000" cy="304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Glass Ceiling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838200"/>
            <a:ext cx="3733800" cy="6019800"/>
          </a:xfrm>
        </p:spPr>
        <p:txBody>
          <a:bodyPr/>
          <a:lstStyle/>
          <a:p>
            <a:r>
              <a:rPr lang="en-US" dirty="0" smtClean="0"/>
              <a:t>Career Advancement not equal to men</a:t>
            </a:r>
          </a:p>
          <a:p>
            <a:endParaRPr lang="en-US" dirty="0"/>
          </a:p>
        </p:txBody>
      </p:sp>
      <p:pic>
        <p:nvPicPr>
          <p:cNvPr id="31747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789616" y="0"/>
            <a:ext cx="5354384" cy="617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Economic Resources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762000"/>
            <a:ext cx="6781800" cy="5943600"/>
          </a:xfrm>
        </p:spPr>
        <p:txBody>
          <a:bodyPr/>
          <a:lstStyle/>
          <a:p>
            <a:r>
              <a:rPr lang="en-US" dirty="0" err="1" smtClean="0"/>
              <a:t>Govt</a:t>
            </a:r>
            <a:r>
              <a:rPr lang="en-US" dirty="0" smtClean="0"/>
              <a:t> &amp; Business working together</a:t>
            </a:r>
          </a:p>
          <a:p>
            <a:pPr lvl="0"/>
            <a:r>
              <a:rPr lang="en-US" dirty="0"/>
              <a:t>Rationing to control Supply of Goods</a:t>
            </a:r>
          </a:p>
          <a:p>
            <a:pPr lvl="0"/>
            <a:r>
              <a:rPr lang="en-US" dirty="0"/>
              <a:t>War bonds, income tax = $ for the war.</a:t>
            </a:r>
          </a:p>
          <a:p>
            <a:pPr lvl="0"/>
            <a:r>
              <a:rPr lang="en-US" dirty="0"/>
              <a:t>Business retooled from peacetime to wartime production (e.g., car manufacturing to tank manufacturing).</a:t>
            </a:r>
          </a:p>
          <a:p>
            <a:endParaRPr lang="en-US" dirty="0"/>
          </a:p>
        </p:txBody>
      </p:sp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787166" y="3200400"/>
            <a:ext cx="2356834" cy="365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0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477000" y="0"/>
            <a:ext cx="2667000" cy="34524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Human Resources</a:t>
            </a:r>
            <a:endParaRPr lang="en-US" dirty="0"/>
          </a:p>
        </p:txBody>
      </p:sp>
      <p:pic>
        <p:nvPicPr>
          <p:cNvPr id="2253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599962" y="1"/>
            <a:ext cx="4544037" cy="297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2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096125" y="3019425"/>
            <a:ext cx="2047875" cy="3838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Content Placeholder 2"/>
          <p:cNvSpPr txBox="1">
            <a:spLocks/>
          </p:cNvSpPr>
          <p:nvPr/>
        </p:nvSpPr>
        <p:spPr bwMode="auto">
          <a:xfrm>
            <a:off x="0" y="762000"/>
            <a:ext cx="4648200" cy="579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>
              <a:buFont typeface="Arial" pitchFamily="34" charset="0"/>
              <a:buChar char="•"/>
            </a:pPr>
            <a:r>
              <a:rPr lang="en-US" sz="3200" dirty="0"/>
              <a:t>More women &amp; minorities working as men joined </a:t>
            </a:r>
            <a:r>
              <a:rPr lang="en-US" sz="3200" dirty="0" smtClean="0"/>
              <a:t>military</a:t>
            </a:r>
            <a:endParaRPr lang="en-US" sz="3200" dirty="0"/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endParaRPr kumimoji="0" lang="en-US" sz="3200" b="1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22533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4149157"/>
            <a:ext cx="2286000" cy="27088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4" name="Picture 6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514600" y="3254256"/>
            <a:ext cx="2590800" cy="36037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5" name="Picture 7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267200" y="3505200"/>
            <a:ext cx="2800350" cy="2314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Human Resources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Citizens volunteered in support of the war effort</a:t>
            </a:r>
          </a:p>
        </p:txBody>
      </p:sp>
      <p:pic>
        <p:nvPicPr>
          <p:cNvPr id="4" name="Picture 8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3400" y="1809750"/>
            <a:ext cx="3810000" cy="5048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76800" y="1581150"/>
            <a:ext cx="3810000" cy="5276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 smtClean="0"/>
              <a:t>Military Resources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762000"/>
            <a:ext cx="3886200" cy="5943600"/>
          </a:xfrm>
        </p:spPr>
        <p:txBody>
          <a:bodyPr/>
          <a:lstStyle/>
          <a:p>
            <a:pPr lvl="0"/>
            <a:r>
              <a:rPr lang="en-US" sz="2000" dirty="0" smtClean="0"/>
              <a:t>Selective Service Act of 1940</a:t>
            </a:r>
          </a:p>
          <a:p>
            <a:pPr lvl="1"/>
            <a:r>
              <a:rPr lang="en-US" sz="2000" dirty="0" smtClean="0"/>
              <a:t>Required all men age 21 to 35 to register with local draft board</a:t>
            </a:r>
          </a:p>
          <a:p>
            <a:pPr lvl="1"/>
            <a:r>
              <a:rPr lang="en-US" sz="2000" dirty="0" smtClean="0"/>
              <a:t>First peace-time draft in US History</a:t>
            </a:r>
          </a:p>
          <a:p>
            <a:pPr lvl="0"/>
            <a:r>
              <a:rPr lang="en-US" sz="2000" dirty="0" smtClean="0"/>
              <a:t>When war began, DRAFT started</a:t>
            </a:r>
          </a:p>
          <a:p>
            <a:pPr lvl="1"/>
            <a:r>
              <a:rPr lang="en-US" sz="2000" dirty="0" smtClean="0"/>
              <a:t>18 to 45 eligible</a:t>
            </a:r>
          </a:p>
          <a:p>
            <a:pPr lvl="1"/>
            <a:r>
              <a:rPr lang="en-US" sz="2000" dirty="0" smtClean="0"/>
              <a:t>18 to 65 had to register</a:t>
            </a:r>
          </a:p>
          <a:p>
            <a:pPr lvl="1"/>
            <a:r>
              <a:rPr lang="en-US" sz="2000" dirty="0" smtClean="0"/>
              <a:t>Could “Conscientiously Object” from combat</a:t>
            </a:r>
          </a:p>
          <a:p>
            <a:pPr lvl="1"/>
            <a:endParaRPr lang="en-US" dirty="0" smtClean="0"/>
          </a:p>
          <a:p>
            <a:pPr lvl="0"/>
            <a:r>
              <a:rPr lang="en-US" dirty="0" smtClean="0"/>
              <a:t> </a:t>
            </a:r>
            <a:endParaRPr lang="en-US" dirty="0"/>
          </a:p>
        </p:txBody>
      </p:sp>
      <p:pic>
        <p:nvPicPr>
          <p:cNvPr id="24579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945637" y="0"/>
            <a:ext cx="5198364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9600" y="1295400"/>
            <a:ext cx="7315200" cy="990600"/>
          </a:xfrm>
        </p:spPr>
        <p:txBody>
          <a:bodyPr/>
          <a:lstStyle/>
          <a:p>
            <a:r>
              <a:rPr lang="en-US" dirty="0" smtClean="0"/>
              <a:t>Women in the Workforce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66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2686050"/>
            <a:ext cx="4133850" cy="4171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Increased </a:t>
            </a:r>
            <a:r>
              <a:rPr lang="en-US" dirty="0" err="1" smtClean="0"/>
              <a:t>Parp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762000"/>
            <a:ext cx="4800600" cy="5943600"/>
          </a:xfrm>
        </p:spPr>
        <p:txBody>
          <a:bodyPr/>
          <a:lstStyle/>
          <a:p>
            <a:r>
              <a:rPr lang="en-US" dirty="0" smtClean="0"/>
              <a:t>Ever more women present</a:t>
            </a:r>
          </a:p>
          <a:p>
            <a:r>
              <a:rPr lang="en-US" dirty="0" smtClean="0"/>
              <a:t>How many have working moms?</a:t>
            </a:r>
          </a:p>
          <a:p>
            <a:r>
              <a:rPr lang="en-US" dirty="0" smtClean="0"/>
              <a:t>Non-Traditional Jobs</a:t>
            </a:r>
            <a:endParaRPr lang="en-US" dirty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686154" y="0"/>
            <a:ext cx="4457845" cy="3733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2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81400" y="1447800"/>
            <a:ext cx="1317037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3692185"/>
            <a:ext cx="5334000" cy="31658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1" name="Picture 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334000" y="4400550"/>
            <a:ext cx="3810000" cy="2457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Firsts…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762000"/>
            <a:ext cx="4572000" cy="6096000"/>
          </a:xfrm>
        </p:spPr>
        <p:txBody>
          <a:bodyPr/>
          <a:lstStyle/>
          <a:p>
            <a:pPr lvl="0"/>
            <a:r>
              <a:rPr lang="en-US" dirty="0"/>
              <a:t>Sandra Day </a:t>
            </a:r>
            <a:r>
              <a:rPr lang="en-US" dirty="0" smtClean="0"/>
              <a:t>O’Connor</a:t>
            </a:r>
          </a:p>
          <a:p>
            <a:pPr lvl="1"/>
            <a:r>
              <a:rPr lang="en-US" dirty="0" smtClean="0"/>
              <a:t>FWOTSC</a:t>
            </a:r>
            <a:endParaRPr lang="en-US" dirty="0" smtClean="0"/>
          </a:p>
          <a:p>
            <a:pPr lvl="1"/>
            <a:r>
              <a:rPr lang="en-US" dirty="0" smtClean="0"/>
              <a:t>Appointed by Reagan (1981)</a:t>
            </a:r>
          </a:p>
          <a:p>
            <a:pPr lvl="1"/>
            <a:r>
              <a:rPr lang="en-US" dirty="0" smtClean="0"/>
              <a:t>Left in 2006</a:t>
            </a:r>
            <a:endParaRPr lang="en-US" dirty="0" smtClean="0"/>
          </a:p>
          <a:p>
            <a:pPr lvl="1"/>
            <a:r>
              <a:rPr lang="en-US" dirty="0" smtClean="0"/>
              <a:t>Chancellor of W&amp;M!</a:t>
            </a:r>
          </a:p>
          <a:p>
            <a:pPr lvl="0"/>
            <a:r>
              <a:rPr lang="en-US" dirty="0" smtClean="0"/>
              <a:t>Sally Ride</a:t>
            </a:r>
          </a:p>
          <a:p>
            <a:pPr lvl="1"/>
            <a:r>
              <a:rPr lang="en-US" dirty="0" smtClean="0"/>
              <a:t>1</a:t>
            </a:r>
            <a:r>
              <a:rPr lang="en-US" baseline="30000" dirty="0" smtClean="0"/>
              <a:t>st</a:t>
            </a:r>
            <a:r>
              <a:rPr lang="en-US" dirty="0" smtClean="0"/>
              <a:t> woman, youngest astronaut in space (1983)</a:t>
            </a:r>
          </a:p>
          <a:p>
            <a:pPr lvl="1"/>
            <a:endParaRPr lang="en-US" dirty="0"/>
          </a:p>
          <a:p>
            <a:endParaRPr lang="en-US" dirty="0"/>
          </a:p>
        </p:txBody>
      </p:sp>
      <p:pic>
        <p:nvPicPr>
          <p:cNvPr id="286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810250" y="0"/>
            <a:ext cx="3333750" cy="428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75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257925" y="3209925"/>
            <a:ext cx="2886075" cy="3648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9600" y="1295400"/>
            <a:ext cx="6629400" cy="1066800"/>
          </a:xfrm>
        </p:spPr>
        <p:txBody>
          <a:bodyPr/>
          <a:lstStyle/>
          <a:p>
            <a:r>
              <a:rPr lang="en-US" dirty="0" smtClean="0"/>
              <a:t>Remaining Issues for Women in the Workplace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Windpower design template">
  <a:themeElements>
    <a:clrScheme name="Office Theme 7">
      <a:dk1>
        <a:srgbClr val="000000"/>
      </a:dk1>
      <a:lt1>
        <a:srgbClr val="FFFFFF"/>
      </a:lt1>
      <a:dk2>
        <a:srgbClr val="1B87B7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heme">
      <a:majorFont>
        <a:latin typeface="Impact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1B87B7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Windpower design template</Template>
  <TotalTime>53</TotalTime>
  <Words>233</Words>
  <Application>Microsoft Office PowerPoint</Application>
  <PresentationFormat>On-screen Show (4:3)</PresentationFormat>
  <Paragraphs>47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7" baseType="lpstr">
      <vt:lpstr>Times New Roman</vt:lpstr>
      <vt:lpstr>Impact</vt:lpstr>
      <vt:lpstr>Arial</vt:lpstr>
      <vt:lpstr>Windpower design template</vt:lpstr>
      <vt:lpstr>World War II Economics</vt:lpstr>
      <vt:lpstr>Economic Resources</vt:lpstr>
      <vt:lpstr>Human Resources</vt:lpstr>
      <vt:lpstr>Human Resources</vt:lpstr>
      <vt:lpstr>Military Resources</vt:lpstr>
      <vt:lpstr>Women in the Workforce</vt:lpstr>
      <vt:lpstr>Increased Parp</vt:lpstr>
      <vt:lpstr>Firsts…</vt:lpstr>
      <vt:lpstr>Remaining Issues for Women in the Workplace</vt:lpstr>
      <vt:lpstr>Affordable Day Care</vt:lpstr>
      <vt:lpstr>Equitable Pay</vt:lpstr>
      <vt:lpstr>Pink Collar Ghetto Jobs</vt:lpstr>
      <vt:lpstr>Glass Ceiling</vt:lpstr>
    </vt:vector>
  </TitlesOfParts>
  <Manager/>
  <Company>The Filipowicz Household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World War II Economics</dc:title>
  <dc:subject/>
  <dc:creator>The Filipowicz's</dc:creator>
  <cp:keywords/>
  <dc:description/>
  <cp:lastModifiedBy>The Filipowicz's</cp:lastModifiedBy>
  <cp:revision>7</cp:revision>
  <cp:lastPrinted>1601-01-01T00:00:00Z</cp:lastPrinted>
  <dcterms:created xsi:type="dcterms:W3CDTF">2009-07-12T22:13:21Z</dcterms:created>
  <dcterms:modified xsi:type="dcterms:W3CDTF">2009-07-12T23:07:02Z</dcterms:modified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TC010900131033</vt:lpwstr>
  </property>
</Properties>
</file>