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8"/>
  </p:notesMasterIdLst>
  <p:sldIdLst>
    <p:sldId id="285"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9" r:id="rId24"/>
    <p:sldId id="338" r:id="rId25"/>
    <p:sldId id="337" r:id="rId26"/>
    <p:sldId id="340" r:id="rId27"/>
    <p:sldId id="342" r:id="rId28"/>
    <p:sldId id="343" r:id="rId29"/>
    <p:sldId id="345" r:id="rId30"/>
    <p:sldId id="346" r:id="rId31"/>
    <p:sldId id="347" r:id="rId32"/>
    <p:sldId id="348" r:id="rId33"/>
    <p:sldId id="349" r:id="rId34"/>
    <p:sldId id="350" r:id="rId35"/>
    <p:sldId id="351" r:id="rId36"/>
    <p:sldId id="352" r:id="rId37"/>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1" autoAdjust="0"/>
    <p:restoredTop sz="94660"/>
  </p:normalViewPr>
  <p:slideViewPr>
    <p:cSldViewPr>
      <p:cViewPr varScale="1">
        <p:scale>
          <a:sx n="76" d="100"/>
          <a:sy n="76" d="100"/>
        </p:scale>
        <p:origin x="-3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smtClean="0"/>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smtClean="0"/>
            </a:lvl1pPr>
          </a:lstStyle>
          <a:p>
            <a:pPr>
              <a:defRPr/>
            </a:pPr>
            <a:endParaRPr lang="en-US"/>
          </a:p>
        </p:txBody>
      </p:sp>
      <p:sp>
        <p:nvSpPr>
          <p:cNvPr id="39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smtClean="0"/>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EC0104DE-5351-40A6-A463-37F850FD53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3D7B12-7958-4B55-8BB4-3BC42794CE97}" type="slidenum">
              <a:rPr lang="en-US"/>
              <a:pPr/>
              <a:t>3</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64423A-E956-434C-86B0-7CA5450D4D90}" type="slidenum">
              <a:rPr lang="en-US"/>
              <a:pPr/>
              <a:t>12</a:t>
            </a:fld>
            <a:endParaRPr 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804EFB7-D5ED-42DE-ADE3-2CA760FE41E8}" type="slidenum">
              <a:rPr lang="en-US"/>
              <a:pPr/>
              <a:t>13</a:t>
            </a:fld>
            <a:endParaRPr 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4EBAFB-C9AF-43A0-960C-5D02B54886C8}" type="slidenum">
              <a:rPr lang="en-US"/>
              <a:pPr/>
              <a:t>14</a:t>
            </a:fld>
            <a:endParaRPr 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D09D197-9EC2-43D3-9596-A4E8177619D4}" type="slidenum">
              <a:rPr lang="en-US"/>
              <a:pPr/>
              <a:t>15</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8280A29-6487-4039-980B-13B351411E95}" type="slidenum">
              <a:rPr lang="en-US"/>
              <a:pPr/>
              <a:t>16</a:t>
            </a:fld>
            <a:endParaRPr 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FFF0DD5-2AF8-4299-8AB6-EDBCAE11C17B}" type="slidenum">
              <a:rPr lang="en-US"/>
              <a:pPr/>
              <a:t>17</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A14E2E-A68F-423D-9047-97045F9BD36B}" type="slidenum">
              <a:rPr lang="en-US"/>
              <a:pPr/>
              <a:t>18</a:t>
            </a:fld>
            <a:endParaRPr 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6327DCE-17AF-418C-874C-0327F7896201}" type="slidenum">
              <a:rPr lang="en-US"/>
              <a:pPr/>
              <a:t>19</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BB3F188-4AF2-464B-9AF2-AD5957DE1768}" type="slidenum">
              <a:rPr lang="en-US"/>
              <a:pPr/>
              <a:t>4</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2A31FAC-3AF9-47CE-8F27-ADE187B35940}" type="slidenum">
              <a:rPr lang="en-US"/>
              <a:pPr/>
              <a:t>5</a:t>
            </a:fld>
            <a:endParaRPr 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7F2E799-D8BF-47D7-8B06-6B76E7B92FA9}" type="slidenum">
              <a:rPr lang="en-US"/>
              <a:pPr/>
              <a:t>6</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E237706-B680-4241-B73D-A223F726DED9}" type="slidenum">
              <a:rPr lang="en-US"/>
              <a:pPr/>
              <a:t>7</a:t>
            </a:fld>
            <a:endParaRPr 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40B5B8A-C4CD-4E91-9F02-35DC57600947}" type="slidenum">
              <a:rPr lang="en-US"/>
              <a:pPr/>
              <a:t>8</a:t>
            </a:fld>
            <a:endParaRPr 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BA2B5EA-BB0B-496B-9272-38B8565D735C}" type="slidenum">
              <a:rPr lang="en-US"/>
              <a:pPr/>
              <a:t>9</a:t>
            </a:fld>
            <a:endParaRPr lang="en-US"/>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6605E9A-D2AA-417F-AD1E-7B2128B0B89A}" type="slidenum">
              <a:rPr lang="en-US"/>
              <a:pPr/>
              <a:t>10</a:t>
            </a:fld>
            <a:endParaRPr 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B5B0D3F-CD51-4AB3-A8C5-E4DB92061E64}" type="slidenum">
              <a:rPr lang="en-US"/>
              <a:pPr/>
              <a:t>11</a:t>
            </a:fld>
            <a:endParaRPr 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33801"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3380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smtClean="0"/>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smtClean="0"/>
            </a:lvl1pPr>
          </a:lstStyle>
          <a:p>
            <a:pPr>
              <a:defRPr/>
            </a:pPr>
            <a:endParaRPr lang="en-US"/>
          </a:p>
        </p:txBody>
      </p:sp>
      <p:sp>
        <p:nvSpPr>
          <p:cNvPr id="13" name="Rectangle 13"/>
          <p:cNvSpPr>
            <a:spLocks noGrp="1" noChangeArrowheads="1"/>
          </p:cNvSpPr>
          <p:nvPr>
            <p:ph type="sldNum" sz="quarter" idx="12"/>
          </p:nvPr>
        </p:nvSpPr>
        <p:spPr/>
        <p:txBody>
          <a:bodyPr/>
          <a:lstStyle>
            <a:lvl1pPr>
              <a:defRPr smtClean="0"/>
            </a:lvl1pPr>
          </a:lstStyle>
          <a:p>
            <a:pPr>
              <a:defRPr/>
            </a:pPr>
            <a:fld id="{D031502E-2CF5-4E90-8D31-968D496BDF9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C2FF84B-9041-4B49-83ED-50F6105E0C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7111BCE-9545-419C-B9B6-4852E3442C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77BD87E-40EE-4807-B555-D9B8978864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CE6FDB8-B995-4778-8C39-0DFB78BD2C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A354BBD-3426-4F12-8084-225EE931BF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4A00A36-BDD3-423D-8489-77D8132594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6553BF22-DB01-4397-94DB-2DA41E55FA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F5F4E3F6-501D-46D8-893C-3872A9B063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205E6DC-CFE9-4312-BA27-62548D711C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7B6190A-62A5-486D-91DA-7BE45B0FB0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3277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3277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n-US"/>
            </a:p>
          </p:txBody>
        </p:sp>
        <p:sp>
          <p:nvSpPr>
            <p:cNvPr id="3277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3277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277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277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277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277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3277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effectLst>
                  <a:outerShdw blurRad="38100" dist="38100" dir="2700000" algn="tl">
                    <a:srgbClr val="000000"/>
                  </a:outerShdw>
                </a:effectLst>
              </a:defRPr>
            </a:lvl1pPr>
          </a:lstStyle>
          <a:p>
            <a:pPr>
              <a:defRPr/>
            </a:pPr>
            <a:endParaRPr lang="en-US"/>
          </a:p>
        </p:txBody>
      </p:sp>
      <p:sp>
        <p:nvSpPr>
          <p:cNvPr id="3278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effectLst>
                  <a:outerShdw blurRad="38100" dist="38100" dir="2700000" algn="tl">
                    <a:srgbClr val="000000"/>
                  </a:outerShdw>
                </a:effectLst>
              </a:defRPr>
            </a:lvl1pPr>
          </a:lstStyle>
          <a:p>
            <a:pPr>
              <a:defRPr/>
            </a:pPr>
            <a:endParaRPr lang="en-US"/>
          </a:p>
        </p:txBody>
      </p:sp>
      <p:sp>
        <p:nvSpPr>
          <p:cNvPr id="3278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effectLst>
                  <a:outerShdw blurRad="38100" dist="38100" dir="2700000" algn="tl">
                    <a:srgbClr val="000000"/>
                  </a:outerShdw>
                </a:effectLst>
              </a:defRPr>
            </a:lvl1pPr>
          </a:lstStyle>
          <a:p>
            <a:pPr>
              <a:defRPr/>
            </a:pPr>
            <a:fld id="{8F929D04-93A3-4CB4-B911-B9B442B00452}" type="slidenum">
              <a:rPr lang="en-US"/>
              <a:pPr>
                <a:defRPr/>
              </a:pPr>
              <a:t>‹#›</a:t>
            </a:fld>
            <a:endParaRPr lang="en-US"/>
          </a:p>
        </p:txBody>
      </p:sp>
      <p:sp>
        <p:nvSpPr>
          <p:cNvPr id="3278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8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2782"/>
                                        </p:tgtEl>
                                        <p:attrNameLst>
                                          <p:attrName>style.visibility</p:attrName>
                                        </p:attrNameLst>
                                      </p:cBhvr>
                                      <p:to>
                                        <p:strVal val="visible"/>
                                      </p:to>
                                    </p:set>
                                    <p:animEffect transition="in" filter="fade">
                                      <p:cBhvr>
                                        <p:cTn id="7" dur="1000">
                                          <p:stCondLst>
                                            <p:cond delay="0"/>
                                          </p:stCondLst>
                                        </p:cTn>
                                        <p:tgtEl>
                                          <p:spTgt spid="327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2783">
                                            <p:txEl>
                                              <p:pRg st="0" end="0"/>
                                            </p:txEl>
                                          </p:spTgt>
                                        </p:tgtEl>
                                        <p:attrNameLst>
                                          <p:attrName>style.visibility</p:attrName>
                                        </p:attrNameLst>
                                      </p:cBhvr>
                                      <p:to>
                                        <p:strVal val="visible"/>
                                      </p:to>
                                    </p:set>
                                    <p:animEffect transition="in" filter="fade">
                                      <p:cBhvr>
                                        <p:cTn id="12" dur="500">
                                          <p:stCondLst>
                                            <p:cond delay="0"/>
                                          </p:stCondLst>
                                        </p:cTn>
                                        <p:tgtEl>
                                          <p:spTgt spid="3278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2783">
                                            <p:txEl>
                                              <p:pRg st="1" end="1"/>
                                            </p:txEl>
                                          </p:spTgt>
                                        </p:tgtEl>
                                        <p:attrNameLst>
                                          <p:attrName>style.visibility</p:attrName>
                                        </p:attrNameLst>
                                      </p:cBhvr>
                                      <p:to>
                                        <p:strVal val="visible"/>
                                      </p:to>
                                    </p:set>
                                    <p:animEffect transition="in" filter="fade">
                                      <p:cBhvr>
                                        <p:cTn id="15" dur="500">
                                          <p:stCondLst>
                                            <p:cond delay="0"/>
                                          </p:stCondLst>
                                        </p:cTn>
                                        <p:tgtEl>
                                          <p:spTgt spid="3278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2783">
                                            <p:txEl>
                                              <p:pRg st="2" end="2"/>
                                            </p:txEl>
                                          </p:spTgt>
                                        </p:tgtEl>
                                        <p:attrNameLst>
                                          <p:attrName>style.visibility</p:attrName>
                                        </p:attrNameLst>
                                      </p:cBhvr>
                                      <p:to>
                                        <p:strVal val="visible"/>
                                      </p:to>
                                    </p:set>
                                    <p:animEffect transition="in" filter="fade">
                                      <p:cBhvr>
                                        <p:cTn id="18" dur="500">
                                          <p:stCondLst>
                                            <p:cond delay="0"/>
                                          </p:stCondLst>
                                        </p:cTn>
                                        <p:tgtEl>
                                          <p:spTgt spid="3278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2783">
                                            <p:txEl>
                                              <p:pRg st="3" end="3"/>
                                            </p:txEl>
                                          </p:spTgt>
                                        </p:tgtEl>
                                        <p:attrNameLst>
                                          <p:attrName>style.visibility</p:attrName>
                                        </p:attrNameLst>
                                      </p:cBhvr>
                                      <p:to>
                                        <p:strVal val="visible"/>
                                      </p:to>
                                    </p:set>
                                    <p:animEffect transition="in" filter="fade">
                                      <p:cBhvr>
                                        <p:cTn id="21" dur="500">
                                          <p:stCondLst>
                                            <p:cond delay="0"/>
                                          </p:stCondLst>
                                        </p:cTn>
                                        <p:tgtEl>
                                          <p:spTgt spid="3278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2783">
                                            <p:txEl>
                                              <p:pRg st="4" end="4"/>
                                            </p:txEl>
                                          </p:spTgt>
                                        </p:tgtEl>
                                        <p:attrNameLst>
                                          <p:attrName>style.visibility</p:attrName>
                                        </p:attrNameLst>
                                      </p:cBhvr>
                                      <p:to>
                                        <p:strVal val="visible"/>
                                      </p:to>
                                    </p:set>
                                    <p:animEffect transition="in" filter="fade">
                                      <p:cBhvr>
                                        <p:cTn id="24" dur="500">
                                          <p:stCondLst>
                                            <p:cond delay="0"/>
                                          </p:stCondLst>
                                        </p:cTn>
                                        <p:tgtEl>
                                          <p:spTgt spid="327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783"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32783"/>
                        </p:tgtEl>
                        <p:attrNameLst>
                          <p:attrName>style.visibility</p:attrName>
                        </p:attrNameLst>
                      </p:cBhvr>
                      <p:to>
                        <p:strVal val="visible"/>
                      </p:to>
                    </p:set>
                    <p:animEffect transition="in" filter="fade">
                      <p:cBhvr>
                        <p:cTn dur="500">
                          <p:stCondLst>
                            <p:cond delay="0"/>
                          </p:stCondLst>
                        </p:cTn>
                        <p:tgtEl>
                          <p:spTgt spid="32783"/>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32783"/>
                        </p:tgtEl>
                        <p:attrNameLst>
                          <p:attrName>style.visibility</p:attrName>
                        </p:attrNameLst>
                      </p:cBhvr>
                      <p:to>
                        <p:strVal val="visible"/>
                      </p:to>
                    </p:set>
                    <p:animEffect transition="in" filter="fade">
                      <p:cBhvr>
                        <p:cTn dur="500">
                          <p:stCondLst>
                            <p:cond delay="0"/>
                          </p:stCondLst>
                        </p:cTn>
                        <p:tgtEl>
                          <p:spTgt spid="32783"/>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32783"/>
                        </p:tgtEl>
                        <p:attrNameLst>
                          <p:attrName>style.visibility</p:attrName>
                        </p:attrNameLst>
                      </p:cBhvr>
                      <p:to>
                        <p:strVal val="visible"/>
                      </p:to>
                    </p:set>
                    <p:animEffect transition="in" filter="fade">
                      <p:cBhvr>
                        <p:cTn dur="500">
                          <p:stCondLst>
                            <p:cond delay="0"/>
                          </p:stCondLst>
                        </p:cTn>
                        <p:tgtEl>
                          <p:spTgt spid="32783"/>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32783"/>
                        </p:tgtEl>
                        <p:attrNameLst>
                          <p:attrName>style.visibility</p:attrName>
                        </p:attrNameLst>
                      </p:cBhvr>
                      <p:to>
                        <p:strVal val="visible"/>
                      </p:to>
                    </p:set>
                    <p:animEffect transition="in" filter="fade">
                      <p:cBhvr>
                        <p:cTn dur="500">
                          <p:stCondLst>
                            <p:cond delay="0"/>
                          </p:stCondLst>
                        </p:cTn>
                        <p:tgtEl>
                          <p:spTgt spid="32783"/>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32783"/>
                        </p:tgtEl>
                        <p:attrNameLst>
                          <p:attrName>style.visibility</p:attrName>
                        </p:attrNameLst>
                      </p:cBhvr>
                      <p:to>
                        <p:strVal val="visible"/>
                      </p:to>
                    </p:set>
                    <p:animEffect transition="in" filter="fade">
                      <p:cBhvr>
                        <p:cTn dur="500">
                          <p:stCondLst>
                            <p:cond delay="0"/>
                          </p:stCondLst>
                        </p:cTn>
                        <p:tgtEl>
                          <p:spTgt spid="32783"/>
                        </p:tgtEl>
                      </p:cBhvr>
                    </p:animEffect>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osselintheclassroom.org/video_activityAug08.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zsos.gov/election/2010/General/Initiatives.htm" TargetMode="External"/><Relationship Id="rId2" Type="http://schemas.openxmlformats.org/officeDocument/2006/relationships/hyperlink" Target="http://www.youtube.com/watch?v=CNvdOYl63q0"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upload.wikimedia.org/wikipedia/commons/6/65/William_Hogarth_031.jpg"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hyperlink" Target="http://www.fda.gov/Safety/Recalls/default.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Image:KOLlarge.jpe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en.wikipedia.org/wiki/Image:Eugene_V._Debs%2C_bw_photo_portrait%2C_1897.jpg" TargetMode="External"/><Relationship Id="rId1" Type="http://schemas.openxmlformats.org/officeDocument/2006/relationships/slideLayout" Target="../slideLayouts/slideLayout2.xml"/><Relationship Id="rId6" Type="http://schemas.openxmlformats.org/officeDocument/2006/relationships/hyperlink" Target="http://en.wikipedia.org/wiki/Image:Debs_campaign.jpg" TargetMode="External"/><Relationship Id="rId5" Type="http://schemas.openxmlformats.org/officeDocument/2006/relationships/image" Target="../media/image25.jpeg"/><Relationship Id="rId4" Type="http://schemas.openxmlformats.org/officeDocument/2006/relationships/hyperlink" Target="http://en.wikipedia.org/wiki/Image:Debs_penitentiary.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wikipedia.org/wiki/Image:Haymarketstation.jpg"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dirty="0" smtClean="0"/>
              <a:t>JOURNAL </a:t>
            </a:r>
            <a:r>
              <a:rPr lang="en-US" dirty="0" smtClean="0"/>
              <a:t>:</a:t>
            </a:r>
            <a:endParaRPr lang="en-US" dirty="0" smtClean="0"/>
          </a:p>
        </p:txBody>
      </p:sp>
      <p:sp>
        <p:nvSpPr>
          <p:cNvPr id="83971" name="Rectangle 3"/>
          <p:cNvSpPr>
            <a:spLocks noGrp="1" noRot="1" noChangeArrowheads="1"/>
          </p:cNvSpPr>
          <p:nvPr>
            <p:ph type="body" idx="1"/>
          </p:nvPr>
        </p:nvSpPr>
        <p:spPr>
          <a:xfrm>
            <a:off x="457200" y="1371600"/>
            <a:ext cx="8007350" cy="4191000"/>
          </a:xfrm>
        </p:spPr>
        <p:txBody>
          <a:bodyPr/>
          <a:lstStyle/>
          <a:p>
            <a:pPr eaLnBrk="1" hangingPunct="1">
              <a:defRPr/>
            </a:pPr>
            <a:r>
              <a:rPr lang="en-US" dirty="0" smtClean="0"/>
              <a:t>Should there be age restrictions on whether you are allowed to obtain and hold a job (both young and old people)?  If so, what age would be the appropriate age to allow/prevent individuals to work?  WHY do you choose that/those age(s)?</a:t>
            </a:r>
          </a:p>
          <a:p>
            <a:pPr eaLnBrk="1" hangingPunct="1">
              <a:defRPr/>
            </a:pPr>
            <a:r>
              <a:rPr lang="en-US" dirty="0" smtClean="0"/>
              <a:t>What about other restrictions?</a:t>
            </a:r>
          </a:p>
          <a:p>
            <a:pPr lvl="1" eaLnBrk="1" hangingPunct="1">
              <a:defRPr/>
            </a:pPr>
            <a:r>
              <a:rPr lang="en-US" dirty="0" smtClean="0"/>
              <a:t>Safety?</a:t>
            </a:r>
          </a:p>
          <a:p>
            <a:pPr lvl="1" eaLnBrk="1" hangingPunct="1">
              <a:defRPr/>
            </a:pPr>
            <a:r>
              <a:rPr lang="en-US" dirty="0" smtClean="0"/>
              <a:t>Length of work day?</a:t>
            </a:r>
          </a:p>
          <a:p>
            <a:pPr lvl="1" eaLnBrk="1" hangingPunct="1">
              <a:defRPr/>
            </a:pPr>
            <a:r>
              <a:rPr lang="en-US" dirty="0" smtClean="0"/>
              <a:t>Anything else!?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diana"/>
          <p:cNvPicPr>
            <a:picLocks noChangeAspect="1" noChangeArrowheads="1"/>
          </p:cNvPicPr>
          <p:nvPr/>
        </p:nvPicPr>
        <p:blipFill>
          <a:blip r:embed="rId3" cstate="print"/>
          <a:srcRect/>
          <a:stretch>
            <a:fillRect/>
          </a:stretch>
        </p:blipFill>
        <p:spPr bwMode="auto">
          <a:xfrm>
            <a:off x="685800" y="685800"/>
            <a:ext cx="7467600" cy="523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idd"/>
          <p:cNvPicPr>
            <a:picLocks noChangeAspect="1" noChangeArrowheads="1"/>
          </p:cNvPicPr>
          <p:nvPr/>
        </p:nvPicPr>
        <p:blipFill>
          <a:blip r:embed="rId3" cstate="print"/>
          <a:srcRect/>
          <a:stretch>
            <a:fillRect/>
          </a:stretch>
        </p:blipFill>
        <p:spPr bwMode="auto">
          <a:xfrm>
            <a:off x="1428750" y="1268413"/>
            <a:ext cx="628650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nuel"/>
          <p:cNvPicPr>
            <a:picLocks noChangeAspect="1" noChangeArrowheads="1"/>
          </p:cNvPicPr>
          <p:nvPr/>
        </p:nvPicPr>
        <p:blipFill>
          <a:blip r:embed="rId3" cstate="print"/>
          <a:srcRect/>
          <a:stretch>
            <a:fillRect/>
          </a:stretch>
        </p:blipFill>
        <p:spPr bwMode="auto">
          <a:xfrm>
            <a:off x="1389063" y="1228725"/>
            <a:ext cx="6535737" cy="451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lippery"/>
          <p:cNvPicPr>
            <a:picLocks noChangeAspect="1" noChangeArrowheads="1"/>
          </p:cNvPicPr>
          <p:nvPr/>
        </p:nvPicPr>
        <p:blipFill>
          <a:blip r:embed="rId3" cstate="print"/>
          <a:srcRect/>
          <a:stretch>
            <a:fillRect/>
          </a:stretch>
        </p:blipFill>
        <p:spPr bwMode="auto">
          <a:xfrm>
            <a:off x="1331913" y="1143000"/>
            <a:ext cx="64801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everio"/>
          <p:cNvPicPr>
            <a:picLocks noChangeAspect="1" noChangeArrowheads="1"/>
          </p:cNvPicPr>
          <p:nvPr/>
        </p:nvPicPr>
        <p:blipFill>
          <a:blip r:embed="rId3" cstate="print"/>
          <a:srcRect/>
          <a:stretch>
            <a:fillRect/>
          </a:stretch>
        </p:blipFill>
        <p:spPr bwMode="auto">
          <a:xfrm>
            <a:off x="2362200" y="685800"/>
            <a:ext cx="433546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ickok"/>
          <p:cNvPicPr>
            <a:picLocks noChangeAspect="1" noChangeArrowheads="1"/>
          </p:cNvPicPr>
          <p:nvPr/>
        </p:nvPicPr>
        <p:blipFill>
          <a:blip r:embed="rId3" cstate="print"/>
          <a:srcRect/>
          <a:stretch>
            <a:fillRect/>
          </a:stretch>
        </p:blipFill>
        <p:spPr bwMode="auto">
          <a:xfrm>
            <a:off x="2209800" y="609600"/>
            <a:ext cx="424338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moking"/>
          <p:cNvPicPr>
            <a:picLocks noChangeAspect="1" noChangeArrowheads="1"/>
          </p:cNvPicPr>
          <p:nvPr/>
        </p:nvPicPr>
        <p:blipFill>
          <a:blip r:embed="rId3" cstate="print"/>
          <a:srcRect/>
          <a:stretch>
            <a:fillRect/>
          </a:stretch>
        </p:blipFill>
        <p:spPr bwMode="auto">
          <a:xfrm>
            <a:off x="1447800" y="685800"/>
            <a:ext cx="5900738" cy="486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raps"/>
          <p:cNvPicPr>
            <a:picLocks noChangeAspect="1" noChangeArrowheads="1"/>
          </p:cNvPicPr>
          <p:nvPr/>
        </p:nvPicPr>
        <p:blipFill>
          <a:blip r:embed="rId3" cstate="print"/>
          <a:srcRect/>
          <a:stretch>
            <a:fillRect/>
          </a:stretch>
        </p:blipFill>
        <p:spPr bwMode="auto">
          <a:xfrm>
            <a:off x="1343025" y="942975"/>
            <a:ext cx="6457950"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amille"/>
          <p:cNvPicPr>
            <a:picLocks noChangeAspect="1" noChangeArrowheads="1"/>
          </p:cNvPicPr>
          <p:nvPr/>
        </p:nvPicPr>
        <p:blipFill>
          <a:blip r:embed="rId3" cstate="print"/>
          <a:srcRect/>
          <a:stretch>
            <a:fillRect/>
          </a:stretch>
        </p:blipFill>
        <p:spPr bwMode="auto">
          <a:xfrm>
            <a:off x="1349375" y="1223963"/>
            <a:ext cx="6446838" cy="441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828800" y="304800"/>
            <a:ext cx="1851025" cy="457200"/>
          </a:xfrm>
          <a:prstGeom prst="rect">
            <a:avLst/>
          </a:prstGeom>
          <a:noFill/>
          <a:ln w="9525">
            <a:noFill/>
            <a:miter lim="800000"/>
            <a:headEnd/>
            <a:tailEnd/>
          </a:ln>
        </p:spPr>
        <p:txBody>
          <a:bodyPr wrap="none">
            <a:spAutoFit/>
          </a:bodyPr>
          <a:lstStyle/>
          <a:p>
            <a:pPr eaLnBrk="1" hangingPunct="1"/>
            <a:r>
              <a:rPr lang="en-US" sz="2400" b="0">
                <a:latin typeface="Times New Roman" pitchFamily="18" charset="0"/>
              </a:rPr>
              <a:t>Why Work!!!</a:t>
            </a:r>
          </a:p>
        </p:txBody>
      </p:sp>
      <p:pic>
        <p:nvPicPr>
          <p:cNvPr id="21507" name="Picture 3" descr="eating"/>
          <p:cNvPicPr>
            <a:picLocks noChangeAspect="1" noChangeArrowheads="1"/>
          </p:cNvPicPr>
          <p:nvPr/>
        </p:nvPicPr>
        <p:blipFill>
          <a:blip r:embed="rId3" cstate="print"/>
          <a:srcRect/>
          <a:stretch>
            <a:fillRect/>
          </a:stretch>
        </p:blipFill>
        <p:spPr bwMode="auto">
          <a:xfrm>
            <a:off x="685800" y="1120775"/>
            <a:ext cx="7138988" cy="506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US" smtClean="0"/>
              <a:t>Journal:</a:t>
            </a:r>
          </a:p>
        </p:txBody>
      </p:sp>
      <p:sp>
        <p:nvSpPr>
          <p:cNvPr id="139267" name="Rectangle 3"/>
          <p:cNvSpPr>
            <a:spLocks noGrp="1" noRot="1" noChangeArrowheads="1"/>
          </p:cNvSpPr>
          <p:nvPr>
            <p:ph type="body" idx="1"/>
          </p:nvPr>
        </p:nvSpPr>
        <p:spPr>
          <a:xfrm>
            <a:off x="228600" y="1295400"/>
            <a:ext cx="8616950" cy="4800600"/>
          </a:xfrm>
        </p:spPr>
        <p:txBody>
          <a:bodyPr/>
          <a:lstStyle/>
          <a:p>
            <a:pPr eaLnBrk="1" hangingPunct="1">
              <a:lnSpc>
                <a:spcPct val="80000"/>
              </a:lnSpc>
              <a:defRPr/>
            </a:pPr>
            <a:r>
              <a:rPr lang="en-US" sz="2800" smtClean="0"/>
              <a:t>Today, there are numerous limits to how much any one person can contribute to Presidential candidates and their political parties:</a:t>
            </a:r>
          </a:p>
          <a:p>
            <a:pPr lvl="1" eaLnBrk="1" hangingPunct="1">
              <a:lnSpc>
                <a:spcPct val="80000"/>
              </a:lnSpc>
              <a:defRPr/>
            </a:pPr>
            <a:r>
              <a:rPr lang="en-US" sz="2400" smtClean="0"/>
              <a:t>$2000 limit for an individual to a candidate</a:t>
            </a:r>
          </a:p>
          <a:p>
            <a:pPr lvl="1" eaLnBrk="1" hangingPunct="1">
              <a:lnSpc>
                <a:spcPct val="80000"/>
              </a:lnSpc>
              <a:defRPr/>
            </a:pPr>
            <a:r>
              <a:rPr lang="en-US" sz="2400" smtClean="0"/>
              <a:t>$25,000 limit for an individual to a political party</a:t>
            </a:r>
          </a:p>
          <a:p>
            <a:pPr eaLnBrk="1" hangingPunct="1">
              <a:lnSpc>
                <a:spcPct val="80000"/>
              </a:lnSpc>
              <a:defRPr/>
            </a:pPr>
            <a:r>
              <a:rPr lang="en-US" sz="2800" smtClean="0"/>
              <a:t>Some consider the right to give money to any candidate(s) they wish a freedom of speech.  Others consider it an unfair principle in a democracy where all individuals are supposedly equal.  </a:t>
            </a:r>
          </a:p>
          <a:p>
            <a:pPr eaLnBrk="1" hangingPunct="1">
              <a:lnSpc>
                <a:spcPct val="80000"/>
              </a:lnSpc>
              <a:defRPr/>
            </a:pPr>
            <a:r>
              <a:rPr lang="en-US" sz="2800" smtClean="0"/>
              <a:t>Should we allow individuals to contribute to candidates and parties as much money as they would like?  Why or why not?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lstStyle/>
          <a:p>
            <a:pPr eaLnBrk="1" hangingPunct="1">
              <a:defRPr/>
            </a:pPr>
            <a:r>
              <a:rPr lang="en-US" smtClean="0"/>
              <a:t>Stossel: Sweatshops</a:t>
            </a:r>
          </a:p>
        </p:txBody>
      </p:sp>
      <p:sp>
        <p:nvSpPr>
          <p:cNvPr id="178179" name="Rectangle 3"/>
          <p:cNvSpPr>
            <a:spLocks noGrp="1" noRot="1" noChangeArrowheads="1"/>
          </p:cNvSpPr>
          <p:nvPr>
            <p:ph type="body" idx="1"/>
          </p:nvPr>
        </p:nvSpPr>
        <p:spPr/>
        <p:txBody>
          <a:bodyPr/>
          <a:lstStyle/>
          <a:p>
            <a:pPr eaLnBrk="1" hangingPunct="1">
              <a:defRPr/>
            </a:pPr>
            <a:r>
              <a:rPr lang="en-US" smtClean="0">
                <a:hlinkClick r:id="rId2"/>
              </a:rPr>
              <a:t>Are Sweatshops Allowable?</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ctrTitle"/>
          </p:nvPr>
        </p:nvSpPr>
        <p:spPr/>
        <p:txBody>
          <a:bodyPr/>
          <a:lstStyle/>
          <a:p>
            <a:pPr eaLnBrk="1" hangingPunct="1">
              <a:defRPr/>
            </a:pPr>
            <a:r>
              <a:rPr lang="en-US" smtClean="0"/>
              <a:t>Progressive Era Goals</a:t>
            </a:r>
          </a:p>
        </p:txBody>
      </p:sp>
      <p:sp>
        <p:nvSpPr>
          <p:cNvPr id="179205" name="Rectangle 5"/>
          <p:cNvSpPr>
            <a:spLocks noGrp="1" noChangeArrowheads="1"/>
          </p:cNvSpPr>
          <p:nvPr>
            <p:ph type="subTitle" idx="1"/>
          </p:nvPr>
        </p:nvSpPr>
        <p:spPr/>
        <p:txBody>
          <a:bodyPr/>
          <a:lstStyle/>
          <a:p>
            <a:pPr eaLnBrk="1" hangingPunct="1">
              <a:defRPr/>
            </a:pPr>
            <a:r>
              <a:rPr lang="en-US" smtClean="0"/>
              <a:t>Let’s fix this mess!?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a:xfrm>
            <a:off x="457200" y="244475"/>
            <a:ext cx="5867400" cy="1431925"/>
          </a:xfrm>
        </p:spPr>
        <p:txBody>
          <a:bodyPr/>
          <a:lstStyle/>
          <a:p>
            <a:pPr eaLnBrk="1" hangingPunct="1">
              <a:defRPr/>
            </a:pPr>
            <a:r>
              <a:rPr lang="en-US" smtClean="0"/>
              <a:t>In State Governments</a:t>
            </a:r>
          </a:p>
        </p:txBody>
      </p:sp>
      <p:sp>
        <p:nvSpPr>
          <p:cNvPr id="181251" name="Rectangle 3"/>
          <p:cNvSpPr>
            <a:spLocks noGrp="1" noRot="1" noChangeArrowheads="1"/>
          </p:cNvSpPr>
          <p:nvPr>
            <p:ph type="body" idx="1"/>
          </p:nvPr>
        </p:nvSpPr>
        <p:spPr/>
        <p:txBody>
          <a:bodyPr/>
          <a:lstStyle/>
          <a:p>
            <a:pPr eaLnBrk="1" hangingPunct="1">
              <a:defRPr/>
            </a:pPr>
            <a:r>
              <a:rPr lang="en-US" smtClean="0"/>
              <a:t>Referendum</a:t>
            </a:r>
          </a:p>
          <a:p>
            <a:pPr eaLnBrk="1" hangingPunct="1">
              <a:defRPr/>
            </a:pPr>
            <a:r>
              <a:rPr lang="en-US" smtClean="0"/>
              <a:t>Initiative</a:t>
            </a:r>
          </a:p>
          <a:p>
            <a:pPr eaLnBrk="1" hangingPunct="1">
              <a:defRPr/>
            </a:pPr>
            <a:r>
              <a:rPr lang="en-US" smtClean="0"/>
              <a:t>Recall</a:t>
            </a:r>
          </a:p>
        </p:txBody>
      </p:sp>
      <p:pic>
        <p:nvPicPr>
          <p:cNvPr id="24580" name="Picture 5" descr="Ivana_Bacik_Referendum_04"/>
          <p:cNvPicPr>
            <a:picLocks noChangeAspect="1" noChangeArrowheads="1"/>
          </p:cNvPicPr>
          <p:nvPr/>
        </p:nvPicPr>
        <p:blipFill>
          <a:blip r:embed="rId2" cstate="print"/>
          <a:srcRect/>
          <a:stretch>
            <a:fillRect/>
          </a:stretch>
        </p:blipFill>
        <p:spPr bwMode="auto">
          <a:xfrm>
            <a:off x="6286500" y="0"/>
            <a:ext cx="2857500" cy="4286250"/>
          </a:xfrm>
          <a:prstGeom prst="rect">
            <a:avLst/>
          </a:prstGeom>
          <a:noFill/>
          <a:ln w="9525">
            <a:noFill/>
            <a:miter lim="800000"/>
            <a:headEnd/>
            <a:tailEnd/>
          </a:ln>
        </p:spPr>
      </p:pic>
      <p:pic>
        <p:nvPicPr>
          <p:cNvPr id="24581" name="Picture 7" descr="ground-beef%20recall"/>
          <p:cNvPicPr>
            <a:picLocks noChangeAspect="1" noChangeArrowheads="1"/>
          </p:cNvPicPr>
          <p:nvPr/>
        </p:nvPicPr>
        <p:blipFill>
          <a:blip r:embed="rId3" cstate="print"/>
          <a:srcRect/>
          <a:stretch>
            <a:fillRect/>
          </a:stretch>
        </p:blipFill>
        <p:spPr bwMode="auto">
          <a:xfrm>
            <a:off x="609600" y="4343400"/>
            <a:ext cx="3048000" cy="2286000"/>
          </a:xfrm>
          <a:prstGeom prst="rect">
            <a:avLst/>
          </a:prstGeom>
          <a:noFill/>
          <a:ln w="9525">
            <a:noFill/>
            <a:miter lim="800000"/>
            <a:headEnd/>
            <a:tailEnd/>
          </a:ln>
        </p:spPr>
      </p:pic>
      <p:pic>
        <p:nvPicPr>
          <p:cNvPr id="24582" name="Picture 9" descr="DesegreGaytionInitiative.jpg image by Breezecirel"/>
          <p:cNvPicPr>
            <a:picLocks noChangeAspect="1" noChangeArrowheads="1"/>
          </p:cNvPicPr>
          <p:nvPr/>
        </p:nvPicPr>
        <p:blipFill>
          <a:blip r:embed="rId4" cstate="print"/>
          <a:srcRect/>
          <a:stretch>
            <a:fillRect/>
          </a:stretch>
        </p:blipFill>
        <p:spPr bwMode="auto">
          <a:xfrm>
            <a:off x="5029200" y="3881438"/>
            <a:ext cx="4114800" cy="297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pPr eaLnBrk="1" hangingPunct="1">
              <a:defRPr/>
            </a:pPr>
            <a:endParaRPr lang="en-US" smtClean="0"/>
          </a:p>
        </p:txBody>
      </p:sp>
      <p:sp>
        <p:nvSpPr>
          <p:cNvPr id="184323" name="Rectangle 3"/>
          <p:cNvSpPr>
            <a:spLocks noGrp="1" noRot="1" noChangeArrowheads="1"/>
          </p:cNvSpPr>
          <p:nvPr>
            <p:ph type="body" idx="1"/>
          </p:nvPr>
        </p:nvSpPr>
        <p:spPr/>
        <p:txBody>
          <a:bodyPr/>
          <a:lstStyle/>
          <a:p>
            <a:pPr eaLnBrk="1" hangingPunct="1">
              <a:defRPr/>
            </a:pPr>
            <a:endParaRPr lang="en-US" smtClean="0"/>
          </a:p>
        </p:txBody>
      </p:sp>
      <p:pic>
        <p:nvPicPr>
          <p:cNvPr id="25604" name="Picture 7"/>
          <p:cNvPicPr>
            <a:picLocks noChangeAspect="1" noChangeArrowheads="1"/>
          </p:cNvPicPr>
          <p:nvPr/>
        </p:nvPicPr>
        <p:blipFill>
          <a:blip r:embed="rId2" cstate="print"/>
          <a:srcRect/>
          <a:stretch>
            <a:fillRect/>
          </a:stretch>
        </p:blipFill>
        <p:spPr bwMode="auto">
          <a:xfrm>
            <a:off x="0" y="0"/>
            <a:ext cx="9525000" cy="714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pPr eaLnBrk="1" hangingPunct="1">
              <a:defRPr/>
            </a:pPr>
            <a:r>
              <a:rPr lang="en-US" smtClean="0"/>
              <a:t>In Elections</a:t>
            </a:r>
          </a:p>
        </p:txBody>
      </p:sp>
      <p:sp>
        <p:nvSpPr>
          <p:cNvPr id="183299" name="Rectangle 3"/>
          <p:cNvSpPr>
            <a:spLocks noGrp="1" noRot="1" noChangeArrowheads="1"/>
          </p:cNvSpPr>
          <p:nvPr>
            <p:ph type="body" idx="1"/>
          </p:nvPr>
        </p:nvSpPr>
        <p:spPr/>
        <p:txBody>
          <a:bodyPr/>
          <a:lstStyle/>
          <a:p>
            <a:pPr eaLnBrk="1" hangingPunct="1">
              <a:defRPr/>
            </a:pPr>
            <a:r>
              <a:rPr lang="en-US" dirty="0" smtClean="0"/>
              <a:t>Primaries</a:t>
            </a:r>
          </a:p>
          <a:p>
            <a:pPr lvl="1" eaLnBrk="1" hangingPunct="1">
              <a:defRPr/>
            </a:pPr>
            <a:r>
              <a:rPr lang="en-US" sz="2000" dirty="0" smtClean="0">
                <a:hlinkClick r:id="rId2"/>
              </a:rPr>
              <a:t>Driver's Licenses for </a:t>
            </a:r>
            <a:r>
              <a:rPr lang="en-US" sz="2000" dirty="0" err="1" smtClean="0">
                <a:hlinkClick r:id="rId2"/>
              </a:rPr>
              <a:t>Illegals</a:t>
            </a:r>
            <a:r>
              <a:rPr lang="en-US" sz="2000" dirty="0" smtClean="0">
                <a:hlinkClick r:id="rId2"/>
              </a:rPr>
              <a:t>?</a:t>
            </a:r>
            <a:endParaRPr lang="en-US" sz="2000" dirty="0" smtClean="0"/>
          </a:p>
          <a:p>
            <a:pPr lvl="1" eaLnBrk="1" hangingPunct="1">
              <a:defRPr/>
            </a:pPr>
            <a:r>
              <a:rPr lang="en-US" sz="2000" dirty="0" smtClean="0">
                <a:hlinkClick r:id="rId3"/>
              </a:rPr>
              <a:t>Arizona Initiatives Today</a:t>
            </a:r>
            <a:endParaRPr lang="en-US" sz="2000" dirty="0" smtClean="0"/>
          </a:p>
          <a:p>
            <a:pPr eaLnBrk="1" hangingPunct="1">
              <a:defRPr/>
            </a:pPr>
            <a:r>
              <a:rPr lang="en-US" dirty="0" smtClean="0"/>
              <a:t>17</a:t>
            </a:r>
            <a:r>
              <a:rPr lang="en-US" baseline="30000" dirty="0" smtClean="0"/>
              <a:t>th</a:t>
            </a:r>
            <a:r>
              <a:rPr lang="en-US" dirty="0" smtClean="0"/>
              <a:t> amendment</a:t>
            </a:r>
          </a:p>
          <a:p>
            <a:pPr eaLnBrk="1" hangingPunct="1">
              <a:defRPr/>
            </a:pPr>
            <a:r>
              <a:rPr lang="en-US" dirty="0" smtClean="0"/>
              <a:t>Secret ballots</a:t>
            </a:r>
          </a:p>
          <a:p>
            <a:pPr eaLnBrk="1" hangingPunct="1">
              <a:defRPr/>
            </a:pPr>
            <a:endParaRPr lang="en-US" dirty="0" smtClean="0"/>
          </a:p>
        </p:txBody>
      </p:sp>
      <p:pic>
        <p:nvPicPr>
          <p:cNvPr id="26628" name="Picture 5" descr="cartoon-4-27jpg1"/>
          <p:cNvPicPr>
            <a:picLocks noChangeAspect="1" noChangeArrowheads="1"/>
          </p:cNvPicPr>
          <p:nvPr/>
        </p:nvPicPr>
        <p:blipFill>
          <a:blip r:embed="rId4" cstate="print"/>
          <a:srcRect/>
          <a:stretch>
            <a:fillRect/>
          </a:stretch>
        </p:blipFill>
        <p:spPr bwMode="auto">
          <a:xfrm>
            <a:off x="5267325" y="0"/>
            <a:ext cx="3876675" cy="3738563"/>
          </a:xfrm>
          <a:prstGeom prst="rect">
            <a:avLst/>
          </a:prstGeom>
          <a:noFill/>
          <a:ln w="9525">
            <a:noFill/>
            <a:miter lim="800000"/>
            <a:headEnd/>
            <a:tailEnd/>
          </a:ln>
        </p:spPr>
      </p:pic>
      <p:pic>
        <p:nvPicPr>
          <p:cNvPr id="26629" name="Picture 7" descr="File:William Hogarth 031.jpg">
            <a:hlinkClick r:id="rId5"/>
          </p:cNvPr>
          <p:cNvPicPr>
            <a:picLocks noChangeAspect="1" noChangeArrowheads="1"/>
          </p:cNvPicPr>
          <p:nvPr/>
        </p:nvPicPr>
        <p:blipFill>
          <a:blip r:embed="rId6" cstate="print"/>
          <a:srcRect/>
          <a:stretch>
            <a:fillRect/>
          </a:stretch>
        </p:blipFill>
        <p:spPr bwMode="auto">
          <a:xfrm>
            <a:off x="4419600" y="3163888"/>
            <a:ext cx="4724400" cy="369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pPr eaLnBrk="1" hangingPunct="1">
              <a:defRPr/>
            </a:pPr>
            <a:r>
              <a:rPr lang="en-US" smtClean="0"/>
              <a:t>The Dirty Stuff</a:t>
            </a:r>
          </a:p>
        </p:txBody>
      </p:sp>
      <p:sp>
        <p:nvSpPr>
          <p:cNvPr id="182275" name="Rectangle 3"/>
          <p:cNvSpPr>
            <a:spLocks noGrp="1" noRot="1" noChangeArrowheads="1"/>
          </p:cNvSpPr>
          <p:nvPr>
            <p:ph type="body" idx="1"/>
          </p:nvPr>
        </p:nvSpPr>
        <p:spPr>
          <a:xfrm>
            <a:off x="228600" y="1219200"/>
            <a:ext cx="8915400" cy="5410200"/>
          </a:xfrm>
        </p:spPr>
        <p:txBody>
          <a:bodyPr/>
          <a:lstStyle/>
          <a:p>
            <a:pPr eaLnBrk="1" hangingPunct="1">
              <a:defRPr/>
            </a:pPr>
            <a:r>
              <a:rPr lang="en-US" dirty="0" smtClean="0"/>
              <a:t>Muckraking – Upton Sinclair – The Jungle; meatpacking; Pure Food and Drug Act</a:t>
            </a:r>
          </a:p>
          <a:p>
            <a:pPr lvl="1" eaLnBrk="1" hangingPunct="1">
              <a:defRPr/>
            </a:pPr>
            <a:r>
              <a:rPr lang="en-US" dirty="0" smtClean="0"/>
              <a:t>Now, it is known as the FDA (Food and Drug </a:t>
            </a:r>
            <a:r>
              <a:rPr lang="en-US" dirty="0" smtClean="0"/>
              <a:t>Administration); </a:t>
            </a:r>
            <a:r>
              <a:rPr lang="en-US" dirty="0" smtClean="0">
                <a:hlinkClick r:id="rId2"/>
              </a:rPr>
              <a:t>Recent Recalls</a:t>
            </a:r>
            <a:endParaRPr lang="en-US" dirty="0" smtClean="0"/>
          </a:p>
          <a:p>
            <a:pPr eaLnBrk="1" hangingPunct="1">
              <a:defRPr/>
            </a:pPr>
            <a:r>
              <a:rPr lang="en-US" dirty="0" smtClean="0"/>
              <a:t>Laws: </a:t>
            </a:r>
            <a:r>
              <a:rPr lang="en-US" b="1" dirty="0" smtClean="0"/>
              <a:t>Keating-Owen Child Labor Act of (1916)</a:t>
            </a:r>
            <a:r>
              <a:rPr lang="en-US" dirty="0" smtClean="0"/>
              <a:t> </a:t>
            </a:r>
          </a:p>
          <a:p>
            <a:pPr lvl="1" eaLnBrk="1" hangingPunct="1">
              <a:defRPr/>
            </a:pPr>
            <a:r>
              <a:rPr lang="en-US" dirty="0" smtClean="0"/>
              <a:t>Attempts to ban interstate commerce of any products produced by children…</a:t>
            </a:r>
          </a:p>
          <a:p>
            <a:pPr lvl="2" eaLnBrk="1" hangingPunct="1">
              <a:defRPr/>
            </a:pPr>
            <a:r>
              <a:rPr lang="en-US" dirty="0" smtClean="0"/>
              <a:t>Ruled unconstitutional by the Supreme Court b/c it “overstepped the purpose of the government’s powers to regulate interstate commerce”</a:t>
            </a:r>
          </a:p>
          <a:p>
            <a:pPr lvl="2" eaLnBrk="1" hangingPunct="1">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p:txBody>
          <a:bodyPr/>
          <a:lstStyle/>
          <a:p>
            <a:pPr eaLnBrk="1" hangingPunct="1">
              <a:defRPr/>
            </a:pPr>
            <a:r>
              <a:rPr lang="en-US" smtClean="0"/>
              <a:t>Labor Unions</a:t>
            </a:r>
          </a:p>
        </p:txBody>
      </p:sp>
      <p:sp>
        <p:nvSpPr>
          <p:cNvPr id="185348" name="Rectangle 4"/>
          <p:cNvSpPr>
            <a:spLocks noGrp="1" noChangeArrowheads="1"/>
          </p:cNvSpPr>
          <p:nvPr>
            <p:ph type="subTitle" idx="1"/>
          </p:nvPr>
        </p:nvSpPr>
        <p:spPr/>
        <p:txBody>
          <a:bodyPr/>
          <a:lstStyle/>
          <a:p>
            <a:pPr eaLnBrk="1" hangingPunct="1">
              <a:defRPr/>
            </a:pPr>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pPr eaLnBrk="1" hangingPunct="1">
              <a:defRPr/>
            </a:pPr>
            <a:r>
              <a:rPr lang="en-US" smtClean="0"/>
              <a:t>Knights of Labor</a:t>
            </a:r>
          </a:p>
        </p:txBody>
      </p:sp>
      <p:sp>
        <p:nvSpPr>
          <p:cNvPr id="188419" name="Rectangle 3"/>
          <p:cNvSpPr>
            <a:spLocks noGrp="1" noRot="1" noChangeArrowheads="1"/>
          </p:cNvSpPr>
          <p:nvPr>
            <p:ph type="body" idx="1"/>
          </p:nvPr>
        </p:nvSpPr>
        <p:spPr>
          <a:xfrm>
            <a:off x="228600" y="1371600"/>
            <a:ext cx="5334000" cy="5105400"/>
          </a:xfrm>
        </p:spPr>
        <p:txBody>
          <a:bodyPr/>
          <a:lstStyle/>
          <a:p>
            <a:pPr eaLnBrk="1" hangingPunct="1">
              <a:lnSpc>
                <a:spcPct val="80000"/>
              </a:lnSpc>
              <a:defRPr/>
            </a:pPr>
            <a:r>
              <a:rPr lang="en-US" sz="2800" smtClean="0"/>
              <a:t>Early labor organization =  Knights of Labor = designed to protect ALL WHO WORKED for a living</a:t>
            </a:r>
          </a:p>
          <a:p>
            <a:pPr lvl="1" eaLnBrk="1" hangingPunct="1">
              <a:defRPr/>
            </a:pPr>
            <a:r>
              <a:rPr lang="en-US" smtClean="0"/>
              <a:t>Dangerous working conditions</a:t>
            </a:r>
          </a:p>
          <a:p>
            <a:pPr lvl="1" eaLnBrk="1" hangingPunct="1">
              <a:defRPr/>
            </a:pPr>
            <a:r>
              <a:rPr lang="en-US" smtClean="0"/>
              <a:t>Child labor</a:t>
            </a:r>
          </a:p>
          <a:p>
            <a:pPr lvl="1" eaLnBrk="1" hangingPunct="1">
              <a:defRPr/>
            </a:pPr>
            <a:r>
              <a:rPr lang="en-US" smtClean="0"/>
              <a:t>Long hours, low wages, no job security, no benefits</a:t>
            </a:r>
          </a:p>
          <a:p>
            <a:pPr lvl="1" eaLnBrk="1" hangingPunct="1">
              <a:defRPr/>
            </a:pPr>
            <a:r>
              <a:rPr lang="en-US" smtClean="0"/>
              <a:t>Company towns</a:t>
            </a:r>
          </a:p>
          <a:p>
            <a:pPr lvl="1" eaLnBrk="1" hangingPunct="1">
              <a:defRPr/>
            </a:pPr>
            <a:r>
              <a:rPr lang="en-US" smtClean="0"/>
              <a:t>Employment of women</a:t>
            </a:r>
            <a:endParaRPr lang="en-US" sz="2400" smtClean="0"/>
          </a:p>
          <a:p>
            <a:pPr lvl="1" eaLnBrk="1" hangingPunct="1">
              <a:lnSpc>
                <a:spcPct val="80000"/>
              </a:lnSpc>
              <a:defRPr/>
            </a:pPr>
            <a:endParaRPr lang="en-US" sz="2400" smtClean="0"/>
          </a:p>
        </p:txBody>
      </p:sp>
      <p:pic>
        <p:nvPicPr>
          <p:cNvPr id="29700" name="Picture 4" descr="Knights of Labor seal">
            <a:hlinkClick r:id="rId2" tooltip="Knights of Labor seal"/>
          </p:cNvPr>
          <p:cNvPicPr>
            <a:picLocks noChangeAspect="1" noChangeArrowheads="1"/>
          </p:cNvPicPr>
          <p:nvPr/>
        </p:nvPicPr>
        <p:blipFill>
          <a:blip r:embed="rId3" cstate="print"/>
          <a:srcRect/>
          <a:stretch>
            <a:fillRect/>
          </a:stretch>
        </p:blipFill>
        <p:spPr bwMode="auto">
          <a:xfrm>
            <a:off x="5715000" y="1905000"/>
            <a:ext cx="3429000"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pPr eaLnBrk="1" hangingPunct="1">
              <a:defRPr/>
            </a:pPr>
            <a:r>
              <a:rPr lang="en-US" smtClean="0"/>
              <a:t>American Federation of Labor (Samuel Gompers)</a:t>
            </a:r>
          </a:p>
        </p:txBody>
      </p:sp>
      <p:sp>
        <p:nvSpPr>
          <p:cNvPr id="189443" name="Rectangle 3"/>
          <p:cNvSpPr>
            <a:spLocks noGrp="1" noRot="1" noChangeArrowheads="1"/>
          </p:cNvSpPr>
          <p:nvPr>
            <p:ph type="body" idx="1"/>
          </p:nvPr>
        </p:nvSpPr>
        <p:spPr>
          <a:xfrm>
            <a:off x="838200" y="1905000"/>
            <a:ext cx="4191000" cy="4495800"/>
          </a:xfrm>
        </p:spPr>
        <p:txBody>
          <a:bodyPr/>
          <a:lstStyle/>
          <a:p>
            <a:pPr eaLnBrk="1" hangingPunct="1">
              <a:defRPr/>
            </a:pPr>
            <a:r>
              <a:rPr lang="en-US" smtClean="0"/>
              <a:t>Working conditions</a:t>
            </a:r>
          </a:p>
          <a:p>
            <a:pPr eaLnBrk="1" hangingPunct="1">
              <a:defRPr/>
            </a:pPr>
            <a:r>
              <a:rPr lang="en-US" smtClean="0"/>
              <a:t>Higher pay</a:t>
            </a:r>
          </a:p>
          <a:p>
            <a:pPr eaLnBrk="1" hangingPunct="1">
              <a:defRPr/>
            </a:pPr>
            <a:r>
              <a:rPr lang="en-US" smtClean="0"/>
              <a:t>Job security</a:t>
            </a:r>
          </a:p>
          <a:p>
            <a:pPr eaLnBrk="1" hangingPunct="1">
              <a:defRPr/>
            </a:pPr>
            <a:r>
              <a:rPr lang="en-US" smtClean="0"/>
              <a:t>Wanted an “American standard of living”</a:t>
            </a:r>
          </a:p>
        </p:txBody>
      </p:sp>
      <p:pic>
        <p:nvPicPr>
          <p:cNvPr id="30724" name="Picture 8" descr="Gompers-Samuel-LOC"/>
          <p:cNvPicPr>
            <a:picLocks noChangeAspect="1" noChangeArrowheads="1"/>
          </p:cNvPicPr>
          <p:nvPr/>
        </p:nvPicPr>
        <p:blipFill>
          <a:blip r:embed="rId2" cstate="print"/>
          <a:srcRect/>
          <a:stretch>
            <a:fillRect/>
          </a:stretch>
        </p:blipFill>
        <p:spPr bwMode="auto">
          <a:xfrm>
            <a:off x="5432425" y="1828800"/>
            <a:ext cx="3711575" cy="5029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pPr eaLnBrk="1" hangingPunct="1">
              <a:defRPr/>
            </a:pPr>
            <a:r>
              <a:rPr lang="en-US" smtClean="0"/>
              <a:t>American Railway Union (Eugene Debs)</a:t>
            </a:r>
          </a:p>
        </p:txBody>
      </p:sp>
      <p:sp>
        <p:nvSpPr>
          <p:cNvPr id="191491" name="Rectangle 3"/>
          <p:cNvSpPr>
            <a:spLocks noGrp="1" noRot="1" noChangeArrowheads="1"/>
          </p:cNvSpPr>
          <p:nvPr>
            <p:ph type="body" idx="1"/>
          </p:nvPr>
        </p:nvSpPr>
        <p:spPr>
          <a:xfrm>
            <a:off x="0" y="1524000"/>
            <a:ext cx="8007350" cy="4191000"/>
          </a:xfrm>
        </p:spPr>
        <p:txBody>
          <a:bodyPr/>
          <a:lstStyle/>
          <a:p>
            <a:pPr eaLnBrk="1" hangingPunct="1">
              <a:defRPr/>
            </a:pPr>
            <a:r>
              <a:rPr lang="en-US" smtClean="0"/>
              <a:t>Working conditions</a:t>
            </a:r>
          </a:p>
          <a:p>
            <a:pPr eaLnBrk="1" hangingPunct="1">
              <a:defRPr/>
            </a:pPr>
            <a:r>
              <a:rPr lang="en-US" smtClean="0"/>
              <a:t>Higher pay</a:t>
            </a:r>
          </a:p>
          <a:p>
            <a:pPr eaLnBrk="1" hangingPunct="1">
              <a:defRPr/>
            </a:pPr>
            <a:r>
              <a:rPr lang="en-US" smtClean="0"/>
              <a:t>Job security</a:t>
            </a:r>
          </a:p>
        </p:txBody>
      </p:sp>
      <p:pic>
        <p:nvPicPr>
          <p:cNvPr id="31748" name="Picture 4" descr="137px-Eugene_V">
            <a:hlinkClick r:id="rId2"/>
          </p:cNvPr>
          <p:cNvPicPr>
            <a:picLocks noChangeAspect="1" noChangeArrowheads="1"/>
          </p:cNvPicPr>
          <p:nvPr/>
        </p:nvPicPr>
        <p:blipFill>
          <a:blip r:embed="rId3" cstate="print"/>
          <a:srcRect/>
          <a:stretch>
            <a:fillRect/>
          </a:stretch>
        </p:blipFill>
        <p:spPr bwMode="auto">
          <a:xfrm>
            <a:off x="609600" y="3733800"/>
            <a:ext cx="2378075" cy="3124200"/>
          </a:xfrm>
          <a:prstGeom prst="rect">
            <a:avLst/>
          </a:prstGeom>
          <a:noFill/>
          <a:ln w="9525">
            <a:noFill/>
            <a:miter lim="800000"/>
            <a:headEnd/>
            <a:tailEnd/>
          </a:ln>
        </p:spPr>
      </p:pic>
      <p:pic>
        <p:nvPicPr>
          <p:cNvPr id="31749" name="Picture 5" descr="Debs in the Atlanta Penitentiary">
            <a:hlinkClick r:id="rId4" tooltip="Debs in the Atlanta Penitentiary"/>
          </p:cNvPr>
          <p:cNvPicPr>
            <a:picLocks noChangeAspect="1" noChangeArrowheads="1"/>
          </p:cNvPicPr>
          <p:nvPr/>
        </p:nvPicPr>
        <p:blipFill>
          <a:blip r:embed="rId5" cstate="print"/>
          <a:srcRect/>
          <a:stretch>
            <a:fillRect/>
          </a:stretch>
        </p:blipFill>
        <p:spPr bwMode="auto">
          <a:xfrm>
            <a:off x="3200400" y="3886200"/>
            <a:ext cx="1905000" cy="2762250"/>
          </a:xfrm>
          <a:prstGeom prst="rect">
            <a:avLst/>
          </a:prstGeom>
          <a:noFill/>
          <a:ln w="9525">
            <a:noFill/>
            <a:miter lim="800000"/>
            <a:headEnd/>
            <a:tailEnd/>
          </a:ln>
        </p:spPr>
      </p:pic>
      <p:pic>
        <p:nvPicPr>
          <p:cNvPr id="31750" name="Picture 6" descr="Campaign poster from his 1912 Presidential campaign. Debs was a frequent Socialist candidate for President in the early 1900s.">
            <a:hlinkClick r:id="rId6" tooltip="Campaign poster from his 1912 Presidential campaign. Debs was a frequent Socialist candidate for President in the early 1900s."/>
          </p:cNvPr>
          <p:cNvPicPr>
            <a:picLocks noChangeAspect="1" noChangeArrowheads="1"/>
          </p:cNvPicPr>
          <p:nvPr/>
        </p:nvPicPr>
        <p:blipFill>
          <a:blip r:embed="rId7" cstate="print"/>
          <a:srcRect/>
          <a:stretch>
            <a:fillRect/>
          </a:stretch>
        </p:blipFill>
        <p:spPr bwMode="auto">
          <a:xfrm>
            <a:off x="5372100" y="4003675"/>
            <a:ext cx="3771900" cy="2854325"/>
          </a:xfrm>
          <a:prstGeom prst="rect">
            <a:avLst/>
          </a:prstGeom>
          <a:noFill/>
          <a:ln w="9525">
            <a:noFill/>
            <a:miter lim="800000"/>
            <a:headEnd/>
            <a:tailEnd/>
          </a:ln>
        </p:spPr>
      </p:pic>
      <p:sp>
        <p:nvSpPr>
          <p:cNvPr id="191495" name="Rectangle 7"/>
          <p:cNvSpPr>
            <a:spLocks noChangeArrowheads="1"/>
          </p:cNvSpPr>
          <p:nvPr/>
        </p:nvSpPr>
        <p:spPr bwMode="auto">
          <a:xfrm>
            <a:off x="3962400" y="1371600"/>
            <a:ext cx="5181600" cy="2378075"/>
          </a:xfrm>
          <a:prstGeom prst="rect">
            <a:avLst/>
          </a:prstGeom>
          <a:noFill/>
          <a:ln w="9525">
            <a:noFill/>
            <a:miter lim="800000"/>
            <a:headEnd/>
            <a:tailEnd/>
          </a:ln>
          <a:effectLst/>
        </p:spPr>
        <p:txBody>
          <a:bodyPr>
            <a:spAutoFit/>
          </a:bodyPr>
          <a:lstStyle/>
          <a:p>
            <a:pPr lvl="2">
              <a:defRPr/>
            </a:pPr>
            <a:r>
              <a:rPr lang="en-US" sz="2500" b="0" dirty="0">
                <a:effectLst>
                  <a:outerShdw blurRad="38100" dist="38100" dir="2700000" algn="tl">
                    <a:srgbClr val="000000"/>
                  </a:outerShdw>
                </a:effectLst>
              </a:rPr>
              <a:t>Arrested for obstructing the traffic of US Mail during a strike; while there, read Karl Marx</a:t>
            </a:r>
          </a:p>
          <a:p>
            <a:pPr lvl="2">
              <a:defRPr/>
            </a:pPr>
            <a:r>
              <a:rPr lang="en-US" sz="2500" b="0" dirty="0">
                <a:effectLst>
                  <a:outerShdw blurRad="38100" dist="38100" dir="2700000" algn="tl">
                    <a:srgbClr val="000000"/>
                  </a:outerShdw>
                </a:effectLst>
              </a:rPr>
              <a:t>Ran for president from Jail = 3.4% of the vote = most ever for a socialist candidate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46125" y="650875"/>
            <a:ext cx="3841750" cy="118745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Progressive Movement:	</a:t>
            </a:r>
          </a:p>
          <a:p>
            <a:pPr eaLnBrk="1" hangingPunct="1"/>
            <a:endParaRPr lang="en-US" sz="2400">
              <a:latin typeface="Times New Roman" pitchFamily="18" charset="0"/>
            </a:endParaRPr>
          </a:p>
          <a:p>
            <a:pPr eaLnBrk="1" hangingPunct="1"/>
            <a:r>
              <a:rPr lang="en-US" sz="2400">
                <a:latin typeface="Times New Roman" pitchFamily="18" charset="0"/>
              </a:rPr>
              <a:t>		Child Labor</a:t>
            </a:r>
          </a:p>
        </p:txBody>
      </p:sp>
      <p:sp>
        <p:nvSpPr>
          <p:cNvPr id="5123" name="Text Box 3"/>
          <p:cNvSpPr txBox="1">
            <a:spLocks noChangeArrowheads="1"/>
          </p:cNvSpPr>
          <p:nvPr/>
        </p:nvSpPr>
        <p:spPr bwMode="auto">
          <a:xfrm>
            <a:off x="898525" y="2555875"/>
            <a:ext cx="7620000" cy="3378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Lewis W. Hine</a:t>
            </a:r>
          </a:p>
          <a:p>
            <a:pPr eaLnBrk="1" hangingPunct="1"/>
            <a:endParaRPr lang="en-US" sz="2400">
              <a:latin typeface="Times New Roman" pitchFamily="18" charset="0"/>
            </a:endParaRPr>
          </a:p>
          <a:p>
            <a:pPr eaLnBrk="1" hangingPunct="1"/>
            <a:r>
              <a:rPr lang="en-US" sz="2400">
                <a:latin typeface="Times New Roman" pitchFamily="18" charset="0"/>
              </a:rPr>
              <a:t>From 1908 to 1912, Hine took his camera across </a:t>
            </a:r>
          </a:p>
          <a:p>
            <a:pPr eaLnBrk="1" hangingPunct="1"/>
            <a:r>
              <a:rPr lang="en-US" sz="2400">
                <a:latin typeface="Times New Roman" pitchFamily="18" charset="0"/>
              </a:rPr>
              <a:t>America to photograph children as young as three </a:t>
            </a:r>
          </a:p>
          <a:p>
            <a:pPr eaLnBrk="1" hangingPunct="1"/>
            <a:r>
              <a:rPr lang="en-US" sz="2400">
                <a:latin typeface="Times New Roman" pitchFamily="18" charset="0"/>
              </a:rPr>
              <a:t>years old working for long hours, often under dangerous </a:t>
            </a:r>
          </a:p>
          <a:p>
            <a:pPr eaLnBrk="1" hangingPunct="1"/>
            <a:r>
              <a:rPr lang="en-US" sz="2400">
                <a:latin typeface="Times New Roman" pitchFamily="18" charset="0"/>
              </a:rPr>
              <a:t>conditions, in factories, mines, and fields. Hine was an </a:t>
            </a:r>
          </a:p>
          <a:p>
            <a:pPr eaLnBrk="1" hangingPunct="1"/>
            <a:r>
              <a:rPr lang="en-US" sz="2400">
                <a:latin typeface="Times New Roman" pitchFamily="18" charset="0"/>
              </a:rPr>
              <a:t>immensely talented photographer who viewed his young </a:t>
            </a:r>
          </a:p>
          <a:p>
            <a:pPr eaLnBrk="1" hangingPunct="1"/>
            <a:r>
              <a:rPr lang="en-US" sz="2400">
                <a:latin typeface="Times New Roman" pitchFamily="18" charset="0"/>
              </a:rPr>
              <a:t>subjects with the eye of a humanitarian</a:t>
            </a:r>
          </a:p>
          <a:p>
            <a:pPr eaLnBrk="1" hangingPunct="1"/>
            <a:endParaRPr lang="en-US" sz="2400" b="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pPr eaLnBrk="1" hangingPunct="1">
              <a:defRPr/>
            </a:pPr>
            <a:r>
              <a:rPr lang="en-US" smtClean="0"/>
              <a:t>International Ladies’ Garment Workers Union</a:t>
            </a:r>
          </a:p>
        </p:txBody>
      </p:sp>
      <p:sp>
        <p:nvSpPr>
          <p:cNvPr id="192515" name="Rectangle 3"/>
          <p:cNvSpPr>
            <a:spLocks noGrp="1" noRot="1" noChangeArrowheads="1"/>
          </p:cNvSpPr>
          <p:nvPr>
            <p:ph type="body" idx="1"/>
          </p:nvPr>
        </p:nvSpPr>
        <p:spPr/>
        <p:txBody>
          <a:bodyPr/>
          <a:lstStyle/>
          <a:p>
            <a:pPr eaLnBrk="1" hangingPunct="1">
              <a:defRPr/>
            </a:pPr>
            <a:r>
              <a:rPr lang="en-US" smtClean="0"/>
              <a:t>1</a:t>
            </a:r>
            <a:r>
              <a:rPr lang="en-US" baseline="30000" smtClean="0"/>
              <a:t>st</a:t>
            </a:r>
            <a:r>
              <a:rPr lang="en-US" smtClean="0"/>
              <a:t> to have primarily female membership</a:t>
            </a:r>
          </a:p>
          <a:p>
            <a:pPr eaLnBrk="1" hangingPunct="1">
              <a:defRPr/>
            </a:pPr>
            <a:r>
              <a:rPr lang="en-US" smtClean="0"/>
              <a:t>Started in NYC</a:t>
            </a:r>
          </a:p>
        </p:txBody>
      </p:sp>
      <p:pic>
        <p:nvPicPr>
          <p:cNvPr id="32772" name="Picture 6" descr="collectionoverview"/>
          <p:cNvPicPr>
            <a:picLocks noChangeAspect="1" noChangeArrowheads="1"/>
          </p:cNvPicPr>
          <p:nvPr/>
        </p:nvPicPr>
        <p:blipFill>
          <a:blip r:embed="rId2" cstate="print"/>
          <a:srcRect/>
          <a:stretch>
            <a:fillRect/>
          </a:stretch>
        </p:blipFill>
        <p:spPr bwMode="auto">
          <a:xfrm>
            <a:off x="5257800" y="4278313"/>
            <a:ext cx="3886200" cy="2579687"/>
          </a:xfrm>
          <a:prstGeom prst="rect">
            <a:avLst/>
          </a:prstGeom>
          <a:noFill/>
          <a:ln w="9525">
            <a:noFill/>
            <a:miter lim="800000"/>
            <a:headEnd/>
            <a:tailEnd/>
          </a:ln>
        </p:spPr>
      </p:pic>
      <p:pic>
        <p:nvPicPr>
          <p:cNvPr id="32773" name="Picture 8" descr="nyc100-1-quinn-tl"/>
          <p:cNvPicPr>
            <a:picLocks noChangeAspect="1" noChangeArrowheads="1"/>
          </p:cNvPicPr>
          <p:nvPr/>
        </p:nvPicPr>
        <p:blipFill>
          <a:blip r:embed="rId3" cstate="print"/>
          <a:srcRect/>
          <a:stretch>
            <a:fillRect/>
          </a:stretch>
        </p:blipFill>
        <p:spPr bwMode="auto">
          <a:xfrm>
            <a:off x="0" y="3276600"/>
            <a:ext cx="2865438" cy="3581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ctrTitle"/>
          </p:nvPr>
        </p:nvSpPr>
        <p:spPr/>
        <p:txBody>
          <a:bodyPr/>
          <a:lstStyle/>
          <a:p>
            <a:pPr eaLnBrk="1" hangingPunct="1">
              <a:defRPr/>
            </a:pPr>
            <a:r>
              <a:rPr lang="en-US" smtClean="0"/>
              <a:t>Strikes</a:t>
            </a:r>
          </a:p>
        </p:txBody>
      </p:sp>
      <p:sp>
        <p:nvSpPr>
          <p:cNvPr id="193541" name="Rectangle 5"/>
          <p:cNvSpPr>
            <a:spLocks noGrp="1" noChangeArrowheads="1"/>
          </p:cNvSpPr>
          <p:nvPr>
            <p:ph type="subTitle" idx="1"/>
          </p:nvPr>
        </p:nvSpPr>
        <p:spPr/>
        <p:txBody>
          <a:bodyPr/>
          <a:lstStyle/>
          <a:p>
            <a:pPr eaLnBrk="1" hangingPunct="1">
              <a:defRPr/>
            </a:pPr>
            <a:r>
              <a:rPr lang="en-US" smtClean="0"/>
              <a:t>Haymarket Square</a:t>
            </a:r>
          </a:p>
          <a:p>
            <a:pPr eaLnBrk="1" hangingPunct="1">
              <a:defRPr/>
            </a:pPr>
            <a:r>
              <a:rPr lang="en-US" smtClean="0"/>
              <a:t>Homestead Strike</a:t>
            </a:r>
          </a:p>
          <a:p>
            <a:pPr eaLnBrk="1" hangingPunct="1">
              <a:defRPr/>
            </a:pPr>
            <a:r>
              <a:rPr lang="en-US" smtClean="0"/>
              <a:t>Pullman Strike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body" idx="1"/>
          </p:nvPr>
        </p:nvSpPr>
        <p:spPr>
          <a:xfrm>
            <a:off x="0" y="0"/>
            <a:ext cx="2743200" cy="6858000"/>
          </a:xfrm>
        </p:spPr>
        <p:txBody>
          <a:bodyPr/>
          <a:lstStyle/>
          <a:p>
            <a:pPr eaLnBrk="1" hangingPunct="1">
              <a:lnSpc>
                <a:spcPct val="80000"/>
              </a:lnSpc>
              <a:defRPr/>
            </a:pPr>
            <a:r>
              <a:rPr lang="en-US" sz="2800" smtClean="0"/>
              <a:t>Haymarket Square</a:t>
            </a:r>
          </a:p>
          <a:p>
            <a:pPr lvl="1" eaLnBrk="1" hangingPunct="1">
              <a:lnSpc>
                <a:spcPct val="80000"/>
              </a:lnSpc>
              <a:defRPr/>
            </a:pPr>
            <a:r>
              <a:rPr lang="en-US" sz="2400" smtClean="0"/>
              <a:t>May 4, 1886</a:t>
            </a:r>
          </a:p>
          <a:p>
            <a:pPr lvl="1" eaLnBrk="1" hangingPunct="1">
              <a:lnSpc>
                <a:spcPct val="80000"/>
              </a:lnSpc>
              <a:defRPr/>
            </a:pPr>
            <a:r>
              <a:rPr lang="en-US" sz="2400" smtClean="0"/>
              <a:t>Chicago</a:t>
            </a:r>
          </a:p>
          <a:p>
            <a:pPr lvl="1" eaLnBrk="1" hangingPunct="1">
              <a:lnSpc>
                <a:spcPct val="80000"/>
              </a:lnSpc>
              <a:defRPr/>
            </a:pPr>
            <a:r>
              <a:rPr lang="en-US" sz="2400" smtClean="0"/>
              <a:t>Strike for 8 hour work days</a:t>
            </a:r>
          </a:p>
          <a:p>
            <a:pPr lvl="1" eaLnBrk="1" hangingPunct="1">
              <a:lnSpc>
                <a:spcPct val="80000"/>
              </a:lnSpc>
              <a:defRPr/>
            </a:pPr>
            <a:r>
              <a:rPr lang="en-US" sz="2400" smtClean="0"/>
              <a:t>80,000 march</a:t>
            </a:r>
          </a:p>
          <a:p>
            <a:pPr lvl="1" eaLnBrk="1" hangingPunct="1">
              <a:lnSpc>
                <a:spcPct val="80000"/>
              </a:lnSpc>
              <a:defRPr/>
            </a:pPr>
            <a:r>
              <a:rPr lang="en-US" sz="2400" smtClean="0"/>
              <a:t>As days go on, 350k join them from 1200 factories</a:t>
            </a:r>
          </a:p>
          <a:p>
            <a:pPr lvl="1" eaLnBrk="1" hangingPunct="1">
              <a:lnSpc>
                <a:spcPct val="80000"/>
              </a:lnSpc>
              <a:defRPr/>
            </a:pPr>
            <a:r>
              <a:rPr lang="en-US" sz="2400" smtClean="0"/>
              <a:t>Some broke, caused a fight, police intervened, 4 died</a:t>
            </a:r>
          </a:p>
          <a:p>
            <a:pPr lvl="1" eaLnBrk="1" hangingPunct="1">
              <a:lnSpc>
                <a:spcPct val="80000"/>
              </a:lnSpc>
              <a:defRPr/>
            </a:pPr>
            <a:endParaRPr lang="en-US" sz="2400" smtClean="0"/>
          </a:p>
          <a:p>
            <a:pPr lvl="1" eaLnBrk="1" hangingPunct="1">
              <a:lnSpc>
                <a:spcPct val="80000"/>
              </a:lnSpc>
              <a:defRPr/>
            </a:pPr>
            <a:endParaRPr lang="en-US" sz="2400" smtClean="0"/>
          </a:p>
        </p:txBody>
      </p:sp>
      <p:pic>
        <p:nvPicPr>
          <p:cNvPr id="34819" name="Picture 3" descr="This 19th century engraving showing exaggerated flames and smoke was published in popular newspapers and magazines during the days and weeks following the Haymarket riot. It also appeared in some history textbooks.">
            <a:hlinkClick r:id="rId2" tooltip="This 19th century engraving showing exaggerated flames and smoke was published in popular newspapers and magazines during the days and weeks following the Haymarket riot. It also appeared in some history textbooks."/>
          </p:cNvPr>
          <p:cNvPicPr>
            <a:picLocks noChangeAspect="1" noChangeArrowheads="1"/>
          </p:cNvPicPr>
          <p:nvPr/>
        </p:nvPicPr>
        <p:blipFill>
          <a:blip r:embed="rId3" cstate="print"/>
          <a:srcRect/>
          <a:stretch>
            <a:fillRect/>
          </a:stretch>
        </p:blipFill>
        <p:spPr bwMode="auto">
          <a:xfrm>
            <a:off x="4267200" y="0"/>
            <a:ext cx="4876800" cy="3948113"/>
          </a:xfrm>
          <a:prstGeom prst="rect">
            <a:avLst/>
          </a:prstGeom>
          <a:noFill/>
          <a:ln w="9525">
            <a:noFill/>
            <a:miter lim="800000"/>
            <a:headEnd/>
            <a:tailEnd/>
          </a:ln>
        </p:spPr>
      </p:pic>
      <p:sp>
        <p:nvSpPr>
          <p:cNvPr id="195588" name="Rectangle 4"/>
          <p:cNvSpPr>
            <a:spLocks noGrp="1" noRot="1" noChangeArrowheads="1"/>
          </p:cNvSpPr>
          <p:nvPr>
            <p:ph type="title"/>
          </p:nvPr>
        </p:nvSpPr>
        <p:spPr/>
        <p:txBody>
          <a:bodyPr/>
          <a:lstStyle/>
          <a:p>
            <a:pPr eaLnBrk="1" hangingPunct="1">
              <a:defRPr/>
            </a:pPr>
            <a:endParaRPr lang="en-US" smtClean="0"/>
          </a:p>
        </p:txBody>
      </p:sp>
      <p:pic>
        <p:nvPicPr>
          <p:cNvPr id="34821" name="Picture 5"/>
          <p:cNvPicPr>
            <a:picLocks noChangeAspect="1" noChangeArrowheads="1"/>
          </p:cNvPicPr>
          <p:nvPr/>
        </p:nvPicPr>
        <p:blipFill>
          <a:blip r:embed="rId4" cstate="print"/>
          <a:srcRect/>
          <a:stretch>
            <a:fillRect/>
          </a:stretch>
        </p:blipFill>
        <p:spPr bwMode="auto">
          <a:xfrm>
            <a:off x="2743200" y="2209800"/>
            <a:ext cx="6400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pPr eaLnBrk="1" hangingPunct="1">
              <a:defRPr/>
            </a:pPr>
            <a:r>
              <a:rPr lang="en-US" smtClean="0"/>
              <a:t>Stuff…</a:t>
            </a:r>
          </a:p>
        </p:txBody>
      </p:sp>
      <p:sp>
        <p:nvSpPr>
          <p:cNvPr id="196611" name="Rectangle 3"/>
          <p:cNvSpPr>
            <a:spLocks noGrp="1" noRot="1" noChangeArrowheads="1"/>
          </p:cNvSpPr>
          <p:nvPr>
            <p:ph type="body" idx="1"/>
          </p:nvPr>
        </p:nvSpPr>
        <p:spPr>
          <a:xfrm>
            <a:off x="0" y="3352800"/>
            <a:ext cx="6096000" cy="3505200"/>
          </a:xfrm>
        </p:spPr>
        <p:txBody>
          <a:bodyPr/>
          <a:lstStyle/>
          <a:p>
            <a:pPr eaLnBrk="1" hangingPunct="1">
              <a:defRPr/>
            </a:pPr>
            <a:r>
              <a:rPr lang="en-US" smtClean="0"/>
              <a:t>Homestead, PA</a:t>
            </a:r>
          </a:p>
          <a:p>
            <a:pPr lvl="1" eaLnBrk="1" hangingPunct="1">
              <a:defRPr/>
            </a:pPr>
            <a:r>
              <a:rPr lang="en-US" smtClean="0"/>
              <a:t>About 12,554 people in 1900 working at a Carnegie steel mill</a:t>
            </a:r>
          </a:p>
          <a:p>
            <a:pPr lvl="1" eaLnBrk="1" hangingPunct="1">
              <a:defRPr/>
            </a:pPr>
            <a:r>
              <a:rPr lang="en-US" smtClean="0"/>
              <a:t>Today population is 3569 and there are numerous outbursts of violence; mills are abandoned </a:t>
            </a:r>
          </a:p>
          <a:p>
            <a:pPr eaLnBrk="1" hangingPunct="1">
              <a:defRPr/>
            </a:pPr>
            <a:endParaRPr lang="en-US" smtClean="0"/>
          </a:p>
        </p:txBody>
      </p:sp>
      <p:pic>
        <p:nvPicPr>
          <p:cNvPr id="35844" name="Picture 6"/>
          <p:cNvPicPr>
            <a:picLocks noChangeAspect="1" noChangeArrowheads="1"/>
          </p:cNvPicPr>
          <p:nvPr/>
        </p:nvPicPr>
        <p:blipFill>
          <a:blip r:embed="rId2" cstate="print"/>
          <a:srcRect/>
          <a:stretch>
            <a:fillRect/>
          </a:stretch>
        </p:blipFill>
        <p:spPr bwMode="auto">
          <a:xfrm>
            <a:off x="6191250" y="2800350"/>
            <a:ext cx="2952750" cy="4057650"/>
          </a:xfrm>
          <a:prstGeom prst="rect">
            <a:avLst/>
          </a:prstGeom>
          <a:noFill/>
          <a:ln w="9525">
            <a:noFill/>
            <a:miter lim="800000"/>
            <a:headEnd/>
            <a:tailEnd/>
          </a:ln>
        </p:spPr>
      </p:pic>
      <p:pic>
        <p:nvPicPr>
          <p:cNvPr id="35845" name="Picture 7"/>
          <p:cNvPicPr>
            <a:picLocks noChangeAspect="1" noChangeArrowheads="1"/>
          </p:cNvPicPr>
          <p:nvPr/>
        </p:nvPicPr>
        <p:blipFill>
          <a:blip r:embed="rId3" cstate="print"/>
          <a:srcRect/>
          <a:stretch>
            <a:fillRect/>
          </a:stretch>
        </p:blipFill>
        <p:spPr bwMode="auto">
          <a:xfrm>
            <a:off x="0" y="0"/>
            <a:ext cx="4724400" cy="3332163"/>
          </a:xfrm>
          <a:prstGeom prst="rect">
            <a:avLst/>
          </a:prstGeom>
          <a:noFill/>
          <a:ln w="9525">
            <a:noFill/>
            <a:miter lim="800000"/>
            <a:headEnd/>
            <a:tailEnd/>
          </a:ln>
        </p:spPr>
      </p:pic>
      <p:sp>
        <p:nvSpPr>
          <p:cNvPr id="196616" name="Rectangle 8"/>
          <p:cNvSpPr>
            <a:spLocks noRot="1" noChangeArrowheads="1"/>
          </p:cNvSpPr>
          <p:nvPr/>
        </p:nvSpPr>
        <p:spPr bwMode="auto">
          <a:xfrm>
            <a:off x="4953000" y="0"/>
            <a:ext cx="4191000" cy="2667000"/>
          </a:xfrm>
          <a:prstGeom prst="rect">
            <a:avLst/>
          </a:prstGeom>
          <a:noFill/>
          <a:ln w="9525">
            <a:noFill/>
            <a:miter lim="800000"/>
            <a:headEnd/>
            <a:tailEnd/>
          </a:ln>
          <a:effectLst/>
        </p:spPr>
        <p:txBody>
          <a:bodyPr/>
          <a:lstStyle/>
          <a:p>
            <a:pPr marL="342900" indent="-342900" eaLnBrk="1" hangingPunct="1">
              <a:spcBef>
                <a:spcPct val="20000"/>
              </a:spcBef>
              <a:buClr>
                <a:schemeClr val="hlink"/>
              </a:buClr>
              <a:buFont typeface="Wingdings" pitchFamily="2" charset="2"/>
              <a:buChar char="§"/>
              <a:defRPr/>
            </a:pPr>
            <a:r>
              <a:rPr lang="en-US" sz="3200" b="0">
                <a:effectLst>
                  <a:outerShdw blurRad="38100" dist="38100" dir="2700000" algn="tl">
                    <a:srgbClr val="000000"/>
                  </a:outerShdw>
                </a:effectLst>
              </a:rPr>
              <a:t>Company towns, scrips</a:t>
            </a:r>
          </a:p>
          <a:p>
            <a:pPr marL="342900" indent="-342900" eaLnBrk="1" hangingPunct="1">
              <a:spcBef>
                <a:spcPct val="20000"/>
              </a:spcBef>
              <a:buClr>
                <a:schemeClr val="hlink"/>
              </a:buClr>
              <a:buFont typeface="Wingdings" pitchFamily="2" charset="2"/>
              <a:buChar char="§"/>
              <a:defRPr/>
            </a:pPr>
            <a:endParaRPr lang="en-US" sz="3200" b="0">
              <a:effectLst>
                <a:outerShdw blurRad="38100" dist="38100" dir="2700000" algn="tl">
                  <a:srgbClr val="000000"/>
                </a:outerShdw>
              </a:effectLst>
            </a:endParaRPr>
          </a:p>
          <a:p>
            <a:pPr marL="342900" indent="-342900" eaLnBrk="1" hangingPunct="1">
              <a:spcBef>
                <a:spcPct val="20000"/>
              </a:spcBef>
              <a:buClr>
                <a:schemeClr val="hlink"/>
              </a:buClr>
              <a:buFont typeface="Wingdings" pitchFamily="2" charset="2"/>
              <a:buChar char="§"/>
              <a:defRPr/>
            </a:pPr>
            <a:endParaRPr lang="en-US" sz="3200" b="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r>
              <a:rPr lang="en-US" smtClean="0"/>
              <a:t>Pullman Palace </a:t>
            </a:r>
            <a:br>
              <a:rPr lang="en-US" smtClean="0"/>
            </a:br>
            <a:r>
              <a:rPr lang="en-US" smtClean="0"/>
              <a:t>Car Company</a:t>
            </a:r>
          </a:p>
        </p:txBody>
      </p:sp>
      <p:sp>
        <p:nvSpPr>
          <p:cNvPr id="197635" name="Rectangle 3"/>
          <p:cNvSpPr>
            <a:spLocks noGrp="1" noRot="1" noChangeArrowheads="1"/>
          </p:cNvSpPr>
          <p:nvPr>
            <p:ph type="body" idx="1"/>
          </p:nvPr>
        </p:nvSpPr>
        <p:spPr/>
        <p:txBody>
          <a:bodyPr/>
          <a:lstStyle/>
          <a:p>
            <a:pPr eaLnBrk="1" hangingPunct="1">
              <a:defRPr/>
            </a:pPr>
            <a:r>
              <a:rPr lang="en-US" smtClean="0"/>
              <a:t>30% wage cut</a:t>
            </a:r>
          </a:p>
          <a:p>
            <a:pPr eaLnBrk="1" hangingPunct="1">
              <a:defRPr/>
            </a:pPr>
            <a:r>
              <a:rPr lang="en-US" smtClean="0"/>
              <a:t>3000 workers strike in Illinois</a:t>
            </a:r>
          </a:p>
          <a:p>
            <a:pPr eaLnBrk="1" hangingPunct="1">
              <a:defRPr/>
            </a:pPr>
            <a:r>
              <a:rPr lang="en-US" smtClean="0"/>
              <a:t>May 11, 1894</a:t>
            </a:r>
          </a:p>
        </p:txBody>
      </p:sp>
      <p:pic>
        <p:nvPicPr>
          <p:cNvPr id="36868" name="Picture 5" descr="ihy9412081"/>
          <p:cNvPicPr>
            <a:picLocks noChangeAspect="1" noChangeArrowheads="1"/>
          </p:cNvPicPr>
          <p:nvPr/>
        </p:nvPicPr>
        <p:blipFill>
          <a:blip r:embed="rId2" cstate="print"/>
          <a:srcRect/>
          <a:stretch>
            <a:fillRect/>
          </a:stretch>
        </p:blipFill>
        <p:spPr bwMode="auto">
          <a:xfrm>
            <a:off x="3886200" y="3503613"/>
            <a:ext cx="5257800" cy="335438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ctrTitle"/>
          </p:nvPr>
        </p:nvSpPr>
        <p:spPr/>
        <p:txBody>
          <a:bodyPr/>
          <a:lstStyle/>
          <a:p>
            <a:pPr eaLnBrk="1" hangingPunct="1">
              <a:defRPr/>
            </a:pPr>
            <a:r>
              <a:rPr lang="en-US" smtClean="0"/>
              <a:t>AntiTrust Laws</a:t>
            </a:r>
          </a:p>
        </p:txBody>
      </p:sp>
      <p:sp>
        <p:nvSpPr>
          <p:cNvPr id="198661" name="Rectangle 5"/>
          <p:cNvSpPr>
            <a:spLocks noGrp="1" noChangeArrowheads="1"/>
          </p:cNvSpPr>
          <p:nvPr>
            <p:ph type="subTitle" idx="1"/>
          </p:nvPr>
        </p:nvSpPr>
        <p:spPr/>
        <p:txBody>
          <a:bodyPr/>
          <a:lstStyle/>
          <a:p>
            <a:pPr eaLnBrk="1" hangingPunct="1">
              <a:defRPr/>
            </a:pPr>
            <a:r>
              <a:rPr lang="en-US" smtClean="0"/>
              <a:t>Sherman </a:t>
            </a:r>
          </a:p>
          <a:p>
            <a:pPr eaLnBrk="1" hangingPunct="1">
              <a:defRPr/>
            </a:pPr>
            <a:r>
              <a:rPr lang="en-US" smtClean="0"/>
              <a:t>Clayton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en-US" smtClean="0"/>
              <a:t>Anti Trust Laws</a:t>
            </a:r>
          </a:p>
        </p:txBody>
      </p:sp>
      <p:sp>
        <p:nvSpPr>
          <p:cNvPr id="200708" name="Rectangle 4"/>
          <p:cNvSpPr>
            <a:spLocks noGrp="1" noChangeArrowheads="1"/>
          </p:cNvSpPr>
          <p:nvPr>
            <p:ph type="body" idx="1"/>
          </p:nvPr>
        </p:nvSpPr>
        <p:spPr/>
        <p:txBody>
          <a:bodyPr/>
          <a:lstStyle/>
          <a:p>
            <a:pPr eaLnBrk="1" hangingPunct="1">
              <a:defRPr/>
            </a:pPr>
            <a:r>
              <a:rPr lang="en-US" sz="2800" smtClean="0"/>
              <a:t>Sherman Anti-Trust Act (1890)</a:t>
            </a:r>
          </a:p>
          <a:p>
            <a:pPr lvl="1" eaLnBrk="1" hangingPunct="1">
              <a:defRPr/>
            </a:pPr>
            <a:r>
              <a:rPr lang="en-US" sz="2400" smtClean="0"/>
              <a:t>Prevents any business structure that “restrains trade” aka monopolies or trusts</a:t>
            </a:r>
          </a:p>
          <a:p>
            <a:pPr lvl="1" eaLnBrk="1" hangingPunct="1">
              <a:defRPr/>
            </a:pPr>
            <a:r>
              <a:rPr lang="en-US" sz="2400" smtClean="0"/>
              <a:t>Standard Oil, Microsoft, Starbucks</a:t>
            </a:r>
          </a:p>
          <a:p>
            <a:pPr lvl="1" eaLnBrk="1" hangingPunct="1">
              <a:defRPr/>
            </a:pPr>
            <a:r>
              <a:rPr lang="en-US" sz="2400" smtClean="0"/>
              <a:t>President Benjamin Harrison</a:t>
            </a:r>
          </a:p>
          <a:p>
            <a:pPr eaLnBrk="1" hangingPunct="1">
              <a:defRPr/>
            </a:pPr>
            <a:r>
              <a:rPr lang="en-US" sz="2800" smtClean="0"/>
              <a:t>Clayton Anti-Trust Act (1914)</a:t>
            </a:r>
          </a:p>
          <a:p>
            <a:pPr lvl="1" eaLnBrk="1" hangingPunct="1">
              <a:defRPr/>
            </a:pPr>
            <a:r>
              <a:rPr lang="en-US" sz="2400" smtClean="0"/>
              <a:t>President Woodrow Wilson</a:t>
            </a:r>
          </a:p>
          <a:p>
            <a:pPr lvl="1" eaLnBrk="1" hangingPunct="1">
              <a:defRPr/>
            </a:pPr>
            <a:r>
              <a:rPr lang="en-US" sz="2400" smtClean="0"/>
              <a:t>Outlaws Price Fixing</a:t>
            </a:r>
          </a:p>
          <a:p>
            <a:pPr lvl="1" eaLnBrk="1" hangingPunct="1">
              <a:defRPr/>
            </a:pPr>
            <a:r>
              <a:rPr lang="en-US" sz="2400" smtClean="0"/>
              <a:t>Exempts labor unions from Sherman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46125" y="650875"/>
            <a:ext cx="8172450" cy="118745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I want you to take a moment to look at each one of these </a:t>
            </a:r>
          </a:p>
          <a:p>
            <a:pPr eaLnBrk="1" hangingPunct="1"/>
            <a:r>
              <a:rPr lang="en-US" sz="2400">
                <a:latin typeface="Times New Roman" pitchFamily="18" charset="0"/>
              </a:rPr>
              <a:t>pictures and take an educated guess on what type of job these</a:t>
            </a:r>
          </a:p>
          <a:p>
            <a:pPr eaLnBrk="1" hangingPunct="1"/>
            <a:r>
              <a:rPr lang="en-US" sz="2400">
                <a:latin typeface="Times New Roman" pitchFamily="18" charset="0"/>
              </a:rPr>
              <a:t>children are performing.</a:t>
            </a:r>
          </a:p>
        </p:txBody>
      </p:sp>
      <p:sp>
        <p:nvSpPr>
          <p:cNvPr id="6147" name="Text Box 3"/>
          <p:cNvSpPr txBox="1">
            <a:spLocks noChangeArrowheads="1"/>
          </p:cNvSpPr>
          <p:nvPr/>
        </p:nvSpPr>
        <p:spPr bwMode="auto">
          <a:xfrm>
            <a:off x="1812925" y="2174875"/>
            <a:ext cx="3586163" cy="118745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 What is their job?</a:t>
            </a:r>
          </a:p>
          <a:p>
            <a:pPr eaLnBrk="1" hangingPunct="1"/>
            <a:r>
              <a:rPr lang="en-US" sz="2400">
                <a:latin typeface="Times New Roman" pitchFamily="18" charset="0"/>
              </a:rPr>
              <a:t>-- How old do they look?</a:t>
            </a:r>
          </a:p>
          <a:p>
            <a:pPr eaLnBrk="1" hangingPunct="1"/>
            <a:r>
              <a:rPr lang="en-US" sz="2400">
                <a:latin typeface="Times New Roman" pitchFamily="18" charset="0"/>
              </a:rPr>
              <a:t>-- What are they wearing</a:t>
            </a:r>
            <a:r>
              <a:rPr lang="en-US" sz="2400" b="0">
                <a:latin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mpty"/>
          <p:cNvPicPr>
            <a:picLocks noChangeAspect="1" noChangeArrowheads="1"/>
          </p:cNvPicPr>
          <p:nvPr/>
        </p:nvPicPr>
        <p:blipFill>
          <a:blip r:embed="rId3" cstate="print"/>
          <a:srcRect/>
          <a:stretch>
            <a:fillRect/>
          </a:stretch>
        </p:blipFill>
        <p:spPr bwMode="auto">
          <a:xfrm>
            <a:off x="895350" y="793750"/>
            <a:ext cx="7353300" cy="527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limpse"/>
          <p:cNvPicPr>
            <a:picLocks noChangeAspect="1" noChangeArrowheads="1"/>
          </p:cNvPicPr>
          <p:nvPr/>
        </p:nvPicPr>
        <p:blipFill>
          <a:blip r:embed="rId3" cstate="print"/>
          <a:srcRect/>
          <a:stretch>
            <a:fillRect/>
          </a:stretch>
        </p:blipFill>
        <p:spPr bwMode="auto">
          <a:xfrm>
            <a:off x="1181100" y="787400"/>
            <a:ext cx="6781800" cy="528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owntown"/>
          <p:cNvPicPr>
            <a:picLocks noChangeAspect="1" noChangeArrowheads="1"/>
          </p:cNvPicPr>
          <p:nvPr/>
        </p:nvPicPr>
        <p:blipFill>
          <a:blip r:embed="rId3" cstate="print"/>
          <a:srcRect/>
          <a:stretch>
            <a:fillRect/>
          </a:stretch>
        </p:blipFill>
        <p:spPr bwMode="auto">
          <a:xfrm>
            <a:off x="1009650" y="673100"/>
            <a:ext cx="712470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ust"/>
          <p:cNvPicPr>
            <a:picLocks noChangeAspect="1" noChangeArrowheads="1"/>
          </p:cNvPicPr>
          <p:nvPr/>
        </p:nvPicPr>
        <p:blipFill>
          <a:blip r:embed="rId3" cstate="print"/>
          <a:srcRect/>
          <a:stretch>
            <a:fillRect/>
          </a:stretch>
        </p:blipFill>
        <p:spPr bwMode="auto">
          <a:xfrm>
            <a:off x="971550" y="889000"/>
            <a:ext cx="72009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river"/>
          <p:cNvPicPr>
            <a:picLocks noChangeAspect="1" noChangeArrowheads="1"/>
          </p:cNvPicPr>
          <p:nvPr/>
        </p:nvPicPr>
        <p:blipFill>
          <a:blip r:embed="rId3" cstate="print"/>
          <a:srcRect/>
          <a:stretch>
            <a:fillRect/>
          </a:stretch>
        </p:blipFill>
        <p:spPr bwMode="auto">
          <a:xfrm>
            <a:off x="2695575" y="666750"/>
            <a:ext cx="375285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1626</TotalTime>
  <Words>684</Words>
  <Application>Microsoft Office PowerPoint</Application>
  <PresentationFormat>On-screen Show (4:3)</PresentationFormat>
  <Paragraphs>121</Paragraphs>
  <Slides>36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Wingdings</vt:lpstr>
      <vt:lpstr>Times New Roman</vt:lpstr>
      <vt:lpstr>Glass Layers</vt:lpstr>
      <vt:lpstr>JOURNAL :</vt:lpstr>
      <vt:lpstr>Journal: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Stossel: Sweatshops</vt:lpstr>
      <vt:lpstr>Progressive Era Goals</vt:lpstr>
      <vt:lpstr>In State Governments</vt:lpstr>
      <vt:lpstr>Slide 23</vt:lpstr>
      <vt:lpstr>In Elections</vt:lpstr>
      <vt:lpstr>The Dirty Stuff</vt:lpstr>
      <vt:lpstr>Labor Unions</vt:lpstr>
      <vt:lpstr>Knights of Labor</vt:lpstr>
      <vt:lpstr>American Federation of Labor (Samuel Gompers)</vt:lpstr>
      <vt:lpstr>American Railway Union (Eugene Debs)</vt:lpstr>
      <vt:lpstr>International Ladies’ Garment Workers Union</vt:lpstr>
      <vt:lpstr>Strikes</vt:lpstr>
      <vt:lpstr>Slide 32</vt:lpstr>
      <vt:lpstr>Stuff…</vt:lpstr>
      <vt:lpstr>Pullman Palace  Car Company</vt:lpstr>
      <vt:lpstr>AntiTrust Laws</vt:lpstr>
      <vt:lpstr>Anti Trust Laws</vt:lpstr>
    </vt:vector>
  </TitlesOfParts>
  <Company>Virginia Beach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 Industrialization</dc:title>
  <dc:creator>Virginia Beach City Public Schools</dc:creator>
  <cp:lastModifiedBy>The Filipowicz's</cp:lastModifiedBy>
  <cp:revision>88</cp:revision>
  <dcterms:created xsi:type="dcterms:W3CDTF">2007-02-12T13:06:27Z</dcterms:created>
  <dcterms:modified xsi:type="dcterms:W3CDTF">2010-10-04T23:33:47Z</dcterms:modified>
</cp:coreProperties>
</file>