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8" r:id="rId3"/>
    <p:sldId id="256" r:id="rId4"/>
    <p:sldId id="257" r:id="rId5"/>
    <p:sldId id="261" r:id="rId6"/>
    <p:sldId id="259" r:id="rId7"/>
    <p:sldId id="260"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4C052F-753E-40DB-A0EA-D257B235878D}" type="datetimeFigureOut">
              <a:rPr lang="en-US" smtClean="0"/>
              <a:pPr/>
              <a:t>9/9/2010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DA16C1-EAAE-4155-B1FD-9CED583E9A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Stats on Colonial</a:t>
            </a:r>
            <a:r>
              <a:rPr lang="en-US" baseline="0" dirty="0" smtClean="0"/>
              <a:t> Populations—</a:t>
            </a:r>
            <a:r>
              <a:rPr lang="en-US" dirty="0" smtClean="0"/>
              <a:t>http://merrill.olm.net/mdocs/pop/colonies/colonies.htm </a:t>
            </a:r>
            <a:endParaRPr lang="en-US" dirty="0"/>
          </a:p>
        </p:txBody>
      </p:sp>
      <p:sp>
        <p:nvSpPr>
          <p:cNvPr id="4" name="Slide Number Placeholder 3"/>
          <p:cNvSpPr>
            <a:spLocks noGrp="1"/>
          </p:cNvSpPr>
          <p:nvPr>
            <p:ph type="sldNum" sz="quarter" idx="10"/>
          </p:nvPr>
        </p:nvSpPr>
        <p:spPr/>
        <p:txBody>
          <a:bodyPr/>
          <a:lstStyle/>
          <a:p>
            <a:fld id="{43DA16C1-EAAE-4155-B1FD-9CED583E9A9B}"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6B23F6-092E-46DB-98C2-8B9528E138C7}" type="datetimeFigureOut">
              <a:rPr lang="en-US" smtClean="0"/>
              <a:pPr/>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6B23F6-092E-46DB-98C2-8B9528E138C7}" type="datetimeFigureOut">
              <a:rPr lang="en-US" smtClean="0"/>
              <a:pPr/>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6B23F6-092E-46DB-98C2-8B9528E138C7}" type="datetimeFigureOut">
              <a:rPr lang="en-US" smtClean="0"/>
              <a:pPr/>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6B23F6-092E-46DB-98C2-8B9528E138C7}" type="datetimeFigureOut">
              <a:rPr lang="en-US" smtClean="0"/>
              <a:pPr/>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6B23F6-092E-46DB-98C2-8B9528E138C7}" type="datetimeFigureOut">
              <a:rPr lang="en-US" smtClean="0"/>
              <a:pPr/>
              <a:t>9/9/2010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6B23F6-092E-46DB-98C2-8B9528E138C7}" type="datetimeFigureOut">
              <a:rPr lang="en-US" smtClean="0"/>
              <a:pPr/>
              <a:t>9/9/2010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6B23F6-092E-46DB-98C2-8B9528E138C7}" type="datetimeFigureOut">
              <a:rPr lang="en-US" smtClean="0"/>
              <a:pPr/>
              <a:t>9/9/2010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6B23F6-092E-46DB-98C2-8B9528E138C7}" type="datetimeFigureOut">
              <a:rPr lang="en-US" smtClean="0"/>
              <a:pPr/>
              <a:t>9/9/2010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6B23F6-092E-46DB-98C2-8B9528E138C7}" type="datetimeFigureOut">
              <a:rPr lang="en-US" smtClean="0"/>
              <a:pPr/>
              <a:t>9/9/2010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6B23F6-092E-46DB-98C2-8B9528E138C7}" type="datetimeFigureOut">
              <a:rPr lang="en-US" smtClean="0"/>
              <a:pPr/>
              <a:t>9/9/2010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6B23F6-092E-46DB-98C2-8B9528E138C7}" type="datetimeFigureOut">
              <a:rPr lang="en-US" smtClean="0"/>
              <a:pPr/>
              <a:t>9/9/2010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3F1F52-1F73-4383-85EE-89351D346616}" type="slidenum">
              <a:rPr lang="en-US" smtClean="0"/>
              <a:pPr/>
              <a:t>‹#›</a:t>
            </a:fld>
            <a:endParaRPr lang="en-US"/>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1000"/>
            <a:lum/>
          </a:blip>
          <a:srcRect/>
          <a:stretch>
            <a:fillRect t="-32000" b="-3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B23F6-092E-46DB-98C2-8B9528E138C7}" type="datetimeFigureOut">
              <a:rPr lang="en-US" smtClean="0"/>
              <a:pPr/>
              <a:t>9/9/2010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3F1F52-1F73-4383-85EE-89351D3466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teachforamerica.org/the-corps-experience/compensation/"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Please turn in all paperwork on the front tables. PLEASE be NEAT about it! Thanks </a:t>
            </a:r>
            <a:r>
              <a:rPr lang="en-US" dirty="0" smtClean="0">
                <a:sym typeface="Wingdings" pitchFamily="2" charset="2"/>
              </a:rPr>
              <a:t></a:t>
            </a:r>
            <a:endParaRPr lang="en-US" dirty="0"/>
          </a:p>
        </p:txBody>
      </p:sp>
    </p:spTree>
  </p:cSld>
  <p:clrMapOvr>
    <a:masterClrMapping/>
  </p:clrMapOvr>
  <p:transition>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Day 2</a:t>
            </a:r>
            <a:endParaRPr lang="en-US" dirty="0"/>
          </a:p>
        </p:txBody>
      </p:sp>
      <p:sp>
        <p:nvSpPr>
          <p:cNvPr id="3" name="Content Placeholder 2"/>
          <p:cNvSpPr>
            <a:spLocks noGrp="1"/>
          </p:cNvSpPr>
          <p:nvPr>
            <p:ph idx="1"/>
          </p:nvPr>
        </p:nvSpPr>
        <p:spPr>
          <a:xfrm>
            <a:off x="457200" y="1600200"/>
            <a:ext cx="8534400" cy="5029200"/>
          </a:xfrm>
        </p:spPr>
        <p:txBody>
          <a:bodyPr>
            <a:normAutofit fontScale="85000" lnSpcReduction="20000"/>
          </a:bodyPr>
          <a:lstStyle/>
          <a:p>
            <a:r>
              <a:rPr lang="en-US" dirty="0" smtClean="0"/>
              <a:t>Assume you are an electrician who has recently been fired. You are entirely bankrupt and owe a lot of your friends and family a ton of money, probably more than you’ll ever be able to pay back to them.  A business man from Germany needing quality electricians has contacted you and informed you that he will pay off all of your debt, house you and provide for your basic necessities (food, shelter, clothing) if you are willing to come to Germany and work for him unconditionally for a period of 7 years.  All other offers you’ve received have been for very little money, barely enough to live on, let alone enough to pay the debt you owe to others.</a:t>
            </a:r>
          </a:p>
          <a:p>
            <a:r>
              <a:rPr lang="en-US" dirty="0" smtClean="0"/>
              <a:t>Would you take this opportunity to go to Germany and work for the businessman or not?  WHY &amp; WHY NOT?</a:t>
            </a:r>
            <a:endParaRPr lang="en-US" dirty="0"/>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Rights</a:t>
            </a:r>
            <a:endParaRPr lang="en-US" dirty="0"/>
          </a:p>
        </p:txBody>
      </p:sp>
      <p:sp>
        <p:nvSpPr>
          <p:cNvPr id="3" name="Subtitle 2"/>
          <p:cNvSpPr>
            <a:spLocks noGrp="1"/>
          </p:cNvSpPr>
          <p:nvPr>
            <p:ph type="subTitle" idx="1"/>
          </p:nvPr>
        </p:nvSpPr>
        <p:spPr/>
        <p:txBody>
          <a:bodyPr/>
          <a:lstStyle/>
          <a:p>
            <a:r>
              <a:rPr lang="en-US" dirty="0" smtClean="0"/>
              <a:t>Theme 1 from </a:t>
            </a:r>
          </a:p>
          <a:p>
            <a:r>
              <a:rPr lang="en-US" dirty="0" smtClean="0"/>
              <a:t>US History: The American Dream</a:t>
            </a:r>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Differences Between </a:t>
            </a:r>
            <a:br>
              <a:rPr lang="en-US" dirty="0" smtClean="0"/>
            </a:br>
            <a:r>
              <a:rPr lang="en-US" dirty="0" smtClean="0"/>
              <a:t>Slavery &amp; Indentured Servitude</a:t>
            </a:r>
            <a:endParaRPr lang="en-US" dirty="0"/>
          </a:p>
        </p:txBody>
      </p:sp>
      <p:sp>
        <p:nvSpPr>
          <p:cNvPr id="5" name="Content Placeholder 4"/>
          <p:cNvSpPr>
            <a:spLocks noGrp="1"/>
          </p:cNvSpPr>
          <p:nvPr>
            <p:ph sz="half" idx="1"/>
          </p:nvPr>
        </p:nvSpPr>
        <p:spPr/>
        <p:txBody>
          <a:bodyPr>
            <a:normAutofit fontScale="92500" lnSpcReduction="20000"/>
          </a:bodyPr>
          <a:lstStyle/>
          <a:p>
            <a:r>
              <a:rPr lang="en-US" dirty="0" smtClean="0"/>
              <a:t>Whites</a:t>
            </a:r>
          </a:p>
          <a:p>
            <a:pPr lvl="1"/>
            <a:r>
              <a:rPr lang="en-US" dirty="0" smtClean="0"/>
              <a:t>Poor English, Scots, Irish to pay off debts</a:t>
            </a:r>
          </a:p>
          <a:p>
            <a:r>
              <a:rPr lang="en-US" dirty="0" err="1" smtClean="0"/>
              <a:t>Avg</a:t>
            </a:r>
            <a:r>
              <a:rPr lang="en-US" dirty="0" smtClean="0"/>
              <a:t> = 7 year </a:t>
            </a:r>
            <a:r>
              <a:rPr lang="en-US" i="1" dirty="0" smtClean="0"/>
              <a:t>contract</a:t>
            </a:r>
          </a:p>
          <a:p>
            <a:r>
              <a:rPr lang="en-US" dirty="0" smtClean="0"/>
              <a:t>Early in colonial times</a:t>
            </a:r>
          </a:p>
          <a:p>
            <a:r>
              <a:rPr lang="en-US" dirty="0" smtClean="0"/>
              <a:t>Throughout all colonies</a:t>
            </a:r>
          </a:p>
          <a:p>
            <a:r>
              <a:rPr lang="en-US" dirty="0" smtClean="0"/>
              <a:t>Of 500,000 English colonists in America by year~1740, 350,000 were once indentured servants!</a:t>
            </a:r>
          </a:p>
          <a:p>
            <a:pPr lvl="1"/>
            <a:r>
              <a:rPr lang="en-US" dirty="0" smtClean="0"/>
              <a:t>Other countries not even close</a:t>
            </a:r>
            <a:endParaRPr lang="en-US" dirty="0"/>
          </a:p>
        </p:txBody>
      </p:sp>
      <p:sp>
        <p:nvSpPr>
          <p:cNvPr id="6" name="Content Placeholder 5"/>
          <p:cNvSpPr>
            <a:spLocks noGrp="1"/>
          </p:cNvSpPr>
          <p:nvPr>
            <p:ph sz="half" idx="2"/>
          </p:nvPr>
        </p:nvSpPr>
        <p:spPr/>
        <p:txBody>
          <a:bodyPr>
            <a:normAutofit fontScale="92500" lnSpcReduction="20000"/>
          </a:bodyPr>
          <a:lstStyle/>
          <a:p>
            <a:r>
              <a:rPr lang="en-US" dirty="0" smtClean="0"/>
              <a:t>Blacks</a:t>
            </a:r>
          </a:p>
          <a:p>
            <a:pPr lvl="1"/>
            <a:r>
              <a:rPr lang="en-US" dirty="0" smtClean="0"/>
              <a:t>Typically from Western Africa or Caribbean</a:t>
            </a:r>
          </a:p>
          <a:p>
            <a:r>
              <a:rPr lang="en-US" dirty="0" smtClean="0"/>
              <a:t>No “choice” / for life</a:t>
            </a:r>
          </a:p>
          <a:p>
            <a:r>
              <a:rPr lang="en-US" dirty="0" smtClean="0"/>
              <a:t>Later in colonial times</a:t>
            </a:r>
          </a:p>
          <a:p>
            <a:r>
              <a:rPr lang="en-US" dirty="0" smtClean="0"/>
              <a:t>Mostly in the South</a:t>
            </a:r>
          </a:p>
          <a:p>
            <a:pPr lvl="1"/>
            <a:r>
              <a:rPr lang="en-US" dirty="0" smtClean="0"/>
              <a:t>However, Rhode Island did have it</a:t>
            </a:r>
            <a:endParaRPr lang="en-US" dirty="0"/>
          </a:p>
        </p:txBody>
      </p:sp>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Sell Yourself into Bondage?</a:t>
            </a:r>
            <a:endParaRPr lang="en-US" dirty="0"/>
          </a:p>
        </p:txBody>
      </p:sp>
      <p:sp>
        <p:nvSpPr>
          <p:cNvPr id="5" name="Content Placeholder 4"/>
          <p:cNvSpPr>
            <a:spLocks noGrp="1"/>
          </p:cNvSpPr>
          <p:nvPr>
            <p:ph idx="1"/>
          </p:nvPr>
        </p:nvSpPr>
        <p:spPr/>
        <p:txBody>
          <a:bodyPr/>
          <a:lstStyle/>
          <a:p>
            <a:endParaRPr lang="en-US"/>
          </a:p>
        </p:txBody>
      </p:sp>
      <p:pic>
        <p:nvPicPr>
          <p:cNvPr id="1026" name="Picture 2" descr="http://rds.yahoo.com/_ylt=A0WTb_4k0IdMW20Al2CjzbkF/SIG=13fqols7l/EXP=1284055460/**http%3a/3.bp.blogspot.com/_CvDCiEFbNy8/SWfgdTnIgOI/AAAAAAAAEO4/0fKqHufUtqQ/s200/CHURNER2.BMP"/>
          <p:cNvPicPr>
            <a:picLocks noChangeAspect="1" noChangeArrowheads="1"/>
          </p:cNvPicPr>
          <p:nvPr/>
        </p:nvPicPr>
        <p:blipFill>
          <a:blip r:embed="rId2" cstate="print"/>
          <a:srcRect/>
          <a:stretch>
            <a:fillRect/>
          </a:stretch>
        </p:blipFill>
        <p:spPr bwMode="auto">
          <a:xfrm>
            <a:off x="2362200" y="1295400"/>
            <a:ext cx="4274820" cy="5029200"/>
          </a:xfrm>
          <a:prstGeom prst="rect">
            <a:avLst/>
          </a:prstGeom>
          <a:noFill/>
        </p:spPr>
      </p:pic>
    </p:spTree>
  </p:cSld>
  <p:clrMapOvr>
    <a:masterClrMapping/>
  </p:clrMapOvr>
  <p:transition>
    <p:spli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did Indentured </a:t>
            </a:r>
            <a:br>
              <a:rPr lang="en-US" dirty="0" smtClean="0"/>
            </a:br>
            <a:r>
              <a:rPr lang="en-US" dirty="0" smtClean="0"/>
              <a:t>Servitude Go Away?</a:t>
            </a:r>
            <a:endParaRPr lang="en-US" dirty="0"/>
          </a:p>
        </p:txBody>
      </p:sp>
      <p:sp>
        <p:nvSpPr>
          <p:cNvPr id="5" name="Content Placeholder 4"/>
          <p:cNvSpPr>
            <a:spLocks noGrp="1"/>
          </p:cNvSpPr>
          <p:nvPr>
            <p:ph idx="1"/>
          </p:nvPr>
        </p:nvSpPr>
        <p:spPr/>
        <p:txBody>
          <a:bodyPr/>
          <a:lstStyle/>
          <a:p>
            <a:r>
              <a:rPr lang="en-US" dirty="0" smtClean="0"/>
              <a:t>Cost </a:t>
            </a:r>
            <a:r>
              <a:rPr lang="en-US" dirty="0" smtClean="0"/>
              <a:t>of passage </a:t>
            </a:r>
            <a:r>
              <a:rPr lang="en-US" dirty="0" smtClean="0"/>
              <a:t>fell </a:t>
            </a:r>
            <a:r>
              <a:rPr lang="en-US" sz="2400" dirty="0" smtClean="0"/>
              <a:t>(supply down)</a:t>
            </a:r>
            <a:endParaRPr lang="en-US" dirty="0" smtClean="0"/>
          </a:p>
          <a:p>
            <a:r>
              <a:rPr lang="en-US" dirty="0" smtClean="0"/>
              <a:t>Earnings </a:t>
            </a:r>
            <a:r>
              <a:rPr lang="en-US" dirty="0" smtClean="0"/>
              <a:t>of workers in Europe </a:t>
            </a:r>
            <a:r>
              <a:rPr lang="en-US" dirty="0" smtClean="0"/>
              <a:t>rose </a:t>
            </a:r>
            <a:r>
              <a:rPr lang="en-US" sz="2400" dirty="0" smtClean="0"/>
              <a:t>(price up)</a:t>
            </a:r>
            <a:endParaRPr lang="en-US" dirty="0" smtClean="0"/>
          </a:p>
          <a:p>
            <a:r>
              <a:rPr lang="en-US" dirty="0" smtClean="0">
                <a:sym typeface="Wingdings" pitchFamily="2" charset="2"/>
              </a:rPr>
              <a:t>Slavery </a:t>
            </a:r>
            <a:r>
              <a:rPr lang="en-US" dirty="0" smtClean="0">
                <a:sym typeface="Wingdings" pitchFamily="2" charset="2"/>
              </a:rPr>
              <a:t>was </a:t>
            </a:r>
            <a:r>
              <a:rPr lang="en-US" dirty="0" smtClean="0">
                <a:sym typeface="Wingdings" pitchFamily="2" charset="2"/>
              </a:rPr>
              <a:t>cheaper </a:t>
            </a:r>
            <a:r>
              <a:rPr lang="en-US" sz="2400" dirty="0" smtClean="0">
                <a:sym typeface="Wingdings" pitchFamily="2" charset="2"/>
              </a:rPr>
              <a:t>(alternative more efficient)</a:t>
            </a:r>
            <a:endParaRPr lang="en-US" dirty="0" smtClean="0"/>
          </a:p>
          <a:p>
            <a:endParaRPr lang="en-US" dirty="0"/>
          </a:p>
        </p:txBody>
      </p:sp>
      <p:pic>
        <p:nvPicPr>
          <p:cNvPr id="4098" name="Picture 2" descr="http://z.about.com/f/wiki/e/en/thumb/f/f7/Simple_supply_and_demand.png/320px-Simple_supply_and_demand.png"/>
          <p:cNvPicPr>
            <a:picLocks noChangeAspect="1" noChangeArrowheads="1"/>
          </p:cNvPicPr>
          <p:nvPr/>
        </p:nvPicPr>
        <p:blipFill>
          <a:blip r:embed="rId2" cstate="print"/>
          <a:srcRect/>
          <a:stretch>
            <a:fillRect/>
          </a:stretch>
        </p:blipFill>
        <p:spPr bwMode="auto">
          <a:xfrm>
            <a:off x="2438400" y="3429000"/>
            <a:ext cx="3733800" cy="3218793"/>
          </a:xfrm>
          <a:prstGeom prst="rect">
            <a:avLst/>
          </a:prstGeom>
          <a:noFill/>
        </p:spPr>
      </p:pic>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Would you “Teach for America?”</a:t>
            </a:r>
            <a:endParaRPr lang="en-US" dirty="0"/>
          </a:p>
        </p:txBody>
      </p:sp>
      <p:sp>
        <p:nvSpPr>
          <p:cNvPr id="3" name="Content Placeholder 2"/>
          <p:cNvSpPr>
            <a:spLocks noGrp="1"/>
          </p:cNvSpPr>
          <p:nvPr>
            <p:ph idx="1"/>
          </p:nvPr>
        </p:nvSpPr>
        <p:spPr/>
        <p:txBody>
          <a:bodyPr/>
          <a:lstStyle/>
          <a:p>
            <a:r>
              <a:rPr lang="en-US" dirty="0" smtClean="0">
                <a:hlinkClick r:id="rId2"/>
              </a:rPr>
              <a:t>http://www.teachforamerica.org/the-corps-experience/compensation/</a:t>
            </a:r>
            <a:r>
              <a:rPr lang="en-US" dirty="0" smtClean="0"/>
              <a:t> </a:t>
            </a:r>
            <a:endParaRPr lang="en-US" dirty="0"/>
          </a:p>
        </p:txBody>
      </p:sp>
      <p:pic>
        <p:nvPicPr>
          <p:cNvPr id="3074" name="Picture 2" descr="http://amandadavenport.files.wordpress.com/2009/04/tfa1.jpg"/>
          <p:cNvPicPr>
            <a:picLocks noChangeAspect="1" noChangeArrowheads="1"/>
          </p:cNvPicPr>
          <p:nvPr/>
        </p:nvPicPr>
        <p:blipFill>
          <a:blip r:embed="rId3" cstate="print"/>
          <a:srcRect/>
          <a:stretch>
            <a:fillRect/>
          </a:stretch>
        </p:blipFill>
        <p:spPr bwMode="auto">
          <a:xfrm>
            <a:off x="0" y="3930014"/>
            <a:ext cx="4038600" cy="2927986"/>
          </a:xfrm>
          <a:prstGeom prst="rect">
            <a:avLst/>
          </a:prstGeom>
          <a:noFill/>
        </p:spPr>
      </p:pic>
      <p:pic>
        <p:nvPicPr>
          <p:cNvPr id="3076" name="Picture 4" descr="http://jasonbrimhall.info/wp-content/uploads/2010/07/teach.jpg"/>
          <p:cNvPicPr>
            <a:picLocks noChangeAspect="1" noChangeArrowheads="1"/>
          </p:cNvPicPr>
          <p:nvPr/>
        </p:nvPicPr>
        <p:blipFill>
          <a:blip r:embed="rId4" cstate="print"/>
          <a:srcRect/>
          <a:stretch>
            <a:fillRect/>
          </a:stretch>
        </p:blipFill>
        <p:spPr bwMode="auto">
          <a:xfrm>
            <a:off x="5638800" y="3352799"/>
            <a:ext cx="3505200" cy="3505201"/>
          </a:xfrm>
          <a:prstGeom prst="rect">
            <a:avLst/>
          </a:prstGeom>
          <a:noFill/>
        </p:spPr>
      </p:pic>
    </p:spTree>
  </p:cSld>
  <p:clrMapOvr>
    <a:masterClrMapping/>
  </p:clrMapOvr>
  <p:transition>
    <p:spli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Promise </a:t>
            </a:r>
            <a:r>
              <a:rPr lang="en-US" dirty="0" err="1" smtClean="0"/>
              <a:t>Rdg</a:t>
            </a:r>
            <a:r>
              <a:rPr lang="en-US" dirty="0" smtClean="0"/>
              <a:t>/Questions</a:t>
            </a:r>
            <a:endParaRPr lang="en-US" dirty="0"/>
          </a:p>
        </p:txBody>
      </p:sp>
      <p:sp>
        <p:nvSpPr>
          <p:cNvPr id="3" name="Content Placeholder 2"/>
          <p:cNvSpPr>
            <a:spLocks noGrp="1"/>
          </p:cNvSpPr>
          <p:nvPr>
            <p:ph idx="1"/>
          </p:nvPr>
        </p:nvSpPr>
        <p:spPr/>
        <p:txBody>
          <a:bodyPr/>
          <a:lstStyle/>
          <a:p>
            <a:endParaRPr lang="en-US"/>
          </a:p>
        </p:txBody>
      </p:sp>
      <p:pic>
        <p:nvPicPr>
          <p:cNvPr id="2050" name="Picture 2" descr="http://www.reading-with-kids.com/images/reading-with-kids-girl-writes-learn-to-read.jpg"/>
          <p:cNvPicPr>
            <a:picLocks noChangeAspect="1" noChangeArrowheads="1"/>
          </p:cNvPicPr>
          <p:nvPr/>
        </p:nvPicPr>
        <p:blipFill>
          <a:blip r:embed="rId2" cstate="print"/>
          <a:srcRect/>
          <a:stretch>
            <a:fillRect/>
          </a:stretch>
        </p:blipFill>
        <p:spPr bwMode="auto">
          <a:xfrm>
            <a:off x="1981200" y="1524000"/>
            <a:ext cx="4685926" cy="4953000"/>
          </a:xfrm>
          <a:prstGeom prst="rect">
            <a:avLst/>
          </a:prstGeom>
          <a:noFill/>
        </p:spPr>
      </p:pic>
    </p:spTree>
  </p:cSld>
  <p:clrMapOvr>
    <a:masterClrMapping/>
  </p:clrMapOvr>
  <p:transition>
    <p:spli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MOVIE: Amistad</a:t>
            </a:r>
            <a:r>
              <a:rPr lang="en-US" dirty="0" smtClean="0"/>
              <a:t>!</a:t>
            </a:r>
            <a:endParaRPr lang="en-US" dirty="0"/>
          </a:p>
        </p:txBody>
      </p:sp>
      <p:sp>
        <p:nvSpPr>
          <p:cNvPr id="3" name="Content Placeholder 2"/>
          <p:cNvSpPr>
            <a:spLocks noGrp="1"/>
          </p:cNvSpPr>
          <p:nvPr>
            <p:ph idx="1"/>
          </p:nvPr>
        </p:nvSpPr>
        <p:spPr/>
        <p:txBody>
          <a:bodyPr/>
          <a:lstStyle/>
          <a:p>
            <a:endParaRPr lang="en-US"/>
          </a:p>
        </p:txBody>
      </p:sp>
      <p:pic>
        <p:nvPicPr>
          <p:cNvPr id="1026" name="Picture 2" descr="http://www.weirdwildrealm.com/filmimages/amistad.jpg"/>
          <p:cNvPicPr>
            <a:picLocks noChangeAspect="1" noChangeArrowheads="1"/>
          </p:cNvPicPr>
          <p:nvPr/>
        </p:nvPicPr>
        <p:blipFill>
          <a:blip r:embed="rId2" cstate="print"/>
          <a:srcRect/>
          <a:stretch>
            <a:fillRect/>
          </a:stretch>
        </p:blipFill>
        <p:spPr bwMode="auto">
          <a:xfrm>
            <a:off x="2743200" y="1194837"/>
            <a:ext cx="3505200" cy="5663163"/>
          </a:xfrm>
          <a:prstGeom prst="rect">
            <a:avLst/>
          </a:prstGeom>
          <a:noFill/>
        </p:spPr>
      </p:pic>
    </p:spTree>
  </p:cSld>
  <p:clrMapOvr>
    <a:masterClrMapping/>
  </p:clrMapOvr>
  <p:transition>
    <p:spli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319</Words>
  <Application>Microsoft Office PowerPoint</Application>
  <PresentationFormat>On-screen Show (4:3)</PresentationFormat>
  <Paragraphs>32</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Journal Day 2</vt:lpstr>
      <vt:lpstr>Human Rights</vt:lpstr>
      <vt:lpstr>Differences Between  Slavery &amp; Indentured Servitude</vt:lpstr>
      <vt:lpstr>Why Sell Yourself into Bondage?</vt:lpstr>
      <vt:lpstr>Why did Indentured  Servitude Go Away?</vt:lpstr>
      <vt:lpstr>Would you “Teach for America?”</vt:lpstr>
      <vt:lpstr>American Promise Rdg/Questions</vt:lpstr>
      <vt:lpstr>MOVIE: Amistad!</vt:lpstr>
    </vt:vector>
  </TitlesOfParts>
  <Company>Virginia Beach City Public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dc:title>
  <dc:creator>Virginia Beach City Public Schools</dc:creator>
  <cp:lastModifiedBy>image</cp:lastModifiedBy>
  <cp:revision>18</cp:revision>
  <dcterms:created xsi:type="dcterms:W3CDTF">2010-09-08T17:19:20Z</dcterms:created>
  <dcterms:modified xsi:type="dcterms:W3CDTF">2010-09-09T13:01:30Z</dcterms:modified>
</cp:coreProperties>
</file>