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1" r:id="rId4"/>
    <p:sldId id="263" r:id="rId5"/>
    <p:sldId id="271" r:id="rId6"/>
    <p:sldId id="272" r:id="rId7"/>
    <p:sldId id="257" r:id="rId8"/>
    <p:sldId id="268" r:id="rId9"/>
    <p:sldId id="258" r:id="rId10"/>
    <p:sldId id="262" r:id="rId11"/>
    <p:sldId id="265" r:id="rId12"/>
    <p:sldId id="266" r:id="rId13"/>
    <p:sldId id="267" r:id="rId14"/>
    <p:sldId id="264" r:id="rId15"/>
    <p:sldId id="259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A07753-77A4-4B3B-B4B4-1089B78A6F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A67F5-5399-4172-9D35-98DA6EAA430B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E1CAB3-A726-41A8-BC03-FF630DCC978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4CAE-A40B-43EA-8B5E-7A20782C7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EE8B-6B09-4C44-95E7-7F1BBF884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D7D1-8F12-4F9C-A59D-3E4362121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EC96-CF40-4CB2-BB27-CA40CC998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12A5-57C7-4FB7-9691-CFDA0F49B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C46F-674D-451E-AD08-25F534E0E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CC4F-6EAB-4873-9AC5-6097E528D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19B3-D552-4D3C-9A32-EA231860A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7FD7C-4A9C-4DD8-B1E2-96AFBF06C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4C4ED-C063-4D57-AEE4-E87774FFC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8C7F-263F-4EB0-B60B-E8EFF85B1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CC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1FA22-0D95-4C42-9160-69F38ACD3A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1/12/WEB_DuBois_1918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ithoutsanctuary.org/ma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Ziegfeld_Follies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en.wikipedia.org/wiki/Bert_Williams" TargetMode="External"/><Relationship Id="rId2" Type="http://schemas.openxmlformats.org/officeDocument/2006/relationships/hyperlink" Target="http://upload.wikimedia.org/wikipedia/commons/8/86/Jimcr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5/58/Minstrel_PosterBillyVanWare_edit.jpg" TargetMode="External"/><Relationship Id="rId9" Type="http://schemas.openxmlformats.org/officeDocument/2006/relationships/hyperlink" Target="http://en.wikipedia.org/wiki/African_Americ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The South’s Answer to the Reconstruction Amendments: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Jim Crow Laws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/>
              <a:t>A legal way to </a:t>
            </a:r>
          </a:p>
          <a:p>
            <a:r>
              <a:rPr lang="en-US"/>
              <a:t>achieve segregation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Plessy v. Ferguson (1896)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Original case is Plessy v. Louisiana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HOMER PLESSY had boarded a white car on the East Louisiana Railroad train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Homer was 1/8 black, 7/8 white = African American!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Arrested and Jailed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Sued claiming his 14</a:t>
            </a:r>
            <a:r>
              <a:rPr lang="en-US" sz="2000" baseline="30000"/>
              <a:t>th</a:t>
            </a:r>
            <a:r>
              <a:rPr lang="en-US" sz="2000"/>
              <a:t> amendment rights were violated (citizenship with equal protection under the law)</a:t>
            </a:r>
          </a:p>
          <a:p>
            <a:pPr>
              <a:lnSpc>
                <a:spcPct val="80000"/>
              </a:lnSpc>
            </a:pPr>
            <a:r>
              <a:rPr lang="en-US" sz="2400"/>
              <a:t>Judge in this case was John Howard </a:t>
            </a:r>
            <a:r>
              <a:rPr lang="en-US" sz="2400" i="1"/>
              <a:t>FERGUSON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Guess what he ruled?</a:t>
            </a:r>
          </a:p>
          <a:p>
            <a:pPr>
              <a:lnSpc>
                <a:spcPct val="80000"/>
              </a:lnSpc>
            </a:pPr>
            <a:r>
              <a:rPr lang="en-US" sz="2400"/>
              <a:t>Appealed to LA Supreme Court, upheld</a:t>
            </a:r>
          </a:p>
          <a:p>
            <a:pPr>
              <a:lnSpc>
                <a:spcPct val="80000"/>
              </a:lnSpc>
            </a:pPr>
            <a:r>
              <a:rPr lang="en-US" sz="2400"/>
              <a:t>Appealed to U.S. Supreme Court, upheld</a:t>
            </a:r>
          </a:p>
          <a:p>
            <a:pPr>
              <a:lnSpc>
                <a:spcPct val="80000"/>
              </a:lnSpc>
            </a:pPr>
            <a:r>
              <a:rPr lang="en-US" sz="2400"/>
              <a:t>Supreme Court rules it does NOT violate the 14</a:t>
            </a:r>
            <a:r>
              <a:rPr lang="en-US" sz="2400" baseline="30000"/>
              <a:t>th</a:t>
            </a:r>
            <a:r>
              <a:rPr lang="en-US" sz="2400"/>
              <a:t> amendment, therefore Jim Crow laws (separate but equal laws) ARE constitutional.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 Migration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Lynchings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5838"/>
            <a:ext cx="5334000" cy="4602162"/>
          </a:xfrm>
          <a:prstGeom prst="rect">
            <a:avLst/>
          </a:prstGeom>
          <a:noFill/>
        </p:spPr>
      </p:pic>
      <p:pic>
        <p:nvPicPr>
          <p:cNvPr id="13319" name="Picture 7" descr="Greatmigrationinth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962400" cy="2600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67067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793750"/>
            <a:ext cx="63928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African-American Responses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W.E.B. DuBois</a:t>
            </a:r>
          </a:p>
          <a:p>
            <a:r>
              <a:rPr lang="en-US"/>
              <a:t>Ida B Wells</a:t>
            </a:r>
          </a:p>
          <a:p>
            <a:r>
              <a:rPr lang="en-US"/>
              <a:t>Booker T Washington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W.E.B. DuBois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72000"/>
          </a:xfrm>
        </p:spPr>
        <p:txBody>
          <a:bodyPr/>
          <a:lstStyle/>
          <a:p>
            <a:r>
              <a:rPr lang="en-US"/>
              <a:t>“Education without equality is meaningless”</a:t>
            </a:r>
          </a:p>
          <a:p>
            <a:r>
              <a:rPr lang="en-US"/>
              <a:t>Founder of the NAACP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5105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81600"/>
            <a:ext cx="5638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File:WEB DuBois 19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60838"/>
            <a:ext cx="2089150" cy="26971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Booker T Washington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/>
              <a:t>Equality </a:t>
            </a:r>
            <a:r>
              <a:rPr lang="en-US" i="1"/>
              <a:t>through </a:t>
            </a:r>
            <a:r>
              <a:rPr lang="en-US"/>
              <a:t>vocational education</a:t>
            </a:r>
          </a:p>
          <a:p>
            <a:r>
              <a:rPr lang="en-US"/>
              <a:t>Accepted social segregation as natural, preferable</a:t>
            </a:r>
          </a:p>
        </p:txBody>
      </p:sp>
      <p:pic>
        <p:nvPicPr>
          <p:cNvPr id="17413" name="Picture 5" descr="BookerTWashington-Chey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733800" cy="54197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Ida B Wells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/>
              <a:t>Anti-lynching crusade</a:t>
            </a:r>
          </a:p>
          <a:p>
            <a:r>
              <a:rPr lang="en-US"/>
              <a:t>Calls on federal govt to do SOMETHING!</a:t>
            </a:r>
          </a:p>
        </p:txBody>
      </p:sp>
      <p:pic>
        <p:nvPicPr>
          <p:cNvPr id="18437" name="Picture 5" descr="Ida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43000"/>
            <a:ext cx="4514850" cy="5524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13 = No slavery or indentured servitude</a:t>
            </a:r>
          </a:p>
          <a:p>
            <a:r>
              <a:rPr lang="en-US" dirty="0" smtClean="0">
                <a:latin typeface="Monotype Corsiva" pitchFamily="66" charset="0"/>
              </a:rPr>
              <a:t>14 = Due Process</a:t>
            </a:r>
          </a:p>
          <a:p>
            <a:pPr lvl="1"/>
            <a:r>
              <a:rPr lang="en-US" dirty="0" smtClean="0">
                <a:latin typeface="Monotype Corsiva" pitchFamily="66" charset="0"/>
              </a:rPr>
              <a:t>No state can infringe upon the rights of citizens of the U.S.</a:t>
            </a:r>
          </a:p>
          <a:p>
            <a:pPr lvl="1"/>
            <a:r>
              <a:rPr lang="en-US" dirty="0" smtClean="0">
                <a:latin typeface="Monotype Corsiva" pitchFamily="66" charset="0"/>
              </a:rPr>
              <a:t>All people born on U.S. soil are citizens</a:t>
            </a:r>
          </a:p>
          <a:p>
            <a:r>
              <a:rPr lang="en-US" sz="4000" b="1" dirty="0" smtClean="0">
                <a:latin typeface="Pieces of Eight" pitchFamily="2" charset="0"/>
              </a:rPr>
              <a:t>15</a:t>
            </a:r>
            <a:r>
              <a:rPr lang="en-US" sz="4000" b="1" i="1" dirty="0" smtClean="0">
                <a:latin typeface="Pieces of Eight" pitchFamily="2" charset="0"/>
              </a:rPr>
              <a:t> = Right to vote cannot be denied b/c of race or previous condition of servitude</a:t>
            </a:r>
            <a:endParaRPr lang="en-US" sz="4000" b="1" i="1" dirty="0">
              <a:latin typeface="Pieces of Eight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Comply or Else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810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After reconstruction, many Southern state governments passed “Jim Crow” laws forcing separation of the races in public places.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Intimidation and crimes were directed against African Americans (</a:t>
            </a:r>
            <a:r>
              <a:rPr lang="en-US" sz="2800" dirty="0" err="1">
                <a:hlinkClick r:id="rId2"/>
              </a:rPr>
              <a:t>lynchings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173" name="Picture 5" descr="Thousands cheered as Thomas Thurmond and John Holmes were... (Chronicle File Phot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257800" cy="38798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JimCrowSegreg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343400"/>
            <a:ext cx="3333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jincr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00200"/>
            <a:ext cx="3175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Jim Crow in the 1960s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/>
              <a:t>ORIGIN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5943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1828</a:t>
            </a:r>
          </a:p>
          <a:p>
            <a:pPr>
              <a:lnSpc>
                <a:spcPct val="90000"/>
              </a:lnSpc>
            </a:pPr>
            <a:r>
              <a:rPr lang="en-US"/>
              <a:t>Thomas Dartmouth T.D “Daddy” Rice</a:t>
            </a:r>
          </a:p>
          <a:p>
            <a:pPr>
              <a:lnSpc>
                <a:spcPct val="90000"/>
              </a:lnSpc>
            </a:pPr>
            <a:r>
              <a:rPr lang="en-US"/>
              <a:t>Traveling white comedian</a:t>
            </a:r>
          </a:p>
          <a:p>
            <a:pPr>
              <a:lnSpc>
                <a:spcPct val="90000"/>
              </a:lnSpc>
            </a:pPr>
            <a:r>
              <a:rPr lang="en-US"/>
              <a:t>Inspired by the song and dance of a crippled African in Cincinnati called either Jim Cuff or Jim Crow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20485" name="Picture 5" descr="File:Jimc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2286000"/>
            <a:ext cx="3190875" cy="4572000"/>
          </a:xfrm>
          <a:prstGeom prst="rect">
            <a:avLst/>
          </a:prstGeom>
          <a:noFill/>
        </p:spPr>
      </p:pic>
      <p:pic>
        <p:nvPicPr>
          <p:cNvPr id="20487" name="Picture 7" descr="File:Minstrel PosterBillyVanWare ed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46038"/>
            <a:ext cx="3578225" cy="2647950"/>
          </a:xfrm>
          <a:prstGeom prst="rect">
            <a:avLst/>
          </a:prstGeom>
          <a:noFill/>
        </p:spPr>
      </p:pic>
      <p:pic>
        <p:nvPicPr>
          <p:cNvPr id="20489" name="Picture 9" descr="Bert_Williams_blackface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3125" y="0"/>
            <a:ext cx="3190875" cy="2438400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14800" y="1295400"/>
            <a:ext cx="1905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000">
                <a:hlinkClick r:id="rId7" tooltip="Bert Williams"/>
              </a:rPr>
              <a:t>Bert Williams</a:t>
            </a:r>
            <a:r>
              <a:rPr lang="en-US" sz="1000"/>
              <a:t> was the only black member of the </a:t>
            </a:r>
            <a:r>
              <a:rPr lang="en-US" sz="1000">
                <a:hlinkClick r:id="rId8" tooltip="Ziegfeld Follies"/>
              </a:rPr>
              <a:t>Ziegfeld Follies</a:t>
            </a:r>
            <a:r>
              <a:rPr lang="en-US" sz="1000"/>
              <a:t> when he joined them in 1910. Shown here in blackface, he was the highest-paid </a:t>
            </a:r>
            <a:r>
              <a:rPr lang="en-US" sz="1000">
                <a:hlinkClick r:id="rId9" tooltip="African American"/>
              </a:rPr>
              <a:t>African American</a:t>
            </a:r>
            <a:r>
              <a:rPr lang="en-US" sz="1000"/>
              <a:t> entertainer of his day.</a:t>
            </a:r>
            <a:r>
              <a:rPr lang="en-US" sz="1000">
                <a:hlinkClick r:id="" action="ppaction://noaction"/>
              </a:rPr>
              <a:t>[45]</a:t>
            </a:r>
            <a:endParaRPr lang="en-US" sz="100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9" name="Picture 5" descr="1900s_SM_Coon_Coon_C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1525" cy="5724525"/>
          </a:xfrm>
          <a:prstGeom prst="rect">
            <a:avLst/>
          </a:prstGeom>
          <a:noFill/>
        </p:spPr>
      </p:pic>
      <p:pic>
        <p:nvPicPr>
          <p:cNvPr id="21511" name="Picture 7" descr="Golliwog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0"/>
            <a:ext cx="2867025" cy="2809875"/>
          </a:xfrm>
          <a:prstGeom prst="rect">
            <a:avLst/>
          </a:prstGeom>
          <a:noFill/>
        </p:spPr>
      </p:pic>
      <p:pic>
        <p:nvPicPr>
          <p:cNvPr id="21513" name="Picture 9" descr="Bfac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609850"/>
            <a:ext cx="2857500" cy="4248150"/>
          </a:xfrm>
          <a:prstGeom prst="rect">
            <a:avLst/>
          </a:prstGeom>
          <a:noFill/>
        </p:spPr>
      </p:pic>
      <p:pic>
        <p:nvPicPr>
          <p:cNvPr id="21515" name="Picture 11" descr="Hotmik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962400"/>
            <a:ext cx="2009775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63"/>
            <a:ext cx="84582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Your Own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a list of “modern” Jim Crow Laws…</a:t>
            </a:r>
          </a:p>
          <a:p>
            <a:r>
              <a:rPr lang="en-US" dirty="0"/>
              <a:t>In other words, if Jim Crow existed today, how might it be implemented given the </a:t>
            </a:r>
            <a:r>
              <a:rPr lang="en-US" dirty="0" smtClean="0"/>
              <a:t>world </a:t>
            </a:r>
            <a:r>
              <a:rPr lang="en-US" dirty="0"/>
              <a:t>we live </a:t>
            </a:r>
            <a:r>
              <a:rPr lang="en-US" dirty="0" smtClean="0"/>
              <a:t>in today?</a:t>
            </a:r>
            <a:endParaRPr lang="en-US" dirty="0"/>
          </a:p>
          <a:p>
            <a:pPr lvl="1"/>
            <a:r>
              <a:rPr lang="en-US" dirty="0"/>
              <a:t>You may segregate any group of people, not just blacks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Protester with sign: 'Bury Jim Crow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239000" cy="59150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387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The South’s Answer to the Reconstruction Amendments:  Jim Crow Laws</vt:lpstr>
      <vt:lpstr>Reconstruction Amendments</vt:lpstr>
      <vt:lpstr>Comply or Else</vt:lpstr>
      <vt:lpstr>Jim Crow in the 1960s</vt:lpstr>
      <vt:lpstr>ORIGIN</vt:lpstr>
      <vt:lpstr>Slide 6</vt:lpstr>
      <vt:lpstr>Slide 7</vt:lpstr>
      <vt:lpstr>Create Your Own</vt:lpstr>
      <vt:lpstr>Slide 9</vt:lpstr>
      <vt:lpstr>Plessy v. Ferguson (1896)</vt:lpstr>
      <vt:lpstr>Great Migration</vt:lpstr>
      <vt:lpstr>Slide 12</vt:lpstr>
      <vt:lpstr>Slide 13</vt:lpstr>
      <vt:lpstr>African-American Responses</vt:lpstr>
      <vt:lpstr>W.E.B. DuBois</vt:lpstr>
      <vt:lpstr>Booker T Washington</vt:lpstr>
      <vt:lpstr>Ida B Wells</vt:lpstr>
    </vt:vector>
  </TitlesOfParts>
  <Company>Virginia Beach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Virginia Beach Public Schools</dc:creator>
  <cp:lastModifiedBy>image</cp:lastModifiedBy>
  <cp:revision>15</cp:revision>
  <dcterms:created xsi:type="dcterms:W3CDTF">2009-06-16T15:17:33Z</dcterms:created>
  <dcterms:modified xsi:type="dcterms:W3CDTF">2010-10-01T12:22:28Z</dcterms:modified>
</cp:coreProperties>
</file>