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2"/>
  </p:handoutMasterIdLst>
  <p:sldIdLst>
    <p:sldId id="256" r:id="rId2"/>
    <p:sldId id="258" r:id="rId3"/>
    <p:sldId id="266" r:id="rId4"/>
    <p:sldId id="267" r:id="rId5"/>
    <p:sldId id="268" r:id="rId6"/>
    <p:sldId id="269" r:id="rId7"/>
    <p:sldId id="270" r:id="rId8"/>
    <p:sldId id="271" r:id="rId9"/>
    <p:sldId id="272" r:id="rId10"/>
    <p:sldId id="273" r:id="rId1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p:cViewPr varScale="1">
        <p:scale>
          <a:sx n="103" d="100"/>
          <a:sy n="103" d="100"/>
        </p:scale>
        <p:origin x="-204" y="-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62EAD0AB-DE0F-4167-AEC4-BA2A4A31E6CB}" type="datetimeFigureOut">
              <a:rPr lang="en-US" smtClean="0"/>
              <a:pPr/>
              <a:t>3/18/2015</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FCB81EBC-2912-4C7A-9C27-1A5552D95002}"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20F5989-DE74-4D18-8D15-C277EE2C7CBD}" type="datetimeFigureOut">
              <a:rPr lang="en-US" smtClean="0"/>
              <a:pPr/>
              <a:t>3/18/2015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BAB0D3-5E8A-40CB-A0B3-4484CA0D34D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20F5989-DE74-4D18-8D15-C277EE2C7CBD}" type="datetimeFigureOut">
              <a:rPr lang="en-US" smtClean="0"/>
              <a:pPr/>
              <a:t>3/18/2015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BAB0D3-5E8A-40CB-A0B3-4484CA0D34D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20F5989-DE74-4D18-8D15-C277EE2C7CBD}" type="datetimeFigureOut">
              <a:rPr lang="en-US" smtClean="0"/>
              <a:pPr/>
              <a:t>3/18/2015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BAB0D3-5E8A-40CB-A0B3-4484CA0D34D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20F5989-DE74-4D18-8D15-C277EE2C7CBD}" type="datetimeFigureOut">
              <a:rPr lang="en-US" smtClean="0"/>
              <a:pPr/>
              <a:t>3/18/2015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BAB0D3-5E8A-40CB-A0B3-4484CA0D34D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20F5989-DE74-4D18-8D15-C277EE2C7CBD}" type="datetimeFigureOut">
              <a:rPr lang="en-US" smtClean="0"/>
              <a:pPr/>
              <a:t>3/18/2015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BAB0D3-5E8A-40CB-A0B3-4484CA0D34D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20F5989-DE74-4D18-8D15-C277EE2C7CBD}" type="datetimeFigureOut">
              <a:rPr lang="en-US" smtClean="0"/>
              <a:pPr/>
              <a:t>3/18/2015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BAB0D3-5E8A-40CB-A0B3-4484CA0D34D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20F5989-DE74-4D18-8D15-C277EE2C7CBD}" type="datetimeFigureOut">
              <a:rPr lang="en-US" smtClean="0"/>
              <a:pPr/>
              <a:t>3/18/2015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2BAB0D3-5E8A-40CB-A0B3-4484CA0D34D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20F5989-DE74-4D18-8D15-C277EE2C7CBD}" type="datetimeFigureOut">
              <a:rPr lang="en-US" smtClean="0"/>
              <a:pPr/>
              <a:t>3/18/2015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2BAB0D3-5E8A-40CB-A0B3-4484CA0D34D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20F5989-DE74-4D18-8D15-C277EE2C7CBD}" type="datetimeFigureOut">
              <a:rPr lang="en-US" smtClean="0"/>
              <a:pPr/>
              <a:t>3/18/2015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2BAB0D3-5E8A-40CB-A0B3-4484CA0D34D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20F5989-DE74-4D18-8D15-C277EE2C7CBD}" type="datetimeFigureOut">
              <a:rPr lang="en-US" smtClean="0"/>
              <a:pPr/>
              <a:t>3/18/2015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BAB0D3-5E8A-40CB-A0B3-4484CA0D34D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20F5989-DE74-4D18-8D15-C277EE2C7CBD}" type="datetimeFigureOut">
              <a:rPr lang="en-US" smtClean="0"/>
              <a:pPr/>
              <a:t>3/18/2015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BAB0D3-5E8A-40CB-A0B3-4484CA0D34D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20F5989-DE74-4D18-8D15-C277EE2C7CBD}" type="datetimeFigureOut">
              <a:rPr lang="en-US" smtClean="0"/>
              <a:pPr/>
              <a:t>3/18/2015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2BAB0D3-5E8A-40CB-A0B3-4484CA0D34D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17.jpeg"/><Relationship Id="rId1" Type="http://schemas.openxmlformats.org/officeDocument/2006/relationships/slideLayout" Target="../slideLayouts/slideLayout6.xml"/><Relationship Id="rId4" Type="http://schemas.openxmlformats.org/officeDocument/2006/relationships/image" Target="../media/image19.jpeg"/></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6.xml"/><Relationship Id="rId4" Type="http://schemas.openxmlformats.org/officeDocument/2006/relationships/image" Target="../media/image8.jpeg"/></Relationships>
</file>

<file path=ppt/slides/_rels/slide6.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819400"/>
            <a:ext cx="8229600" cy="1143000"/>
          </a:xfrm>
        </p:spPr>
        <p:txBody>
          <a:bodyPr>
            <a:noAutofit/>
          </a:bodyPr>
          <a:lstStyle/>
          <a:p>
            <a:r>
              <a:rPr lang="en-US" sz="8800" b="1" dirty="0" smtClean="0">
                <a:effectLst>
                  <a:outerShdw blurRad="38100" dist="38100" dir="2700000" algn="tl">
                    <a:srgbClr val="000000">
                      <a:alpha val="43137"/>
                    </a:srgbClr>
                  </a:outerShdw>
                </a:effectLst>
                <a:latin typeface="AbcBulletin" pitchFamily="2" charset="0"/>
              </a:rPr>
              <a:t>Guinea Pig Breeds</a:t>
            </a:r>
            <a:endParaRPr lang="en-US" sz="8800" b="1" dirty="0">
              <a:effectLst>
                <a:outerShdw blurRad="38100" dist="38100" dir="2700000" algn="tl">
                  <a:srgbClr val="000000">
                    <a:alpha val="43137"/>
                  </a:srgbClr>
                </a:outerShdw>
              </a:effectLst>
              <a:latin typeface="AbcBulletin" pitchFamily="2"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r>
              <a:rPr lang="en-US" sz="6600" b="1" dirty="0" smtClean="0">
                <a:effectLst>
                  <a:outerShdw blurRad="38100" dist="38100" dir="2700000" algn="tl">
                    <a:srgbClr val="000000">
                      <a:alpha val="43137"/>
                    </a:srgbClr>
                  </a:outerShdw>
                </a:effectLst>
              </a:rPr>
              <a:t>White-crested</a:t>
            </a:r>
            <a:endParaRPr lang="en-US" b="1" dirty="0">
              <a:effectLst>
                <a:outerShdw blurRad="38100" dist="38100" dir="2700000" algn="tl">
                  <a:srgbClr val="000000">
                    <a:alpha val="43137"/>
                  </a:srgbClr>
                </a:outerShdw>
              </a:effectLst>
            </a:endParaRPr>
          </a:p>
        </p:txBody>
      </p:sp>
      <p:sp>
        <p:nvSpPr>
          <p:cNvPr id="4" name="TextBox 3"/>
          <p:cNvSpPr txBox="1"/>
          <p:nvPr/>
        </p:nvSpPr>
        <p:spPr>
          <a:xfrm>
            <a:off x="0" y="4648200"/>
            <a:ext cx="9144000" cy="2554545"/>
          </a:xfrm>
          <a:prstGeom prst="rect">
            <a:avLst/>
          </a:prstGeom>
          <a:solidFill>
            <a:schemeClr val="bg1"/>
          </a:solidFill>
        </p:spPr>
        <p:txBody>
          <a:bodyPr wrap="square" rtlCol="0">
            <a:spAutoFit/>
          </a:bodyPr>
          <a:lstStyle/>
          <a:p>
            <a:pPr algn="ctr"/>
            <a:r>
              <a:rPr lang="en-US" sz="3200" dirty="0"/>
              <a:t>This is a short haired guinea pig with a single rosette (swirl) on the forehead. </a:t>
            </a:r>
            <a:r>
              <a:rPr lang="en-US" sz="3200" dirty="0" smtClean="0"/>
              <a:t>The </a:t>
            </a:r>
            <a:r>
              <a:rPr lang="en-US" sz="3200" dirty="0"/>
              <a:t>White Crested Guinea Pig (also called American </a:t>
            </a:r>
            <a:r>
              <a:rPr lang="en-US" sz="3200" dirty="0" smtClean="0"/>
              <a:t>Crested) has a crest that is </a:t>
            </a:r>
            <a:r>
              <a:rPr lang="en-US" sz="3200" dirty="0"/>
              <a:t>white in contrast with the rest of the coat (no other white on the body). </a:t>
            </a:r>
          </a:p>
        </p:txBody>
      </p:sp>
      <p:pic>
        <p:nvPicPr>
          <p:cNvPr id="31748" name="Picture 4" descr="http://cavymadness.com/gfx/breed_crested.jpg"/>
          <p:cNvPicPr>
            <a:picLocks noChangeAspect="1" noChangeArrowheads="1"/>
          </p:cNvPicPr>
          <p:nvPr/>
        </p:nvPicPr>
        <p:blipFill>
          <a:blip r:embed="rId2" cstate="print"/>
          <a:srcRect/>
          <a:stretch>
            <a:fillRect/>
          </a:stretch>
        </p:blipFill>
        <p:spPr bwMode="auto">
          <a:xfrm>
            <a:off x="128312" y="2038350"/>
            <a:ext cx="2538688" cy="2457450"/>
          </a:xfrm>
          <a:prstGeom prst="rect">
            <a:avLst/>
          </a:prstGeom>
          <a:noFill/>
        </p:spPr>
      </p:pic>
      <p:pic>
        <p:nvPicPr>
          <p:cNvPr id="31750" name="Picture 6" descr="http://www.gopetsamerica.com/small-animals/guineapig/white-crested-gp.jpg"/>
          <p:cNvPicPr>
            <a:picLocks noChangeAspect="1" noChangeArrowheads="1"/>
          </p:cNvPicPr>
          <p:nvPr/>
        </p:nvPicPr>
        <p:blipFill>
          <a:blip r:embed="rId3" cstate="print"/>
          <a:srcRect/>
          <a:stretch>
            <a:fillRect/>
          </a:stretch>
        </p:blipFill>
        <p:spPr bwMode="auto">
          <a:xfrm>
            <a:off x="2743200" y="1143000"/>
            <a:ext cx="2965868" cy="1981200"/>
          </a:xfrm>
          <a:prstGeom prst="rect">
            <a:avLst/>
          </a:prstGeom>
          <a:noFill/>
        </p:spPr>
      </p:pic>
      <p:pic>
        <p:nvPicPr>
          <p:cNvPr id="31746" name="Picture 2" descr="http://www.guinealynx.info/images/coat_whitecrested_libbylou.jpg"/>
          <p:cNvPicPr>
            <a:picLocks noChangeAspect="1" noChangeArrowheads="1"/>
          </p:cNvPicPr>
          <p:nvPr/>
        </p:nvPicPr>
        <p:blipFill>
          <a:blip r:embed="rId4" cstate="print"/>
          <a:srcRect/>
          <a:stretch>
            <a:fillRect/>
          </a:stretch>
        </p:blipFill>
        <p:spPr bwMode="auto">
          <a:xfrm>
            <a:off x="5257800" y="2181719"/>
            <a:ext cx="3695700" cy="2456956"/>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http://jatcvet.weebly.com/uploads/9/0/4/6/9046651/3075798_orig.jpg"/>
          <p:cNvPicPr>
            <a:picLocks noChangeAspect="1" noChangeArrowheads="1"/>
          </p:cNvPicPr>
          <p:nvPr/>
        </p:nvPicPr>
        <p:blipFill>
          <a:blip r:embed="rId2" cstate="print"/>
          <a:srcRect/>
          <a:stretch>
            <a:fillRect/>
          </a:stretch>
        </p:blipFill>
        <p:spPr bwMode="auto">
          <a:xfrm>
            <a:off x="13232" y="609600"/>
            <a:ext cx="9130768" cy="4419600"/>
          </a:xfrm>
          <a:prstGeom prst="rect">
            <a:avLst/>
          </a:prstGeom>
          <a:noFill/>
        </p:spPr>
      </p:pic>
      <p:sp>
        <p:nvSpPr>
          <p:cNvPr id="2" name="Title 1"/>
          <p:cNvSpPr>
            <a:spLocks noGrp="1"/>
          </p:cNvSpPr>
          <p:nvPr>
            <p:ph type="title"/>
          </p:nvPr>
        </p:nvSpPr>
        <p:spPr>
          <a:xfrm>
            <a:off x="457200" y="0"/>
            <a:ext cx="8229600" cy="1143000"/>
          </a:xfrm>
        </p:spPr>
        <p:txBody>
          <a:bodyPr/>
          <a:lstStyle/>
          <a:p>
            <a:r>
              <a:rPr lang="en-US" sz="6600" b="1" dirty="0" smtClean="0">
                <a:effectLst>
                  <a:outerShdw blurRad="38100" dist="38100" dir="2700000" algn="tl">
                    <a:srgbClr val="000000">
                      <a:alpha val="43137"/>
                    </a:srgbClr>
                  </a:outerShdw>
                </a:effectLst>
              </a:rPr>
              <a:t>American</a:t>
            </a:r>
            <a:endParaRPr lang="en-US" b="1" dirty="0">
              <a:effectLst>
                <a:outerShdw blurRad="38100" dist="38100" dir="2700000" algn="tl">
                  <a:srgbClr val="000000">
                    <a:alpha val="43137"/>
                  </a:srgbClr>
                </a:outerShdw>
              </a:effectLst>
            </a:endParaRPr>
          </a:p>
        </p:txBody>
      </p:sp>
      <p:sp>
        <p:nvSpPr>
          <p:cNvPr id="4" name="TextBox 3"/>
          <p:cNvSpPr txBox="1"/>
          <p:nvPr/>
        </p:nvSpPr>
        <p:spPr>
          <a:xfrm>
            <a:off x="0" y="4983540"/>
            <a:ext cx="9144000" cy="1569660"/>
          </a:xfrm>
          <a:prstGeom prst="rect">
            <a:avLst/>
          </a:prstGeom>
          <a:noFill/>
        </p:spPr>
        <p:txBody>
          <a:bodyPr wrap="square" rtlCol="0">
            <a:spAutoFit/>
          </a:bodyPr>
          <a:lstStyle/>
          <a:p>
            <a:pPr algn="ctr"/>
            <a:r>
              <a:rPr lang="en-US" sz="3200" dirty="0"/>
              <a:t>This breed is also known as the English Cavy. The coat is smooth and short and lies flat to the body. This is the most popular and commonly seen breed.</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p>
            <a:r>
              <a:rPr lang="en-US" sz="6600" b="1" dirty="0" smtClean="0">
                <a:effectLst>
                  <a:outerShdw blurRad="38100" dist="38100" dir="2700000" algn="tl">
                    <a:srgbClr val="000000">
                      <a:alpha val="43137"/>
                    </a:srgbClr>
                  </a:outerShdw>
                </a:effectLst>
              </a:rPr>
              <a:t>American Satin</a:t>
            </a:r>
            <a:endParaRPr lang="en-US" b="1" dirty="0">
              <a:effectLst>
                <a:outerShdw blurRad="38100" dist="38100" dir="2700000" algn="tl">
                  <a:srgbClr val="000000">
                    <a:alpha val="43137"/>
                  </a:srgbClr>
                </a:outerShdw>
              </a:effectLst>
            </a:endParaRPr>
          </a:p>
        </p:txBody>
      </p:sp>
      <p:sp>
        <p:nvSpPr>
          <p:cNvPr id="4" name="TextBox 3"/>
          <p:cNvSpPr txBox="1"/>
          <p:nvPr/>
        </p:nvSpPr>
        <p:spPr>
          <a:xfrm>
            <a:off x="0" y="4648200"/>
            <a:ext cx="9144000" cy="2062103"/>
          </a:xfrm>
          <a:prstGeom prst="rect">
            <a:avLst/>
          </a:prstGeom>
          <a:noFill/>
        </p:spPr>
        <p:txBody>
          <a:bodyPr wrap="square" rtlCol="0">
            <a:spAutoFit/>
          </a:bodyPr>
          <a:lstStyle/>
          <a:p>
            <a:pPr algn="ctr"/>
            <a:r>
              <a:rPr lang="en-US" sz="3200" dirty="0"/>
              <a:t>The </a:t>
            </a:r>
            <a:r>
              <a:rPr lang="en-US" sz="3200" dirty="0" smtClean="0"/>
              <a:t>American Satin </a:t>
            </a:r>
            <a:r>
              <a:rPr lang="en-US" sz="3200" dirty="0"/>
              <a:t>is also recognized by the American Cavy Breeders Association (ACBA). Satin refers to the sheen of the coat; the satin breeds have very shiny, sleek coats.</a:t>
            </a:r>
          </a:p>
        </p:txBody>
      </p:sp>
      <p:pic>
        <p:nvPicPr>
          <p:cNvPr id="24578" name="Picture 2" descr="http://i30.photobucket.com/albums/c314/boosg/american-satin.jpg"/>
          <p:cNvPicPr>
            <a:picLocks noChangeAspect="1" noChangeArrowheads="1"/>
          </p:cNvPicPr>
          <p:nvPr/>
        </p:nvPicPr>
        <p:blipFill>
          <a:blip r:embed="rId2" cstate="print"/>
          <a:srcRect/>
          <a:stretch>
            <a:fillRect/>
          </a:stretch>
        </p:blipFill>
        <p:spPr bwMode="auto">
          <a:xfrm>
            <a:off x="152400" y="1838325"/>
            <a:ext cx="4286250" cy="2428875"/>
          </a:xfrm>
          <a:prstGeom prst="rect">
            <a:avLst/>
          </a:prstGeom>
          <a:noFill/>
        </p:spPr>
      </p:pic>
      <p:pic>
        <p:nvPicPr>
          <p:cNvPr id="24580" name="Picture 4" descr="http://animal-world.com/encyclo/critters/guin_pig/images/AmericanGuineaPigWCG__AcS128.jpg"/>
          <p:cNvPicPr>
            <a:picLocks noChangeAspect="1" noChangeArrowheads="1"/>
          </p:cNvPicPr>
          <p:nvPr/>
        </p:nvPicPr>
        <p:blipFill>
          <a:blip r:embed="rId3" cstate="print"/>
          <a:srcRect/>
          <a:stretch>
            <a:fillRect/>
          </a:stretch>
        </p:blipFill>
        <p:spPr bwMode="auto">
          <a:xfrm>
            <a:off x="4662055" y="1524000"/>
            <a:ext cx="4253345" cy="2924175"/>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sz="6600" b="1" dirty="0" smtClean="0">
                <a:effectLst>
                  <a:outerShdw blurRad="38100" dist="38100" dir="2700000" algn="tl">
                    <a:srgbClr val="000000">
                      <a:alpha val="43137"/>
                    </a:srgbClr>
                  </a:outerShdw>
                </a:effectLst>
              </a:rPr>
              <a:t>Abyssinian</a:t>
            </a:r>
            <a:endParaRPr lang="en-US" b="1" dirty="0">
              <a:effectLst>
                <a:outerShdw blurRad="38100" dist="38100" dir="2700000" algn="tl">
                  <a:srgbClr val="000000">
                    <a:alpha val="43137"/>
                  </a:srgbClr>
                </a:outerShdw>
              </a:effectLst>
            </a:endParaRPr>
          </a:p>
        </p:txBody>
      </p:sp>
      <p:sp>
        <p:nvSpPr>
          <p:cNvPr id="4" name="TextBox 3"/>
          <p:cNvSpPr txBox="1"/>
          <p:nvPr/>
        </p:nvSpPr>
        <p:spPr>
          <a:xfrm>
            <a:off x="0" y="4038600"/>
            <a:ext cx="9144000" cy="2893100"/>
          </a:xfrm>
          <a:prstGeom prst="rect">
            <a:avLst/>
          </a:prstGeom>
          <a:noFill/>
        </p:spPr>
        <p:txBody>
          <a:bodyPr wrap="square" rtlCol="0">
            <a:spAutoFit/>
          </a:bodyPr>
          <a:lstStyle/>
          <a:p>
            <a:pPr algn="ctr"/>
            <a:r>
              <a:rPr lang="en-US" sz="2600" dirty="0"/>
              <a:t>The Abyssinian has a very distinctive appearance. The coat is made up of multiple swirls of hair referred to as rosettes. Their hair is quite dense and coarse, and it radiates in circles from multiple points on the body to make up a series of whirls and ridges. For show purposes, Abyssinian must have a minimum of 8 rosettes, in a symmetrical pattern. These guinea pigs always look somewhat </a:t>
            </a:r>
            <a:r>
              <a:rPr lang="en-US" sz="2600" dirty="0" err="1"/>
              <a:t>dishevelled</a:t>
            </a:r>
            <a:r>
              <a:rPr lang="en-US" sz="2600" dirty="0"/>
              <a:t>.</a:t>
            </a:r>
          </a:p>
        </p:txBody>
      </p:sp>
      <p:pic>
        <p:nvPicPr>
          <p:cNvPr id="25602" name="Picture 2" descr="http://1.bp.blogspot.com/-Us7ML6NMvpk/UPEGhMdNTrI/AAAAAAAAMwM/uJYPUgFzekY/s1600/AbyGoodExample.jpg"/>
          <p:cNvPicPr>
            <a:picLocks noChangeAspect="1" noChangeArrowheads="1"/>
          </p:cNvPicPr>
          <p:nvPr/>
        </p:nvPicPr>
        <p:blipFill>
          <a:blip r:embed="rId2" cstate="print"/>
          <a:srcRect/>
          <a:stretch>
            <a:fillRect/>
          </a:stretch>
        </p:blipFill>
        <p:spPr bwMode="auto">
          <a:xfrm>
            <a:off x="190500" y="1143000"/>
            <a:ext cx="4229100" cy="2819400"/>
          </a:xfrm>
          <a:prstGeom prst="rect">
            <a:avLst/>
          </a:prstGeom>
          <a:noFill/>
        </p:spPr>
      </p:pic>
      <p:pic>
        <p:nvPicPr>
          <p:cNvPr id="25604" name="Picture 4" descr="http://upload.wikimedia.org/wikipedia/commons/c/c7/AniarasKelpoKalle.jpg"/>
          <p:cNvPicPr>
            <a:picLocks noChangeAspect="1" noChangeArrowheads="1"/>
          </p:cNvPicPr>
          <p:nvPr/>
        </p:nvPicPr>
        <p:blipFill>
          <a:blip r:embed="rId3" cstate="print"/>
          <a:srcRect l="3242" t="14848" r="4908" b="7614"/>
          <a:stretch>
            <a:fillRect/>
          </a:stretch>
        </p:blipFill>
        <p:spPr bwMode="auto">
          <a:xfrm>
            <a:off x="4572000" y="1295400"/>
            <a:ext cx="4419600" cy="2443779"/>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sz="6600" b="1" dirty="0" smtClean="0">
                <a:effectLst>
                  <a:outerShdw blurRad="38100" dist="38100" dir="2700000" algn="tl">
                    <a:srgbClr val="000000">
                      <a:alpha val="43137"/>
                    </a:srgbClr>
                  </a:outerShdw>
                </a:effectLst>
              </a:rPr>
              <a:t>Coronet</a:t>
            </a:r>
            <a:endParaRPr lang="en-US" b="1" dirty="0">
              <a:effectLst>
                <a:outerShdw blurRad="38100" dist="38100" dir="2700000" algn="tl">
                  <a:srgbClr val="000000">
                    <a:alpha val="43137"/>
                  </a:srgbClr>
                </a:outerShdw>
              </a:effectLst>
            </a:endParaRPr>
          </a:p>
        </p:txBody>
      </p:sp>
      <p:sp>
        <p:nvSpPr>
          <p:cNvPr id="4" name="TextBox 3"/>
          <p:cNvSpPr txBox="1"/>
          <p:nvPr/>
        </p:nvSpPr>
        <p:spPr>
          <a:xfrm>
            <a:off x="0" y="5396805"/>
            <a:ext cx="9144000" cy="1384995"/>
          </a:xfrm>
          <a:prstGeom prst="rect">
            <a:avLst/>
          </a:prstGeom>
          <a:noFill/>
        </p:spPr>
        <p:txBody>
          <a:bodyPr wrap="square" rtlCol="0">
            <a:spAutoFit/>
          </a:bodyPr>
          <a:lstStyle/>
          <a:p>
            <a:pPr algn="ctr"/>
            <a:r>
              <a:rPr lang="en-US" sz="2800" dirty="0"/>
              <a:t>The Coronet Guinea Pig is </a:t>
            </a:r>
            <a:r>
              <a:rPr lang="en-US" sz="2800" dirty="0" smtClean="0"/>
              <a:t>also long-haired</a:t>
            </a:r>
            <a:r>
              <a:rPr lang="en-US" sz="2800" dirty="0"/>
              <a:t>, but has a single rosette ("coronet") in the center of the forehead. Like other long haired guinea pigs, Coronets need lots of grooming.</a:t>
            </a:r>
            <a:endParaRPr lang="en-US" sz="2600" dirty="0"/>
          </a:p>
        </p:txBody>
      </p:sp>
      <p:pic>
        <p:nvPicPr>
          <p:cNvPr id="26630" name="Picture 6" descr="http://www.jimmylegs.com/uploaded_images/ruby_coronet-714090.jpg"/>
          <p:cNvPicPr>
            <a:picLocks noChangeAspect="1" noChangeArrowheads="1"/>
          </p:cNvPicPr>
          <p:nvPr/>
        </p:nvPicPr>
        <p:blipFill>
          <a:blip r:embed="rId2" cstate="print"/>
          <a:srcRect/>
          <a:stretch>
            <a:fillRect/>
          </a:stretch>
        </p:blipFill>
        <p:spPr bwMode="auto">
          <a:xfrm>
            <a:off x="304800" y="990600"/>
            <a:ext cx="3276600" cy="2563030"/>
          </a:xfrm>
          <a:prstGeom prst="rect">
            <a:avLst/>
          </a:prstGeom>
          <a:noFill/>
        </p:spPr>
      </p:pic>
      <p:pic>
        <p:nvPicPr>
          <p:cNvPr id="26628" name="Picture 4" descr="http://moomoopets.sg/blog/wp-content/uploads/2012/07/Coronet.jpg"/>
          <p:cNvPicPr>
            <a:picLocks noChangeAspect="1" noChangeArrowheads="1"/>
          </p:cNvPicPr>
          <p:nvPr/>
        </p:nvPicPr>
        <p:blipFill>
          <a:blip r:embed="rId3" cstate="print"/>
          <a:srcRect l="13531" t="22599" r="1903" b="11864"/>
          <a:stretch>
            <a:fillRect/>
          </a:stretch>
        </p:blipFill>
        <p:spPr bwMode="auto">
          <a:xfrm>
            <a:off x="2286000" y="3200400"/>
            <a:ext cx="3810000" cy="2209800"/>
          </a:xfrm>
          <a:prstGeom prst="rect">
            <a:avLst/>
          </a:prstGeom>
          <a:noFill/>
        </p:spPr>
      </p:pic>
      <p:pic>
        <p:nvPicPr>
          <p:cNvPr id="26626" name="Picture 2" descr="http://cache2.allpostersimages.com/p/LRG/21/2144/RPBCD00Z/posters/wegner-petra-satin-gold-american-crested-coronet-guinea-pig.jpg"/>
          <p:cNvPicPr>
            <a:picLocks noChangeAspect="1" noChangeArrowheads="1"/>
          </p:cNvPicPr>
          <p:nvPr/>
        </p:nvPicPr>
        <p:blipFill>
          <a:blip r:embed="rId4" cstate="print"/>
          <a:srcRect l="12000" t="21333" b="12000"/>
          <a:stretch>
            <a:fillRect/>
          </a:stretch>
        </p:blipFill>
        <p:spPr bwMode="auto">
          <a:xfrm>
            <a:off x="4724400" y="1143000"/>
            <a:ext cx="4157472" cy="2362200"/>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sz="6600" b="1" dirty="0" smtClean="0">
                <a:effectLst>
                  <a:outerShdw blurRad="38100" dist="38100" dir="2700000" algn="tl">
                    <a:srgbClr val="000000">
                      <a:alpha val="43137"/>
                    </a:srgbClr>
                  </a:outerShdw>
                </a:effectLst>
              </a:rPr>
              <a:t>Peruvian</a:t>
            </a:r>
            <a:endParaRPr lang="en-US" b="1" dirty="0">
              <a:effectLst>
                <a:outerShdw blurRad="38100" dist="38100" dir="2700000" algn="tl">
                  <a:srgbClr val="000000">
                    <a:alpha val="43137"/>
                  </a:srgbClr>
                </a:outerShdw>
              </a:effectLst>
            </a:endParaRPr>
          </a:p>
        </p:txBody>
      </p:sp>
      <p:pic>
        <p:nvPicPr>
          <p:cNvPr id="27650" name="Picture 2" descr="http://moomoopets.sg/blog/wp-content/uploads/2012/07/Peruvian.jpg"/>
          <p:cNvPicPr>
            <a:picLocks noChangeAspect="1" noChangeArrowheads="1"/>
          </p:cNvPicPr>
          <p:nvPr/>
        </p:nvPicPr>
        <p:blipFill>
          <a:blip r:embed="rId2" cstate="print"/>
          <a:srcRect/>
          <a:stretch>
            <a:fillRect/>
          </a:stretch>
        </p:blipFill>
        <p:spPr bwMode="auto">
          <a:xfrm>
            <a:off x="228600" y="1066800"/>
            <a:ext cx="4191000" cy="2360372"/>
          </a:xfrm>
          <a:prstGeom prst="rect">
            <a:avLst/>
          </a:prstGeom>
          <a:noFill/>
        </p:spPr>
      </p:pic>
      <p:pic>
        <p:nvPicPr>
          <p:cNvPr id="27652" name="Picture 4" descr="http://cavymadness.com/gfx/breed_peruvian.jpg"/>
          <p:cNvPicPr>
            <a:picLocks noChangeAspect="1" noChangeArrowheads="1"/>
          </p:cNvPicPr>
          <p:nvPr/>
        </p:nvPicPr>
        <p:blipFill>
          <a:blip r:embed="rId3" cstate="print"/>
          <a:srcRect/>
          <a:stretch>
            <a:fillRect/>
          </a:stretch>
        </p:blipFill>
        <p:spPr bwMode="auto">
          <a:xfrm>
            <a:off x="4648200" y="1752600"/>
            <a:ext cx="4210050" cy="3098597"/>
          </a:xfrm>
          <a:prstGeom prst="rect">
            <a:avLst/>
          </a:prstGeom>
          <a:noFill/>
        </p:spPr>
      </p:pic>
      <p:sp>
        <p:nvSpPr>
          <p:cNvPr id="4" name="TextBox 3"/>
          <p:cNvSpPr txBox="1"/>
          <p:nvPr/>
        </p:nvSpPr>
        <p:spPr>
          <a:xfrm>
            <a:off x="0" y="4419600"/>
            <a:ext cx="9144000" cy="2677656"/>
          </a:xfrm>
          <a:prstGeom prst="rect">
            <a:avLst/>
          </a:prstGeom>
          <a:solidFill>
            <a:schemeClr val="bg1"/>
          </a:solidFill>
        </p:spPr>
        <p:txBody>
          <a:bodyPr wrap="square" rtlCol="0">
            <a:spAutoFit/>
          </a:bodyPr>
          <a:lstStyle/>
          <a:p>
            <a:pPr algn="ctr"/>
            <a:r>
              <a:rPr lang="en-US" sz="2400" dirty="0"/>
              <a:t>The Peruvian coat is smooth and straight, and grows to several inches in length. The hair naturally parts down the center of the back, and also grows forward over the head</a:t>
            </a:r>
            <a:r>
              <a:rPr lang="en-US" sz="2400" dirty="0" smtClean="0"/>
              <a:t>. The </a:t>
            </a:r>
            <a:r>
              <a:rPr lang="en-US" sz="2400" dirty="0"/>
              <a:t>dense, soft coat of the Peruvian requires a great deal of grooming, and many owners of Peruvian guinea pigs end up trimming the hair to keep it manageable (if the guinea pig is to be shown, wraps can be used to keep the hair from getting tangled or soiled).</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sz="6600" b="1" dirty="0" err="1" smtClean="0">
                <a:effectLst>
                  <a:outerShdw blurRad="38100" dist="38100" dir="2700000" algn="tl">
                    <a:srgbClr val="000000">
                      <a:alpha val="43137"/>
                    </a:srgbClr>
                  </a:outerShdw>
                </a:effectLst>
              </a:rPr>
              <a:t>Silkie</a:t>
            </a:r>
            <a:endParaRPr lang="en-US" b="1" dirty="0">
              <a:effectLst>
                <a:outerShdw blurRad="38100" dist="38100" dir="2700000" algn="tl">
                  <a:srgbClr val="000000">
                    <a:alpha val="43137"/>
                  </a:srgbClr>
                </a:outerShdw>
              </a:effectLst>
            </a:endParaRPr>
          </a:p>
        </p:txBody>
      </p:sp>
      <p:sp>
        <p:nvSpPr>
          <p:cNvPr id="4" name="TextBox 3"/>
          <p:cNvSpPr txBox="1"/>
          <p:nvPr/>
        </p:nvSpPr>
        <p:spPr>
          <a:xfrm>
            <a:off x="0" y="5410200"/>
            <a:ext cx="9144000" cy="1200329"/>
          </a:xfrm>
          <a:prstGeom prst="rect">
            <a:avLst/>
          </a:prstGeom>
          <a:solidFill>
            <a:schemeClr val="bg1"/>
          </a:solidFill>
        </p:spPr>
        <p:txBody>
          <a:bodyPr wrap="square" rtlCol="0">
            <a:spAutoFit/>
          </a:bodyPr>
          <a:lstStyle/>
          <a:p>
            <a:pPr algn="ctr"/>
            <a:r>
              <a:rPr lang="en-US" sz="2400" dirty="0"/>
              <a:t>The </a:t>
            </a:r>
            <a:r>
              <a:rPr lang="en-US" sz="2400" dirty="0" err="1"/>
              <a:t>Silkie</a:t>
            </a:r>
            <a:r>
              <a:rPr lang="en-US" sz="2400" dirty="0"/>
              <a:t> is also known as the Sheltie, and has a very silky long coat. In contrast to the Peruvian, the </a:t>
            </a:r>
            <a:r>
              <a:rPr lang="en-US" sz="2400" dirty="0" err="1"/>
              <a:t>Silkie's</a:t>
            </a:r>
            <a:r>
              <a:rPr lang="en-US" sz="2400" dirty="0"/>
              <a:t> soft coat does </a:t>
            </a:r>
            <a:r>
              <a:rPr lang="en-US" sz="2400" b="1" dirty="0"/>
              <a:t>not</a:t>
            </a:r>
            <a:r>
              <a:rPr lang="en-US" sz="2400" dirty="0"/>
              <a:t> naturally part along the back, and grows backwards from the head.</a:t>
            </a:r>
          </a:p>
        </p:txBody>
      </p:sp>
      <p:pic>
        <p:nvPicPr>
          <p:cNvPr id="28674" name="Picture 2" descr="http://jatcvet.weebly.com/uploads/9/0/4/6/9046651/5455145_orig.jpg"/>
          <p:cNvPicPr>
            <a:picLocks noChangeAspect="1" noChangeArrowheads="1"/>
          </p:cNvPicPr>
          <p:nvPr/>
        </p:nvPicPr>
        <p:blipFill>
          <a:blip r:embed="rId2" cstate="print"/>
          <a:srcRect l="4000" t="4762" r="4000"/>
          <a:stretch>
            <a:fillRect/>
          </a:stretch>
        </p:blipFill>
        <p:spPr bwMode="auto">
          <a:xfrm>
            <a:off x="4114800" y="990600"/>
            <a:ext cx="4876800" cy="4240697"/>
          </a:xfrm>
          <a:prstGeom prst="rect">
            <a:avLst/>
          </a:prstGeom>
          <a:noFill/>
        </p:spPr>
      </p:pic>
      <p:pic>
        <p:nvPicPr>
          <p:cNvPr id="28676" name="Picture 4" descr="http://upload.wikimedia.org/wikipedia/commons/7/7e/Black-haired_Peruvian_guinea_pig.JPG"/>
          <p:cNvPicPr>
            <a:picLocks noChangeAspect="1" noChangeArrowheads="1"/>
          </p:cNvPicPr>
          <p:nvPr/>
        </p:nvPicPr>
        <p:blipFill>
          <a:blip r:embed="rId3" cstate="print"/>
          <a:srcRect/>
          <a:stretch>
            <a:fillRect/>
          </a:stretch>
        </p:blipFill>
        <p:spPr bwMode="auto">
          <a:xfrm flipH="1">
            <a:off x="152400" y="1676400"/>
            <a:ext cx="3860800" cy="2895600"/>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sz="6600" b="1" dirty="0" smtClean="0">
                <a:effectLst>
                  <a:outerShdw blurRad="38100" dist="38100" dir="2700000" algn="tl">
                    <a:srgbClr val="000000">
                      <a:alpha val="43137"/>
                    </a:srgbClr>
                  </a:outerShdw>
                </a:effectLst>
              </a:rPr>
              <a:t>Teddy</a:t>
            </a:r>
            <a:endParaRPr lang="en-US" b="1" dirty="0">
              <a:effectLst>
                <a:outerShdw blurRad="38100" dist="38100" dir="2700000" algn="tl">
                  <a:srgbClr val="000000">
                    <a:alpha val="43137"/>
                  </a:srgbClr>
                </a:outerShdw>
              </a:effectLst>
            </a:endParaRPr>
          </a:p>
        </p:txBody>
      </p:sp>
      <p:sp>
        <p:nvSpPr>
          <p:cNvPr id="4" name="TextBox 3"/>
          <p:cNvSpPr txBox="1"/>
          <p:nvPr/>
        </p:nvSpPr>
        <p:spPr>
          <a:xfrm>
            <a:off x="0" y="5410200"/>
            <a:ext cx="9144000" cy="1815882"/>
          </a:xfrm>
          <a:prstGeom prst="rect">
            <a:avLst/>
          </a:prstGeom>
          <a:solidFill>
            <a:schemeClr val="bg1"/>
          </a:solidFill>
        </p:spPr>
        <p:txBody>
          <a:bodyPr wrap="square" rtlCol="0">
            <a:spAutoFit/>
          </a:bodyPr>
          <a:lstStyle/>
          <a:p>
            <a:pPr algn="ctr"/>
            <a:r>
              <a:rPr lang="en-US" sz="2800" dirty="0"/>
              <a:t>This short haired guinea pig is characterized by a short dense coat with bent (kinked) hair shafts that makes the coat stand on end, giving a very fuzzy </a:t>
            </a:r>
            <a:r>
              <a:rPr lang="en-US" sz="2800" dirty="0" err="1"/>
              <a:t>appearance.There</a:t>
            </a:r>
            <a:r>
              <a:rPr lang="en-US" sz="2800" dirty="0"/>
              <a:t> is also a Satin Teddy, where the coat has a deep sheen.</a:t>
            </a:r>
          </a:p>
        </p:txBody>
      </p:sp>
      <p:pic>
        <p:nvPicPr>
          <p:cNvPr id="29698" name="Picture 2" descr="http://www.britishcavycouncil.org.uk/Novice/Images/Teddy-400.jpg"/>
          <p:cNvPicPr>
            <a:picLocks noChangeAspect="1" noChangeArrowheads="1"/>
          </p:cNvPicPr>
          <p:nvPr/>
        </p:nvPicPr>
        <p:blipFill>
          <a:blip r:embed="rId2" cstate="print"/>
          <a:srcRect/>
          <a:stretch>
            <a:fillRect/>
          </a:stretch>
        </p:blipFill>
        <p:spPr bwMode="auto">
          <a:xfrm>
            <a:off x="152400" y="1295400"/>
            <a:ext cx="4038600" cy="2524125"/>
          </a:xfrm>
          <a:prstGeom prst="rect">
            <a:avLst/>
          </a:prstGeom>
          <a:noFill/>
        </p:spPr>
      </p:pic>
      <p:pic>
        <p:nvPicPr>
          <p:cNvPr id="29700" name="Picture 4" descr="http://petoftheday.com/archive/2009/April/22.jpg"/>
          <p:cNvPicPr>
            <a:picLocks noChangeAspect="1" noChangeArrowheads="1"/>
          </p:cNvPicPr>
          <p:nvPr/>
        </p:nvPicPr>
        <p:blipFill>
          <a:blip r:embed="rId3" cstate="print"/>
          <a:srcRect/>
          <a:stretch>
            <a:fillRect/>
          </a:stretch>
        </p:blipFill>
        <p:spPr bwMode="auto">
          <a:xfrm>
            <a:off x="4343400" y="1981200"/>
            <a:ext cx="4667250" cy="3352801"/>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r>
              <a:rPr lang="en-US" sz="6600" b="1" dirty="0" smtClean="0">
                <a:effectLst>
                  <a:outerShdw blurRad="38100" dist="38100" dir="2700000" algn="tl">
                    <a:srgbClr val="000000">
                      <a:alpha val="43137"/>
                    </a:srgbClr>
                  </a:outerShdw>
                </a:effectLst>
              </a:rPr>
              <a:t>Texel</a:t>
            </a:r>
            <a:endParaRPr lang="en-US" b="1" dirty="0">
              <a:effectLst>
                <a:outerShdw blurRad="38100" dist="38100" dir="2700000" algn="tl">
                  <a:srgbClr val="000000">
                    <a:alpha val="43137"/>
                  </a:srgbClr>
                </a:outerShdw>
              </a:effectLst>
            </a:endParaRPr>
          </a:p>
        </p:txBody>
      </p:sp>
      <p:sp>
        <p:nvSpPr>
          <p:cNvPr id="4" name="TextBox 3"/>
          <p:cNvSpPr txBox="1"/>
          <p:nvPr/>
        </p:nvSpPr>
        <p:spPr>
          <a:xfrm>
            <a:off x="0" y="5029200"/>
            <a:ext cx="9144000" cy="1569660"/>
          </a:xfrm>
          <a:prstGeom prst="rect">
            <a:avLst/>
          </a:prstGeom>
          <a:solidFill>
            <a:schemeClr val="bg1"/>
          </a:solidFill>
        </p:spPr>
        <p:txBody>
          <a:bodyPr wrap="square" rtlCol="0">
            <a:spAutoFit/>
          </a:bodyPr>
          <a:lstStyle/>
          <a:p>
            <a:pPr algn="ctr"/>
            <a:r>
              <a:rPr lang="en-US" sz="3200" dirty="0"/>
              <a:t>This uncommon guinea pig has a very distinctive long curly coat. The Texel guinea pig is another very high-maintenance pet.</a:t>
            </a:r>
          </a:p>
        </p:txBody>
      </p:sp>
      <p:pic>
        <p:nvPicPr>
          <p:cNvPr id="30722" name="Picture 2" descr="http://4.bp.blogspot.com/-hLsO_E7CkkA/UXbi717RsjI/AAAAAAAAAKs/mS4Wem0YVqg/s640/texel-guinea-pig1.jpg"/>
          <p:cNvPicPr>
            <a:picLocks noChangeAspect="1" noChangeArrowheads="1"/>
          </p:cNvPicPr>
          <p:nvPr/>
        </p:nvPicPr>
        <p:blipFill>
          <a:blip r:embed="rId2" cstate="print"/>
          <a:srcRect/>
          <a:stretch>
            <a:fillRect/>
          </a:stretch>
        </p:blipFill>
        <p:spPr bwMode="auto">
          <a:xfrm>
            <a:off x="4591318" y="1600200"/>
            <a:ext cx="4400282" cy="3124200"/>
          </a:xfrm>
          <a:prstGeom prst="rect">
            <a:avLst/>
          </a:prstGeom>
          <a:noFill/>
        </p:spPr>
      </p:pic>
      <p:pic>
        <p:nvPicPr>
          <p:cNvPr id="30724" name="Picture 4" descr="http://1.bp.blogspot.com/_w2ledXMw-dA/S7G8K8_-IzI/AAAAAAAAAY8/pCjvq8AUKxQ/s400/texel-guinea-pig-awaiting-judging-at-a-show.jpg"/>
          <p:cNvPicPr>
            <a:picLocks noChangeAspect="1" noChangeArrowheads="1"/>
          </p:cNvPicPr>
          <p:nvPr/>
        </p:nvPicPr>
        <p:blipFill>
          <a:blip r:embed="rId3" cstate="print"/>
          <a:srcRect/>
          <a:stretch>
            <a:fillRect/>
          </a:stretch>
        </p:blipFill>
        <p:spPr bwMode="auto">
          <a:xfrm>
            <a:off x="152400" y="1371600"/>
            <a:ext cx="4331266" cy="3505200"/>
          </a:xfrm>
          <a:prstGeom prst="rect">
            <a:avLst/>
          </a:prstGeom>
          <a:noFill/>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TotalTime>
  <Words>431</Words>
  <Application>Microsoft Office PowerPoint</Application>
  <PresentationFormat>On-screen Show (4:3)</PresentationFormat>
  <Paragraphs>19</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Guinea Pig Breeds</vt:lpstr>
      <vt:lpstr>American</vt:lpstr>
      <vt:lpstr>American Satin</vt:lpstr>
      <vt:lpstr>Abyssinian</vt:lpstr>
      <vt:lpstr>Coronet</vt:lpstr>
      <vt:lpstr>Peruvian</vt:lpstr>
      <vt:lpstr>Silkie</vt:lpstr>
      <vt:lpstr>Teddy</vt:lpstr>
      <vt:lpstr>Texel</vt:lpstr>
      <vt:lpstr>White-crested</vt:lpstr>
    </vt:vector>
  </TitlesOfParts>
  <Company>Augusta County Schools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Guinea Pig Breeds</dc:title>
  <dc:creator>ACSBAdmin</dc:creator>
  <cp:lastModifiedBy>Rachel Smith</cp:lastModifiedBy>
  <cp:revision>4</cp:revision>
  <dcterms:created xsi:type="dcterms:W3CDTF">2014-06-13T12:12:17Z</dcterms:created>
  <dcterms:modified xsi:type="dcterms:W3CDTF">2015-03-18T22:01:51Z</dcterms:modified>
</cp:coreProperties>
</file>