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1" r:id="rId7"/>
    <p:sldId id="263" r:id="rId8"/>
    <p:sldId id="284" r:id="rId9"/>
    <p:sldId id="264" r:id="rId10"/>
    <p:sldId id="261" r:id="rId11"/>
    <p:sldId id="281" r:id="rId12"/>
    <p:sldId id="262" r:id="rId13"/>
    <p:sldId id="269" r:id="rId14"/>
    <p:sldId id="270" r:id="rId15"/>
    <p:sldId id="266" r:id="rId16"/>
    <p:sldId id="265" r:id="rId17"/>
    <p:sldId id="267" r:id="rId18"/>
    <p:sldId id="282" r:id="rId19"/>
    <p:sldId id="283" r:id="rId20"/>
    <p:sldId id="268" r:id="rId21"/>
    <p:sldId id="276" r:id="rId22"/>
    <p:sldId id="273" r:id="rId23"/>
    <p:sldId id="279" r:id="rId24"/>
    <p:sldId id="274" r:id="rId25"/>
    <p:sldId id="275" r:id="rId26"/>
    <p:sldId id="278" r:id="rId27"/>
    <p:sldId id="277"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510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5CAD96A-6CA8-41A9-8DEB-7B512CD77E0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CAD96A-6CA8-41A9-8DEB-7B512CD77E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CAD96A-6CA8-41A9-8DEB-7B512CD77E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CAD96A-6CA8-41A9-8DEB-7B512CD77E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CAD96A-6CA8-41A9-8DEB-7B512CD77E0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CAD96A-6CA8-41A9-8DEB-7B512CD77E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5CAD96A-6CA8-41A9-8DEB-7B512CD77E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5CAD96A-6CA8-41A9-8DEB-7B512CD77E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5CAD96A-6CA8-41A9-8DEB-7B512CD77E0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CAD96A-6CA8-41A9-8DEB-7B512CD77E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1ECE753-73B0-475E-86B7-8B364B5823EE}" type="datetimeFigureOut">
              <a:rPr lang="en-US" smtClean="0"/>
              <a:pPr/>
              <a:t>3/23/2009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CAD96A-6CA8-41A9-8DEB-7B512CD77E0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1ECE753-73B0-475E-86B7-8B364B5823EE}" type="datetimeFigureOut">
              <a:rPr lang="en-US" smtClean="0"/>
              <a:pPr/>
              <a:t>3/23/2009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5CAD96A-6CA8-41A9-8DEB-7B512CD77E0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Mendelian</a:t>
            </a:r>
            <a:r>
              <a:rPr lang="en-US" dirty="0" smtClean="0"/>
              <a:t> Genetics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35608" y="1447800"/>
            <a:ext cx="3745992" cy="4800600"/>
          </a:xfrm>
        </p:spPr>
        <p:txBody>
          <a:bodyPr/>
          <a:lstStyle/>
          <a:p>
            <a:r>
              <a:rPr lang="en-US" dirty="0" smtClean="0"/>
              <a:t>Incomplete dominance</a:t>
            </a:r>
          </a:p>
          <a:p>
            <a:r>
              <a:rPr lang="en-US" dirty="0" smtClean="0"/>
              <a:t>Heterozygous offspring looks like a combination of both traits</a:t>
            </a:r>
          </a:p>
          <a:p>
            <a:pPr lvl="1"/>
            <a:r>
              <a:rPr lang="en-US" dirty="0" smtClean="0"/>
              <a:t>blending</a:t>
            </a:r>
          </a:p>
          <a:p>
            <a:endParaRPr lang="en-US" dirty="0"/>
          </a:p>
        </p:txBody>
      </p:sp>
      <p:pic>
        <p:nvPicPr>
          <p:cNvPr id="5122" name="Picture 2"/>
          <p:cNvPicPr>
            <a:picLocks noChangeAspect="1" noChangeArrowheads="1"/>
          </p:cNvPicPr>
          <p:nvPr/>
        </p:nvPicPr>
        <p:blipFill>
          <a:blip r:embed="rId2"/>
          <a:srcRect/>
          <a:stretch>
            <a:fillRect/>
          </a:stretch>
        </p:blipFill>
        <p:spPr bwMode="auto">
          <a:xfrm>
            <a:off x="4953000" y="1524000"/>
            <a:ext cx="3952875" cy="4286250"/>
          </a:xfrm>
          <a:prstGeom prst="rect">
            <a:avLst/>
          </a:prstGeom>
          <a:noFill/>
          <a:ln w="9525">
            <a:noFill/>
            <a:miter lim="800000"/>
            <a:headEnd/>
            <a:tailEnd/>
          </a:ln>
          <a:effectLst/>
        </p:spPr>
      </p:pic>
      <p:cxnSp>
        <p:nvCxnSpPr>
          <p:cNvPr id="6" name="Straight Arrow Connector 5"/>
          <p:cNvCxnSpPr/>
          <p:nvPr/>
        </p:nvCxnSpPr>
        <p:spPr>
          <a:xfrm rot="5400000" flipH="1" flipV="1">
            <a:off x="6858000" y="57150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29200" y="5791200"/>
            <a:ext cx="1752600" cy="923330"/>
          </a:xfrm>
          <a:prstGeom prst="rect">
            <a:avLst/>
          </a:prstGeom>
          <a:noFill/>
        </p:spPr>
        <p:txBody>
          <a:bodyPr wrap="square" rtlCol="0">
            <a:spAutoFit/>
          </a:bodyPr>
          <a:lstStyle/>
          <a:p>
            <a:r>
              <a:rPr lang="en-US" dirty="0" err="1" smtClean="0"/>
              <a:t>Punnet</a:t>
            </a:r>
            <a:r>
              <a:rPr lang="en-US" dirty="0" smtClean="0"/>
              <a:t> Square for monohybrid cross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t>In northeast Kansas there is a creature know as a wildcat. It comes in three colors, blue, red, and purple. This trait is controlled by a single locus gene with incomplete dominance. A homozygous (BB) individual is blue, a homozygous (bb) individual is red, and a heterozygous (Bb) individual is purple. What would be the genotypes and phenotypes of the offspring if a blue wildcat were crossed with a red one? </a:t>
            </a:r>
            <a:endParaRPr lang="en-US" dirty="0"/>
          </a:p>
        </p:txBody>
      </p:sp>
      <p:pic>
        <p:nvPicPr>
          <p:cNvPr id="5122" name="Picture 2"/>
          <p:cNvPicPr>
            <a:picLocks noChangeAspect="1" noChangeArrowheads="1"/>
          </p:cNvPicPr>
          <p:nvPr/>
        </p:nvPicPr>
        <p:blipFill>
          <a:blip r:embed="rId2"/>
          <a:srcRect/>
          <a:stretch>
            <a:fillRect/>
          </a:stretch>
        </p:blipFill>
        <p:spPr bwMode="auto">
          <a:xfrm>
            <a:off x="1143000" y="0"/>
            <a:ext cx="1828800" cy="1485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Segregation</a:t>
            </a:r>
            <a:endParaRPr lang="en-US" dirty="0"/>
          </a:p>
        </p:txBody>
      </p:sp>
      <p:sp>
        <p:nvSpPr>
          <p:cNvPr id="3" name="Content Placeholder 2"/>
          <p:cNvSpPr>
            <a:spLocks noGrp="1"/>
          </p:cNvSpPr>
          <p:nvPr>
            <p:ph idx="1"/>
          </p:nvPr>
        </p:nvSpPr>
        <p:spPr>
          <a:xfrm>
            <a:off x="1435608" y="1447800"/>
            <a:ext cx="3212592" cy="4800600"/>
          </a:xfrm>
        </p:spPr>
        <p:txBody>
          <a:bodyPr>
            <a:normAutofit lnSpcReduction="10000"/>
          </a:bodyPr>
          <a:lstStyle/>
          <a:p>
            <a:r>
              <a:rPr lang="en-US" dirty="0" smtClean="0"/>
              <a:t>The 2 alleles that control the same trait do not stay together during gamete formation</a:t>
            </a:r>
          </a:p>
          <a:p>
            <a:r>
              <a:rPr lang="en-US" dirty="0" smtClean="0"/>
              <a:t>Gametes randomly unite at fertilization</a:t>
            </a:r>
            <a:endParaRPr lang="en-US" dirty="0"/>
          </a:p>
        </p:txBody>
      </p:sp>
      <p:pic>
        <p:nvPicPr>
          <p:cNvPr id="6147" name="Picture 3"/>
          <p:cNvPicPr>
            <a:picLocks noChangeAspect="1" noChangeArrowheads="1"/>
          </p:cNvPicPr>
          <p:nvPr/>
        </p:nvPicPr>
        <p:blipFill>
          <a:blip r:embed="rId2"/>
          <a:srcRect/>
          <a:stretch>
            <a:fillRect/>
          </a:stretch>
        </p:blipFill>
        <p:spPr bwMode="auto">
          <a:xfrm>
            <a:off x="5181600" y="1371600"/>
            <a:ext cx="3495675" cy="771525"/>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5181600" y="2133600"/>
            <a:ext cx="3514725" cy="2867025"/>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5181600" y="4953000"/>
            <a:ext cx="3514725" cy="990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linds(horizontal)">
                                      <p:cBhvr>
                                        <p:cTn id="12" dur="500"/>
                                        <p:tgtEl>
                                          <p:spTgt spid="6148"/>
                                        </p:tgtEl>
                                      </p:cBhvr>
                                    </p:animEffect>
                                  </p:childTnLst>
                                </p:cTn>
                              </p:par>
                              <p:par>
                                <p:cTn id="13" presetID="3" presetClass="entr" presetSubtype="1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blinds(horizontal)">
                                      <p:cBhvr>
                                        <p:cTn id="15"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Cross</a:t>
            </a:r>
            <a:endParaRPr lang="en-US" dirty="0"/>
          </a:p>
        </p:txBody>
      </p:sp>
      <p:sp>
        <p:nvSpPr>
          <p:cNvPr id="3" name="Content Placeholder 2"/>
          <p:cNvSpPr>
            <a:spLocks noGrp="1"/>
          </p:cNvSpPr>
          <p:nvPr>
            <p:ph idx="1"/>
          </p:nvPr>
        </p:nvSpPr>
        <p:spPr/>
        <p:txBody>
          <a:bodyPr/>
          <a:lstStyle/>
          <a:p>
            <a:r>
              <a:rPr lang="en-US" dirty="0" smtClean="0"/>
              <a:t>Used to prove if individual showing dominant trait is pure or hybrid (heterozygous)</a:t>
            </a:r>
          </a:p>
          <a:p>
            <a:r>
              <a:rPr lang="en-US" dirty="0" smtClean="0"/>
              <a:t>Cross unknown genotypes with pure recessive</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peas, yellow (Y) is dominant to green (y). A yellow plant of unknown genotype was crossed with a green plant to produce 2 yellow plants and 2 green plant. </a:t>
            </a:r>
            <a:endParaRPr lang="en-US" dirty="0"/>
          </a:p>
        </p:txBody>
      </p:sp>
      <p:pic>
        <p:nvPicPr>
          <p:cNvPr id="9218" name="Picture 2"/>
          <p:cNvPicPr>
            <a:picLocks noChangeAspect="1" noChangeArrowheads="1"/>
          </p:cNvPicPr>
          <p:nvPr/>
        </p:nvPicPr>
        <p:blipFill>
          <a:blip r:embed="rId2"/>
          <a:srcRect/>
          <a:stretch>
            <a:fillRect/>
          </a:stretch>
        </p:blipFill>
        <p:spPr bwMode="auto">
          <a:xfrm>
            <a:off x="4038600" y="3962400"/>
            <a:ext cx="2895600" cy="2895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Codominance</a:t>
            </a:r>
            <a:endParaRPr lang="en-US" dirty="0"/>
          </a:p>
        </p:txBody>
      </p:sp>
      <p:sp>
        <p:nvSpPr>
          <p:cNvPr id="3" name="Content Placeholder 2"/>
          <p:cNvSpPr>
            <a:spLocks noGrp="1"/>
          </p:cNvSpPr>
          <p:nvPr>
            <p:ph idx="1"/>
          </p:nvPr>
        </p:nvSpPr>
        <p:spPr/>
        <p:txBody>
          <a:bodyPr/>
          <a:lstStyle/>
          <a:p>
            <a:r>
              <a:rPr lang="en-US" dirty="0" smtClean="0"/>
              <a:t>“recessive” and “dominant” traits appear together in the heterozygous individual</a:t>
            </a:r>
          </a:p>
          <a:p>
            <a:r>
              <a:rPr lang="en-US" dirty="0" smtClean="0"/>
              <a:t>Cattle can be red (RR = all red hairs), white (WW = all white hairs), or roan (RW = red &amp; white hairs </a:t>
            </a:r>
            <a:r>
              <a:rPr lang="en-US" u="sng" dirty="0" smtClean="0"/>
              <a:t>together</a:t>
            </a:r>
            <a:r>
              <a:rPr lang="en-US" dirty="0" smtClean="0"/>
              <a:t>)</a:t>
            </a:r>
            <a:endParaRPr lang="en-US" dirty="0"/>
          </a:p>
        </p:txBody>
      </p:sp>
      <p:pic>
        <p:nvPicPr>
          <p:cNvPr id="8194" name="Picture 2"/>
          <p:cNvPicPr>
            <a:picLocks noChangeAspect="1" noChangeArrowheads="1"/>
          </p:cNvPicPr>
          <p:nvPr/>
        </p:nvPicPr>
        <p:blipFill>
          <a:blip r:embed="rId2"/>
          <a:srcRect/>
          <a:stretch>
            <a:fillRect/>
          </a:stretch>
        </p:blipFill>
        <p:spPr bwMode="auto">
          <a:xfrm>
            <a:off x="3352800" y="4619625"/>
            <a:ext cx="3314700" cy="2238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horizontal)">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Alleles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More than 2 alleles exist for a specific trait</a:t>
            </a:r>
          </a:p>
          <a:p>
            <a:r>
              <a:rPr lang="en-US" dirty="0" smtClean="0"/>
              <a:t>Example: blood type</a:t>
            </a:r>
          </a:p>
          <a:p>
            <a:r>
              <a:rPr lang="en-US" dirty="0" smtClean="0"/>
              <a:t>Alleles: I</a:t>
            </a:r>
            <a:r>
              <a:rPr lang="en-US" baseline="30000" dirty="0" smtClean="0"/>
              <a:t>A     </a:t>
            </a:r>
            <a:r>
              <a:rPr lang="en-US" dirty="0" smtClean="0"/>
              <a:t> I</a:t>
            </a:r>
            <a:r>
              <a:rPr lang="en-US" baseline="30000" dirty="0" smtClean="0"/>
              <a:t>B</a:t>
            </a:r>
            <a:r>
              <a:rPr lang="en-US" dirty="0" smtClean="0"/>
              <a:t>     </a:t>
            </a:r>
            <a:r>
              <a:rPr lang="en-US" dirty="0" err="1" smtClean="0"/>
              <a:t>i</a:t>
            </a:r>
            <a:endParaRPr lang="en-US" dirty="0" smtClean="0"/>
          </a:p>
          <a:p>
            <a:r>
              <a:rPr lang="en-US" dirty="0" smtClean="0"/>
              <a:t>I</a:t>
            </a:r>
            <a:r>
              <a:rPr lang="en-US" baseline="30000" dirty="0" smtClean="0"/>
              <a:t>A</a:t>
            </a:r>
            <a:r>
              <a:rPr lang="en-US" dirty="0" smtClean="0"/>
              <a:t> </a:t>
            </a:r>
            <a:r>
              <a:rPr lang="en-US" dirty="0" err="1" smtClean="0"/>
              <a:t>I</a:t>
            </a:r>
            <a:r>
              <a:rPr lang="en-US" baseline="30000" dirty="0" err="1" smtClean="0"/>
              <a:t>A</a:t>
            </a:r>
            <a:r>
              <a:rPr lang="en-US" baseline="30000" dirty="0" smtClean="0"/>
              <a:t> </a:t>
            </a:r>
            <a:r>
              <a:rPr lang="en-US" dirty="0" smtClean="0"/>
              <a:t> =A </a:t>
            </a:r>
            <a:r>
              <a:rPr lang="en-US" dirty="0" err="1" smtClean="0"/>
              <a:t>bloodtype</a:t>
            </a:r>
            <a:endParaRPr lang="en-US" baseline="30000" dirty="0" smtClean="0"/>
          </a:p>
          <a:p>
            <a:r>
              <a:rPr lang="en-US" dirty="0" smtClean="0"/>
              <a:t>I</a:t>
            </a:r>
            <a:r>
              <a:rPr lang="en-US" baseline="30000" dirty="0" smtClean="0"/>
              <a:t>A</a:t>
            </a:r>
            <a:r>
              <a:rPr lang="en-US" dirty="0" smtClean="0"/>
              <a:t> I</a:t>
            </a:r>
            <a:r>
              <a:rPr lang="en-US" baseline="30000" dirty="0" smtClean="0"/>
              <a:t>B  </a:t>
            </a:r>
            <a:r>
              <a:rPr lang="en-US" dirty="0" smtClean="0"/>
              <a:t>=AB </a:t>
            </a:r>
            <a:r>
              <a:rPr lang="en-US" dirty="0" err="1" smtClean="0"/>
              <a:t>bloodtype</a:t>
            </a:r>
            <a:endParaRPr lang="en-US" dirty="0" smtClean="0"/>
          </a:p>
          <a:p>
            <a:r>
              <a:rPr lang="en-US" dirty="0" smtClean="0"/>
              <a:t>I</a:t>
            </a:r>
            <a:r>
              <a:rPr lang="en-US" baseline="30000" dirty="0" smtClean="0"/>
              <a:t>B</a:t>
            </a:r>
            <a:r>
              <a:rPr lang="en-US" dirty="0" smtClean="0"/>
              <a:t> </a:t>
            </a:r>
            <a:r>
              <a:rPr lang="en-US" dirty="0" err="1" smtClean="0"/>
              <a:t>I</a:t>
            </a:r>
            <a:r>
              <a:rPr lang="en-US" baseline="30000" dirty="0" err="1" smtClean="0"/>
              <a:t>B</a:t>
            </a:r>
            <a:r>
              <a:rPr lang="en-US" baseline="30000" dirty="0" smtClean="0"/>
              <a:t>  </a:t>
            </a:r>
            <a:r>
              <a:rPr lang="en-US" dirty="0" smtClean="0"/>
              <a:t>=B </a:t>
            </a:r>
            <a:r>
              <a:rPr lang="en-US" dirty="0" err="1" smtClean="0"/>
              <a:t>bloodtype</a:t>
            </a:r>
            <a:endParaRPr lang="en-US" dirty="0" smtClean="0"/>
          </a:p>
          <a:p>
            <a:r>
              <a:rPr lang="en-US" dirty="0" err="1" smtClean="0"/>
              <a:t>I</a:t>
            </a:r>
            <a:r>
              <a:rPr lang="en-US" baseline="30000" dirty="0" err="1" smtClean="0"/>
              <a:t>A</a:t>
            </a:r>
            <a:r>
              <a:rPr lang="en-US" dirty="0" err="1" smtClean="0"/>
              <a:t>i</a:t>
            </a:r>
            <a:r>
              <a:rPr lang="en-US" dirty="0" smtClean="0"/>
              <a:t>	  = A </a:t>
            </a:r>
            <a:r>
              <a:rPr lang="en-US" dirty="0" err="1" smtClean="0"/>
              <a:t>bloodtype</a:t>
            </a:r>
            <a:endParaRPr lang="en-US" dirty="0" smtClean="0"/>
          </a:p>
          <a:p>
            <a:r>
              <a:rPr lang="en-US" dirty="0" err="1" smtClean="0"/>
              <a:t>I</a:t>
            </a:r>
            <a:r>
              <a:rPr lang="en-US" baseline="30000" dirty="0" err="1" smtClean="0"/>
              <a:t>B</a:t>
            </a:r>
            <a:r>
              <a:rPr lang="en-US" dirty="0" err="1" smtClean="0"/>
              <a:t>i</a:t>
            </a:r>
            <a:r>
              <a:rPr lang="en-US" dirty="0" smtClean="0"/>
              <a:t>	  = B </a:t>
            </a:r>
            <a:r>
              <a:rPr lang="en-US" dirty="0" err="1" smtClean="0"/>
              <a:t>bloodtype</a:t>
            </a:r>
            <a:endParaRPr lang="en-US" dirty="0" smtClean="0"/>
          </a:p>
          <a:p>
            <a:r>
              <a:rPr lang="en-US" dirty="0" smtClean="0"/>
              <a:t>ii	  = O </a:t>
            </a:r>
            <a:r>
              <a:rPr lang="en-US" dirty="0" err="1" smtClean="0"/>
              <a:t>bloodtype</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fontScale="92500" lnSpcReduction="20000"/>
          </a:bodyPr>
          <a:lstStyle/>
          <a:p>
            <a:pPr lvl="0"/>
            <a:r>
              <a:rPr lang="en-US" dirty="0" smtClean="0"/>
              <a:t>In human blood types, the “A” and “B” allele are both dominant, and the “O” allele is recessive. The genotype of someone with blood type “A” can either be AA or AO. Likewise, a “B” blood type person can be either BB or BO. </a:t>
            </a:r>
            <a:endParaRPr lang="en-US" sz="4400" dirty="0" smtClean="0"/>
          </a:p>
          <a:p>
            <a:pPr>
              <a:buNone/>
            </a:pPr>
            <a:endParaRPr lang="en-US" sz="4400" dirty="0" smtClean="0"/>
          </a:p>
          <a:p>
            <a:pPr lvl="1"/>
            <a:r>
              <a:rPr lang="en-US" dirty="0" smtClean="0"/>
              <a:t>If a man of blood type AB marries a woman of blood type A, what are the possible blood types of their offspring if the woman’s mother was blood type O?</a:t>
            </a:r>
            <a:endParaRPr lang="en-US" sz="4000" dirty="0" smtClean="0"/>
          </a:p>
          <a:p>
            <a:pPr lvl="1"/>
            <a:r>
              <a:rPr lang="en-US" dirty="0" smtClean="0"/>
              <a:t>A man heterozygous for blood type A marries a woman with blood type AB. The blood type of their offspring could </a:t>
            </a:r>
            <a:r>
              <a:rPr lang="en-US" i="1" dirty="0" smtClean="0"/>
              <a:t>NOT</a:t>
            </a:r>
            <a:r>
              <a:rPr lang="en-US" dirty="0" smtClean="0"/>
              <a:t> be…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Mom has type O blood.  Dad has type AB blood.  What percentage of their kids will inherit type B blood?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None/>
            </a:pPr>
            <a:r>
              <a:rPr lang="en-US" dirty="0" smtClean="0"/>
              <a:t>A woman sues a man for child support, claiming he is the father of her illegitimate child.  The woman is type A blood, the man is type B blood, and the child is type O blood.  Show how it is possible for this man to be the father of this child.</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Mendel’s Principle of Heredity</a:t>
            </a:r>
            <a:endParaRPr lang="en-US" dirty="0"/>
          </a:p>
        </p:txBody>
      </p:sp>
      <p:sp>
        <p:nvSpPr>
          <p:cNvPr id="3" name="Content Placeholder 2"/>
          <p:cNvSpPr>
            <a:spLocks noGrp="1"/>
          </p:cNvSpPr>
          <p:nvPr>
            <p:ph idx="1"/>
          </p:nvPr>
        </p:nvSpPr>
        <p:spPr/>
        <p:txBody>
          <a:bodyPr/>
          <a:lstStyle/>
          <a:p>
            <a:r>
              <a:rPr lang="en-US" dirty="0" smtClean="0"/>
              <a:t>Science of heredity- passage of traits from parents to offspring</a:t>
            </a:r>
          </a:p>
          <a:p>
            <a:r>
              <a:rPr lang="en-US" dirty="0" smtClean="0"/>
              <a:t>Heredity material (genes) carried on chromosomes</a:t>
            </a:r>
          </a:p>
          <a:p>
            <a:r>
              <a:rPr lang="en-US" dirty="0" smtClean="0"/>
              <a:t>Offspring is a mixture of both parents’ traits but has own identity as individual</a:t>
            </a:r>
            <a:endParaRPr lang="en-US" dirty="0"/>
          </a:p>
        </p:txBody>
      </p:sp>
      <p:pic>
        <p:nvPicPr>
          <p:cNvPr id="1026" name="Picture 2"/>
          <p:cNvPicPr>
            <a:picLocks noChangeAspect="1" noChangeArrowheads="1"/>
          </p:cNvPicPr>
          <p:nvPr/>
        </p:nvPicPr>
        <p:blipFill>
          <a:blip r:embed="rId2"/>
          <a:srcRect/>
          <a:stretch>
            <a:fillRect/>
          </a:stretch>
        </p:blipFill>
        <p:spPr bwMode="auto">
          <a:xfrm>
            <a:off x="1524000" y="4572000"/>
            <a:ext cx="2286000" cy="210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Dihybrid</a:t>
            </a:r>
            <a:r>
              <a:rPr lang="en-US" dirty="0" smtClean="0"/>
              <a:t> Cross</a:t>
            </a:r>
            <a:endParaRPr lang="en-US" dirty="0"/>
          </a:p>
        </p:txBody>
      </p:sp>
      <p:sp>
        <p:nvSpPr>
          <p:cNvPr id="3" name="Content Placeholder 2"/>
          <p:cNvSpPr>
            <a:spLocks noGrp="1"/>
          </p:cNvSpPr>
          <p:nvPr>
            <p:ph idx="1"/>
          </p:nvPr>
        </p:nvSpPr>
        <p:spPr/>
        <p:txBody>
          <a:bodyPr/>
          <a:lstStyle/>
          <a:p>
            <a:r>
              <a:rPr lang="en-US" dirty="0" err="1" smtClean="0"/>
              <a:t>Punnet</a:t>
            </a:r>
            <a:r>
              <a:rPr lang="en-US" dirty="0" smtClean="0"/>
              <a:t> square with more than one trait</a:t>
            </a:r>
          </a:p>
          <a:p>
            <a:endParaRPr lang="en-US" dirty="0"/>
          </a:p>
        </p:txBody>
      </p:sp>
      <p:pic>
        <p:nvPicPr>
          <p:cNvPr id="10242" name="Picture 2"/>
          <p:cNvPicPr>
            <a:picLocks noChangeAspect="1" noChangeArrowheads="1"/>
          </p:cNvPicPr>
          <p:nvPr/>
        </p:nvPicPr>
        <p:blipFill>
          <a:blip r:embed="rId2"/>
          <a:srcRect/>
          <a:stretch>
            <a:fillRect/>
          </a:stretch>
        </p:blipFill>
        <p:spPr bwMode="auto">
          <a:xfrm>
            <a:off x="2133600" y="2819400"/>
            <a:ext cx="5318124" cy="2738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a:t>
            </a:r>
            <a:r>
              <a:rPr lang="en-US" smtClean="0"/>
              <a:t>Linked Traits</a:t>
            </a:r>
            <a:endParaRPr lang="en-US"/>
          </a:p>
        </p:txBody>
      </p:sp>
      <p:sp>
        <p:nvSpPr>
          <p:cNvPr id="3" name="Content Placeholder 2"/>
          <p:cNvSpPr>
            <a:spLocks noGrp="1"/>
          </p:cNvSpPr>
          <p:nvPr>
            <p:ph idx="1"/>
          </p:nvPr>
        </p:nvSpPr>
        <p:spPr/>
        <p:txBody>
          <a:bodyPr>
            <a:normAutofit fontScale="77500" lnSpcReduction="20000"/>
          </a:bodyPr>
          <a:lstStyle/>
          <a:p>
            <a:r>
              <a:rPr lang="en-US" dirty="0" smtClean="0"/>
              <a:t>Phenotypic expression of an allele that is related to the chromosomal sex of the individual</a:t>
            </a:r>
          </a:p>
          <a:p>
            <a:r>
              <a:rPr lang="en-US" dirty="0" smtClean="0"/>
              <a:t>Most common is X-linked recessive</a:t>
            </a:r>
          </a:p>
          <a:p>
            <a:r>
              <a:rPr lang="en-US" dirty="0" smtClean="0"/>
              <a:t>In men, possession of a recessive X-linked allele is usually expressed in the male phenotype because there are no corresponding genes on the Y chromosome   </a:t>
            </a:r>
          </a:p>
          <a:p>
            <a:r>
              <a:rPr lang="en-US" dirty="0" smtClean="0"/>
              <a:t>In women, a recessive allele on one X chromosome is often masked in their phenotype by a dominant normal allele on the other  </a:t>
            </a:r>
          </a:p>
          <a:p>
            <a:pPr lvl="1"/>
            <a:r>
              <a:rPr lang="en-US" dirty="0" smtClean="0"/>
              <a:t>This explains why women are frequently carriers of X-linked traits but more rarely have them expressed in their own phenotypes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Hemophilia</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srcRect/>
          <a:stretch>
            <a:fillRect/>
          </a:stretch>
        </p:blipFill>
        <p:spPr bwMode="auto">
          <a:xfrm>
            <a:off x="1219200" y="1447800"/>
            <a:ext cx="6553318" cy="398145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7000875" y="0"/>
            <a:ext cx="2143125"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Carrier: possesses</a:t>
            </a:r>
          </a:p>
          <a:p>
            <a:pPr>
              <a:buNone/>
            </a:pPr>
            <a:r>
              <a:rPr lang="en-US" dirty="0" smtClean="0"/>
              <a:t>	the gene but</a:t>
            </a:r>
          </a:p>
          <a:p>
            <a:pPr>
              <a:buNone/>
            </a:pPr>
            <a:r>
              <a:rPr lang="en-US" dirty="0" smtClean="0"/>
              <a:t>	does not show</a:t>
            </a:r>
          </a:p>
          <a:p>
            <a:pPr>
              <a:buNone/>
            </a:pPr>
            <a:r>
              <a:rPr lang="en-US" dirty="0" smtClean="0"/>
              <a:t>	signs</a:t>
            </a:r>
            <a:endParaRPr lang="en-US" dirty="0"/>
          </a:p>
        </p:txBody>
      </p:sp>
      <p:pic>
        <p:nvPicPr>
          <p:cNvPr id="2050" name="Picture 2"/>
          <p:cNvPicPr>
            <a:picLocks noChangeAspect="1" noChangeArrowheads="1"/>
          </p:cNvPicPr>
          <p:nvPr/>
        </p:nvPicPr>
        <p:blipFill>
          <a:blip r:embed="rId2"/>
          <a:srcRect/>
          <a:stretch>
            <a:fillRect/>
          </a:stretch>
        </p:blipFill>
        <p:spPr bwMode="auto">
          <a:xfrm>
            <a:off x="5638800" y="1600200"/>
            <a:ext cx="3343275" cy="460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srcRect/>
          <a:stretch>
            <a:fillRect/>
          </a:stretch>
        </p:blipFill>
        <p:spPr bwMode="auto">
          <a:xfrm>
            <a:off x="1371600" y="0"/>
            <a:ext cx="7058553" cy="6891062"/>
          </a:xfrm>
          <a:prstGeom prst="rect">
            <a:avLst/>
          </a:prstGeom>
          <a:noFill/>
          <a:ln w="9525">
            <a:noFill/>
            <a:miter lim="800000"/>
            <a:headEnd/>
            <a:tailEnd/>
          </a:ln>
          <a:effectLst/>
        </p:spPr>
      </p:pic>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Color Blindness</a:t>
            </a:r>
            <a:endParaRPr lang="en-US" dirty="0"/>
          </a:p>
        </p:txBody>
      </p:sp>
      <p:sp>
        <p:nvSpPr>
          <p:cNvPr id="3" name="Content Placeholder 2"/>
          <p:cNvSpPr>
            <a:spLocks noGrp="1"/>
          </p:cNvSpPr>
          <p:nvPr>
            <p:ph idx="1"/>
          </p:nvPr>
        </p:nvSpPr>
        <p:spPr/>
        <p:txBody>
          <a:bodyPr/>
          <a:lstStyle/>
          <a:p>
            <a:r>
              <a:rPr lang="en-US" b="1" dirty="0" smtClean="0"/>
              <a:t>4 Sex-Linked Traits:</a:t>
            </a:r>
            <a:endParaRPr lang="en-US" dirty="0" smtClean="0"/>
          </a:p>
          <a:p>
            <a:pPr>
              <a:buNone/>
            </a:pPr>
            <a:r>
              <a:rPr lang="en-US" b="1" dirty="0" smtClean="0"/>
              <a:t>	Normal Color Vision:</a:t>
            </a:r>
            <a:br>
              <a:rPr lang="en-US" b="1" dirty="0" smtClean="0"/>
            </a:br>
            <a:r>
              <a:rPr lang="en-US" b="1" dirty="0" smtClean="0"/>
              <a:t> A: 29,  B: 45,  C: --,  D: 26</a:t>
            </a:r>
            <a:r>
              <a:rPr lang="en-US" dirty="0" smtClean="0"/>
              <a:t> </a:t>
            </a:r>
            <a:r>
              <a:rPr lang="en-US" b="1" dirty="0" smtClean="0"/>
              <a:t> </a:t>
            </a:r>
          </a:p>
          <a:p>
            <a:pPr>
              <a:buNone/>
            </a:pPr>
            <a:r>
              <a:rPr lang="en-US" b="1" dirty="0" smtClean="0"/>
              <a:t>	Red-Green Color-Blind:</a:t>
            </a:r>
            <a:br>
              <a:rPr lang="en-US" b="1" dirty="0" smtClean="0"/>
            </a:br>
            <a:r>
              <a:rPr lang="en-US" b="1" dirty="0" smtClean="0"/>
              <a:t> A: 70,  B: --,  C: 5,  D: --</a:t>
            </a:r>
            <a:r>
              <a:rPr lang="en-US" dirty="0" smtClean="0"/>
              <a:t> </a:t>
            </a:r>
            <a:r>
              <a:rPr lang="en-US" b="1" dirty="0" smtClean="0"/>
              <a:t> </a:t>
            </a:r>
          </a:p>
          <a:p>
            <a:pPr>
              <a:buNone/>
            </a:pPr>
            <a:r>
              <a:rPr lang="en-US" b="1" dirty="0" smtClean="0"/>
              <a:t>	Red Color-blind:</a:t>
            </a:r>
            <a:br>
              <a:rPr lang="en-US" b="1" dirty="0" smtClean="0"/>
            </a:br>
            <a:r>
              <a:rPr lang="en-US" b="1" dirty="0" smtClean="0"/>
              <a:t> A: 70,  B: --,  C: 5,  D: 6</a:t>
            </a:r>
            <a:r>
              <a:rPr lang="en-US" dirty="0" smtClean="0"/>
              <a:t> </a:t>
            </a:r>
            <a:r>
              <a:rPr lang="en-US" b="1" dirty="0" smtClean="0"/>
              <a:t> </a:t>
            </a:r>
          </a:p>
          <a:p>
            <a:pPr>
              <a:buNone/>
            </a:pPr>
            <a:r>
              <a:rPr lang="en-US" b="1" dirty="0" smtClean="0"/>
              <a:t>	Green Color-Blind:</a:t>
            </a:r>
            <a:br>
              <a:rPr lang="en-US" b="1" dirty="0" smtClean="0"/>
            </a:br>
            <a:r>
              <a:rPr lang="en-US" b="1" dirty="0" smtClean="0"/>
              <a:t> A: 70,  B: --,  C: 5,  D: 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Baldness</a:t>
            </a:r>
            <a:endParaRPr lang="en-US" dirty="0"/>
          </a:p>
        </p:txBody>
      </p:sp>
      <p:sp>
        <p:nvSpPr>
          <p:cNvPr id="3" name="Content Placeholder 2"/>
          <p:cNvSpPr>
            <a:spLocks noGrp="1"/>
          </p:cNvSpPr>
          <p:nvPr>
            <p:ph idx="1"/>
          </p:nvPr>
        </p:nvSpPr>
        <p:spPr/>
        <p:txBody>
          <a:bodyPr/>
          <a:lstStyle/>
          <a:p>
            <a:r>
              <a:rPr lang="en-US" dirty="0" smtClean="0"/>
              <a:t>Baldness is sex-linked</a:t>
            </a:r>
          </a:p>
          <a:p>
            <a:r>
              <a:rPr lang="en-US" dirty="0" smtClean="0"/>
              <a:t>Carried on X chromosome</a:t>
            </a:r>
          </a:p>
          <a:p>
            <a:pPr>
              <a:buNone/>
            </a:pPr>
            <a:r>
              <a:rPr lang="en-US" dirty="0" smtClean="0"/>
              <a:t>B= normal		b= bald</a:t>
            </a:r>
          </a:p>
          <a:p>
            <a:pPr>
              <a:buNone/>
            </a:pPr>
            <a:endParaRPr lang="en-US" dirty="0" smtClean="0"/>
          </a:p>
          <a:p>
            <a:pPr>
              <a:buNone/>
            </a:pPr>
            <a:r>
              <a:rPr lang="en-US" dirty="0" smtClean="0"/>
              <a:t>Parents:   </a:t>
            </a:r>
            <a:r>
              <a:rPr lang="en-US" dirty="0" err="1" smtClean="0"/>
              <a:t>X</a:t>
            </a:r>
            <a:r>
              <a:rPr lang="en-US" baseline="30000" dirty="0" err="1" smtClean="0"/>
              <a:t>B</a:t>
            </a:r>
            <a:r>
              <a:rPr lang="en-US" dirty="0" err="1" smtClean="0"/>
              <a:t>X</a:t>
            </a:r>
            <a:r>
              <a:rPr lang="en-US" baseline="30000" dirty="0" err="1" smtClean="0"/>
              <a:t>b</a:t>
            </a:r>
            <a:r>
              <a:rPr lang="en-US" dirty="0" smtClean="0"/>
              <a:t>  x  X</a:t>
            </a:r>
            <a:r>
              <a:rPr lang="en-US" baseline="30000" dirty="0" smtClean="0"/>
              <a:t>B</a:t>
            </a:r>
            <a:r>
              <a:rPr lang="en-US" dirty="0" smtClean="0"/>
              <a:t>Y</a:t>
            </a:r>
          </a:p>
          <a:p>
            <a:pPr>
              <a:buNone/>
            </a:pPr>
            <a:r>
              <a:rPr lang="en-US" dirty="0" smtClean="0"/>
              <a:t>What is the probability of their son going bald?</a:t>
            </a:r>
            <a:endParaRPr lang="en-US" dirty="0"/>
          </a:p>
        </p:txBody>
      </p:sp>
      <p:pic>
        <p:nvPicPr>
          <p:cNvPr id="1026" name="Picture 2"/>
          <p:cNvPicPr>
            <a:picLocks noChangeAspect="1" noChangeArrowheads="1"/>
          </p:cNvPicPr>
          <p:nvPr/>
        </p:nvPicPr>
        <p:blipFill>
          <a:blip r:embed="rId2"/>
          <a:srcRect/>
          <a:stretch>
            <a:fillRect/>
          </a:stretch>
        </p:blipFill>
        <p:spPr bwMode="auto">
          <a:xfrm>
            <a:off x="7100888" y="152400"/>
            <a:ext cx="2043112" cy="24636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a:t>
            </a:r>
            <a:endParaRPr lang="en-US" dirty="0"/>
          </a:p>
        </p:txBody>
      </p:sp>
      <p:sp>
        <p:nvSpPr>
          <p:cNvPr id="3" name="Content Placeholder 2"/>
          <p:cNvSpPr>
            <a:spLocks noGrp="1"/>
          </p:cNvSpPr>
          <p:nvPr>
            <p:ph idx="1"/>
          </p:nvPr>
        </p:nvSpPr>
        <p:spPr/>
        <p:txBody>
          <a:bodyPr>
            <a:normAutofit/>
          </a:bodyPr>
          <a:lstStyle/>
          <a:p>
            <a:r>
              <a:rPr lang="en-US" dirty="0" smtClean="0"/>
              <a:t>is a diagram of family relationships that uses symbols to represent people and lines to represent genetic relationships</a:t>
            </a:r>
          </a:p>
          <a:p>
            <a:r>
              <a:rPr lang="en-US" dirty="0" smtClean="0"/>
              <a:t>often used to determine the mode of inheritance (dominant, recessive) of genetic diseases.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28600"/>
            <a:ext cx="7498080" cy="4800600"/>
          </a:xfrm>
        </p:spPr>
        <p:txBody>
          <a:bodyPr>
            <a:normAutofit/>
          </a:bodyPr>
          <a:lstStyle/>
          <a:p>
            <a:r>
              <a:rPr lang="en-US" dirty="0" smtClean="0"/>
              <a:t>squares represent males and circles represent females</a:t>
            </a:r>
          </a:p>
          <a:p>
            <a:r>
              <a:rPr lang="en-US" dirty="0" smtClean="0"/>
              <a:t>Horizontal lines connecting a male and female represent mating</a:t>
            </a:r>
          </a:p>
          <a:p>
            <a:r>
              <a:rPr lang="en-US" dirty="0" smtClean="0"/>
              <a:t>Vertical lines extending downward from a couple represent their children</a:t>
            </a:r>
            <a:endParaRPr lang="en-US" dirty="0"/>
          </a:p>
        </p:txBody>
      </p:sp>
      <p:pic>
        <p:nvPicPr>
          <p:cNvPr id="4099" name="Picture 3"/>
          <p:cNvPicPr>
            <a:picLocks noChangeAspect="1" noChangeArrowheads="1"/>
          </p:cNvPicPr>
          <p:nvPr/>
        </p:nvPicPr>
        <p:blipFill>
          <a:blip r:embed="rId2"/>
          <a:srcRect/>
          <a:stretch>
            <a:fillRect/>
          </a:stretch>
        </p:blipFill>
        <p:spPr bwMode="auto">
          <a:xfrm>
            <a:off x="2057400" y="3618964"/>
            <a:ext cx="6324600" cy="2886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Gregor</a:t>
            </a:r>
            <a:r>
              <a:rPr lang="en-US" dirty="0" smtClean="0"/>
              <a:t> Mendel 1860s</a:t>
            </a:r>
            <a:endParaRPr lang="en-US" dirty="0"/>
          </a:p>
        </p:txBody>
      </p:sp>
      <p:sp>
        <p:nvSpPr>
          <p:cNvPr id="3" name="Content Placeholder 2"/>
          <p:cNvSpPr>
            <a:spLocks noGrp="1"/>
          </p:cNvSpPr>
          <p:nvPr>
            <p:ph idx="1"/>
          </p:nvPr>
        </p:nvSpPr>
        <p:spPr>
          <a:xfrm>
            <a:off x="1447800" y="1143000"/>
            <a:ext cx="7498080" cy="4800600"/>
          </a:xfrm>
        </p:spPr>
        <p:txBody>
          <a:bodyPr/>
          <a:lstStyle/>
          <a:p>
            <a:r>
              <a:rPr lang="en-US" dirty="0" smtClean="0"/>
              <a:t>His work was the basis for knowledge of heredity</a:t>
            </a:r>
          </a:p>
          <a:p>
            <a:r>
              <a:rPr lang="en-US" dirty="0" smtClean="0"/>
              <a:t>Worked with garden peas</a:t>
            </a:r>
          </a:p>
          <a:p>
            <a:pPr lvl="1"/>
            <a:r>
              <a:rPr lang="en-US" dirty="0" smtClean="0"/>
              <a:t>Easy to grow </a:t>
            </a:r>
          </a:p>
          <a:p>
            <a:pPr lvl="1"/>
            <a:r>
              <a:rPr lang="en-US" dirty="0" smtClean="0"/>
              <a:t>Sharply contrasting traits (green v yellow)</a:t>
            </a:r>
          </a:p>
          <a:p>
            <a:pPr lvl="1"/>
            <a:r>
              <a:rPr lang="en-US" dirty="0" smtClean="0"/>
              <a:t>Easy to self-pollinate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410200" y="4197130"/>
            <a:ext cx="3733800" cy="26608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Mendel’s conclusions</a:t>
            </a:r>
            <a:endParaRPr lang="en-US" dirty="0"/>
          </a:p>
        </p:txBody>
      </p:sp>
      <p:sp>
        <p:nvSpPr>
          <p:cNvPr id="3" name="Content Placeholder 2"/>
          <p:cNvSpPr>
            <a:spLocks noGrp="1"/>
          </p:cNvSpPr>
          <p:nvPr>
            <p:ph idx="1"/>
          </p:nvPr>
        </p:nvSpPr>
        <p:spPr/>
        <p:txBody>
          <a:bodyPr/>
          <a:lstStyle/>
          <a:p>
            <a:r>
              <a:rPr lang="en-US" dirty="0" smtClean="0"/>
              <a:t>Each trait is caused by factors (genes)</a:t>
            </a:r>
          </a:p>
          <a:p>
            <a:r>
              <a:rPr lang="en-US" dirty="0" smtClean="0"/>
              <a:t>Genes occur in pairs</a:t>
            </a:r>
          </a:p>
          <a:p>
            <a:r>
              <a:rPr lang="en-US" dirty="0" smtClean="0"/>
              <a:t>One of each pair is from each parent</a:t>
            </a:r>
          </a:p>
          <a:p>
            <a:r>
              <a:rPr lang="en-US" dirty="0" smtClean="0"/>
              <a:t>Each trait has alternate </a:t>
            </a:r>
            <a:r>
              <a:rPr lang="en-US" dirty="0" smtClean="0"/>
              <a:t>forms (alleles)</a:t>
            </a:r>
            <a:endParaRPr lang="en-US" dirty="0" smtClean="0"/>
          </a:p>
          <a:p>
            <a:pPr lvl="1"/>
            <a:r>
              <a:rPr lang="en-US" dirty="0" smtClean="0"/>
              <a:t>One is dominant and the other is recessive</a:t>
            </a:r>
            <a:endParaRPr lang="en-US" dirty="0"/>
          </a:p>
        </p:txBody>
      </p:sp>
      <p:pic>
        <p:nvPicPr>
          <p:cNvPr id="3074" name="Picture 2"/>
          <p:cNvPicPr>
            <a:picLocks noChangeAspect="1" noChangeArrowheads="1"/>
          </p:cNvPicPr>
          <p:nvPr/>
        </p:nvPicPr>
        <p:blipFill>
          <a:blip r:embed="rId2"/>
          <a:srcRect/>
          <a:stretch>
            <a:fillRect/>
          </a:stretch>
        </p:blipFill>
        <p:spPr bwMode="auto">
          <a:xfrm>
            <a:off x="5410200" y="4267200"/>
            <a:ext cx="3429000" cy="2365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Dominance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Alternate forms of traits (alleles) are crossed and offspring represent the dominant form</a:t>
            </a:r>
          </a:p>
          <a:p>
            <a:r>
              <a:rPr lang="en-US" dirty="0" smtClean="0"/>
              <a:t>Recessive trait is </a:t>
            </a:r>
          </a:p>
          <a:p>
            <a:pPr>
              <a:buNone/>
            </a:pPr>
            <a:r>
              <a:rPr lang="en-US" dirty="0" smtClean="0"/>
              <a:t>	hidden</a:t>
            </a:r>
          </a:p>
          <a:p>
            <a:pPr>
              <a:buNone/>
            </a:pPr>
            <a:endParaRPr lang="en-US" dirty="0" smtClean="0"/>
          </a:p>
          <a:p>
            <a:r>
              <a:rPr lang="en-US" dirty="0" smtClean="0"/>
              <a:t>What color will the </a:t>
            </a:r>
          </a:p>
          <a:p>
            <a:pPr>
              <a:buNone/>
            </a:pPr>
            <a:r>
              <a:rPr lang="en-US" dirty="0" smtClean="0"/>
              <a:t>	offspring be?</a:t>
            </a:r>
          </a:p>
          <a:p>
            <a:pPr>
              <a:buNone/>
            </a:pPr>
            <a:endParaRPr lang="en-US" dirty="0" smtClean="0"/>
          </a:p>
          <a:p>
            <a:pPr>
              <a:buNone/>
            </a:pPr>
            <a:endParaRPr lang="en-US" dirty="0" smtClean="0"/>
          </a:p>
          <a:p>
            <a:pPr>
              <a:buNone/>
            </a:pPr>
            <a:r>
              <a:rPr lang="en-US" dirty="0" smtClean="0"/>
              <a:t>This is complete dominance.</a:t>
            </a:r>
          </a:p>
          <a:p>
            <a:endParaRPr lang="en-US" dirty="0"/>
          </a:p>
        </p:txBody>
      </p:sp>
      <p:pic>
        <p:nvPicPr>
          <p:cNvPr id="4098" name="Picture 2"/>
          <p:cNvPicPr>
            <a:picLocks noChangeAspect="1" noChangeArrowheads="1"/>
          </p:cNvPicPr>
          <p:nvPr/>
        </p:nvPicPr>
        <p:blipFill>
          <a:blip r:embed="rId2"/>
          <a:srcRect/>
          <a:stretch>
            <a:fillRect/>
          </a:stretch>
        </p:blipFill>
        <p:spPr bwMode="auto">
          <a:xfrm>
            <a:off x="5257800" y="2514600"/>
            <a:ext cx="2833687" cy="2938638"/>
          </a:xfrm>
          <a:prstGeom prst="rect">
            <a:avLst/>
          </a:prstGeom>
          <a:noFill/>
          <a:ln w="9525">
            <a:noFill/>
            <a:miter lim="800000"/>
            <a:headEnd/>
            <a:tailEnd/>
          </a:ln>
          <a:effectLst/>
        </p:spPr>
      </p:pic>
      <p:cxnSp>
        <p:nvCxnSpPr>
          <p:cNvPr id="6" name="Straight Arrow Connector 5"/>
          <p:cNvCxnSpPr/>
          <p:nvPr/>
        </p:nvCxnSpPr>
        <p:spPr>
          <a:xfrm rot="10800000" flipV="1">
            <a:off x="7924800" y="3733800"/>
            <a:ext cx="762000" cy="457200"/>
          </a:xfrm>
          <a:prstGeom prst="straightConnector1">
            <a:avLst/>
          </a:prstGeom>
          <a:ln>
            <a:solidFill>
              <a:srgbClr val="DB5105"/>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029200" y="5029200"/>
            <a:ext cx="1143000" cy="152400"/>
          </a:xfrm>
          <a:prstGeom prst="straightConnector1">
            <a:avLst/>
          </a:prstGeom>
          <a:ln>
            <a:solidFill>
              <a:srgbClr val="DB5105"/>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7696200" y="5334000"/>
            <a:ext cx="685800" cy="304800"/>
          </a:xfrm>
          <a:prstGeom prst="straightConnector1">
            <a:avLst/>
          </a:prstGeom>
          <a:ln>
            <a:solidFill>
              <a:srgbClr val="DB5105"/>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76600" y="4800600"/>
            <a:ext cx="1524000" cy="369332"/>
          </a:xfrm>
          <a:prstGeom prst="rect">
            <a:avLst/>
          </a:prstGeom>
          <a:noFill/>
        </p:spPr>
        <p:txBody>
          <a:bodyPr wrap="square" rtlCol="0">
            <a:spAutoFit/>
          </a:bodyPr>
          <a:lstStyle/>
          <a:p>
            <a:r>
              <a:rPr lang="en-US" dirty="0" smtClean="0"/>
              <a:t>Homozygous</a:t>
            </a:r>
            <a:endParaRPr lang="en-US" dirty="0"/>
          </a:p>
        </p:txBody>
      </p:sp>
      <p:sp>
        <p:nvSpPr>
          <p:cNvPr id="12" name="TextBox 11"/>
          <p:cNvSpPr txBox="1"/>
          <p:nvPr/>
        </p:nvSpPr>
        <p:spPr>
          <a:xfrm>
            <a:off x="8686800" y="1676400"/>
            <a:ext cx="457200" cy="2862322"/>
          </a:xfrm>
          <a:prstGeom prst="rect">
            <a:avLst/>
          </a:prstGeom>
          <a:noFill/>
        </p:spPr>
        <p:txBody>
          <a:bodyPr wrap="square" rtlCol="0">
            <a:spAutoFit/>
          </a:bodyPr>
          <a:lstStyle/>
          <a:p>
            <a:r>
              <a:rPr lang="en-US" dirty="0" smtClean="0"/>
              <a:t>Homo </a:t>
            </a:r>
            <a:r>
              <a:rPr lang="en-US" dirty="0" smtClean="0"/>
              <a:t>z</a:t>
            </a:r>
          </a:p>
          <a:p>
            <a:r>
              <a:rPr lang="en-US" dirty="0" smtClean="0"/>
              <a:t> </a:t>
            </a:r>
            <a:r>
              <a:rPr lang="en-US" dirty="0" smtClean="0"/>
              <a:t>y g o </a:t>
            </a:r>
            <a:r>
              <a:rPr lang="en-US" dirty="0" smtClean="0"/>
              <a:t>u</a:t>
            </a:r>
          </a:p>
          <a:p>
            <a:r>
              <a:rPr lang="en-US" dirty="0" smtClean="0"/>
              <a:t> </a:t>
            </a:r>
            <a:r>
              <a:rPr lang="en-US" dirty="0" smtClean="0"/>
              <a:t>s</a:t>
            </a:r>
            <a:endParaRPr lang="en-US" dirty="0"/>
          </a:p>
        </p:txBody>
      </p:sp>
      <p:sp>
        <p:nvSpPr>
          <p:cNvPr id="15" name="TextBox 14"/>
          <p:cNvSpPr txBox="1"/>
          <p:nvPr/>
        </p:nvSpPr>
        <p:spPr>
          <a:xfrm>
            <a:off x="7467600" y="5638800"/>
            <a:ext cx="1981200" cy="369332"/>
          </a:xfrm>
          <a:prstGeom prst="rect">
            <a:avLst/>
          </a:prstGeom>
          <a:noFill/>
        </p:spPr>
        <p:txBody>
          <a:bodyPr wrap="square" rtlCol="0">
            <a:spAutoFit/>
          </a:bodyPr>
          <a:lstStyle/>
          <a:p>
            <a:r>
              <a:rPr lang="en-US" dirty="0" smtClean="0"/>
              <a:t>Heterozygous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ox(i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Punnet</a:t>
            </a:r>
            <a:r>
              <a:rPr lang="en-US" dirty="0" smtClean="0"/>
              <a:t> Square</a:t>
            </a:r>
            <a:endParaRPr lang="en-US" dirty="0"/>
          </a:p>
        </p:txBody>
      </p:sp>
      <p:pic>
        <p:nvPicPr>
          <p:cNvPr id="11266" name="Picture 2"/>
          <p:cNvPicPr>
            <a:picLocks noChangeAspect="1" noChangeArrowheads="1"/>
          </p:cNvPicPr>
          <p:nvPr/>
        </p:nvPicPr>
        <p:blipFill>
          <a:blip r:embed="rId2"/>
          <a:srcRect/>
          <a:stretch>
            <a:fillRect/>
          </a:stretch>
        </p:blipFill>
        <p:spPr bwMode="auto">
          <a:xfrm>
            <a:off x="2057400" y="1905000"/>
            <a:ext cx="5272277" cy="4452937"/>
          </a:xfrm>
          <a:prstGeom prst="rect">
            <a:avLst/>
          </a:prstGeom>
          <a:noFill/>
          <a:ln w="9525">
            <a:noFill/>
            <a:miter lim="800000"/>
            <a:headEnd/>
            <a:tailEnd/>
          </a:ln>
          <a:effectLst/>
        </p:spPr>
      </p:pic>
      <p:sp>
        <p:nvSpPr>
          <p:cNvPr id="5" name="Oval 4"/>
          <p:cNvSpPr/>
          <p:nvPr/>
        </p:nvSpPr>
        <p:spPr>
          <a:xfrm>
            <a:off x="4419600" y="30480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10200" y="30480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9000" y="51816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29000" y="38862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33352" y="3986012"/>
            <a:ext cx="579549" cy="85859"/>
          </a:xfrm>
          <a:custGeom>
            <a:avLst/>
            <a:gdLst>
              <a:gd name="connsiteX0" fmla="*/ 579549 w 579549"/>
              <a:gd name="connsiteY0" fmla="*/ 45075 h 85859"/>
              <a:gd name="connsiteX1" fmla="*/ 437882 w 579549"/>
              <a:gd name="connsiteY1" fmla="*/ 6439 h 85859"/>
              <a:gd name="connsiteX2" fmla="*/ 347730 w 579549"/>
              <a:gd name="connsiteY2" fmla="*/ 83712 h 85859"/>
              <a:gd name="connsiteX3" fmla="*/ 206062 w 579549"/>
              <a:gd name="connsiteY3" fmla="*/ 19318 h 85859"/>
              <a:gd name="connsiteX4" fmla="*/ 0 w 579549"/>
              <a:gd name="connsiteY4" fmla="*/ 57954 h 8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549" h="85859">
                <a:moveTo>
                  <a:pt x="579549" y="45075"/>
                </a:moveTo>
                <a:cubicBezTo>
                  <a:pt x="528034" y="22537"/>
                  <a:pt x="476519" y="0"/>
                  <a:pt x="437882" y="6439"/>
                </a:cubicBezTo>
                <a:cubicBezTo>
                  <a:pt x="399246" y="12879"/>
                  <a:pt x="386367" y="81566"/>
                  <a:pt x="347730" y="83712"/>
                </a:cubicBezTo>
                <a:cubicBezTo>
                  <a:pt x="309093" y="85859"/>
                  <a:pt x="264017" y="23611"/>
                  <a:pt x="206062" y="19318"/>
                </a:cubicBezTo>
                <a:cubicBezTo>
                  <a:pt x="148107" y="15025"/>
                  <a:pt x="74053" y="36489"/>
                  <a:pt x="0" y="5795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819400" y="5257800"/>
            <a:ext cx="579549" cy="85859"/>
          </a:xfrm>
          <a:custGeom>
            <a:avLst/>
            <a:gdLst>
              <a:gd name="connsiteX0" fmla="*/ 579549 w 579549"/>
              <a:gd name="connsiteY0" fmla="*/ 45075 h 85859"/>
              <a:gd name="connsiteX1" fmla="*/ 437882 w 579549"/>
              <a:gd name="connsiteY1" fmla="*/ 6439 h 85859"/>
              <a:gd name="connsiteX2" fmla="*/ 347730 w 579549"/>
              <a:gd name="connsiteY2" fmla="*/ 83712 h 85859"/>
              <a:gd name="connsiteX3" fmla="*/ 206062 w 579549"/>
              <a:gd name="connsiteY3" fmla="*/ 19318 h 85859"/>
              <a:gd name="connsiteX4" fmla="*/ 0 w 579549"/>
              <a:gd name="connsiteY4" fmla="*/ 57954 h 8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549" h="85859">
                <a:moveTo>
                  <a:pt x="579549" y="45075"/>
                </a:moveTo>
                <a:cubicBezTo>
                  <a:pt x="528034" y="22537"/>
                  <a:pt x="476519" y="0"/>
                  <a:pt x="437882" y="6439"/>
                </a:cubicBezTo>
                <a:cubicBezTo>
                  <a:pt x="399246" y="12879"/>
                  <a:pt x="386367" y="81566"/>
                  <a:pt x="347730" y="83712"/>
                </a:cubicBezTo>
                <a:cubicBezTo>
                  <a:pt x="309093" y="85859"/>
                  <a:pt x="264017" y="23611"/>
                  <a:pt x="206062" y="19318"/>
                </a:cubicBezTo>
                <a:cubicBezTo>
                  <a:pt x="148107" y="15025"/>
                  <a:pt x="74053" y="36489"/>
                  <a:pt x="0" y="5795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35608" y="304800"/>
            <a:ext cx="7498080" cy="5943600"/>
          </a:xfrm>
        </p:spPr>
        <p:txBody>
          <a:bodyPr>
            <a:normAutofit fontScale="92500" lnSpcReduction="20000"/>
          </a:bodyPr>
          <a:lstStyle/>
          <a:p>
            <a:r>
              <a:rPr lang="en-US" b="1" dirty="0" smtClean="0"/>
              <a:t>Let's say that in seals, the gene for the length of the whiskers has two alleles.  The dominant allele (W) codes long whiskers &amp; the recessive allele (w) codes for short whiskers.</a:t>
            </a:r>
            <a:r>
              <a:rPr lang="en-US" dirty="0" smtClean="0"/>
              <a:t> </a:t>
            </a:r>
          </a:p>
          <a:p>
            <a:r>
              <a:rPr lang="en-US" b="1" dirty="0" smtClean="0"/>
              <a:t>a)  What percentage of offspring would be expected to have short whiskers from the cross of two long-whiskered seals, one that is homozygous dominant and one that is heterozygous?</a:t>
            </a:r>
            <a:r>
              <a:rPr lang="en-US" dirty="0" smtClean="0"/>
              <a:t> </a:t>
            </a:r>
            <a:br>
              <a:rPr lang="en-US" dirty="0" smtClean="0"/>
            </a:br>
            <a:r>
              <a:rPr lang="en-US" b="1" dirty="0" smtClean="0"/>
              <a:t>b) If one parent seal is pure long-whiskered and the other is short-whiskered, what percent of offspring would have short whiskers?</a:t>
            </a:r>
            <a:r>
              <a:rPr lang="en-US" dirty="0" smtClean="0"/>
              <a:t> </a:t>
            </a:r>
          </a:p>
          <a:p>
            <a:endParaRPr lang="en-US" dirty="0"/>
          </a:p>
        </p:txBody>
      </p:sp>
      <p:pic>
        <p:nvPicPr>
          <p:cNvPr id="7170" name="Picture 2"/>
          <p:cNvPicPr>
            <a:picLocks noChangeAspect="1" noChangeArrowheads="1"/>
          </p:cNvPicPr>
          <p:nvPr/>
        </p:nvPicPr>
        <p:blipFill>
          <a:blip r:embed="rId2"/>
          <a:srcRect/>
          <a:stretch>
            <a:fillRect/>
          </a:stretch>
        </p:blipFill>
        <p:spPr bwMode="auto">
          <a:xfrm>
            <a:off x="0" y="4948518"/>
            <a:ext cx="1371600" cy="190948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6019800" y="4572000"/>
            <a:ext cx="2806700" cy="21050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3" presetClass="exit" presetSubtype="10" fill="hold" nodeType="withEffect">
                                  <p:stCondLst>
                                    <p:cond delay="0"/>
                                  </p:stCondLst>
                                  <p:childTnLst>
                                    <p:animEffect transition="out" filter="blinds(horizontal)">
                                      <p:cBhvr>
                                        <p:cTn id="10" dur="500"/>
                                        <p:tgtEl>
                                          <p:spTgt spid="7171"/>
                                        </p:tgtEl>
                                      </p:cBhvr>
                                    </p:animEffect>
                                    <p:set>
                                      <p:cBhvr>
                                        <p:cTn id="11" dur="1" fill="hold">
                                          <p:stCondLst>
                                            <p:cond delay="499"/>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AA = normal</a:t>
            </a:r>
          </a:p>
          <a:p>
            <a:r>
              <a:rPr lang="en-US" dirty="0" err="1" smtClean="0"/>
              <a:t>Aa</a:t>
            </a:r>
            <a:r>
              <a:rPr lang="en-US" dirty="0" smtClean="0"/>
              <a:t> = normal (called sickle-cell trait)</a:t>
            </a:r>
          </a:p>
          <a:p>
            <a:r>
              <a:rPr lang="en-US" dirty="0" err="1" smtClean="0"/>
              <a:t>aa</a:t>
            </a:r>
            <a:r>
              <a:rPr lang="en-US" dirty="0" smtClean="0"/>
              <a:t> = sickle-cell anemia</a:t>
            </a:r>
          </a:p>
          <a:p>
            <a:pPr>
              <a:buNone/>
            </a:pPr>
            <a:r>
              <a:rPr lang="en-US" dirty="0" smtClean="0"/>
              <a:t>A couple, both of whom have the sickle cell trait, are considering having children.  They want to know the odds of having a child with sickle cell disease.  What would you tell them?</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Genotype vs. Phenotype</a:t>
            </a:r>
            <a:endParaRPr lang="en-US" dirty="0"/>
          </a:p>
        </p:txBody>
      </p:sp>
      <p:sp>
        <p:nvSpPr>
          <p:cNvPr id="3" name="Content Placeholder 2"/>
          <p:cNvSpPr>
            <a:spLocks noGrp="1"/>
          </p:cNvSpPr>
          <p:nvPr>
            <p:ph idx="1"/>
          </p:nvPr>
        </p:nvSpPr>
        <p:spPr/>
        <p:txBody>
          <a:bodyPr/>
          <a:lstStyle/>
          <a:p>
            <a:r>
              <a:rPr lang="en-US" dirty="0" smtClean="0"/>
              <a:t>Genotype: actual genetic make-up of an individual</a:t>
            </a:r>
          </a:p>
          <a:p>
            <a:pPr lvl="1"/>
            <a:r>
              <a:rPr lang="en-US" dirty="0" smtClean="0"/>
              <a:t>Example: </a:t>
            </a:r>
            <a:r>
              <a:rPr lang="en-US" dirty="0" err="1" smtClean="0"/>
              <a:t>Ww</a:t>
            </a:r>
            <a:endParaRPr lang="en-US" dirty="0" smtClean="0"/>
          </a:p>
          <a:p>
            <a:r>
              <a:rPr lang="en-US" dirty="0" smtClean="0"/>
              <a:t>Phenotype: actual appearance of the individual</a:t>
            </a:r>
          </a:p>
          <a:p>
            <a:pPr lvl="1"/>
            <a:r>
              <a:rPr lang="en-US" dirty="0" smtClean="0"/>
              <a:t>Example: long whiskers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139</TotalTime>
  <Words>849</Words>
  <Application>Microsoft Office PowerPoint</Application>
  <PresentationFormat>On-screen Show (4:3)</PresentationFormat>
  <Paragraphs>107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Solstice</vt:lpstr>
      <vt:lpstr>Mendelian Genetics</vt:lpstr>
      <vt:lpstr>Mendel’s Principle of Heredity</vt:lpstr>
      <vt:lpstr>Gregor Mendel 1860s</vt:lpstr>
      <vt:lpstr>Mendel’s conclusions</vt:lpstr>
      <vt:lpstr>Principle of Dominance</vt:lpstr>
      <vt:lpstr>Punnet Square</vt:lpstr>
      <vt:lpstr>Slide 7</vt:lpstr>
      <vt:lpstr>Slide 8</vt:lpstr>
      <vt:lpstr>Genotype vs. Phenotype</vt:lpstr>
      <vt:lpstr>Slide 10</vt:lpstr>
      <vt:lpstr>Slide 11</vt:lpstr>
      <vt:lpstr>Principle of Segregation</vt:lpstr>
      <vt:lpstr>Test Cross</vt:lpstr>
      <vt:lpstr>Slide 14</vt:lpstr>
      <vt:lpstr>Codominance</vt:lpstr>
      <vt:lpstr>Multiple Alleles</vt:lpstr>
      <vt:lpstr>Slide 17</vt:lpstr>
      <vt:lpstr>Slide 18</vt:lpstr>
      <vt:lpstr>Slide 19</vt:lpstr>
      <vt:lpstr>Dihybrid Cross</vt:lpstr>
      <vt:lpstr>Sex Linked Traits</vt:lpstr>
      <vt:lpstr>Example: Hemophilia</vt:lpstr>
      <vt:lpstr>Slide 23</vt:lpstr>
      <vt:lpstr>Slide 24</vt:lpstr>
      <vt:lpstr>Example: Color Blindness</vt:lpstr>
      <vt:lpstr>Baldness</vt:lpstr>
      <vt:lpstr>Pedigree</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Mendelian Genetics</dc:title>
  <dc:creator>Gina Sing</dc:creator>
  <cp:lastModifiedBy>testuser</cp:lastModifiedBy>
  <cp:revision>26</cp:revision>
  <dcterms:created xsi:type="dcterms:W3CDTF">2009-03-12T21:19:23Z</dcterms:created>
  <dcterms:modified xsi:type="dcterms:W3CDTF">2009-03-23T11:27:12Z</dcterms:modified>
</cp:coreProperties>
</file>