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1" r:id="rId2"/>
    <p:sldId id="273" r:id="rId3"/>
    <p:sldId id="274" r:id="rId4"/>
    <p:sldId id="256" r:id="rId5"/>
    <p:sldId id="257" r:id="rId6"/>
    <p:sldId id="258" r:id="rId7"/>
    <p:sldId id="259" r:id="rId8"/>
    <p:sldId id="260" r:id="rId9"/>
    <p:sldId id="261" r:id="rId10"/>
    <p:sldId id="269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EE0D-DEAD-4C48-A8BB-7B4A7A71AED5}" type="datetimeFigureOut">
              <a:rPr lang="en-US" smtClean="0"/>
              <a:t>9/1/2013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C086F-1DCC-4187-BF74-EBD087F361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EE0D-DEAD-4C48-A8BB-7B4A7A71AED5}" type="datetimeFigureOut">
              <a:rPr lang="en-US" smtClean="0"/>
              <a:t>9/1/2013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C086F-1DCC-4187-BF74-EBD087F361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EE0D-DEAD-4C48-A8BB-7B4A7A71AED5}" type="datetimeFigureOut">
              <a:rPr lang="en-US" smtClean="0"/>
              <a:t>9/1/2013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C086F-1DCC-4187-BF74-EBD087F361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EE0D-DEAD-4C48-A8BB-7B4A7A71AED5}" type="datetimeFigureOut">
              <a:rPr lang="en-US" smtClean="0"/>
              <a:t>9/1/2013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C086F-1DCC-4187-BF74-EBD087F361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EE0D-DEAD-4C48-A8BB-7B4A7A71AED5}" type="datetimeFigureOut">
              <a:rPr lang="en-US" smtClean="0"/>
              <a:t>9/1/2013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C086F-1DCC-4187-BF74-EBD087F361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EE0D-DEAD-4C48-A8BB-7B4A7A71AED5}" type="datetimeFigureOut">
              <a:rPr lang="en-US" smtClean="0"/>
              <a:t>9/1/2013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C086F-1DCC-4187-BF74-EBD087F361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EE0D-DEAD-4C48-A8BB-7B4A7A71AED5}" type="datetimeFigureOut">
              <a:rPr lang="en-US" smtClean="0"/>
              <a:t>9/1/2013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C086F-1DCC-4187-BF74-EBD087F361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EE0D-DEAD-4C48-A8BB-7B4A7A71AED5}" type="datetimeFigureOut">
              <a:rPr lang="en-US" smtClean="0"/>
              <a:t>9/1/2013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C086F-1DCC-4187-BF74-EBD087F361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EE0D-DEAD-4C48-A8BB-7B4A7A71AED5}" type="datetimeFigureOut">
              <a:rPr lang="en-US" smtClean="0"/>
              <a:t>9/1/2013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C086F-1DCC-4187-BF74-EBD087F361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EE0D-DEAD-4C48-A8BB-7B4A7A71AED5}" type="datetimeFigureOut">
              <a:rPr lang="en-US" smtClean="0"/>
              <a:t>9/1/2013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DFC086F-1DCC-4187-BF74-EBD087F361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EE0D-DEAD-4C48-A8BB-7B4A7A71AED5}" type="datetimeFigureOut">
              <a:rPr lang="en-US" smtClean="0"/>
              <a:t>9/1/2013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C086F-1DCC-4187-BF74-EBD087F361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511EE0D-DEAD-4C48-A8BB-7B4A7A71AED5}" type="datetimeFigureOut">
              <a:rPr lang="en-US" smtClean="0"/>
              <a:t>9/1/2013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0DFC086F-1DCC-4187-BF74-EBD087F361F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math.rice.edu/~lanius/Algebra/hottub.html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rmeyer.com/graphingstories1/graphingstories2.mov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rmeyer.com/graphingstories1/graphingstories2.mov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rmeyer.com/graphingstories1/graphingstories2.mov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picgifs.com/glitter-graphics/glitter-graphics/welcome/glitter-graphics-welcome-182976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5455"/>
            <a:ext cx="86868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1647825"/>
            <a:ext cx="7772400" cy="4572000"/>
          </a:xfrm>
          <a:prstGeom prst="rect">
            <a:avLst/>
          </a:prstGeom>
        </p:spPr>
        <p:txBody>
          <a:bodyPr vert="horz" lIns="91440" tIns="9144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latin typeface="Arial Black" pitchFamily="34" charset="0"/>
              </a:rPr>
              <a:t>Agenda</a:t>
            </a:r>
          </a:p>
          <a:p>
            <a:r>
              <a:rPr lang="en-US" dirty="0" smtClean="0">
                <a:latin typeface="Arial Black" pitchFamily="34" charset="0"/>
              </a:rPr>
              <a:t>Business</a:t>
            </a:r>
          </a:p>
          <a:p>
            <a:pPr lvl="1" algn="l"/>
            <a:r>
              <a:rPr lang="en-US" dirty="0" smtClean="0">
                <a:solidFill>
                  <a:schemeClr val="accent2"/>
                </a:solidFill>
                <a:latin typeface="Arial Black" pitchFamily="34" charset="0"/>
              </a:rPr>
              <a:t>Seating Chart/Attendance</a:t>
            </a:r>
          </a:p>
          <a:p>
            <a:pPr lvl="1" algn="l"/>
            <a:r>
              <a:rPr lang="en-US" dirty="0" smtClean="0">
                <a:solidFill>
                  <a:schemeClr val="accent2"/>
                </a:solidFill>
                <a:latin typeface="Arial Black" pitchFamily="34" charset="0"/>
              </a:rPr>
              <a:t>Course Information and Grading</a:t>
            </a:r>
          </a:p>
          <a:p>
            <a:pPr lvl="1" algn="l"/>
            <a:r>
              <a:rPr lang="en-US" dirty="0" smtClean="0">
                <a:solidFill>
                  <a:schemeClr val="accent2"/>
                </a:solidFill>
                <a:latin typeface="Arial Black" pitchFamily="34" charset="0"/>
              </a:rPr>
              <a:t>Classroom procedures</a:t>
            </a:r>
          </a:p>
          <a:p>
            <a:pPr lvl="1" algn="l"/>
            <a:r>
              <a:rPr lang="en-US" dirty="0" smtClean="0">
                <a:solidFill>
                  <a:schemeClr val="accent2"/>
                </a:solidFill>
                <a:latin typeface="Arial Black" pitchFamily="34" charset="0"/>
              </a:rPr>
              <a:t>Set up POTD and TOTD folders</a:t>
            </a:r>
          </a:p>
          <a:p>
            <a:endParaRPr lang="en-US" dirty="0" smtClean="0">
              <a:latin typeface="Arial Black" pitchFamily="34" charset="0"/>
            </a:endParaRPr>
          </a:p>
          <a:p>
            <a:r>
              <a:rPr lang="en-US" dirty="0" smtClean="0">
                <a:latin typeface="Arial Black" pitchFamily="34" charset="0"/>
              </a:rPr>
              <a:t>POTD #1</a:t>
            </a:r>
          </a:p>
          <a:p>
            <a:endParaRPr lang="en-US" dirty="0" smtClean="0">
              <a:latin typeface="Arial Black" pitchFamily="34" charset="0"/>
            </a:endParaRPr>
          </a:p>
          <a:p>
            <a:r>
              <a:rPr lang="en-US" dirty="0" smtClean="0">
                <a:latin typeface="Arial Black" pitchFamily="34" charset="0"/>
              </a:rPr>
              <a:t>Lesson 1 </a:t>
            </a:r>
          </a:p>
          <a:p>
            <a:r>
              <a:rPr lang="en-US" dirty="0" smtClean="0">
                <a:latin typeface="Arial Black" pitchFamily="34" charset="0"/>
              </a:rPr>
              <a:t>TOTD </a:t>
            </a:r>
          </a:p>
          <a:p>
            <a:endParaRPr lang="en-US" dirty="0" smtClean="0">
              <a:latin typeface="Arial Black" pitchFamily="34" charset="0"/>
            </a:endParaRPr>
          </a:p>
          <a:p>
            <a:r>
              <a:rPr lang="en-US" dirty="0" smtClean="0">
                <a:latin typeface="Arial Black" pitchFamily="34" charset="0"/>
              </a:rPr>
              <a:t>Homework: </a:t>
            </a:r>
          </a:p>
          <a:p>
            <a:r>
              <a:rPr lang="en-US" dirty="0" smtClean="0">
                <a:latin typeface="Arial Black" pitchFamily="34" charset="0"/>
              </a:rPr>
              <a:t>Parent signature</a:t>
            </a:r>
          </a:p>
          <a:p>
            <a:r>
              <a:rPr lang="en-US" dirty="0" smtClean="0">
                <a:latin typeface="Arial Black" pitchFamily="34" charset="0"/>
              </a:rPr>
              <a:t>Problem Set 1</a:t>
            </a:r>
            <a:endParaRPr lang="en-US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02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60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52" y="152400"/>
            <a:ext cx="8857842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654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36" y="228600"/>
            <a:ext cx="837314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895600" y="5334000"/>
            <a:ext cx="5486400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 minutes with the person next to you:  </a:t>
            </a:r>
          </a:p>
          <a:p>
            <a:pPr algn="ctr"/>
            <a:r>
              <a:rPr lang="en-US" dirty="0" smtClean="0"/>
              <a:t>Jot down your ideas on this page.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44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1" y="152400"/>
            <a:ext cx="6934200" cy="3975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1000" y="4112450"/>
            <a:ext cx="6705600" cy="338554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What is happening in the story when the graph is </a:t>
            </a:r>
            <a:r>
              <a:rPr lang="en-US" sz="1600" dirty="0" smtClean="0"/>
              <a:t>increasing over time?</a:t>
            </a:r>
            <a:endParaRPr lang="en-US" sz="1600" dirty="0"/>
          </a:p>
        </p:txBody>
      </p:sp>
      <p:sp>
        <p:nvSpPr>
          <p:cNvPr id="2" name="Rectangle 1"/>
          <p:cNvSpPr/>
          <p:nvPr/>
        </p:nvSpPr>
        <p:spPr>
          <a:xfrm>
            <a:off x="381000" y="5029201"/>
            <a:ext cx="777240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dirty="0"/>
              <a:t>What is happening in the story when the graph is </a:t>
            </a:r>
            <a:r>
              <a:rPr lang="en-US" dirty="0" smtClean="0"/>
              <a:t>decreasing over time?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5867400"/>
            <a:ext cx="746760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dirty="0"/>
              <a:t>What is happening in the story when the graph is </a:t>
            </a:r>
            <a:r>
              <a:rPr lang="en-US" dirty="0" smtClean="0"/>
              <a:t>constant over time?</a:t>
            </a:r>
            <a:endParaRPr lang="en-US" dirty="0"/>
          </a:p>
        </p:txBody>
      </p:sp>
      <p:sp>
        <p:nvSpPr>
          <p:cNvPr id="5" name="Explosion 1 4"/>
          <p:cNvSpPr/>
          <p:nvPr/>
        </p:nvSpPr>
        <p:spPr>
          <a:xfrm rot="1440172">
            <a:off x="5867400" y="990600"/>
            <a:ext cx="2895600" cy="18288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Discussion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958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1" y="152400"/>
            <a:ext cx="6934200" cy="3975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1000" y="4112450"/>
            <a:ext cx="6705600" cy="338554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What does it mean for one part of the graph to be steeper than another?</a:t>
            </a:r>
            <a:endParaRPr lang="en-US" sz="1600" dirty="0"/>
          </a:p>
        </p:txBody>
      </p:sp>
      <p:sp>
        <p:nvSpPr>
          <p:cNvPr id="2" name="Rectangle 1"/>
          <p:cNvSpPr/>
          <p:nvPr/>
        </p:nvSpPr>
        <p:spPr>
          <a:xfrm>
            <a:off x="381000" y="5029201"/>
            <a:ext cx="777240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dirty="0"/>
              <a:t>What is </a:t>
            </a:r>
            <a:r>
              <a:rPr lang="en-US" dirty="0" smtClean="0"/>
              <a:t>the average rate of change from 0 to 4 minutes?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5867400"/>
            <a:ext cx="746760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Could this be a person on a ladder?  Walking on a hill?</a:t>
            </a:r>
            <a:endParaRPr lang="en-US" dirty="0"/>
          </a:p>
        </p:txBody>
      </p:sp>
      <p:sp>
        <p:nvSpPr>
          <p:cNvPr id="6" name="Explosion 1 5"/>
          <p:cNvSpPr/>
          <p:nvPr/>
        </p:nvSpPr>
        <p:spPr>
          <a:xfrm rot="1440172">
            <a:off x="5952875" y="1236336"/>
            <a:ext cx="2928462" cy="1042791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Discussion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931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914400"/>
            <a:ext cx="75819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5800" y="374134"/>
            <a:ext cx="4314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 your notes you will find this definition: 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895600"/>
            <a:ext cx="7515225" cy="31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3275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Closing Comments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1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419600" y="2819400"/>
                <a:ext cx="35814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dirty="0"/>
                  <a:t>How would you describe the graph of Example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2</m:t>
                    </m:r>
                  </m:oMath>
                </a14:m>
                <a:r>
                  <a:rPr lang="en-US" dirty="0"/>
                  <a:t> to a friend?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2819400"/>
                <a:ext cx="3581400" cy="923330"/>
              </a:xfrm>
              <a:prstGeom prst="rect">
                <a:avLst/>
              </a:prstGeom>
              <a:blipFill rotWithShape="1">
                <a:blip r:embed="rId2"/>
                <a:stretch>
                  <a:fillRect l="-1361" t="-33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419600" y="4038600"/>
            <a:ext cx="32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/>
              <a:t>What type of equation(s) would be required to create this graph?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495800" y="5377934"/>
            <a:ext cx="3403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Did we achieve our goal today?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237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 of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9"/>
            <a:ext cx="7520940" cy="232837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Write the HOMEWORK in your agenda: </a:t>
            </a:r>
          </a:p>
          <a:p>
            <a:endParaRPr lang="en-US" dirty="0"/>
          </a:p>
          <a:p>
            <a:r>
              <a:rPr lang="en-US" dirty="0" smtClean="0"/>
              <a:t>Problem Set 1 (Pages 3 and 4 of your notes packet). </a:t>
            </a:r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Please Note: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You do NOT need the internet to complete, but you WILL need graph paper!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Complete TOTD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57600" y="55626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Great job today! </a:t>
            </a:r>
            <a:endParaRPr lang="en-US" dirty="0"/>
          </a:p>
        </p:txBody>
      </p:sp>
      <p:pic>
        <p:nvPicPr>
          <p:cNvPr id="4098" name="Picture 2" descr="Animated dancing banana emoticon (Banana Emoticons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1" y="5410200"/>
            <a:ext cx="1907000" cy="1040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596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61929" y="300335"/>
            <a:ext cx="80201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Classroom Procedures</a:t>
            </a:r>
            <a:endParaRPr lang="en-US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30423" y="3048000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Passes: Bathroom, Nurse, etc.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03050" y="2426732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Lockdown/Emergency Lockdown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97132" y="3657600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Drinking Fountain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97132" y="1811045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Fire Drill Procedure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97132" y="4343400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Seating Chart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199965" y="4920734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Pencil Sharpener, Trash, Recycling</a:t>
            </a:r>
            <a:endParaRPr lang="en-US" dirty="0"/>
          </a:p>
        </p:txBody>
      </p:sp>
      <p:sp>
        <p:nvSpPr>
          <p:cNvPr id="9" name="AutoShape 2" descr="data:image/jpeg;base64,/9j/4AAQSkZJRgABAQAAAQABAAD/2wCEAAkGBhQSERUUExQWFBUVFxoYGBgYGBYVHxoeGBcXGhgcGB0YHCcfGhwjGhgcHy8gIycqLC0sHB4xNTAqNSYsLikBCQoKDgwOGg8PGiokHyQqLCwqKiwqKiwvKSwsKSwsLCwsLCwsLCwsKSwtLCwsLCwsLCwpKSwsLCksLCwsLCwpLP/AABEIAJ8BPQMBIgACEQEDEQH/xAAbAAACAwEBAQAAAAAAAAAAAAAFBgADBAIBB//EAE8QAAICAAQDBAMJCg0EAgMBAAECAxEABBIhBRMxBiJBUTJhcRQjQlJTgZGxwRUkM2JzkpOhstEHFjRDY3KCg6Kzw9LTVHSjwpTwhLThZP/EABkBAAMBAQEAAAAAAAAAAAAAAAACAwEEBf/EADARAAICAQMDAgQGAQUAAAAAAAABAhEDEiExE0FRBGEUIjLwM3GBscHRQgUjoeHx/9oADAMBAAIRAxEAPwD602UDzSlrNaQveYUNNnoR4nHZ4YnnJ800w+p8WQn32X1Mv+Wp+3F+OHJJ6nuK2ZBwxfjS/p5/tfEPDR8eUf3sn2tjXiYTXLyZZkXIEdJpvzg37SnHRyr/AC8v/i/48acTG9SXkLZl9yyfLy/RB/xYjZaXwncf2Yj/AOmNWJg6kvIWYzl5v+oP6OM/ux6I5x/PIfbF+5xjXiY3qz8m2ZazHysX6F/+bEvMfKQn+6cf6pxqxMHVn5CzJzMz5wn5pB9px77ozHxIT/bkH+mcasTG9afkLMwzeY+Si/Sv/wAOPDnp/kYz7Jj9seNWJg60gsz/AHQl8YPokU/WBiHicn/TufY8P2uMaMTG9eQWUfdRv+nl+mD/AJcT7qn5CX/xn6pMX4mN68gso+648YpvzL+o46HGE+LKP7qX7FxbiYPiH4Cyo8Zj8pf0M/8Asxz93ovEsPbHKPrXF9YmN+IfgLM47Q5f5UD22v1jHo7Q5b5eL89f34vvEvG/EextlQ45lz/PxfpE/fjteLQnpLGf7a/vx0Ris5dT1VT8wwfEewWaEzSHoyn2EHFgYYHNwyI9Yoz/AGF/djg8GgPWGL9Gn7sb8QvAWFcTAo8Hh+ST80D6sZMhw+MvN3T3ZAB3n296iO2+25J+c43rrwFjBiYGHhiXff8AmllH1PjwcNX40v6ab7XwdeIWFLxMCvuWPCSb9NIfrY48HDT4TTD+2D+0p/VjevELC2JgUMg3y830ofrTEOSf/qJv/CfriwdeIWgriYFe5JP+ol/Ng/4sLHbLiubypj5WYY69Vho4jWnTVUo+N+rDRyxk6QWNkI98l/rj/LTGPK8Wd0VxA+lwGHfhuiARY17WD0xrjbvzepx/lR4z8I/k8P5KP/LXElBSlKwLFzz1vC4/tQn/AFMcjiLfIS/TAfqlxpxMP0IhSBz9ogHEZhnDNVDShu9VbhyPgt9GNP3TPyM35gP1HGDNb5yP1cv9jOn/ANcHcY8MQpGJuJgfzc3zROfqGPPusvxJh/cTH6kxuxKxnRiGkGDtDCX0e+awLK8mewNuvvf4w+kYsHGo7r3z54Zh+spWB+VT7/mP4tfSmU/dgzjehEKMw43D8Y/Orj61x43H8uOsyD2mvrxq1Yx8bc+5p9z+Bk/y2wdBeQo9XtBlj0zEP6RP346+7mX+Xh/SR/vxx2bBGWTruXP0yucESML0F5DSZF4vCek0R/vE/fjrMcSjSMyM40CgWHe3JAAGm7JJAoeYxccup6qp/sjCf2mQJl89ShRzMvWkAbgQNe3jeFeJLuFB5e1GXPw2/RTf7MdjtHl/lP8AC4+tcLHAuyiZnWSVjWOTl6Fhy+4EUZHeeMkHU5P0DbrjFkMkhgiPLj1yGNbKKBckiqCwQC6DeFXXhjXiSG0odj2gy46yoPaa+vE/jDlqszxADxLqPrOFx+yEgdQI8syENqanTTVaRpttV772KrxvAzjPDREsqFEDIYiGTUL1OK2I2PdrqeuE6aDQfRVYEAg2DuCN7wCzfEpBK4DsPfeWipCJOkCSksdQ+M3q2A69S3DhUMf9RP2RhY4ujmTuBT9+EuGflgoMkhNtRoatOqtyuoeONxRTk0xEEWz83xpP/iO37L49biko+Gf/AIGbP1PhO91TqhzMmdRwSjp3GCRL3yxkBj1VIkg0jTrXUh74BY4+LZOIJIJuJrr0ssjSqWS5mFCCiKQGEqStiwwsbhb6I+BqPoHD+LO8yoXR1KyXUUsLI0Zh7rLI5O4lvoPDreM/EO0UiTSqoiVIyoJcsLLIj3YIAHfA+bFHBmBzZI6HnkewpkCPX0OMPFUBzbj/AP0wfqhiYfUMSlGKlx2M7m9e1jnp7nP96fsBxZ/Gl/iQn++Yf6Rx0YF+Kv0DHHuGP5OP8xf3Yhrj4M2Lf4zP4RIf74/8WPV7SyfIr80t/wCmMUnIR/Jx/mJ+7GDivD4lVCscakSxUVRVI98XxAvpt8+GUot1Ruwz8J4jz4y2nQQzKRYb0WIsEeB64HJxtIp+W4e8xmGjVgO6GWFCAzXsSFIA3Jo474Dmkjy5Z2VBzZbLMFG0jDqfZj5z2t7WFzmY42ZeTPHNDSqRJJ3ZFLlqKVooICGN33gaDwx6pNIw+w4mMfBuKLmYIp09GVAw8asbj2g2PmxsxHgwmJgb2izzQ5Z3j9M6UTps0jrGh322Zwd9tt8Js0CQPmpYVfnZIo8kurUZYzFE0izM7EsWUSEINgSjDesUhic1ZqR9ExMTExIwmEr+ESIM0Ni6D/8Arh1wm9vj3ovY31jFcX1I1DOGo5g+T39EMeOOGD3iL8kn7C4kh2zP9Zv8mPHWRHvUf5NP2Rjox/VI0vx4TWPcTFzRZzPGQGjzPLm0hI35eg8yjFnttHXV3hteGzAIm86PVpP/AIcx/uwdwrBExMTEwpov5E3n8z6lQfSkX+3BrAjhw++80fXH9TD/ANcF8OjCYFcdzsfLlhLjmNBI4S+8V9AtXlqYDBXA/joHIkNb0F9fedRV+VnGgc9meIRvFy0cM8NCRfFTIOYt+1WvBjA/gK/e0JoWY0JPn3B188EMIzSYT+1f8mzv5aMf+HL4cMJfa6/cub/7hB/4YB9Ywk+DDTwnjBy5mXlO+tw6EaAtcqNCGZmFEMh2AJojbA7LoUCa9Kj3TGVAawqnMIyqWIF1dXQ8PaesxFKxnMcixiBNZBj1lgVmOx1Cu8gHTpq8SKmaiaRI1VuWZWRdRUOBq9R6jw+fGW3SKbbjqjg9Dfs3+rCV2zsPN/UgbfbpJJ/swZP8H0Hx2/R5U/6F4U+NcJfLe6ImZHU8t0KxrGQrGVafSAGbuE3XjjOnp3McrPpGXWkUeSj6sLuZmVZJGZuWoknLOdJ0hcrGC1EEUBfUHphlUbYWJIUeR0koo75kOCSvd0Qq1kEVsTvYxLDyyUTzh/BcnqIQB3QRs6lm2JVwheMEKpZS1qVANdO6K9HDMiJ1gMUTSlCQjLzCEIYfDukqNlA6AAgAA0beBZ3LytMcvrpXWNtRcC0jULoVzstbXQsgnfrjJmDl1z4d8tIJgEC5gWynWkiKtK133WWtPrNWCb7lTVwlKzj7VRnA9gXIjb6K+bA7ijffbf8AcxD6MshwV4YPvtvbmP1nKD/1wD7QqDPIDr/lCVywS+r3IhTTXiH0nfbbeheJy+p/kJ3D2OZJAoJJAABJJ2AA3JJ8ABgLwLjEzRQnOJHFJKzx0jdJIy9oQSdyqlgVLD2WL1doJkWE8yRYwWWiwLBiGDhSq95gdJBA3q8cmmnTFLcrxiKRtKtTkWFYNGxG51KrgErsdwNqN1jzjB7ieuWP9sH7MKXDvfpoBZWTlK+uWVn5illfmQLQ6tE+21KqnoSuGzjHox/lU+3FXBRmkb32FvttGFyMGYFjl5iZHIbR3ZZJAbPgNcafT68BexHYabPO2Zkb3Jl/wcaxKokYKTqpnBKjVdsbJqh3VGPq3ZxfvcX8eU/TNIRi7gq+9t+Wn/z5MU6jSaRrltQD7G5dMk0vD9e0bcyAOw1NFJ3jXTVpk5gNdNul4a8B+I9nxJnMrmQQGy/MB/GWSMrQ9Yaj7C2E7hUrrHGyyyoSik1IxFkAm1csnX8XGRh1N0KOPa8H3HKwFmMLL0v8C6y9PHZOnj0wO7WvD7gzAhCl82FGzMhd5UihjNDe6aIaDQrr680HaPML6RSYeTDln85LX/BjFwBMikzOmXzCmFrI1STxQuUAuNEdgh5ZAsINK0O6NsVgpY000CH8DExmyfE4pfwUiSeellavaAbHz4045GYTCj24Hfj/AKp+sYbsKnbGSpEH4p+vFMP1o1B3MQlkzIXcsWA9piVfrxRl86yqqmCcEKB6MZ6ADwkwPz/GZI5OVAEaV5ZGIcPpWNRRYsg2OvSoB62fIkZ+0PamaOElFjiYaSeZInomRVYxjx2JosOtDSxNYpqcZOu5oeOe/opfzL+o48PEQBZSX9FIfqBxpyObEsauAQGFgNsd/MXt7MLfF+2xilmjjiWTkFVfVIY+84RhVRsCNLjf8V/i77HLNukgstXO/fmsxzBPjcibwirwS/SY/QcGPu3H/SD2wzj648LEnbHMAEcqEMoZi1yEMFWZlULQKFhFd6moEbG9rOB9uXmzMcMkUcYkEmkrIXJMZfbdR8FGv1i+mHcppW0FjH93IfFiPaki/WuPTxyAdZVHttfrAx84/hsy8rPlDGJWATMkiMO1MoiaMkKD/OBRvtdYbf4OJHORXmKyMGIZWXQQaXV3fgBmJcLtQYbDpjNfyagsp4NxmH3Tm2MqKCyAFmCg0ZdwTQPUdPVg2OMwH+fh/Sx/7saZeJxLIsTSosj+ihdQzdfRUmz0PQeBxoIvC9f2CzCvE4T0miPskQ/bjJxzPR8hu+hGqIekp6zRjz9eNXFc4kIUtGXLtoVVCkk6Wb4RAA0oTufDGbh88M7Mpy+hkCtUiQmwxcAjQzDqh8vDDLM6utgs09nXBymX3B95i6H+jXBGsYW4JAesER/u0/discCyrCxBAQfERx/YML1l4CwnXqOEbtg/3pmj0++gP8EY+bDQeAZf5GMexQPqx5LwGBo+VywE1a6Usne+NaEG/nxjyphYp8HzeQ5uYebNhJTKVKrmWQlFC6BpRwdNkketj5m6ZMvlxmI/cDoVREci3lUGJwFBGsEEhru99Pjvg9nOzuRjI5hEZrbVO67eOzyb4yNwHhp/nEP98rfWThuqq2RtmwcczfnD+ik/5cL3ad5WV5JShLKqAIjIAEWc76naydf6sbxwHhvRZgPDZ02+crQxtb+D7LkenL4+MfiCD/N+RIv14x5PJtoaMLERVpwGohmzgo1uA8CkUeoo1hnwGm7O6i3vgKs7PoeKKQKXNtWpbq/M4njko3YidFuUyQjJCR0pAJfUzFiLAB1WxAHQk0NVAdcWpDLzQdXvWitGnctq9LVey6dqrc+Vb4D2XHllvnykZ+phj3+LfhpyhH/aAfVKMV1w8j6irhP8rfr1zHX8pBhd7WIGllBFj3VH19WVjOG7hnBTFJquEKFZVSKIxC3ZWZmuRrPcHgMKfac++yf90v8A+qn7sUwNSzxryv3RLI/ll+TA/AMqBngJZjKKLxo2+iQGQxkkksTy3mCsfI+SgbuJZZcxmc20tmPJxRpGmplBlzABVjpINWQDv4L5YxrwppncRkLKpy8iPuNOmaQSEVWruEdzoSFvzwS7VcFebLRWI+drhWVgWQNZ0UCBqKc11YKelX1GN9YoQ9Q0l+hPE3LGm9xN4DneVmYZJGcwxhbdzehWEypq+KBrG4AUb9CwB+gZzjUMjLHHLG7rMoZVYEj3uRvA77C9sDcn2YGVkZ/dAeSAKZoljpTHLswJYnVpAEnT4C2BqGNyRCFFy4WShm9SEq2kKcuSAGrTSm0Au+7vv148aveXI+OLS+bkaOzRvLL7ZP8ANkxfwge9n8rN+ueQ4p7NfyWP16j59XY4GZzNsMqiChz5pImayuhWeZnfYHcIp8hZuxWCrk17jhD+MSelokEN0JqUofXQbXoJ2DldJ23oglK4a1wxEfJp+yMXZTtskiJJl5J5ZWUaYYYWEI0BWMQ1gaiBIFLqdQFNSqtCNMvOlCm1dudGaYBo56kVlsdCzMPUQRjsxwUboGjvBbgsOVGVaXM8tQs0gEjHQR3qAVwQwO3QHfAnBfIIPubMTE02mWVgikKxKykghj6NEWT1oHY9DUEcZ2LJSEAZoGzSmZVzCE8syUHlXUajBY1IKFX1x5m8nPBA00MivGiM/vMrrYUEnSkwmjPToCPb4YHJ2eZmh5fDY0iZwDqZzpQpGvfQutnlNKhBsfBptRwTg7PDK8NzJCGJ5YmLx6ldUOlhpTSPR3NXdChsFACtJ8mhTs9m52MyZgxlo2UAoG6MgamJoMw8wqj1Yy9pFuVdr7g8Pxmxv4Uffsz+UT/JjP24z8XW5v7tf2pMcsV/u0gQM4okceYEkfLOYkeSNk1KGYEkozAmyqmPc+CljvQGAPHeBsqjLs2VaeddRdgGndrVnCFyoWLVEDr6KoA02o1L/bRj7tzWkDUJQwsAiww03d3uo6jph6ghi5InWPMhOVrBHuMhUK6zpXVtsNwBvQ8hhoNTm+1OhIZNTa8B/L8NyoUAOV2HdGZloeoVJhffsGx1MM2jO4o6kJB707WSZS+oc8gHVVKuxrGz7nIS4VJmCsV1cvLUSuxq6PXbp4YozHDlVWZ0k0qCTcGXagBZNKxJob0BjppDmGfshOSIxPG0pSjUZKInJMGtyX1FiNRVRW5a7AJA3K9hc2+YcxzxJyJC6yqrH32SSR5UGwpVMhsC+62i7BYMk3CFjkKxM6uFViYYSuzE6dRjZQ3onY37N8Z4+Boo/BMx6lmyepiTuSx12zE2STuScAB77gzLIkqZi3WNkIlTmL3zGxK6GQruniT19W43jfDZ8tls1mFzLCSmlpEjWNToVb0yB2atOsjVbGwKsYEcQhhWB5I+W+mDngDJSkUyMyair929PQ7jxrFP8WpJXeFRBpRYpNbxhWNux0gx0B3oj3tOwYekcTnKEdmZe9HzPjf8HuYPNzM2a15ks0lhSAW1DSA1jSxJAUAVdAeBx984bwOdYoxLnJWkCKHITL0WCjURcV0TfU4RMp2cGZzCSTPy2Y8sQtHmXQvE0h77rojLgh+6CRa3bUK18UVUQrHMpkZmiiAGcXVJqKUh5mkspB6H4J8AcCW1yHdXsG+MKOYie7QXicErMsapbRsukvHGul9MmoKTfTbfF/BeGSuzTrmIgrqqDlDmqeW8tnU1dCxG3liniEXKSPKZYBXl1d4sthVK8yUhw3Nc6r7w7xuz5r/B8usL5se6EQ+6JDJqmly5A+CSsKrGtpTE1uS177CODL1Yval2CUaGbtP2WzOZy7RLmgtlTsjRHusGoPG9rddab2HC9wviUmVbNxqxihycSFYHQZg6nZ2cJJzVZwSU0s+naQWBV4JTMysVOZi1LsQc/OCNgaPdO9EHfwIwq9pI9MpZZUfmwyI/LzbylgFCtqJQsFplegGvlVQvHSsUZfLQjdILTdo8+7aFkTnAErDBCHsX3TK0rHSLFarQbmiT0cOGvmJokkWSCmF1ypAR5qQZdiDYPrBwlcOhzQ4dz1zcWUEkpmkkMXNYDXoFFWKstKq6dPTbV1Jv7MyyhXMOZdonmdotU0CswY7tokhtdcmtgu3pYjGEXyO6Lu2nA2BkzGZCMBGoUqrmM8vnHlZmMsSyPzdmB7rAbr8ILBHNl81yJMtkcpFvZGoEq3MEJC8wqdRjI0jU34viG7NjNG45GchgQys+SOoEEGw0e4PTAjMdnBpJeIMFBJ1DhxAABsnUKFC/14ulWyFFGCeXPTCJI4NTLKF5RjQkBCwDgwgHrEaZ/E9QWAa+xXGVGdfJxvP7wCkqSGNksarMelQVIdSoutS01eOM38U8w4E8Zy8WtbSCbL5Znk2Wix0DQ5HdrvaQRZO4xbwHItmIg6w6ZFOmTlxZKJo5ABqW0YSRsL6GjR9eJtxmmkB9Hxk+6sfOMJapKDBSCLDaq0k7N6LWBuKwC4X7rkyaFJjZbUrzLGHeIqCllAVVt+pQkgC6JJwHzfNklCy0WAIbVSsVBtSrR91ijnZl0ldRvvVjz5tQuzmz5lhjqa+/v9AvxHtNJJlS+WqOQSpGeaofSGfSDSt3g2wBvaze6kYAZLhZXPZfQzMzStKTIOYFqIJI2xBDuBWuq1MLOyqZJwiTQ1SnXqdgaADaizJzABuUZiwqt963rGVZTlmklLNFfvQYHqD8kmomSRugeQkqB42SJxyxlLaX6eTgj6uOXImpUl287/8An3ufSspn45dXLYPodo2remX0lPrGErjGUM2YdFYKTm9iRY7uU8gRfTzxd2MzDRBokSeYtIWY0kcMAJ2jBcqzFVq+6War2FY5zKye6iY61e62YBtgwGWa1v4NgEA70aNEbY7sHyzTPV+qP5os4fwcQZlhqMjNCp1EAAVI2oKB0B7vmdhvjRn82oZVN1G6SSVue62qNB+PJIFAXxGo+WM3aGL3QmqKxOkciGJi8bgSIKJVGBbS6owqwwDBSSRjZwjgOWaNCCZGjJBIeSLQ5UcwBFK8skHcFQaIu8Vz43LI5t8i4to14MebyraNbkB3LiWjYrMgRFR5qp5VeYiHnjnjHEVSCKZrIB5hrcn73lbbzJwV4pwJOTJoEhdVLIOdOQWXvICGcgjUBsQRhaGRjzWUgUrmYlkHKOuSQatWVkDFAZCCosgEgA+FjEVjfLZUKdmO2cSxZeKRJIy4QIzBdL83UyFKbUQQD8HajdVg1luHifJBCSpYEqw6o2ssrr61aiPZhNyvZDMZjJxS86NgeXmUTkIrIyaWTlNGVp6BUFwR3yCPHDFluOoMmYi5EwyzNsrKG7pAeM1VM26i9XgRYNZNLmAAeD7zzM7SzBBCjZhoYTtItuASTWkAyBdD9NMe5Go4zZbJkM8jem/gK0ouuRwibAlVaRqJ338BQC7lsi/KzMsaNpkBjZkRFRURopDzAQdGqKgoG9gAnaxr4Q6CJFEEqPHIBzQpWPSJwhWw2lu42iyLJG9EYvGVPfuI5XsMGG3sUPvY/lZv81sKJO2G3sVIDlBRB98mOxB2M8lH58WGR1me2MKSmOpDpNM2nSoptLadZBkCkd4xh9PjWL+1Z+85vWtfSQMVZTKjORiScBo5CkkUVCkCsHiYn0jIaDHeh6NbEtd2o/kz+soPpkQYwYzcG/CZo/0y/qy8GKeK/hv7tf2pMW8CHezJ85/9CAfZjjPxXOfyafty45Y/isVHy7tPlHlz2a0oHqVlKs0a6gCCKBcMV6jw+FuKGCsXEpIrhXnQ5Z1a42OWn06yA4imDMyLTs3viEk9Opq05hIs7mpJE5jGaRVKtEdC6zZIdlYMTt3Q2wHmRi2OcTZgSclCkcchNFHpUCiRiANieaKRqJEZPiAdhHS27W7IxVNjD2e4qTPJEmuWLUZBKwCkF7ZlbSoWtV10PeqiFJBjjZrLT/kZf8tsLnCuKciSRAzSIJQhj1aigkCGNk1t3UDOUqwtaSK0mznFHkeCVFgm1PG6gVF1ZSBZ5nrx0F0aYh98T+pYR+qTGteo9oxidnSeYmKRg2gqyhWBASj8KwQb8MdtnyN+VN+jv7cBou8NyTS5SaNK1SZPLot7C2y7AAmjQs102xXleKhmbMIWWMLDzGPdCffALqzejao7agCQAN+u+/s6kmXUCWKUHlZZRpQuPe4FDC0uiH1CvZhF4L3zMnNzMZEje9iaaJSDW6opA9LUD69z6QxHLBSpi6VqTGPinFVaFVjkUuc6yko24Wf3RpZSpveOQUw8bHUEDLm+GtMhy6e9e5JdcUoA1Lr0yqkbkMUADkE1v3BuAQRvEODKGXMNrd4WWUM7O71GwZl1lrIKhhT6gL8MM/Dn1SZhhuploHcA8uONGq+tOrLfmpxHJNxqvBx+syzxR1R+9wRkuCyKzKcxI65phDJbRyu1mYykOYtKBdTnQq0ulqNnZs4lFHlOHzBKjjjglIs+Oht2JNlix3Y7knxJwnZbNvlny808iBITKjVY5kj6lfUzkIjkFZVDVqDkAity47Zx5jNiIxyLHBUhDBA8smwhRI9Wp1slrFgMiE6QAT0Yrrc6MOtxubtv9hg7PbRvXTnSjY+TkD6sBu3XFoOSQ08YkhkjYqZF1Czoaxdg6HY7+WMr8RGVL5VuWnuhJWjhSQoMuzKzaJJVPcEhJYMK0MSFsFThY4B2bgTIZySfNRoZVlISFooiQgcISF7xBq1jLGwe9ZNC0W4tNdirSkqZuyvaRocq2WgCaXsQyKwIXmSe+IF0kNpDs/UdzV00Xg5k5I5eHyqYolMPvPdQAAARmMjVZHcdR1O4O+FnhfBVaICDJvMwB5zt97srCNGKoz0yv3k0igpB9Imyc2S7SNEsyMKIKRzCRXQExuSHDadKts6kHaxVgAE0Thk1OKp3f9k2pY2rdrj+hyz2a08SnBWNkDwczVGrE89Y4lpjuugrqobHU3qIq7ZZiARFYkiWRZFpzFDoLI41RsWZGZfBzHZUXdbjAWXjyZuXOyIksaugOogIfeFy5OhlY95dZNj8Uj1P00cZJybIFjaKkroQDpdQPAoCh/tX4HHDLK4ya++Bou2xc4pwLIlJVmEOazAAkYzOsbMzs2gBxWkFkKqt7AKt0Bgr2C4bFEkzRFmDmI6izkP96wNr0sxCli5JrfoPAVOyPCkGSywMcbOsKozBF9LSFlF14sCCPpwU4TQOaoVUteXTLwD5umLxVDs44FEGycCsAwMEYIIsEGNQQQeoPlgJxns1BlYmnhUR8pfQC6gRsNK7FkvYCjpHiK6MHA/5NB+Sj/YXCd/CD/CCmWc5QRCbXGedbAaVkBAUbHv13t9qK9dW3Bo1vSSnCM04yVog4ou1rKD5cqQ17aUj9eMnFOKIIySMxS7nlxSBqHWiVGkVdkEGrojATs32vGYcQshV9Ngg6wdIFltgQTvv06C7wwTwBzHGRYkmiUj4ymVC4PqKBrHleJfBwjLuEf8AQPSODywnLb8v6N/ZDgbKw1pPDy+8gRikLKSaGzsWI6spNEm9/DuBrzf/AOVL+qCUfZhxwm5VvvtfXmcx+qOfHTi3Y0IqKpDJmcokgqRFceTKG+ixgXwXgnIzGZcKqpIY+XXWgpL6vH02NX0FVtgziYvZpMCO0B3hPlIx+iKQfbgvgJ2kO8Ptk/yzgBchTs3EEymXUdBDEP8AAuFXhvZ2VVEqrA8TpHKqyalMTiManB0uN2LPtpoliLLElu4MtZeEeUUf7C4wx5RpOHLGmzNl0UeF3GtrfhYtb8LvwxzJ02Ai5Tj8Y4fn4SQs80zaE0tWqZYQqgkUaZvRu6wQ4xoiaCBmKZfQyMdWgjvR6Hs7d1lskg+mT6itxzLLmFkGyS51JO93e7zlIu+noDDHx/iadyVNUqRMySvGC6oHVWtmHdsMibXdN7LrGWp/laJRlqYIgy8jxJHqikQ96TeRwyMxZY2NimZSqsoZ6BNkWAX/APg/4akeWLqiq0jvqqzYjkeNNz3m7qWSxslmO10FfLTq6hkIZT0I6f8A8Pqw19ns6IeGmUixGs8hHSwskrePTbHUVRmk4fmUzUMMDyciJQ9sO4AW08tmBBlqNWCqRallYtsAe89wEZeCU62cyzwsb/7hKuurd6ix3ICjooAtyX8IWTk0DmFC/TWrLvpZiCaoVpKm6pgV6gjHOa4/FmsuxjPo5iJd/EDNIqOtbFHC2rDr7QaDTRwD+f8Ay5/VFEPsx7MPvl/yUf7c+JwAbTHznf8AUFH2YsJ++X2v3qL9ufHLH8VmLkW8nkyJcxJqkVnnl6SSJarK4WwrAHxq/CsCe1i8opmA0rM15ZlEzgyCcFY1GpwDUuk1daS58MMrLTN+Uk/XI5+3GbP5FZo2jcWriiNvMHxBHh4jCObUilGCLhIkiBLNrOo7s+kFu7IhU9BQ0EUCCoNBgK74Rn8wyoDI1gVKec7kMo0kC1A1FhZG9DrVjFkOQWFEih7gZwCQFvuoSTuK1FYwt19WNHDjJKTGtPIjFWY91QATpZ9I2LLR0qNzfQb41Tk3SEtXpLmnntUjmk1udILFSFoFmYjTuAB08SVFi7HOc4fm8upkizk8+k3LG4y5LDYuYzoAjYLuE9E0Btd4tly8mUnR5PfldGReWujQdnfusxLllUV3rGggAltw3F85GprLxuDmZDBLzEeLUsr6y4Z17xUNIqjdvfDtS4dals2Psbc52hkXLNmFzEhXlcxe7D3rW0G8V2SQPnwC4Fw1iJIGfVHlzHH31SXVNy1edgZQ2kanACjYHVVYO8T4as6BGLqoZX97bQToYMoPgRYGx22Hlins/lnSAc1dMjvLI4sN3pJXfqNjQIHzYk5WtzHFPky5vsxGUfxJRgO5AN9Jqqisb+Rxi4ak87TGCeVFEt6NOW0DmKJdi6tLTa7sCr1gdKwa41neVA773QVa3JeQhEA9ethgZw/JAuSIU5kQ5bPHNNBYXuBaS9Vcvck9Ahrehka5krX6HPmxKVKv2LB2QnFkzmVpK5mgjLajQG+lHEiUANLgVV+NYDDOStGkmWR8vyZZFWaZjLEg0yRyMqxoUBtz35B1Fsau2GcFFLMklKCxIzuYNVvtZU//AHbA3hObLDM5ZImgViIwjMHMdxn3U+xNUGRQLILsD8I10qUJu0mq99v3MjqTqmX5PgjJNEodk7sryOjuZZfwYPNm7rbuwalA3TBSfOZjMQSwARkoTGZHvVJ6LKaUUh0MoLb96zpoC+lYDMqOlwsFHsdCQPOhWKslmazMi33Wd/Ld1iyxq/PRqNeSt5Y8j1nqcuGDeN7/AG2WwJPM4PigTnO2OdLlkRI1aFLHvkgDkkh7VbjB3TvBhcRB6DVm4BwfLOC807xCyaSSVXkcm3kceRa6UjvWSdqGMGc4qVmIDvFyZPc+salALyvK7NXVEj5dlu73wfXjZxXjKLKEBdFRwpM2YmAZu9fdEuqQKgDae7r1RmwvperDK5QpJb72LKMtVvhGVcsRA5aeQSq/fhkDsywzjRsHZVpm2sDYjYrRwzZ/j+ZfLJLJlgQdLRvHIiOHYUuhdUhLbkFaIILAgi8LmRzpGmJ9coad1kAIeR0ysSspd9WnShZX0xmmYmiS1Enw+BAicrNSSxotRF8vNNoSq7jIFWj8bTZHUkVhPl1LX/whZS09gHxFHlGs8vLM+pporSBi51W8SzILtjroS7kAh0a7IcIihOXQRnktqJ5sc+YLOpq/etZdpCLHUadirMNsW8XWNjHcvuh0cMIXRYgVJAY6Wjs0dNWSAaursG+Dy+mqkmPTGygk93WGJXfcClBC+GryoC0vw3OD2ut1TFhJy2ZdB2hmghiVxHYjFgI7FQiqGZ9LVS2LI8TsMfMs/wBm5peISq96WcytKCK0SMWVlLar2tQPxTvQx9PTbMj1wtXzSJ/uH6sVcM7G5eWKSxLfMdSBK4B5chMIAJoBV0qF2XaiOuOWOXS2VUk5uPgUsvl4450jiWSNYl1MyKXDgsulS0eq9elmbmCzpFV1ww5GZzPE6JqWPWxLiSJb0lFAJQ23fY0B4WSNr08Lzq8gPQXwfQnwuhYrGNr2Y7bX6sdS8ajGyapmK6tMCNO2npZCWFF7WxFkECzhrb2o61mag4Lhhk8el+Rj/TN/w4AwZefnB/e0qWWTUGaX8JzAF0lE+P1vwxdBxXUusRvo6FlMclV11LG5YV4gAkeIxtVwQCCCCAQRuCDuCD4isIpVwc6cXwddnM7mMyr3JCjozAryXPd1uqN+GHXSQR4Mrjwslcxlpo0Z3mgVVBZmaJ1AAFkk8/YAWbwqZWZ8tmGmFshlYUB4GGJ5EHmTvMv4ySD+cw9Z3Nxe53kchoeWzMfSBTSST6wV+nHckmkzAA3GR8HMZZz5KsrH6FcnAniWbmmZKWMqFkKkGSMtty3BDpaMj7FTv3l9YGzhbz5aOMtIxtRZmkMqNZOkO9sYX06RrW4yb23GO8nWYkzEZ0wTWsyQsdTo1FGc0ADG9AHQWHefvW1BLjJfKbRbl+LTLGqcqO1QLfNatlA8Icb+BcQUwqp7rxIokU9VpRv61NEhhsfaCAJhk1DcFSCQynqrDZlPnR8fEURsRgd2igdoqiRmcnTasFZVb09yRYYDSR03Bru45H4YNbWJsQtFsXYBr5gcfRv4Poh7kJ+NLJfzHQP8KjHzxT/96YfP4Oc2DDLF4pJqH9WQWD+erj5sc0OWcOB/MyrjP8HS6jLk39zyHcr/ADbeqqOn6Cv4vjg32RAbJrBKAZEUpPGwGxYtqBXxVrNHow6WMGMZM7w1ZKNsjr6MiHSy+w9CPNWBU+IOO2GZrZnYmao+Fwq2tYow46MEUEbudiBfWRz/AG28zgRn+FR5bLJHGtAzwWSbLE5iMlmJ3JP1bDYAY0rxGaL8MnNX5SJST/bi3b501excV8cziSQwsjB1aeGmUgg++D7RjqjJS3QxOAehJ+Xl/U5H2Y7A++ZPyUX7c+OOz497f8vP/nyD7MXQn75k/Ixft5jHND8VirkCB7s+bP8Attj3HEQofO362Y47xKXLKGbMGpISemph85ievqwb7KAAZih/Pm/WeVF19fh82Aua9KE+Uq/rSRf/AGxOzPH5lysaxZPWirp1qWTUV2ZivLsEkEm97N+vD4V89+38kGqyX7HXG+0KvBGdSNmIswyGNQzWY+ZHMQBZQcotIC21VZ3x1DmlckIwYgAmt9m3UjzU+BG2xHUHACbPg5id0yzpzGUyBFdiZUre0Ve8tKQ4YlW5gI3NVvkFm0zSSRsShR0iWFZFDlS5RtAJlDKPgKxANb0DXKlab2G6kV3GKLNozMqsCVJBHsNHr1AO1ixYI6gjFuAnajjxnMWXysXudI2DHMyoIhGq0QIVerLbKRta6gQLsFcpKWQFhRN7UR0JAIDbgEANR3F0cQnFLh2OpJ7IF8WnImVnRhBlkfMM5A0s6rSAb/BVnb+sF8rxq4BlikC6r1P32vrb77+sCh82LeJ8NWdNDlgp66SBexFGwQRZv2hT4Y1gYxvYYw8XidkXl3qEiNsqvWlrsoxGsDY6bBuiOmFDshnVgmIlrVmK74PMZ5C8hYsFGqO5OYdJAADJ68PuMWe4SkrRsS6NGxZShCmzV2aJ300arYkeJw0Z1HSzK7nnFnCiNyaCSaj49IpQa+YnC+/FpI8sRmIlDPbl+cgJciw0SxiwVoaQpJFDc9cGONTLzIUbUQ/N7qAsSdAVTQ6gB226b38HCXl+zbaRy3R1pRqWLNC+6DuFhYA7ixqNdDviE8Ecta+Fv3/dNfyKpaZt+332Zqy3EBNKjyZtMu6p+EaJVc93Q1vzBFZ22kjPd6XRIP8AZybK5dndY48xICqpKGgKKiqNAWi0iNRAagSxAYbEYAZfs7OjqxQOFJJGmavRYKaaMFirFX01uVrDT2bhy7IsTKgZ0nlSaM6ZAsUoS2NBl0qyBTZBC1Qqj1RiobY+PFcC/NKXIE49lVjXM5uJOVIyEe9o8cShiBITza5jONNlEFlENAgkteQy3Lijj+Iir+aoH2YH8RyD5rKRprVC/JeQlS1hSkjKAGWrZQOvSxgwTicna3HiqPn/AGr1apxMLuQcvYorRspABff0CyLS13pGNEnDxk8roWrsklmbpbHqR5AAAAeChR4YwdpuBLm4ChvUvej72jvgHSGIB7uqidvAeWNvDRIIYxNpEgQB9JLCwKJBIB3q+njhpTuKRqik7OeIkrplXrGaI8CjsgkB8qADA+BUdQSMYsrx1ffNMc+sTCSNli1UTEiMrqWBIam6dQwIIYd3Zxg+8SA/CXRuaFyUgs+ABYG8ecKTM5eRiBGyEtqUsyl7OsMuxCEM7rRu1C2RQxLZbslNxjO262MS8SRmcco5SVjrdGmWEMW25lNGW72ncqAdt6O+MfBVXI65Dmcm0zl9U0jsCupi1UZjzQL6sVbxLGsHstnmCkyQStI7F3rklQdgApMgBVVAUGhYFkAk4FdoeJtzMvri0IsqMe8GJ98jSiANI7rufTJIU7YvGv8AGf8AIjnb2kbUlXmGZeZmJmUKXI0AgEEAnSsYAPiAWrz8dOSy+iNEJsqoBI6WBvXqvEy8Wh5Yx6KONI+KGRG0j1Bi1DwBAGwGL8RlHS3ZXHBR38neRyYlXMRklbZGDDqraE0MPWrRgj2Yp4JmC8cuTk7nMWRFroj0RLGPUL5ieaNtsuNfAz79N/UhNfPOPsxT2jyBU89DpNrrPXSVNRS/2WIVvNCb9EY7sf0oZleQ4sUfLwvbSSs8Usfd0xsiM7MO6G0kVQ6FXU7ePk/DFkTKuhMdTkxMhNxiRHUBdS2BsLj9DwogDA6Ygvzgixzq7SK7LIGidk5cqFuSwmhbciiCQR6NAghl4cvoVZs47BSWAUNlwGJLWKGvYnYFiBtd1eJdFqVo2z3iszRyBpgEdu65FiOSgSsiE9GAB1ITYWzbLHZ7xugkyobVNmkmcghTK0YpTsQqgBRY9I1Z8dqAEJmI1lMKypJsTGQ6uSoq1bcnUlgWeq6TudVZmh/kgTAR4JF7pGovy+c3MQMVAR449NFaYe+y6vSqlrp0YOwuTiiTfUMxIil9ZU2AL97KgAoCxvbUCe94YATSM6511SSmRTGxQ0xjDAcsek4JUNsNwRV3gxkXWaCJgbBVSGU9GAolGHQggix6x5jEpJVwLoXgdMTATIcbKkJOR5LLsAfAB/BGPn6J8KJC4JZzPiPSNLOzkhUUAk1uepAAA6liB08SAZ6XwLRpwLz/AGcilbV34zqDExu0eor0LaTRI+N19eLfdk/X3Oa8hLHq+gkL/ix3luKKzaCGjer0OpUmuuk+i9eOkmsNpnHc3dF+VyqxoERQqjoB6zZO+5JJJJO5JJxVlh98y/kov28xjVjPlD98S/kov258Ph+sELeWNqPn+s4txxCQVFdKx3ib5KA/i+Z0cqlLMZVIC1Z02W6kD0bG5FXfhgdl2fSBDLIYCKZeROBJShFJdN7CqFbSAGrcWDfGenZ3nYdBoy0IO3ekJEr+YJvSPUt9GFsEEARVQdFAA+bx+frh03Ddck5Q1PkFLmGUAaVUDYDl5lAAPADk0BgOMypzYYiGePMRqNSe+BVNIhJZQGVnQqR4Wvrwd4/AxQaXKimB7xRSTp08wjfQ2kxk33RLq202AXEQIOXMlyCYLzO6bHvkbDZQeUpdVSvCm2Zib7cfqMjcXKV78Uv6IvAlwMXB41VSgAHKbQCAAdOlXQE+NK4W/Gr6nG/GThqgKQG1OGJk2KnU25tW7yiqAB+CB164144sjTm2uLOmNpKyYmJiYmMTExMTAAqxcTSX3bm9alIUaKKiDSrHraQ/12bY/FA88HuEZXlwRp4hRftbvN/iJxn7ScNefLPDHoGvZtRKgi7ItVPUgA7dC3jWChOHbtGGPi+eaGF5FXUygaV6WxIVegJ6kdAThP4Fm0j56FJEGgQgsHYquYkhjUOQCFZUBbbukybEk7vE+XV1KuoZTVg+ogj6CAfmwqZzsiwzBaKONo5GDHUSNJGkW1tbEUHBG5KD0TTYbHJLk1JPkbz9GJjHwzKPGpDyGTex17oobAszMd99z40MbMTYMmJiYmMAG9o49eWeO652mH9M6xn6FYn5sUsvLnWCFjEjrr0qFIQLzAdAYEKGOgVVdSACSTr4hw7mtEdZURSCSgAdRXoDfQbn6fMAjDlZg/EZ9/wWXiQC/F3kd/oHLv2jzGHpNUJKKlswicqRZaeUAbk3GAAOp2jG2FaSUyZiGOV5Ckh1KJGFLJHIsjGtIrlQNRv4SuatRhsz2UEsUkZJAkRkJFWAylSRftwpcc4Fymy9ygxvO0ekho1XnxSh91fVTMBYurN0dTW2LSnujNEVwkNmSYsDIQQZWMlHqAQAgPkRGqAjzvGjGfIxyBKldXaz3gNO3hq8C3mQAD5Y0YSTt2OUTZW3WVAomjvlsdutakJ+I1UR843AwwQTpPFdWrghlYD1q6MPMG1I9uA2O8hmeVLXwJSAfxXoBT7HACH1hPM4rinTpmMyTZTlZWWRWmkaJ5VVRIgLaZmRF1OjfB0jUbJqzZxbBw6eRQ0bAqRYJmF9dwwOTsEHYjYg2CLGNOZhvJ5obgk5s+ZB1zEEesbEfNhKXthyWfmrqLyXrWWeJRqjhBJSMhULM2okdWZjtjujCUlaJSlGLpjmeE5kb3f4qSxkn2a8ugJ9rD24wzR3LERIXFSHSyhGRlCLTDqDplbY+YO46rTdt103ynIBRaafNtfMJ0kAyUQQCb8sFuGqHm53LSMsHipAdxEYjZJ3J1SkfMPXhc2OUYNsIzi3SDOOIoFW9IA1MWNeJb0j7Sdz5mz1Jx3iY8wueEXsdwcCOMNLFyWikKrHIa8SmtGWgTYaMnSCjA13aIoAGMYuNQ6svJW5C6x7YyHH61GGTa4FkrRWnbTMjqsLevTIn1O2Jk+LZvNTwScsvDG7OeUgVTcUqA65nAfd/gEDzwEB8umL+BcezMUYiSXUIyY1Dor0FYhACNLehp6k46fSwn6iTjfb2OJZq3mx7fizL6WXnA8wscn6opGY/MDi3hk6vM7oQytDCVI6EFpyCMJGd7VZkqx56hVBJMSIPRFmmYt4b2PAgg0QS29mMmYqjPVMtl1a9zYM2oknqS1m8Wl6bouL833svDJGTddjLluAzoiqVjJVQNpDvQAvePbHp4VOB+DB9kgP1gYaMTE+lEtYm5rgMrtG5je4iSqh4qsirNnwFgUR1ONH3Pmr8C/suL/kw1YmDoxCxTbJS1vBJv4e9H6ffMDOJdmVlj0Nl3XuhVKxragHUAK2FG9vWa64f8TGLClwFiPk8kYUVOXKaABYQkaiBWpgigWcaCrD4Ev6KU/UmHDExnRQWJzkjqsn6KX/AGY8MgHXV+a/7sOWJg6C8hYlnMrdahf0Y592J01p+cv78O2JWM6C8hYkjOx/KJ+ev78dLmFPRlPsYH7cORjHkPoxU+SjPVEPtUH7MZ0PcLFUMPPHQU+RwxtweE9YYz/YT92OX4Hlz1giP92n7sHQ9wsXtJ8seVhh+4OXu+THf9UDFf8AFyC70b+pnH1NjOg/IWAsTB5ez0Iulbf+kl/3bY8/i7D/AEn6Wb7XwdB+TbAWPAgsmhZ6mhZrpZ8cHG7OR0AGkFf0jH6SSccfxaX5SX2alP1rjOhILA+K5ssj1rRW0mxqUNR8xY2PrGDh7NL8rKP0X2x45/i1/TSfOsX2IMHRkFgknEwTfs23hN9KA/URjz+Lj3+FWvyZ/wCTGdGQWDccTRBlKnowo+HXy8j5HBT+Lsnysfq97Yf6hxyeAS/HjPzOv2nGdKYWCOHcdXkTI+ppbmLaI3cAs8qrq0g6S2gtp8Aw9RKhkzesAgMAlEgMATElEg7NXpUSAaAsXePoTcAlPyRv0u8w8KPwDe2F5uwGaRm5TQMpIrW8gIARVolYjqrT16+dnc+r6PLpclk2vv8Ao/7OT1GOUqcd6/6A4QEs1UCx0htLMEGyh3DNqO7eN0aODnBwOXEQR1zV+3nRLv8AMuOF7GZ3xGXr8WWRv1GJfrxv4Z2XlhW+SC7Fi7Ky76mv4TeQUbddI8hh/WZISwrHjbYmDHNZHOaouxMXtw6b5Jj88X+/HJyUo6xOPXcX+/Hi6JeDuKsSvPp448JINFGH5n+7FMucVTTWD/8AfLBol4Cxdj4VOgCmItpAGpXjINCr7zKfDxGM8UDJJKrqV1BWrUt0yFLBUmjcZr1jDM3FIx1avmb92BHG5kMgdZEvTpKtzB0JYEEI3xiKry3x1+hkseZOeydp8nJmwLS3Dkz+51d1QAjnSxK1kEUCqUoVVCqI7FUdgBdAAfSMmfvmX8lF+3mMfOsnqWSOTXEvLbWAea+rusADUY0jvXq3IobHDp2Y45HmppmS7VIkdSD3WV8wCt9DR8Rtjo9TOEsqWL6UjcEZpXPln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4" descr="data:image/jpeg;base64,/9j/4AAQSkZJRgABAQAAAQABAAD/2wCEAAkGBhQSERUUExQWFBUVFxoYGBgYGBYVHxoeGBcXGhgcGB0YHCcfGhwjGhgcHy8gIycqLC0sHB4xNTAqNSYsLikBCQoKDgwOGg8PGiokHyQqLCwqKiwqKiwvKSwsKSwsLCwsLCwsLCwsKSwtLCwsLCwsLCwpKSwsLCksLCwsLCwpLP/AABEIAJ8BPQMBIgACEQEDEQH/xAAbAAACAwEBAQAAAAAAAAAAAAAFBgADBAIBB//EAE8QAAICAAQDBAMJCg0EAgMBAAECAxEABBIhBRMxBiJBUTJhcRQjQlJTgZGxwRUkM2JzkpOhstEHFjRDY3KCg6Kzw9LTVHSjwpTwhLThZP/EABkBAAMBAQEAAAAAAAAAAAAAAAACAwEEBf/EADARAAICAQMDAgQGAQUAAAAAAAABAhEDEiExE0FRBGEUIjLwM3GBscHRQgUjoeHx/9oADAMBAAIRAxEAPwD602UDzSlrNaQveYUNNnoR4nHZ4YnnJ800w+p8WQn32X1Mv+Wp+3F+OHJJ6nuK2ZBwxfjS/p5/tfEPDR8eUf3sn2tjXiYTXLyZZkXIEdJpvzg37SnHRyr/AC8v/i/48acTG9SXkLZl9yyfLy/RB/xYjZaXwncf2Yj/AOmNWJg6kvIWYzl5v+oP6OM/ux6I5x/PIfbF+5xjXiY3qz8m2ZazHysX6F/+bEvMfKQn+6cf6pxqxMHVn5CzJzMz5wn5pB9px77ozHxIT/bkH+mcasTG9afkLMwzeY+Si/Sv/wAOPDnp/kYz7Jj9seNWJg60gsz/AHQl8YPokU/WBiHicn/TufY8P2uMaMTG9eQWUfdRv+nl+mD/AJcT7qn5CX/xn6pMX4mN68gso+648YpvzL+o46HGE+LKP7qX7FxbiYPiH4Cyo8Zj8pf0M/8Asxz93ovEsPbHKPrXF9YmN+IfgLM47Q5f5UD22v1jHo7Q5b5eL89f34vvEvG/EextlQ45lz/PxfpE/fjteLQnpLGf7a/vx0Ris5dT1VT8wwfEewWaEzSHoyn2EHFgYYHNwyI9Yoz/AGF/djg8GgPWGL9Gn7sb8QvAWFcTAo8Hh+ST80D6sZMhw+MvN3T3ZAB3n296iO2+25J+c43rrwFjBiYGHhiXff8AmllH1PjwcNX40v6ab7XwdeIWFLxMCvuWPCSb9NIfrY48HDT4TTD+2D+0p/VjevELC2JgUMg3y830ofrTEOSf/qJv/CfriwdeIWgriYFe5JP+ol/Ng/4sLHbLiubypj5WYY69Vho4jWnTVUo+N+rDRyxk6QWNkI98l/rj/LTGPK8Wd0VxA+lwGHfhuiARY17WD0xrjbvzepx/lR4z8I/k8P5KP/LXElBSlKwLFzz1vC4/tQn/AFMcjiLfIS/TAfqlxpxMP0IhSBz9ogHEZhnDNVDShu9VbhyPgt9GNP3TPyM35gP1HGDNb5yP1cv9jOn/ANcHcY8MQpGJuJgfzc3zROfqGPPusvxJh/cTH6kxuxKxnRiGkGDtDCX0e+awLK8mewNuvvf4w+kYsHGo7r3z54Zh+spWB+VT7/mP4tfSmU/dgzjehEKMw43D8Y/Orj61x43H8uOsyD2mvrxq1Yx8bc+5p9z+Bk/y2wdBeQo9XtBlj0zEP6RP346+7mX+Xh/SR/vxx2bBGWTruXP0yucESML0F5DSZF4vCek0R/vE/fjrMcSjSMyM40CgWHe3JAAGm7JJAoeYxccup6qp/sjCf2mQJl89ShRzMvWkAbgQNe3jeFeJLuFB5e1GXPw2/RTf7MdjtHl/lP8AC4+tcLHAuyiZnWSVjWOTl6Fhy+4EUZHeeMkHU5P0DbrjFkMkhgiPLj1yGNbKKBckiqCwQC6DeFXXhjXiSG0odj2gy46yoPaa+vE/jDlqszxADxLqPrOFx+yEgdQI8syENqanTTVaRpttV772KrxvAzjPDREsqFEDIYiGTUL1OK2I2PdrqeuE6aDQfRVYEAg2DuCN7wCzfEpBK4DsPfeWipCJOkCSksdQ+M3q2A69S3DhUMf9RP2RhY4ujmTuBT9+EuGflgoMkhNtRoatOqtyuoeONxRTk0xEEWz83xpP/iO37L49biko+Gf/AIGbP1PhO91TqhzMmdRwSjp3GCRL3yxkBj1VIkg0jTrXUh74BY4+LZOIJIJuJrr0ssjSqWS5mFCCiKQGEqStiwwsbhb6I+BqPoHD+LO8yoXR1KyXUUsLI0Zh7rLI5O4lvoPDreM/EO0UiTSqoiVIyoJcsLLIj3YIAHfA+bFHBmBzZI6HnkewpkCPX0OMPFUBzbj/AP0wfqhiYfUMSlGKlx2M7m9e1jnp7nP96fsBxZ/Gl/iQn++Yf6Rx0YF+Kv0DHHuGP5OP8xf3Yhrj4M2Lf4zP4RIf74/8WPV7SyfIr80t/wCmMUnIR/Jx/mJ+7GDivD4lVCscakSxUVRVI98XxAvpt8+GUot1Ruwz8J4jz4y2nQQzKRYb0WIsEeB64HJxtIp+W4e8xmGjVgO6GWFCAzXsSFIA3Jo474Dmkjy5Z2VBzZbLMFG0jDqfZj5z2t7WFzmY42ZeTPHNDSqRJJ3ZFLlqKVooICGN33gaDwx6pNIw+w4mMfBuKLmYIp09GVAw8asbj2g2PmxsxHgwmJgb2izzQ5Z3j9M6UTps0jrGh322Zwd9tt8Js0CQPmpYVfnZIo8kurUZYzFE0izM7EsWUSEINgSjDesUhic1ZqR9ExMTExIwmEr+ESIM0Ni6D/8Arh1wm9vj3ovY31jFcX1I1DOGo5g+T39EMeOOGD3iL8kn7C4kh2zP9Zv8mPHWRHvUf5NP2Rjox/VI0vx4TWPcTFzRZzPGQGjzPLm0hI35eg8yjFnttHXV3hteGzAIm86PVpP/AIcx/uwdwrBExMTEwpov5E3n8z6lQfSkX+3BrAjhw++80fXH9TD/ANcF8OjCYFcdzsfLlhLjmNBI4S+8V9AtXlqYDBXA/joHIkNb0F9fedRV+VnGgc9meIRvFy0cM8NCRfFTIOYt+1WvBjA/gK/e0JoWY0JPn3B188EMIzSYT+1f8mzv5aMf+HL4cMJfa6/cub/7hB/4YB9Ywk+DDTwnjBy5mXlO+tw6EaAtcqNCGZmFEMh2AJojbA7LoUCa9Kj3TGVAawqnMIyqWIF1dXQ8PaesxFKxnMcixiBNZBj1lgVmOx1Cu8gHTpq8SKmaiaRI1VuWZWRdRUOBq9R6jw+fGW3SKbbjqjg9Dfs3+rCV2zsPN/UgbfbpJJ/swZP8H0Hx2/R5U/6F4U+NcJfLe6ImZHU8t0KxrGQrGVafSAGbuE3XjjOnp3McrPpGXWkUeSj6sLuZmVZJGZuWoknLOdJ0hcrGC1EEUBfUHphlUbYWJIUeR0koo75kOCSvd0Qq1kEVsTvYxLDyyUTzh/BcnqIQB3QRs6lm2JVwheMEKpZS1qVANdO6K9HDMiJ1gMUTSlCQjLzCEIYfDukqNlA6AAgAA0beBZ3LytMcvrpXWNtRcC0jULoVzstbXQsgnfrjJmDl1z4d8tIJgEC5gWynWkiKtK133WWtPrNWCb7lTVwlKzj7VRnA9gXIjb6K+bA7ijffbf8AcxD6MshwV4YPvtvbmP1nKD/1wD7QqDPIDr/lCVywS+r3IhTTXiH0nfbbeheJy+p/kJ3D2OZJAoJJAABJJ2AA3JJ8ABgLwLjEzRQnOJHFJKzx0jdJIy9oQSdyqlgVLD2WL1doJkWE8yRYwWWiwLBiGDhSq95gdJBA3q8cmmnTFLcrxiKRtKtTkWFYNGxG51KrgErsdwNqN1jzjB7ieuWP9sH7MKXDvfpoBZWTlK+uWVn5illfmQLQ6tE+21KqnoSuGzjHox/lU+3FXBRmkb32FvttGFyMGYFjl5iZHIbR3ZZJAbPgNcafT68BexHYabPO2Zkb3Jl/wcaxKokYKTqpnBKjVdsbJqh3VGPq3ZxfvcX8eU/TNIRi7gq+9t+Wn/z5MU6jSaRrltQD7G5dMk0vD9e0bcyAOw1NFJ3jXTVpk5gNdNul4a8B+I9nxJnMrmQQGy/MB/GWSMrQ9Yaj7C2E7hUrrHGyyyoSik1IxFkAm1csnX8XGRh1N0KOPa8H3HKwFmMLL0v8C6y9PHZOnj0wO7WvD7gzAhCl82FGzMhd5UihjNDe6aIaDQrr680HaPML6RSYeTDln85LX/BjFwBMikzOmXzCmFrI1STxQuUAuNEdgh5ZAsINK0O6NsVgpY000CH8DExmyfE4pfwUiSeellavaAbHz4045GYTCj24Hfj/AKp+sYbsKnbGSpEH4p+vFMP1o1B3MQlkzIXcsWA9piVfrxRl86yqqmCcEKB6MZ6ADwkwPz/GZI5OVAEaV5ZGIcPpWNRRYsg2OvSoB62fIkZ+0PamaOElFjiYaSeZInomRVYxjx2JosOtDSxNYpqcZOu5oeOe/opfzL+o48PEQBZSX9FIfqBxpyObEsauAQGFgNsd/MXt7MLfF+2xilmjjiWTkFVfVIY+84RhVRsCNLjf8V/i77HLNukgstXO/fmsxzBPjcibwirwS/SY/QcGPu3H/SD2wzj648LEnbHMAEcqEMoZi1yEMFWZlULQKFhFd6moEbG9rOB9uXmzMcMkUcYkEmkrIXJMZfbdR8FGv1i+mHcppW0FjH93IfFiPaki/WuPTxyAdZVHttfrAx84/hsy8rPlDGJWATMkiMO1MoiaMkKD/OBRvtdYbf4OJHORXmKyMGIZWXQQaXV3fgBmJcLtQYbDpjNfyagsp4NxmH3Tm2MqKCyAFmCg0ZdwTQPUdPVg2OMwH+fh/Sx/7saZeJxLIsTSosj+ihdQzdfRUmz0PQeBxoIvC9f2CzCvE4T0miPskQ/bjJxzPR8hu+hGqIekp6zRjz9eNXFc4kIUtGXLtoVVCkk6Wb4RAA0oTufDGbh88M7Mpy+hkCtUiQmwxcAjQzDqh8vDDLM6utgs09nXBymX3B95i6H+jXBGsYW4JAesER/u0/discCyrCxBAQfERx/YML1l4CwnXqOEbtg/3pmj0++gP8EY+bDQeAZf5GMexQPqx5LwGBo+VywE1a6Usne+NaEG/nxjyphYp8HzeQ5uYebNhJTKVKrmWQlFC6BpRwdNkketj5m6ZMvlxmI/cDoVREci3lUGJwFBGsEEhru99Pjvg9nOzuRjI5hEZrbVO67eOzyb4yNwHhp/nEP98rfWThuqq2RtmwcczfnD+ik/5cL3ad5WV5JShLKqAIjIAEWc76naydf6sbxwHhvRZgPDZ02+crQxtb+D7LkenL4+MfiCD/N+RIv14x5PJtoaMLERVpwGohmzgo1uA8CkUeoo1hnwGm7O6i3vgKs7PoeKKQKXNtWpbq/M4njko3YidFuUyQjJCR0pAJfUzFiLAB1WxAHQk0NVAdcWpDLzQdXvWitGnctq9LVey6dqrc+Vb4D2XHllvnykZ+phj3+LfhpyhH/aAfVKMV1w8j6irhP8rfr1zHX8pBhd7WIGllBFj3VH19WVjOG7hnBTFJquEKFZVSKIxC3ZWZmuRrPcHgMKfac++yf90v8A+qn7sUwNSzxryv3RLI/ll+TA/AMqBngJZjKKLxo2+iQGQxkkksTy3mCsfI+SgbuJZZcxmc20tmPJxRpGmplBlzABVjpINWQDv4L5YxrwppncRkLKpy8iPuNOmaQSEVWruEdzoSFvzwS7VcFebLRWI+drhWVgWQNZ0UCBqKc11YKelX1GN9YoQ9Q0l+hPE3LGm9xN4DneVmYZJGcwxhbdzehWEypq+KBrG4AUb9CwB+gZzjUMjLHHLG7rMoZVYEj3uRvA77C9sDcn2YGVkZ/dAeSAKZoljpTHLswJYnVpAEnT4C2BqGNyRCFFy4WShm9SEq2kKcuSAGrTSm0Au+7vv148aveXI+OLS+bkaOzRvLL7ZP8ANkxfwge9n8rN+ueQ4p7NfyWP16j59XY4GZzNsMqiChz5pImayuhWeZnfYHcIp8hZuxWCrk17jhD+MSelokEN0JqUofXQbXoJ2DldJ23oglK4a1wxEfJp+yMXZTtskiJJl5J5ZWUaYYYWEI0BWMQ1gaiBIFLqdQFNSqtCNMvOlCm1dudGaYBo56kVlsdCzMPUQRjsxwUboGjvBbgsOVGVaXM8tQs0gEjHQR3qAVwQwO3QHfAnBfIIPubMTE02mWVgikKxKykghj6NEWT1oHY9DUEcZ2LJSEAZoGzSmZVzCE8syUHlXUajBY1IKFX1x5m8nPBA00MivGiM/vMrrYUEnSkwmjPToCPb4YHJ2eZmh5fDY0iZwDqZzpQpGvfQutnlNKhBsfBptRwTg7PDK8NzJCGJ5YmLx6ldUOlhpTSPR3NXdChsFACtJ8mhTs9m52MyZgxlo2UAoG6MgamJoMw8wqj1Yy9pFuVdr7g8Pxmxv4Uffsz+UT/JjP24z8XW5v7tf2pMcsV/u0gQM4okceYEkfLOYkeSNk1KGYEkozAmyqmPc+CljvQGAPHeBsqjLs2VaeddRdgGndrVnCFyoWLVEDr6KoA02o1L/bRj7tzWkDUJQwsAiww03d3uo6jph6ghi5InWPMhOVrBHuMhUK6zpXVtsNwBvQ8hhoNTm+1OhIZNTa8B/L8NyoUAOV2HdGZloeoVJhffsGx1MM2jO4o6kJB707WSZS+oc8gHVVKuxrGz7nIS4VJmCsV1cvLUSuxq6PXbp4YozHDlVWZ0k0qCTcGXagBZNKxJob0BjppDmGfshOSIxPG0pSjUZKInJMGtyX1FiNRVRW5a7AJA3K9hc2+YcxzxJyJC6yqrH32SSR5UGwpVMhsC+62i7BYMk3CFjkKxM6uFViYYSuzE6dRjZQ3onY37N8Z4+Boo/BMx6lmyepiTuSx12zE2STuScAB77gzLIkqZi3WNkIlTmL3zGxK6GQruniT19W43jfDZ8tls1mFzLCSmlpEjWNToVb0yB2atOsjVbGwKsYEcQhhWB5I+W+mDngDJSkUyMyair929PQ7jxrFP8WpJXeFRBpRYpNbxhWNux0gx0B3oj3tOwYekcTnKEdmZe9HzPjf8HuYPNzM2a15ks0lhSAW1DSA1jSxJAUAVdAeBx984bwOdYoxLnJWkCKHITL0WCjURcV0TfU4RMp2cGZzCSTPy2Y8sQtHmXQvE0h77rojLgh+6CRa3bUK18UVUQrHMpkZmiiAGcXVJqKUh5mkspB6H4J8AcCW1yHdXsG+MKOYie7QXicErMsapbRsukvHGul9MmoKTfTbfF/BeGSuzTrmIgrqqDlDmqeW8tnU1dCxG3liniEXKSPKZYBXl1d4sthVK8yUhw3Nc6r7w7xuz5r/B8usL5se6EQ+6JDJqmly5A+CSsKrGtpTE1uS177CODL1Yval2CUaGbtP2WzOZy7RLmgtlTsjRHusGoPG9rddab2HC9wviUmVbNxqxihycSFYHQZg6nZ2cJJzVZwSU0s+naQWBV4JTMysVOZi1LsQc/OCNgaPdO9EHfwIwq9pI9MpZZUfmwyI/LzbylgFCtqJQsFplegGvlVQvHSsUZfLQjdILTdo8+7aFkTnAErDBCHsX3TK0rHSLFarQbmiT0cOGvmJokkWSCmF1ypAR5qQZdiDYPrBwlcOhzQ4dz1zcWUEkpmkkMXNYDXoFFWKstKq6dPTbV1Jv7MyyhXMOZdonmdotU0CswY7tokhtdcmtgu3pYjGEXyO6Lu2nA2BkzGZCMBGoUqrmM8vnHlZmMsSyPzdmB7rAbr8ILBHNl81yJMtkcpFvZGoEq3MEJC8wqdRjI0jU34viG7NjNG45GchgQys+SOoEEGw0e4PTAjMdnBpJeIMFBJ1DhxAABsnUKFC/14ulWyFFGCeXPTCJI4NTLKF5RjQkBCwDgwgHrEaZ/E9QWAa+xXGVGdfJxvP7wCkqSGNksarMelQVIdSoutS01eOM38U8w4E8Zy8WtbSCbL5Znk2Wix0DQ5HdrvaQRZO4xbwHItmIg6w6ZFOmTlxZKJo5ABqW0YSRsL6GjR9eJtxmmkB9Hxk+6sfOMJapKDBSCLDaq0k7N6LWBuKwC4X7rkyaFJjZbUrzLGHeIqCllAVVt+pQkgC6JJwHzfNklCy0WAIbVSsVBtSrR91ijnZl0ldRvvVjz5tQuzmz5lhjqa+/v9AvxHtNJJlS+WqOQSpGeaofSGfSDSt3g2wBvaze6kYAZLhZXPZfQzMzStKTIOYFqIJI2xBDuBWuq1MLOyqZJwiTQ1SnXqdgaADaizJzABuUZiwqt963rGVZTlmklLNFfvQYHqD8kmomSRugeQkqB42SJxyxlLaX6eTgj6uOXImpUl287/8An3ufSspn45dXLYPodo2remX0lPrGErjGUM2YdFYKTm9iRY7uU8gRfTzxd2MzDRBokSeYtIWY0kcMAJ2jBcqzFVq+6War2FY5zKye6iY61e62YBtgwGWa1v4NgEA70aNEbY7sHyzTPV+qP5os4fwcQZlhqMjNCp1EAAVI2oKB0B7vmdhvjRn82oZVN1G6SSVue62qNB+PJIFAXxGo+WM3aGL3QmqKxOkciGJi8bgSIKJVGBbS6owqwwDBSSRjZwjgOWaNCCZGjJBIeSLQ5UcwBFK8skHcFQaIu8Vz43LI5t8i4to14MebyraNbkB3LiWjYrMgRFR5qp5VeYiHnjnjHEVSCKZrIB5hrcn73lbbzJwV4pwJOTJoEhdVLIOdOQWXvICGcgjUBsQRhaGRjzWUgUrmYlkHKOuSQatWVkDFAZCCosgEgA+FjEVjfLZUKdmO2cSxZeKRJIy4QIzBdL83UyFKbUQQD8HajdVg1luHifJBCSpYEqw6o2ssrr61aiPZhNyvZDMZjJxS86NgeXmUTkIrIyaWTlNGVp6BUFwR3yCPHDFluOoMmYi5EwyzNsrKG7pAeM1VM26i9XgRYNZNLmAAeD7zzM7SzBBCjZhoYTtItuASTWkAyBdD9NMe5Go4zZbJkM8jem/gK0ouuRwibAlVaRqJ338BQC7lsi/KzMsaNpkBjZkRFRURopDzAQdGqKgoG9gAnaxr4Q6CJFEEqPHIBzQpWPSJwhWw2lu42iyLJG9EYvGVPfuI5XsMGG3sUPvY/lZv81sKJO2G3sVIDlBRB98mOxB2M8lH58WGR1me2MKSmOpDpNM2nSoptLadZBkCkd4xh9PjWL+1Z+85vWtfSQMVZTKjORiScBo5CkkUVCkCsHiYn0jIaDHeh6NbEtd2o/kz+soPpkQYwYzcG/CZo/0y/qy8GKeK/hv7tf2pMW8CHezJ85/9CAfZjjPxXOfyafty45Y/isVHy7tPlHlz2a0oHqVlKs0a6gCCKBcMV6jw+FuKGCsXEpIrhXnQ5Z1a42OWn06yA4imDMyLTs3viEk9Opq05hIs7mpJE5jGaRVKtEdC6zZIdlYMTt3Q2wHmRi2OcTZgSclCkcchNFHpUCiRiANieaKRqJEZPiAdhHS27W7IxVNjD2e4qTPJEmuWLUZBKwCkF7ZlbSoWtV10PeqiFJBjjZrLT/kZf8tsLnCuKciSRAzSIJQhj1aigkCGNk1t3UDOUqwtaSK0mznFHkeCVFgm1PG6gVF1ZSBZ5nrx0F0aYh98T+pYR+qTGteo9oxidnSeYmKRg2gqyhWBASj8KwQb8MdtnyN+VN+jv7cBou8NyTS5SaNK1SZPLot7C2y7AAmjQs102xXleKhmbMIWWMLDzGPdCffALqzejao7agCQAN+u+/s6kmXUCWKUHlZZRpQuPe4FDC0uiH1CvZhF4L3zMnNzMZEje9iaaJSDW6opA9LUD69z6QxHLBSpi6VqTGPinFVaFVjkUuc6yko24Wf3RpZSpveOQUw8bHUEDLm+GtMhy6e9e5JdcUoA1Lr0yqkbkMUADkE1v3BuAQRvEODKGXMNrd4WWUM7O71GwZl1lrIKhhT6gL8MM/Dn1SZhhuploHcA8uONGq+tOrLfmpxHJNxqvBx+syzxR1R+9wRkuCyKzKcxI65phDJbRyu1mYykOYtKBdTnQq0ulqNnZs4lFHlOHzBKjjjglIs+Oht2JNlix3Y7knxJwnZbNvlny808iBITKjVY5kj6lfUzkIjkFZVDVqDkAity47Zx5jNiIxyLHBUhDBA8smwhRI9Wp1slrFgMiE6QAT0Yrrc6MOtxubtv9hg7PbRvXTnSjY+TkD6sBu3XFoOSQ08YkhkjYqZF1Czoaxdg6HY7+WMr8RGVL5VuWnuhJWjhSQoMuzKzaJJVPcEhJYMK0MSFsFThY4B2bgTIZySfNRoZVlISFooiQgcISF7xBq1jLGwe9ZNC0W4tNdirSkqZuyvaRocq2WgCaXsQyKwIXmSe+IF0kNpDs/UdzV00Xg5k5I5eHyqYolMPvPdQAAARmMjVZHcdR1O4O+FnhfBVaICDJvMwB5zt97srCNGKoz0yv3k0igpB9Imyc2S7SNEsyMKIKRzCRXQExuSHDadKts6kHaxVgAE0Thk1OKp3f9k2pY2rdrj+hyz2a08SnBWNkDwczVGrE89Y4lpjuugrqobHU3qIq7ZZiARFYkiWRZFpzFDoLI41RsWZGZfBzHZUXdbjAWXjyZuXOyIksaugOogIfeFy5OhlY95dZNj8Uj1P00cZJybIFjaKkroQDpdQPAoCh/tX4HHDLK4ya++Bou2xc4pwLIlJVmEOazAAkYzOsbMzs2gBxWkFkKqt7AKt0Bgr2C4bFEkzRFmDmI6izkP96wNr0sxCli5JrfoPAVOyPCkGSywMcbOsKozBF9LSFlF14sCCPpwU4TQOaoVUteXTLwD5umLxVDs44FEGycCsAwMEYIIsEGNQQQeoPlgJxns1BlYmnhUR8pfQC6gRsNK7FkvYCjpHiK6MHA/5NB+Sj/YXCd/CD/CCmWc5QRCbXGedbAaVkBAUbHv13t9qK9dW3Bo1vSSnCM04yVog4ou1rKD5cqQ17aUj9eMnFOKIIySMxS7nlxSBqHWiVGkVdkEGrojATs32vGYcQshV9Ngg6wdIFltgQTvv06C7wwTwBzHGRYkmiUj4ymVC4PqKBrHleJfBwjLuEf8AQPSODywnLb8v6N/ZDgbKw1pPDy+8gRikLKSaGzsWI6spNEm9/DuBrzf/AOVL+qCUfZhxwm5VvvtfXmcx+qOfHTi3Y0IqKpDJmcokgqRFceTKG+ixgXwXgnIzGZcKqpIY+XXWgpL6vH02NX0FVtgziYvZpMCO0B3hPlIx+iKQfbgvgJ2kO8Ptk/yzgBchTs3EEymXUdBDEP8AAuFXhvZ2VVEqrA8TpHKqyalMTiManB0uN2LPtpoliLLElu4MtZeEeUUf7C4wx5RpOHLGmzNl0UeF3GtrfhYtb8LvwxzJ02Ai5Tj8Y4fn4SQs80zaE0tWqZYQqgkUaZvRu6wQ4xoiaCBmKZfQyMdWgjvR6Hs7d1lskg+mT6itxzLLmFkGyS51JO93e7zlIu+noDDHx/iadyVNUqRMySvGC6oHVWtmHdsMibXdN7LrGWp/laJRlqYIgy8jxJHqikQ96TeRwyMxZY2NimZSqsoZ6BNkWAX/APg/4akeWLqiq0jvqqzYjkeNNz3m7qWSxslmO10FfLTq6hkIZT0I6f8A8Pqw19ns6IeGmUixGs8hHSwskrePTbHUVRmk4fmUzUMMDyciJQ9sO4AW08tmBBlqNWCqRallYtsAe89wEZeCU62cyzwsb/7hKuurd6ix3ICjooAtyX8IWTk0DmFC/TWrLvpZiCaoVpKm6pgV6gjHOa4/FmsuxjPo5iJd/EDNIqOtbFHC2rDr7QaDTRwD+f8Ay5/VFEPsx7MPvl/yUf7c+JwAbTHznf8AUFH2YsJ++X2v3qL9ufHLH8VmLkW8nkyJcxJqkVnnl6SSJarK4WwrAHxq/CsCe1i8opmA0rM15ZlEzgyCcFY1GpwDUuk1daS58MMrLTN+Uk/XI5+3GbP5FZo2jcWriiNvMHxBHh4jCObUilGCLhIkiBLNrOo7s+kFu7IhU9BQ0EUCCoNBgK74Rn8wyoDI1gVKec7kMo0kC1A1FhZG9DrVjFkOQWFEih7gZwCQFvuoSTuK1FYwt19WNHDjJKTGtPIjFWY91QATpZ9I2LLR0qNzfQb41Tk3SEtXpLmnntUjmk1udILFSFoFmYjTuAB08SVFi7HOc4fm8upkizk8+k3LG4y5LDYuYzoAjYLuE9E0Btd4tly8mUnR5PfldGReWujQdnfusxLllUV3rGggAltw3F85GprLxuDmZDBLzEeLUsr6y4Z17xUNIqjdvfDtS4dals2Psbc52hkXLNmFzEhXlcxe7D3rW0G8V2SQPnwC4Fw1iJIGfVHlzHH31SXVNy1edgZQ2kanACjYHVVYO8T4as6BGLqoZX97bQToYMoPgRYGx22Hlins/lnSAc1dMjvLI4sN3pJXfqNjQIHzYk5WtzHFPky5vsxGUfxJRgO5AN9Jqqisb+Rxi4ak87TGCeVFEt6NOW0DmKJdi6tLTa7sCr1gdKwa41neVA773QVa3JeQhEA9ethgZw/JAuSIU5kQ5bPHNNBYXuBaS9Vcvck9Ahrehka5krX6HPmxKVKv2LB2QnFkzmVpK5mgjLajQG+lHEiUANLgVV+NYDDOStGkmWR8vyZZFWaZjLEg0yRyMqxoUBtz35B1Fsau2GcFFLMklKCxIzuYNVvtZU//AHbA3hObLDM5ZImgViIwjMHMdxn3U+xNUGRQLILsD8I10qUJu0mq99v3MjqTqmX5PgjJNEodk7sryOjuZZfwYPNm7rbuwalA3TBSfOZjMQSwARkoTGZHvVJ6LKaUUh0MoLb96zpoC+lYDMqOlwsFHsdCQPOhWKslmazMi33Wd/Ld1iyxq/PRqNeSt5Y8j1nqcuGDeN7/AG2WwJPM4PigTnO2OdLlkRI1aFLHvkgDkkh7VbjB3TvBhcRB6DVm4BwfLOC807xCyaSSVXkcm3kceRa6UjvWSdqGMGc4qVmIDvFyZPc+salALyvK7NXVEj5dlu73wfXjZxXjKLKEBdFRwpM2YmAZu9fdEuqQKgDae7r1RmwvperDK5QpJb72LKMtVvhGVcsRA5aeQSq/fhkDsywzjRsHZVpm2sDYjYrRwzZ/j+ZfLJLJlgQdLRvHIiOHYUuhdUhLbkFaIILAgi8LmRzpGmJ9coad1kAIeR0ysSspd9WnShZX0xmmYmiS1Enw+BAicrNSSxotRF8vNNoSq7jIFWj8bTZHUkVhPl1LX/whZS09gHxFHlGs8vLM+pporSBi51W8SzILtjroS7kAh0a7IcIihOXQRnktqJ5sc+YLOpq/etZdpCLHUadirMNsW8XWNjHcvuh0cMIXRYgVJAY6Wjs0dNWSAaursG+Dy+mqkmPTGygk93WGJXfcClBC+GryoC0vw3OD2ut1TFhJy2ZdB2hmghiVxHYjFgI7FQiqGZ9LVS2LI8TsMfMs/wBm5peISq96WcytKCK0SMWVlLar2tQPxTvQx9PTbMj1wtXzSJ/uH6sVcM7G5eWKSxLfMdSBK4B5chMIAJoBV0qF2XaiOuOWOXS2VUk5uPgUsvl4450jiWSNYl1MyKXDgsulS0eq9elmbmCzpFV1ww5GZzPE6JqWPWxLiSJb0lFAJQ23fY0B4WSNr08Lzq8gPQXwfQnwuhYrGNr2Y7bX6sdS8ajGyapmK6tMCNO2npZCWFF7WxFkECzhrb2o61mag4Lhhk8el+Rj/TN/w4AwZefnB/e0qWWTUGaX8JzAF0lE+P1vwxdBxXUusRvo6FlMclV11LG5YV4gAkeIxtVwQCCCCAQRuCDuCD4isIpVwc6cXwddnM7mMyr3JCjozAryXPd1uqN+GHXSQR4Mrjwslcxlpo0Z3mgVVBZmaJ1AAFkk8/YAWbwqZWZ8tmGmFshlYUB4GGJ5EHmTvMv4ySD+cw9Z3Nxe53kchoeWzMfSBTSST6wV+nHckmkzAA3GR8HMZZz5KsrH6FcnAniWbmmZKWMqFkKkGSMtty3BDpaMj7FTv3l9YGzhbz5aOMtIxtRZmkMqNZOkO9sYX06RrW4yb23GO8nWYkzEZ0wTWsyQsdTo1FGc0ADG9AHQWHefvW1BLjJfKbRbl+LTLGqcqO1QLfNatlA8Icb+BcQUwqp7rxIokU9VpRv61NEhhsfaCAJhk1DcFSCQynqrDZlPnR8fEURsRgd2igdoqiRmcnTasFZVb09yRYYDSR03Bru45H4YNbWJsQtFsXYBr5gcfRv4Poh7kJ+NLJfzHQP8KjHzxT/96YfP4Oc2DDLF4pJqH9WQWD+erj5sc0OWcOB/MyrjP8HS6jLk39zyHcr/ADbeqqOn6Cv4vjg32RAbJrBKAZEUpPGwGxYtqBXxVrNHow6WMGMZM7w1ZKNsjr6MiHSy+w9CPNWBU+IOO2GZrZnYmao+Fwq2tYow46MEUEbudiBfWRz/AG28zgRn+FR5bLJHGtAzwWSbLE5iMlmJ3JP1bDYAY0rxGaL8MnNX5SJST/bi3b501excV8cziSQwsjB1aeGmUgg++D7RjqjJS3QxOAehJ+Xl/U5H2Y7A++ZPyUX7c+OOz497f8vP/nyD7MXQn75k/Ixft5jHND8VirkCB7s+bP8Attj3HEQofO362Y47xKXLKGbMGpISemph85ievqwb7KAAZih/Pm/WeVF19fh82Aua9KE+Uq/rSRf/AGxOzPH5lysaxZPWirp1qWTUV2ZivLsEkEm97N+vD4V89+38kGqyX7HXG+0KvBGdSNmIswyGNQzWY+ZHMQBZQcotIC21VZ3x1DmlckIwYgAmt9m3UjzU+BG2xHUHACbPg5id0yzpzGUyBFdiZUre0Ve8tKQ4YlW5gI3NVvkFm0zSSRsShR0iWFZFDlS5RtAJlDKPgKxANb0DXKlab2G6kV3GKLNozMqsCVJBHsNHr1AO1ixYI6gjFuAnajjxnMWXysXudI2DHMyoIhGq0QIVerLbKRta6gQLsFcpKWQFhRN7UR0JAIDbgEANR3F0cQnFLh2OpJ7IF8WnImVnRhBlkfMM5A0s6rSAb/BVnb+sF8rxq4BlikC6r1P32vrb77+sCh82LeJ8NWdNDlgp66SBexFGwQRZv2hT4Y1gYxvYYw8XidkXl3qEiNsqvWlrsoxGsDY6bBuiOmFDshnVgmIlrVmK74PMZ5C8hYsFGqO5OYdJAADJ68PuMWe4SkrRsS6NGxZShCmzV2aJ300arYkeJw0Z1HSzK7nnFnCiNyaCSaj49IpQa+YnC+/FpI8sRmIlDPbl+cgJciw0SxiwVoaQpJFDc9cGONTLzIUbUQ/N7qAsSdAVTQ6gB226b38HCXl+zbaRy3R1pRqWLNC+6DuFhYA7ixqNdDviE8Ecta+Fv3/dNfyKpaZt+332Zqy3EBNKjyZtMu6p+EaJVc93Q1vzBFZ22kjPd6XRIP8AZybK5dndY48xICqpKGgKKiqNAWi0iNRAagSxAYbEYAZfs7OjqxQOFJJGmavRYKaaMFirFX01uVrDT2bhy7IsTKgZ0nlSaM6ZAsUoS2NBl0qyBTZBC1Qqj1RiobY+PFcC/NKXIE49lVjXM5uJOVIyEe9o8cShiBITza5jONNlEFlENAgkteQy3Lijj+Iir+aoH2YH8RyD5rKRprVC/JeQlS1hSkjKAGWrZQOvSxgwTicna3HiqPn/AGr1apxMLuQcvYorRspABff0CyLS13pGNEnDxk8roWrsklmbpbHqR5AAAAeChR4YwdpuBLm4ChvUvej72jvgHSGIB7uqidvAeWNvDRIIYxNpEgQB9JLCwKJBIB3q+njhpTuKRqik7OeIkrplXrGaI8CjsgkB8qADA+BUdQSMYsrx1ffNMc+sTCSNli1UTEiMrqWBIam6dQwIIYd3Zxg+8SA/CXRuaFyUgs+ABYG8ecKTM5eRiBGyEtqUsyl7OsMuxCEM7rRu1C2RQxLZbslNxjO262MS8SRmcco5SVjrdGmWEMW25lNGW72ncqAdt6O+MfBVXI65Dmcm0zl9U0jsCupi1UZjzQL6sVbxLGsHstnmCkyQStI7F3rklQdgApMgBVVAUGhYFkAk4FdoeJtzMvri0IsqMe8GJ98jSiANI7rufTJIU7YvGv8AGf8AIjnb2kbUlXmGZeZmJmUKXI0AgEEAnSsYAPiAWrz8dOSy+iNEJsqoBI6WBvXqvEy8Wh5Yx6KONI+KGRG0j1Bi1DwBAGwGL8RlHS3ZXHBR38neRyYlXMRklbZGDDqraE0MPWrRgj2Yp4JmC8cuTk7nMWRFroj0RLGPUL5ieaNtsuNfAz79N/UhNfPOPsxT2jyBU89DpNrrPXSVNRS/2WIVvNCb9EY7sf0oZleQ4sUfLwvbSSs8Usfd0xsiM7MO6G0kVQ6FXU7ePk/DFkTKuhMdTkxMhNxiRHUBdS2BsLj9DwogDA6Ygvzgixzq7SK7LIGidk5cqFuSwmhbciiCQR6NAghl4cvoVZs47BSWAUNlwGJLWKGvYnYFiBtd1eJdFqVo2z3iszRyBpgEdu65FiOSgSsiE9GAB1ITYWzbLHZ7xugkyobVNmkmcghTK0YpTsQqgBRY9I1Z8dqAEJmI1lMKypJsTGQ6uSoq1bcnUlgWeq6TudVZmh/kgTAR4JF7pGovy+c3MQMVAR449NFaYe+y6vSqlrp0YOwuTiiTfUMxIil9ZU2AL97KgAoCxvbUCe94YATSM6511SSmRTGxQ0xjDAcsek4JUNsNwRV3gxkXWaCJgbBVSGU9GAolGHQggix6x5jEpJVwLoXgdMTATIcbKkJOR5LLsAfAB/BGPn6J8KJC4JZzPiPSNLOzkhUUAk1uepAAA6liB08SAZ6XwLRpwLz/AGcilbV34zqDExu0eor0LaTRI+N19eLfdk/X3Oa8hLHq+gkL/ix3luKKzaCGjer0OpUmuuk+i9eOkmsNpnHc3dF+VyqxoERQqjoB6zZO+5JJJJO5JJxVlh98y/kov28xjVjPlD98S/kov258Ph+sELeWNqPn+s4txxCQVFdKx3ib5KA/i+Z0cqlLMZVIC1Z02W6kD0bG5FXfhgdl2fSBDLIYCKZeROBJShFJdN7CqFbSAGrcWDfGenZ3nYdBoy0IO3ekJEr+YJvSPUt9GFsEEARVQdFAA+bx+frh03Ddck5Q1PkFLmGUAaVUDYDl5lAAPADk0BgOMypzYYiGePMRqNSe+BVNIhJZQGVnQqR4Wvrwd4/AxQaXKimB7xRSTp08wjfQ2kxk33RLq202AXEQIOXMlyCYLzO6bHvkbDZQeUpdVSvCm2Zib7cfqMjcXKV78Uv6IvAlwMXB41VSgAHKbQCAAdOlXQE+NK4W/Gr6nG/GThqgKQG1OGJk2KnU25tW7yiqAB+CB164144sjTm2uLOmNpKyYmJiYmMTExMTAAqxcTSX3bm9alIUaKKiDSrHraQ/12bY/FA88HuEZXlwRp4hRftbvN/iJxn7ScNefLPDHoGvZtRKgi7ItVPUgA7dC3jWChOHbtGGPi+eaGF5FXUygaV6WxIVegJ6kdAThP4Fm0j56FJEGgQgsHYquYkhjUOQCFZUBbbukybEk7vE+XV1KuoZTVg+ogj6CAfmwqZzsiwzBaKONo5GDHUSNJGkW1tbEUHBG5KD0TTYbHJLk1JPkbz9GJjHwzKPGpDyGTex17oobAszMd99z40MbMTYMmJiYmMAG9o49eWeO652mH9M6xn6FYn5sUsvLnWCFjEjrr0qFIQLzAdAYEKGOgVVdSACSTr4hw7mtEdZURSCSgAdRXoDfQbn6fMAjDlZg/EZ9/wWXiQC/F3kd/oHLv2jzGHpNUJKKlswicqRZaeUAbk3GAAOp2jG2FaSUyZiGOV5Ckh1KJGFLJHIsjGtIrlQNRv4SuatRhsz2UEsUkZJAkRkJFWAylSRftwpcc4Fymy9ygxvO0ekho1XnxSh91fVTMBYurN0dTW2LSnujNEVwkNmSYsDIQQZWMlHqAQAgPkRGqAjzvGjGfIxyBKldXaz3gNO3hq8C3mQAD5Y0YSTt2OUTZW3WVAomjvlsdutakJ+I1UR843AwwQTpPFdWrghlYD1q6MPMG1I9uA2O8hmeVLXwJSAfxXoBT7HACH1hPM4rinTpmMyTZTlZWWRWmkaJ5VVRIgLaZmRF1OjfB0jUbJqzZxbBw6eRQ0bAqRYJmF9dwwOTsEHYjYg2CLGNOZhvJ5obgk5s+ZB1zEEesbEfNhKXthyWfmrqLyXrWWeJRqjhBJSMhULM2okdWZjtjujCUlaJSlGLpjmeE5kb3f4qSxkn2a8ugJ9rD24wzR3LERIXFSHSyhGRlCLTDqDplbY+YO46rTdt103ynIBRaafNtfMJ0kAyUQQCb8sFuGqHm53LSMsHipAdxEYjZJ3J1SkfMPXhc2OUYNsIzi3SDOOIoFW9IA1MWNeJb0j7Sdz5mz1Jx3iY8wueEXsdwcCOMNLFyWikKrHIa8SmtGWgTYaMnSCjA13aIoAGMYuNQ6svJW5C6x7YyHH61GGTa4FkrRWnbTMjqsLevTIn1O2Jk+LZvNTwScsvDG7OeUgVTcUqA65nAfd/gEDzwEB8umL+BcezMUYiSXUIyY1Dor0FYhACNLehp6k46fSwn6iTjfb2OJZq3mx7fizL6WXnA8wscn6opGY/MDi3hk6vM7oQytDCVI6EFpyCMJGd7VZkqx56hVBJMSIPRFmmYt4b2PAgg0QS29mMmYqjPVMtl1a9zYM2oknqS1m8Wl6bouL833svDJGTddjLluAzoiqVjJVQNpDvQAvePbHp4VOB+DB9kgP1gYaMTE+lEtYm5rgMrtG5je4iSqh4qsirNnwFgUR1ONH3Pmr8C/suL/kw1YmDoxCxTbJS1vBJv4e9H6ffMDOJdmVlj0Nl3XuhVKxragHUAK2FG9vWa64f8TGLClwFiPk8kYUVOXKaABYQkaiBWpgigWcaCrD4Ev6KU/UmHDExnRQWJzkjqsn6KX/AGY8MgHXV+a/7sOWJg6C8hYlnMrdahf0Y592J01p+cv78O2JWM6C8hYkjOx/KJ+ev78dLmFPRlPsYH7cORjHkPoxU+SjPVEPtUH7MZ0PcLFUMPPHQU+RwxtweE9YYz/YT92OX4Hlz1giP92n7sHQ9wsXtJ8seVhh+4OXu+THf9UDFf8AFyC70b+pnH1NjOg/IWAsTB5ez0Iulbf+kl/3bY8/i7D/AEn6Wb7XwdB+TbAWPAgsmhZ6mhZrpZ8cHG7OR0AGkFf0jH6SSccfxaX5SX2alP1rjOhILA+K5ssj1rRW0mxqUNR8xY2PrGDh7NL8rKP0X2x45/i1/TSfOsX2IMHRkFgknEwTfs23hN9KA/URjz+Lj3+FWvyZ/wCTGdGQWDccTRBlKnowo+HXy8j5HBT+Lsnysfq97Yf6hxyeAS/HjPzOv2nGdKYWCOHcdXkTI+ppbmLaI3cAs8qrq0g6S2gtp8Aw9RKhkzesAgMAlEgMATElEg7NXpUSAaAsXePoTcAlPyRv0u8w8KPwDe2F5uwGaRm5TQMpIrW8gIARVolYjqrT16+dnc+r6PLpclk2vv8Ao/7OT1GOUqcd6/6A4QEs1UCx0htLMEGyh3DNqO7eN0aODnBwOXEQR1zV+3nRLv8AMuOF7GZ3xGXr8WWRv1GJfrxv4Z2XlhW+SC7Fi7Ky76mv4TeQUbddI8hh/WZISwrHjbYmDHNZHOaouxMXtw6b5Jj88X+/HJyUo6xOPXcX+/Hi6JeDuKsSvPp448JINFGH5n+7FMucVTTWD/8AfLBol4Cxdj4VOgCmItpAGpXjINCr7zKfDxGM8UDJJKrqV1BWrUt0yFLBUmjcZr1jDM3FIx1avmb92BHG5kMgdZEvTpKtzB0JYEEI3xiKry3x1+hkseZOeydp8nJmwLS3Dkz+51d1QAjnSxK1kEUCqUoVVCqI7FUdgBdAAfSMmfvmX8lF+3mMfOsnqWSOTXEvLbWAea+rusADUY0jvXq3IobHDp2Y45HmppmS7VIkdSD3WV8wCt9DR8Rtjo9TOEsqWL6UjcEZpXPln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6" descr="data:image/jpeg;base64,/9j/4AAQSkZJRgABAQAAAQABAAD/2wCEAAkGBhQSERUUExQUFBUWGBUYFxUYFxgXFxgYGhoVGBYUFRgXHCYeFxkkGRcXHy8gIycpLCwsGB4xNTAqNSYrLCkBCQoKDgwOGg8PGiwkHyQsLCwsLCwsLCwsLCksLCwpLCksLCwsLCwsLCwpLCwsLCwpLCwpLCwsLCwpLCksLCwsKf/AABEIAMgA/AMBIgACEQEDEQH/xAAcAAACAgMBAQAAAAAAAAAAAAADBAIFAAEGBwj/xABJEAABAwIDBQQGBgYIBgMBAAABAgMRACEEEjEFIkFRYQYTcYEykaGxwdEHFCNCUuEzYoKS8PEVQ1Ryc7LS4hYkU6KzwmSDkwj/xAAZAQADAQEBAAAAAAAAAAAAAAABAgMABAX/xAAmEQACAgEFAAICAwEBAAAAAAAAAQIRIQMSMUFRE2EEMiJxodFS/9oADAMBAAIRAxEAPwCrw22iNZ99WjG10KsYP8dapEsVMYeoFKOiS0yrhl8LflR2MFHouqjlauaQ2RoSKYbxbieM0DUdUlNrmetvhUVJqhb20saimE7fHGhZqLFSaCpNL/0wg8RWfX0niKBqJqTUcK2CsBw5UQd5O8QY3d3xoasUKgcSKFhLUN4NJMnEODgAlCPWSoz6hSysQxwYJ1iXFacJF70grEdDQ1P9KzYUaxDSVaJCfCaUXhjwqWNx3doKiCQIsNbkC0+NKnHPHTDL/aUhPxoJBs2pJFazUu9jHgQkoZQToFOiTw0ApX644b58PEgWLh4TFhyNGmC0Wqa26m1KYfEBailJBUnUCYF4sSBN6MpZFj7aNhoEtFAWYpnNS+KTumsYgMWOdETiRSjTFMIYoBCh8VvvvGohupd3RAYXr+Uzy8a0py8W9vuipvMxJ/uDjxMeetbcTv68PnRoABSzJHS3t+VQW7c62AmBz0jnR3Ub/kfd+dQxLUSeMoGg4mPdWowu4pQtx9kX9sCojMDCovER+dMPo3h4fPlUXU76f451jCqiaGZ60wRQVuAG9Ax0aWf1kHxt/miihlX4Z6i4r1l/sDhFaIUj+6s/Gaqcd9F7Zu26pJkekkH2iDXU4onZ55I4gj+OlbtzFds19Hbim0qQ+N5KTCptIBjj7qUf+j3FDg2rwy/7aWUA2cmUUFxurfa3ZxxlJK05SJJHttc++ucxeIUgTfWNfn4VDFj0yYZ3qsWGopPBEm51qzQmgEjkreSpqUBqQNTcjQXJv0FYhYMX1uOvhShogUVEopgoqChFYBV7aR9gv9n/ADJqzxOIQg7ykpmdSBSu0cOVtKGgIBPMAEGY46aTTq1oMKMExrEmDJ15a1ndBjV5KnH49kZVZQ5cgKEGNJF+hpdGNaCTlZEBWkAC4Uc1gbwnSKssWy0sjMFGDAAECSQJ0k/lUE4JqLIVcgzJkneubzNz6xS1MunpVxkrkbXO8Q2kWUZvciBwHX+VCb2ota0AwAYBEC8nqen86ukbKbicmouJPGDe+sgUP+iWwQoAgiIgmLaSKXbL0bfp5pFbht5Ts6JcUkdAIt76KpocqjgESXv8Zz4UzkqxyrgAEVmWi90KworBBZayKLlqJTWAQxAMHxbj94VtY3/zHSsdRdU/q8+BHqNx40RTe9NvCR04UwAKhvnwPuoeJQd7qpuOlxR1N7xNtDxvoOFBcRdXiOXMQDb0r28qJiLre/8Az5VBbf2g/PkaZWjemU+Fp4dK0tG+DI8OOlAwj3dRSwBPUzemAK1loBPpWgYxwpQVJTnIuEgxNxavJ8N2uxQ/r1nxhXvmrBPbfFwN9KtPSQOem6BXSQPRNlH7Fv8AuJ91N155ge27yEhOVBA03Tp45hVrg+3BJ30COkj3k0W82Y328b+yUenvB+VeRbURbzT7jXqHazbzbzKgmQd3X9qdPEV5htU/ZTc3TpflXI/2Lr9Q+BTpV0zhTFUmyVFRACFn9k112FZUBdJFEzKl3BqzjdSRBBUfA21Fp8fjQWsIoFBITZN4A9LlM21NdGWf1T6qE5hz+E0AqWKKlSaC83INWbjCvw+6lX2VBKlZbJufaeAPKgAWxeKShskkSYETx08hPlQwMiUpKiCABZM3hV5/jQUjtHEtqStBcbQqYMkyCDxEdKUXtVf9ra//ADHypqETouDrcun2cuvT31BsmB+lPG9uevq9vlVKraqv7Wnya/20FW1D/az5N/7a1MO46H6uFa5h59APmPXWLwyff7a5lW1D/a1/uH5UFW0v/lO/uq+VCmHci32dq7/jO+8U0aoMPtdCAQHCZJJJQokk6k1tXaFP4/8AsPzrU/DJquS8rVUB7RJ/Gf3PzqB7Rj8Z/c/OtT8Da9OirRFc2e0Y/Er9wfOof8R/rr/dT861Pw1r06RahmOtyLzYQeN/GOUUQp3uvK/SuVPaP9dfA+inhpxqJ7R3nOueeVPzps+AtenUqG8b+V+lAUuVHW5mZsNJHvvw9Vc2e0Rmcy/UmmMLtBTglLirFJIgAgkwDYawPZWys0bD7OgI3tb8pPSor9LXna/KlVYZQUZcWP1ty+h43/lWxgCb94vjfd+FDPgTYNamhDAL/wCoePAcKidnr/6iv3R86W34Nt+z6OVsPDnVhk//AFp+VL4nsvhVJgsNxbRMe0QaeaxWYwkHx4UZehrss5nfZz+zey2GU2CWhMrEgqHoqUngelMf8IYbglQ8Fq+dObHTDZ/xHv8AyuU9WbyY4ztT2ZQhgqbkaSCZ8K8vx4+zPin3ivcu0LebDuDofZf4V4htVEJUP1h/mrk1MTOiGYjOy8YG1JsomJhIkxzPITXSI2ykqAKVpmAMyYEnQTPGi7F2K2phpzu0ZimCqLm5FLbZwraTCkKIkWQL3SRfkLzPAgVRKkTbtlslwVK1c8/jMpgGYgX42F7VYYLGSKSw0PFmeFU3advKwFQklLrZhQlOjnpA6irxpYI0JJNh5E6+Vc/2kxiXMJnTOUuNETYwUrN6Mb3cCSeDi8dhitRVCQSRupTlTpwGg0qvcw0CrRxVLrQKsRKpTNDUzXZ9lsC2tKysIMKAGaJuDpNXeJ2UwVIEMixMDJcDKL+v2UtjqNnlxZoSmq9ScweHYymG0TmAUcoKuJGbjwPkKqtuIaGFcylCiSkyCFGSpMwbkWrWajz5TdQW2OfsptaKitJ5j1iiCxNaBwNRcbHCetvVTBavFSWhcdPEcB+dYIgRUSKYXJ1oRTRMDqJohFRIrGIGrzYeHKM4VYksdbHORpVIRV9sRgozhVj3jHXUOkfCknwND9jonMNJJ3b3v4DUeVFCoGiR4H4RUiLx7Z/KouWMUlsqCkReNDy/F7q2Egk6WMeoDpWlObuW3kqDrPKtB2JsLmfS/KhY1H0QjGJOhHrFbceGU34H3UorBs6nu/Z86irDJTogTBuDpbW9dWDlCbIVuK/xX/8Ayrp3NVFgEAl37Iq+1dkgx96QNRR1uIzBJZcnz4ed6AzLDHoltY5pI8yIFeRbRS2iO9bDgWsTKlggBtS93KpIJlPGvVsQ+O6UQCmADB6GvMu3LIASRpmt4dy9euT8hZTL6L5Q9g+0SEI7pKFBCEhQtJhShYErJJldL7TdbXKytyAQndJTNjHHpVVhUGCcio7pu+UxIU1YEi9G2xhcjMoKlFbiCEhOkpWcotva8OVLKLzT/wBBbxj/AAp9r7WabaW4hLiy2tCVBS8vpzBBEzpSjfbBZZSttCW99aSCc8wlsgzux6RrMds1Qw2ILiFgKcaIBQQYSHASEkTyOlU+EwrjDKErCk5nlkTxSptmCPPhS7F72VTb6L5nttiAUg5MpNxl1A1F5/g05tnbwdw6hpvtW5bqh4RXLPqJUg9fhRMSyEtOEaqW0T5Aj3U+niVC6qW2w4cmu2wPZBhYuFcBIKhy6159h1aV6psrEQ2YWm2Y+knhcGupnGkcLsjswvENBYUmTaI48fCn2OyKE4ksrOcBsLmMtyrLwJ5H10l2f7VOsMJQhKD94lQUTJCbWUOVCxu3nnHe9zlCsoRuSgZQVGLGTdR1PKsa0dA72LYTl9IyuImBBCjFryI1mldsdkmEMvOAEFLaikZjAUkEzreTFulUb+3X1ABTqzBkXggwRMi+hPHjSr+2HlJKS64UqEEFRII5GawbRTuChEUy4mgKFYUCoUMijKFDKawQSk0MijKFDUKxgcVEpohFRVWMDIq/2ThVNylYhQeYkWP3XDw6EVQmr3YCZSOrw9javnSz4HhydS4OPhSmKEn1e6nw2I/KhHDDidenlSloumVnd/GpNM2p36qOBrA0Bx9lGyimj1NPZVavSdxB9Q+FMnsmSDLmINjq70q+G008AfYKEdrpVIBbtMy4iR4ibVSjlsodk7JS4FOK730zZSiFRlSd4D70G9XzGzGVJBCJHVR+dRw2HWCshKSFKkGbkFCBwOljVggBKbwkDyApdq8GtiWN2ehLDgSnLun3Vw22NhOPMYdHJULVKTlSUvJzESJgKTavRcyVgjMCDKbGfEeNcYMa2FuIzoBQtaCCV2g2B3ImCNJ8a5fy21FUiujyykb+j4pzlDyDna7v9GUgHc3jBP4fbRcR2Le7ooDqJKkEHeERmnh1q1OITNlsn9tI99DczcMp8FJ+dcL/ACNTsutNHG7X7LYhDDqVvD7RbWVSVrVlAJzSDESDoNapu0WALOHYl5b2+4cyybQlqyQSSBxjxr0RaHOCVeR+RryLbQH1h6de8c1/vGn09XcnayPsrsWD4zJkjXn0qxecC28qSColJAkaCZqofIii4R7KfVVoz2uwThuVFgjDkRJTfTeSeE3g2sONTyb2WxJ5Qr3TVzhsM2rLuJ0HAdKnicE0lIJQPJPhVl+Un0cz/GrsqiwoapUPI0BZp8utDRJH7WWoHEI5uDwcV/rqnyv/AMk/hXpXKcoKlVZrdH43R+0T71GgLKY/SKHihJ9cpo/L9MHw/aK1ZoJq+QnDrslS1Ki8Ia9/dgD11U4ll0LORKck7pUhBVH6wFp8qL1YLlgWjJ8CiooaqadwThMnJ4BOUeYSRWL2ev8AA35FY95ND5oeh+CYgqhKp04Rc/ox5L+YoS2T/wBNX74/0Uflh6D4Z+CpoZp1rBlSgnKoE8SUxTrnZLEcET+0jTh9+mU0+BXCS5KMmug7NCyf8RZ9TafnVPjNnrZIS6ClRExANue6TT+xtoobKQZspaiSDF0oSAOPA0JNUNCLs7WbVpRpJG22SPTT7R7xU/6VaP30fvAUu5elNrDA1AUMY5v8af3h860MSngoesVrRqZ7KhdvKuTPZ0POvkKSIfcspEi8KifBXtpN/wCmB5wgM7PBJmMxUsmNYCUJnyNWXZftAt1BedDDMuLC2g2UyoBAlZWsnNEWEaCqThHUVSEi3HKKTZfYxQUlJx7zBUmSpKiED7NlaQBnHBw+aetN4rsbhlFjvMU65ndeQ4pTySAEd5lUMwOWcg1J9KrjZ23nO+S00lndlAcDSnFkIRlJgLSP6sD0jpPSln9oNpXhu+XnSXHytCmIy3cIKQElSgVHSVQYqu2NcAcm+xXCYxtJYDCGe87sqU8HO8WFhCAoQPQUc5sTodBVbtDtCnCOKcdaSpDiipxSVOFeaPSuvKRA0EaUPbD5cTkYQ6pWVaEBDakEQ8siAYUd1HATMiLGKnC9nMYpIS42vMSCkOqE2bTmstVvva9a8/WUt9t48OjTar7LR76RcGRLbWIXOh3Ujwkkn2VPZ3aMYiYb7sJIkKVmVcGDZCQLg89KQa2U60cqmstpIGWIJGsGOB9VO4bCErzFTaZSBvOJSbKJFpnRR4Vy6kVLEYnRF1yyzKx/HjXm+3B/zT/+Iv8AzGu+cOWZKSI1BkRzBFcLtvBrU86tKSUqWogjkT4zSaUGm7Q7kuitVh1LkISTp/F6OnZa0jeKEm1iqTwN8sxat7AbdQ6rOlQTkURmScoIIIibA2jzroHGU4cFMEjha4CQhAzXF+NdcotRtKyKnmgbOIBACVibTBvAHr5VdPYhsskADNb8U6idbVxuPYU4BkBScxgm1o4RwtS7my3MhzuZ1A2kkj0o40IRTjnAJN2dEcUCSAQY1gg+6hLdFUGGKwmLkCRWnMWRzpHFlEy7VHIeqkNoJECw1pNjaKpA1mBeYv4V0DOD7xMggbyxASTZJIkyZ0Emkf8AHLYf6FtiKhCj1HuqtV2l/UHr6eFT2hjzhtQCD+G3S9VaNp4dZjurngB8qtDRUluJy1adFk1tUOKFo6T5VZfWZPrFc4p9CDKUhMRxJ59elONYuRU9TTrgeE7HO93p/jWhuOgAfxqTSv1gT5VB1yYikUWNaLhleUoUNQQR42o6tuPETuzOhB8PxVUfWgUxmTw4itq2gj8SdQTcedUjGcVglJwfIXajanlZlQDAEAGPaTzoSmEhRCRa8eypJ2ijmDygjh51NpJsehrPe1lBW28C4aE6c/fW1tjkONTbEqPl76x0xx/iamOALY5Cq9wXNWqm71VnU+NPADO9xSX7LIdIzlIWcxEzcJVzmK6Tsnh8aGX0IbeGZRWlRSoSVICSUKUIzSBxrn2ts4lvE4hPfFJBTZBAb9EXQlO6JiQQBM86f7NfSliMM6428HMUg5CmVgKRmIHpK1TJAg9OtehCalJwXJxuLSsv9jdlsWhaXHmFuAFUtl1pRUDmvCnAnVROvOnMQ0UJw4OEfbLTilrIazApKXRYs5putNNJ+mHBpdUy+HWHEKKFBSQsBQMGFNkzfjQcf9NWBRIQHnSOSAhPrWQfZVspUT5OL2047iFONtME94VEBZyqEKWoKSkiVHfUIAtmJNU4w+JYbCXu9QpKTBUVpvcCCb10m1fpzdUIYwzSeRcKnemgyifXSO1MQXgh1bpWFBE7jbQ3rnIEiY5Zia5tWi0LKHEvuONhJUpQJEpJJCgCmBe3pFJnpTOJYEaa2jgToQOd6scaG8yilUANyJA1DiCbzyGtNYrZYWhBzIyh0ycxG6VkyCOEQbVxyi5Uy6aVnGYXHPs94hAHd5lQFJVpySZHERxvSLm3niLkIB4AX9ZnnXfNFDQIBKt5zQmIzqym/NMHzqsfwbTilKUgEqjWDHnFXTfgmPTmNi4rMtRc3hBAK7wYJCk5ju11m0XQtzu4Bzq3V5hE7pI3TIvPDhSqNitzIhMTaLGY+APrqTmzhmKs+TLJ3EDMSTxOcaA8Ip7tULi7Kt8oQVJVmUUArKZUDAB+9eLwPOmAcgCu5aVN5USoyY4nwHqoeNwqYXkJJcBBEZYBHVR49TpW38UQ3cgQBxIkyRlPOwB8655qcf0KLa+Qae0Xd2U0emVXsiKgO0jKyZQ4ANZRmA8SKRfRnKZtBn3iKBi9nhQuVHoST76rDVx/LkSWm7wWato4Uwd2bf1ZmeGg1pfFbf3crYUImN7JqZJ3dTJ4meFIYbDQoTJ8aLjHkhKciTKc8lUEHe3YGoGUib3JPKmbUlwCmjeHdW4kKUUKVKhCzwtYWM+dRawpEHKjnIieJ5VplRW3JCRBjS3Ow99+IrGkgCbzB5AXSfnUXzRVK1YJWFBuQASUyB4GNKTWyseiTGuvCn0iCRbhwjnGlAacJCh0Ip7YKEwpzW5rf1hfEU6ghDalLBPQddBJ08b6UJx7TUeo/Kjf0CvszE4bM8k6SoiPCBPqPspRJSDdM62/lTa9ok/h8wRz6nnQ0uk/1abWN4M01sVJAW0AnlAJ05Ci7OcO+VKUYBMSY0PWiBzX7PLY3BnlajtNhKFkiJHwrXigV2CbxvEZvUaP3xiSTFQwyreR9qjUH3NKg6ui64sfL1VKnDJpha/jSANHTiCbPc+0myUO7UxRUSkIwffAejKkpShIIPDdNDxPYjDf0k6kJlspCUgqUpIzNFwXmSZbc4+6rvb+DxH9IKKUpdU5g1JcSghpIbCzZRcDhMk5bAEyIiCavtj7GCcYt1TJGZpgpWo95C/t0uBKibHKtI0Fq9LZGrrJx26PPcV9GGFfxRQkONgtZ91RUZDhQr9JMiFI9tM7A7AstnEtqbS4WnW0JUtJO6WkKJgkiTmn3QLV62GhM9I+NIs7NKDiFDKsurCwlW6BDbbeUmFfgmY40tWBSo4N3sulCyEpCUlJkcLlM+7wrmdj4RHcIBG8kkfuLUiDfkDXpR2diFqUXG0NgAgBKy4DoQc5yqmxEZOV64UMraLqVIKYeeKZsClSs4IPEbx05VyasGlg6NOSYjtNAC1ZUAEttpB/D3jhRInQx7qqsewxlISlEpKjDY05yUaWA1PCn8fj4dEwSQwMovMKeNuOsX4UVzMpMJbCEwr0o0g2CE/6hUV0UOBXi30OOFJWGoWpuZUAJlHpTJgGJ5VFJWQIWqelj6xT2IxGZkJBlPdokQBcJVbyzkUR/CNqWAjdQRYSTBCUkiTJ1mqal9CQrsqRtF4GA6vlr86aY7ULCSFpzHTMCAfVFY5soTZcbyQJAvOXS/63srMF2eQtIUSSo7wi0DWCDM1ozVZDKPgB3ba1+gMovc62nyGh50zshlJK+/SomAQSDIG8DHEeXwrHmkjCkK0DgOgmyyny1NSWtRcVAiUgbwIsIvH7XSs5YwZR4DJCJAkJG9ra1o18/VQMS8gGArMf1d78hUVNg6nP6HtUsW9daeaAsdfwgSfUNPOpOsDpAmH5UbRAJ9Qn4V23abZrH1EPdy2CQzJSgAwSkKTIKZ9Y01FcMBE2ibc7FCuXnUxi3O7LIUruzvFvNuyIM8hABq8ZpYJyi3kCVEJASmLkgA5vuo0NZhzJAg8qbwmFSEiSCehkfnTS1gakDlNqFW7NuxRSrc18veofCotIMkEmE5zbjZUac1RVyQk/hPqNRLAvui+vvopUBsoXFryOIUDYphQ4gKN/VFbW6LXHmB7jVy7h0kEEWMcTwmPfQhgkjh670WkwKTRQPGZ0v/HCinFhC1g8VGrVWzG4uPOh/wBENOQQFkqNyCkzromZFMq4A2+UKtYjNOUTAJ6QKk2qULJ5AeuptYRIUUieQ4feIveNBQ2/0S/L3j50KXQbfZJNmx1A+JoIdnnRU3SB0T6oJ+NR7qKi6ssroiXKhA5CpRUFE0UBnrWA+mtwLLimW3LBJUUhC4EnLnTO6CTAIOtdHg/p2wp/SsvIP6uVY9pSfZXh+z/QX4j41FxZNiZjSur5adUcyhas+lNgfSZgcW4Gm3SHFeihaSgk8kk2J6TXVV8f98U5VJJCgbEajiCPAia9c2b/AP0MiAH8MoHQqbWDPXKoCPXVVkRqj1zHOQg15X2meJUaR7Q/T0Fpy4TDm9s7xFj0Qg381eVcBjsXjMWoF1SilQKhP2bRSCAVJAgKAJF71pSSVAindlpiNrISsBKipc2SjeVPlYHWnW38UUkqhtGVRKSQpwiDysjxvVAvs/3TRdDhUpIChlEJFwZnU26CurfcAwzhsPs1mPFBIrkll4OlcHFhz7MDjk/9aYYeunfTYkmCLSmIJpza+CghSbAoZT4FSUon3nxFAxyUthCU23kkJGp3VpkJ4m+tCbsyQ204OQ4Xj41HZ+JKW0xAMa+uq1bCsyCQEgqAga6KNyLcNPbW/qMrIzqygTAJHpFRgmeVR65HBY9/M2tuZOdZtwIWoyrgBYmiYbFgqSYzSlVhws1zNtD7aXxKFFghIklahGpN16DU2+FL4F1aFpQtMFIUZgj0gDHsqrj/ABb/ALF3ZSLfEosmTllQFidLkSRHI+s1hSOAAHT+L0viHpy3kyPc4fjQiknU+QqEs0Viiazvjj/JYqeLZGQnpeR1Ea9bedCeBGUjW+v7XDwIqTjiSk5t4wbnhIOg4eVOq5FyU+1G/RypG6BIA1krN414Cs71SWUDQmZPG3AHgL+6rDvYUfBH+WfjQcU1nyx1Pu1qu/p9COPa7EcquZrWdYtJFMPMRxFDOGIE2rKVhcDTOKWPvG3W3mKOO0JmCjpY/lQmMIo6CZiP+7/SaKvZagQb9RlkA+Xrp7XZNp9En9oKWkQnKmRNxfUgeylCCVGARc0whqAD1SPYflRXDKvUB5AUrl4Mo+mYVaspAE7t7SbKUZHKtIsydN7XSbFJnmNKFniY4x8LVtKNweVCToMVYRkW8hUXFVNpNRi9RvJUxtFpqITRVqAFLldZWzHZdjw2GHQ4hKsyhEgHQrkX8RXRbD7F4PF4sNFC0J7haz3RUDn7xCUm+YAZSrhFVfZPAZlvIEJh51NyBG9uiT4xXebNZTgnC+CVL7ru8sCAM+cnmTMeQr0YwvLONyo43bn0Uto2gzhEOuJbdbU5mWEFQyqhSRlgejeTT2J+idhKsSXMPiinvAMP3Ckq+zj01k5raHSelJdqe1TjmPYenKUpcQOgIJ+NNsdqHTdayrxNFbeBclJiewzWH+rAPtKU5im0FKMwebQripa8otGvdC514VZ9qOzymMUnK6t3vA4JeSHYAyqCZGU3PTnzMq9su06sQ20hVwl5Co14KEeF6o17UVnyt51qGiE70eWifZU5vpDxRYbSLxbWlSGyClQlCiDob5VD3GhDHhWCVBBhkg8YOQjLyB+Yo2ycUXEErN8xSpMEFJFilROpqrYe/wCSUn8IWkwP1iPjUWUHdqIJLYmCpTYnU7uZXgNKC1gmzpKbgzOYnLe5NzypfE4pZUidwZiREZhCT4gG40nxouMfDaEAhU3MASSCYj1SfVWgk1kEm7B4+Elu5MmRabAKBsOpFYlneUo8cseQ9lAa2s0bZoI4KBB9tEXjkD7wPG0qtztwpHFDJsMlATYCNfbc+2sKqEjEpV6KgfA1IqoGNKQDwFQLY8P461Imo0GhrAu4WR6R50FzBnnJ9VN1o0KDuZVuYVUmxjd66JA+FRcBtwt8qtqG86EiVGBRBZUEVpxyRBqTmIKzIAA4D4mKg4CIkC4kX6kculCshswYgpywLT7gqPeabRtGSBlgkgTNIOuwNPvdOEittEhQPSfVNVVk3QURkTfUj3KqSVjN4q+NLJM5R1HxojUEjQcZProMZGmx8PcKxNwPKtIF4JgTBrGzahJGiw4VFqxF6jRssCpUUsAq9CIojotQTVFERs9Lw+xWcZtB/P3iMOVlvK2rKHXGoClqJtE8fA61252M0HWmmnXENltYypV3wzJy5ZLwVwKpyxpXGbJ2m2zg8DlPfYhRdcUykBR+0cVlK/uoBgekRV1i33sSpv60sMNhWX6uwSFZVAg535kzYQ2AI416XGDjOc7dMNYV9pSXmsQ4he+ylBQoApI3yFLSL8LHpSKNvl55DLGHS44uAkIXqogmJWhOl5Oljeum7bY/D4VhlrDpaaU0+y6lpMBRKFXUsDe0PpLMmqLYWNCXsA+pW+4+468viVK76/7pA/nSVmgrgb272FeYGGXi1NgPYllosNknKlWYqKnrSqBG6IEzNX3aLANsNhDLKWmwQYCcoPU8VHqok0z9JO3We7wK0qnJjGlkekrKlKySEaq4C3GBXNdotr4jFbygWG/uhcF09QgbrfnJpZJJNBjeCjZdAfxA5ltQ5XRc+ykG1EofQI/SKInqUq+FTbaCH1i90JVJJJJkgkk0u2sh1wR6QSfC0TXLIujb728hRI+/69z86GtzNyt7KXxUCOf8cag02V62FSrsoR2o6FIgcTr4A6eukfri0tJSlRSCJUBxIKgJ5wNPE86s3wlK2o5qPsFJ7Z3ljKDp49CfXVYPhEpLli3fnjB8RU07QWNCoeZj2zQRpWlpEWJ6gj4zRDQ6jbK/xDzSPeIpjD7Z3oWAOo9/hVMRU3DZPnR2pgs6hK50g+F6ya4vvSCYMU5h9pO3hRtzv76D0gLUR0eIxIQJPkOJ8Kp1YguODNYT6MaX6+YrdyQomTzNh5UIKOaeqvdNCKGbCtLsPCiNIGYEiQCJ630qeAw4UhUg2y6HxmbdBR1Mp0BUPIGkafQ6a7EiuLQNFdeBoTytBwAPxn20fEshIkKJmRpHA9aWUN2eh94FUiqJsJh2zKYuSSY8ATUEjStuuQR5+4D40KhyMEd9NQkG50014URmghumGkUGzJBa2pVYlNqGq9IODfXeo5ulQKpNMgVR4E5Oxx5GFDCWFkZmmy6idHUwFFQ0kkzfS/Sl9pdqXXE76iMsnMgJSr+6DG6PCKysrqk3bOeqEX9oNdwpKUKSVAGSk3IIVJV97TU0vh8aojDpAKcqgErIBAMG4RxsTc1lZSIYu3NnBC8IsTmXiGwXlklRiTqfujWBarzbOJSAQ31lZjMfCJisrKd8ARxzq8rwPNsi/RU0m+sl2R95JHjBrKyuZosiSWgOEmtYhXE1qsqHZUUdUSURM73wrZb+0ExoT0/Ot1lO/PoT/oHEXnzqKcDaTIJ4fOsrKDdLAayQXs/koVBWFJgSLfnWqyspsDig69nCNAfA/OhfVsoMSByisrK0Zu0jSiqsM0CY6G3zoWWw6n4KrKynTFaLPZajCh/d/wDajqTWVlE3YjtI2A8TSj7cJBtcG3H0hrWVlFAZBw2TYWkTNzob36xasRz9VZWUZGiTFMJrKyosogi1wKFNZWVkE0qKio1lZRFZ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8" descr="data:image/jpeg;base64,/9j/4AAQSkZJRgABAQAAAQABAAD/2wCEAAkGBhQSERUUExQUFBUWGBUYFxUYFxgXFxgYGhoVGBYUFRgXHCYeFxkkGRcXHy8gIycpLCwsGB4xNTAqNSYrLCkBCQoKDgwOGg8PGiwkHyQsLCwsLCwsLCwsLCksLCwpLCksLCwsLCwsLCwpLCwsLCwpLCwpLCwsLCwpLCksLCwsKf/AABEIAMgA/AMBIgACEQEDEQH/xAAcAAACAgMBAQAAAAAAAAAAAAADBAIFAAEGBwj/xABJEAABAwIDBQQGBgYIBgMBAAABAgMRACEEEjEFIkFRYQYTcYEykaGxwdEHFCNCUuEzYoKS8PEVQ1Ryc7LS4hYkU6KzwmSDkwj/xAAZAQADAQEBAAAAAAAAAAAAAAABAgMABAX/xAAmEQACAgEFAAICAwEBAAAAAAAAAQIRIQMSMUFRE2EEMiJxodFS/9oADAMBAAIRAxEAPwCrw22iNZ99WjG10KsYP8dapEsVMYeoFKOiS0yrhl8LflR2MFHouqjlauaQ2RoSKYbxbieM0DUdUlNrmetvhUVJqhb20saimE7fHGhZqLFSaCpNL/0wg8RWfX0niKBqJqTUcK2CsBw5UQd5O8QY3d3xoasUKgcSKFhLUN4NJMnEODgAlCPWSoz6hSysQxwYJ1iXFacJF70grEdDQ1P9KzYUaxDSVaJCfCaUXhjwqWNx3doKiCQIsNbkC0+NKnHPHTDL/aUhPxoJBs2pJFazUu9jHgQkoZQToFOiTw0ApX644b58PEgWLh4TFhyNGmC0Wqa26m1KYfEBailJBUnUCYF4sSBN6MpZFj7aNhoEtFAWYpnNS+KTumsYgMWOdETiRSjTFMIYoBCh8VvvvGohupd3RAYXr+Uzy8a0py8W9vuipvMxJ/uDjxMeetbcTv68PnRoABSzJHS3t+VQW7c62AmBz0jnR3Ub/kfd+dQxLUSeMoGg4mPdWowu4pQtx9kX9sCojMDCovER+dMPo3h4fPlUXU76f451jCqiaGZ60wRQVuAG9Ax0aWf1kHxt/miihlX4Z6i4r1l/sDhFaIUj+6s/Gaqcd9F7Zu26pJkekkH2iDXU4onZ55I4gj+OlbtzFds19Hbim0qQ+N5KTCptIBjj7qUf+j3FDg2rwy/7aWUA2cmUUFxurfa3ZxxlJK05SJJHttc++ucxeIUgTfWNfn4VDFj0yYZ3qsWGopPBEm51qzQmgEjkreSpqUBqQNTcjQXJv0FYhYMX1uOvhShogUVEopgoqChFYBV7aR9gv9n/ADJqzxOIQg7ykpmdSBSu0cOVtKGgIBPMAEGY46aTTq1oMKMExrEmDJ15a1ndBjV5KnH49kZVZQ5cgKEGNJF+hpdGNaCTlZEBWkAC4Uc1gbwnSKssWy0sjMFGDAAECSQJ0k/lUE4JqLIVcgzJkneubzNz6xS1MunpVxkrkbXO8Q2kWUZvciBwHX+VCb2ota0AwAYBEC8nqen86ukbKbicmouJPGDe+sgUP+iWwQoAgiIgmLaSKXbL0bfp5pFbht5Ts6JcUkdAIt76KpocqjgESXv8Zz4UzkqxyrgAEVmWi90KworBBZayKLlqJTWAQxAMHxbj94VtY3/zHSsdRdU/q8+BHqNx40RTe9NvCR04UwAKhvnwPuoeJQd7qpuOlxR1N7xNtDxvoOFBcRdXiOXMQDb0r28qJiLre/8Az5VBbf2g/PkaZWjemU+Fp4dK0tG+DI8OOlAwj3dRSwBPUzemAK1loBPpWgYxwpQVJTnIuEgxNxavJ8N2uxQ/r1nxhXvmrBPbfFwN9KtPSQOem6BXSQPRNlH7Fv8AuJ91N155ge27yEhOVBA03Tp45hVrg+3BJ30COkj3k0W82Y328b+yUenvB+VeRbURbzT7jXqHazbzbzKgmQd3X9qdPEV5htU/ZTc3TpflXI/2Lr9Q+BTpV0zhTFUmyVFRACFn9k112FZUBdJFEzKl3BqzjdSRBBUfA21Fp8fjQWsIoFBITZN4A9LlM21NdGWf1T6qE5hz+E0AqWKKlSaC83INWbjCvw+6lX2VBKlZbJufaeAPKgAWxeKShskkSYETx08hPlQwMiUpKiCABZM3hV5/jQUjtHEtqStBcbQqYMkyCDxEdKUXtVf9ra//ADHypqETouDrcun2cuvT31BsmB+lPG9uevq9vlVKraqv7Wnya/20FW1D/az5N/7a1MO46H6uFa5h59APmPXWLwyff7a5lW1D/a1/uH5UFW0v/lO/uq+VCmHci32dq7/jO+8U0aoMPtdCAQHCZJJJQokk6k1tXaFP4/8AsPzrU/DJquS8rVUB7RJ/Gf3PzqB7Rj8Z/c/OtT8Da9OirRFc2e0Y/Er9wfOof8R/rr/dT861Pw1r06RahmOtyLzYQeN/GOUUQp3uvK/SuVPaP9dfA+inhpxqJ7R3nOueeVPzps+AtenUqG8b+V+lAUuVHW5mZsNJHvvw9Vc2e0Rmcy/UmmMLtBTglLirFJIgAgkwDYawPZWys0bD7OgI3tb8pPSor9LXna/KlVYZQUZcWP1ty+h43/lWxgCb94vjfd+FDPgTYNamhDAL/wCoePAcKidnr/6iv3R86W34Nt+z6OVsPDnVhk//AFp+VL4nsvhVJgsNxbRMe0QaeaxWYwkHx4UZehrss5nfZz+zey2GU2CWhMrEgqHoqUngelMf8IYbglQ8Fq+dObHTDZ/xHv8AyuU9WbyY4ztT2ZQhgqbkaSCZ8K8vx4+zPin3ivcu0LebDuDofZf4V4htVEJUP1h/mrk1MTOiGYjOy8YG1JsomJhIkxzPITXSI2ykqAKVpmAMyYEnQTPGi7F2K2phpzu0ZimCqLm5FLbZwraTCkKIkWQL3SRfkLzPAgVRKkTbtlslwVK1c8/jMpgGYgX42F7VYYLGSKSw0PFmeFU3advKwFQklLrZhQlOjnpA6irxpYI0JJNh5E6+Vc/2kxiXMJnTOUuNETYwUrN6Mb3cCSeDi8dhitRVCQSRupTlTpwGg0qvcw0CrRxVLrQKsRKpTNDUzXZ9lsC2tKysIMKAGaJuDpNXeJ2UwVIEMixMDJcDKL+v2UtjqNnlxZoSmq9ScweHYymG0TmAUcoKuJGbjwPkKqtuIaGFcylCiSkyCFGSpMwbkWrWajz5TdQW2OfsptaKitJ5j1iiCxNaBwNRcbHCetvVTBavFSWhcdPEcB+dYIgRUSKYXJ1oRTRMDqJohFRIrGIGrzYeHKM4VYksdbHORpVIRV9sRgozhVj3jHXUOkfCknwND9jonMNJJ3b3v4DUeVFCoGiR4H4RUiLx7Z/KouWMUlsqCkReNDy/F7q2Egk6WMeoDpWlObuW3kqDrPKtB2JsLmfS/KhY1H0QjGJOhHrFbceGU34H3UorBs6nu/Z86irDJTogTBuDpbW9dWDlCbIVuK/xX/8Ayrp3NVFgEAl37Iq+1dkgx96QNRR1uIzBJZcnz4ed6AzLDHoltY5pI8yIFeRbRS2iO9bDgWsTKlggBtS93KpIJlPGvVsQ+O6UQCmADB6GvMu3LIASRpmt4dy9euT8hZTL6L5Q9g+0SEI7pKFBCEhQtJhShYErJJldL7TdbXKytyAQndJTNjHHpVVhUGCcio7pu+UxIU1YEi9G2xhcjMoKlFbiCEhOkpWcotva8OVLKLzT/wBBbxj/AAp9r7WabaW4hLiy2tCVBS8vpzBBEzpSjfbBZZSttCW99aSCc8wlsgzux6RrMds1Qw2ILiFgKcaIBQQYSHASEkTyOlU+EwrjDKErCk5nlkTxSptmCPPhS7F72VTb6L5nttiAUg5MpNxl1A1F5/g05tnbwdw6hpvtW5bqh4RXLPqJUg9fhRMSyEtOEaqW0T5Aj3U+niVC6qW2w4cmu2wPZBhYuFcBIKhy6159h1aV6psrEQ2YWm2Y+knhcGupnGkcLsjswvENBYUmTaI48fCn2OyKE4ksrOcBsLmMtyrLwJ5H10l2f7VOsMJQhKD94lQUTJCbWUOVCxu3nnHe9zlCsoRuSgZQVGLGTdR1PKsa0dA72LYTl9IyuImBBCjFryI1mldsdkmEMvOAEFLaikZjAUkEzreTFulUb+3X1ABTqzBkXggwRMi+hPHjSr+2HlJKS64UqEEFRII5GawbRTuChEUy4mgKFYUCoUMijKFDKawQSk0MijKFDUKxgcVEpohFRVWMDIq/2ThVNylYhQeYkWP3XDw6EVQmr3YCZSOrw9javnSz4HhydS4OPhSmKEn1e6nw2I/KhHDDidenlSloumVnd/GpNM2p36qOBrA0Bx9lGyimj1NPZVavSdxB9Q+FMnsmSDLmINjq70q+G008AfYKEdrpVIBbtMy4iR4ibVSjlsodk7JS4FOK730zZSiFRlSd4D70G9XzGzGVJBCJHVR+dRw2HWCshKSFKkGbkFCBwOljVggBKbwkDyApdq8GtiWN2ehLDgSnLun3Vw22NhOPMYdHJULVKTlSUvJzESJgKTavRcyVgjMCDKbGfEeNcYMa2FuIzoBQtaCCV2g2B3ImCNJ8a5fy21FUiujyykb+j4pzlDyDna7v9GUgHc3jBP4fbRcR2Le7ooDqJKkEHeERmnh1q1OITNlsn9tI99DczcMp8FJ+dcL/ACNTsutNHG7X7LYhDDqVvD7RbWVSVrVlAJzSDESDoNapu0WALOHYl5b2+4cyybQlqyQSSBxjxr0RaHOCVeR+RryLbQH1h6de8c1/vGn09XcnayPsrsWD4zJkjXn0qxecC28qSColJAkaCZqofIii4R7KfVVoz2uwThuVFgjDkRJTfTeSeE3g2sONTyb2WxJ5Qr3TVzhsM2rLuJ0HAdKnicE0lIJQPJPhVl+Un0cz/GrsqiwoapUPI0BZp8utDRJH7WWoHEI5uDwcV/rqnyv/AMk/hXpXKcoKlVZrdH43R+0T71GgLKY/SKHihJ9cpo/L9MHw/aK1ZoJq+QnDrslS1Ki8Ia9/dgD11U4ll0LORKck7pUhBVH6wFp8qL1YLlgWjJ8CiooaqadwThMnJ4BOUeYSRWL2ev8AA35FY95ND5oeh+CYgqhKp04Rc/ox5L+YoS2T/wBNX74/0Uflh6D4Z+CpoZp1rBlSgnKoE8SUxTrnZLEcET+0jTh9+mU0+BXCS5KMmug7NCyf8RZ9TafnVPjNnrZIS6ClRExANue6TT+xtoobKQZspaiSDF0oSAOPA0JNUNCLs7WbVpRpJG22SPTT7R7xU/6VaP30fvAUu5elNrDA1AUMY5v8af3h860MSngoesVrRqZ7KhdvKuTPZ0POvkKSIfcspEi8KifBXtpN/wCmB5wgM7PBJmMxUsmNYCUJnyNWXZftAt1BedDDMuLC2g2UyoBAlZWsnNEWEaCqThHUVSEi3HKKTZfYxQUlJx7zBUmSpKiED7NlaQBnHBw+aetN4rsbhlFjvMU65ndeQ4pTySAEd5lUMwOWcg1J9KrjZ23nO+S00lndlAcDSnFkIRlJgLSP6sD0jpPSln9oNpXhu+XnSXHytCmIy3cIKQElSgVHSVQYqu2NcAcm+xXCYxtJYDCGe87sqU8HO8WFhCAoQPQUc5sTodBVbtDtCnCOKcdaSpDiipxSVOFeaPSuvKRA0EaUPbD5cTkYQ6pWVaEBDakEQ8siAYUd1HATMiLGKnC9nMYpIS42vMSCkOqE2bTmstVvva9a8/WUt9t48OjTar7LR76RcGRLbWIXOh3Ujwkkn2VPZ3aMYiYb7sJIkKVmVcGDZCQLg89KQa2U60cqmstpIGWIJGsGOB9VO4bCErzFTaZSBvOJSbKJFpnRR4Vy6kVLEYnRF1yyzKx/HjXm+3B/zT/+Iv8AzGu+cOWZKSI1BkRzBFcLtvBrU86tKSUqWogjkT4zSaUGm7Q7kuitVh1LkISTp/F6OnZa0jeKEm1iqTwN8sxat7AbdQ6rOlQTkURmScoIIIibA2jzroHGU4cFMEjha4CQhAzXF+NdcotRtKyKnmgbOIBACVibTBvAHr5VdPYhsskADNb8U6idbVxuPYU4BkBScxgm1o4RwtS7my3MhzuZ1A2kkj0o40IRTjnAJN2dEcUCSAQY1gg+6hLdFUGGKwmLkCRWnMWRzpHFlEy7VHIeqkNoJECw1pNjaKpA1mBeYv4V0DOD7xMggbyxASTZJIkyZ0Emkf8AHLYf6FtiKhCj1HuqtV2l/UHr6eFT2hjzhtQCD+G3S9VaNp4dZjurngB8qtDRUluJy1adFk1tUOKFo6T5VZfWZPrFc4p9CDKUhMRxJ59elONYuRU9TTrgeE7HO93p/jWhuOgAfxqTSv1gT5VB1yYikUWNaLhleUoUNQQR42o6tuPETuzOhB8PxVUfWgUxmTw4itq2gj8SdQTcedUjGcVglJwfIXajanlZlQDAEAGPaTzoSmEhRCRa8eypJ2ijmDygjh51NpJsehrPe1lBW28C4aE6c/fW1tjkONTbEqPl76x0xx/iamOALY5Cq9wXNWqm71VnU+NPADO9xSX7LIdIzlIWcxEzcJVzmK6Tsnh8aGX0IbeGZRWlRSoSVICSUKUIzSBxrn2ts4lvE4hPfFJBTZBAb9EXQlO6JiQQBM86f7NfSliMM6428HMUg5CmVgKRmIHpK1TJAg9OtehCalJwXJxuLSsv9jdlsWhaXHmFuAFUtl1pRUDmvCnAnVROvOnMQ0UJw4OEfbLTilrIazApKXRYs5putNNJ+mHBpdUy+HWHEKKFBSQsBQMGFNkzfjQcf9NWBRIQHnSOSAhPrWQfZVspUT5OL2047iFONtME94VEBZyqEKWoKSkiVHfUIAtmJNU4w+JYbCXu9QpKTBUVpvcCCb10m1fpzdUIYwzSeRcKnemgyifXSO1MQXgh1bpWFBE7jbQ3rnIEiY5Zia5tWi0LKHEvuONhJUpQJEpJJCgCmBe3pFJnpTOJYEaa2jgToQOd6scaG8yilUANyJA1DiCbzyGtNYrZYWhBzIyh0ycxG6VkyCOEQbVxyi5Uy6aVnGYXHPs94hAHd5lQFJVpySZHERxvSLm3niLkIB4AX9ZnnXfNFDQIBKt5zQmIzqym/NMHzqsfwbTilKUgEqjWDHnFXTfgmPTmNi4rMtRc3hBAK7wYJCk5ju11m0XQtzu4Bzq3V5hE7pI3TIvPDhSqNitzIhMTaLGY+APrqTmzhmKs+TLJ3EDMSTxOcaA8Ip7tULi7Kt8oQVJVmUUArKZUDAB+9eLwPOmAcgCu5aVN5USoyY4nwHqoeNwqYXkJJcBBEZYBHVR49TpW38UQ3cgQBxIkyRlPOwB8655qcf0KLa+Qae0Xd2U0emVXsiKgO0jKyZQ4ANZRmA8SKRfRnKZtBn3iKBi9nhQuVHoST76rDVx/LkSWm7wWato4Uwd2bf1ZmeGg1pfFbf3crYUImN7JqZJ3dTJ4meFIYbDQoTJ8aLjHkhKciTKc8lUEHe3YGoGUib3JPKmbUlwCmjeHdW4kKUUKVKhCzwtYWM+dRawpEHKjnIieJ5VplRW3JCRBjS3Ow99+IrGkgCbzB5AXSfnUXzRVK1YJWFBuQASUyB4GNKTWyseiTGuvCn0iCRbhwjnGlAacJCh0Ip7YKEwpzW5rf1hfEU6ghDalLBPQddBJ08b6UJx7TUeo/Kjf0CvszE4bM8k6SoiPCBPqPspRJSDdM62/lTa9ok/h8wRz6nnQ0uk/1abWN4M01sVJAW0AnlAJ05Ci7OcO+VKUYBMSY0PWiBzX7PLY3BnlajtNhKFkiJHwrXigV2CbxvEZvUaP3xiSTFQwyreR9qjUH3NKg6ui64sfL1VKnDJpha/jSANHTiCbPc+0myUO7UxRUSkIwffAejKkpShIIPDdNDxPYjDf0k6kJlspCUgqUpIzNFwXmSZbc4+6rvb+DxH9IKKUpdU5g1JcSghpIbCzZRcDhMk5bAEyIiCavtj7GCcYt1TJGZpgpWo95C/t0uBKibHKtI0Fq9LZGrrJx26PPcV9GGFfxRQkONgtZ91RUZDhQr9JMiFI9tM7A7AstnEtqbS4WnW0JUtJO6WkKJgkiTmn3QLV62GhM9I+NIs7NKDiFDKsurCwlW6BDbbeUmFfgmY40tWBSo4N3sulCyEpCUlJkcLlM+7wrmdj4RHcIBG8kkfuLUiDfkDXpR2diFqUXG0NgAgBKy4DoQc5yqmxEZOV64UMraLqVIKYeeKZsClSs4IPEbx05VyasGlg6NOSYjtNAC1ZUAEttpB/D3jhRInQx7qqsewxlISlEpKjDY05yUaWA1PCn8fj4dEwSQwMovMKeNuOsX4UVzMpMJbCEwr0o0g2CE/6hUV0UOBXi30OOFJWGoWpuZUAJlHpTJgGJ5VFJWQIWqelj6xT2IxGZkJBlPdokQBcJVbyzkUR/CNqWAjdQRYSTBCUkiTJ1mqal9CQrsqRtF4GA6vlr86aY7ULCSFpzHTMCAfVFY5soTZcbyQJAvOXS/63srMF2eQtIUSSo7wi0DWCDM1ozVZDKPgB3ba1+gMovc62nyGh50zshlJK+/SomAQSDIG8DHEeXwrHmkjCkK0DgOgmyyny1NSWtRcVAiUgbwIsIvH7XSs5YwZR4DJCJAkJG9ra1o18/VQMS8gGArMf1d78hUVNg6nP6HtUsW9daeaAsdfwgSfUNPOpOsDpAmH5UbRAJ9Qn4V23abZrH1EPdy2CQzJSgAwSkKTIKZ9Y01FcMBE2ibc7FCuXnUxi3O7LIUruzvFvNuyIM8hABq8ZpYJyi3kCVEJASmLkgA5vuo0NZhzJAg8qbwmFSEiSCehkfnTS1gakDlNqFW7NuxRSrc18veofCotIMkEmE5zbjZUac1RVyQk/hPqNRLAvui+vvopUBsoXFryOIUDYphQ4gKN/VFbW6LXHmB7jVy7h0kEEWMcTwmPfQhgkjh670WkwKTRQPGZ0v/HCinFhC1g8VGrVWzG4uPOh/wBENOQQFkqNyCkzromZFMq4A2+UKtYjNOUTAJ6QKk2qULJ5AeuptYRIUUieQ4feIveNBQ2/0S/L3j50KXQbfZJNmx1A+JoIdnnRU3SB0T6oJ+NR7qKi6ssroiXKhA5CpRUFE0UBnrWA+mtwLLimW3LBJUUhC4EnLnTO6CTAIOtdHg/p2wp/SsvIP6uVY9pSfZXh+z/QX4j41FxZNiZjSur5adUcyhas+lNgfSZgcW4Gm3SHFeihaSgk8kk2J6TXVV8f98U5VJJCgbEajiCPAia9c2b/AP0MiAH8MoHQqbWDPXKoCPXVVkRqj1zHOQg15X2meJUaR7Q/T0Fpy4TDm9s7xFj0Qg381eVcBjsXjMWoF1SilQKhP2bRSCAVJAgKAJF71pSSVAindlpiNrISsBKipc2SjeVPlYHWnW38UUkqhtGVRKSQpwiDysjxvVAvs/3TRdDhUpIChlEJFwZnU26CurfcAwzhsPs1mPFBIrkll4OlcHFhz7MDjk/9aYYeunfTYkmCLSmIJpza+CghSbAoZT4FSUon3nxFAxyUthCU23kkJGp3VpkJ4m+tCbsyQ204OQ4Xj41HZ+JKW0xAMa+uq1bCsyCQEgqAga6KNyLcNPbW/qMrIzqygTAJHpFRgmeVR65HBY9/M2tuZOdZtwIWoyrgBYmiYbFgqSYzSlVhws1zNtD7aXxKFFghIklahGpN16DU2+FL4F1aFpQtMFIUZgj0gDHsqrj/ABb/ALF3ZSLfEosmTllQFidLkSRHI+s1hSOAAHT+L0viHpy3kyPc4fjQiknU+QqEs0Viiazvjj/JYqeLZGQnpeR1Ea9bedCeBGUjW+v7XDwIqTjiSk5t4wbnhIOg4eVOq5FyU+1G/RypG6BIA1krN414Cs71SWUDQmZPG3AHgL+6rDvYUfBH+WfjQcU1nyx1Pu1qu/p9COPa7EcquZrWdYtJFMPMRxFDOGIE2rKVhcDTOKWPvG3W3mKOO0JmCjpY/lQmMIo6CZiP+7/SaKvZagQb9RlkA+Xrp7XZNp9En9oKWkQnKmRNxfUgeylCCVGARc0whqAD1SPYflRXDKvUB5AUrl4Mo+mYVaspAE7t7SbKUZHKtIsydN7XSbFJnmNKFniY4x8LVtKNweVCToMVYRkW8hUXFVNpNRi9RvJUxtFpqITRVqAFLldZWzHZdjw2GHQ4hKsyhEgHQrkX8RXRbD7F4PF4sNFC0J7haz3RUDn7xCUm+YAZSrhFVfZPAZlvIEJh51NyBG9uiT4xXebNZTgnC+CVL7ru8sCAM+cnmTMeQr0YwvLONyo43bn0Uto2gzhEOuJbdbU5mWEFQyqhSRlgejeTT2J+idhKsSXMPiinvAMP3Ckq+zj01k5raHSelJdqe1TjmPYenKUpcQOgIJ+NNsdqHTdayrxNFbeBclJiewzWH+rAPtKU5im0FKMwebQripa8otGvdC514VZ9qOzymMUnK6t3vA4JeSHYAyqCZGU3PTnzMq9su06sQ20hVwl5Co14KEeF6o17UVnyt51qGiE70eWifZU5vpDxRYbSLxbWlSGyClQlCiDob5VD3GhDHhWCVBBhkg8YOQjLyB+Yo2ycUXEErN8xSpMEFJFilROpqrYe/wCSUn8IWkwP1iPjUWUHdqIJLYmCpTYnU7uZXgNKC1gmzpKbgzOYnLe5NzypfE4pZUidwZiREZhCT4gG40nxouMfDaEAhU3MASSCYj1SfVWgk1kEm7B4+Elu5MmRabAKBsOpFYlneUo8cseQ9lAa2s0bZoI4KBB9tEXjkD7wPG0qtztwpHFDJsMlATYCNfbc+2sKqEjEpV6KgfA1IqoGNKQDwFQLY8P461Imo0GhrAu4WR6R50FzBnnJ9VN1o0KDuZVuYVUmxjd66JA+FRcBtwt8qtqG86EiVGBRBZUEVpxyRBqTmIKzIAA4D4mKg4CIkC4kX6kculCshswYgpywLT7gqPeabRtGSBlgkgTNIOuwNPvdOEittEhQPSfVNVVk3QURkTfUj3KqSVjN4q+NLJM5R1HxojUEjQcZProMZGmx8PcKxNwPKtIF4JgTBrGzahJGiw4VFqxF6jRssCpUUsAq9CIojotQTVFERs9Lw+xWcZtB/P3iMOVlvK2rKHXGoClqJtE8fA61252M0HWmmnXENltYypV3wzJy5ZLwVwKpyxpXGbJ2m2zg8DlPfYhRdcUykBR+0cVlK/uoBgekRV1i33sSpv60sMNhWX6uwSFZVAg535kzYQ2AI416XGDjOc7dMNYV9pSXmsQ4he+ylBQoApI3yFLSL8LHpSKNvl55DLGHS44uAkIXqogmJWhOl5Oljeum7bY/D4VhlrDpaaU0+y6lpMBRKFXUsDe0PpLMmqLYWNCXsA+pW+4+468viVK76/7pA/nSVmgrgb272FeYGGXi1NgPYllosNknKlWYqKnrSqBG6IEzNX3aLANsNhDLKWmwQYCcoPU8VHqok0z9JO3We7wK0qnJjGlkekrKlKySEaq4C3GBXNdotr4jFbygWG/uhcF09QgbrfnJpZJJNBjeCjZdAfxA5ltQ5XRc+ykG1EofQI/SKInqUq+FTbaCH1i90JVJJJJkgkk0u2sh1wR6QSfC0TXLIujb728hRI+/69z86GtzNyt7KXxUCOf8cag02V62FSrsoR2o6FIgcTr4A6eukfri0tJSlRSCJUBxIKgJ5wNPE86s3wlK2o5qPsFJ7Z3ljKDp49CfXVYPhEpLli3fnjB8RU07QWNCoeZj2zQRpWlpEWJ6gj4zRDQ6jbK/xDzSPeIpjD7Z3oWAOo9/hVMRU3DZPnR2pgs6hK50g+F6ya4vvSCYMU5h9pO3hRtzv76D0gLUR0eIxIQJPkOJ8Kp1YguODNYT6MaX6+YrdyQomTzNh5UIKOaeqvdNCKGbCtLsPCiNIGYEiQCJ630qeAw4UhUg2y6HxmbdBR1Mp0BUPIGkafQ6a7EiuLQNFdeBoTytBwAPxn20fEshIkKJmRpHA9aWUN2eh94FUiqJsJh2zKYuSSY8ATUEjStuuQR5+4D40KhyMEd9NQkG50014URmghumGkUGzJBa2pVYlNqGq9IODfXeo5ulQKpNMgVR4E5Oxx5GFDCWFkZmmy6idHUwFFQ0kkzfS/Sl9pdqXXE76iMsnMgJSr+6DG6PCKysrqk3bOeqEX9oNdwpKUKSVAGSk3IIVJV97TU0vh8aojDpAKcqgErIBAMG4RxsTc1lZSIYu3NnBC8IsTmXiGwXlklRiTqfujWBarzbOJSAQ31lZjMfCJisrKd8ARxzq8rwPNsi/RU0m+sl2R95JHjBrKyuZosiSWgOEmtYhXE1qsqHZUUdUSURM73wrZb+0ExoT0/Ot1lO/PoT/oHEXnzqKcDaTIJ4fOsrKDdLAayQXs/koVBWFJgSLfnWqyspsDig69nCNAfA/OhfVsoMSByisrK0Zu0jSiqsM0CY6G3zoWWw6n4KrKynTFaLPZajCh/d/wDajqTWVlE3YjtI2A8TSj7cJBtcG3H0hrWVlFAZBw2TYWkTNzob36xasRz9VZWUZGiTFMJrKyosogi1wKFNZWVkE0qKio1lZRFZ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4" name="Picture 10" descr="http://www.proprofs.com/quiz-school/upload/yuiupload/84298903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752595"/>
            <a:ext cx="4457700" cy="4548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066800" y="1281629"/>
            <a:ext cx="2339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Daily Class Structure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8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1066800"/>
            <a:ext cx="7629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he graph below represents the water depth in a hot tub. Segment AB shows the tub being filled.  Briefly explain the rest of the segments.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52600" y="143470"/>
            <a:ext cx="49936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POTD 9/4/2013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27" y="1905000"/>
            <a:ext cx="4397336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381000" y="5638800"/>
            <a:ext cx="822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http://math.rice.edu/~lanius/Algebra/hottub.html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67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Lesson 1: Graphs of Piecewise Linear Functions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02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a piece-wise defined function?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4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Daily Targets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48029" y="1447800"/>
            <a:ext cx="6400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We will choose and interpret the scale and origin for a graph, and graph a piece-wise defined function. </a:t>
            </a:r>
          </a:p>
          <a:p>
            <a:endParaRPr lang="en-US" sz="2800" dirty="0"/>
          </a:p>
          <a:p>
            <a:r>
              <a:rPr lang="en-US" sz="2800" dirty="0" smtClean="0"/>
              <a:t>We will understand the relationship between the physical measurements, and the representation on a graph. </a:t>
            </a:r>
            <a:endParaRPr lang="en-US" sz="2800" dirty="0"/>
          </a:p>
        </p:txBody>
      </p:sp>
      <p:pic>
        <p:nvPicPr>
          <p:cNvPr id="4" name="Picture 2" descr="https://encrypted-tbn2.gstatic.com/images?q=tbn:ANd9GcTvSuXNBHUOU-mMGtnwQ7ZeMYbEIgvxcUYnqCGaqvgyXxvdEBDGl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09" y="5263945"/>
            <a:ext cx="1117120" cy="1112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encrypted-tbn2.gstatic.com/images?q=tbn:ANd9GcTvSuXNBHUOU-mMGtnwQ7ZeMYbEIgvxcUYnqCGaqvgyXxvdEBDGl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5295415"/>
            <a:ext cx="1052780" cy="1048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encrypted-tbn2.gstatic.com/images?q=tbn:ANd9GcTvSuXNBHUOU-mMGtnwQ7ZeMYbEIgvxcUYnqCGaqvgyXxvdEBDGl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5263945"/>
            <a:ext cx="1117120" cy="1112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s://encrypted-tbn2.gstatic.com/images?q=tbn:ANd9GcTvSuXNBHUOU-mMGtnwQ7ZeMYbEIgvxcUYnqCGaqvgyXxvdEBDGl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1767" y="5263945"/>
            <a:ext cx="1117120" cy="1112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encrypted-tbn2.gstatic.com/images?q=tbn:ANd9GcTvSuXNBHUOU-mMGtnwQ7ZeMYbEIgvxcUYnqCGaqvgyXxvdEBDGl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263388"/>
            <a:ext cx="1117120" cy="1112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encrypted-tbn2.gstatic.com/images?q=tbn:ANd9GcTvSuXNBHUOU-mMGtnwQ7ZeMYbEIgvxcUYnqCGaqvgyXxvdEBDGl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263945"/>
            <a:ext cx="1117120" cy="1112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encrypted-tbn2.gstatic.com/images?q=tbn:ANd9GcTvSuXNBHUOU-mMGtnwQ7ZeMYbEIgvxcUYnqCGaqvgyXxvdEBDGl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263945"/>
            <a:ext cx="1117120" cy="1112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81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get started!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90600" y="1371600"/>
            <a:ext cx="7543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 smtClean="0">
                <a:solidFill>
                  <a:srgbClr val="0000FF"/>
                </a:solidFill>
                <a:effectLst/>
                <a:latin typeface="Calibri"/>
                <a:ea typeface="Calibri"/>
                <a:cs typeface="Times New Roman"/>
                <a:hlinkClick r:id="rId2"/>
              </a:rPr>
              <a:t>http://www.mrmeyer.com/graphingstories1/graphingstories2.mov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886752"/>
            <a:ext cx="4483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Describe the motion of the man in words.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50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1082040"/>
          </a:xfrm>
        </p:spPr>
        <p:txBody>
          <a:bodyPr/>
          <a:lstStyle/>
          <a:p>
            <a:r>
              <a:rPr lang="en-US" sz="2400" dirty="0" smtClean="0"/>
              <a:t>Focus on the change of elevation of the man over time.  Hear are some things to think about…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457200" y="4572000"/>
            <a:ext cx="7543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 smtClean="0">
                <a:solidFill>
                  <a:srgbClr val="0000FF"/>
                </a:solidFill>
                <a:effectLst/>
                <a:latin typeface="Calibri"/>
                <a:ea typeface="Calibri"/>
                <a:cs typeface="Times New Roman"/>
                <a:hlinkClick r:id="rId2"/>
              </a:rPr>
              <a:t>http://www.mrmeyer.com/graphingstories1/graphingstories2.mov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1644179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high do you think he was at the top of the stairs?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2286000"/>
            <a:ext cx="678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Were there intervals of time when his elevation wasn’t changing? Was he still moving?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64491" y="32766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Did his elevation ever increase? When?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3886200"/>
            <a:ext cx="678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Can you think of a better way to show his motion instead of writing it all out?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188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1082040"/>
          </a:xfrm>
        </p:spPr>
        <p:txBody>
          <a:bodyPr/>
          <a:lstStyle/>
          <a:p>
            <a:r>
              <a:rPr lang="en-US" sz="2400" dirty="0" smtClean="0"/>
              <a:t>Try to Graph it!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838200" y="5638800"/>
            <a:ext cx="754380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u="sng" dirty="0" smtClean="0">
                <a:solidFill>
                  <a:srgbClr val="FF0000"/>
                </a:solidFill>
                <a:effectLst/>
                <a:latin typeface="Calibri"/>
                <a:ea typeface="Calibri"/>
                <a:cs typeface="Times New Roman"/>
                <a:hlinkClick r:id="rId2"/>
              </a:rPr>
              <a:t>http://www.mrmeyer.com/graphingstories1/graphingstories2.mov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1644179"/>
            <a:ext cx="678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should we label the vertical axis? What measurement should we use?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2470666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should we label the horizontal axis?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66800" y="3071152"/>
            <a:ext cx="678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Should we measure the man’s elevation to his feet or to his head?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66800" y="3886199"/>
            <a:ext cx="678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Show me with your hand what the general shape of the graph should look like.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549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295</TotalTime>
  <Words>501</Words>
  <Application>Microsoft Office PowerPoint</Application>
  <PresentationFormat>On-screen Show (4:3)</PresentationFormat>
  <Paragraphs>72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Angles</vt:lpstr>
      <vt:lpstr>PowerPoint Presentation</vt:lpstr>
      <vt:lpstr>PowerPoint Presentation</vt:lpstr>
      <vt:lpstr>PowerPoint Presentation</vt:lpstr>
      <vt:lpstr>Lesson 1: Graphs of Piecewise Linear Functions</vt:lpstr>
      <vt:lpstr>What is a piece-wise defined function?</vt:lpstr>
      <vt:lpstr>Daily Targets</vt:lpstr>
      <vt:lpstr>Lets get started!</vt:lpstr>
      <vt:lpstr>Focus on the change of elevation of the man over time.  Hear are some things to think about…</vt:lpstr>
      <vt:lpstr>Try to Graph it!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Closing Comments</vt:lpstr>
      <vt:lpstr>End of Class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1: Graphs of Piecewise Linear Functions</dc:title>
  <dc:creator>Owner</dc:creator>
  <cp:lastModifiedBy>Owner</cp:lastModifiedBy>
  <cp:revision>12</cp:revision>
  <dcterms:created xsi:type="dcterms:W3CDTF">2013-08-31T17:55:14Z</dcterms:created>
  <dcterms:modified xsi:type="dcterms:W3CDTF">2013-09-01T23:35:57Z</dcterms:modified>
</cp:coreProperties>
</file>