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60" r:id="rId2"/>
    <p:sldId id="261" r:id="rId3"/>
    <p:sldId id="262" r:id="rId4"/>
    <p:sldId id="257" r:id="rId5"/>
    <p:sldId id="263" r:id="rId6"/>
    <p:sldId id="265" r:id="rId7"/>
    <p:sldId id="259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94" r:id="rId31"/>
    <p:sldId id="295" r:id="rId32"/>
    <p:sldId id="288" r:id="rId33"/>
    <p:sldId id="289" r:id="rId34"/>
    <p:sldId id="290" r:id="rId35"/>
    <p:sldId id="291" r:id="rId36"/>
    <p:sldId id="293" r:id="rId37"/>
    <p:sldId id="264" r:id="rId3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AFB1239-B5AD-4D93-8053-8C9C60861C29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A97CFC4-54CC-4266-B041-63AC58AAA0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This is left blank intentionally. This is the end of Lesson 1. I want to keep the lessons very simple. The next page has the entire chart just so you can see where this is going. 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6C6EC5-2D7B-4D6D-94DC-AFAF068B6CCA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This is the entire chart. Don’t show this at this point.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9FF9EA-EE3E-4159-864C-FCD646F2D16B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E42F95-B85F-490D-AFB9-75061472D1FC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9CACF-67CC-418F-B5C3-D99240F23B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0D661E-8EF1-4A52-9C7F-7CE513FBABAF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9A0E6-D55C-4550-8856-C401D51378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DEBBC3-31D2-40FB-9087-1B2D1E4BE3C3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12191-8D6E-4439-AB5B-CF44ED5B3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FF8043-2246-4211-8A57-01222E46A404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BA405-F888-4809-928D-0B8A35AA7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BEB093-8DED-49D5-8F3F-D9408A6A6181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0DD5F9-CCAC-45EA-9CCF-80F85E12B0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9C9E55-697B-41F6-86A8-D4D18BE8498E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B2D9C-5870-482F-99E9-14EA07B6A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D6AE4-EF9D-493B-B8A2-27BC40616CBF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E31F2-DC31-48E7-8234-776EA396A5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1621BA-C4CF-41B2-8032-405579BE9666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E7A6F-D3AD-4EC9-B599-EE9324771B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E14B41-A4BC-4182-A8B8-A878C7EDB169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11E2C-A5C0-425B-B420-C10FFFE32B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0A82A-A1CB-45B2-9CEE-7D519150D7F3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AA5C98-0B81-461C-9B23-C539418914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4744F7-D156-47DD-BFDD-0A27EDDCA69F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43CE5-7D6E-4DA7-8BD2-727AD3BACE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F89AF676-C4E9-4E99-BF73-D0FC38DF1A97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3363CDF4-6BD3-4583-AE11-D2D2077DDB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Lesson 1:</a:t>
            </a:r>
          </a:p>
          <a:p>
            <a:r>
              <a:rPr lang="en-US" dirty="0" smtClean="0"/>
              <a:t>You will take notes on </a:t>
            </a:r>
            <a:r>
              <a:rPr lang="en-US" dirty="0" smtClean="0"/>
              <a:t>your </a:t>
            </a:r>
            <a:r>
              <a:rPr lang="en-US" dirty="0" smtClean="0"/>
              <a:t>Preliminary notes page.</a:t>
            </a:r>
          </a:p>
          <a:p>
            <a:r>
              <a:rPr lang="en-US" dirty="0" smtClean="0"/>
              <a:t>This is better than Jedi training.</a:t>
            </a:r>
          </a:p>
          <a:p>
            <a:r>
              <a:rPr lang="en-US" dirty="0" smtClean="0"/>
              <a:t>This is better than CIA training.</a:t>
            </a:r>
          </a:p>
          <a:p>
            <a:r>
              <a:rPr lang="en-US" dirty="0" smtClean="0"/>
              <a:t>This is better than CSI training.</a:t>
            </a:r>
          </a:p>
          <a:p>
            <a:r>
              <a:rPr lang="en-US" dirty="0" smtClean="0"/>
              <a:t>This sure beats your ABC’s!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66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3567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3568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3569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3570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3571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The word </a:t>
            </a:r>
            <a:r>
              <a:rPr lang="en-US" sz="3600" i="1">
                <a:latin typeface="Calibri" charset="0"/>
              </a:rPr>
              <a:t>Kind </a:t>
            </a:r>
            <a:r>
              <a:rPr lang="en-US" sz="3600">
                <a:latin typeface="Calibri" charset="0"/>
              </a:rPr>
              <a:t>is neuter. Therefore you would write a sentence like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Da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Kind ist hier.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590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4591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4592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4593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4594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4595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If you pluralize </a:t>
            </a:r>
            <a:r>
              <a:rPr lang="en-US" sz="3600" i="1">
                <a:latin typeface="Calibri" charset="0"/>
              </a:rPr>
              <a:t>Kind </a:t>
            </a:r>
            <a:r>
              <a:rPr lang="en-US" sz="3600">
                <a:latin typeface="Calibri" charset="0"/>
              </a:rPr>
              <a:t>to </a:t>
            </a:r>
            <a:r>
              <a:rPr lang="en-US" sz="3600" i="1">
                <a:latin typeface="Calibri" charset="0"/>
              </a:rPr>
              <a:t>Kinder</a:t>
            </a:r>
            <a:r>
              <a:rPr lang="en-US" sz="3600">
                <a:latin typeface="Calibri" charset="0"/>
              </a:rPr>
              <a:t>, the sentence looks like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Kinder sind hier.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14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5615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5616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5617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5618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5619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So far it’s pretty easy. If you </a:t>
            </a:r>
            <a:r>
              <a:rPr lang="en-US" sz="3600" dirty="0" smtClean="0">
                <a:latin typeface="Calibri" charset="0"/>
              </a:rPr>
              <a:t>know what </a:t>
            </a:r>
            <a:r>
              <a:rPr lang="en-US" sz="3600" dirty="0">
                <a:latin typeface="Calibri" charset="0"/>
              </a:rPr>
              <a:t>gender a noun is and how it is used in a sentence (and we will continue to work with these issues), the secret of the German language shows you which endings to put on which articles.</a:t>
            </a: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38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6639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6640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6641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6642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6643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Technically it is incorrect grammar to mix up these endings, even though I haven’t marked off for these mistakes before. Therefore this is incorrect: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Da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Mann ist hier.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62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7663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7664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7665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7666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7667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Now try a couple of samples: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Lehrerin ist schön.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686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8687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8688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8689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8690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8691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 this?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 Lehrerin ist schön.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10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9711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9712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9713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9714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9715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Try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Hund ist groß.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34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0735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0736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0737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0738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0739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 this?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Der Hund ist groß.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58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1759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1760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1761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1762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1763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 this?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Huhn ist dick.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82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2783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2784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2785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2786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2787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 this?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Das Huhn ist dick.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 should charge large amounts of money to let you in on this great secret . . .</a:t>
            </a:r>
          </a:p>
          <a:p>
            <a:r>
              <a:rPr lang="en-US" smtClean="0"/>
              <a:t>But because I love you so much, I’m going to let you in on the secret FOR FREE!</a:t>
            </a:r>
          </a:p>
          <a:p>
            <a:r>
              <a:rPr lang="en-US" smtClean="0"/>
              <a:t>Okay. Okay. Here it is.</a:t>
            </a:r>
          </a:p>
          <a:p>
            <a:r>
              <a:rPr lang="en-US" smtClean="0"/>
              <a:t>This is the secret.</a:t>
            </a:r>
          </a:p>
          <a:p>
            <a:r>
              <a:rPr lang="en-US" smtClean="0"/>
              <a:t>Can you handle it?</a:t>
            </a:r>
          </a:p>
          <a:p>
            <a:r>
              <a:rPr lang="en-US" smtClean="0"/>
              <a:t>Okay. Next slide. Got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06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3807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3808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3809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3810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3811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Here’s a tricky one: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Tische sind braun.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30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4831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4832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4833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4834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4835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see that it was plural?</a:t>
            </a:r>
          </a:p>
          <a:p>
            <a:r>
              <a:rPr lang="en-US" sz="3600">
                <a:latin typeface="Calibri" charset="0"/>
              </a:rPr>
              <a:t>The </a:t>
            </a:r>
            <a:r>
              <a:rPr lang="en-US" sz="3600" i="1">
                <a:latin typeface="Calibri" charset="0"/>
              </a:rPr>
              <a:t>sind </a:t>
            </a:r>
            <a:r>
              <a:rPr lang="en-US" sz="3600">
                <a:latin typeface="Calibri" charset="0"/>
              </a:rPr>
              <a:t>is another hint of plurality.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 Tische sind braun.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54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5855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5856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5857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5858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5859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Here’s a real trick question: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Mädchen ist hübsch.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878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6879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6880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6881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6882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6883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Believe it or not, it’s not an –e. It’s not feminine!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Das Mädchen ist hübsch.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What? Not feminine? Dude, that’s just messed up.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02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7903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7904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7905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7906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7907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No, it’s not messed up. It’s just how the language works. Unfortunately knowing the gender of words is primarily a matter of memorization.</a:t>
            </a:r>
          </a:p>
          <a:p>
            <a:r>
              <a:rPr lang="en-US" sz="3600">
                <a:latin typeface="Calibri" charset="0"/>
              </a:rPr>
              <a:t>But fear not, there are a few tricks.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26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8927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8928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8929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8930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8931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Here’s the first: Anything that ends in </a:t>
            </a:r>
          </a:p>
          <a:p>
            <a:r>
              <a:rPr lang="en-US" sz="3600" dirty="0">
                <a:latin typeface="Calibri" charset="0"/>
              </a:rPr>
              <a:t>–</a:t>
            </a:r>
            <a:r>
              <a:rPr lang="en-US" sz="3600" dirty="0" err="1">
                <a:latin typeface="Calibri" charset="0"/>
              </a:rPr>
              <a:t>chen</a:t>
            </a:r>
            <a:r>
              <a:rPr lang="en-US" sz="3600" dirty="0">
                <a:latin typeface="Calibri" charset="0"/>
              </a:rPr>
              <a:t> or –</a:t>
            </a:r>
            <a:r>
              <a:rPr lang="en-US" sz="3600" dirty="0" err="1">
                <a:latin typeface="Calibri" charset="0"/>
              </a:rPr>
              <a:t>lein</a:t>
            </a:r>
            <a:r>
              <a:rPr lang="en-US" sz="3600" dirty="0">
                <a:latin typeface="Calibri" charset="0"/>
              </a:rPr>
              <a:t> is automatically neuter.</a:t>
            </a:r>
          </a:p>
          <a:p>
            <a:r>
              <a:rPr lang="en-US" sz="3600" dirty="0">
                <a:latin typeface="Calibri" charset="0"/>
              </a:rPr>
              <a:t>Anything that ends in –in is automatically feminine.</a:t>
            </a:r>
          </a:p>
          <a:p>
            <a:r>
              <a:rPr lang="en-US" sz="3600" dirty="0" smtClean="0">
                <a:latin typeface="Calibri" charset="0"/>
              </a:rPr>
              <a:t>And if it ends in –e, it’s probably </a:t>
            </a:r>
            <a:r>
              <a:rPr lang="en-US" sz="3600" i="1" dirty="0" smtClean="0">
                <a:latin typeface="Calibri" charset="0"/>
              </a:rPr>
              <a:t>die</a:t>
            </a:r>
            <a:r>
              <a:rPr lang="en-US" sz="3600" dirty="0" smtClean="0">
                <a:latin typeface="Calibri" charset="0"/>
              </a:rPr>
              <a:t> (often feminine, but not always)</a:t>
            </a: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50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9951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9952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9953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9954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9955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try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Tischlein ist klein.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74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0975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0976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0977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0978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0979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Did you get:</a:t>
            </a:r>
          </a:p>
          <a:p>
            <a:endParaRPr lang="en-US" sz="3600" dirty="0">
              <a:latin typeface="Calibri" charset="0"/>
            </a:endParaRPr>
          </a:p>
          <a:p>
            <a:r>
              <a:rPr lang="en-US" sz="3600" dirty="0" smtClean="0">
                <a:latin typeface="Calibri" charset="0"/>
              </a:rPr>
              <a:t>Das </a:t>
            </a:r>
            <a:r>
              <a:rPr lang="en-US" sz="3600" dirty="0" err="1">
                <a:latin typeface="Calibri" charset="0"/>
              </a:rPr>
              <a:t>Tischlein</a:t>
            </a:r>
            <a:r>
              <a:rPr lang="en-US" sz="3600" dirty="0">
                <a:latin typeface="Calibri" charset="0"/>
              </a:rPr>
              <a:t> </a:t>
            </a:r>
            <a:r>
              <a:rPr lang="en-US" sz="3600" dirty="0" err="1">
                <a:latin typeface="Calibri" charset="0"/>
              </a:rPr>
              <a:t>ist</a:t>
            </a:r>
            <a:r>
              <a:rPr lang="en-US" sz="3600" dirty="0">
                <a:latin typeface="Calibri" charset="0"/>
              </a:rPr>
              <a:t> </a:t>
            </a:r>
            <a:r>
              <a:rPr lang="en-US" sz="3600" dirty="0" err="1">
                <a:latin typeface="Calibri" charset="0"/>
              </a:rPr>
              <a:t>klein</a:t>
            </a:r>
            <a:r>
              <a:rPr lang="en-US" sz="3600" dirty="0">
                <a:latin typeface="Calibri" charset="0"/>
              </a:rPr>
              <a:t>.</a:t>
            </a: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998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1999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2000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2001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2002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2003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Täfelchen ist grün.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22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3023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3024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3025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3026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3027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 this?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Das Täfelchen ist grün.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Copy the following slide into your </a:t>
            </a:r>
            <a:r>
              <a:rPr lang="en-US" dirty="0" smtClean="0"/>
              <a:t>preliminary </a:t>
            </a:r>
            <a:r>
              <a:rPr lang="en-US" dirty="0" smtClean="0"/>
              <a:t>notes.</a:t>
            </a:r>
          </a:p>
          <a:p>
            <a:r>
              <a:rPr lang="en-US" dirty="0" smtClean="0"/>
              <a:t>Take up about half of the page. We are going to insert notes between the letters.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46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4047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4048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4049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4050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4051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Verkäuferin ist fleißig.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70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5071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5072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5073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5074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5075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 this?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 Verkäuferin ist fleißig.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094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6095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6096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6097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6098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6099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Schule ist fantastisch.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18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7119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7120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7121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7122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7123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 Schule ist fantastisch.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42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8143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8144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8145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8146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8147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But here’s a trick question:</a:t>
            </a:r>
          </a:p>
          <a:p>
            <a:endParaRPr lang="en-US" sz="3600" dirty="0">
              <a:latin typeface="Calibri" charset="0"/>
            </a:endParaRPr>
          </a:p>
          <a:p>
            <a:r>
              <a:rPr lang="en-US" sz="3600" dirty="0">
                <a:latin typeface="Calibri" charset="0"/>
              </a:rPr>
              <a:t>D__ </a:t>
            </a:r>
            <a:r>
              <a:rPr lang="en-US" sz="3600" dirty="0" err="1">
                <a:latin typeface="Calibri" charset="0"/>
              </a:rPr>
              <a:t>Junge</a:t>
            </a:r>
            <a:r>
              <a:rPr lang="en-US" sz="3600" dirty="0">
                <a:latin typeface="Calibri" charset="0"/>
              </a:rPr>
              <a:t> </a:t>
            </a:r>
            <a:r>
              <a:rPr lang="en-US" sz="3600" dirty="0" err="1">
                <a:latin typeface="Calibri" charset="0"/>
              </a:rPr>
              <a:t>ist</a:t>
            </a:r>
            <a:r>
              <a:rPr lang="en-US" sz="3600" dirty="0">
                <a:latin typeface="Calibri" charset="0"/>
              </a:rPr>
              <a:t> </a:t>
            </a:r>
            <a:r>
              <a:rPr lang="en-US" sz="3600" dirty="0" err="1" smtClean="0">
                <a:latin typeface="Calibri" charset="0"/>
              </a:rPr>
              <a:t>grob</a:t>
            </a:r>
            <a:r>
              <a:rPr lang="en-US" sz="3600" dirty="0" smtClean="0">
                <a:latin typeface="Calibri" charset="0"/>
              </a:rPr>
              <a:t> </a:t>
            </a:r>
            <a:r>
              <a:rPr lang="en-US" sz="3600" i="1" dirty="0" smtClean="0">
                <a:latin typeface="Calibri" charset="0"/>
              </a:rPr>
              <a:t>(rude, abrasive)</a:t>
            </a:r>
            <a:r>
              <a:rPr lang="en-US" sz="3600" dirty="0" smtClean="0">
                <a:latin typeface="Calibri" charset="0"/>
              </a:rPr>
              <a:t>.</a:t>
            </a: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166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9167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9168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9169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9170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9171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Junge is not feminine. That –e rule doesn’t work every time. 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Der Junge ist grob.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7256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charset="2"/>
                          <a:ea typeface="ＭＳ Ｐゴシック" charset="-128"/>
                        </a:rPr>
                        <a:t>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charset="2"/>
                          <a:ea typeface="ＭＳ Ｐゴシック" charset="-128"/>
                        </a:rPr>
                        <a:t>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Webdings" charset="2"/>
                          <a:ea typeface="ＭＳ Ｐゴシック" charset="-128"/>
                        </a:rPr>
                        <a:t>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2006600" y="2552700"/>
            <a:ext cx="86360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2491581" y="2947194"/>
            <a:ext cx="760413" cy="31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rot="10800000">
            <a:off x="2870200" y="3328988"/>
            <a:ext cx="26543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 rot="5400000">
            <a:off x="4722813" y="2527300"/>
            <a:ext cx="1603375" cy="31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rot="10800000">
            <a:off x="5524500" y="1725613"/>
            <a:ext cx="25019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54306" name="TextBox 8"/>
          <p:cNvSpPr txBox="1">
            <a:spLocks noChangeArrowheads="1"/>
          </p:cNvSpPr>
          <p:nvPr/>
        </p:nvSpPr>
        <p:spPr bwMode="auto">
          <a:xfrm>
            <a:off x="7594600" y="1192213"/>
            <a:ext cx="43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charset="0"/>
              </a:rPr>
              <a:t>-e</a:t>
            </a:r>
          </a:p>
        </p:txBody>
      </p:sp>
      <p:sp>
        <p:nvSpPr>
          <p:cNvPr id="54307" name="TextBox 9"/>
          <p:cNvSpPr txBox="1">
            <a:spLocks noChangeArrowheads="1"/>
          </p:cNvSpPr>
          <p:nvPr/>
        </p:nvSpPr>
        <p:spPr bwMode="auto">
          <a:xfrm>
            <a:off x="7594600" y="1709738"/>
            <a:ext cx="593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charset="0"/>
              </a:rPr>
              <a:t>-en</a:t>
            </a:r>
          </a:p>
        </p:txBody>
      </p:sp>
      <p:sp>
        <p:nvSpPr>
          <p:cNvPr id="54308" name="TextBox 10"/>
          <p:cNvSpPr txBox="1">
            <a:spLocks noChangeArrowheads="1"/>
          </p:cNvSpPr>
          <p:nvPr/>
        </p:nvSpPr>
        <p:spPr bwMode="auto">
          <a:xfrm>
            <a:off x="1739900" y="1231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4309" name="TextBox 11"/>
          <p:cNvSpPr txBox="1">
            <a:spLocks noChangeArrowheads="1"/>
          </p:cNvSpPr>
          <p:nvPr/>
        </p:nvSpPr>
        <p:spPr bwMode="auto">
          <a:xfrm>
            <a:off x="3022600" y="1239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4310" name="TextBox 12"/>
          <p:cNvSpPr txBox="1">
            <a:spLocks noChangeArrowheads="1"/>
          </p:cNvSpPr>
          <p:nvPr/>
        </p:nvSpPr>
        <p:spPr bwMode="auto">
          <a:xfrm>
            <a:off x="4437063" y="1239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4311" name="TextBox 14"/>
          <p:cNvSpPr txBox="1">
            <a:spLocks noChangeArrowheads="1"/>
          </p:cNvSpPr>
          <p:nvPr/>
        </p:nvSpPr>
        <p:spPr bwMode="auto">
          <a:xfrm>
            <a:off x="5778500" y="1239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4312" name="TextBox 16"/>
          <p:cNvSpPr txBox="1">
            <a:spLocks noChangeArrowheads="1"/>
          </p:cNvSpPr>
          <p:nvPr/>
        </p:nvSpPr>
        <p:spPr bwMode="auto">
          <a:xfrm>
            <a:off x="7354888" y="241300"/>
            <a:ext cx="10302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charset="0"/>
              </a:rPr>
              <a:t>adjective</a:t>
            </a:r>
          </a:p>
          <a:p>
            <a:r>
              <a:rPr lang="en-US">
                <a:latin typeface="Calibri" charset="0"/>
              </a:rPr>
              <a:t>Endings</a:t>
            </a:r>
          </a:p>
        </p:txBody>
      </p:sp>
      <p:sp>
        <p:nvSpPr>
          <p:cNvPr id="54313" name="TextBox 18"/>
          <p:cNvSpPr txBox="1">
            <a:spLocks noChangeArrowheads="1"/>
          </p:cNvSpPr>
          <p:nvPr/>
        </p:nvSpPr>
        <p:spPr bwMode="auto">
          <a:xfrm>
            <a:off x="254000" y="1847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4314" name="TextBox 19"/>
          <p:cNvSpPr txBox="1">
            <a:spLocks noChangeArrowheads="1"/>
          </p:cNvSpPr>
          <p:nvPr/>
        </p:nvSpPr>
        <p:spPr bwMode="auto">
          <a:xfrm>
            <a:off x="254000" y="25812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4315" name="TextBox 20"/>
          <p:cNvSpPr txBox="1">
            <a:spLocks noChangeArrowheads="1"/>
          </p:cNvSpPr>
          <p:nvPr/>
        </p:nvSpPr>
        <p:spPr bwMode="auto">
          <a:xfrm>
            <a:off x="254000" y="33289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54316" name="TextBox 21"/>
          <p:cNvSpPr txBox="1">
            <a:spLocks noChangeArrowheads="1"/>
          </p:cNvSpPr>
          <p:nvPr/>
        </p:nvSpPr>
        <p:spPr bwMode="auto">
          <a:xfrm>
            <a:off x="254000" y="40767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7256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Got it? That’s pretty intense, right?</a:t>
            </a:r>
          </a:p>
          <a:p>
            <a:r>
              <a:rPr lang="en-US" smtClean="0"/>
              <a:t>Okay, so what does that chart mean?</a:t>
            </a:r>
          </a:p>
          <a:p>
            <a:r>
              <a:rPr lang="en-US" smtClean="0"/>
              <a:t>That info is going to cost a lot of money.</a:t>
            </a:r>
          </a:p>
          <a:p>
            <a:r>
              <a:rPr lang="en-US" smtClean="0"/>
              <a:t>Just kidding.</a:t>
            </a:r>
          </a:p>
          <a:p>
            <a:r>
              <a:rPr lang="en-US" smtClean="0"/>
              <a:t>The chart shows the last letters of certain articles and how they are placed in German sentences.</a:t>
            </a:r>
          </a:p>
          <a:p>
            <a:r>
              <a:rPr lang="en-US" smtClean="0"/>
              <a:t>For now, add the following information: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7256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85" name="TextBox 10"/>
          <p:cNvSpPr txBox="1">
            <a:spLocks noChangeArrowheads="1"/>
          </p:cNvSpPr>
          <p:nvPr/>
        </p:nvSpPr>
        <p:spPr bwMode="auto">
          <a:xfrm>
            <a:off x="1739900" y="1231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19486" name="TextBox 11"/>
          <p:cNvSpPr txBox="1">
            <a:spLocks noChangeArrowheads="1"/>
          </p:cNvSpPr>
          <p:nvPr/>
        </p:nvSpPr>
        <p:spPr bwMode="auto">
          <a:xfrm>
            <a:off x="3022600" y="1239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19487" name="TextBox 12"/>
          <p:cNvSpPr txBox="1">
            <a:spLocks noChangeArrowheads="1"/>
          </p:cNvSpPr>
          <p:nvPr/>
        </p:nvSpPr>
        <p:spPr bwMode="auto">
          <a:xfrm>
            <a:off x="4437063" y="1239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19488" name="TextBox 14"/>
          <p:cNvSpPr txBox="1">
            <a:spLocks noChangeArrowheads="1"/>
          </p:cNvSpPr>
          <p:nvPr/>
        </p:nvSpPr>
        <p:spPr bwMode="auto">
          <a:xfrm>
            <a:off x="5778500" y="1239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19489" name="TextBox 18"/>
          <p:cNvSpPr txBox="1">
            <a:spLocks noChangeArrowheads="1"/>
          </p:cNvSpPr>
          <p:nvPr/>
        </p:nvSpPr>
        <p:spPr bwMode="auto">
          <a:xfrm>
            <a:off x="254000" y="1847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19490" name="TextBox 19"/>
          <p:cNvSpPr txBox="1">
            <a:spLocks noChangeArrowheads="1"/>
          </p:cNvSpPr>
          <p:nvPr/>
        </p:nvSpPr>
        <p:spPr bwMode="auto">
          <a:xfrm>
            <a:off x="254000" y="25812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19491" name="TextBox 20"/>
          <p:cNvSpPr txBox="1">
            <a:spLocks noChangeArrowheads="1"/>
          </p:cNvSpPr>
          <p:nvPr/>
        </p:nvSpPr>
        <p:spPr bwMode="auto">
          <a:xfrm>
            <a:off x="254000" y="33289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19492" name="TextBox 21"/>
          <p:cNvSpPr txBox="1">
            <a:spLocks noChangeArrowheads="1"/>
          </p:cNvSpPr>
          <p:nvPr/>
        </p:nvSpPr>
        <p:spPr bwMode="auto">
          <a:xfrm>
            <a:off x="254000" y="40767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494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0495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0496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0497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0498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0499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the idea is that the letters are the final letters of certain articles. The main ones you know are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, 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, da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, 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.</a:t>
            </a:r>
          </a:p>
          <a:p>
            <a:r>
              <a:rPr lang="en-US" sz="3600">
                <a:latin typeface="Calibri" charset="0"/>
              </a:rPr>
              <a:t>See the correspondence?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18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1519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1520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1521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1522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1523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for example, if you write a sentence with a masculine subject, your article will end in R.       Example: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Mann ist hier.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027113"/>
          <a:ext cx="5207000" cy="762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42" name="TextBox 10"/>
          <p:cNvSpPr txBox="1">
            <a:spLocks noChangeArrowheads="1"/>
          </p:cNvSpPr>
          <p:nvPr/>
        </p:nvSpPr>
        <p:spPr bwMode="auto">
          <a:xfrm>
            <a:off x="1739900" y="533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2543" name="TextBox 11"/>
          <p:cNvSpPr txBox="1">
            <a:spLocks noChangeArrowheads="1"/>
          </p:cNvSpPr>
          <p:nvPr/>
        </p:nvSpPr>
        <p:spPr bwMode="auto">
          <a:xfrm>
            <a:off x="3022600" y="541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2544" name="TextBox 12"/>
          <p:cNvSpPr txBox="1">
            <a:spLocks noChangeArrowheads="1"/>
          </p:cNvSpPr>
          <p:nvPr/>
        </p:nvSpPr>
        <p:spPr bwMode="auto">
          <a:xfrm>
            <a:off x="4437063" y="541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2545" name="TextBox 14"/>
          <p:cNvSpPr txBox="1">
            <a:spLocks noChangeArrowheads="1"/>
          </p:cNvSpPr>
          <p:nvPr/>
        </p:nvSpPr>
        <p:spPr bwMode="auto">
          <a:xfrm>
            <a:off x="5778500" y="541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2546" name="TextBox 18"/>
          <p:cNvSpPr txBox="1">
            <a:spLocks noChangeArrowheads="1"/>
          </p:cNvSpPr>
          <p:nvPr/>
        </p:nvSpPr>
        <p:spPr bwMode="auto">
          <a:xfrm>
            <a:off x="254000" y="1149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2547" name="TextBox 22"/>
          <p:cNvSpPr txBox="1">
            <a:spLocks noChangeArrowheads="1"/>
          </p:cNvSpPr>
          <p:nvPr/>
        </p:nvSpPr>
        <p:spPr bwMode="auto">
          <a:xfrm>
            <a:off x="762000" y="2705100"/>
            <a:ext cx="7823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Similarly if you write a sentence with a feminine subject, the article will end with an E.      Example: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Frau ist hier.</a:t>
            </a:r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1261</Words>
  <Application>Microsoft Office PowerPoint</Application>
  <PresentationFormat>On-screen Show (4:3)</PresentationFormat>
  <Paragraphs>481</Paragraphs>
  <Slides>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Calibri</vt:lpstr>
      <vt:lpstr>ＭＳ Ｐゴシック</vt:lpstr>
      <vt:lpstr>Arial</vt:lpstr>
      <vt:lpstr>Webdings</vt:lpstr>
      <vt:lpstr>Office Theme</vt:lpstr>
      <vt:lpstr>The Secret of the German Language</vt:lpstr>
      <vt:lpstr>The Secret of the German Language</vt:lpstr>
      <vt:lpstr>The Secret of the German Language</vt:lpstr>
      <vt:lpstr>Slide 4</vt:lpstr>
      <vt:lpstr>The Secret of the German Language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Company>CMSD12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CMSD Staff</dc:creator>
  <cp:lastModifiedBy>L. Todd Hutson</cp:lastModifiedBy>
  <cp:revision>5</cp:revision>
  <dcterms:created xsi:type="dcterms:W3CDTF">2010-01-02T19:41:45Z</dcterms:created>
  <dcterms:modified xsi:type="dcterms:W3CDTF">2011-09-27T13:14:25Z</dcterms:modified>
</cp:coreProperties>
</file>