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7"/>
  </p:notesMasterIdLst>
  <p:sldIdLst>
    <p:sldId id="260" r:id="rId2"/>
    <p:sldId id="294" r:id="rId3"/>
    <p:sldId id="296" r:id="rId4"/>
    <p:sldId id="297" r:id="rId5"/>
    <p:sldId id="265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9" r:id="rId16"/>
    <p:sldId id="310" r:id="rId17"/>
    <p:sldId id="307" r:id="rId18"/>
    <p:sldId id="308" r:id="rId19"/>
    <p:sldId id="295" r:id="rId20"/>
    <p:sldId id="311" r:id="rId21"/>
    <p:sldId id="312" r:id="rId22"/>
    <p:sldId id="313" r:id="rId23"/>
    <p:sldId id="314" r:id="rId24"/>
    <p:sldId id="315" r:id="rId25"/>
    <p:sldId id="316" r:id="rId26"/>
    <p:sldId id="317" r:id="rId27"/>
    <p:sldId id="318" r:id="rId28"/>
    <p:sldId id="319" r:id="rId29"/>
    <p:sldId id="322" r:id="rId30"/>
    <p:sldId id="323" r:id="rId31"/>
    <p:sldId id="324" r:id="rId32"/>
    <p:sldId id="325" r:id="rId33"/>
    <p:sldId id="326" r:id="rId34"/>
    <p:sldId id="327" r:id="rId35"/>
    <p:sldId id="320" r:id="rId36"/>
    <p:sldId id="321" r:id="rId37"/>
    <p:sldId id="328" r:id="rId38"/>
    <p:sldId id="329" r:id="rId39"/>
    <p:sldId id="330" r:id="rId40"/>
    <p:sldId id="334" r:id="rId41"/>
    <p:sldId id="331" r:id="rId42"/>
    <p:sldId id="335" r:id="rId43"/>
    <p:sldId id="333" r:id="rId44"/>
    <p:sldId id="293" r:id="rId45"/>
    <p:sldId id="264" r:id="rId4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97B483F0-FA59-4336-AB26-87F2E8565128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B33AA35E-6BBC-4B15-AB25-53D62496F35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In common speech, I’m sure you’d agree that diese and jede and welche are much more common than the others. In fact, I doubt I ever hear jener in common speech.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8F5ECB2-9396-4E00-828A-EA5412F33C89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FA74F3C-1AD2-4EF0-9169-300EF86E6A9E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C11B0B1-3556-44F7-BBAA-97261B5C2129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FBAFBF9-0A6E-4714-ADAE-0BAEFBE931D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951C80C-78BF-48D2-A6C9-60EB93BB2100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C8703E-8A55-4C12-9B2A-1325F8A14883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I’m not mentioning yet the accusative role in prepositional phrases.</a:t>
            </a: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D9F31A1-3100-4028-8941-D44AA75E8F2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I doubt most kids would get the pun.</a:t>
            </a: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7BE67B-5312-44F5-A7CE-46F390C26C28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You can continue to practice some of these. But don’t take an entire class time doing just this. Yuck! Keep it brief and then go to input!</a:t>
            </a: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17FD69E-3BBD-449C-AF9E-C9653326BED3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This is left blank intentionally. This is the end of Lesson 1. I want to keep the lessons very simple. The next page has the entire chart just so you can see where this is going. </a:t>
            </a:r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A9B4248-E913-40BB-888F-739088B9891B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This is the entire chart. Don’t show this at this point.</a:t>
            </a:r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6D9D66F-8187-4294-9AC1-A42AFE23F6CB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Have the students translate these. You can see how awkward the bottom three are. . . At least with this format.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7457F2-3C89-4676-8526-E06D805B3475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CD41395-1813-4885-92D5-0C1EC0B0983F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DA53406-711E-4769-B70F-8DA1AA731DAC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0FB896-C6B2-4E60-B4FB-9C41BEFFFD4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F6B024-609B-43F7-B38A-B3021EFB4ABC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B336296-7E3C-4ED8-A658-B4C91DB92BF7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26728F3-0197-488C-BA2A-82BE847CD5A6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87164AB-A8DF-43E1-93AD-3B72102AC717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8E1EE6-F53C-42B8-B103-3F9F12688627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294E22-8D8A-442B-BCC2-5A604F4870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EC07D-A564-4F1B-BE82-BAE13DBB5A56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EA2173-766D-4300-BD71-F56966EC61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848FBD-04DB-43C8-91A4-6C0A07D7CDB2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87127-F416-4512-B443-48A34D3500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8F979E-461E-426C-BDCE-85242727D2E7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6EB4DE-A3D2-4F79-9116-C86C384AB3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7B610D-2904-4892-A37D-18CB373C1AE7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D3ED0A-7661-480C-898E-018A2A4B6A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35130C-5D26-494F-953D-A2AB91173308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7E1704-72D4-403A-A1AC-2CBF6A7851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3CEE54-FD0E-42E5-BDBD-DDAFB7C13F18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9AD66D-687C-4C11-9F30-7997F16FF6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7E2604-584A-4CC0-8ACD-4B386A781A6F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88CAA2-3C66-4407-BA69-DF1EE4AA58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E7CEB7-2999-4EC7-B829-6BE62CA3C788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63771C-EE8F-4E22-A399-904D843FD6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59B65C-5F39-4FAC-BD96-0DDC87DBDC70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958C9-95EB-4706-9420-195A9D1EE6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F28C72-3084-48F8-8E16-A40C193C61E4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8E68D3-5410-4BD5-B36D-949DF645EC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A4269BB5-891D-443A-BF71-8B7568BBA047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9A62F7BA-556B-4226-B5E3-B79AC01FBF3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The Secret of the German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Lesson 2:</a:t>
            </a:r>
          </a:p>
          <a:p>
            <a:r>
              <a:rPr lang="en-US" smtClean="0"/>
              <a:t>Can you handle the truth?</a:t>
            </a:r>
          </a:p>
          <a:p>
            <a:r>
              <a:rPr lang="en-US" smtClean="0"/>
              <a:t>This is going to get pretty intense today.</a:t>
            </a:r>
          </a:p>
          <a:p>
            <a:r>
              <a:rPr lang="en-US" smtClean="0"/>
              <a:t>Maybe we ought to hold hands and sing</a:t>
            </a:r>
          </a:p>
          <a:p>
            <a:pPr>
              <a:buFont typeface="Arial" charset="0"/>
              <a:buNone/>
            </a:pPr>
            <a:r>
              <a:rPr lang="en-US" smtClean="0"/>
              <a:t>Kum-ba-ya first.</a:t>
            </a:r>
          </a:p>
          <a:p>
            <a:r>
              <a:rPr lang="en-US" smtClean="0"/>
              <a:t>But how do you say Kum-ba-ya in German?</a:t>
            </a:r>
          </a:p>
          <a:p>
            <a:r>
              <a:rPr lang="en-US" smtClean="0"/>
              <a:t>Okay. Back to business.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906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686" name="TextBox 10"/>
          <p:cNvSpPr txBox="1">
            <a:spLocks noChangeArrowheads="1"/>
          </p:cNvSpPr>
          <p:nvPr/>
        </p:nvSpPr>
        <p:spPr bwMode="auto">
          <a:xfrm>
            <a:off x="1739900" y="5969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28687" name="TextBox 11"/>
          <p:cNvSpPr txBox="1">
            <a:spLocks noChangeArrowheads="1"/>
          </p:cNvSpPr>
          <p:nvPr/>
        </p:nvSpPr>
        <p:spPr bwMode="auto">
          <a:xfrm>
            <a:off x="3022600" y="6048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28688" name="TextBox 12"/>
          <p:cNvSpPr txBox="1">
            <a:spLocks noChangeArrowheads="1"/>
          </p:cNvSpPr>
          <p:nvPr/>
        </p:nvSpPr>
        <p:spPr bwMode="auto">
          <a:xfrm>
            <a:off x="4437063" y="6048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28689" name="TextBox 14"/>
          <p:cNvSpPr txBox="1">
            <a:spLocks noChangeArrowheads="1"/>
          </p:cNvSpPr>
          <p:nvPr/>
        </p:nvSpPr>
        <p:spPr bwMode="auto">
          <a:xfrm>
            <a:off x="5778500" y="6048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28690" name="TextBox 18"/>
          <p:cNvSpPr txBox="1">
            <a:spLocks noChangeArrowheads="1"/>
          </p:cNvSpPr>
          <p:nvPr/>
        </p:nvSpPr>
        <p:spPr bwMode="auto">
          <a:xfrm>
            <a:off x="254000" y="12128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28691" name="TextBox 13"/>
          <p:cNvSpPr txBox="1">
            <a:spLocks noChangeArrowheads="1"/>
          </p:cNvSpPr>
          <p:nvPr/>
        </p:nvSpPr>
        <p:spPr bwMode="auto">
          <a:xfrm>
            <a:off x="939800" y="2781300"/>
            <a:ext cx="7493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Did you get: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Welch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e</a:t>
            </a:r>
            <a:r>
              <a:rPr lang="en-US" sz="3600">
                <a:latin typeface="Calibri" charset="0"/>
              </a:rPr>
              <a:t> Frau ist groß.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906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734" name="TextBox 10"/>
          <p:cNvSpPr txBox="1">
            <a:spLocks noChangeArrowheads="1"/>
          </p:cNvSpPr>
          <p:nvPr/>
        </p:nvSpPr>
        <p:spPr bwMode="auto">
          <a:xfrm>
            <a:off x="1739900" y="5969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30735" name="TextBox 11"/>
          <p:cNvSpPr txBox="1">
            <a:spLocks noChangeArrowheads="1"/>
          </p:cNvSpPr>
          <p:nvPr/>
        </p:nvSpPr>
        <p:spPr bwMode="auto">
          <a:xfrm>
            <a:off x="3022600" y="6048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30736" name="TextBox 12"/>
          <p:cNvSpPr txBox="1">
            <a:spLocks noChangeArrowheads="1"/>
          </p:cNvSpPr>
          <p:nvPr/>
        </p:nvSpPr>
        <p:spPr bwMode="auto">
          <a:xfrm>
            <a:off x="4437063" y="6048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30737" name="TextBox 14"/>
          <p:cNvSpPr txBox="1">
            <a:spLocks noChangeArrowheads="1"/>
          </p:cNvSpPr>
          <p:nvPr/>
        </p:nvSpPr>
        <p:spPr bwMode="auto">
          <a:xfrm>
            <a:off x="5778500" y="6048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30738" name="TextBox 18"/>
          <p:cNvSpPr txBox="1">
            <a:spLocks noChangeArrowheads="1"/>
          </p:cNvSpPr>
          <p:nvPr/>
        </p:nvSpPr>
        <p:spPr bwMode="auto">
          <a:xfrm>
            <a:off x="254000" y="12128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30739" name="TextBox 13"/>
          <p:cNvSpPr txBox="1">
            <a:spLocks noChangeArrowheads="1"/>
          </p:cNvSpPr>
          <p:nvPr/>
        </p:nvSpPr>
        <p:spPr bwMode="auto">
          <a:xfrm>
            <a:off x="939800" y="2781300"/>
            <a:ext cx="7493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What about this one?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This school is cool.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906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782" name="TextBox 10"/>
          <p:cNvSpPr txBox="1">
            <a:spLocks noChangeArrowheads="1"/>
          </p:cNvSpPr>
          <p:nvPr/>
        </p:nvSpPr>
        <p:spPr bwMode="auto">
          <a:xfrm>
            <a:off x="1739900" y="5969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32783" name="TextBox 11"/>
          <p:cNvSpPr txBox="1">
            <a:spLocks noChangeArrowheads="1"/>
          </p:cNvSpPr>
          <p:nvPr/>
        </p:nvSpPr>
        <p:spPr bwMode="auto">
          <a:xfrm>
            <a:off x="3022600" y="6048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32784" name="TextBox 12"/>
          <p:cNvSpPr txBox="1">
            <a:spLocks noChangeArrowheads="1"/>
          </p:cNvSpPr>
          <p:nvPr/>
        </p:nvSpPr>
        <p:spPr bwMode="auto">
          <a:xfrm>
            <a:off x="4437063" y="6048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32785" name="TextBox 14"/>
          <p:cNvSpPr txBox="1">
            <a:spLocks noChangeArrowheads="1"/>
          </p:cNvSpPr>
          <p:nvPr/>
        </p:nvSpPr>
        <p:spPr bwMode="auto">
          <a:xfrm>
            <a:off x="5778500" y="6048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32786" name="TextBox 18"/>
          <p:cNvSpPr txBox="1">
            <a:spLocks noChangeArrowheads="1"/>
          </p:cNvSpPr>
          <p:nvPr/>
        </p:nvSpPr>
        <p:spPr bwMode="auto">
          <a:xfrm>
            <a:off x="254000" y="12128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32787" name="TextBox 13"/>
          <p:cNvSpPr txBox="1">
            <a:spLocks noChangeArrowheads="1"/>
          </p:cNvSpPr>
          <p:nvPr/>
        </p:nvSpPr>
        <p:spPr bwMode="auto">
          <a:xfrm>
            <a:off x="939800" y="2781300"/>
            <a:ext cx="7493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Did you get: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Dies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e</a:t>
            </a:r>
            <a:r>
              <a:rPr lang="en-US" sz="3600">
                <a:latin typeface="Calibri" charset="0"/>
              </a:rPr>
              <a:t> Schule ist cool.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906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830" name="TextBox 10"/>
          <p:cNvSpPr txBox="1">
            <a:spLocks noChangeArrowheads="1"/>
          </p:cNvSpPr>
          <p:nvPr/>
        </p:nvSpPr>
        <p:spPr bwMode="auto">
          <a:xfrm>
            <a:off x="1739900" y="5969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34831" name="TextBox 11"/>
          <p:cNvSpPr txBox="1">
            <a:spLocks noChangeArrowheads="1"/>
          </p:cNvSpPr>
          <p:nvPr/>
        </p:nvSpPr>
        <p:spPr bwMode="auto">
          <a:xfrm>
            <a:off x="3022600" y="6048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34832" name="TextBox 12"/>
          <p:cNvSpPr txBox="1">
            <a:spLocks noChangeArrowheads="1"/>
          </p:cNvSpPr>
          <p:nvPr/>
        </p:nvSpPr>
        <p:spPr bwMode="auto">
          <a:xfrm>
            <a:off x="4437063" y="6048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34833" name="TextBox 14"/>
          <p:cNvSpPr txBox="1">
            <a:spLocks noChangeArrowheads="1"/>
          </p:cNvSpPr>
          <p:nvPr/>
        </p:nvSpPr>
        <p:spPr bwMode="auto">
          <a:xfrm>
            <a:off x="5778500" y="6048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34834" name="TextBox 18"/>
          <p:cNvSpPr txBox="1">
            <a:spLocks noChangeArrowheads="1"/>
          </p:cNvSpPr>
          <p:nvPr/>
        </p:nvSpPr>
        <p:spPr bwMode="auto">
          <a:xfrm>
            <a:off x="254000" y="12128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34835" name="TextBox 13"/>
          <p:cNvSpPr txBox="1">
            <a:spLocks noChangeArrowheads="1"/>
          </p:cNvSpPr>
          <p:nvPr/>
        </p:nvSpPr>
        <p:spPr bwMode="auto">
          <a:xfrm>
            <a:off x="939800" y="2781300"/>
            <a:ext cx="7493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How about: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Every boy is awesome.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906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878" name="TextBox 10"/>
          <p:cNvSpPr txBox="1">
            <a:spLocks noChangeArrowheads="1"/>
          </p:cNvSpPr>
          <p:nvPr/>
        </p:nvSpPr>
        <p:spPr bwMode="auto">
          <a:xfrm>
            <a:off x="1739900" y="5969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36879" name="TextBox 11"/>
          <p:cNvSpPr txBox="1">
            <a:spLocks noChangeArrowheads="1"/>
          </p:cNvSpPr>
          <p:nvPr/>
        </p:nvSpPr>
        <p:spPr bwMode="auto">
          <a:xfrm>
            <a:off x="3022600" y="6048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36880" name="TextBox 12"/>
          <p:cNvSpPr txBox="1">
            <a:spLocks noChangeArrowheads="1"/>
          </p:cNvSpPr>
          <p:nvPr/>
        </p:nvSpPr>
        <p:spPr bwMode="auto">
          <a:xfrm>
            <a:off x="4437063" y="6048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36881" name="TextBox 14"/>
          <p:cNvSpPr txBox="1">
            <a:spLocks noChangeArrowheads="1"/>
          </p:cNvSpPr>
          <p:nvPr/>
        </p:nvSpPr>
        <p:spPr bwMode="auto">
          <a:xfrm>
            <a:off x="5778500" y="6048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36882" name="TextBox 18"/>
          <p:cNvSpPr txBox="1">
            <a:spLocks noChangeArrowheads="1"/>
          </p:cNvSpPr>
          <p:nvPr/>
        </p:nvSpPr>
        <p:spPr bwMode="auto">
          <a:xfrm>
            <a:off x="254000" y="12128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36883" name="TextBox 13"/>
          <p:cNvSpPr txBox="1">
            <a:spLocks noChangeArrowheads="1"/>
          </p:cNvSpPr>
          <p:nvPr/>
        </p:nvSpPr>
        <p:spPr bwMode="auto">
          <a:xfrm>
            <a:off x="939800" y="2781300"/>
            <a:ext cx="7493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Did you get: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Jede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Junge ist toll.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906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26" name="TextBox 10"/>
          <p:cNvSpPr txBox="1">
            <a:spLocks noChangeArrowheads="1"/>
          </p:cNvSpPr>
          <p:nvPr/>
        </p:nvSpPr>
        <p:spPr bwMode="auto">
          <a:xfrm>
            <a:off x="1739900" y="5969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38927" name="TextBox 11"/>
          <p:cNvSpPr txBox="1">
            <a:spLocks noChangeArrowheads="1"/>
          </p:cNvSpPr>
          <p:nvPr/>
        </p:nvSpPr>
        <p:spPr bwMode="auto">
          <a:xfrm>
            <a:off x="3022600" y="6048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38928" name="TextBox 12"/>
          <p:cNvSpPr txBox="1">
            <a:spLocks noChangeArrowheads="1"/>
          </p:cNvSpPr>
          <p:nvPr/>
        </p:nvSpPr>
        <p:spPr bwMode="auto">
          <a:xfrm>
            <a:off x="4437063" y="6048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38929" name="TextBox 14"/>
          <p:cNvSpPr txBox="1">
            <a:spLocks noChangeArrowheads="1"/>
          </p:cNvSpPr>
          <p:nvPr/>
        </p:nvSpPr>
        <p:spPr bwMode="auto">
          <a:xfrm>
            <a:off x="5778500" y="6048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38930" name="TextBox 18"/>
          <p:cNvSpPr txBox="1">
            <a:spLocks noChangeArrowheads="1"/>
          </p:cNvSpPr>
          <p:nvPr/>
        </p:nvSpPr>
        <p:spPr bwMode="auto">
          <a:xfrm>
            <a:off x="254000" y="12128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38931" name="TextBox 13"/>
          <p:cNvSpPr txBox="1">
            <a:spLocks noChangeArrowheads="1"/>
          </p:cNvSpPr>
          <p:nvPr/>
        </p:nvSpPr>
        <p:spPr bwMode="auto">
          <a:xfrm>
            <a:off x="939800" y="2781300"/>
            <a:ext cx="7493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How about: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This chicken is delicious.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906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974" name="TextBox 10"/>
          <p:cNvSpPr txBox="1">
            <a:spLocks noChangeArrowheads="1"/>
          </p:cNvSpPr>
          <p:nvPr/>
        </p:nvSpPr>
        <p:spPr bwMode="auto">
          <a:xfrm>
            <a:off x="1739900" y="5969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40975" name="TextBox 11"/>
          <p:cNvSpPr txBox="1">
            <a:spLocks noChangeArrowheads="1"/>
          </p:cNvSpPr>
          <p:nvPr/>
        </p:nvSpPr>
        <p:spPr bwMode="auto">
          <a:xfrm>
            <a:off x="3022600" y="6048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40976" name="TextBox 12"/>
          <p:cNvSpPr txBox="1">
            <a:spLocks noChangeArrowheads="1"/>
          </p:cNvSpPr>
          <p:nvPr/>
        </p:nvSpPr>
        <p:spPr bwMode="auto">
          <a:xfrm>
            <a:off x="4437063" y="6048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40977" name="TextBox 14"/>
          <p:cNvSpPr txBox="1">
            <a:spLocks noChangeArrowheads="1"/>
          </p:cNvSpPr>
          <p:nvPr/>
        </p:nvSpPr>
        <p:spPr bwMode="auto">
          <a:xfrm>
            <a:off x="5778500" y="6048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40978" name="TextBox 18"/>
          <p:cNvSpPr txBox="1">
            <a:spLocks noChangeArrowheads="1"/>
          </p:cNvSpPr>
          <p:nvPr/>
        </p:nvSpPr>
        <p:spPr bwMode="auto">
          <a:xfrm>
            <a:off x="254000" y="12128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40979" name="TextBox 13"/>
          <p:cNvSpPr txBox="1">
            <a:spLocks noChangeArrowheads="1"/>
          </p:cNvSpPr>
          <p:nvPr/>
        </p:nvSpPr>
        <p:spPr bwMode="auto">
          <a:xfrm>
            <a:off x="939800" y="2781300"/>
            <a:ext cx="7493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latin typeface="Calibri" charset="0"/>
              </a:rPr>
              <a:t>Did you get:</a:t>
            </a:r>
          </a:p>
          <a:p>
            <a:endParaRPr lang="en-US" sz="3600" dirty="0">
              <a:latin typeface="Calibri" charset="0"/>
            </a:endParaRPr>
          </a:p>
          <a:p>
            <a:r>
              <a:rPr lang="en-US" sz="3600" dirty="0">
                <a:latin typeface="Calibri" charset="0"/>
              </a:rPr>
              <a:t>Diese</a:t>
            </a:r>
            <a:r>
              <a:rPr lang="en-US" sz="3600" dirty="0">
                <a:solidFill>
                  <a:srgbClr val="800000"/>
                </a:solidFill>
                <a:latin typeface="Calibri" charset="0"/>
              </a:rPr>
              <a:t>s</a:t>
            </a:r>
            <a:r>
              <a:rPr lang="en-US" sz="3600" dirty="0">
                <a:latin typeface="Calibri" charset="0"/>
              </a:rPr>
              <a:t> </a:t>
            </a:r>
            <a:r>
              <a:rPr lang="en-US" sz="3600" dirty="0" err="1" smtClean="0">
                <a:latin typeface="Calibri" charset="0"/>
              </a:rPr>
              <a:t>Hähnchen</a:t>
            </a:r>
            <a:r>
              <a:rPr lang="en-US" sz="3600" dirty="0" smtClean="0">
                <a:latin typeface="Calibri" charset="0"/>
              </a:rPr>
              <a:t> </a:t>
            </a:r>
            <a:r>
              <a:rPr lang="en-US" sz="3600" dirty="0">
                <a:latin typeface="Calibri" charset="0"/>
              </a:rPr>
              <a:t>(or </a:t>
            </a:r>
            <a:r>
              <a:rPr lang="en-US" sz="3600" dirty="0" err="1">
                <a:latin typeface="Calibri" charset="0"/>
              </a:rPr>
              <a:t>Huhn</a:t>
            </a:r>
            <a:r>
              <a:rPr lang="en-US" sz="3600" dirty="0">
                <a:latin typeface="Calibri" charset="0"/>
              </a:rPr>
              <a:t>) </a:t>
            </a:r>
            <a:r>
              <a:rPr lang="en-US" sz="3600" dirty="0" err="1">
                <a:latin typeface="Calibri" charset="0"/>
              </a:rPr>
              <a:t>ist</a:t>
            </a:r>
            <a:r>
              <a:rPr lang="en-US" sz="3600" dirty="0">
                <a:latin typeface="Calibri" charset="0"/>
              </a:rPr>
              <a:t> </a:t>
            </a:r>
            <a:r>
              <a:rPr lang="en-US" sz="3600" dirty="0" err="1">
                <a:latin typeface="Calibri" charset="0"/>
              </a:rPr>
              <a:t>lecker</a:t>
            </a:r>
            <a:r>
              <a:rPr lang="en-US" sz="3600" dirty="0">
                <a:latin typeface="Calibri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906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022" name="TextBox 10"/>
          <p:cNvSpPr txBox="1">
            <a:spLocks noChangeArrowheads="1"/>
          </p:cNvSpPr>
          <p:nvPr/>
        </p:nvSpPr>
        <p:spPr bwMode="auto">
          <a:xfrm>
            <a:off x="1739900" y="5969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43023" name="TextBox 11"/>
          <p:cNvSpPr txBox="1">
            <a:spLocks noChangeArrowheads="1"/>
          </p:cNvSpPr>
          <p:nvPr/>
        </p:nvSpPr>
        <p:spPr bwMode="auto">
          <a:xfrm>
            <a:off x="3022600" y="6048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43024" name="TextBox 12"/>
          <p:cNvSpPr txBox="1">
            <a:spLocks noChangeArrowheads="1"/>
          </p:cNvSpPr>
          <p:nvPr/>
        </p:nvSpPr>
        <p:spPr bwMode="auto">
          <a:xfrm>
            <a:off x="4437063" y="6048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43025" name="TextBox 14"/>
          <p:cNvSpPr txBox="1">
            <a:spLocks noChangeArrowheads="1"/>
          </p:cNvSpPr>
          <p:nvPr/>
        </p:nvSpPr>
        <p:spPr bwMode="auto">
          <a:xfrm>
            <a:off x="5778500" y="6048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43026" name="TextBox 18"/>
          <p:cNvSpPr txBox="1">
            <a:spLocks noChangeArrowheads="1"/>
          </p:cNvSpPr>
          <p:nvPr/>
        </p:nvSpPr>
        <p:spPr bwMode="auto">
          <a:xfrm>
            <a:off x="254000" y="12128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43027" name="TextBox 13"/>
          <p:cNvSpPr txBox="1">
            <a:spLocks noChangeArrowheads="1"/>
          </p:cNvSpPr>
          <p:nvPr/>
        </p:nvSpPr>
        <p:spPr bwMode="auto">
          <a:xfrm>
            <a:off x="939800" y="2781300"/>
            <a:ext cx="7493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One more: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Such a teacher (f) ist wonderful.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906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070" name="TextBox 10"/>
          <p:cNvSpPr txBox="1">
            <a:spLocks noChangeArrowheads="1"/>
          </p:cNvSpPr>
          <p:nvPr/>
        </p:nvSpPr>
        <p:spPr bwMode="auto">
          <a:xfrm>
            <a:off x="1739900" y="5969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45071" name="TextBox 11"/>
          <p:cNvSpPr txBox="1">
            <a:spLocks noChangeArrowheads="1"/>
          </p:cNvSpPr>
          <p:nvPr/>
        </p:nvSpPr>
        <p:spPr bwMode="auto">
          <a:xfrm>
            <a:off x="3022600" y="6048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45072" name="TextBox 12"/>
          <p:cNvSpPr txBox="1">
            <a:spLocks noChangeArrowheads="1"/>
          </p:cNvSpPr>
          <p:nvPr/>
        </p:nvSpPr>
        <p:spPr bwMode="auto">
          <a:xfrm>
            <a:off x="4437063" y="6048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45073" name="TextBox 14"/>
          <p:cNvSpPr txBox="1">
            <a:spLocks noChangeArrowheads="1"/>
          </p:cNvSpPr>
          <p:nvPr/>
        </p:nvSpPr>
        <p:spPr bwMode="auto">
          <a:xfrm>
            <a:off x="5778500" y="6048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45074" name="TextBox 18"/>
          <p:cNvSpPr txBox="1">
            <a:spLocks noChangeArrowheads="1"/>
          </p:cNvSpPr>
          <p:nvPr/>
        </p:nvSpPr>
        <p:spPr bwMode="auto">
          <a:xfrm>
            <a:off x="254000" y="12128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45075" name="TextBox 13"/>
          <p:cNvSpPr txBox="1">
            <a:spLocks noChangeArrowheads="1"/>
          </p:cNvSpPr>
          <p:nvPr/>
        </p:nvSpPr>
        <p:spPr bwMode="auto">
          <a:xfrm>
            <a:off x="939800" y="2781300"/>
            <a:ext cx="7493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The (f) meant feminine. Did you get: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Solch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e</a:t>
            </a:r>
            <a:r>
              <a:rPr lang="en-US" sz="3600">
                <a:latin typeface="Calibri" charset="0"/>
              </a:rPr>
              <a:t> Lehrerin ist wunderbar.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123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47124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47125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47126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47127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47128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47129" name="TextBox 13"/>
          <p:cNvSpPr txBox="1">
            <a:spLocks noChangeArrowheads="1"/>
          </p:cNvSpPr>
          <p:nvPr/>
        </p:nvSpPr>
        <p:spPr bwMode="auto">
          <a:xfrm>
            <a:off x="736600" y="3263900"/>
            <a:ext cx="7848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So now that you have mastered the nominative, young grasshopper, it is time to move to the next row.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The Secret of the German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We had written a chart and looked at the first row called “nominative” (which is basically the subject of the sentence).</a:t>
            </a:r>
          </a:p>
          <a:p>
            <a:r>
              <a:rPr lang="en-US" smtClean="0"/>
              <a:t>Today we’ll expand that and even venture carefully into the next row.</a:t>
            </a:r>
          </a:p>
          <a:p>
            <a:r>
              <a:rPr lang="en-US" smtClean="0"/>
              <a:t>We might even pick up a few more tricks . . .</a:t>
            </a:r>
          </a:p>
          <a:p>
            <a:r>
              <a:rPr lang="en-US" smtClean="0"/>
              <a:t>If I’m in the mood.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147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48148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48149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48150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48151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48152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48153" name="TextBox 13"/>
          <p:cNvSpPr txBox="1">
            <a:spLocks noChangeArrowheads="1"/>
          </p:cNvSpPr>
          <p:nvPr/>
        </p:nvSpPr>
        <p:spPr bwMode="auto">
          <a:xfrm>
            <a:off x="736600" y="3263900"/>
            <a:ext cx="7848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The next row says Accusative, which is mostly the direct object (although it goes beyond that). So you know what a direct object is, right?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195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50196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50197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50198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50199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50200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50201" name="TextBox 13"/>
          <p:cNvSpPr txBox="1">
            <a:spLocks noChangeArrowheads="1"/>
          </p:cNvSpPr>
          <p:nvPr/>
        </p:nvSpPr>
        <p:spPr bwMode="auto">
          <a:xfrm>
            <a:off x="736600" y="3263900"/>
            <a:ext cx="7848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latin typeface="Calibri" charset="0"/>
              </a:rPr>
              <a:t>No, it’s not </a:t>
            </a:r>
            <a:r>
              <a:rPr lang="en-US" sz="3600" dirty="0" smtClean="0">
                <a:latin typeface="Calibri" charset="0"/>
              </a:rPr>
              <a:t>a baton </a:t>
            </a:r>
            <a:r>
              <a:rPr lang="en-US" sz="3600" dirty="0">
                <a:latin typeface="Calibri" charset="0"/>
              </a:rPr>
              <a:t>an orchestra conductor uses. That’s not a direct object. Anyone know the definition?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243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52244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52245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52246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52247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52248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52249" name="TextBox 13"/>
          <p:cNvSpPr txBox="1">
            <a:spLocks noChangeArrowheads="1"/>
          </p:cNvSpPr>
          <p:nvPr/>
        </p:nvSpPr>
        <p:spPr bwMode="auto">
          <a:xfrm>
            <a:off x="736600" y="3263900"/>
            <a:ext cx="78486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Here’s my take:</a:t>
            </a:r>
          </a:p>
          <a:p>
            <a:r>
              <a:rPr lang="en-US" sz="3600">
                <a:latin typeface="Calibri" charset="0"/>
              </a:rPr>
              <a:t>A direct object receives the direct action of the verb.</a:t>
            </a:r>
          </a:p>
          <a:p>
            <a:r>
              <a:rPr lang="en-US" sz="3600">
                <a:latin typeface="Calibri" charset="0"/>
              </a:rPr>
              <a:t>Or put more simply:</a:t>
            </a:r>
          </a:p>
          <a:p>
            <a:r>
              <a:rPr lang="en-US" sz="3600">
                <a:latin typeface="Calibri" charset="0"/>
              </a:rPr>
              <a:t>It’s what’s being </a:t>
            </a:r>
            <a:r>
              <a:rPr lang="en-US" sz="3600" i="1">
                <a:latin typeface="Calibri" charset="0"/>
              </a:rPr>
              <a:t>verbed</a:t>
            </a:r>
            <a:r>
              <a:rPr lang="en-US" sz="3600">
                <a:latin typeface="Calibri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267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53268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53269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53270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53271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53272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53273" name="TextBox 13"/>
          <p:cNvSpPr txBox="1">
            <a:spLocks noChangeArrowheads="1"/>
          </p:cNvSpPr>
          <p:nvPr/>
        </p:nvSpPr>
        <p:spPr bwMode="auto">
          <a:xfrm>
            <a:off x="736600" y="3263900"/>
            <a:ext cx="78486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So in a sentence like: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I see the man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I ask what is being verbed? (seen?)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291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54292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54293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54294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54295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54296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54297" name="TextBox 13"/>
          <p:cNvSpPr txBox="1">
            <a:spLocks noChangeArrowheads="1"/>
          </p:cNvSpPr>
          <p:nvPr/>
        </p:nvSpPr>
        <p:spPr bwMode="auto">
          <a:xfrm>
            <a:off x="736600" y="3263900"/>
            <a:ext cx="7848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The man is being verbed. He’s being seen. He is receiving the direct action of the verb.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5315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55316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55317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55318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55319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55320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55321" name="TextBox 13"/>
          <p:cNvSpPr txBox="1">
            <a:spLocks noChangeArrowheads="1"/>
          </p:cNvSpPr>
          <p:nvPr/>
        </p:nvSpPr>
        <p:spPr bwMode="auto">
          <a:xfrm>
            <a:off x="736600" y="3263900"/>
            <a:ext cx="7848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So when this happens in German, you follow the second row in the same way you did the Nominative.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339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56340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56341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56342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56343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56344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56345" name="TextBox 13"/>
          <p:cNvSpPr txBox="1">
            <a:spLocks noChangeArrowheads="1"/>
          </p:cNvSpPr>
          <p:nvPr/>
        </p:nvSpPr>
        <p:spPr bwMode="auto">
          <a:xfrm>
            <a:off x="736600" y="2616200"/>
            <a:ext cx="784860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So from the subject: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Mann ist hier.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Now you have: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Ich sehe 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n</a:t>
            </a:r>
            <a:r>
              <a:rPr lang="en-US" sz="3600">
                <a:latin typeface="Calibri" charset="0"/>
              </a:rPr>
              <a:t> Mann.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363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57364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57365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57366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57367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57368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57369" name="TextBox 13"/>
          <p:cNvSpPr txBox="1">
            <a:spLocks noChangeArrowheads="1"/>
          </p:cNvSpPr>
          <p:nvPr/>
        </p:nvSpPr>
        <p:spPr bwMode="auto">
          <a:xfrm>
            <a:off x="736600" y="2781300"/>
            <a:ext cx="78486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Similarly you would have: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Ich sehe di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e</a:t>
            </a:r>
            <a:r>
              <a:rPr lang="en-US" sz="3600">
                <a:latin typeface="Calibri" charset="0"/>
              </a:rPr>
              <a:t> Frau.</a:t>
            </a:r>
          </a:p>
          <a:p>
            <a:r>
              <a:rPr lang="en-US" sz="3600">
                <a:latin typeface="Calibri" charset="0"/>
              </a:rPr>
              <a:t>Ich sehe da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s</a:t>
            </a:r>
            <a:r>
              <a:rPr lang="en-US" sz="3600">
                <a:latin typeface="Calibri" charset="0"/>
              </a:rPr>
              <a:t> Kind.</a:t>
            </a:r>
          </a:p>
          <a:p>
            <a:r>
              <a:rPr lang="en-US" sz="3600">
                <a:latin typeface="Calibri" charset="0"/>
              </a:rPr>
              <a:t>Ich sehe di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e</a:t>
            </a:r>
            <a:r>
              <a:rPr lang="en-US" sz="3600">
                <a:latin typeface="Calibri" charset="0"/>
              </a:rPr>
              <a:t> Kinder.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8387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58388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58389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58390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58391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58392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58393" name="TextBox 13"/>
          <p:cNvSpPr txBox="1">
            <a:spLocks noChangeArrowheads="1"/>
          </p:cNvSpPr>
          <p:nvPr/>
        </p:nvSpPr>
        <p:spPr bwMode="auto">
          <a:xfrm>
            <a:off x="736600" y="2781300"/>
            <a:ext cx="78486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The other der words work here, too.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Ich sehe diese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n</a:t>
            </a:r>
            <a:r>
              <a:rPr lang="en-US" sz="3600">
                <a:latin typeface="Calibri" charset="0"/>
              </a:rPr>
              <a:t> Mann.</a:t>
            </a:r>
          </a:p>
          <a:p>
            <a:r>
              <a:rPr lang="en-US" sz="3600">
                <a:latin typeface="Calibri" charset="0"/>
              </a:rPr>
              <a:t>Ich sehe jed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e</a:t>
            </a:r>
            <a:r>
              <a:rPr lang="en-US" sz="3600">
                <a:latin typeface="Calibri" charset="0"/>
              </a:rPr>
              <a:t> Frau.</a:t>
            </a:r>
          </a:p>
          <a:p>
            <a:r>
              <a:rPr lang="en-US" sz="3600">
                <a:latin typeface="Calibri" charset="0"/>
              </a:rPr>
              <a:t>Ich sehe diese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s</a:t>
            </a:r>
            <a:r>
              <a:rPr lang="en-US" sz="3600">
                <a:latin typeface="Calibri" charset="0"/>
              </a:rPr>
              <a:t> Kind.</a:t>
            </a:r>
          </a:p>
          <a:p>
            <a:r>
              <a:rPr lang="en-US" sz="3600">
                <a:latin typeface="Calibri" charset="0"/>
              </a:rPr>
              <a:t>Ich sehe solch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e</a:t>
            </a:r>
            <a:r>
              <a:rPr lang="en-US" sz="3600">
                <a:latin typeface="Calibri" charset="0"/>
              </a:rPr>
              <a:t> Kinder.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9411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59412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59413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59414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59415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59416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59417" name="TextBox 13"/>
          <p:cNvSpPr txBox="1">
            <a:spLocks noChangeArrowheads="1"/>
          </p:cNvSpPr>
          <p:nvPr/>
        </p:nvSpPr>
        <p:spPr bwMode="auto">
          <a:xfrm>
            <a:off x="736600" y="3009900"/>
            <a:ext cx="7848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So what endings would go here?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Welch__ Junge schaut d__ Frau an?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The Secret of the German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several other words that function like </a:t>
            </a:r>
            <a:r>
              <a:rPr lang="en-US" i="1" dirty="0" err="1" smtClean="0"/>
              <a:t>der</a:t>
            </a:r>
            <a:r>
              <a:rPr lang="en-US" dirty="0" smtClean="0"/>
              <a:t>, </a:t>
            </a:r>
            <a:r>
              <a:rPr lang="en-US" i="1" dirty="0" smtClean="0"/>
              <a:t>die </a:t>
            </a:r>
            <a:r>
              <a:rPr lang="en-US" dirty="0" smtClean="0"/>
              <a:t>and </a:t>
            </a:r>
            <a:r>
              <a:rPr lang="en-US" i="1" dirty="0" smtClean="0"/>
              <a:t>das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I’m going to call these “</a:t>
            </a:r>
            <a:r>
              <a:rPr lang="en-US" dirty="0" err="1" smtClean="0"/>
              <a:t>der</a:t>
            </a:r>
            <a:r>
              <a:rPr lang="en-US" dirty="0" smtClean="0"/>
              <a:t> words.”</a:t>
            </a:r>
          </a:p>
          <a:p>
            <a:r>
              <a:rPr lang="en-US" dirty="0" smtClean="0"/>
              <a:t>Write these down in your notes under the heading “</a:t>
            </a:r>
            <a:r>
              <a:rPr lang="en-US" i="1" dirty="0" err="1" smtClean="0"/>
              <a:t>der</a:t>
            </a:r>
            <a:r>
              <a:rPr lang="en-US" dirty="0" smtClean="0"/>
              <a:t> words.”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0435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60436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60437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60438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60439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60440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60441" name="TextBox 13"/>
          <p:cNvSpPr txBox="1">
            <a:spLocks noChangeArrowheads="1"/>
          </p:cNvSpPr>
          <p:nvPr/>
        </p:nvSpPr>
        <p:spPr bwMode="auto">
          <a:xfrm>
            <a:off x="736600" y="3009900"/>
            <a:ext cx="7848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Did you get: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Welche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Junge schaut di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e</a:t>
            </a:r>
            <a:r>
              <a:rPr lang="en-US" sz="3600">
                <a:latin typeface="Calibri" charset="0"/>
              </a:rPr>
              <a:t> Frau an?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459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61460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61461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61462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61463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61464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61465" name="TextBox 13"/>
          <p:cNvSpPr txBox="1">
            <a:spLocks noChangeArrowheads="1"/>
          </p:cNvSpPr>
          <p:nvPr/>
        </p:nvSpPr>
        <p:spPr bwMode="auto">
          <a:xfrm>
            <a:off x="736600" y="3009900"/>
            <a:ext cx="7848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How about: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Dies__ Hund grüßt jed__ Katze.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483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62484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62485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62486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62487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62488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62489" name="TextBox 13"/>
          <p:cNvSpPr txBox="1">
            <a:spLocks noChangeArrowheads="1"/>
          </p:cNvSpPr>
          <p:nvPr/>
        </p:nvSpPr>
        <p:spPr bwMode="auto">
          <a:xfrm>
            <a:off x="736600" y="3009900"/>
            <a:ext cx="7848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Did you get: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Diese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Hund grüßt jed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e</a:t>
            </a:r>
            <a:r>
              <a:rPr lang="en-US" sz="3600">
                <a:latin typeface="Calibri" charset="0"/>
              </a:rPr>
              <a:t> Katze.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3507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63508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63509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63510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63511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63512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63513" name="TextBox 13"/>
          <p:cNvSpPr txBox="1">
            <a:spLocks noChangeArrowheads="1"/>
          </p:cNvSpPr>
          <p:nvPr/>
        </p:nvSpPr>
        <p:spPr bwMode="auto">
          <a:xfrm>
            <a:off x="736600" y="3009900"/>
            <a:ext cx="7848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How about this one: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Jed__ Junge schaut dies__ Mädchen 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4531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64532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64533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64534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64535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64536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64537" name="TextBox 13"/>
          <p:cNvSpPr txBox="1">
            <a:spLocks noChangeArrowheads="1"/>
          </p:cNvSpPr>
          <p:nvPr/>
        </p:nvSpPr>
        <p:spPr bwMode="auto">
          <a:xfrm>
            <a:off x="736600" y="3009900"/>
            <a:ext cx="7848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Did you get: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Jede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Junge schaut diese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s</a:t>
            </a:r>
            <a:r>
              <a:rPr lang="en-US" sz="3600">
                <a:latin typeface="Calibri" charset="0"/>
              </a:rPr>
              <a:t> Mädchen 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5555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65556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65557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65558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65559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65560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65561" name="TextBox 13"/>
          <p:cNvSpPr txBox="1">
            <a:spLocks noChangeArrowheads="1"/>
          </p:cNvSpPr>
          <p:nvPr/>
        </p:nvSpPr>
        <p:spPr bwMode="auto">
          <a:xfrm>
            <a:off x="736600" y="2971800"/>
            <a:ext cx="7848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So try some of these translations: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The man kisses the woman.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6579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66580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66581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66582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66583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66584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66585" name="TextBox 13"/>
          <p:cNvSpPr txBox="1">
            <a:spLocks noChangeArrowheads="1"/>
          </p:cNvSpPr>
          <p:nvPr/>
        </p:nvSpPr>
        <p:spPr bwMode="auto">
          <a:xfrm>
            <a:off x="736600" y="2971800"/>
            <a:ext cx="7848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Did you get: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Mann küsst di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e</a:t>
            </a:r>
            <a:r>
              <a:rPr lang="en-US" sz="3600">
                <a:latin typeface="Calibri" charset="0"/>
              </a:rPr>
              <a:t> Frau.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7603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67604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67605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67606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67607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67608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67609" name="TextBox 13"/>
          <p:cNvSpPr txBox="1">
            <a:spLocks noChangeArrowheads="1"/>
          </p:cNvSpPr>
          <p:nvPr/>
        </p:nvSpPr>
        <p:spPr bwMode="auto">
          <a:xfrm>
            <a:off x="736600" y="2971800"/>
            <a:ext cx="7848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How about this one: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This teacher (m) buys such a pen!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8627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68628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68629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68630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68631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68632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68633" name="TextBox 13"/>
          <p:cNvSpPr txBox="1">
            <a:spLocks noChangeArrowheads="1"/>
          </p:cNvSpPr>
          <p:nvPr/>
        </p:nvSpPr>
        <p:spPr bwMode="auto">
          <a:xfrm>
            <a:off x="736600" y="2971800"/>
            <a:ext cx="7848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Did you get: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Diese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Lehrer kauft solche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n</a:t>
            </a:r>
            <a:r>
              <a:rPr lang="en-US" sz="3600">
                <a:latin typeface="Calibri" charset="0"/>
              </a:rPr>
              <a:t> Kuli!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9651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69652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69653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69654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69655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69656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69657" name="TextBox 13"/>
          <p:cNvSpPr txBox="1">
            <a:spLocks noChangeArrowheads="1"/>
          </p:cNvSpPr>
          <p:nvPr/>
        </p:nvSpPr>
        <p:spPr bwMode="auto">
          <a:xfrm>
            <a:off x="736600" y="2971800"/>
            <a:ext cx="78486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Calibri" charset="0"/>
              </a:rPr>
              <a:t>Careful!  Potential Pitfall!</a:t>
            </a:r>
          </a:p>
          <a:p>
            <a:r>
              <a:rPr lang="en-US" sz="3600" dirty="0" smtClean="0">
                <a:latin typeface="Calibri" charset="0"/>
              </a:rPr>
              <a:t>Although </a:t>
            </a:r>
            <a:r>
              <a:rPr lang="en-US" sz="3600" i="1" dirty="0" err="1" smtClean="0">
                <a:latin typeface="Calibri" charset="0"/>
              </a:rPr>
              <a:t>es</a:t>
            </a:r>
            <a:r>
              <a:rPr lang="en-US" sz="3600" i="1" dirty="0" smtClean="0">
                <a:latin typeface="Calibri" charset="0"/>
              </a:rPr>
              <a:t> </a:t>
            </a:r>
            <a:r>
              <a:rPr lang="en-US" sz="3600" i="1" dirty="0" err="1" smtClean="0">
                <a:latin typeface="Calibri" charset="0"/>
              </a:rPr>
              <a:t>gibt</a:t>
            </a:r>
            <a:r>
              <a:rPr lang="en-US" sz="3600" i="1" dirty="0" smtClean="0">
                <a:latin typeface="Calibri" charset="0"/>
              </a:rPr>
              <a:t> </a:t>
            </a:r>
            <a:r>
              <a:rPr lang="en-US" sz="3600" dirty="0" smtClean="0">
                <a:latin typeface="Calibri" charset="0"/>
              </a:rPr>
              <a:t>means there is/are and </a:t>
            </a:r>
            <a:r>
              <a:rPr lang="en-US" sz="3600" i="1" dirty="0" err="1" smtClean="0">
                <a:latin typeface="Calibri" charset="0"/>
              </a:rPr>
              <a:t>es</a:t>
            </a:r>
            <a:r>
              <a:rPr lang="en-US" sz="3600" i="1" dirty="0" smtClean="0">
                <a:latin typeface="Calibri" charset="0"/>
              </a:rPr>
              <a:t> gab</a:t>
            </a:r>
            <a:r>
              <a:rPr lang="en-US" sz="3600" dirty="0" smtClean="0">
                <a:latin typeface="Calibri" charset="0"/>
              </a:rPr>
              <a:t> means there was/were, they </a:t>
            </a:r>
            <a:r>
              <a:rPr lang="en-US" sz="3600" i="1" dirty="0" smtClean="0">
                <a:latin typeface="Calibri" charset="0"/>
              </a:rPr>
              <a:t>literally </a:t>
            </a:r>
            <a:r>
              <a:rPr lang="en-US" sz="3600" dirty="0" smtClean="0">
                <a:latin typeface="Calibri" charset="0"/>
              </a:rPr>
              <a:t>mean “it gives” and “it gave”!</a:t>
            </a:r>
          </a:p>
          <a:p>
            <a:endParaRPr lang="en-US" sz="3600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The Secret of the German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Dies- (this/these)</a:t>
            </a:r>
          </a:p>
          <a:p>
            <a:r>
              <a:rPr lang="en-US" smtClean="0"/>
              <a:t>Jed- (each/every)</a:t>
            </a:r>
          </a:p>
          <a:p>
            <a:r>
              <a:rPr lang="en-US" smtClean="0"/>
              <a:t>Welch- (which)</a:t>
            </a:r>
          </a:p>
          <a:p>
            <a:r>
              <a:rPr lang="en-US" smtClean="0"/>
              <a:t>Solch- (such/such a)</a:t>
            </a:r>
          </a:p>
          <a:p>
            <a:r>
              <a:rPr lang="en-US" smtClean="0"/>
              <a:t>Manch- (many/many a/some/several)</a:t>
            </a:r>
          </a:p>
          <a:p>
            <a:r>
              <a:rPr lang="en-US" smtClean="0"/>
              <a:t>Jen- (that/that one)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9651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69652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69653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69654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69655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69656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69657" name="TextBox 13"/>
          <p:cNvSpPr txBox="1">
            <a:spLocks noChangeArrowheads="1"/>
          </p:cNvSpPr>
          <p:nvPr/>
        </p:nvSpPr>
        <p:spPr bwMode="auto">
          <a:xfrm>
            <a:off x="736600" y="2971800"/>
            <a:ext cx="78486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Calibri" charset="0"/>
              </a:rPr>
              <a:t>Careful!  Potential Pitfall!</a:t>
            </a:r>
          </a:p>
          <a:p>
            <a:r>
              <a:rPr lang="en-US" sz="3600" dirty="0" smtClean="0">
                <a:latin typeface="Calibri" charset="0"/>
              </a:rPr>
              <a:t>Therefore, whatever “</a:t>
            </a:r>
            <a:r>
              <a:rPr lang="en-US" sz="3600" dirty="0" err="1" smtClean="0">
                <a:latin typeface="Calibri" charset="0"/>
              </a:rPr>
              <a:t>es</a:t>
            </a:r>
            <a:r>
              <a:rPr lang="en-US" sz="3600" dirty="0" smtClean="0">
                <a:latin typeface="Calibri" charset="0"/>
              </a:rPr>
              <a:t> </a:t>
            </a:r>
            <a:r>
              <a:rPr lang="en-US" sz="3600" dirty="0" err="1" smtClean="0">
                <a:latin typeface="Calibri" charset="0"/>
              </a:rPr>
              <a:t>gibt</a:t>
            </a:r>
            <a:r>
              <a:rPr lang="en-US" sz="3600" dirty="0" smtClean="0">
                <a:latin typeface="Calibri" charset="0"/>
              </a:rPr>
              <a:t>”, is “given”, making it the direct object of the verb </a:t>
            </a:r>
            <a:r>
              <a:rPr lang="en-US" sz="3600" i="1" dirty="0" err="1" smtClean="0">
                <a:latin typeface="Calibri" charset="0"/>
              </a:rPr>
              <a:t>gibt</a:t>
            </a:r>
            <a:r>
              <a:rPr lang="en-US" sz="3600" i="1" dirty="0" smtClean="0">
                <a:latin typeface="Calibri" charset="0"/>
              </a:rPr>
              <a:t> </a:t>
            </a:r>
            <a:r>
              <a:rPr lang="en-US" sz="3600" dirty="0" smtClean="0">
                <a:latin typeface="Calibri" charset="0"/>
              </a:rPr>
              <a:t>(accusative), while </a:t>
            </a:r>
            <a:r>
              <a:rPr lang="en-US" sz="3600" i="1" dirty="0" err="1" smtClean="0">
                <a:latin typeface="Calibri" charset="0"/>
              </a:rPr>
              <a:t>es</a:t>
            </a:r>
            <a:r>
              <a:rPr lang="en-US" sz="3600" i="1" dirty="0" smtClean="0">
                <a:latin typeface="Calibri" charset="0"/>
              </a:rPr>
              <a:t> </a:t>
            </a:r>
            <a:r>
              <a:rPr lang="en-US" sz="3600" dirty="0" smtClean="0">
                <a:latin typeface="Calibri" charset="0"/>
              </a:rPr>
              <a:t>functions as the subject (nominative), the giver.</a:t>
            </a:r>
          </a:p>
          <a:p>
            <a:endParaRPr lang="en-US" sz="3600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0675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70676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70677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70678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70679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70680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70681" name="TextBox 13"/>
          <p:cNvSpPr txBox="1">
            <a:spLocks noChangeArrowheads="1"/>
          </p:cNvSpPr>
          <p:nvPr/>
        </p:nvSpPr>
        <p:spPr bwMode="auto">
          <a:xfrm>
            <a:off x="736600" y="2971800"/>
            <a:ext cx="7848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latin typeface="Calibri" charset="0"/>
              </a:rPr>
              <a:t>So how would you say, “There is man”?</a:t>
            </a:r>
            <a:endParaRPr lang="en-US" sz="3600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0675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70676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70677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70678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70679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70680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70681" name="TextBox 13"/>
          <p:cNvSpPr txBox="1">
            <a:spLocks noChangeArrowheads="1"/>
          </p:cNvSpPr>
          <p:nvPr/>
        </p:nvSpPr>
        <p:spPr bwMode="auto">
          <a:xfrm>
            <a:off x="736600" y="2971800"/>
            <a:ext cx="7848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latin typeface="Calibri" charset="0"/>
              </a:rPr>
              <a:t>Did you get:</a:t>
            </a:r>
          </a:p>
          <a:p>
            <a:endParaRPr lang="en-US" sz="3600" dirty="0" smtClean="0">
              <a:latin typeface="Calibri" charset="0"/>
            </a:endParaRPr>
          </a:p>
          <a:p>
            <a:r>
              <a:rPr lang="en-US" sz="3600" dirty="0" smtClean="0">
                <a:latin typeface="Calibri" charset="0"/>
              </a:rPr>
              <a:t>Es </a:t>
            </a:r>
            <a:r>
              <a:rPr lang="en-US" sz="3600" dirty="0" err="1" smtClean="0">
                <a:latin typeface="Calibri" charset="0"/>
              </a:rPr>
              <a:t>gibt</a:t>
            </a:r>
            <a:r>
              <a:rPr lang="en-US" sz="3600" dirty="0" smtClean="0">
                <a:latin typeface="Calibri" charset="0"/>
              </a:rPr>
              <a:t> </a:t>
            </a:r>
            <a:r>
              <a:rPr lang="en-US" sz="3600" dirty="0" err="1" smtClean="0">
                <a:latin typeface="Calibri" charset="0"/>
              </a:rPr>
              <a:t>einen</a:t>
            </a:r>
            <a:r>
              <a:rPr lang="en-US" sz="3600" dirty="0" smtClean="0">
                <a:latin typeface="Calibri" charset="0"/>
              </a:rPr>
              <a:t> Mann.</a:t>
            </a:r>
            <a:endParaRPr lang="en-US" sz="3600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874713"/>
          <a:ext cx="5207000" cy="1524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723" name="TextBox 10"/>
          <p:cNvSpPr txBox="1">
            <a:spLocks noChangeArrowheads="1"/>
          </p:cNvSpPr>
          <p:nvPr/>
        </p:nvSpPr>
        <p:spPr bwMode="auto">
          <a:xfrm>
            <a:off x="1739900" y="3810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72724" name="TextBox 11"/>
          <p:cNvSpPr txBox="1">
            <a:spLocks noChangeArrowheads="1"/>
          </p:cNvSpPr>
          <p:nvPr/>
        </p:nvSpPr>
        <p:spPr bwMode="auto">
          <a:xfrm>
            <a:off x="3022600" y="3889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72725" name="TextBox 12"/>
          <p:cNvSpPr txBox="1">
            <a:spLocks noChangeArrowheads="1"/>
          </p:cNvSpPr>
          <p:nvPr/>
        </p:nvSpPr>
        <p:spPr bwMode="auto">
          <a:xfrm>
            <a:off x="4437063" y="3889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72726" name="TextBox 14"/>
          <p:cNvSpPr txBox="1">
            <a:spLocks noChangeArrowheads="1"/>
          </p:cNvSpPr>
          <p:nvPr/>
        </p:nvSpPr>
        <p:spPr bwMode="auto">
          <a:xfrm>
            <a:off x="5778500" y="3889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72727" name="TextBox 18"/>
          <p:cNvSpPr txBox="1">
            <a:spLocks noChangeArrowheads="1"/>
          </p:cNvSpPr>
          <p:nvPr/>
        </p:nvSpPr>
        <p:spPr bwMode="auto">
          <a:xfrm>
            <a:off x="254000" y="9969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72728" name="TextBox 19"/>
          <p:cNvSpPr txBox="1">
            <a:spLocks noChangeArrowheads="1"/>
          </p:cNvSpPr>
          <p:nvPr/>
        </p:nvSpPr>
        <p:spPr bwMode="auto">
          <a:xfrm>
            <a:off x="254000" y="17303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72729" name="TextBox 13"/>
          <p:cNvSpPr txBox="1">
            <a:spLocks noChangeArrowheads="1"/>
          </p:cNvSpPr>
          <p:nvPr/>
        </p:nvSpPr>
        <p:spPr bwMode="auto">
          <a:xfrm>
            <a:off x="736600" y="2971800"/>
            <a:ext cx="7848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latin typeface="Calibri" charset="0"/>
              </a:rPr>
              <a:t>Okay. One more </a:t>
            </a:r>
            <a:r>
              <a:rPr lang="en-US" sz="3600" dirty="0" smtClean="0">
                <a:latin typeface="Calibri" charset="0"/>
              </a:rPr>
              <a:t>gem:  </a:t>
            </a:r>
            <a:r>
              <a:rPr lang="en-US" sz="3600" dirty="0">
                <a:latin typeface="Calibri" charset="0"/>
              </a:rPr>
              <a:t>Most nouns that end in –</a:t>
            </a:r>
            <a:r>
              <a:rPr lang="en-US" sz="3600" dirty="0" err="1">
                <a:latin typeface="Calibri" charset="0"/>
              </a:rPr>
              <a:t>er</a:t>
            </a:r>
            <a:r>
              <a:rPr lang="en-US" sz="3600" dirty="0">
                <a:latin typeface="Calibri" charset="0"/>
              </a:rPr>
              <a:t> are masculine. </a:t>
            </a:r>
            <a:r>
              <a:rPr lang="en-US" sz="3600" dirty="0" err="1">
                <a:latin typeface="Calibri" charset="0"/>
              </a:rPr>
              <a:t>Eimer</a:t>
            </a:r>
            <a:r>
              <a:rPr lang="en-US" sz="3600" dirty="0">
                <a:latin typeface="Calibri" charset="0"/>
              </a:rPr>
              <a:t>, </a:t>
            </a:r>
            <a:r>
              <a:rPr lang="en-US" sz="3600" dirty="0" err="1">
                <a:latin typeface="Calibri" charset="0"/>
              </a:rPr>
              <a:t>Verkäufer</a:t>
            </a:r>
            <a:r>
              <a:rPr lang="en-US" sz="3600" dirty="0">
                <a:latin typeface="Calibri" charset="0"/>
              </a:rPr>
              <a:t>, Computer,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7256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charset="2"/>
                          <a:ea typeface="ＭＳ Ｐゴシック" charset="-128"/>
                        </a:rPr>
                        <a:t>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charset="2"/>
                          <a:ea typeface="ＭＳ Ｐゴシック" charset="-128"/>
                        </a:rPr>
                        <a:t>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Webdings" charset="2"/>
                          <a:ea typeface="ＭＳ Ｐゴシック" charset="-128"/>
                        </a:rPr>
                        <a:t>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2006600" y="2552700"/>
            <a:ext cx="863600" cy="15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8" name="Straight Connector 7"/>
          <p:cNvCxnSpPr>
            <a:cxnSpLocks noChangeShapeType="1"/>
          </p:cNvCxnSpPr>
          <p:nvPr/>
        </p:nvCxnSpPr>
        <p:spPr bwMode="auto">
          <a:xfrm rot="5400000" flipH="1" flipV="1">
            <a:off x="2491581" y="2947194"/>
            <a:ext cx="760413" cy="317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 rot="10800000">
            <a:off x="2870200" y="3328988"/>
            <a:ext cx="2654300" cy="15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6" name="Straight Connector 15"/>
          <p:cNvCxnSpPr>
            <a:cxnSpLocks noChangeShapeType="1"/>
          </p:cNvCxnSpPr>
          <p:nvPr/>
        </p:nvCxnSpPr>
        <p:spPr bwMode="auto">
          <a:xfrm rot="5400000">
            <a:off x="4722813" y="2527300"/>
            <a:ext cx="1603375" cy="317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8" name="Straight Connector 17"/>
          <p:cNvCxnSpPr>
            <a:cxnSpLocks noChangeShapeType="1"/>
          </p:cNvCxnSpPr>
          <p:nvPr/>
        </p:nvCxnSpPr>
        <p:spPr bwMode="auto">
          <a:xfrm rot="10800000">
            <a:off x="5524500" y="1725613"/>
            <a:ext cx="2501900" cy="15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76834" name="TextBox 8"/>
          <p:cNvSpPr txBox="1">
            <a:spLocks noChangeArrowheads="1"/>
          </p:cNvSpPr>
          <p:nvPr/>
        </p:nvSpPr>
        <p:spPr bwMode="auto">
          <a:xfrm>
            <a:off x="7594600" y="1192213"/>
            <a:ext cx="43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charset="0"/>
              </a:rPr>
              <a:t>-e</a:t>
            </a:r>
          </a:p>
        </p:txBody>
      </p:sp>
      <p:sp>
        <p:nvSpPr>
          <p:cNvPr id="76835" name="TextBox 9"/>
          <p:cNvSpPr txBox="1">
            <a:spLocks noChangeArrowheads="1"/>
          </p:cNvSpPr>
          <p:nvPr/>
        </p:nvSpPr>
        <p:spPr bwMode="auto">
          <a:xfrm>
            <a:off x="7594600" y="1709738"/>
            <a:ext cx="593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charset="0"/>
              </a:rPr>
              <a:t>-en</a:t>
            </a:r>
          </a:p>
        </p:txBody>
      </p:sp>
      <p:sp>
        <p:nvSpPr>
          <p:cNvPr id="76836" name="TextBox 10"/>
          <p:cNvSpPr txBox="1">
            <a:spLocks noChangeArrowheads="1"/>
          </p:cNvSpPr>
          <p:nvPr/>
        </p:nvSpPr>
        <p:spPr bwMode="auto">
          <a:xfrm>
            <a:off x="1739900" y="12319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76837" name="TextBox 11"/>
          <p:cNvSpPr txBox="1">
            <a:spLocks noChangeArrowheads="1"/>
          </p:cNvSpPr>
          <p:nvPr/>
        </p:nvSpPr>
        <p:spPr bwMode="auto">
          <a:xfrm>
            <a:off x="3022600" y="12398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76838" name="TextBox 12"/>
          <p:cNvSpPr txBox="1">
            <a:spLocks noChangeArrowheads="1"/>
          </p:cNvSpPr>
          <p:nvPr/>
        </p:nvSpPr>
        <p:spPr bwMode="auto">
          <a:xfrm>
            <a:off x="4437063" y="12398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76839" name="TextBox 14"/>
          <p:cNvSpPr txBox="1">
            <a:spLocks noChangeArrowheads="1"/>
          </p:cNvSpPr>
          <p:nvPr/>
        </p:nvSpPr>
        <p:spPr bwMode="auto">
          <a:xfrm>
            <a:off x="5778500" y="12398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76840" name="TextBox 16"/>
          <p:cNvSpPr txBox="1">
            <a:spLocks noChangeArrowheads="1"/>
          </p:cNvSpPr>
          <p:nvPr/>
        </p:nvSpPr>
        <p:spPr bwMode="auto">
          <a:xfrm>
            <a:off x="7354888" y="241300"/>
            <a:ext cx="10302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charset="0"/>
              </a:rPr>
              <a:t>adjective</a:t>
            </a:r>
          </a:p>
          <a:p>
            <a:r>
              <a:rPr lang="en-US">
                <a:latin typeface="Calibri" charset="0"/>
              </a:rPr>
              <a:t>Endings</a:t>
            </a:r>
          </a:p>
        </p:txBody>
      </p:sp>
      <p:sp>
        <p:nvSpPr>
          <p:cNvPr id="76841" name="TextBox 18"/>
          <p:cNvSpPr txBox="1">
            <a:spLocks noChangeArrowheads="1"/>
          </p:cNvSpPr>
          <p:nvPr/>
        </p:nvSpPr>
        <p:spPr bwMode="auto">
          <a:xfrm>
            <a:off x="254000" y="18478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76842" name="TextBox 19"/>
          <p:cNvSpPr txBox="1">
            <a:spLocks noChangeArrowheads="1"/>
          </p:cNvSpPr>
          <p:nvPr/>
        </p:nvSpPr>
        <p:spPr bwMode="auto">
          <a:xfrm>
            <a:off x="254000" y="25812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76843" name="TextBox 20"/>
          <p:cNvSpPr txBox="1">
            <a:spLocks noChangeArrowheads="1"/>
          </p:cNvSpPr>
          <p:nvPr/>
        </p:nvSpPr>
        <p:spPr bwMode="auto">
          <a:xfrm>
            <a:off x="254000" y="33289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76844" name="TextBox 21"/>
          <p:cNvSpPr txBox="1">
            <a:spLocks noChangeArrowheads="1"/>
          </p:cNvSpPr>
          <p:nvPr/>
        </p:nvSpPr>
        <p:spPr bwMode="auto">
          <a:xfrm>
            <a:off x="254000" y="40767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906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70" name="TextBox 10"/>
          <p:cNvSpPr txBox="1">
            <a:spLocks noChangeArrowheads="1"/>
          </p:cNvSpPr>
          <p:nvPr/>
        </p:nvSpPr>
        <p:spPr bwMode="auto">
          <a:xfrm>
            <a:off x="1739900" y="5969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19471" name="TextBox 11"/>
          <p:cNvSpPr txBox="1">
            <a:spLocks noChangeArrowheads="1"/>
          </p:cNvSpPr>
          <p:nvPr/>
        </p:nvSpPr>
        <p:spPr bwMode="auto">
          <a:xfrm>
            <a:off x="3022600" y="6048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19472" name="TextBox 12"/>
          <p:cNvSpPr txBox="1">
            <a:spLocks noChangeArrowheads="1"/>
          </p:cNvSpPr>
          <p:nvPr/>
        </p:nvSpPr>
        <p:spPr bwMode="auto">
          <a:xfrm>
            <a:off x="4437063" y="6048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19473" name="TextBox 14"/>
          <p:cNvSpPr txBox="1">
            <a:spLocks noChangeArrowheads="1"/>
          </p:cNvSpPr>
          <p:nvPr/>
        </p:nvSpPr>
        <p:spPr bwMode="auto">
          <a:xfrm>
            <a:off x="5778500" y="6048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19474" name="TextBox 18"/>
          <p:cNvSpPr txBox="1">
            <a:spLocks noChangeArrowheads="1"/>
          </p:cNvSpPr>
          <p:nvPr/>
        </p:nvSpPr>
        <p:spPr bwMode="auto">
          <a:xfrm>
            <a:off x="254000" y="12128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19475" name="TextBox 13"/>
          <p:cNvSpPr txBox="1">
            <a:spLocks noChangeArrowheads="1"/>
          </p:cNvSpPr>
          <p:nvPr/>
        </p:nvSpPr>
        <p:spPr bwMode="auto">
          <a:xfrm>
            <a:off x="939800" y="2781300"/>
            <a:ext cx="74930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So if you have a sentence like: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Mann ist hier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You can use these other der words as long as the ending is still –r.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906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494" name="TextBox 10"/>
          <p:cNvSpPr txBox="1">
            <a:spLocks noChangeArrowheads="1"/>
          </p:cNvSpPr>
          <p:nvPr/>
        </p:nvSpPr>
        <p:spPr bwMode="auto">
          <a:xfrm>
            <a:off x="1739900" y="5969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20495" name="TextBox 11"/>
          <p:cNvSpPr txBox="1">
            <a:spLocks noChangeArrowheads="1"/>
          </p:cNvSpPr>
          <p:nvPr/>
        </p:nvSpPr>
        <p:spPr bwMode="auto">
          <a:xfrm>
            <a:off x="3022600" y="6048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20496" name="TextBox 12"/>
          <p:cNvSpPr txBox="1">
            <a:spLocks noChangeArrowheads="1"/>
          </p:cNvSpPr>
          <p:nvPr/>
        </p:nvSpPr>
        <p:spPr bwMode="auto">
          <a:xfrm>
            <a:off x="4437063" y="6048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20497" name="TextBox 14"/>
          <p:cNvSpPr txBox="1">
            <a:spLocks noChangeArrowheads="1"/>
          </p:cNvSpPr>
          <p:nvPr/>
        </p:nvSpPr>
        <p:spPr bwMode="auto">
          <a:xfrm>
            <a:off x="5778500" y="6048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20498" name="TextBox 18"/>
          <p:cNvSpPr txBox="1">
            <a:spLocks noChangeArrowheads="1"/>
          </p:cNvSpPr>
          <p:nvPr/>
        </p:nvSpPr>
        <p:spPr bwMode="auto">
          <a:xfrm>
            <a:off x="254000" y="12128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20499" name="TextBox 13"/>
          <p:cNvSpPr txBox="1">
            <a:spLocks noChangeArrowheads="1"/>
          </p:cNvSpPr>
          <p:nvPr/>
        </p:nvSpPr>
        <p:spPr bwMode="auto">
          <a:xfrm>
            <a:off x="939800" y="2781300"/>
            <a:ext cx="74930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Diese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Mann ist hier.</a:t>
            </a:r>
          </a:p>
          <a:p>
            <a:r>
              <a:rPr lang="en-US" sz="3600">
                <a:latin typeface="Calibri" charset="0"/>
              </a:rPr>
              <a:t>Jede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Mann ist hier.</a:t>
            </a:r>
          </a:p>
          <a:p>
            <a:r>
              <a:rPr lang="en-US" sz="3600">
                <a:latin typeface="Calibri" charset="0"/>
              </a:rPr>
              <a:t>Welche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Mann ist hier?</a:t>
            </a:r>
          </a:p>
          <a:p>
            <a:r>
              <a:rPr lang="en-US" sz="3600">
                <a:latin typeface="Calibri" charset="0"/>
              </a:rPr>
              <a:t>Solche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Mann ist hier.</a:t>
            </a:r>
          </a:p>
          <a:p>
            <a:r>
              <a:rPr lang="en-US" sz="3600">
                <a:latin typeface="Calibri" charset="0"/>
              </a:rPr>
              <a:t>Manche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Mann ist hier.</a:t>
            </a:r>
          </a:p>
          <a:p>
            <a:r>
              <a:rPr lang="en-US" sz="3600">
                <a:latin typeface="Calibri" charset="0"/>
              </a:rPr>
              <a:t>Jene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Mann ist hier.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906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42" name="TextBox 10"/>
          <p:cNvSpPr txBox="1">
            <a:spLocks noChangeArrowheads="1"/>
          </p:cNvSpPr>
          <p:nvPr/>
        </p:nvSpPr>
        <p:spPr bwMode="auto">
          <a:xfrm>
            <a:off x="1739900" y="5969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22543" name="TextBox 11"/>
          <p:cNvSpPr txBox="1">
            <a:spLocks noChangeArrowheads="1"/>
          </p:cNvSpPr>
          <p:nvPr/>
        </p:nvSpPr>
        <p:spPr bwMode="auto">
          <a:xfrm>
            <a:off x="3022600" y="6048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22544" name="TextBox 12"/>
          <p:cNvSpPr txBox="1">
            <a:spLocks noChangeArrowheads="1"/>
          </p:cNvSpPr>
          <p:nvPr/>
        </p:nvSpPr>
        <p:spPr bwMode="auto">
          <a:xfrm>
            <a:off x="4437063" y="6048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22545" name="TextBox 14"/>
          <p:cNvSpPr txBox="1">
            <a:spLocks noChangeArrowheads="1"/>
          </p:cNvSpPr>
          <p:nvPr/>
        </p:nvSpPr>
        <p:spPr bwMode="auto">
          <a:xfrm>
            <a:off x="5778500" y="6048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22546" name="TextBox 18"/>
          <p:cNvSpPr txBox="1">
            <a:spLocks noChangeArrowheads="1"/>
          </p:cNvSpPr>
          <p:nvPr/>
        </p:nvSpPr>
        <p:spPr bwMode="auto">
          <a:xfrm>
            <a:off x="254000" y="12128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22547" name="TextBox 13"/>
          <p:cNvSpPr txBox="1">
            <a:spLocks noChangeArrowheads="1"/>
          </p:cNvSpPr>
          <p:nvPr/>
        </p:nvSpPr>
        <p:spPr bwMode="auto">
          <a:xfrm>
            <a:off x="939800" y="2781300"/>
            <a:ext cx="7493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So how would you say: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These children are nice.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906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590" name="TextBox 10"/>
          <p:cNvSpPr txBox="1">
            <a:spLocks noChangeArrowheads="1"/>
          </p:cNvSpPr>
          <p:nvPr/>
        </p:nvSpPr>
        <p:spPr bwMode="auto">
          <a:xfrm>
            <a:off x="1739900" y="5969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24591" name="TextBox 11"/>
          <p:cNvSpPr txBox="1">
            <a:spLocks noChangeArrowheads="1"/>
          </p:cNvSpPr>
          <p:nvPr/>
        </p:nvSpPr>
        <p:spPr bwMode="auto">
          <a:xfrm>
            <a:off x="3022600" y="6048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24592" name="TextBox 12"/>
          <p:cNvSpPr txBox="1">
            <a:spLocks noChangeArrowheads="1"/>
          </p:cNvSpPr>
          <p:nvPr/>
        </p:nvSpPr>
        <p:spPr bwMode="auto">
          <a:xfrm>
            <a:off x="4437063" y="6048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24593" name="TextBox 14"/>
          <p:cNvSpPr txBox="1">
            <a:spLocks noChangeArrowheads="1"/>
          </p:cNvSpPr>
          <p:nvPr/>
        </p:nvSpPr>
        <p:spPr bwMode="auto">
          <a:xfrm>
            <a:off x="5778500" y="6048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24594" name="TextBox 18"/>
          <p:cNvSpPr txBox="1">
            <a:spLocks noChangeArrowheads="1"/>
          </p:cNvSpPr>
          <p:nvPr/>
        </p:nvSpPr>
        <p:spPr bwMode="auto">
          <a:xfrm>
            <a:off x="254000" y="12128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24595" name="TextBox 13"/>
          <p:cNvSpPr txBox="1">
            <a:spLocks noChangeArrowheads="1"/>
          </p:cNvSpPr>
          <p:nvPr/>
        </p:nvSpPr>
        <p:spPr bwMode="auto">
          <a:xfrm>
            <a:off x="939800" y="2781300"/>
            <a:ext cx="7493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Did you get: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Dies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e</a:t>
            </a:r>
            <a:r>
              <a:rPr lang="en-US" sz="3600">
                <a:latin typeface="Calibri" charset="0"/>
              </a:rPr>
              <a:t> Kinder sind nett.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906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38" name="TextBox 10"/>
          <p:cNvSpPr txBox="1">
            <a:spLocks noChangeArrowheads="1"/>
          </p:cNvSpPr>
          <p:nvPr/>
        </p:nvSpPr>
        <p:spPr bwMode="auto">
          <a:xfrm>
            <a:off x="1739900" y="5969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26639" name="TextBox 11"/>
          <p:cNvSpPr txBox="1">
            <a:spLocks noChangeArrowheads="1"/>
          </p:cNvSpPr>
          <p:nvPr/>
        </p:nvSpPr>
        <p:spPr bwMode="auto">
          <a:xfrm>
            <a:off x="3022600" y="6048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26640" name="TextBox 12"/>
          <p:cNvSpPr txBox="1">
            <a:spLocks noChangeArrowheads="1"/>
          </p:cNvSpPr>
          <p:nvPr/>
        </p:nvSpPr>
        <p:spPr bwMode="auto">
          <a:xfrm>
            <a:off x="4437063" y="6048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26641" name="TextBox 14"/>
          <p:cNvSpPr txBox="1">
            <a:spLocks noChangeArrowheads="1"/>
          </p:cNvSpPr>
          <p:nvPr/>
        </p:nvSpPr>
        <p:spPr bwMode="auto">
          <a:xfrm>
            <a:off x="5778500" y="6048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26642" name="TextBox 18"/>
          <p:cNvSpPr txBox="1">
            <a:spLocks noChangeArrowheads="1"/>
          </p:cNvSpPr>
          <p:nvPr/>
        </p:nvSpPr>
        <p:spPr bwMode="auto">
          <a:xfrm>
            <a:off x="254000" y="12128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26643" name="TextBox 13"/>
          <p:cNvSpPr txBox="1">
            <a:spLocks noChangeArrowheads="1"/>
          </p:cNvSpPr>
          <p:nvPr/>
        </p:nvSpPr>
        <p:spPr bwMode="auto">
          <a:xfrm>
            <a:off x="939800" y="2781300"/>
            <a:ext cx="7493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How would you say: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Which woman is tall?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1755</Words>
  <Application>Microsoft Office PowerPoint</Application>
  <PresentationFormat>On-screen Show (4:3)</PresentationFormat>
  <Paragraphs>740</Paragraphs>
  <Slides>45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Office Theme</vt:lpstr>
      <vt:lpstr>The Secret of the German Language</vt:lpstr>
      <vt:lpstr>The Secret of the German Language</vt:lpstr>
      <vt:lpstr>The Secret of the German Language</vt:lpstr>
      <vt:lpstr>The Secret of the German Language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</vt:vector>
  </TitlesOfParts>
  <Company>CMSD12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CMSD Staff</dc:creator>
  <cp:lastModifiedBy>L. Todd Hutson</cp:lastModifiedBy>
  <cp:revision>8</cp:revision>
  <dcterms:created xsi:type="dcterms:W3CDTF">2010-01-02T19:41:45Z</dcterms:created>
  <dcterms:modified xsi:type="dcterms:W3CDTF">2011-09-27T13:33:50Z</dcterms:modified>
</cp:coreProperties>
</file>