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3"/>
  </p:notesMasterIdLst>
  <p:sldIdLst>
    <p:sldId id="260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40" r:id="rId32"/>
    <p:sldId id="341" r:id="rId33"/>
    <p:sldId id="323" r:id="rId34"/>
    <p:sldId id="324" r:id="rId35"/>
    <p:sldId id="325" r:id="rId36"/>
    <p:sldId id="326" r:id="rId37"/>
    <p:sldId id="327" r:id="rId38"/>
    <p:sldId id="328" r:id="rId39"/>
    <p:sldId id="329" r:id="rId40"/>
    <p:sldId id="330" r:id="rId41"/>
    <p:sldId id="331" r:id="rId42"/>
    <p:sldId id="332" r:id="rId43"/>
    <p:sldId id="333" r:id="rId44"/>
    <p:sldId id="334" r:id="rId45"/>
    <p:sldId id="335" r:id="rId46"/>
    <p:sldId id="336" r:id="rId47"/>
    <p:sldId id="337" r:id="rId48"/>
    <p:sldId id="338" r:id="rId49"/>
    <p:sldId id="339" r:id="rId50"/>
    <p:sldId id="293" r:id="rId51"/>
    <p:sldId id="264" r:id="rId5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C3256AE5-7BA8-4309-8BEE-4CE098798900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4BB4CBB8-92CB-4CEE-97D9-7929E3817D4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5D3B1A-EF88-4AB9-B96B-62BA9EEA1BD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F09962D-F892-4747-B353-454FEFED6EC0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2811C7-8C7E-4A76-B70C-C3289D3CFD1E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5F0054-5AF3-4AAA-861C-51BD0DEE61C1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E4AB3E-42A9-4085-B2D8-9E500A6E71D6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3C71FC-C004-4592-A2CA-89935816A0BC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3D8271F-60DC-4F50-84AA-5D9D9BDDB3E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FCE994-58E0-4601-9924-D6D9B7DB928A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7C31C7-F062-468F-B663-E8A65200F08E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1327C3-A030-40AA-B912-C37DA93E0570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1DA06D-59ED-48B3-9168-9FACC409F3D3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8DFF459-92DC-4CB8-84DA-484033DC958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2F6A6F-4949-4A31-B3BB-31540E49963F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0FEE91A-648A-4CE3-8AC7-4A0DA378DB7B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B0F5A6D-B60A-4013-91A6-7591AD258F0B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A07A529-714A-4F24-A729-454262CC2C75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584892B-8672-42F7-AAEE-14D131267DC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9CAB12B-FE54-407A-BF08-80896AD644B8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B941118-41BB-4E48-83AD-6F65644FACC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A lot of students want to say “Die Fraus Kuli ist blau” and I have to show that this is not quite right.</a:t>
            </a: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121627-2A99-40D9-B0C4-BB2FB73A44A0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A lot of students want to say “Die Fraus Kuli ist blau” and I have to show that this is not quite right.</a:t>
            </a: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121627-2A99-40D9-B0C4-BB2FB73A44A0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A lot of students want to say “Die Fraus Kuli ist blau” and I have to show that this is not quite right.</a:t>
            </a: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121627-2A99-40D9-B0C4-BB2FB73A44A0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C45C2F2-058E-44E0-BDEC-992F6D34DE6D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A220487-5991-4ADC-AA1A-DF7945FD0D40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9DCBD8-CB6A-4C25-90E6-97CB4EA85321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2E068F-FF97-48DC-AA75-EF08D0C6DC2A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2096E06-3476-433D-987F-0DF28D036B83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Although it doesn’t work perfectly, I usually say the you add an –es to monosyllabic nouns and –s to nouns with more than one syllable. I just leave it at that.</a:t>
            </a: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291B3B7-4554-441C-A5BE-0FAD2C3C89C7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1B6C783-0258-4E64-9146-A26EF7DCDA57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5E68BE-7415-400E-AC96-6557EEC354CA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3B0AB5-377B-4466-A4FE-F4461C2ED9C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7D05064-72CA-454D-B46B-163104CDEDAF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Some students might write das Lehrers instead of des Lehrers. I congratulate them on getting the ending right and then gently correct the small error.</a:t>
            </a:r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EBA75EC-714F-4B69-9733-98BAECAA75B5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C67E21-9B94-48C3-BF63-751D1F7F09B7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F372F77-C9EB-4C00-9727-C3D61FCC53FE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1C35931-AC9C-4ECB-B4A3-FD4E5953C83F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2B32365-E44F-4660-9400-8BEE0338BE3E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E73D16B-C45E-44E7-A537-E943E24F7C0B}" type="slidenum">
              <a:rPr lang="en-US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Obviously this explanation alone won’t seal it in. But if students at least get the concepts, that’s good enough at this point.</a:t>
            </a: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656251-8760-4A03-BD6C-660A55820C65}" type="slidenum">
              <a:rPr lang="en-US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357490-E34E-44B1-BDEA-0AC8997C9B4B}" type="slidenum">
              <a:rPr lang="en-US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25C61FD-5207-46DE-8347-1ADDB004C31F}" type="slidenum">
              <a:rPr lang="en-US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This is left blank intentionally. This is the end of Lesson 1. I want to keep the lessons very simple. The next page has the entire chart just so you can see where this is going. </a:t>
            </a: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025290-18DE-4A4C-81FF-D5A4915B163A}" type="slidenum">
              <a:rPr lang="en-US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This is the entire chart. Don’t show this at this point.</a:t>
            </a:r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85D1C6A-3A60-4F53-AA36-EF80D2C82F72}" type="slidenum">
              <a:rPr lang="en-US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2A7E7D1-02D6-4900-AEA5-AFDD9DA1FD58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077098-BC76-4094-B673-8E41D44D23B4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 pronounce the first two reesie neesie.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32CB99A-1008-4E56-85E7-A8D2F39456C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6CA48E5-3B41-4EDC-837C-2FEEF619E465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I’m not getting into word order yet.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5EAAA2B-7FD4-4AF6-A9B6-ECFF640C6082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B8CA75-043F-41AC-9A27-CCF7EF9FF059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331EEC-FC74-49B8-AFBB-0B8F1CD6D3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07A52D-7D34-4A50-B978-3C51751B4BCF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5F082E-EF40-4317-BB20-B0722B2096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6C2548-D717-4D7A-A294-D452DF001FD8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BFF25-2B4D-4C67-BD3D-9B79313907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352BB8-DCBC-48D8-A061-AB711F242A87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8230C-52A2-4224-BC85-690482D8FC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09D535-2F77-49EC-A2A3-5B31D018CFC9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9598A-4C9E-40BB-B122-4D0CC48DD2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EA4EC2-8FF1-4D09-81E1-E6540C1457A5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ADF39-CD06-4732-9D69-E0E86B3206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47859-10D4-4BA6-B990-AFE55571DA2A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96BE0-A092-4579-B6DF-6763765947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9F0494-493C-4DF6-895F-D09F0D19A6B3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D1AE3-1B8E-414C-B725-E1CA8F811E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BAFD11-F3B8-46F0-997C-F3254BF059EA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7456A-6FA8-4A99-947E-344A87981C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9CC236-A740-4E2C-A27F-5545247A31F7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0744A-93AE-40F7-9104-015EFBA987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A70948-EE32-4D47-941A-AFB1B8B9775D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640D49-F31E-462A-832D-1882FD4EA2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51CB6441-7211-4B3A-AF34-580F03098CD7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69A8413D-915C-4CAE-A7B0-9939690C16F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The Secret of the German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Lesson 3:</a:t>
            </a:r>
          </a:p>
          <a:p>
            <a:r>
              <a:rPr lang="en-US" smtClean="0"/>
              <a:t>Wow. This is trippy.</a:t>
            </a:r>
          </a:p>
          <a:p>
            <a:r>
              <a:rPr lang="en-US" smtClean="0"/>
              <a:t>You already know more than 99.9% of Americans.</a:t>
            </a:r>
          </a:p>
          <a:p>
            <a:r>
              <a:rPr lang="en-US" smtClean="0"/>
              <a:t>You know more about the secret of the German language than the president of the United States.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20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9721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9722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9723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9724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9725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29726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29727" name="TextBox 22"/>
          <p:cNvSpPr txBox="1">
            <a:spLocks noChangeArrowheads="1"/>
          </p:cNvSpPr>
          <p:nvPr/>
        </p:nvSpPr>
        <p:spPr bwMode="auto">
          <a:xfrm>
            <a:off x="571500" y="3543300"/>
            <a:ext cx="80137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The indirect objects follow the dative row. I call that row </a:t>
            </a:r>
            <a:r>
              <a:rPr lang="en-US" sz="3600" dirty="0" smtClean="0">
                <a:latin typeface="Calibri" charset="0"/>
              </a:rPr>
              <a:t>“</a:t>
            </a:r>
            <a:r>
              <a:rPr lang="en-US" sz="3600" dirty="0" err="1" smtClean="0">
                <a:latin typeface="Calibri" charset="0"/>
              </a:rPr>
              <a:t>MeRMaN</a:t>
            </a:r>
            <a:r>
              <a:rPr lang="en-US" sz="3600" dirty="0" smtClean="0">
                <a:latin typeface="Calibri" charset="0"/>
              </a:rPr>
              <a:t>”. </a:t>
            </a:r>
            <a:r>
              <a:rPr lang="en-US" sz="3600" dirty="0">
                <a:latin typeface="Calibri" charset="0"/>
              </a:rPr>
              <a:t>It works with the article endings just like the others. It also works with all </a:t>
            </a:r>
            <a:r>
              <a:rPr lang="en-US" sz="3600" i="1" dirty="0" err="1">
                <a:latin typeface="Calibri" charset="0"/>
              </a:rPr>
              <a:t>der</a:t>
            </a:r>
            <a:r>
              <a:rPr lang="en-US" sz="3600" dirty="0">
                <a:latin typeface="Calibri" charset="0"/>
              </a:rPr>
              <a:t> words.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68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1769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1770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1771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1772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1773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31774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31775" name="TextBox 22"/>
          <p:cNvSpPr txBox="1">
            <a:spLocks noChangeArrowheads="1"/>
          </p:cNvSpPr>
          <p:nvPr/>
        </p:nvSpPr>
        <p:spPr bwMode="auto">
          <a:xfrm>
            <a:off x="571500" y="3543300"/>
            <a:ext cx="80137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try this. Identify the gender of each noun. Then identify its function in the sentence.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Schüler gibt d__ Lehrer d__ Buch.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16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3817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3818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3819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3820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3821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33822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33823" name="TextBox 22"/>
          <p:cNvSpPr txBox="1">
            <a:spLocks noChangeArrowheads="1"/>
          </p:cNvSpPr>
          <p:nvPr/>
        </p:nvSpPr>
        <p:spPr bwMode="auto">
          <a:xfrm>
            <a:off x="571500" y="3543300"/>
            <a:ext cx="80137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Oooh. This is tough. 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Schüler gibt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m</a:t>
            </a:r>
            <a:r>
              <a:rPr lang="en-US" sz="3600">
                <a:latin typeface="Calibri" charset="0"/>
              </a:rPr>
              <a:t> Lehrer da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Buch.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64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5865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5866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5867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5868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5869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35870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35871" name="TextBox 22"/>
          <p:cNvSpPr txBox="1">
            <a:spLocks noChangeArrowheads="1"/>
          </p:cNvSpPr>
          <p:nvPr/>
        </p:nvSpPr>
        <p:spPr bwMode="auto">
          <a:xfrm>
            <a:off x="254000" y="3543300"/>
            <a:ext cx="8331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Okay. Another challenge: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Mädchen gibt dies__ Hund d__ Futter.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12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7913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7914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7915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7916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7917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37918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37919" name="TextBox 22"/>
          <p:cNvSpPr txBox="1">
            <a:spLocks noChangeArrowheads="1"/>
          </p:cNvSpPr>
          <p:nvPr/>
        </p:nvSpPr>
        <p:spPr bwMode="auto">
          <a:xfrm>
            <a:off x="254000" y="3543300"/>
            <a:ext cx="8331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Oh snap. 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Da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Mädchen gibt diese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m</a:t>
            </a:r>
            <a:r>
              <a:rPr lang="en-US" sz="3600">
                <a:latin typeface="Calibri" charset="0"/>
              </a:rPr>
              <a:t> Hund da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Futter.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60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39961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39962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39963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39964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39965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39966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39967" name="TextBox 22"/>
          <p:cNvSpPr txBox="1">
            <a:spLocks noChangeArrowheads="1"/>
          </p:cNvSpPr>
          <p:nvPr/>
        </p:nvSpPr>
        <p:spPr bwMode="auto">
          <a:xfrm>
            <a:off x="254000" y="3543300"/>
            <a:ext cx="8331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You look like you want a challenge. How about: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Lehrerin erzählt jed__ Schüler d__ Geschichte.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08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2009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2010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2011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2012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2013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42014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42015" name="TextBox 22"/>
          <p:cNvSpPr txBox="1">
            <a:spLocks noChangeArrowheads="1"/>
          </p:cNvSpPr>
          <p:nvPr/>
        </p:nvSpPr>
        <p:spPr bwMode="auto">
          <a:xfrm>
            <a:off x="254000" y="3543300"/>
            <a:ext cx="8331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You can go to the head of the class if you got this:</a:t>
            </a:r>
          </a:p>
          <a:p>
            <a:endParaRPr lang="en-US" sz="3600" dirty="0">
              <a:latin typeface="Calibri" charset="0"/>
            </a:endParaRPr>
          </a:p>
          <a:p>
            <a:r>
              <a:rPr lang="en-US" sz="3600" dirty="0">
                <a:latin typeface="Calibri" charset="0"/>
              </a:rPr>
              <a:t>Di</a:t>
            </a:r>
            <a:r>
              <a:rPr lang="en-US" sz="3600" dirty="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 dirty="0">
                <a:latin typeface="Calibri" charset="0"/>
              </a:rPr>
              <a:t> </a:t>
            </a:r>
            <a:r>
              <a:rPr lang="en-US" sz="3600" dirty="0" err="1">
                <a:latin typeface="Calibri" charset="0"/>
              </a:rPr>
              <a:t>Lehrerin</a:t>
            </a:r>
            <a:r>
              <a:rPr lang="en-US" sz="3600" dirty="0">
                <a:latin typeface="Calibri" charset="0"/>
              </a:rPr>
              <a:t> </a:t>
            </a:r>
            <a:r>
              <a:rPr lang="en-US" sz="3600" dirty="0" err="1">
                <a:latin typeface="Calibri" charset="0"/>
              </a:rPr>
              <a:t>erzählt</a:t>
            </a:r>
            <a:r>
              <a:rPr lang="en-US" sz="3600" dirty="0">
                <a:latin typeface="Calibri" charset="0"/>
              </a:rPr>
              <a:t> </a:t>
            </a:r>
            <a:r>
              <a:rPr lang="en-US" sz="3600" dirty="0" err="1" smtClean="0">
                <a:latin typeface="Calibri" charset="0"/>
              </a:rPr>
              <a:t>jede</a:t>
            </a:r>
            <a:r>
              <a:rPr lang="en-US" sz="3600" dirty="0" err="1" smtClean="0">
                <a:solidFill>
                  <a:srgbClr val="800000"/>
                </a:solidFill>
                <a:latin typeface="Calibri" charset="0"/>
              </a:rPr>
              <a:t>m</a:t>
            </a:r>
            <a:r>
              <a:rPr lang="en-US" sz="3600" dirty="0" smtClean="0">
                <a:latin typeface="Calibri" charset="0"/>
              </a:rPr>
              <a:t> </a:t>
            </a:r>
            <a:r>
              <a:rPr lang="en-US" sz="3600" dirty="0" err="1">
                <a:latin typeface="Calibri" charset="0"/>
              </a:rPr>
              <a:t>Schüler</a:t>
            </a:r>
            <a:r>
              <a:rPr lang="en-US" sz="3600" dirty="0">
                <a:latin typeface="Calibri" charset="0"/>
              </a:rPr>
              <a:t> di</a:t>
            </a:r>
            <a:r>
              <a:rPr lang="en-US" sz="3600" dirty="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 dirty="0">
                <a:latin typeface="Calibri" charset="0"/>
              </a:rPr>
              <a:t> Geschichte.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56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4057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4058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4059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4060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4061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44062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44063" name="TextBox 22"/>
          <p:cNvSpPr txBox="1">
            <a:spLocks noChangeArrowheads="1"/>
          </p:cNvSpPr>
          <p:nvPr/>
        </p:nvSpPr>
        <p:spPr bwMode="auto">
          <a:xfrm>
            <a:off x="254000" y="3543300"/>
            <a:ext cx="8331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If you know the gender and the function in the sentence, you should be able to get the right endings if you use the chart.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04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6105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6106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6107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6108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6109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46110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46111" name="TextBox 13"/>
          <p:cNvSpPr txBox="1">
            <a:spLocks noChangeArrowheads="1"/>
          </p:cNvSpPr>
          <p:nvPr/>
        </p:nvSpPr>
        <p:spPr bwMode="auto">
          <a:xfrm>
            <a:off x="254000" y="3644900"/>
            <a:ext cx="8382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In your chart on your </a:t>
            </a:r>
            <a:r>
              <a:rPr lang="en-US" sz="3600" dirty="0" smtClean="0">
                <a:latin typeface="Calibri" charset="0"/>
              </a:rPr>
              <a:t>preliminary </a:t>
            </a:r>
            <a:r>
              <a:rPr lang="en-US" sz="3600" dirty="0">
                <a:latin typeface="Calibri" charset="0"/>
              </a:rPr>
              <a:t>notes add the little +n you see above.</a:t>
            </a:r>
          </a:p>
          <a:p>
            <a:r>
              <a:rPr lang="en-US" sz="3600" dirty="0">
                <a:latin typeface="Calibri" charset="0"/>
              </a:rPr>
              <a:t>This indicates that an extra –n is added to plural nouns (unless the noun already ends with an –n or ends with an –s)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52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48153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48154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48155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48156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48157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48158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48159" name="TextBox 13"/>
          <p:cNvSpPr txBox="1">
            <a:spLocks noChangeArrowheads="1"/>
          </p:cNvSpPr>
          <p:nvPr/>
        </p:nvSpPr>
        <p:spPr bwMode="auto">
          <a:xfrm>
            <a:off x="254000" y="3644900"/>
            <a:ext cx="8382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therefore you’ll see a sentence like this: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 Mutter gibt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n</a:t>
            </a:r>
            <a:r>
              <a:rPr lang="en-US" sz="3600">
                <a:latin typeface="Calibri" charset="0"/>
              </a:rPr>
              <a:t> Kinder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n</a:t>
            </a:r>
            <a:r>
              <a:rPr lang="en-US" sz="3600">
                <a:latin typeface="Calibri" charset="0"/>
              </a:rPr>
              <a:t> das Geschenk.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The Secret of the German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You know more about the secret of the German language than the head of homeland security.</a:t>
            </a:r>
          </a:p>
          <a:p>
            <a:r>
              <a:rPr lang="en-US" smtClean="0"/>
              <a:t>You know almost as much about the secret of the German language as Einstein, relatively speaking.</a:t>
            </a:r>
          </a:p>
          <a:p>
            <a:r>
              <a:rPr lang="en-US" smtClean="0"/>
              <a:t>But can you keep a secret?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00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0201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0202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0203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0204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0205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0206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50207" name="TextBox 13"/>
          <p:cNvSpPr txBox="1">
            <a:spLocks noChangeArrowheads="1"/>
          </p:cNvSpPr>
          <p:nvPr/>
        </p:nvSpPr>
        <p:spPr bwMode="auto">
          <a:xfrm>
            <a:off x="254000" y="3644900"/>
            <a:ext cx="8382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But since </a:t>
            </a:r>
            <a:r>
              <a:rPr lang="en-US" sz="3600" i="1">
                <a:latin typeface="Calibri" charset="0"/>
              </a:rPr>
              <a:t>Katze </a:t>
            </a:r>
            <a:r>
              <a:rPr lang="en-US" sz="3600">
                <a:latin typeface="Calibri" charset="0"/>
              </a:rPr>
              <a:t>for example is already pluralized with an –n, no extra –n is needed.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Das Mädchen gibt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n</a:t>
            </a:r>
            <a:r>
              <a:rPr lang="en-US" sz="3600">
                <a:latin typeface="Calibri" charset="0"/>
              </a:rPr>
              <a:t> Katze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n</a:t>
            </a:r>
            <a:r>
              <a:rPr lang="en-US" sz="3600">
                <a:latin typeface="Calibri" charset="0"/>
              </a:rPr>
              <a:t> dieses Spielzeug.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48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2249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2250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2251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2252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2253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2254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52255" name="TextBox 13"/>
          <p:cNvSpPr txBox="1">
            <a:spLocks noChangeArrowheads="1"/>
          </p:cNvSpPr>
          <p:nvPr/>
        </p:nvSpPr>
        <p:spPr bwMode="auto">
          <a:xfrm>
            <a:off x="254000" y="3644900"/>
            <a:ext cx="8382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try two more. How would you do this sentence in German?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This father gives each girl money.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296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4297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4298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4299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4300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4301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4302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54303" name="TextBox 13"/>
          <p:cNvSpPr txBox="1">
            <a:spLocks noChangeArrowheads="1"/>
          </p:cNvSpPr>
          <p:nvPr/>
        </p:nvSpPr>
        <p:spPr bwMode="auto">
          <a:xfrm>
            <a:off x="254000" y="3644900"/>
            <a:ext cx="8382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What a nice dad. Did you get: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Diese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Vater gibt jede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m</a:t>
            </a:r>
            <a:r>
              <a:rPr lang="en-US" sz="3600">
                <a:latin typeface="Calibri" charset="0"/>
              </a:rPr>
              <a:t> Mädchen Geld.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44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6345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6346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6347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6348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6349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6350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56351" name="TextBox 13"/>
          <p:cNvSpPr txBox="1">
            <a:spLocks noChangeArrowheads="1"/>
          </p:cNvSpPr>
          <p:nvPr/>
        </p:nvSpPr>
        <p:spPr bwMode="auto">
          <a:xfrm>
            <a:off x="254000" y="3644900"/>
            <a:ext cx="8382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Okay, one more for the big money: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The boy explains the homework to the girl</a:t>
            </a:r>
          </a:p>
          <a:p>
            <a:r>
              <a:rPr lang="en-US" sz="3600">
                <a:latin typeface="Calibri" charset="0"/>
              </a:rPr>
              <a:t>(Do it this way</a:t>
            </a:r>
            <a:r>
              <a:rPr lang="en-US" sz="3600">
                <a:latin typeface="Calibri" charset="0"/>
                <a:sym typeface="Wingdings" charset="2"/>
              </a:rPr>
              <a:t>)</a:t>
            </a:r>
          </a:p>
          <a:p>
            <a:r>
              <a:rPr lang="en-US" sz="3600">
                <a:latin typeface="Calibri" charset="0"/>
                <a:sym typeface="Wingdings" charset="2"/>
              </a:rPr>
              <a:t>The boy explains the girl the homework.</a:t>
            </a:r>
            <a:endParaRPr lang="en-US" sz="360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392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58393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58394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58395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58396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58397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58398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58399" name="TextBox 13"/>
          <p:cNvSpPr txBox="1">
            <a:spLocks noChangeArrowheads="1"/>
          </p:cNvSpPr>
          <p:nvPr/>
        </p:nvSpPr>
        <p:spPr bwMode="auto">
          <a:xfrm>
            <a:off x="254000" y="3644900"/>
            <a:ext cx="8382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If you got this, you earn the golden handshake: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Junge erklärt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m</a:t>
            </a:r>
            <a:r>
              <a:rPr lang="en-US" sz="3600">
                <a:latin typeface="Calibri" charset="0"/>
              </a:rPr>
              <a:t> Mädchen di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Hausaufgabe.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40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0441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0442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0443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0444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0445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0446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60447" name="TextBox 13"/>
          <p:cNvSpPr txBox="1">
            <a:spLocks noChangeArrowheads="1"/>
          </p:cNvSpPr>
          <p:nvPr/>
        </p:nvSpPr>
        <p:spPr bwMode="auto">
          <a:xfrm>
            <a:off x="254000" y="3644900"/>
            <a:ext cx="8382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And if he was explaining to the girls (plural), all you would change 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Der Junge erklärt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n</a:t>
            </a:r>
            <a:r>
              <a:rPr lang="en-US" sz="3600">
                <a:latin typeface="Calibri" charset="0"/>
              </a:rPr>
              <a:t> Mädchen die Hausaufgabe.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488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2489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2490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2491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2492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2493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2494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62495" name="TextBox 13"/>
          <p:cNvSpPr txBox="1">
            <a:spLocks noChangeArrowheads="1"/>
          </p:cNvSpPr>
          <p:nvPr/>
        </p:nvSpPr>
        <p:spPr bwMode="auto">
          <a:xfrm>
            <a:off x="254000" y="3644900"/>
            <a:ext cx="8382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And if he was explaining to these girls, all you would change 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Der Junge erklärt 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diesen</a:t>
            </a:r>
            <a:r>
              <a:rPr lang="en-US" sz="3600">
                <a:latin typeface="Calibri" charset="0"/>
              </a:rPr>
              <a:t> Mädchen die Hausaufgabe.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4536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4537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4538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4539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4540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4541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4542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64543" name="TextBox 13"/>
          <p:cNvSpPr txBox="1">
            <a:spLocks noChangeArrowheads="1"/>
          </p:cNvSpPr>
          <p:nvPr/>
        </p:nvSpPr>
        <p:spPr bwMode="auto">
          <a:xfrm>
            <a:off x="254000" y="3644900"/>
            <a:ext cx="8382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And if he was explaining to every girl (singular) you would have: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Der Junge erklärt 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jedem </a:t>
            </a:r>
            <a:r>
              <a:rPr lang="en-US" sz="3600">
                <a:latin typeface="Calibri" charset="0"/>
              </a:rPr>
              <a:t>Mädchen die Hausaufgabe.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6589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6590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6591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6592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6593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6594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6595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66596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66597" name="TextBox 22"/>
          <p:cNvSpPr txBox="1">
            <a:spLocks noChangeArrowheads="1"/>
          </p:cNvSpPr>
          <p:nvPr/>
        </p:nvSpPr>
        <p:spPr bwMode="auto">
          <a:xfrm>
            <a:off x="495300" y="4356100"/>
            <a:ext cx="8102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now we get to the newest part of the secret. Here’s the secret to the genitive: There isn’t a really good English equivalent.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8637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68638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68639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68640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68641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68642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68643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68644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68645" name="TextBox 22"/>
          <p:cNvSpPr txBox="1">
            <a:spLocks noChangeArrowheads="1"/>
          </p:cNvSpPr>
          <p:nvPr/>
        </p:nvSpPr>
        <p:spPr bwMode="auto">
          <a:xfrm>
            <a:off x="495300" y="4356100"/>
            <a:ext cx="8102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It’s a possessive case that is often translated as “of the” even though it looks just like “the” alone.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The Secret of the German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Okay, we’ve looked at the 6 der words.</a:t>
            </a:r>
          </a:p>
          <a:p>
            <a:r>
              <a:rPr lang="en-US" smtClean="0"/>
              <a:t>Can you name them?</a:t>
            </a:r>
          </a:p>
          <a:p>
            <a:r>
              <a:rPr lang="en-US" smtClean="0"/>
              <a:t>We looked at the nominative and accusative cases.</a:t>
            </a:r>
          </a:p>
          <a:p>
            <a:r>
              <a:rPr lang="en-US" smtClean="0"/>
              <a:t>What are those all about?</a:t>
            </a:r>
          </a:p>
          <a:p>
            <a:r>
              <a:rPr lang="en-US" smtClean="0"/>
              <a:t>Now we are going to look at the last two columns. . .</a:t>
            </a:r>
          </a:p>
          <a:p>
            <a:r>
              <a:rPr lang="en-US" smtClean="0"/>
              <a:t>If you dare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85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70686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70687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70688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70689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70690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70691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70692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70693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Here’s what it looks like:</a:t>
            </a:r>
          </a:p>
          <a:p>
            <a:r>
              <a:rPr lang="en-US" sz="3600">
                <a:latin typeface="Calibri" charset="0"/>
              </a:rPr>
              <a:t>Der Kuli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Frau ist blau.</a:t>
            </a:r>
          </a:p>
          <a:p>
            <a:r>
              <a:rPr lang="en-US" sz="3600">
                <a:latin typeface="Calibri" charset="0"/>
              </a:rPr>
              <a:t>“The pen 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of the </a:t>
            </a:r>
            <a:r>
              <a:rPr lang="en-US" sz="3600">
                <a:latin typeface="Calibri" charset="0"/>
              </a:rPr>
              <a:t>woman is blue.” </a:t>
            </a:r>
          </a:p>
          <a:p>
            <a:r>
              <a:rPr lang="en-US" sz="3600">
                <a:latin typeface="Calibri" charset="0"/>
              </a:rPr>
              <a:t>We usually say “the woman’s pen is blue.”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85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70686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70687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70688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70689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70690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70691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70692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70693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Calibri" charset="0"/>
              </a:rPr>
              <a:t>But, although we </a:t>
            </a:r>
            <a:r>
              <a:rPr lang="en-US" sz="3600" dirty="0">
                <a:latin typeface="Calibri" charset="0"/>
              </a:rPr>
              <a:t>usually say “the woman’s </a:t>
            </a:r>
            <a:r>
              <a:rPr lang="en-US" sz="3600" dirty="0" smtClean="0">
                <a:latin typeface="Calibri" charset="0"/>
              </a:rPr>
              <a:t>pen” in English, we can only add the possessive </a:t>
            </a:r>
            <a:r>
              <a:rPr lang="en-US" sz="3600" i="1" dirty="0" smtClean="0">
                <a:latin typeface="Calibri" charset="0"/>
              </a:rPr>
              <a:t>–s</a:t>
            </a:r>
            <a:r>
              <a:rPr lang="en-US" sz="3600" dirty="0" smtClean="0">
                <a:latin typeface="Calibri" charset="0"/>
              </a:rPr>
              <a:t> to proper nouns in German.</a:t>
            </a:r>
            <a:endParaRPr lang="en-US" sz="3600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0685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70686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70687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70688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70689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70690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70691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70692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70693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 smtClean="0">
                <a:latin typeface="Calibri" charset="0"/>
              </a:rPr>
              <a:t>Hence:</a:t>
            </a:r>
          </a:p>
          <a:p>
            <a:r>
              <a:rPr lang="en-US" sz="3600" i="1" dirty="0" err="1" smtClean="0">
                <a:latin typeface="Calibri" charset="0"/>
              </a:rPr>
              <a:t>Der</a:t>
            </a:r>
            <a:r>
              <a:rPr lang="en-US" sz="3600" i="1" dirty="0" smtClean="0">
                <a:latin typeface="Calibri" charset="0"/>
              </a:rPr>
              <a:t> </a:t>
            </a:r>
            <a:r>
              <a:rPr lang="en-US" sz="3600" i="1" dirty="0" err="1" smtClean="0">
                <a:latin typeface="Calibri" charset="0"/>
              </a:rPr>
              <a:t>Kuli</a:t>
            </a:r>
            <a:r>
              <a:rPr lang="en-US" sz="3600" i="1" dirty="0" smtClean="0">
                <a:latin typeface="Calibri" charset="0"/>
              </a:rPr>
              <a:t> </a:t>
            </a:r>
            <a:r>
              <a:rPr lang="en-US" sz="3600" i="1" dirty="0" err="1" smtClean="0">
                <a:latin typeface="Calibri" charset="0"/>
              </a:rPr>
              <a:t>der</a:t>
            </a:r>
            <a:r>
              <a:rPr lang="en-US" sz="3600" i="1" dirty="0" smtClean="0">
                <a:latin typeface="Calibri" charset="0"/>
              </a:rPr>
              <a:t> Frau</a:t>
            </a:r>
            <a:r>
              <a:rPr lang="en-US" sz="3600" dirty="0" smtClean="0">
                <a:latin typeface="Calibri" charset="0"/>
              </a:rPr>
              <a:t> – Correct</a:t>
            </a:r>
          </a:p>
          <a:p>
            <a:r>
              <a:rPr lang="en-US" sz="3600" i="1" dirty="0" smtClean="0">
                <a:latin typeface="Calibri" charset="0"/>
              </a:rPr>
              <a:t>Die </a:t>
            </a:r>
            <a:r>
              <a:rPr lang="en-US" sz="3600" i="1" dirty="0" err="1" smtClean="0">
                <a:latin typeface="Calibri" charset="0"/>
              </a:rPr>
              <a:t>Fraus</a:t>
            </a:r>
            <a:r>
              <a:rPr lang="en-US" sz="3600" i="1" dirty="0" smtClean="0">
                <a:latin typeface="Calibri" charset="0"/>
              </a:rPr>
              <a:t> </a:t>
            </a:r>
            <a:r>
              <a:rPr lang="en-US" sz="3600" i="1" dirty="0" err="1" smtClean="0">
                <a:latin typeface="Calibri" charset="0"/>
              </a:rPr>
              <a:t>Kuli</a:t>
            </a:r>
            <a:r>
              <a:rPr lang="en-US" sz="3600" dirty="0" smtClean="0">
                <a:latin typeface="Calibri" charset="0"/>
              </a:rPr>
              <a:t> – Incorrect…but…</a:t>
            </a:r>
          </a:p>
          <a:p>
            <a:r>
              <a:rPr lang="en-US" sz="3600" i="1" dirty="0" smtClean="0">
                <a:latin typeface="Calibri" charset="0"/>
              </a:rPr>
              <a:t>Frau Birds </a:t>
            </a:r>
            <a:r>
              <a:rPr lang="en-US" sz="3600" i="1" dirty="0" err="1" smtClean="0">
                <a:latin typeface="Calibri" charset="0"/>
              </a:rPr>
              <a:t>Kuli</a:t>
            </a:r>
            <a:r>
              <a:rPr lang="en-US" sz="3600" dirty="0" smtClean="0">
                <a:latin typeface="Calibri" charset="0"/>
              </a:rPr>
              <a:t> – </a:t>
            </a:r>
            <a:r>
              <a:rPr lang="en-US" sz="3600" i="1" dirty="0" smtClean="0">
                <a:latin typeface="Calibri" charset="0"/>
              </a:rPr>
              <a:t>is</a:t>
            </a:r>
            <a:r>
              <a:rPr lang="en-US" sz="3600" dirty="0" smtClean="0">
                <a:latin typeface="Calibri" charset="0"/>
              </a:rPr>
              <a:t> correct!</a:t>
            </a:r>
            <a:endParaRPr lang="en-US" sz="3600" i="1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33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72734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72735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72736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72737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72738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72739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72740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72741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Try this one. How would you translate this?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 Katze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Kinder ist gelb.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4781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74782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74783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74784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74785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74786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74787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74788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74789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Die Katze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Kinder ist gelb.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The cat of the children is yellow or</a:t>
            </a:r>
          </a:p>
          <a:p>
            <a:r>
              <a:rPr lang="en-US" sz="3600">
                <a:latin typeface="Calibri" charset="0"/>
              </a:rPr>
              <a:t>The children’s cat is yellow.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6829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76830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76831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76832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76833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76834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76835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76836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76837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Die Katze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Kinder ist gelb.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Now a hard question: What is the subject of this sentence?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877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78878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78879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78880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78881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78882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78883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78884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78885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Katze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Kinder ist gelb.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The cat is the subject. “The children” is a genitive. You can tell from the endings.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0925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80926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80927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80928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80929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80930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80931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80932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80933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Now in </a:t>
            </a:r>
            <a:r>
              <a:rPr lang="en-US" sz="3600" dirty="0" smtClean="0">
                <a:latin typeface="Calibri" charset="0"/>
              </a:rPr>
              <a:t>preliminary </a:t>
            </a:r>
            <a:r>
              <a:rPr lang="en-US" sz="3600" dirty="0">
                <a:latin typeface="Calibri" charset="0"/>
              </a:rPr>
              <a:t>notes add the two +s signs you see. Similar to the +n earlier, we add an –s (or –</a:t>
            </a:r>
            <a:r>
              <a:rPr lang="en-US" sz="3600" dirty="0" err="1" smtClean="0">
                <a:latin typeface="Calibri" charset="0"/>
              </a:rPr>
              <a:t>es</a:t>
            </a:r>
            <a:r>
              <a:rPr lang="en-US" sz="3600" dirty="0" smtClean="0">
                <a:latin typeface="Calibri" charset="0"/>
              </a:rPr>
              <a:t> to monosyllabic words) </a:t>
            </a:r>
            <a:r>
              <a:rPr lang="en-US" sz="3600" dirty="0">
                <a:latin typeface="Calibri" charset="0"/>
              </a:rPr>
              <a:t>to masculine and neuter nouns in the genitive case.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973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82974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82975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82976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82977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82978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82979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82980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82981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Der Apfel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Mann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es</a:t>
            </a:r>
            <a:r>
              <a:rPr lang="en-US" sz="3600">
                <a:latin typeface="Calibri" charset="0"/>
              </a:rPr>
              <a:t> ist rot.</a:t>
            </a:r>
          </a:p>
          <a:p>
            <a:r>
              <a:rPr lang="en-US" sz="3600">
                <a:latin typeface="Calibri" charset="0"/>
              </a:rPr>
              <a:t>Der Apfel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Frau ist rot.</a:t>
            </a:r>
          </a:p>
          <a:p>
            <a:r>
              <a:rPr lang="en-US" sz="3600">
                <a:latin typeface="Calibri" charset="0"/>
              </a:rPr>
              <a:t>Der Apfel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Kind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es</a:t>
            </a:r>
            <a:r>
              <a:rPr lang="en-US" sz="3600">
                <a:latin typeface="Calibri" charset="0"/>
              </a:rPr>
              <a:t> ist rot.</a:t>
            </a:r>
          </a:p>
          <a:p>
            <a:r>
              <a:rPr lang="en-US" sz="3600">
                <a:latin typeface="Calibri" charset="0"/>
              </a:rPr>
              <a:t>Der Apfel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Kinder ist rot.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5021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85022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85023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85024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85025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85026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85027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85028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85029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Try a couple of these. Identify the gender and then the function in the sentence.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D__ Stuhl d__ Schülerin ist kaputt.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32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17433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17434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17435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17436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17437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17438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17439" name="TextBox 22"/>
          <p:cNvSpPr txBox="1">
            <a:spLocks noChangeArrowheads="1"/>
          </p:cNvSpPr>
          <p:nvPr/>
        </p:nvSpPr>
        <p:spPr bwMode="auto">
          <a:xfrm>
            <a:off x="571500" y="3556000"/>
            <a:ext cx="80137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Now we are looking at the dative case. It is mostly about indirect objects, </a:t>
            </a:r>
            <a:r>
              <a:rPr lang="en-US" sz="3600" dirty="0" smtClean="0">
                <a:latin typeface="Calibri" charset="0"/>
              </a:rPr>
              <a:t>although later we’ll learn prepositions that govern the dative case too.</a:t>
            </a:r>
            <a:endParaRPr lang="en-US" sz="3600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7069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87070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87071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87072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87073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87074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87075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87076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87077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Did you get this?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Stuhl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Schülerin ist kaputt.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9117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89118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89119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89120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89121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89122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89123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89124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89125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How about this one: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Jed__ Buch d__ Lehrer__ ist neu.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1165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91166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91167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91168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91169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91170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91171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91172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91173" name="TextBox 22"/>
          <p:cNvSpPr txBox="1">
            <a:spLocks noChangeArrowheads="1"/>
          </p:cNvSpPr>
          <p:nvPr/>
        </p:nvSpPr>
        <p:spPr bwMode="auto">
          <a:xfrm>
            <a:off x="495300" y="4089400"/>
            <a:ext cx="8102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If you got this, you get a free fist bump.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Jede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Buch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Lehrer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ist neu.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3213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93214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93215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93216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93217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93218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93219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93220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93221" name="TextBox 22"/>
          <p:cNvSpPr txBox="1">
            <a:spLocks noChangeArrowheads="1"/>
          </p:cNvSpPr>
          <p:nvPr/>
        </p:nvSpPr>
        <p:spPr bwMode="auto">
          <a:xfrm>
            <a:off x="495300" y="3898900"/>
            <a:ext cx="81026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Try a translation: </a:t>
            </a:r>
          </a:p>
          <a:p>
            <a:r>
              <a:rPr lang="en-US" sz="3600">
                <a:latin typeface="Calibri" charset="0"/>
              </a:rPr>
              <a:t>The teacher’s board is white.</a:t>
            </a:r>
          </a:p>
          <a:p>
            <a:r>
              <a:rPr lang="en-US" sz="3600">
                <a:latin typeface="Calibri" charset="0"/>
              </a:rPr>
              <a:t>Change it first to:</a:t>
            </a:r>
          </a:p>
          <a:p>
            <a:r>
              <a:rPr lang="en-US" sz="3600">
                <a:latin typeface="Calibri" charset="0"/>
              </a:rPr>
              <a:t>The board of the teacher is white</a:t>
            </a:r>
          </a:p>
          <a:p>
            <a:r>
              <a:rPr lang="en-US" sz="3600">
                <a:latin typeface="Calibri" charset="0"/>
              </a:rPr>
              <a:t>And then solve.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5261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95262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95263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95264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95265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95266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95267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95268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95269" name="TextBox 22"/>
          <p:cNvSpPr txBox="1">
            <a:spLocks noChangeArrowheads="1"/>
          </p:cNvSpPr>
          <p:nvPr/>
        </p:nvSpPr>
        <p:spPr bwMode="auto">
          <a:xfrm>
            <a:off x="495300" y="3898900"/>
            <a:ext cx="8102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Here you go: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</a:t>
            </a:r>
            <a:r>
              <a:rPr lang="en-US" sz="3600">
                <a:latin typeface="Calibri" charset="0"/>
              </a:rPr>
              <a:t> Tafel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Lehrer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ist weiß.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7309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97310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97311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97312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97313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97314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97315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97316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97317" name="TextBox 22"/>
          <p:cNvSpPr txBox="1">
            <a:spLocks noChangeArrowheads="1"/>
          </p:cNvSpPr>
          <p:nvPr/>
        </p:nvSpPr>
        <p:spPr bwMode="auto">
          <a:xfrm>
            <a:off x="495300" y="3898900"/>
            <a:ext cx="8102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And if it were a female teacher: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Die Tafel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r</a:t>
            </a:r>
            <a:r>
              <a:rPr lang="en-US" sz="3600">
                <a:latin typeface="Calibri" charset="0"/>
              </a:rPr>
              <a:t> Lehrerin ist weiß.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9357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99358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99359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99360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99361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99362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99363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99364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99365" name="TextBox 22"/>
          <p:cNvSpPr txBox="1">
            <a:spLocks noChangeArrowheads="1"/>
          </p:cNvSpPr>
          <p:nvPr/>
        </p:nvSpPr>
        <p:spPr bwMode="auto">
          <a:xfrm>
            <a:off x="495300" y="3898900"/>
            <a:ext cx="81026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Final one: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The dog’s toy is dirty.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Remember to change the order.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405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101406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101407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101408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101409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101410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101411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101412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101413" name="TextBox 22"/>
          <p:cNvSpPr txBox="1">
            <a:spLocks noChangeArrowheads="1"/>
          </p:cNvSpPr>
          <p:nvPr/>
        </p:nvSpPr>
        <p:spPr bwMode="auto">
          <a:xfrm>
            <a:off x="495300" y="3898900"/>
            <a:ext cx="8102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You get a free Scooby Snak if you got this one right: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Da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Spielzeug de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s</a:t>
            </a:r>
            <a:r>
              <a:rPr lang="en-US" sz="3600">
                <a:latin typeface="Calibri" charset="0"/>
              </a:rPr>
              <a:t> Hund</a:t>
            </a:r>
            <a:r>
              <a:rPr lang="en-US" sz="3600">
                <a:solidFill>
                  <a:srgbClr val="800000"/>
                </a:solidFill>
                <a:latin typeface="Calibri" charset="0"/>
              </a:rPr>
              <a:t>es</a:t>
            </a:r>
            <a:r>
              <a:rPr lang="en-US" sz="3600">
                <a:latin typeface="Calibri" charset="0"/>
              </a:rPr>
              <a:t> ist schmutzig.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453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103454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103455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103456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103457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103458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103459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103460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103461" name="TextBox 22"/>
          <p:cNvSpPr txBox="1">
            <a:spLocks noChangeArrowheads="1"/>
          </p:cNvSpPr>
          <p:nvPr/>
        </p:nvSpPr>
        <p:spPr bwMode="auto">
          <a:xfrm>
            <a:off x="495300" y="3898900"/>
            <a:ext cx="81026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latin typeface="Calibri" charset="0"/>
              </a:rPr>
              <a:t>Finally to read off the four rows, I say:</a:t>
            </a:r>
          </a:p>
          <a:p>
            <a:r>
              <a:rPr lang="en-US" sz="3600" dirty="0" err="1">
                <a:latin typeface="Calibri" charset="0"/>
              </a:rPr>
              <a:t>Reesie</a:t>
            </a:r>
            <a:endParaRPr lang="en-US" sz="3600" dirty="0">
              <a:latin typeface="Calibri" charset="0"/>
            </a:endParaRPr>
          </a:p>
          <a:p>
            <a:r>
              <a:rPr lang="en-US" sz="3600" dirty="0" err="1">
                <a:latin typeface="Calibri" charset="0"/>
              </a:rPr>
              <a:t>Neesie</a:t>
            </a:r>
            <a:endParaRPr lang="en-US" sz="3600" dirty="0">
              <a:latin typeface="Calibri" charset="0"/>
            </a:endParaRPr>
          </a:p>
          <a:p>
            <a:r>
              <a:rPr lang="en-US" sz="3600" dirty="0" smtClean="0">
                <a:latin typeface="Calibri" charset="0"/>
              </a:rPr>
              <a:t>Merman</a:t>
            </a:r>
            <a:endParaRPr lang="en-US" sz="3600" dirty="0">
              <a:latin typeface="Calibri" charset="0"/>
            </a:endParaRPr>
          </a:p>
          <a:p>
            <a:r>
              <a:rPr lang="en-US" sz="3600" dirty="0">
                <a:latin typeface="Calibri" charset="0"/>
              </a:rPr>
              <a:t>Sir, sir.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6461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5501" name="TextBox 10"/>
          <p:cNvSpPr txBox="1">
            <a:spLocks noChangeArrowheads="1"/>
          </p:cNvSpPr>
          <p:nvPr/>
        </p:nvSpPr>
        <p:spPr bwMode="auto">
          <a:xfrm>
            <a:off x="1739900" y="1524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105502" name="TextBox 11"/>
          <p:cNvSpPr txBox="1">
            <a:spLocks noChangeArrowheads="1"/>
          </p:cNvSpPr>
          <p:nvPr/>
        </p:nvSpPr>
        <p:spPr bwMode="auto">
          <a:xfrm>
            <a:off x="3022600" y="1603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105503" name="TextBox 12"/>
          <p:cNvSpPr txBox="1">
            <a:spLocks noChangeArrowheads="1"/>
          </p:cNvSpPr>
          <p:nvPr/>
        </p:nvSpPr>
        <p:spPr bwMode="auto">
          <a:xfrm>
            <a:off x="4437063" y="1603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105504" name="TextBox 14"/>
          <p:cNvSpPr txBox="1">
            <a:spLocks noChangeArrowheads="1"/>
          </p:cNvSpPr>
          <p:nvPr/>
        </p:nvSpPr>
        <p:spPr bwMode="auto">
          <a:xfrm>
            <a:off x="5778500" y="1603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105505" name="TextBox 18"/>
          <p:cNvSpPr txBox="1">
            <a:spLocks noChangeArrowheads="1"/>
          </p:cNvSpPr>
          <p:nvPr/>
        </p:nvSpPr>
        <p:spPr bwMode="auto">
          <a:xfrm>
            <a:off x="254000" y="7683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105506" name="TextBox 19"/>
          <p:cNvSpPr txBox="1">
            <a:spLocks noChangeArrowheads="1"/>
          </p:cNvSpPr>
          <p:nvPr/>
        </p:nvSpPr>
        <p:spPr bwMode="auto">
          <a:xfrm>
            <a:off x="254000" y="15017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105507" name="TextBox 20"/>
          <p:cNvSpPr txBox="1">
            <a:spLocks noChangeArrowheads="1"/>
          </p:cNvSpPr>
          <p:nvPr/>
        </p:nvSpPr>
        <p:spPr bwMode="auto">
          <a:xfrm>
            <a:off x="254000" y="22494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105508" name="TextBox 21"/>
          <p:cNvSpPr txBox="1">
            <a:spLocks noChangeArrowheads="1"/>
          </p:cNvSpPr>
          <p:nvPr/>
        </p:nvSpPr>
        <p:spPr bwMode="auto">
          <a:xfrm>
            <a:off x="254000" y="29972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  <p:sp>
        <p:nvSpPr>
          <p:cNvPr id="105509" name="TextBox 22"/>
          <p:cNvSpPr txBox="1">
            <a:spLocks noChangeArrowheads="1"/>
          </p:cNvSpPr>
          <p:nvPr/>
        </p:nvSpPr>
        <p:spPr bwMode="auto">
          <a:xfrm>
            <a:off x="495300" y="3898900"/>
            <a:ext cx="8102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And today’s tip:</a:t>
            </a:r>
          </a:p>
          <a:p>
            <a:r>
              <a:rPr lang="en-US" sz="3600">
                <a:latin typeface="Calibri" charset="0"/>
              </a:rPr>
              <a:t>Almost without exception, any noun referring to a male is masculine and any noun referring to a female is feminine.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80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19481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19482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19483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19484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19485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19486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19487" name="TextBox 22"/>
          <p:cNvSpPr txBox="1">
            <a:spLocks noChangeArrowheads="1"/>
          </p:cNvSpPr>
          <p:nvPr/>
        </p:nvSpPr>
        <p:spPr bwMode="auto">
          <a:xfrm>
            <a:off x="571500" y="3556000"/>
            <a:ext cx="80137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what’s an indirect object? And please don’t say that it’s an object that’s not direct.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075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1725613"/>
          <a:ext cx="5207000" cy="3048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charset="2"/>
                          <a:ea typeface="ＭＳ Ｐゴシック" charset="-128"/>
                        </a:rPr>
                        <a:t>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charset="2"/>
                          <a:ea typeface="ＭＳ Ｐゴシック" charset="-128"/>
                        </a:rPr>
                        <a:t>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Webdings" charset="2"/>
                          <a:ea typeface="ＭＳ Ｐゴシック" charset="-128"/>
                        </a:rPr>
                        <a:t></a:t>
                      </a:r>
                      <a:endParaRPr kumimoji="0" lang="en-US" sz="4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+s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2006600" y="2552700"/>
            <a:ext cx="863600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 rot="5400000" flipH="1" flipV="1">
            <a:off x="2491581" y="2947194"/>
            <a:ext cx="760413" cy="31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 rot="10800000">
            <a:off x="2870200" y="3328988"/>
            <a:ext cx="265430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 rot="5400000">
            <a:off x="4722813" y="2527300"/>
            <a:ext cx="1603375" cy="3175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 rot="10800000">
            <a:off x="5524500" y="1725613"/>
            <a:ext cx="2501900" cy="15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09602" name="TextBox 8"/>
          <p:cNvSpPr txBox="1">
            <a:spLocks noChangeArrowheads="1"/>
          </p:cNvSpPr>
          <p:nvPr/>
        </p:nvSpPr>
        <p:spPr bwMode="auto">
          <a:xfrm>
            <a:off x="7594600" y="1192213"/>
            <a:ext cx="43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charset="0"/>
              </a:rPr>
              <a:t>-e</a:t>
            </a:r>
          </a:p>
        </p:txBody>
      </p:sp>
      <p:sp>
        <p:nvSpPr>
          <p:cNvPr id="109603" name="TextBox 9"/>
          <p:cNvSpPr txBox="1">
            <a:spLocks noChangeArrowheads="1"/>
          </p:cNvSpPr>
          <p:nvPr/>
        </p:nvSpPr>
        <p:spPr bwMode="auto">
          <a:xfrm>
            <a:off x="7594600" y="1709738"/>
            <a:ext cx="593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Calibri" charset="0"/>
              </a:rPr>
              <a:t>-en</a:t>
            </a:r>
          </a:p>
        </p:txBody>
      </p:sp>
      <p:sp>
        <p:nvSpPr>
          <p:cNvPr id="109604" name="TextBox 10"/>
          <p:cNvSpPr txBox="1">
            <a:spLocks noChangeArrowheads="1"/>
          </p:cNvSpPr>
          <p:nvPr/>
        </p:nvSpPr>
        <p:spPr bwMode="auto">
          <a:xfrm>
            <a:off x="1739900" y="12319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109605" name="TextBox 11"/>
          <p:cNvSpPr txBox="1">
            <a:spLocks noChangeArrowheads="1"/>
          </p:cNvSpPr>
          <p:nvPr/>
        </p:nvSpPr>
        <p:spPr bwMode="auto">
          <a:xfrm>
            <a:off x="3022600" y="12398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109606" name="TextBox 12"/>
          <p:cNvSpPr txBox="1">
            <a:spLocks noChangeArrowheads="1"/>
          </p:cNvSpPr>
          <p:nvPr/>
        </p:nvSpPr>
        <p:spPr bwMode="auto">
          <a:xfrm>
            <a:off x="4437063" y="12398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109607" name="TextBox 14"/>
          <p:cNvSpPr txBox="1">
            <a:spLocks noChangeArrowheads="1"/>
          </p:cNvSpPr>
          <p:nvPr/>
        </p:nvSpPr>
        <p:spPr bwMode="auto">
          <a:xfrm>
            <a:off x="5778500" y="12398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109608" name="TextBox 16"/>
          <p:cNvSpPr txBox="1">
            <a:spLocks noChangeArrowheads="1"/>
          </p:cNvSpPr>
          <p:nvPr/>
        </p:nvSpPr>
        <p:spPr bwMode="auto">
          <a:xfrm>
            <a:off x="7354888" y="241300"/>
            <a:ext cx="10302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charset="0"/>
              </a:rPr>
              <a:t>adjective</a:t>
            </a:r>
          </a:p>
          <a:p>
            <a:r>
              <a:rPr lang="en-US">
                <a:latin typeface="Calibri" charset="0"/>
              </a:rPr>
              <a:t>Endings</a:t>
            </a:r>
          </a:p>
        </p:txBody>
      </p:sp>
      <p:sp>
        <p:nvSpPr>
          <p:cNvPr id="109609" name="TextBox 18"/>
          <p:cNvSpPr txBox="1">
            <a:spLocks noChangeArrowheads="1"/>
          </p:cNvSpPr>
          <p:nvPr/>
        </p:nvSpPr>
        <p:spPr bwMode="auto">
          <a:xfrm>
            <a:off x="254000" y="18478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109610" name="TextBox 19"/>
          <p:cNvSpPr txBox="1">
            <a:spLocks noChangeArrowheads="1"/>
          </p:cNvSpPr>
          <p:nvPr/>
        </p:nvSpPr>
        <p:spPr bwMode="auto">
          <a:xfrm>
            <a:off x="254000" y="25812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109611" name="TextBox 20"/>
          <p:cNvSpPr txBox="1">
            <a:spLocks noChangeArrowheads="1"/>
          </p:cNvSpPr>
          <p:nvPr/>
        </p:nvSpPr>
        <p:spPr bwMode="auto">
          <a:xfrm>
            <a:off x="254000" y="33289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109612" name="TextBox 21"/>
          <p:cNvSpPr txBox="1">
            <a:spLocks noChangeArrowheads="1"/>
          </p:cNvSpPr>
          <p:nvPr/>
        </p:nvSpPr>
        <p:spPr bwMode="auto">
          <a:xfrm>
            <a:off x="254000" y="4076700"/>
            <a:ext cx="1306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Genitive</a:t>
            </a:r>
          </a:p>
          <a:p>
            <a:r>
              <a:rPr lang="en-US">
                <a:latin typeface="Calibri" charset="0"/>
              </a:rPr>
              <a:t>(Possessive)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28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1529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1530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1531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1532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1533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21534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21535" name="TextBox 22"/>
          <p:cNvSpPr txBox="1">
            <a:spLocks noChangeArrowheads="1"/>
          </p:cNvSpPr>
          <p:nvPr/>
        </p:nvSpPr>
        <p:spPr bwMode="auto">
          <a:xfrm>
            <a:off x="571500" y="3556000"/>
            <a:ext cx="80137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My simple definition: An indirect object receives the direct object.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76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3577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3578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3579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3580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3581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23582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23583" name="TextBox 22"/>
          <p:cNvSpPr txBox="1">
            <a:spLocks noChangeArrowheads="1"/>
          </p:cNvSpPr>
          <p:nvPr/>
        </p:nvSpPr>
        <p:spPr bwMode="auto">
          <a:xfrm>
            <a:off x="571500" y="3556000"/>
            <a:ext cx="80137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in a sentence like this: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The student gives the teacher an apple.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The student is the subject. That’s easy.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24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5625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5626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5627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5628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5629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25630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25631" name="TextBox 22"/>
          <p:cNvSpPr txBox="1">
            <a:spLocks noChangeArrowheads="1"/>
          </p:cNvSpPr>
          <p:nvPr/>
        </p:nvSpPr>
        <p:spPr bwMode="auto">
          <a:xfrm>
            <a:off x="571500" y="3238500"/>
            <a:ext cx="80137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So in a sentence like this: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The student gives the teacher an apple.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The apple is what’s being given. It’s the direct object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06600" y="735013"/>
          <a:ext cx="5207000" cy="2286000"/>
        </p:xfrm>
        <a:graphic>
          <a:graphicData uri="http://schemas.openxmlformats.org/drawingml/2006/table">
            <a:tbl>
              <a:tblPr/>
              <a:tblGrid>
                <a:gridCol w="1301750"/>
                <a:gridCol w="1301750"/>
                <a:gridCol w="1301750"/>
                <a:gridCol w="1301750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72" name="TextBox 10"/>
          <p:cNvSpPr txBox="1">
            <a:spLocks noChangeArrowheads="1"/>
          </p:cNvSpPr>
          <p:nvPr/>
        </p:nvSpPr>
        <p:spPr bwMode="auto">
          <a:xfrm>
            <a:off x="1739900" y="241300"/>
            <a:ext cx="1130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masculine</a:t>
            </a:r>
          </a:p>
        </p:txBody>
      </p:sp>
      <p:sp>
        <p:nvSpPr>
          <p:cNvPr id="27673" name="TextBox 11"/>
          <p:cNvSpPr txBox="1">
            <a:spLocks noChangeArrowheads="1"/>
          </p:cNvSpPr>
          <p:nvPr/>
        </p:nvSpPr>
        <p:spPr bwMode="auto">
          <a:xfrm>
            <a:off x="3022600" y="249238"/>
            <a:ext cx="1011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feminine</a:t>
            </a:r>
          </a:p>
        </p:txBody>
      </p:sp>
      <p:sp>
        <p:nvSpPr>
          <p:cNvPr id="27674" name="TextBox 12"/>
          <p:cNvSpPr txBox="1">
            <a:spLocks noChangeArrowheads="1"/>
          </p:cNvSpPr>
          <p:nvPr/>
        </p:nvSpPr>
        <p:spPr bwMode="auto">
          <a:xfrm>
            <a:off x="4437063" y="249238"/>
            <a:ext cx="812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neuter</a:t>
            </a:r>
          </a:p>
        </p:txBody>
      </p:sp>
      <p:sp>
        <p:nvSpPr>
          <p:cNvPr id="27675" name="TextBox 14"/>
          <p:cNvSpPr txBox="1">
            <a:spLocks noChangeArrowheads="1"/>
          </p:cNvSpPr>
          <p:nvPr/>
        </p:nvSpPr>
        <p:spPr bwMode="auto">
          <a:xfrm>
            <a:off x="5778500" y="249238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plural</a:t>
            </a:r>
          </a:p>
        </p:txBody>
      </p:sp>
      <p:sp>
        <p:nvSpPr>
          <p:cNvPr id="27676" name="TextBox 18"/>
          <p:cNvSpPr txBox="1">
            <a:spLocks noChangeArrowheads="1"/>
          </p:cNvSpPr>
          <p:nvPr/>
        </p:nvSpPr>
        <p:spPr bwMode="auto">
          <a:xfrm>
            <a:off x="254000" y="857250"/>
            <a:ext cx="12684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Nominative</a:t>
            </a:r>
          </a:p>
          <a:p>
            <a:r>
              <a:rPr lang="en-US">
                <a:latin typeface="Calibri" charset="0"/>
              </a:rPr>
              <a:t>(Subject)</a:t>
            </a:r>
          </a:p>
        </p:txBody>
      </p:sp>
      <p:sp>
        <p:nvSpPr>
          <p:cNvPr id="27677" name="TextBox 19"/>
          <p:cNvSpPr txBox="1">
            <a:spLocks noChangeArrowheads="1"/>
          </p:cNvSpPr>
          <p:nvPr/>
        </p:nvSpPr>
        <p:spPr bwMode="auto">
          <a:xfrm>
            <a:off x="254000" y="1590675"/>
            <a:ext cx="15573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Accusative</a:t>
            </a:r>
          </a:p>
          <a:p>
            <a:r>
              <a:rPr lang="en-US">
                <a:latin typeface="Calibri" charset="0"/>
              </a:rPr>
              <a:t>(Direct Object)</a:t>
            </a:r>
          </a:p>
        </p:txBody>
      </p:sp>
      <p:sp>
        <p:nvSpPr>
          <p:cNvPr id="27678" name="TextBox 20"/>
          <p:cNvSpPr txBox="1">
            <a:spLocks noChangeArrowheads="1"/>
          </p:cNvSpPr>
          <p:nvPr/>
        </p:nvSpPr>
        <p:spPr bwMode="auto">
          <a:xfrm>
            <a:off x="254000" y="2338388"/>
            <a:ext cx="1716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Dative</a:t>
            </a:r>
          </a:p>
          <a:p>
            <a:r>
              <a:rPr lang="en-US">
                <a:latin typeface="Calibri" charset="0"/>
              </a:rPr>
              <a:t>(Indirect Object)</a:t>
            </a:r>
          </a:p>
        </p:txBody>
      </p:sp>
      <p:sp>
        <p:nvSpPr>
          <p:cNvPr id="27679" name="TextBox 22"/>
          <p:cNvSpPr txBox="1">
            <a:spLocks noChangeArrowheads="1"/>
          </p:cNvSpPr>
          <p:nvPr/>
        </p:nvSpPr>
        <p:spPr bwMode="auto">
          <a:xfrm>
            <a:off x="571500" y="3543300"/>
            <a:ext cx="80137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Calibri" charset="0"/>
              </a:rPr>
              <a:t>The student gives the teacher an apple.</a:t>
            </a:r>
          </a:p>
          <a:p>
            <a:endParaRPr lang="en-US" sz="3600">
              <a:latin typeface="Calibri" charset="0"/>
            </a:endParaRPr>
          </a:p>
          <a:p>
            <a:r>
              <a:rPr lang="en-US" sz="3600">
                <a:latin typeface="Calibri" charset="0"/>
              </a:rPr>
              <a:t>The teacher is receiving the apple; the direct object. That makes the teacher the indirect object.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3089</Words>
  <Application>Microsoft Office PowerPoint</Application>
  <PresentationFormat>On-screen Show (4:3)</PresentationFormat>
  <Paragraphs>1384</Paragraphs>
  <Slides>51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7" baseType="lpstr">
      <vt:lpstr>Calibri</vt:lpstr>
      <vt:lpstr>ＭＳ Ｐゴシック</vt:lpstr>
      <vt:lpstr>Arial</vt:lpstr>
      <vt:lpstr>Wingdings</vt:lpstr>
      <vt:lpstr>Webdings</vt:lpstr>
      <vt:lpstr>Office Theme</vt:lpstr>
      <vt:lpstr>The Secret of the German Language</vt:lpstr>
      <vt:lpstr>The Secret of the German Language</vt:lpstr>
      <vt:lpstr>The Secret of the German Language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</vt:vector>
  </TitlesOfParts>
  <Company>CMSD12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CMSD Staff</dc:creator>
  <cp:lastModifiedBy>L. Todd Hutson</cp:lastModifiedBy>
  <cp:revision>14</cp:revision>
  <dcterms:created xsi:type="dcterms:W3CDTF">2010-01-02T19:41:45Z</dcterms:created>
  <dcterms:modified xsi:type="dcterms:W3CDTF">2011-09-27T13:46:09Z</dcterms:modified>
</cp:coreProperties>
</file>