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7"/>
  </p:notesMasterIdLst>
  <p:sldIdLst>
    <p:sldId id="257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87" r:id="rId18"/>
    <p:sldId id="288" r:id="rId19"/>
    <p:sldId id="289" r:id="rId20"/>
    <p:sldId id="290" r:id="rId21"/>
    <p:sldId id="291" r:id="rId22"/>
    <p:sldId id="292" r:id="rId23"/>
    <p:sldId id="293" r:id="rId24"/>
    <p:sldId id="294" r:id="rId25"/>
    <p:sldId id="295" r:id="rId26"/>
    <p:sldId id="296" r:id="rId27"/>
    <p:sldId id="297" r:id="rId28"/>
    <p:sldId id="298" r:id="rId29"/>
    <p:sldId id="299" r:id="rId30"/>
    <p:sldId id="300" r:id="rId31"/>
    <p:sldId id="301" r:id="rId32"/>
    <p:sldId id="302" r:id="rId33"/>
    <p:sldId id="304" r:id="rId34"/>
    <p:sldId id="303" r:id="rId35"/>
    <p:sldId id="305" r:id="rId3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-1494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EAA4DA-B2C6-47C1-AC63-BB7468A300B4}" type="datetimeFigureOut">
              <a:rPr lang="en-US" smtClean="0"/>
              <a:t>1/18/2014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7966D6-0816-4062-856B-5269BF338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474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2AC4D-C521-4818-97EE-F6D22A0674BB}" type="datetime1">
              <a:rPr lang="en-US" smtClean="0"/>
              <a:t>1/18/2014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61B8D3-346B-1246-831C-A693F00B5F1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© 2015. Cengage Learning.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75F45-D95A-4FD4-87DA-7C1D7FD17693}" type="datetime1">
              <a:rPr lang="en-US" smtClean="0"/>
              <a:t>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2015. Cengage Learning.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1B8D3-346B-1246-831C-A693F00B5F1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C24D8-0217-4F7D-AF71-1C44438DF9D6}" type="datetime1">
              <a:rPr lang="en-US" smtClean="0"/>
              <a:t>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2015. Cengage Learning.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1B8D3-346B-1246-831C-A693F00B5F1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850065"/>
            <a:ext cx="7498080" cy="430467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777240" y="671624"/>
            <a:ext cx="7543800" cy="9144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81F6C-D9CC-4C7B-A3A5-2093A6AC710E}" type="datetime1">
              <a:rPr lang="en-US" smtClean="0"/>
              <a:t>1/18/2014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61B8D3-346B-1246-831C-A693F00B5F18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© 2015. Cengage Learning.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7527E-9275-455D-9875-2F8A58E4CBB7}" type="datetime1">
              <a:rPr lang="en-US" smtClean="0"/>
              <a:t>1/18/2014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61B8D3-346B-1246-831C-A693F00B5F1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© 2015. Cengage Learning. All rights reserved.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2D2BB-0518-4BF5-BD9C-ED5194A2E21E}" type="datetime1">
              <a:rPr lang="en-US" smtClean="0"/>
              <a:t>1/18/2014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61B8D3-346B-1246-831C-A693F00B5F1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© 2015. Cengage Learning. All rights reserved.</a:t>
            </a:r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62000" y="658368"/>
            <a:ext cx="7543800" cy="9144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822960" y="2063322"/>
            <a:ext cx="3461961" cy="4083478"/>
          </a:xfrm>
        </p:spPr>
        <p:txBody>
          <a:bodyPr anchor="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4657060" y="2062716"/>
            <a:ext cx="3648740" cy="4087259"/>
          </a:xfrm>
        </p:spPr>
        <p:txBody>
          <a:bodyPr anchor="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E8633-04EC-43E2-A593-981E98EEF46A}" type="datetime1">
              <a:rPr lang="en-US" smtClean="0"/>
              <a:t>1/18/2014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61B8D3-346B-1246-831C-A693F00B5F18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© 2015. Cengage Learning.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726F5-AD04-452C-8D32-80A1B7E400B9}" type="datetime1">
              <a:rPr lang="en-US" smtClean="0"/>
              <a:t>1/18/2014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61B8D3-346B-1246-831C-A693F00B5F1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© 2015. Cengage Learning.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771B7-A47F-4B89-978D-225640703B93}" type="datetime1">
              <a:rPr lang="en-US" smtClean="0"/>
              <a:t>1/18/2014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61B8D3-346B-1246-831C-A693F00B5F1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© 2015. Cengage Learning.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F2423-1691-4859-918B-D77B277663F5}" type="datetime1">
              <a:rPr lang="en-US" smtClean="0"/>
              <a:t>1/18/2014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61B8D3-346B-1246-831C-A693F00B5F1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© 2015. Cengage Learning. All rights reserved.</a:t>
            </a:r>
            <a:endParaRPr lang="en-US" dirty="0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02CD8-9257-4646-8CA5-97304BF1CE86}" type="datetime1">
              <a:rPr lang="en-US" smtClean="0"/>
              <a:t>1/18/2014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61B8D3-346B-1246-831C-A693F00B5F18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© 2015. Cengage Learning.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CA709F6A-1277-4CD0-94CE-9DA82DA29E1E}" type="datetime1">
              <a:rPr lang="en-US" smtClean="0"/>
              <a:t>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© 2015. Cengage Learning.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2B61B8D3-346B-1246-831C-A693F00B5F18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Cultural Diversity: </a:t>
            </a:r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 Primer for the Human Services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8840" y="3500711"/>
            <a:ext cx="6172200" cy="685800"/>
          </a:xfrm>
        </p:spPr>
        <p:txBody>
          <a:bodyPr anchor="ctr">
            <a:normAutofit/>
          </a:bodyPr>
          <a:lstStyle/>
          <a:p>
            <a:r>
              <a:rPr lang="en-US" sz="2400" dirty="0" smtClean="0"/>
              <a:t>By Jerry V. Diller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522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Power:</a:t>
            </a:r>
            <a:r>
              <a:rPr lang="en-US" dirty="0" smtClean="0"/>
              <a:t> </a:t>
            </a:r>
            <a:r>
              <a:rPr lang="en-US" dirty="0"/>
              <a:t>The capacity to produce desired effects on </a:t>
            </a:r>
            <a:r>
              <a:rPr lang="en-US" dirty="0" smtClean="0"/>
              <a:t>others</a:t>
            </a:r>
          </a:p>
          <a:p>
            <a:pPr lvl="1"/>
            <a:r>
              <a:rPr lang="en-US" dirty="0" smtClean="0"/>
              <a:t>Contrasted </a:t>
            </a:r>
            <a:r>
              <a:rPr lang="en-US" dirty="0"/>
              <a:t>with </a:t>
            </a:r>
            <a:r>
              <a:rPr lang="en-US" i="1" dirty="0"/>
              <a:t>powerlessness</a:t>
            </a:r>
            <a:r>
              <a:rPr lang="en-US" dirty="0"/>
              <a:t>, or the inability to produce desired </a:t>
            </a:r>
            <a:r>
              <a:rPr lang="en-US" dirty="0" smtClean="0"/>
              <a:t>effects</a:t>
            </a:r>
          </a:p>
          <a:p>
            <a:pPr lvl="1"/>
            <a:r>
              <a:rPr lang="en-US" dirty="0" smtClean="0"/>
              <a:t>In </a:t>
            </a:r>
            <a:r>
              <a:rPr lang="en-US" dirty="0"/>
              <a:t>the helping relationship, the helper has power and the client is potentially vulnerable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Four Systems of Psychological Dynamics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791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Hays’ ADDRESSING Framework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 anchor="t">
            <a:noAutofit/>
          </a:bodyPr>
          <a:lstStyle/>
          <a:p>
            <a:r>
              <a:rPr lang="en-US" sz="2400" dirty="0" smtClean="0"/>
              <a:t>Age and generational influence</a:t>
            </a:r>
          </a:p>
          <a:p>
            <a:r>
              <a:rPr lang="en-US" sz="2400" dirty="0" smtClean="0"/>
              <a:t>Developmental disabilities</a:t>
            </a:r>
          </a:p>
          <a:p>
            <a:r>
              <a:rPr lang="en-US" sz="2400" dirty="0" smtClean="0"/>
              <a:t>Disabilities </a:t>
            </a:r>
            <a:r>
              <a:rPr lang="en-US" sz="2400" dirty="0"/>
              <a:t>a</a:t>
            </a:r>
            <a:r>
              <a:rPr lang="en-US" sz="2400" dirty="0" smtClean="0"/>
              <a:t>cquired later in life</a:t>
            </a:r>
          </a:p>
          <a:p>
            <a:r>
              <a:rPr lang="en-US" sz="2400" dirty="0"/>
              <a:t>Religion and </a:t>
            </a:r>
            <a:r>
              <a:rPr lang="en-US" sz="2400" dirty="0" smtClean="0"/>
              <a:t>spiritual orientation</a:t>
            </a:r>
            <a:endParaRPr lang="en-US" sz="2400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/>
        <p:txBody>
          <a:bodyPr anchor="t">
            <a:normAutofit/>
          </a:bodyPr>
          <a:lstStyle/>
          <a:p>
            <a:r>
              <a:rPr lang="en-US" sz="2400" dirty="0" smtClean="0"/>
              <a:t>Ethnic </a:t>
            </a:r>
            <a:r>
              <a:rPr lang="en-US" sz="2400" dirty="0"/>
              <a:t>and </a:t>
            </a:r>
            <a:r>
              <a:rPr lang="en-US" sz="2400" dirty="0" smtClean="0"/>
              <a:t>racial identity</a:t>
            </a:r>
            <a:endParaRPr lang="en-US" sz="2400" dirty="0"/>
          </a:p>
          <a:p>
            <a:r>
              <a:rPr lang="en-US" sz="2400" dirty="0"/>
              <a:t>Socioeconomic </a:t>
            </a:r>
            <a:r>
              <a:rPr lang="en-US" sz="2400" dirty="0" smtClean="0"/>
              <a:t>status</a:t>
            </a:r>
            <a:endParaRPr lang="en-US" sz="2400" dirty="0"/>
          </a:p>
          <a:p>
            <a:r>
              <a:rPr lang="en-US" sz="2400" dirty="0"/>
              <a:t>Sexual </a:t>
            </a:r>
            <a:r>
              <a:rPr lang="en-US" sz="2400" dirty="0" smtClean="0"/>
              <a:t>orientation</a:t>
            </a:r>
            <a:endParaRPr lang="en-US" sz="2400" dirty="0"/>
          </a:p>
          <a:p>
            <a:r>
              <a:rPr lang="en-US" sz="2400" dirty="0"/>
              <a:t>Indigenous </a:t>
            </a:r>
            <a:r>
              <a:rPr lang="en-US" sz="2400" dirty="0" smtClean="0"/>
              <a:t>heritage</a:t>
            </a:r>
            <a:endParaRPr lang="en-US" sz="2400" dirty="0"/>
          </a:p>
          <a:p>
            <a:r>
              <a:rPr lang="en-US" sz="2400" dirty="0"/>
              <a:t>National </a:t>
            </a:r>
            <a:r>
              <a:rPr lang="en-US" sz="2400" dirty="0" smtClean="0"/>
              <a:t>origin</a:t>
            </a:r>
            <a:endParaRPr lang="en-US" sz="2400" dirty="0"/>
          </a:p>
          <a:p>
            <a:r>
              <a:rPr lang="en-US" sz="2400" dirty="0" smtClean="0"/>
              <a:t>Gender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34413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Information about each of these cultural dimensions should be inquired about at intake, and added to throughout the helping </a:t>
            </a:r>
            <a:r>
              <a:rPr lang="en-US" dirty="0" smtClean="0"/>
              <a:t>relationship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ADDRESSING Framework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2110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>Personal Work: </a:t>
            </a:r>
            <a:r>
              <a:rPr lang="en-US" dirty="0" smtClean="0"/>
              <a:t>Therapists can use the framework to carry out their own self-assessment. Dynamics include:</a:t>
            </a:r>
          </a:p>
          <a:p>
            <a:pPr lvl="1"/>
            <a:r>
              <a:rPr lang="en-US" dirty="0" smtClean="0"/>
              <a:t>Cultural identity’s effect on personal values, beliefs, and views</a:t>
            </a:r>
          </a:p>
          <a:p>
            <a:pPr lvl="1"/>
            <a:r>
              <a:rPr lang="en-US" dirty="0" smtClean="0"/>
              <a:t>Power and privilege within the role of therapist</a:t>
            </a:r>
          </a:p>
          <a:p>
            <a:pPr lvl="1"/>
            <a:r>
              <a:rPr lang="en-US" dirty="0" smtClean="0"/>
              <a:t>Dominant cultural values and themes reinforced in the field of psychology</a:t>
            </a:r>
          </a:p>
          <a:p>
            <a:pPr lvl="1"/>
            <a:r>
              <a:rPr lang="en-US" dirty="0" smtClean="0"/>
              <a:t>Individually oriented work is not sufficient for learning about culture and diversity.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ADDRESSING Framework in Clinical Work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86148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>Interpersonal work:</a:t>
            </a:r>
            <a:r>
              <a:rPr lang="en-US" dirty="0" smtClean="0"/>
              <a:t> Identity has both group-specific and person-specific meaning. Dynamics include:</a:t>
            </a:r>
          </a:p>
          <a:p>
            <a:pPr lvl="1"/>
            <a:r>
              <a:rPr lang="en-US" dirty="0" smtClean="0"/>
              <a:t>Identities are multidimensional; finding salient cultural identities offers clues to perspective, behavior, and values</a:t>
            </a:r>
          </a:p>
          <a:p>
            <a:pPr lvl="1"/>
            <a:r>
              <a:rPr lang="en-US" dirty="0" smtClean="0"/>
              <a:t>Whether the client wishes to discuss it or not, the therapist must consider the effect of cultural identity in relation to the problem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ADDRESSING Framework in Clinical Work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9768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>Interpersonal work:</a:t>
            </a:r>
            <a:r>
              <a:rPr lang="en-US" dirty="0" smtClean="0"/>
              <a:t> Identity has both group-specific and person-specific meaning. Dynamics include:</a:t>
            </a:r>
          </a:p>
          <a:p>
            <a:pPr lvl="1"/>
            <a:r>
              <a:rPr lang="en-US" dirty="0" smtClean="0"/>
              <a:t>The client should not be used as a cultural guide or instructor for the therapist</a:t>
            </a:r>
          </a:p>
          <a:p>
            <a:pPr lvl="1"/>
            <a:r>
              <a:rPr lang="en-US" dirty="0" smtClean="0"/>
              <a:t>In cross-cultural therapy, transference and countertransference refer to relationships, conflicts, and power imbalances that are replicated in the client-helper relationship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ADDRESSING Framework in Clinical Work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20534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Becoming </a:t>
            </a:r>
            <a:r>
              <a:rPr lang="en-US" dirty="0"/>
              <a:t>culturally competent is part of a process </a:t>
            </a:r>
            <a:r>
              <a:rPr lang="en-US" dirty="0" smtClean="0"/>
              <a:t>you </a:t>
            </a:r>
            <a:r>
              <a:rPr lang="en-US" dirty="0"/>
              <a:t>have already </a:t>
            </a:r>
            <a:r>
              <a:rPr lang="en-US" dirty="0" smtClean="0"/>
              <a:t>started</a:t>
            </a:r>
          </a:p>
          <a:p>
            <a:pPr lvl="1"/>
            <a:r>
              <a:rPr lang="en-US" dirty="0" smtClean="0"/>
              <a:t>It </a:t>
            </a:r>
            <a:r>
              <a:rPr lang="en-US" dirty="0"/>
              <a:t>is honing skills, adapting and broadening concepts, and gaining cultural knowledge about the clients you will be working </a:t>
            </a:r>
            <a:r>
              <a:rPr lang="en-US" dirty="0" smtClean="0"/>
              <a:t>with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Preparing for </a:t>
            </a:r>
            <a:br>
              <a:rPr lang="en-US" dirty="0" smtClean="0"/>
            </a:br>
            <a:r>
              <a:rPr lang="en-US" dirty="0" smtClean="0"/>
              <a:t>Cross-Cultural Work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6835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clients you are working with are human beings, and this is the ultimate basis for </a:t>
            </a:r>
            <a:r>
              <a:rPr lang="en-US" dirty="0" smtClean="0"/>
              <a:t>connection</a:t>
            </a:r>
          </a:p>
          <a:p>
            <a:pPr lvl="1"/>
            <a:r>
              <a:rPr lang="en-US" dirty="0" smtClean="0"/>
              <a:t>Initial </a:t>
            </a:r>
            <a:r>
              <a:rPr lang="en-US" dirty="0"/>
              <a:t>task is to help clients </a:t>
            </a:r>
            <a:r>
              <a:rPr lang="en-US" dirty="0" smtClean="0"/>
              <a:t>be </a:t>
            </a:r>
            <a:r>
              <a:rPr lang="en-US" dirty="0"/>
              <a:t>at ease in a manner that is personally meaningful for the </a:t>
            </a:r>
            <a:r>
              <a:rPr lang="en-US" dirty="0" smtClean="0"/>
              <a:t>client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Preparing for </a:t>
            </a:r>
            <a:br>
              <a:rPr lang="en-US" dirty="0" smtClean="0"/>
            </a:br>
            <a:r>
              <a:rPr lang="en-US" dirty="0" smtClean="0"/>
              <a:t>Cross-Cultural Work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8304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Guard against the urge to objectify and stereotype clients in terms of their </a:t>
            </a:r>
            <a:r>
              <a:rPr lang="en-US" dirty="0" smtClean="0"/>
              <a:t>differences</a:t>
            </a:r>
          </a:p>
          <a:p>
            <a:pPr lvl="1"/>
            <a:r>
              <a:rPr lang="en-US" dirty="0" smtClean="0"/>
              <a:t>By </a:t>
            </a:r>
            <a:r>
              <a:rPr lang="en-US" dirty="0"/>
              <a:t>attending to differences too fully, you can lose sight of the entire person with whom you are </a:t>
            </a:r>
            <a:r>
              <a:rPr lang="en-US" dirty="0" smtClean="0"/>
              <a:t>interacting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Preparing for </a:t>
            </a:r>
            <a:br>
              <a:rPr lang="en-US" dirty="0" smtClean="0"/>
            </a:br>
            <a:r>
              <a:rPr lang="en-US" dirty="0" smtClean="0"/>
              <a:t>Cross-Cultural Work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6392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Focusing too much on differences, and overlooking basic similarities, can turn work into a mechanical </a:t>
            </a:r>
            <a:r>
              <a:rPr lang="en-US" dirty="0" smtClean="0"/>
              <a:t>process</a:t>
            </a:r>
          </a:p>
          <a:p>
            <a:pPr lvl="1"/>
            <a:r>
              <a:rPr lang="en-US" dirty="0" smtClean="0"/>
              <a:t>Differences </a:t>
            </a:r>
            <a:r>
              <a:rPr lang="en-US" dirty="0"/>
              <a:t>are best bridged by paying attention to the basic joys and predicaments of being </a:t>
            </a:r>
            <a:r>
              <a:rPr lang="en-US" dirty="0" smtClean="0"/>
              <a:t>human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Preparing for </a:t>
            </a:r>
            <a:br>
              <a:rPr lang="en-US" dirty="0" smtClean="0"/>
            </a:br>
            <a:r>
              <a:rPr lang="en-US" dirty="0" smtClean="0"/>
              <a:t>Cross-Cultural Work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3432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Working With Culturally Diverse Clients</a:t>
            </a:r>
            <a:endParaRPr lang="en-US" sz="24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6042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The dimensions below offer a good initial basis for understanding the client ethnically and culturally:</a:t>
            </a:r>
          </a:p>
          <a:p>
            <a:pPr lvl="1"/>
            <a:r>
              <a:rPr lang="en-US" dirty="0" smtClean="0"/>
              <a:t>Place of birth</a:t>
            </a:r>
          </a:p>
          <a:p>
            <a:pPr lvl="1"/>
            <a:r>
              <a:rPr lang="en-US" dirty="0" smtClean="0"/>
              <a:t>Number of generations in the United States</a:t>
            </a:r>
          </a:p>
          <a:p>
            <a:pPr lvl="1"/>
            <a:r>
              <a:rPr lang="en-US" dirty="0" smtClean="0"/>
              <a:t>Family roles and structures</a:t>
            </a:r>
          </a:p>
          <a:p>
            <a:pPr lvl="1"/>
            <a:r>
              <a:rPr lang="en-US" dirty="0" smtClean="0"/>
              <a:t>Language spoken at home</a:t>
            </a:r>
          </a:p>
          <a:p>
            <a:pPr lvl="1"/>
            <a:r>
              <a:rPr lang="en-US" dirty="0" smtClean="0"/>
              <a:t>English fluency</a:t>
            </a:r>
          </a:p>
          <a:p>
            <a:pPr lvl="1"/>
            <a:r>
              <a:rPr lang="en-US" dirty="0" smtClean="0"/>
              <a:t>Economic situation and status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Assessing Culturally Diverse Clients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5501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The dimensions below offer a good initial basis for understanding the client ethnically and culturally:</a:t>
            </a:r>
          </a:p>
          <a:p>
            <a:pPr lvl="1"/>
            <a:r>
              <a:rPr lang="en-US" dirty="0" smtClean="0"/>
              <a:t>Amount and type of education</a:t>
            </a:r>
          </a:p>
          <a:p>
            <a:pPr lvl="1"/>
            <a:r>
              <a:rPr lang="en-US" dirty="0" smtClean="0"/>
              <a:t>Amount of acculturation</a:t>
            </a:r>
          </a:p>
          <a:p>
            <a:pPr lvl="1"/>
            <a:r>
              <a:rPr lang="en-US" dirty="0" smtClean="0"/>
              <a:t>Traditions still practiced in the home</a:t>
            </a:r>
          </a:p>
          <a:p>
            <a:pPr lvl="1"/>
            <a:r>
              <a:rPr lang="en-US" dirty="0" smtClean="0"/>
              <a:t>Familiarity/comfort with N. European lifestyle</a:t>
            </a:r>
          </a:p>
          <a:p>
            <a:pPr lvl="1"/>
            <a:r>
              <a:rPr lang="en-US" dirty="0" smtClean="0"/>
              <a:t>Religious affiliation</a:t>
            </a:r>
          </a:p>
          <a:p>
            <a:pPr lvl="1"/>
            <a:r>
              <a:rPr lang="en-US" dirty="0" smtClean="0"/>
              <a:t>Community and friendship patterns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Assessing Culturally Diverse Clients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4993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Grieger</a:t>
            </a:r>
            <a:r>
              <a:rPr lang="en-US" dirty="0"/>
              <a:t> and </a:t>
            </a:r>
            <a:r>
              <a:rPr lang="en-US" dirty="0" err="1"/>
              <a:t>Ponterotto</a:t>
            </a:r>
            <a:r>
              <a:rPr lang="en-US" dirty="0"/>
              <a:t> (1995) suggest six additional areas of assessment that should be useful for deciding how to adjust the helping process in relation to the client's cultural </a:t>
            </a:r>
            <a:r>
              <a:rPr lang="en-US" dirty="0" smtClean="0"/>
              <a:t>needs:</a:t>
            </a:r>
          </a:p>
          <a:p>
            <a:pPr lvl="1"/>
            <a:r>
              <a:rPr lang="en-US" dirty="0"/>
              <a:t>Client’s level of psychological mindedness</a:t>
            </a:r>
          </a:p>
          <a:p>
            <a:pPr lvl="1"/>
            <a:r>
              <a:rPr lang="en-US" dirty="0"/>
              <a:t>Family’s level of psychological mindedness</a:t>
            </a:r>
          </a:p>
          <a:p>
            <a:pPr lvl="1"/>
            <a:r>
              <a:rPr lang="en-US" dirty="0"/>
              <a:t>Client’s and the family’s attitudes toward helping</a:t>
            </a:r>
          </a:p>
          <a:p>
            <a:pPr lvl="1"/>
            <a:r>
              <a:rPr lang="en-US" dirty="0"/>
              <a:t>Client’s level of </a:t>
            </a:r>
            <a:r>
              <a:rPr lang="en-US" dirty="0" smtClean="0"/>
              <a:t>acculturation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Assessing Culturally Diverse Clients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0200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Grieger</a:t>
            </a:r>
            <a:r>
              <a:rPr lang="en-US" dirty="0"/>
              <a:t> and </a:t>
            </a:r>
            <a:r>
              <a:rPr lang="en-US" dirty="0" err="1"/>
              <a:t>Ponterotto</a:t>
            </a:r>
            <a:r>
              <a:rPr lang="en-US" dirty="0"/>
              <a:t> (1995) suggest six additional areas of assessment that should be useful for deciding how to adjust the helping process in relation to the client's cultural </a:t>
            </a:r>
            <a:r>
              <a:rPr lang="en-US" dirty="0" smtClean="0"/>
              <a:t>needs:</a:t>
            </a:r>
          </a:p>
          <a:p>
            <a:pPr lvl="1"/>
            <a:r>
              <a:rPr lang="en-US" dirty="0"/>
              <a:t>Family’s level of acculturation</a:t>
            </a:r>
          </a:p>
          <a:p>
            <a:pPr lvl="1"/>
            <a:r>
              <a:rPr lang="en-US" dirty="0"/>
              <a:t>Family’s attitude toward </a:t>
            </a:r>
            <a:r>
              <a:rPr lang="en-US" dirty="0" smtClean="0"/>
              <a:t>acculturation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Assessing Culturally Diverse Clients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7180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Pinderhughes</a:t>
            </a:r>
            <a:r>
              <a:rPr lang="en-US" dirty="0"/>
              <a:t> (1989) offers seven questions that can be used to further define the cultural dimensions of a presented problem:</a:t>
            </a:r>
          </a:p>
          <a:p>
            <a:pPr lvl="1"/>
            <a:r>
              <a:rPr lang="en-US" dirty="0"/>
              <a:t>To what extent is the problem related to issues of transition, such as migration and immigration?</a:t>
            </a:r>
          </a:p>
          <a:p>
            <a:pPr lvl="1"/>
            <a:r>
              <a:rPr lang="en-US" dirty="0"/>
              <a:t>To what extent is the client’s understanding of the problem based on a cultural explanation?</a:t>
            </a:r>
          </a:p>
          <a:p>
            <a:pPr lvl="1"/>
            <a:r>
              <a:rPr lang="en-US" dirty="0"/>
              <a:t>Is the behavior that is a problem considered normal within the culture, or is it considered dysfunctional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Assessing Culturally Diverse Clients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41665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Pinderhughes</a:t>
            </a:r>
            <a:r>
              <a:rPr lang="en-US" dirty="0"/>
              <a:t> (1989) offers seven questions that can be used to further define the cultural dimensions of a presented problem</a:t>
            </a:r>
            <a:r>
              <a:rPr lang="en-US" dirty="0" smtClean="0"/>
              <a:t>:</a:t>
            </a:r>
          </a:p>
          <a:p>
            <a:pPr lvl="1"/>
            <a:r>
              <a:rPr lang="en-US" dirty="0"/>
              <a:t>To what extent is the problem a manifestation of an environmental lack of access to resources and supports?</a:t>
            </a:r>
          </a:p>
          <a:p>
            <a:pPr lvl="1"/>
            <a:r>
              <a:rPr lang="en-US" dirty="0"/>
              <a:t>To what extent is the problem related to culture conflict in identity, values, or relationships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Assessing Culturally Diverse Clients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9069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Pinderhughes</a:t>
            </a:r>
            <a:r>
              <a:rPr lang="en-US" dirty="0"/>
              <a:t> (1989) offers seven questions that can be used to further define the cultural dimensions of a presented problem</a:t>
            </a:r>
            <a:r>
              <a:rPr lang="en-US" dirty="0" smtClean="0"/>
              <a:t>:</a:t>
            </a:r>
          </a:p>
          <a:p>
            <a:pPr lvl="1"/>
            <a:r>
              <a:rPr lang="en-US" dirty="0"/>
              <a:t>To what extent is the behavior a consequence of psychological conflict or </a:t>
            </a:r>
            <a:r>
              <a:rPr lang="en-US" dirty="0" err="1"/>
              <a:t>characterological</a:t>
            </a:r>
            <a:r>
              <a:rPr lang="en-US" dirty="0"/>
              <a:t> problems?</a:t>
            </a:r>
          </a:p>
          <a:p>
            <a:pPr lvl="1"/>
            <a:r>
              <a:rPr lang="en-US" dirty="0"/>
              <a:t>What are the cultural strengths and assets available to the client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Assessing Culturally Diverse Clients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7776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/>
              <a:t>Outline for Cultural Formation” (Lu, Lim, and </a:t>
            </a:r>
            <a:r>
              <a:rPr lang="en-US" dirty="0" err="1"/>
              <a:t>Mezzich</a:t>
            </a:r>
            <a:r>
              <a:rPr lang="en-US" dirty="0"/>
              <a:t>, 1995), appended in the DSM-IV, helps clinicians identify cultural factors in </a:t>
            </a:r>
            <a:r>
              <a:rPr lang="en-US" dirty="0" smtClean="0"/>
              <a:t>individual </a:t>
            </a:r>
            <a:r>
              <a:rPr lang="en-US" dirty="0"/>
              <a:t>cases that may require special attention or alternative approaches to diagnosis and </a:t>
            </a:r>
            <a:r>
              <a:rPr lang="en-US" dirty="0" smtClean="0"/>
              <a:t>treatment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Culturally-Sensitive </a:t>
            </a:r>
            <a:br>
              <a:rPr lang="en-US" dirty="0" smtClean="0"/>
            </a:br>
            <a:r>
              <a:rPr lang="en-US" dirty="0" smtClean="0"/>
              <a:t>DSM-IV Diagnoses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382136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Cultural identity of the individual</a:t>
            </a:r>
          </a:p>
          <a:p>
            <a:r>
              <a:rPr lang="en-US" dirty="0" smtClean="0"/>
              <a:t>Cultural explanations and expressions of the individual’s illness</a:t>
            </a:r>
          </a:p>
          <a:p>
            <a:r>
              <a:rPr lang="en-US" dirty="0" smtClean="0"/>
              <a:t>Cultural factors related to psychosocial environment and levels of care</a:t>
            </a:r>
          </a:p>
          <a:p>
            <a:r>
              <a:rPr lang="en-US" dirty="0" smtClean="0"/>
              <a:t>Cultural elements of the relationship between the individual and the clinician</a:t>
            </a:r>
          </a:p>
          <a:p>
            <a:r>
              <a:rPr lang="en-US" dirty="0" smtClean="0"/>
              <a:t>Overall cultural assessment for diagnosis and care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Culturally-Sensitive </a:t>
            </a:r>
            <a:br>
              <a:rPr lang="en-US" smtClean="0"/>
            </a:br>
            <a:r>
              <a:rPr lang="en-US" smtClean="0"/>
              <a:t>DSM-IV Diagnoses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28974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G</a:t>
            </a:r>
            <a:r>
              <a:rPr lang="en-US" dirty="0" smtClean="0"/>
              <a:t>oals for first session (Sue and Zane 1987):</a:t>
            </a:r>
          </a:p>
          <a:p>
            <a:pPr lvl="1"/>
            <a:r>
              <a:rPr lang="en-US" dirty="0" smtClean="0"/>
              <a:t>Establishing good rapport</a:t>
            </a:r>
          </a:p>
          <a:p>
            <a:pPr lvl="1"/>
            <a:r>
              <a:rPr lang="en-US" dirty="0" smtClean="0"/>
              <a:t>Gaining an understanding of the client’s problem</a:t>
            </a:r>
          </a:p>
          <a:p>
            <a:pPr lvl="1"/>
            <a:r>
              <a:rPr lang="en-US" dirty="0" smtClean="0"/>
              <a:t>Gaining an understanding of what he or she expects from the helping relationship</a:t>
            </a:r>
          </a:p>
          <a:p>
            <a:pPr lvl="1"/>
            <a:r>
              <a:rPr lang="en-US" dirty="0" smtClean="0"/>
              <a:t>Communicating clearly what the provider can reasonably offer</a:t>
            </a:r>
          </a:p>
          <a:p>
            <a:pPr lvl="1"/>
            <a:r>
              <a:rPr lang="en-US" dirty="0" smtClean="0"/>
              <a:t>Providing the client with the experience of being heard and understood, and the hope that the process can offer some immediate help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First Session with Culturally Diverse Clients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315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>Experiential:</a:t>
            </a:r>
            <a:r>
              <a:rPr lang="en-US" dirty="0" smtClean="0"/>
              <a:t> Providers are more likely to be affected directly and emotionally by the helping relationship, and to realize the need for new means of acting and relating to clients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Cross-Cultural Helping is Different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236970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Approach goals by:</a:t>
            </a:r>
          </a:p>
          <a:p>
            <a:pPr lvl="1"/>
            <a:r>
              <a:rPr lang="en-US" dirty="0"/>
              <a:t>Introducing yourself by the name </a:t>
            </a:r>
            <a:r>
              <a:rPr lang="en-US" dirty="0" smtClean="0"/>
              <a:t>you </a:t>
            </a:r>
            <a:r>
              <a:rPr lang="en-US" dirty="0"/>
              <a:t>wish the client to use, </a:t>
            </a:r>
            <a:r>
              <a:rPr lang="en-US" dirty="0" smtClean="0"/>
              <a:t>asking </a:t>
            </a:r>
            <a:r>
              <a:rPr lang="en-US" dirty="0"/>
              <a:t>the </a:t>
            </a:r>
            <a:r>
              <a:rPr lang="en-US" dirty="0" smtClean="0"/>
              <a:t>client </a:t>
            </a:r>
            <a:r>
              <a:rPr lang="en-US" dirty="0"/>
              <a:t>how they would like to be referred to individually, and how they would like you to refer to their cultural group. </a:t>
            </a:r>
          </a:p>
          <a:p>
            <a:pPr lvl="1"/>
            <a:r>
              <a:rPr lang="en-US" dirty="0"/>
              <a:t>Research the client’s culture prior to </a:t>
            </a:r>
            <a:r>
              <a:rPr lang="en-US" dirty="0" smtClean="0"/>
              <a:t>meeting; be </a:t>
            </a:r>
            <a:r>
              <a:rPr lang="en-US" dirty="0"/>
              <a:t>open about your lack of knowledge or </a:t>
            </a:r>
            <a:r>
              <a:rPr lang="en-US" dirty="0" smtClean="0"/>
              <a:t>questions</a:t>
            </a:r>
            <a:endParaRPr lang="en-US" dirty="0"/>
          </a:p>
          <a:p>
            <a:pPr lvl="1"/>
            <a:r>
              <a:rPr lang="en-US" dirty="0" smtClean="0"/>
              <a:t>Giving a </a:t>
            </a:r>
            <a:r>
              <a:rPr lang="en-US" dirty="0"/>
              <a:t>brief and non-technical description of the helping process, describing what is expected of the client and what can be expected of </a:t>
            </a:r>
            <a:r>
              <a:rPr lang="en-US" dirty="0" smtClean="0"/>
              <a:t>you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First Session with Culturally Diverse Clients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7575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Approach goals by:</a:t>
            </a:r>
          </a:p>
          <a:p>
            <a:pPr lvl="1"/>
            <a:r>
              <a:rPr lang="en-US" dirty="0" smtClean="0"/>
              <a:t>Having </a:t>
            </a:r>
            <a:r>
              <a:rPr lang="en-US" dirty="0"/>
              <a:t>clients describe in their own words what they are seeking help </a:t>
            </a:r>
            <a:r>
              <a:rPr lang="en-US" dirty="0" smtClean="0"/>
              <a:t>from; </a:t>
            </a:r>
            <a:r>
              <a:rPr lang="en-US" dirty="0"/>
              <a:t>ask questions to get </a:t>
            </a:r>
            <a:r>
              <a:rPr lang="en-US" dirty="0" smtClean="0"/>
              <a:t>clarification</a:t>
            </a:r>
            <a:endParaRPr lang="en-US" dirty="0"/>
          </a:p>
          <a:p>
            <a:pPr lvl="1"/>
            <a:r>
              <a:rPr lang="en-US" dirty="0" smtClean="0"/>
              <a:t>Sharing </a:t>
            </a:r>
            <a:r>
              <a:rPr lang="en-US" dirty="0"/>
              <a:t>what you believe can be accomplished </a:t>
            </a:r>
            <a:r>
              <a:rPr lang="en-US" dirty="0" smtClean="0"/>
              <a:t>immediately </a:t>
            </a:r>
            <a:r>
              <a:rPr lang="en-US" dirty="0"/>
              <a:t>and </a:t>
            </a:r>
            <a:r>
              <a:rPr lang="en-US" dirty="0" smtClean="0"/>
              <a:t>long-term; discuss </a:t>
            </a:r>
            <a:r>
              <a:rPr lang="en-US" dirty="0"/>
              <a:t>possible goals, indicating </a:t>
            </a:r>
            <a:r>
              <a:rPr lang="en-US" dirty="0" smtClean="0"/>
              <a:t>if </a:t>
            </a:r>
            <a:r>
              <a:rPr lang="en-US" dirty="0"/>
              <a:t>the client chooses to proceed, goals will be formed </a:t>
            </a:r>
            <a:r>
              <a:rPr lang="en-US" dirty="0" smtClean="0"/>
              <a:t>collaboratively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First Session with Culturally Diverse Clients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6373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Approach goals by:</a:t>
            </a:r>
          </a:p>
          <a:p>
            <a:pPr lvl="1"/>
            <a:r>
              <a:rPr lang="en-US" dirty="0" smtClean="0"/>
              <a:t>Discussing </a:t>
            </a:r>
            <a:r>
              <a:rPr lang="en-US" dirty="0"/>
              <a:t>the client’s possible concerns, and your own if you have </a:t>
            </a:r>
            <a:r>
              <a:rPr lang="en-US" dirty="0" smtClean="0"/>
              <a:t>any</a:t>
            </a:r>
            <a:endParaRPr lang="en-US" dirty="0"/>
          </a:p>
          <a:p>
            <a:pPr lvl="1"/>
            <a:r>
              <a:rPr lang="en-US" dirty="0" smtClean="0"/>
              <a:t>Ending </a:t>
            </a:r>
            <a:r>
              <a:rPr lang="en-US" dirty="0"/>
              <a:t>the session with a formal goodbye and plans for what will transpire </a:t>
            </a:r>
            <a:r>
              <a:rPr lang="en-US" dirty="0" smtClean="0"/>
              <a:t>next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First Session with Culturally Diverse Clients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00403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Timing is an important part of introducing race and ethnicity into therapy</a:t>
            </a:r>
          </a:p>
          <a:p>
            <a:pPr lvl="1"/>
            <a:r>
              <a:rPr lang="en-US" dirty="0" smtClean="0"/>
              <a:t>It is the therapist’s duty to introduce the topic</a:t>
            </a:r>
          </a:p>
          <a:p>
            <a:r>
              <a:rPr lang="en-US" dirty="0" smtClean="0"/>
              <a:t>Therapist’s ethnic identity must be brought into treatment if we want to be able to invite the client’s ethnic identity into the relationship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Talking About Race and Ethnicity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96417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White therapists’ experience talking about issues of race and ethnicity with clients is especially difficult</a:t>
            </a:r>
          </a:p>
          <a:p>
            <a:pPr lvl="1"/>
            <a:r>
              <a:rPr lang="en-US" dirty="0" smtClean="0"/>
              <a:t>Some literature speaks of white therapists becoming anti-racist, which requires taking risks and challenging White privilege and racism</a:t>
            </a:r>
          </a:p>
          <a:p>
            <a:r>
              <a:rPr lang="en-US" dirty="0" smtClean="0"/>
              <a:t>Therapist self-disclosure can be used to model talking about ethnicity, which also diminishes the invisibility of whiteness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Talking About Race and Ethnicity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64399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The therapist’s intention should be one of openness, curiosity, courage, willingness to take risks, and self awareness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Talking About Race and Ethnicity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694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>Freewheeling: </a:t>
            </a:r>
            <a:r>
              <a:rPr lang="en-US" dirty="0" smtClean="0"/>
              <a:t>The helping process must be continually adapted to the specific cultural needs of differing clients</a:t>
            </a:r>
          </a:p>
          <a:p>
            <a:pPr lvl="1"/>
            <a:r>
              <a:rPr lang="en-US" dirty="0" smtClean="0"/>
              <a:t>Providers should alter techniques (e.g., general activity level, mode of verbal intervention, content of remarks, tone of voice), and be aware of approaches that are culture-bound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Cross-Cultural Helping is Different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340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>Bilateral:</a:t>
            </a:r>
            <a:r>
              <a:rPr lang="en-US" dirty="0" smtClean="0"/>
              <a:t> Provider should be willing to collaborate with the client to define the process itself</a:t>
            </a:r>
          </a:p>
          <a:p>
            <a:pPr lvl="1"/>
            <a:r>
              <a:rPr lang="en-US" dirty="0" smtClean="0"/>
              <a:t>Culturally competent professionals adapt and adjust their efforts according to the cultural needs of their clients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Cross-Cultural Helping is Different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31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Ethnicity</a:t>
            </a:r>
          </a:p>
          <a:p>
            <a:r>
              <a:rPr lang="en-US" dirty="0" smtClean="0"/>
              <a:t>Race</a:t>
            </a:r>
          </a:p>
          <a:p>
            <a:r>
              <a:rPr lang="en-US" dirty="0" smtClean="0"/>
              <a:t>Difference</a:t>
            </a:r>
          </a:p>
          <a:p>
            <a:r>
              <a:rPr lang="en-US" dirty="0" smtClean="0"/>
              <a:t>Power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Four Systems of Psychological Dynamics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3831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Ethnicity:</a:t>
            </a:r>
            <a:r>
              <a:rPr lang="en-US" dirty="0" smtClean="0"/>
              <a:t> </a:t>
            </a:r>
            <a:r>
              <a:rPr lang="en-US" dirty="0"/>
              <a:t>Psychological dynamics and definitions of self that satisfy a need for historical connection and security, and which are informed by the value that society places on the group to which an individual </a:t>
            </a:r>
            <a:r>
              <a:rPr lang="en-US" dirty="0" smtClean="0"/>
              <a:t>belongs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Four Systems of Psychological Dynamics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7786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Race: </a:t>
            </a:r>
            <a:r>
              <a:rPr lang="en-US" dirty="0"/>
              <a:t>A socially constructed category which relies on biological differences as markers for status assignment within a social </a:t>
            </a:r>
            <a:r>
              <a:rPr lang="en-US" dirty="0" smtClean="0"/>
              <a:t>system</a:t>
            </a:r>
          </a:p>
          <a:p>
            <a:pPr lvl="1"/>
            <a:r>
              <a:rPr lang="en-US" dirty="0" smtClean="0"/>
              <a:t>Often</a:t>
            </a:r>
            <a:r>
              <a:rPr lang="en-US" dirty="0"/>
              <a:t>, the status assignment is based on skin color identity and is tied to the social structure which promotes a power differential between </a:t>
            </a:r>
            <a:r>
              <a:rPr lang="en-US" dirty="0" smtClean="0"/>
              <a:t>whites </a:t>
            </a:r>
            <a:r>
              <a:rPr lang="en-US" dirty="0"/>
              <a:t>and people of </a:t>
            </a:r>
            <a:r>
              <a:rPr lang="en-US" dirty="0" smtClean="0"/>
              <a:t>color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Four Systems of Psychological Dynamics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429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Difference:</a:t>
            </a:r>
            <a:r>
              <a:rPr lang="en-US" dirty="0" smtClean="0"/>
              <a:t> </a:t>
            </a:r>
            <a:r>
              <a:rPr lang="en-US" dirty="0"/>
              <a:t>Difference occurs in feelings, attitudes, perceptions, and </a:t>
            </a:r>
            <a:r>
              <a:rPr lang="en-US" dirty="0" smtClean="0"/>
              <a:t>behaviors</a:t>
            </a:r>
          </a:p>
          <a:p>
            <a:pPr lvl="1"/>
            <a:r>
              <a:rPr lang="en-US" dirty="0" smtClean="0"/>
              <a:t>Providers </a:t>
            </a:r>
            <a:r>
              <a:rPr lang="en-US" dirty="0"/>
              <a:t>should prepare for the negative feelings and reactions that are often associated with experiencing the self as different from </a:t>
            </a:r>
            <a:r>
              <a:rPr lang="en-US" dirty="0" smtClean="0"/>
              <a:t>others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Four Systems of Psychological Dynamics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8992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Genesis">
      <a:dk1>
        <a:sysClr val="windowText" lastClr="000000"/>
      </a:dk1>
      <a:lt1>
        <a:sysClr val="window" lastClr="FFFFFF"/>
      </a:lt1>
      <a:dk2>
        <a:srgbClr val="465466"/>
      </a:dk2>
      <a:lt2>
        <a:srgbClr val="BBD7F8"/>
      </a:lt2>
      <a:accent1>
        <a:srgbClr val="80B606"/>
      </a:accent1>
      <a:accent2>
        <a:srgbClr val="E29F1D"/>
      </a:accent2>
      <a:accent3>
        <a:srgbClr val="2397E2"/>
      </a:accent3>
      <a:accent4>
        <a:srgbClr val="35ACA2"/>
      </a:accent4>
      <a:accent5>
        <a:srgbClr val="5430BB"/>
      </a:accent5>
      <a:accent6>
        <a:srgbClr val="8D34E0"/>
      </a:accent6>
      <a:hlink>
        <a:srgbClr val="00B0F0"/>
      </a:hlink>
      <a:folHlink>
        <a:srgbClr val="0070C0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Theme1.thmx</Template>
  <TotalTime>750</TotalTime>
  <Words>1918</Words>
  <Application>Microsoft Office PowerPoint</Application>
  <PresentationFormat>On-screen Show (4:3)</PresentationFormat>
  <Paragraphs>181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Theme1</vt:lpstr>
      <vt:lpstr>Cultural Diversity:  A Primer for the Human Services</vt:lpstr>
      <vt:lpstr>Chapter 3</vt:lpstr>
      <vt:lpstr>How Cross-Cultural Helping is Different</vt:lpstr>
      <vt:lpstr>How Cross-Cultural Helping is Different</vt:lpstr>
      <vt:lpstr>How Cross-Cultural Helping is Different</vt:lpstr>
      <vt:lpstr>Four Systems of Psychological Dynamics</vt:lpstr>
      <vt:lpstr>Four Systems of Psychological Dynamics</vt:lpstr>
      <vt:lpstr>Four Systems of Psychological Dynamics</vt:lpstr>
      <vt:lpstr>Four Systems of Psychological Dynamics</vt:lpstr>
      <vt:lpstr>Four Systems of Psychological Dynamics</vt:lpstr>
      <vt:lpstr>Hays’ ADDRESSING Framework</vt:lpstr>
      <vt:lpstr>ADDRESSING Framework</vt:lpstr>
      <vt:lpstr>ADDRESSING Framework in Clinical Work</vt:lpstr>
      <vt:lpstr>ADDRESSING Framework in Clinical Work</vt:lpstr>
      <vt:lpstr>ADDRESSING Framework in Clinical Work</vt:lpstr>
      <vt:lpstr>Preparing for  Cross-Cultural Work</vt:lpstr>
      <vt:lpstr>Preparing for  Cross-Cultural Work</vt:lpstr>
      <vt:lpstr>Preparing for  Cross-Cultural Work</vt:lpstr>
      <vt:lpstr>Preparing for  Cross-Cultural Work</vt:lpstr>
      <vt:lpstr>Assessing Culturally Diverse Clients</vt:lpstr>
      <vt:lpstr>Assessing Culturally Diverse Clients</vt:lpstr>
      <vt:lpstr>Assessing Culturally Diverse Clients</vt:lpstr>
      <vt:lpstr>Assessing Culturally Diverse Clients</vt:lpstr>
      <vt:lpstr>Assessing Culturally Diverse Clients</vt:lpstr>
      <vt:lpstr>Assessing Culturally Diverse Clients</vt:lpstr>
      <vt:lpstr>Assessing Culturally Diverse Clients</vt:lpstr>
      <vt:lpstr>Culturally-Sensitive  DSM-IV Diagnoses</vt:lpstr>
      <vt:lpstr>Culturally-Sensitive  DSM-IV Diagnoses</vt:lpstr>
      <vt:lpstr>First Session with Culturally Diverse Clients</vt:lpstr>
      <vt:lpstr>First Session with Culturally Diverse Clients</vt:lpstr>
      <vt:lpstr>First Session with Culturally Diverse Clients</vt:lpstr>
      <vt:lpstr>First Session with Culturally Diverse Clients</vt:lpstr>
      <vt:lpstr>Talking About Race and Ethnicity</vt:lpstr>
      <vt:lpstr>Talking About Race and Ethnicity</vt:lpstr>
      <vt:lpstr>Talking About Race and Ethnicity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Cultural Diversity:</dc:title>
  <dc:creator>Katie Schober</dc:creator>
  <cp:lastModifiedBy>Windows User</cp:lastModifiedBy>
  <cp:revision>25</cp:revision>
  <dcterms:created xsi:type="dcterms:W3CDTF">2014-01-17T04:22:33Z</dcterms:created>
  <dcterms:modified xsi:type="dcterms:W3CDTF">2014-01-18T19:56:01Z</dcterms:modified>
</cp:coreProperties>
</file>