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40"/>
  </p:notesMasterIdLst>
  <p:sldIdLst>
    <p:sldId id="257" r:id="rId2"/>
    <p:sldId id="258" r:id="rId3"/>
    <p:sldId id="259" r:id="rId4"/>
    <p:sldId id="260" r:id="rId5"/>
    <p:sldId id="261" r:id="rId6"/>
    <p:sldId id="262" r:id="rId7"/>
    <p:sldId id="291" r:id="rId8"/>
    <p:sldId id="263" r:id="rId9"/>
    <p:sldId id="292" r:id="rId10"/>
    <p:sldId id="264" r:id="rId11"/>
    <p:sldId id="265" r:id="rId12"/>
    <p:sldId id="293" r:id="rId13"/>
    <p:sldId id="266" r:id="rId14"/>
    <p:sldId id="294" r:id="rId15"/>
    <p:sldId id="267" r:id="rId16"/>
    <p:sldId id="268" r:id="rId17"/>
    <p:sldId id="269" r:id="rId18"/>
    <p:sldId id="270" r:id="rId19"/>
    <p:sldId id="295" r:id="rId20"/>
    <p:sldId id="271" r:id="rId21"/>
    <p:sldId id="272" r:id="rId22"/>
    <p:sldId id="273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96" r:id="rId32"/>
    <p:sldId id="297" r:id="rId33"/>
    <p:sldId id="286" r:id="rId34"/>
    <p:sldId id="298" r:id="rId35"/>
    <p:sldId id="288" r:id="rId36"/>
    <p:sldId id="289" r:id="rId37"/>
    <p:sldId id="290" r:id="rId38"/>
    <p:sldId id="299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212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BB310D-649A-4C6A-A8E9-21E82BD047E9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2E9C87-1E85-455E-985C-A43A1AA6E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271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0A3B3-86DB-40C2-9CD4-AFA16F33A2CB}" type="datetime2">
              <a:rPr lang="en-US" smtClean="0"/>
              <a:t>Monday, January 27, 2014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CFB7A-376C-4E40-BD62-B7060A5859B4}" type="datetime2">
              <a:rPr lang="en-US" smtClean="0"/>
              <a:t>Monday, January 27,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DBFB-9BF1-436A-8BCE-94B71C3EED0B}" type="datetime2">
              <a:rPr lang="en-US" smtClean="0"/>
              <a:t>Monday, January 27,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958197"/>
            <a:ext cx="7543800" cy="4188604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822960" y="685801"/>
            <a:ext cx="7543800" cy="9144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DAC3-E611-42DC-8E09-DF6C3F14491A}" type="datetime2">
              <a:rPr lang="en-US" smtClean="0"/>
              <a:t>Monday, January 27, 2014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EAD6-46E3-4898-B536-3577ABFB6B33}" type="datetime2">
              <a:rPr lang="en-US" smtClean="0"/>
              <a:t>Monday, January 27, 2014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F878B-667E-4DEE-B434-9EADF3D9F53B}" type="datetime2">
              <a:rPr lang="en-US" smtClean="0"/>
              <a:t>Monday, January 27, 2014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E150-0746-48FE-BC40-1ED41F9B4160}" type="datetime2">
              <a:rPr lang="en-US" smtClean="0"/>
              <a:t>Monday, January 27, 2014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B94D9-A206-4E79-A199-C15CA9E2831F}" type="datetime2">
              <a:rPr lang="en-US" smtClean="0"/>
              <a:t>Monday, January 27, 2014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95E3-24A3-4DE4-9982-5C30A9E572B7}" type="datetime2">
              <a:rPr lang="en-US" smtClean="0"/>
              <a:t>Monday, January 27, 2014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1E99-654A-4B61-8A8F-0E759113E7EA}" type="datetime2">
              <a:rPr lang="en-US" smtClean="0"/>
              <a:t>Monday, January 27, 2014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045D-0051-4293-936C-DA8A5C8C0141}" type="datetime2">
              <a:rPr lang="en-US" smtClean="0"/>
              <a:t>Monday, January 27, 2014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E356D13A-BAE5-41CF-8228-CAECB4A05FE6}" type="datetime2">
              <a:rPr lang="en-US" smtClean="0"/>
              <a:t>Monday, January 27,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8840" y="3500711"/>
            <a:ext cx="6172200" cy="685800"/>
          </a:xfrm>
        </p:spPr>
        <p:txBody>
          <a:bodyPr anchor="ctr">
            <a:normAutofit/>
          </a:bodyPr>
          <a:lstStyle/>
          <a:p>
            <a:r>
              <a:rPr lang="en-US" sz="2400" dirty="0"/>
              <a:t>By Jerry V. </a:t>
            </a:r>
            <a:r>
              <a:rPr lang="en-US" sz="2400" dirty="0" smtClean="0"/>
              <a:t>Diller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3731846" y="439615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71231" y="535353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Cultural Diversity: </a:t>
            </a:r>
            <a:b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 Primer for the Human Services</a:t>
            </a:r>
            <a:endParaRPr lang="en-US" sz="540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961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Stereotypes</a:t>
            </a:r>
          </a:p>
          <a:p>
            <a:pPr lvl="1"/>
            <a:r>
              <a:rPr lang="en-US" dirty="0" smtClean="0"/>
              <a:t>The simplistic judgment of traits and habits as applying to all members of a group</a:t>
            </a:r>
          </a:p>
          <a:p>
            <a:pPr lvl="1"/>
            <a:r>
              <a:rPr lang="en-US" dirty="0" smtClean="0"/>
              <a:t>Used to provide justification for exploitation or mistreatment</a:t>
            </a:r>
          </a:p>
          <a:p>
            <a:r>
              <a:rPr lang="en-US" dirty="0" smtClean="0"/>
              <a:t>People have a tendency to avoid or reframe as exceptions any challenges to held stereotypes or categorical thinking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Traits Supporting </a:t>
            </a:r>
            <a:br>
              <a:rPr lang="en-US" smtClean="0"/>
            </a:br>
            <a:r>
              <a:rPr lang="en-US" smtClean="0"/>
              <a:t>Racism and Prejudice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67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Frustration-aggression-displacement hypothesis</a:t>
            </a:r>
          </a:p>
          <a:p>
            <a:pPr lvl="1"/>
            <a:r>
              <a:rPr lang="en-US" dirty="0" smtClean="0"/>
              <a:t>People accumulate frustration, which creates aggression/hostility, which may be displaced onto an accessible and vulnerable target</a:t>
            </a:r>
          </a:p>
          <a:p>
            <a:pPr lvl="1"/>
            <a:r>
              <a:rPr lang="en-US" dirty="0" smtClean="0"/>
              <a:t>Displacement may be a function of projection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Psychological </a:t>
            </a:r>
            <a:br>
              <a:rPr lang="en-US" smtClean="0"/>
            </a:br>
            <a:r>
              <a:rPr lang="en-US" smtClean="0"/>
              <a:t>Theories Of Prejudice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651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Authoritarian personality type</a:t>
            </a:r>
          </a:p>
          <a:p>
            <a:pPr lvl="1"/>
            <a:r>
              <a:rPr lang="en-US" dirty="0" smtClean="0"/>
              <a:t>Prejudice stems from a specific personality type, rooted in personal insecurity and fear of difference</a:t>
            </a:r>
          </a:p>
          <a:p>
            <a:pPr lvl="1"/>
            <a:r>
              <a:rPr lang="en-US" dirty="0" smtClean="0"/>
              <a:t>Type is characterized by dichotomous thinking, and moralistic, nationalistic, and authoritarian thinking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Psychological </a:t>
            </a:r>
            <a:br>
              <a:rPr lang="en-US" dirty="0" smtClean="0"/>
            </a:br>
            <a:r>
              <a:rPr lang="en-US" dirty="0" smtClean="0"/>
              <a:t>Theories Of Prejudice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6329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 Rankism (Fuller, 2003)</a:t>
            </a:r>
          </a:p>
          <a:p>
            <a:pPr lvl="1"/>
            <a:r>
              <a:rPr lang="en-US" dirty="0" smtClean="0"/>
              <a:t>Abuse and discrimination are rooted in power differences within ranks and hierarchies</a:t>
            </a:r>
          </a:p>
          <a:p>
            <a:pPr lvl="1"/>
            <a:r>
              <a:rPr lang="en-US" dirty="0" smtClean="0"/>
              <a:t>Discrimination is used as a method securing or improving one’s own situation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Psychological </a:t>
            </a:r>
            <a:br>
              <a:rPr lang="en-US" smtClean="0"/>
            </a:br>
            <a:r>
              <a:rPr lang="en-US" smtClean="0"/>
              <a:t>Theories Of Prejudice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6365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Other theories attribute prejudice to:</a:t>
            </a:r>
          </a:p>
          <a:p>
            <a:pPr lvl="1"/>
            <a:r>
              <a:rPr lang="en-US" dirty="0" smtClean="0"/>
              <a:t>The promotion of economic and political objectives and ensuring justifications</a:t>
            </a:r>
          </a:p>
          <a:p>
            <a:pPr lvl="1"/>
            <a:r>
              <a:rPr lang="en-US" dirty="0" smtClean="0"/>
              <a:t>The desire to elevate one’s own self-esteem by regarding others as inferior</a:t>
            </a:r>
          </a:p>
          <a:p>
            <a:pPr lvl="1"/>
            <a:r>
              <a:rPr lang="en-US" dirty="0" smtClean="0"/>
              <a:t>Compliance with social norms and traditions</a:t>
            </a:r>
          </a:p>
          <a:p>
            <a:pPr lvl="1"/>
            <a:r>
              <a:rPr lang="en-US" dirty="0" smtClean="0"/>
              <a:t>Perceived differences in belief systems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Psychological </a:t>
            </a:r>
            <a:br>
              <a:rPr lang="en-US" smtClean="0"/>
            </a:br>
            <a:r>
              <a:rPr lang="en-US" smtClean="0"/>
              <a:t>Theories Of Prejudice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1881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Racial </a:t>
            </a:r>
            <a:r>
              <a:rPr lang="en-US" dirty="0" err="1"/>
              <a:t>m</a:t>
            </a:r>
            <a:r>
              <a:rPr lang="en-US" dirty="0" err="1" smtClean="0"/>
              <a:t>icroaggressions</a:t>
            </a:r>
            <a:endParaRPr lang="en-US" dirty="0" smtClean="0"/>
          </a:p>
          <a:p>
            <a:pPr lvl="1"/>
            <a:r>
              <a:rPr lang="en-US" dirty="0" smtClean="0"/>
              <a:t>Daily indignities and slights that communicate hostility and racism</a:t>
            </a:r>
          </a:p>
          <a:p>
            <a:pPr lvl="1"/>
            <a:r>
              <a:rPr lang="en-US" dirty="0" smtClean="0"/>
              <a:t>Commonly insidious rather than overt</a:t>
            </a:r>
          </a:p>
          <a:p>
            <a:pPr lvl="1"/>
            <a:r>
              <a:rPr lang="en-US" dirty="0" smtClean="0"/>
              <a:t>Often are “hard-wired” and held unconsciously</a:t>
            </a:r>
          </a:p>
          <a:p>
            <a:r>
              <a:rPr lang="en-US" dirty="0" smtClean="0"/>
              <a:t>Implicit bias</a:t>
            </a:r>
          </a:p>
          <a:p>
            <a:pPr lvl="1"/>
            <a:r>
              <a:rPr lang="en-US" dirty="0" smtClean="0"/>
              <a:t>Racial biases that are held subconsciously and which are indicated in social neurology</a:t>
            </a:r>
          </a:p>
          <a:p>
            <a:pPr lvl="1"/>
            <a:r>
              <a:rPr lang="en-US" dirty="0" smtClean="0"/>
              <a:t>Amygdala reacts to faces of out-group members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Microaggressions</a:t>
            </a:r>
            <a:br>
              <a:rPr lang="en-US" smtClean="0"/>
            </a:br>
            <a:r>
              <a:rPr lang="en-US" smtClean="0"/>
              <a:t>And Implicit Bias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6391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Individual racism is a common source or contributor to the problems of culturally diverse clients</a:t>
            </a:r>
          </a:p>
          <a:p>
            <a:r>
              <a:rPr lang="en-US" dirty="0" smtClean="0"/>
              <a:t>Clients may suffer from issues related to direct experiences or indirect consequences of racism</a:t>
            </a:r>
          </a:p>
          <a:p>
            <a:r>
              <a:rPr lang="en-US" dirty="0" smtClean="0"/>
              <a:t>Providers must be aware of prejudices to avoid misguiding clients and to ensure seeing the client as an individual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For Providers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3498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Institutions</a:t>
            </a:r>
            <a:r>
              <a:rPr lang="en-US" dirty="0" smtClean="0"/>
              <a:t>: Societal networks that control the allocation of resources to individuals or groups</a:t>
            </a:r>
          </a:p>
          <a:p>
            <a:pPr lvl="1"/>
            <a:r>
              <a:rPr lang="en-US" dirty="0" smtClean="0"/>
              <a:t>Includes the media, police, courts/jails, banks, schools, employers, healthcare, religious institutions, and government</a:t>
            </a:r>
          </a:p>
          <a:p>
            <a:pPr lvl="1"/>
            <a:r>
              <a:rPr lang="en-US" dirty="0" smtClean="0"/>
              <a:t>Institutions have racism embedded in their bylaws, practices, and organizational culture</a:t>
            </a:r>
          </a:p>
          <a:p>
            <a:pPr lvl="2"/>
            <a:r>
              <a:rPr lang="en-US" dirty="0" smtClean="0"/>
              <a:t>An effect of which is the ability of individuals to disavow personal responsibility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Institutional Racism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8187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The reports of the victims themselves are often rejected by those who have a desire to ignore racism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Determining </a:t>
            </a:r>
            <a:br>
              <a:rPr lang="en-US" smtClean="0"/>
            </a:br>
            <a:r>
              <a:rPr lang="en-US" smtClean="0"/>
              <a:t>Institutional Racism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9118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Institutional racism can be objectively realized by comparing the frequency of a phenomenon within a group to the frequency of the phenomenon within the general population</a:t>
            </a:r>
          </a:p>
          <a:p>
            <a:pPr lvl="1"/>
            <a:r>
              <a:rPr lang="en-US" dirty="0" smtClean="0"/>
              <a:t>While certain cultural aspects may predispose a group to certain characteristics, stereotypes are often utilized to attribute the frequency of a phenomenon to characteristics of a group instead of institutional practices 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Determining </a:t>
            </a:r>
            <a:br>
              <a:rPr lang="en-US" smtClean="0"/>
            </a:br>
            <a:r>
              <a:rPr lang="en-US" smtClean="0"/>
              <a:t>Institutional Racism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266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 anchor="t">
            <a:noAutofit/>
          </a:bodyPr>
          <a:lstStyle/>
          <a:p>
            <a:r>
              <a:rPr lang="en-US" sz="2400" dirty="0" smtClean="0"/>
              <a:t>Understanding Racism, Prejudice, and White Privilege</a:t>
            </a:r>
            <a:endParaRPr lang="en-US" sz="24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4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0156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Consciousness</a:t>
            </a:r>
          </a:p>
          <a:p>
            <a:pPr lvl="1"/>
            <a:r>
              <a:rPr lang="en-US" dirty="0" smtClean="0"/>
              <a:t>People in a system may or may not be aware of the existence and impact of practices</a:t>
            </a:r>
          </a:p>
          <a:p>
            <a:r>
              <a:rPr lang="en-US" dirty="0" smtClean="0"/>
              <a:t>Intent</a:t>
            </a:r>
          </a:p>
          <a:p>
            <a:pPr lvl="1"/>
            <a:r>
              <a:rPr lang="en-US" dirty="0" smtClean="0"/>
              <a:t>Practices may or may not have been purposely created (e.g., de jure and de facto segregation)</a:t>
            </a:r>
          </a:p>
          <a:p>
            <a:r>
              <a:rPr lang="en-US" dirty="0" smtClean="0"/>
              <a:t>Consciousness and intent do not justify the effects and consequences of institutional racism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Consciousness, </a:t>
            </a:r>
            <a:br>
              <a:rPr lang="en-US" smtClean="0"/>
            </a:br>
            <a:r>
              <a:rPr lang="en-US" smtClean="0"/>
              <a:t>Intent, and Denial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301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Denial frequently coincides with institutional racism because: </a:t>
            </a:r>
          </a:p>
          <a:p>
            <a:pPr lvl="1"/>
            <a:r>
              <a:rPr lang="en-US" dirty="0" smtClean="0"/>
              <a:t>Practices may precede individual tenure and the ability to challenge practices may be outside of one’s status or power</a:t>
            </a:r>
          </a:p>
          <a:p>
            <a:pPr lvl="1"/>
            <a:r>
              <a:rPr lang="en-US" dirty="0" smtClean="0"/>
              <a:t>People feel powerless in large organizations</a:t>
            </a:r>
          </a:p>
          <a:p>
            <a:pPr lvl="1"/>
            <a:r>
              <a:rPr lang="en-US" dirty="0" smtClean="0"/>
              <a:t>Institutions are naturally conservative and inclined to maintain status quo</a:t>
            </a:r>
          </a:p>
          <a:p>
            <a:pPr lvl="1"/>
            <a:r>
              <a:rPr lang="en-US" dirty="0" smtClean="0"/>
              <a:t>Racist practices are often multiple, mutually reinforcing, and complicated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Consciousness, </a:t>
            </a:r>
            <a:br>
              <a:rPr lang="en-US" smtClean="0"/>
            </a:br>
            <a:r>
              <a:rPr lang="en-US" smtClean="0"/>
              <a:t>Intent, and Denial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0523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clients cannot receive culturally competent services, providers’ work is drastically compromised</a:t>
            </a:r>
          </a:p>
          <a:p>
            <a:r>
              <a:rPr lang="en-US" dirty="0" smtClean="0"/>
              <a:t>Client perceptions of the agency as a whole has an affect on the relationship between the client and the provider</a:t>
            </a:r>
          </a:p>
          <a:p>
            <a:r>
              <a:rPr lang="en-US" dirty="0" smtClean="0"/>
              <a:t>If an agency has institutionally racist practices, clients will perceive providers as being responsible for such practices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Implications For Providers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1987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Institutional racism keeps people of color from accessing society’s institutions</a:t>
            </a:r>
          </a:p>
          <a:p>
            <a:pPr lvl="1"/>
            <a:r>
              <a:rPr lang="en-US" dirty="0" smtClean="0"/>
              <a:t>Cultural racism makes them uncomfortable if they do gain entry</a:t>
            </a:r>
          </a:p>
          <a:p>
            <a:r>
              <a:rPr lang="en-US" dirty="0" smtClean="0"/>
              <a:t>Institutions have own cultures, which individuals are expected to adopt</a:t>
            </a:r>
          </a:p>
          <a:p>
            <a:r>
              <a:rPr lang="en-US" dirty="0" smtClean="0"/>
              <a:t>Established norms are generally based on dominant culture</a:t>
            </a:r>
          </a:p>
          <a:p>
            <a:pPr lvl="1"/>
            <a:r>
              <a:rPr lang="en-US" dirty="0" smtClean="0"/>
              <a:t>Behaviors outside norms judged as bad or wrong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Cultural Racism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2050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Cultural racism is evident in:</a:t>
            </a:r>
          </a:p>
          <a:p>
            <a:pPr lvl="1"/>
            <a:r>
              <a:rPr lang="en-US" dirty="0" smtClean="0"/>
              <a:t>Holidays and celebrations</a:t>
            </a:r>
          </a:p>
          <a:p>
            <a:pPr lvl="1"/>
            <a:r>
              <a:rPr lang="en-US" dirty="0" smtClean="0"/>
              <a:t>Personal traits</a:t>
            </a:r>
          </a:p>
          <a:p>
            <a:pPr lvl="1"/>
            <a:r>
              <a:rPr lang="en-US" dirty="0" smtClean="0"/>
              <a:t>Language</a:t>
            </a:r>
          </a:p>
          <a:p>
            <a:pPr lvl="1"/>
            <a:r>
              <a:rPr lang="en-US" dirty="0" smtClean="0"/>
              <a:t>Standards of dress</a:t>
            </a:r>
          </a:p>
          <a:p>
            <a:pPr lvl="1"/>
            <a:r>
              <a:rPr lang="en-US" dirty="0" smtClean="0"/>
              <a:t>Standards of beauty</a:t>
            </a:r>
          </a:p>
          <a:p>
            <a:pPr lvl="1"/>
            <a:r>
              <a:rPr lang="en-US" dirty="0" smtClean="0"/>
              <a:t>Cultural icons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Cultural Racism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4105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Providers should be aware of cultural values they bring to the counseling session</a:t>
            </a:r>
          </a:p>
          <a:p>
            <a:r>
              <a:rPr lang="en-US" dirty="0" smtClean="0"/>
              <a:t>Clients may act out frustration of the systemic negation of their cultural ways against a White service provider</a:t>
            </a:r>
          </a:p>
          <a:p>
            <a:r>
              <a:rPr lang="en-US" dirty="0" smtClean="0"/>
              <a:t>Goals set in treatment and helping methods must make sense to the patient</a:t>
            </a:r>
          </a:p>
          <a:p>
            <a:pPr lvl="1"/>
            <a:r>
              <a:rPr lang="en-US" dirty="0" smtClean="0"/>
              <a:t>Views of healing and the helping process differ between cultures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Implications For Providers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9905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u="sng" dirty="0" smtClean="0"/>
              <a:t>White privilege</a:t>
            </a:r>
            <a:r>
              <a:rPr lang="en-US" dirty="0" smtClean="0"/>
              <a:t>: Set of benefits automatically provided to European Americans on the basis of skin color</a:t>
            </a:r>
          </a:p>
          <a:p>
            <a:pPr lvl="1"/>
            <a:r>
              <a:rPr lang="en-US" dirty="0" smtClean="0"/>
              <a:t>Core component of daily White experience</a:t>
            </a:r>
          </a:p>
          <a:p>
            <a:pPr lvl="1"/>
            <a:r>
              <a:rPr lang="en-US" dirty="0" smtClean="0"/>
              <a:t>Often not acknowledged or denied in order to avoid guilt or the relinquishing of privilege </a:t>
            </a:r>
          </a:p>
          <a:p>
            <a:pPr lvl="1"/>
            <a:r>
              <a:rPr lang="en-US" dirty="0" smtClean="0"/>
              <a:t>May be invisible to European Americans, but is very visible to people of color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White Privilege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6819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Examples (McIntosh, 1989) include:</a:t>
            </a:r>
          </a:p>
          <a:p>
            <a:pPr lvl="1"/>
            <a:r>
              <a:rPr lang="en-US" dirty="0" smtClean="0"/>
              <a:t>Never being asked to speak for all the members of one’s racial group</a:t>
            </a:r>
          </a:p>
          <a:p>
            <a:pPr lvl="1"/>
            <a:r>
              <a:rPr lang="en-US" dirty="0" smtClean="0"/>
              <a:t>Turning on the television or consuming other media and seeing people of one’s own race widely represented</a:t>
            </a:r>
          </a:p>
          <a:p>
            <a:pPr lvl="1"/>
            <a:r>
              <a:rPr lang="en-US" dirty="0" smtClean="0"/>
              <a:t>Taking a job with an affirmative action employer without having co-workers suspect the position was given based on one’s race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Typical Experiences </a:t>
            </a:r>
            <a:br>
              <a:rPr lang="en-US" smtClean="0"/>
            </a:br>
            <a:r>
              <a:rPr lang="en-US" smtClean="0"/>
              <a:t>Of Privileged Whites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0057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Unachieved attitudes</a:t>
            </a:r>
          </a:p>
          <a:p>
            <a:pPr lvl="1"/>
            <a:r>
              <a:rPr lang="en-US" dirty="0" smtClean="0"/>
              <a:t>Those which are not thought through, or which lack commitment to any position</a:t>
            </a:r>
          </a:p>
          <a:p>
            <a:pPr lvl="2"/>
            <a:r>
              <a:rPr lang="en-US" b="1" u="sng" dirty="0" smtClean="0"/>
              <a:t>Avoidant</a:t>
            </a:r>
            <a:r>
              <a:rPr lang="en-US" dirty="0" smtClean="0"/>
              <a:t>: Ignore, minimize, or deny role of race in relation to their own identity and that of non-Whites</a:t>
            </a:r>
          </a:p>
          <a:p>
            <a:pPr lvl="2"/>
            <a:r>
              <a:rPr lang="en-US" b="1" u="sng" dirty="0" smtClean="0"/>
              <a:t>Dependent</a:t>
            </a:r>
            <a:r>
              <a:rPr lang="en-US" dirty="0" smtClean="0"/>
              <a:t>: Hold some position they have adopted from a significant other</a:t>
            </a:r>
          </a:p>
          <a:p>
            <a:pPr lvl="2"/>
            <a:r>
              <a:rPr lang="en-US" b="1" u="sng" dirty="0" smtClean="0"/>
              <a:t>Dissonant</a:t>
            </a:r>
            <a:r>
              <a:rPr lang="en-US" dirty="0" smtClean="0"/>
              <a:t>: Uncertain about their beliefs and open to new information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White Racial </a:t>
            </a:r>
            <a:br>
              <a:rPr lang="en-US" smtClean="0"/>
            </a:br>
            <a:r>
              <a:rPr lang="en-US" smtClean="0"/>
              <a:t>Attitude Types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4469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Achieved attitudes</a:t>
            </a:r>
          </a:p>
          <a:p>
            <a:pPr lvl="1"/>
            <a:r>
              <a:rPr lang="en-US" dirty="0" smtClean="0"/>
              <a:t>Those which have been explored, committed to, and integrated into one’s belief system</a:t>
            </a:r>
          </a:p>
          <a:p>
            <a:pPr lvl="2"/>
            <a:r>
              <a:rPr lang="en-US" b="1" u="sng" dirty="0" smtClean="0"/>
              <a:t>Dominative</a:t>
            </a:r>
            <a:r>
              <a:rPr lang="en-US" dirty="0" smtClean="0"/>
              <a:t>: Believe the majority group should dominate</a:t>
            </a:r>
          </a:p>
          <a:p>
            <a:pPr lvl="2"/>
            <a:r>
              <a:rPr lang="en-US" b="1" u="sng" dirty="0" smtClean="0"/>
              <a:t>Conflictive</a:t>
            </a:r>
            <a:r>
              <a:rPr lang="en-US" dirty="0" smtClean="0"/>
              <a:t>: Oppose efforts to rectify effects of discrimination, but don’t support racism outright</a:t>
            </a:r>
          </a:p>
          <a:p>
            <a:pPr lvl="2"/>
            <a:r>
              <a:rPr lang="en-US" b="1" u="sng" dirty="0" smtClean="0"/>
              <a:t>Integrative</a:t>
            </a:r>
            <a:r>
              <a:rPr lang="en-US" dirty="0" smtClean="0"/>
              <a:t>: Understand their White identity and favor interracial contact and harmony</a:t>
            </a:r>
          </a:p>
          <a:p>
            <a:pPr lvl="2"/>
            <a:r>
              <a:rPr lang="en-US" b="1" u="sng" dirty="0" smtClean="0"/>
              <a:t>Reactive</a:t>
            </a:r>
            <a:r>
              <a:rPr lang="en-US" dirty="0" smtClean="0"/>
              <a:t>: Feel guilty for White identity and militantly oppose racism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White Racial </a:t>
            </a:r>
            <a:br>
              <a:rPr lang="en-US" dirty="0" smtClean="0"/>
            </a:br>
            <a:r>
              <a:rPr lang="en-US" dirty="0" smtClean="0"/>
              <a:t>Attitude Types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543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u="sng" dirty="0" smtClean="0"/>
              <a:t>Racism</a:t>
            </a:r>
            <a:r>
              <a:rPr lang="en-US" b="1" dirty="0" smtClean="0"/>
              <a:t>:</a:t>
            </a:r>
            <a:r>
              <a:rPr lang="en-US" dirty="0" smtClean="0"/>
              <a:t> Subordination of racial groups who have little power by members of a racial group with more social power</a:t>
            </a:r>
          </a:p>
          <a:p>
            <a:r>
              <a:rPr lang="en-US" dirty="0" smtClean="0"/>
              <a:t>Prejudice and racism are different</a:t>
            </a:r>
          </a:p>
          <a:p>
            <a:pPr lvl="1"/>
            <a:r>
              <a:rPr lang="en-US" dirty="0" smtClean="0"/>
              <a:t>Prejudice is an antipathy, or negative feelings that are held by a person or group about another group</a:t>
            </a:r>
          </a:p>
          <a:p>
            <a:pPr lvl="1"/>
            <a:r>
              <a:rPr lang="en-US" dirty="0" smtClean="0"/>
              <a:t>Racism includes power differentials</a:t>
            </a:r>
          </a:p>
          <a:p>
            <a:pPr lvl="2"/>
            <a:r>
              <a:rPr lang="en-US" dirty="0" smtClean="0"/>
              <a:t>It is the racial attitudes and behaviors of majority group members against minority group members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Defining and Contextualizing Racism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20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Helm’s (1995) developmental process by which Whites can recognize and abandon their privilege</a:t>
            </a:r>
          </a:p>
          <a:p>
            <a:pPr lvl="1"/>
            <a:r>
              <a:rPr lang="en-US" dirty="0" smtClean="0"/>
              <a:t>Consists of six statuses:</a:t>
            </a:r>
          </a:p>
          <a:p>
            <a:pPr lvl="2"/>
            <a:r>
              <a:rPr lang="en-US" b="1" u="sng" dirty="0" smtClean="0"/>
              <a:t>Contact status</a:t>
            </a:r>
            <a:r>
              <a:rPr lang="en-US" dirty="0" smtClean="0"/>
              <a:t>: Internalization of majority culture’s view of people of color, and the advantages of being White</a:t>
            </a:r>
          </a:p>
          <a:p>
            <a:pPr lvl="2"/>
            <a:r>
              <a:rPr lang="en-US" b="1" u="sng" dirty="0" smtClean="0"/>
              <a:t>Disintegration status</a:t>
            </a:r>
            <a:r>
              <a:rPr lang="en-US" dirty="0" smtClean="0"/>
              <a:t>: Anxiety associated with unresolved racial or moral issues that force one to choose between own-group loyalty and humanism; awareness that race matters and guilt about White privilege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White Racial Identity Development Model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7668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Helm’s (1995) developmental process by which Whites can recognize and abandon their privilege</a:t>
            </a:r>
          </a:p>
          <a:p>
            <a:pPr lvl="1"/>
            <a:r>
              <a:rPr lang="en-US" dirty="0" smtClean="0"/>
              <a:t>Consists of six statuses:</a:t>
            </a:r>
          </a:p>
          <a:p>
            <a:pPr lvl="2"/>
            <a:r>
              <a:rPr lang="en-US" b="1" u="sng" dirty="0" smtClean="0"/>
              <a:t>Reintegration status</a:t>
            </a:r>
            <a:r>
              <a:rPr lang="en-US" dirty="0" smtClean="0"/>
              <a:t>: Idealization of one’s racial group and a concurrent rejection of other racial groups as an attempt to deal with discomfort</a:t>
            </a:r>
          </a:p>
          <a:p>
            <a:pPr lvl="2"/>
            <a:r>
              <a:rPr lang="en-US" b="1" u="sng" dirty="0" err="1" smtClean="0"/>
              <a:t>Pseudoindependence</a:t>
            </a:r>
            <a:r>
              <a:rPr lang="en-US" b="1" u="sng" dirty="0" smtClean="0"/>
              <a:t> status</a:t>
            </a:r>
            <a:r>
              <a:rPr lang="en-US" dirty="0" smtClean="0"/>
              <a:t>: Development of intellectual acceptance of racial differences and a deceptive tolerance of other groups not yet integrated emotionally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White Racial Identity Development Model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8440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Helm’s (1995) developmental process by which Whites can recognize and abandon their privilege</a:t>
            </a:r>
          </a:p>
          <a:p>
            <a:pPr lvl="1"/>
            <a:r>
              <a:rPr lang="en-US" dirty="0" smtClean="0"/>
              <a:t>Consists of six statuses:</a:t>
            </a:r>
          </a:p>
          <a:p>
            <a:pPr lvl="2"/>
            <a:r>
              <a:rPr lang="en-US" b="1" u="sng" dirty="0" smtClean="0"/>
              <a:t>Immersion/emersion status</a:t>
            </a:r>
            <a:r>
              <a:rPr lang="en-US" dirty="0" smtClean="0"/>
              <a:t>: Redefining one’s Whiteness, understanding White privilege, and searching for a personal understanding of racism; often prompted by personal rejection by People of Color</a:t>
            </a:r>
          </a:p>
          <a:p>
            <a:pPr lvl="2"/>
            <a:r>
              <a:rPr lang="en-US" b="1" u="sng" dirty="0" smtClean="0"/>
              <a:t>Autonomy status</a:t>
            </a:r>
            <a:r>
              <a:rPr lang="en-US" dirty="0" smtClean="0"/>
              <a:t>: Coming to peace with one’s own Whiteness and developing a positive </a:t>
            </a:r>
            <a:r>
              <a:rPr lang="en-US" dirty="0" err="1" smtClean="0"/>
              <a:t>socioracial</a:t>
            </a:r>
            <a:r>
              <a:rPr lang="en-US" dirty="0" smtClean="0"/>
              <a:t>-group commitment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White Racial Identity Development Model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310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err="1" smtClean="0"/>
              <a:t>Ponterotto’s</a:t>
            </a:r>
            <a:r>
              <a:rPr lang="en-US" dirty="0" smtClean="0"/>
              <a:t> (1988) model of racial identity and consciousness development of Whites in a multicultural learning environment consists of four stages: </a:t>
            </a:r>
          </a:p>
          <a:p>
            <a:pPr lvl="1"/>
            <a:r>
              <a:rPr lang="en-US" b="1" u="sng" dirty="0" smtClean="0"/>
              <a:t>Pre-exposure</a:t>
            </a:r>
            <a:r>
              <a:rPr lang="en-US" dirty="0" smtClean="0"/>
              <a:t>: Student has given little thought to multicultural issues</a:t>
            </a:r>
          </a:p>
          <a:p>
            <a:pPr lvl="1"/>
            <a:r>
              <a:rPr lang="en-US" b="1" u="sng" dirty="0" smtClean="0"/>
              <a:t>Exposure</a:t>
            </a:r>
            <a:r>
              <a:rPr lang="en-US" dirty="0" smtClean="0"/>
              <a:t>: Students are frequently confronted with minorities and the realities of racism, stimulating anger and guilt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Identity Development</a:t>
            </a:r>
            <a:br>
              <a:rPr lang="en-US" smtClean="0"/>
            </a:br>
            <a:r>
              <a:rPr lang="en-US" smtClean="0"/>
              <a:t>In The Classroom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5073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err="1" smtClean="0"/>
              <a:t>Ponterotto’s</a:t>
            </a:r>
            <a:r>
              <a:rPr lang="en-US" dirty="0" smtClean="0"/>
              <a:t> (1988) model of racial identity and consciousness development of Whites in a multicultural learning environment consists of four stages: </a:t>
            </a:r>
          </a:p>
          <a:p>
            <a:pPr lvl="1"/>
            <a:r>
              <a:rPr lang="en-US" b="1" u="sng" dirty="0" smtClean="0"/>
              <a:t>Zealot-defensive</a:t>
            </a:r>
            <a:r>
              <a:rPr lang="en-US" dirty="0" smtClean="0"/>
              <a:t>: Reactions to the exposure stage come in the form of over-identification with minorities or distancing themselves from issues</a:t>
            </a:r>
          </a:p>
          <a:p>
            <a:pPr lvl="1"/>
            <a:r>
              <a:rPr lang="en-US" b="1" u="sng" dirty="0" smtClean="0"/>
              <a:t>Integration</a:t>
            </a:r>
            <a:r>
              <a:rPr lang="en-US" dirty="0" smtClean="0"/>
              <a:t>: Extremes of previous stage decrease in intensity resulting in interest, respect, and appreciation for role differences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Identity Development</a:t>
            </a:r>
            <a:br>
              <a:rPr lang="en-US" smtClean="0"/>
            </a:br>
            <a:r>
              <a:rPr lang="en-US" smtClean="0"/>
              <a:t>In The Classroom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5962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Whites can become cultural allies by playing a role in challenging oppression and creating alternatives</a:t>
            </a:r>
          </a:p>
          <a:p>
            <a:pPr lvl="1"/>
            <a:r>
              <a:rPr lang="en-US" dirty="0" smtClean="0"/>
              <a:t>Cultural allies are characterized by (Thompson, 2005:</a:t>
            </a:r>
          </a:p>
          <a:p>
            <a:pPr lvl="2"/>
            <a:r>
              <a:rPr lang="en-US" dirty="0" smtClean="0"/>
              <a:t>Awareness of white privilege</a:t>
            </a:r>
          </a:p>
          <a:p>
            <a:pPr lvl="2"/>
            <a:r>
              <a:rPr lang="en-US" dirty="0" smtClean="0"/>
              <a:t>Willingness to take risks and to take a stand</a:t>
            </a:r>
          </a:p>
          <a:p>
            <a:pPr lvl="2"/>
            <a:r>
              <a:rPr lang="en-US" dirty="0" smtClean="0"/>
              <a:t>A belief in the potential of minority groups</a:t>
            </a:r>
          </a:p>
          <a:p>
            <a:pPr lvl="2"/>
            <a:r>
              <a:rPr lang="en-US" dirty="0" smtClean="0"/>
              <a:t>Knowledge about cultivating support from other allies</a:t>
            </a:r>
          </a:p>
          <a:p>
            <a:pPr lvl="2"/>
            <a:r>
              <a:rPr lang="en-US" dirty="0" smtClean="0"/>
              <a:t>Honesty, humility in their expertise about other groups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Becoming a Cultural Ally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7038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White training	</a:t>
            </a:r>
          </a:p>
          <a:p>
            <a:pPr lvl="1"/>
            <a:r>
              <a:rPr lang="en-US" dirty="0" smtClean="0"/>
              <a:t>The way people are taught to be White</a:t>
            </a:r>
          </a:p>
          <a:p>
            <a:pPr lvl="1"/>
            <a:r>
              <a:rPr lang="en-US" dirty="0" smtClean="0"/>
              <a:t>Includes seeking privilege and developing a perception of the “other”</a:t>
            </a:r>
          </a:p>
          <a:p>
            <a:r>
              <a:rPr lang="en-US" dirty="0" smtClean="0"/>
              <a:t>Becoming White</a:t>
            </a:r>
          </a:p>
          <a:p>
            <a:pPr lvl="1"/>
            <a:r>
              <a:rPr lang="en-US" dirty="0" smtClean="0"/>
              <a:t>Felt insecurity in racially mixed groups, immobility from shame in the face of racism, a loss of connection to spiritual or cultural roots and becoming a “culture vulture”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Doing the White Thing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93739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UNtraining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Groups of White people who get together to discuss Whiteness and White racial training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Doing the White Thing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45145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A fallacy exists for many White people that there are two types of people: racists and non-racists</a:t>
            </a:r>
          </a:p>
          <a:p>
            <a:pPr lvl="1"/>
            <a:r>
              <a:rPr lang="en-US" dirty="0" smtClean="0"/>
              <a:t>In truth, all people have racial conditioning, and a denial of this fact is counterproductive</a:t>
            </a:r>
          </a:p>
          <a:p>
            <a:r>
              <a:rPr lang="en-US" dirty="0" smtClean="0"/>
              <a:t>Colorblindness is a way of denying accountability and ignoring racism</a:t>
            </a:r>
          </a:p>
          <a:p>
            <a:pPr lvl="1"/>
            <a:r>
              <a:rPr lang="en-US" dirty="0" smtClean="0"/>
              <a:t>It is more productive to practice building alliances and making inquiries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Doing the White Thing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36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Racism is a social phenomenon reinforced at all levels of society. It has three levels:</a:t>
            </a:r>
          </a:p>
          <a:p>
            <a:pPr lvl="1"/>
            <a:r>
              <a:rPr lang="en-US" b="1" dirty="0" smtClean="0"/>
              <a:t>Individual racism</a:t>
            </a:r>
            <a:r>
              <a:rPr lang="en-US" dirty="0" smtClean="0"/>
              <a:t>: Beliefs an individual holds that support or perpetuate racism</a:t>
            </a:r>
          </a:p>
          <a:p>
            <a:pPr lvl="1"/>
            <a:r>
              <a:rPr lang="en-US" b="1" dirty="0" smtClean="0"/>
              <a:t>Institutional racism</a:t>
            </a:r>
            <a:r>
              <a:rPr lang="en-US" dirty="0" smtClean="0"/>
              <a:t>: Societal institutions that are manipulated to favor whites and restrict people of color</a:t>
            </a:r>
          </a:p>
          <a:p>
            <a:pPr lvl="1"/>
            <a:r>
              <a:rPr lang="en-US" b="1" dirty="0" smtClean="0"/>
              <a:t>Cultural  racism</a:t>
            </a:r>
            <a:r>
              <a:rPr lang="en-US" dirty="0" smtClean="0"/>
              <a:t>: The belief that one culture’s way of doing things is superior to another’s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and Contextualizing Racism</a:t>
            </a:r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6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People commonly deny, rationalize, and avoid the discussion of race and ethnicity because of the pain and anger involved</a:t>
            </a:r>
          </a:p>
          <a:p>
            <a:r>
              <a:rPr lang="en-US" dirty="0" smtClean="0"/>
              <a:t>When these feelings become overwhelming, people put up barriers to the emotions associated with race and ethnicity</a:t>
            </a:r>
          </a:p>
          <a:p>
            <a:pPr lvl="1"/>
            <a:r>
              <a:rPr lang="en-US" dirty="0" smtClean="0"/>
              <a:t>Emotional blocking may take the form of minimizing, justifying, or rationalizing the stories of people of color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Defining and Contextualizing Racism</a:t>
            </a:r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03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Individuals develop and retain racial prejudices because of simple human traits and tendencies:</a:t>
            </a:r>
          </a:p>
          <a:p>
            <a:pPr lvl="1"/>
            <a:r>
              <a:rPr lang="en-US" dirty="0" smtClean="0"/>
              <a:t>People feel comfortable with those who are like them and suspicious of those who are different</a:t>
            </a:r>
          </a:p>
          <a:p>
            <a:pPr lvl="1"/>
            <a:r>
              <a:rPr lang="en-US" dirty="0" smtClean="0"/>
              <a:t>People have a tendency to categorize, generalize, and oversimplify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Individual </a:t>
            </a:r>
            <a:br>
              <a:rPr lang="en-US" smtClean="0"/>
            </a:br>
            <a:r>
              <a:rPr lang="en-US" smtClean="0"/>
              <a:t>Racism and Prejudice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08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Individuals develop and retain racial prejudices because of simple human traits and tendencies:</a:t>
            </a:r>
          </a:p>
          <a:p>
            <a:pPr lvl="1"/>
            <a:r>
              <a:rPr lang="en-US" dirty="0" smtClean="0"/>
              <a:t>People develop beliefs that support their values and avoid those that challenge them</a:t>
            </a:r>
          </a:p>
          <a:p>
            <a:pPr lvl="1"/>
            <a:r>
              <a:rPr lang="en-US" dirty="0" smtClean="0"/>
              <a:t>People have a tendency to scapegoat people who are vulnerable, and to rationalize their behaviors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Individual </a:t>
            </a:r>
            <a:br>
              <a:rPr lang="en-US" smtClean="0"/>
            </a:br>
            <a:r>
              <a:rPr lang="en-US" smtClean="0"/>
              <a:t>Racism and Prejudice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01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“In-group” and “out-group” behavior</a:t>
            </a:r>
          </a:p>
          <a:p>
            <a:pPr lvl="1"/>
            <a:r>
              <a:rPr lang="en-US" dirty="0" smtClean="0"/>
              <a:t>Sticking with one’s own kind, and separating from those who are different</a:t>
            </a:r>
          </a:p>
          <a:p>
            <a:pPr lvl="1"/>
            <a:r>
              <a:rPr lang="en-US" dirty="0" smtClean="0"/>
              <a:t>Limits communication and increases misunderstanding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Traits Supporting </a:t>
            </a:r>
            <a:br>
              <a:rPr lang="en-US" smtClean="0"/>
            </a:br>
            <a:r>
              <a:rPr lang="en-US" smtClean="0"/>
              <a:t>Racism and Prejudice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150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Categorical thinking</a:t>
            </a:r>
          </a:p>
          <a:p>
            <a:pPr lvl="1"/>
            <a:r>
              <a:rPr lang="en-US" dirty="0" smtClean="0"/>
              <a:t>The natural organization of perceptions and experiences into cognitive categories applied to people and groups of people</a:t>
            </a:r>
          </a:p>
          <a:p>
            <a:pPr lvl="1"/>
            <a:r>
              <a:rPr lang="en-US" dirty="0" smtClean="0"/>
              <a:t>Can be emotionally-charged, complex or simple, and can dictate behavior toward others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Traits Supporting </a:t>
            </a:r>
            <a:br>
              <a:rPr lang="en-US" smtClean="0"/>
            </a:br>
            <a:r>
              <a:rPr lang="en-US" smtClean="0"/>
              <a:t>Racism and Prejudice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6077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Theme1.thmx</Template>
  <TotalTime>386</TotalTime>
  <Words>2178</Words>
  <Application>Microsoft Office PowerPoint</Application>
  <PresentationFormat>On-screen Show (4:3)</PresentationFormat>
  <Paragraphs>221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Theme1</vt:lpstr>
      <vt:lpstr>Cultural Diversity:  A Primer for the Human Services</vt:lpstr>
      <vt:lpstr>Chapter 4</vt:lpstr>
      <vt:lpstr>Defining and Contextualizing Racism</vt:lpstr>
      <vt:lpstr>Defining and Contextualizing Racism</vt:lpstr>
      <vt:lpstr>Defining and Contextualizing Racism</vt:lpstr>
      <vt:lpstr>Individual  Racism and Prejudice</vt:lpstr>
      <vt:lpstr>Individual  Racism and Prejudice</vt:lpstr>
      <vt:lpstr>Traits Supporting  Racism and Prejudice</vt:lpstr>
      <vt:lpstr>Traits Supporting  Racism and Prejudice</vt:lpstr>
      <vt:lpstr>Traits Supporting  Racism and Prejudice</vt:lpstr>
      <vt:lpstr>Psychological  Theories Of Prejudice</vt:lpstr>
      <vt:lpstr>Psychological  Theories Of Prejudice</vt:lpstr>
      <vt:lpstr>Psychological  Theories Of Prejudice</vt:lpstr>
      <vt:lpstr>Psychological  Theories Of Prejudice</vt:lpstr>
      <vt:lpstr>Microaggressions And Implicit Bias</vt:lpstr>
      <vt:lpstr>Implications For Providers</vt:lpstr>
      <vt:lpstr>Institutional Racism</vt:lpstr>
      <vt:lpstr>Determining  Institutional Racism</vt:lpstr>
      <vt:lpstr>Determining  Institutional Racism</vt:lpstr>
      <vt:lpstr>Consciousness,  Intent, and Denial</vt:lpstr>
      <vt:lpstr>Consciousness,  Intent, and Denial</vt:lpstr>
      <vt:lpstr>Implications For Providers</vt:lpstr>
      <vt:lpstr>Cultural Racism</vt:lpstr>
      <vt:lpstr>Cultural Racism</vt:lpstr>
      <vt:lpstr>Implications For Providers</vt:lpstr>
      <vt:lpstr>White Privilege</vt:lpstr>
      <vt:lpstr>Typical Experiences  Of Privileged Whites</vt:lpstr>
      <vt:lpstr>White Racial  Attitude Types</vt:lpstr>
      <vt:lpstr>White Racial  Attitude Types</vt:lpstr>
      <vt:lpstr>White Racial Identity Development Model</vt:lpstr>
      <vt:lpstr>White Racial Identity Development Model</vt:lpstr>
      <vt:lpstr>White Racial Identity Development Model</vt:lpstr>
      <vt:lpstr>Identity Development In The Classroom</vt:lpstr>
      <vt:lpstr>Identity Development In The Classroom</vt:lpstr>
      <vt:lpstr>Becoming a Cultural Ally</vt:lpstr>
      <vt:lpstr>Doing the White Thing</vt:lpstr>
      <vt:lpstr>Doing the White Thing</vt:lpstr>
      <vt:lpstr>Doing the White Thing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Cultural Diversity:  A Primer for the Human Services</dc:title>
  <dc:creator>Katie Schober</dc:creator>
  <cp:lastModifiedBy>Windows User</cp:lastModifiedBy>
  <cp:revision>35</cp:revision>
  <dcterms:created xsi:type="dcterms:W3CDTF">2014-01-24T00:29:08Z</dcterms:created>
  <dcterms:modified xsi:type="dcterms:W3CDTF">2014-01-27T20:13:37Z</dcterms:modified>
</cp:coreProperties>
</file>