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6"/>
  </p:notesMasterIdLst>
  <p:sldIdLst>
    <p:sldId id="257" r:id="rId2"/>
    <p:sldId id="258" r:id="rId3"/>
    <p:sldId id="259" r:id="rId4"/>
    <p:sldId id="282" r:id="rId5"/>
    <p:sldId id="260" r:id="rId6"/>
    <p:sldId id="261" r:id="rId7"/>
    <p:sldId id="283" r:id="rId8"/>
    <p:sldId id="284" r:id="rId9"/>
    <p:sldId id="285" r:id="rId10"/>
    <p:sldId id="286" r:id="rId11"/>
    <p:sldId id="287" r:id="rId12"/>
    <p:sldId id="264" r:id="rId13"/>
    <p:sldId id="265" r:id="rId14"/>
    <p:sldId id="288" r:id="rId15"/>
    <p:sldId id="289" r:id="rId16"/>
    <p:sldId id="267" r:id="rId17"/>
    <p:sldId id="290" r:id="rId18"/>
    <p:sldId id="268" r:id="rId19"/>
    <p:sldId id="270" r:id="rId20"/>
    <p:sldId id="271" r:id="rId21"/>
    <p:sldId id="291" r:id="rId22"/>
    <p:sldId id="292" r:id="rId23"/>
    <p:sldId id="293" r:id="rId24"/>
    <p:sldId id="294" r:id="rId25"/>
    <p:sldId id="275" r:id="rId26"/>
    <p:sldId id="276" r:id="rId27"/>
    <p:sldId id="295" r:id="rId28"/>
    <p:sldId id="277" r:id="rId29"/>
    <p:sldId id="278" r:id="rId30"/>
    <p:sldId id="279" r:id="rId31"/>
    <p:sldId id="296" r:id="rId32"/>
    <p:sldId id="280" r:id="rId33"/>
    <p:sldId id="297" r:id="rId34"/>
    <p:sldId id="28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53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112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F5F24-17A8-3549-B067-AD498706874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7E67-E835-8241-A08B-17393CF9C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27E67-E835-8241-A08B-17393CF9C3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88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12B3-E950-48DE-9661-7D01509DE811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A5D0-83AF-4118-8318-3C3DBF847A47}" type="datetime2">
              <a:rPr lang="en-US" smtClean="0"/>
              <a:t>Monday, January 27,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3D639-047F-4E2B-9BA4-61BAF2217496}" type="datetime2">
              <a:rPr lang="en-US" smtClean="0"/>
              <a:t>Monday, January 27,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019301"/>
            <a:ext cx="7452360" cy="4127500"/>
          </a:xfrm>
        </p:spPr>
        <p:txBody>
          <a:bodyPr anchor="t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2000" y="685801"/>
            <a:ext cx="7543800" cy="9144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6D97E-657A-4D51-AF33-FE0C148E3CEA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E949-681C-4099-92F6-FD43F1815AE9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E297-E920-4830-BDB7-B85F221D8C84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5B56-BE41-405A-89E6-9D1AECF817D0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3A7-62BC-4296-8D4A-A16CAF4074BE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46060-A397-4DF1-ABE9-7FDBB57CEEAD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4F07E-4C9E-4D09-B570-691D6E1D2F58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78CC-B562-49C0-8896-6AD28A0FF5BA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3284A93-E76B-4BEC-80B8-E39C6197A7FF}" type="datetime2">
              <a:rPr lang="en-US" smtClean="0"/>
              <a:t>Monday, January 27,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Cultural Diversity: </a:t>
            </a:r>
            <a:br>
              <a:rPr lang="en-US" dirty="0" smtClean="0"/>
            </a:br>
            <a:r>
              <a:rPr lang="en-US" dirty="0" smtClean="0"/>
              <a:t>A Primer for the Human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By Jerry V. Diller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31846" y="439615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1231" y="535353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48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Differences are referred to as dimensions of worldview (Brown and Landrum-Brown, 1995) and include:</a:t>
            </a:r>
          </a:p>
          <a:p>
            <a:pPr lvl="1"/>
            <a:r>
              <a:rPr lang="en-US" b="1" u="sng" dirty="0" smtClean="0"/>
              <a:t>Ontology</a:t>
            </a:r>
            <a:r>
              <a:rPr lang="en-US" dirty="0" smtClean="0"/>
              <a:t>: Views on the nature of reality</a:t>
            </a:r>
          </a:p>
          <a:p>
            <a:pPr lvl="2"/>
            <a:r>
              <a:rPr lang="en-US" dirty="0" smtClean="0"/>
              <a:t>Objective vs. spiritual vs. both</a:t>
            </a:r>
          </a:p>
          <a:p>
            <a:pPr lvl="1"/>
            <a:r>
              <a:rPr lang="en-US" b="1" u="sng" dirty="0" smtClean="0"/>
              <a:t>Concept of time</a:t>
            </a:r>
            <a:r>
              <a:rPr lang="en-US" dirty="0" smtClean="0"/>
              <a:t>: How time is experienced within a culture</a:t>
            </a:r>
          </a:p>
          <a:p>
            <a:pPr lvl="2"/>
            <a:r>
              <a:rPr lang="en-US" dirty="0" smtClean="0"/>
              <a:t>Clock-based vs. event-based vs. cyclical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Dimensions </a:t>
            </a:r>
            <a:br>
              <a:rPr lang="en-US" smtClean="0"/>
            </a:br>
            <a:r>
              <a:rPr lang="en-US" smtClean="0"/>
              <a:t>Of Culture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565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Differences are referred to as dimensions of worldview (Brown and Landrum-Brown, 1995) and include:</a:t>
            </a:r>
          </a:p>
          <a:p>
            <a:pPr lvl="1"/>
            <a:r>
              <a:rPr lang="en-US" b="1" u="sng" dirty="0" smtClean="0"/>
              <a:t>Concept of self</a:t>
            </a:r>
            <a:r>
              <a:rPr lang="en-US" dirty="0" smtClean="0"/>
              <a:t>: Identification of members as independent beings or as part of a greater collective</a:t>
            </a:r>
          </a:p>
          <a:p>
            <a:pPr lvl="2"/>
            <a:r>
              <a:rPr lang="en-US" dirty="0" smtClean="0"/>
              <a:t>Individual self vs. extended self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Dimensions </a:t>
            </a:r>
            <a:br>
              <a:rPr lang="en-US" smtClean="0"/>
            </a:br>
            <a:r>
              <a:rPr lang="en-US" smtClean="0"/>
              <a:t>Of Culture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9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Societies also have cultural forms (e.g., ritual practices, behavioral prescriptions, and symbols) that support the dimensions of the culture, in addition to unique felt experiences of living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Dimensions </a:t>
            </a:r>
            <a:br>
              <a:rPr lang="en-US" smtClean="0"/>
            </a:br>
            <a:r>
              <a:rPr lang="en-US" smtClean="0"/>
              <a:t>Of Culture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792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 paradigms differ between Whites and four cultures of color in America: </a:t>
            </a:r>
          </a:p>
          <a:p>
            <a:pPr lvl="1"/>
            <a:r>
              <a:rPr lang="en-US" dirty="0" smtClean="0"/>
              <a:t>Asian American</a:t>
            </a:r>
          </a:p>
          <a:p>
            <a:pPr lvl="1"/>
            <a:r>
              <a:rPr lang="en-US" dirty="0" smtClean="0"/>
              <a:t>Native American</a:t>
            </a:r>
          </a:p>
          <a:p>
            <a:pPr lvl="1"/>
            <a:r>
              <a:rPr lang="en-US" dirty="0" smtClean="0"/>
              <a:t>African American</a:t>
            </a:r>
          </a:p>
          <a:p>
            <a:pPr lvl="1"/>
            <a:r>
              <a:rPr lang="en-US" dirty="0" smtClean="0"/>
              <a:t>Latino/a American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Cultural Paradigms In America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572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Nature and the environment</a:t>
            </a:r>
          </a:p>
          <a:p>
            <a:pPr lvl="1"/>
            <a:r>
              <a:rPr lang="en-US" dirty="0" smtClean="0"/>
              <a:t>European Americans prefer mastery over nature</a:t>
            </a:r>
          </a:p>
          <a:p>
            <a:pPr lvl="1"/>
            <a:r>
              <a:rPr lang="en-US" dirty="0" smtClean="0"/>
              <a:t>Cultures of color live in harmony with nature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Cultural Paradigms In America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29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Time orientation</a:t>
            </a:r>
          </a:p>
          <a:p>
            <a:pPr lvl="1"/>
            <a:r>
              <a:rPr lang="en-US" dirty="0" smtClean="0"/>
              <a:t>European Americans are future-oriented</a:t>
            </a:r>
          </a:p>
          <a:p>
            <a:pPr lvl="2"/>
            <a:r>
              <a:rPr lang="en-US" dirty="0" smtClean="0"/>
              <a:t>Planning, producing, controlling</a:t>
            </a:r>
          </a:p>
          <a:p>
            <a:pPr lvl="2"/>
            <a:r>
              <a:rPr lang="en-US" dirty="0" smtClean="0"/>
              <a:t>Compartmentalized and incremental</a:t>
            </a:r>
          </a:p>
          <a:p>
            <a:pPr lvl="1"/>
            <a:r>
              <a:rPr lang="en-US" dirty="0" smtClean="0"/>
              <a:t>Asian and Latino/a cultures are past-present-oriented</a:t>
            </a:r>
          </a:p>
          <a:p>
            <a:pPr lvl="2"/>
            <a:r>
              <a:rPr lang="en-US" dirty="0" smtClean="0"/>
              <a:t>Past history is alive and influences present reality</a:t>
            </a:r>
          </a:p>
          <a:p>
            <a:pPr lvl="1"/>
            <a:r>
              <a:rPr lang="en-US" dirty="0" smtClean="0"/>
              <a:t>Native American and African American cultures are present-oriented</a:t>
            </a:r>
          </a:p>
          <a:p>
            <a:pPr lvl="2"/>
            <a:r>
              <a:rPr lang="en-US" dirty="0" smtClean="0"/>
              <a:t>Focus on here and now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Cultural Paradigms In America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866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People </a:t>
            </a:r>
            <a:r>
              <a:rPr lang="en-US" dirty="0"/>
              <a:t>r</a:t>
            </a:r>
            <a:r>
              <a:rPr lang="en-US" dirty="0" smtClean="0"/>
              <a:t>elations</a:t>
            </a:r>
          </a:p>
          <a:p>
            <a:pPr lvl="1"/>
            <a:r>
              <a:rPr lang="en-US" dirty="0" smtClean="0"/>
              <a:t>European Americans focus on the individual and actualization of the self </a:t>
            </a:r>
          </a:p>
          <a:p>
            <a:pPr lvl="1"/>
            <a:r>
              <a:rPr lang="en-US" dirty="0" smtClean="0"/>
              <a:t>Cultures of color have a collateral focus, involving doing things for the family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Cultural Paradigms In America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580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Work and activity</a:t>
            </a:r>
          </a:p>
          <a:p>
            <a:pPr lvl="1"/>
            <a:r>
              <a:rPr lang="en-US" dirty="0" smtClean="0"/>
              <a:t>European, Asian, and African Americans are doing oriented, with a focus on initiating activity to reach a specific goal</a:t>
            </a:r>
          </a:p>
          <a:p>
            <a:pPr lvl="1"/>
            <a:r>
              <a:rPr lang="en-US" dirty="0" smtClean="0"/>
              <a:t>Latino/a and Native Americans are being-becoming oriented, with a focus on process and the present moment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Cultural Paradigms In America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571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nature</a:t>
            </a:r>
          </a:p>
          <a:p>
            <a:pPr lvl="1"/>
            <a:r>
              <a:rPr lang="en-US" dirty="0" smtClean="0"/>
              <a:t>European and African Americans perceive human nature as having the potential for good and bad</a:t>
            </a:r>
          </a:p>
          <a:p>
            <a:pPr lvl="1"/>
            <a:r>
              <a:rPr lang="en-US" dirty="0" smtClean="0"/>
              <a:t>Asian, Latino/a, and Native Americans hold the view that human nature is good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Comparing Cultural Paradigms In America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708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Approaches to working cross-culturally are either emic, or etic</a:t>
            </a:r>
          </a:p>
          <a:p>
            <a:pPr lvl="1"/>
            <a:r>
              <a:rPr lang="en-US" b="1" u="sng" dirty="0" smtClean="0"/>
              <a:t>Emic</a:t>
            </a:r>
            <a:r>
              <a:rPr lang="en-US" dirty="0" smtClean="0"/>
              <a:t>: Looking at a culture in light of its indigenous concepts and theories</a:t>
            </a:r>
          </a:p>
          <a:p>
            <a:pPr lvl="2"/>
            <a:r>
              <a:rPr lang="en-US" dirty="0" smtClean="0"/>
              <a:t>For instance, health service provision with the understanding of the role of traditional healers </a:t>
            </a:r>
          </a:p>
          <a:p>
            <a:pPr lvl="1"/>
            <a:r>
              <a:rPr lang="en-US" b="1" u="sng" dirty="0" smtClean="0"/>
              <a:t>Etic</a:t>
            </a:r>
            <a:r>
              <a:rPr lang="en-US" dirty="0" smtClean="0"/>
              <a:t>: Looking at a culture from an external lens</a:t>
            </a:r>
          </a:p>
          <a:p>
            <a:pPr lvl="2"/>
            <a:r>
              <a:rPr lang="en-US" dirty="0" smtClean="0"/>
              <a:t>For instance, the provision of health care services with the assumption that a given approach is appropriate for all cultural backgrounds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Are Theories Of </a:t>
            </a:r>
            <a:br>
              <a:rPr lang="en-US" smtClean="0"/>
            </a:br>
            <a:r>
              <a:rPr lang="en-US" smtClean="0"/>
              <a:t>Helping Culture-Bound?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832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Understanding Culture and Cultural Differences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8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four key aspects of the helping process that are potentially problematic: </a:t>
            </a:r>
          </a:p>
          <a:p>
            <a:pPr lvl="1"/>
            <a:r>
              <a:rPr lang="en-US" dirty="0" smtClean="0"/>
              <a:t>Verbal expressiveness and self-disclosure</a:t>
            </a:r>
          </a:p>
          <a:p>
            <a:pPr lvl="2"/>
            <a:r>
              <a:rPr lang="en-US" dirty="0" smtClean="0"/>
              <a:t>Cultures of color often do not feel comfortable talking about themselves with strangers and are unlikely to respond well to demands for self-disclosure</a:t>
            </a:r>
          </a:p>
          <a:p>
            <a:pPr lvl="2"/>
            <a:r>
              <a:rPr lang="en-US" dirty="0" smtClean="0"/>
              <a:t>Reluctances should not be mistaken for defensiveness, depression, shyness, or passiveness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Aspects Of </a:t>
            </a:r>
            <a:br>
              <a:rPr lang="en-US" smtClean="0"/>
            </a:br>
            <a:r>
              <a:rPr lang="en-US" smtClean="0"/>
              <a:t>The Helping Process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034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four key aspects of the helping process that are potentially problematic:</a:t>
            </a:r>
          </a:p>
          <a:p>
            <a:pPr lvl="1"/>
            <a:r>
              <a:rPr lang="en-US" dirty="0" smtClean="0"/>
              <a:t>Setting long-term goals</a:t>
            </a:r>
          </a:p>
          <a:p>
            <a:pPr lvl="2"/>
            <a:r>
              <a:rPr lang="en-US" dirty="0" smtClean="0"/>
              <a:t>Clients of color are more action-oriented and want concrete advice for their problems</a:t>
            </a:r>
          </a:p>
          <a:p>
            <a:pPr lvl="2"/>
            <a:r>
              <a:rPr lang="en-US" dirty="0" smtClean="0"/>
              <a:t>Directive approaches are received better than long-term goals setting, which may seem too abstract and frustrating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Aspects Of </a:t>
            </a:r>
            <a:br>
              <a:rPr lang="en-US" smtClean="0"/>
            </a:br>
            <a:r>
              <a:rPr lang="en-US" smtClean="0"/>
              <a:t>The Helping Process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630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There are four key aspects of the helping process that are potentially problematic:</a:t>
            </a:r>
          </a:p>
          <a:p>
            <a:pPr lvl="1"/>
            <a:r>
              <a:rPr lang="en-US" dirty="0" smtClean="0"/>
              <a:t>Autoplastic vs. alloplastic approach</a:t>
            </a:r>
          </a:p>
          <a:p>
            <a:pPr lvl="2"/>
            <a:r>
              <a:rPr lang="en-US" b="1" u="sng" dirty="0" smtClean="0"/>
              <a:t>Autoplastic approaches</a:t>
            </a:r>
            <a:r>
              <a:rPr lang="en-US" dirty="0" smtClean="0"/>
              <a:t> place importance on helping the client change to adapt to a situation</a:t>
            </a:r>
          </a:p>
          <a:p>
            <a:pPr lvl="2"/>
            <a:r>
              <a:rPr lang="en-US" b="1" u="sng" dirty="0" smtClean="0"/>
              <a:t>Alloplastic approaches</a:t>
            </a:r>
            <a:r>
              <a:rPr lang="en-US" dirty="0"/>
              <a:t> </a:t>
            </a:r>
            <a:r>
              <a:rPr lang="en-US" dirty="0" smtClean="0"/>
              <a:t>place importance on changing the environment</a:t>
            </a:r>
          </a:p>
          <a:p>
            <a:pPr lvl="2"/>
            <a:r>
              <a:rPr lang="en-US" dirty="0" smtClean="0"/>
              <a:t>Perspective based on perceptions of locus of control and locus of responsibility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Aspects Of </a:t>
            </a:r>
            <a:br>
              <a:rPr lang="en-US" smtClean="0"/>
            </a:br>
            <a:r>
              <a:rPr lang="en-US" smtClean="0"/>
              <a:t>The Helping Process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37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There are four key aspects of the helping process that are potentially problematic:</a:t>
            </a:r>
          </a:p>
          <a:p>
            <a:pPr lvl="1"/>
            <a:r>
              <a:rPr lang="en-US" dirty="0" smtClean="0"/>
              <a:t>Autoplastic vs. alloplastic approach</a:t>
            </a:r>
          </a:p>
          <a:p>
            <a:pPr lvl="2"/>
            <a:r>
              <a:rPr lang="en-US" dirty="0" smtClean="0"/>
              <a:t>Asian American culture stresses passive acceptance of reality and focuses on adjusting one’s perception </a:t>
            </a:r>
          </a:p>
          <a:p>
            <a:pPr lvl="2"/>
            <a:r>
              <a:rPr lang="en-US" dirty="0" smtClean="0"/>
              <a:t>African Americans prefer to change the environment rather than change themselves</a:t>
            </a:r>
          </a:p>
          <a:p>
            <a:pPr lvl="2"/>
            <a:r>
              <a:rPr lang="en-US" dirty="0" smtClean="0"/>
              <a:t>Northern European culture encourages the confrontation of obstacles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Aspects Of </a:t>
            </a:r>
            <a:br>
              <a:rPr lang="en-US" smtClean="0"/>
            </a:br>
            <a:r>
              <a:rPr lang="en-US" smtClean="0"/>
              <a:t>The Helping Process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8165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There are four key aspects of the helping process that are potentially problematic:</a:t>
            </a:r>
          </a:p>
          <a:p>
            <a:pPr lvl="1"/>
            <a:r>
              <a:rPr lang="en-US" dirty="0" smtClean="0"/>
              <a:t>Definition of mental health</a:t>
            </a:r>
          </a:p>
          <a:p>
            <a:pPr lvl="2"/>
            <a:r>
              <a:rPr lang="en-US" dirty="0" smtClean="0"/>
              <a:t>Helping professions apply Northern European views of health and encourage clients to strive toward these characteristics</a:t>
            </a:r>
          </a:p>
          <a:p>
            <a:pPr lvl="2"/>
            <a:r>
              <a:rPr lang="en-US" dirty="0" smtClean="0"/>
              <a:t>Northern European values of health are related to the self (self-reliance, self-actualization)</a:t>
            </a:r>
          </a:p>
          <a:p>
            <a:pPr lvl="2"/>
            <a:r>
              <a:rPr lang="en-US" dirty="0" smtClean="0"/>
              <a:t>Cultures of color give less importance to individual autonomy, instead focusing on the health of the extended self or larger collective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Aspects Of </a:t>
            </a:r>
            <a:br>
              <a:rPr lang="en-US" smtClean="0"/>
            </a:br>
            <a:r>
              <a:rPr lang="en-US" smtClean="0"/>
              <a:t>The Helping Process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446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example of Arabs/Muslims</a:t>
            </a:r>
          </a:p>
          <a:p>
            <a:pPr lvl="1"/>
            <a:r>
              <a:rPr lang="en-US" dirty="0" smtClean="0"/>
              <a:t>Collective social system</a:t>
            </a:r>
          </a:p>
          <a:p>
            <a:pPr lvl="2"/>
            <a:r>
              <a:rPr lang="en-US" dirty="0" smtClean="0"/>
              <a:t>A person’s psychology and personal structure are organized around their membership in the group</a:t>
            </a:r>
          </a:p>
          <a:p>
            <a:pPr lvl="2"/>
            <a:r>
              <a:rPr lang="en-US" dirty="0" smtClean="0"/>
              <a:t>Traits include:</a:t>
            </a:r>
          </a:p>
          <a:p>
            <a:pPr lvl="3"/>
            <a:r>
              <a:rPr lang="en-US" dirty="0" err="1" smtClean="0"/>
              <a:t>Intrafamilial</a:t>
            </a:r>
            <a:r>
              <a:rPr lang="en-US" dirty="0" smtClean="0"/>
              <a:t> conflict instead of </a:t>
            </a:r>
            <a:r>
              <a:rPr lang="en-US" dirty="0" err="1" smtClean="0"/>
              <a:t>intrapscyhic</a:t>
            </a:r>
            <a:endParaRPr lang="en-US" dirty="0" smtClean="0"/>
          </a:p>
          <a:p>
            <a:pPr lvl="3"/>
            <a:r>
              <a:rPr lang="en-US" dirty="0" smtClean="0"/>
              <a:t>Mechanisms such as </a:t>
            </a:r>
            <a:r>
              <a:rPr lang="en-US" dirty="0" err="1" smtClean="0"/>
              <a:t>Mosayara</a:t>
            </a:r>
            <a:r>
              <a:rPr lang="en-US" dirty="0" smtClean="0"/>
              <a:t> (getting along and reacting in socially acceptable ways) and </a:t>
            </a:r>
            <a:r>
              <a:rPr lang="en-US" dirty="0" err="1" smtClean="0"/>
              <a:t>Istighaba</a:t>
            </a:r>
            <a:r>
              <a:rPr lang="en-US" dirty="0" smtClean="0"/>
              <a:t> (expressing authentic feelings away from social observation)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Collective Personality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1505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Collective treatment models depend on interaction with other group members to achieve therapeutic outcomes</a:t>
            </a:r>
          </a:p>
          <a:p>
            <a:r>
              <a:rPr lang="en-US" dirty="0" smtClean="0"/>
              <a:t>Mode of group work is especially helpful when addressing collective trauma</a:t>
            </a:r>
          </a:p>
          <a:p>
            <a:pPr lvl="1"/>
            <a:r>
              <a:rPr lang="en-US" dirty="0" smtClean="0"/>
              <a:t>Utilizes a narrative approach to help the individual incorporate his or her trauma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Collective vs. Individual Treatment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55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Benefits include:</a:t>
            </a:r>
          </a:p>
          <a:p>
            <a:pPr lvl="1"/>
            <a:r>
              <a:rPr lang="en-US" dirty="0" smtClean="0"/>
              <a:t>View of physical and mental issues as communal issues rather than individual problems</a:t>
            </a:r>
          </a:p>
          <a:p>
            <a:pPr lvl="1"/>
            <a:r>
              <a:rPr lang="en-US" dirty="0" smtClean="0"/>
              <a:t>Encouraging the use of a broader range of interventions (e.g., expressive arts, rituals, rites of passage, celebration) to bond communities together and facilitate healing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Collective vs. Individual Treatment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6114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Adjusting the helping model to accommodate a culturally diverse client requires:</a:t>
            </a:r>
          </a:p>
          <a:p>
            <a:pPr lvl="1"/>
            <a:r>
              <a:rPr lang="en-US" dirty="0" smtClean="0"/>
              <a:t>Altering expectations around self-disclosure, verbal openness, and fluency</a:t>
            </a:r>
          </a:p>
          <a:p>
            <a:pPr lvl="1"/>
            <a:r>
              <a:rPr lang="en-US" dirty="0" smtClean="0"/>
              <a:t>Adjusting the level of directive problem-solving utilized</a:t>
            </a:r>
          </a:p>
          <a:p>
            <a:pPr lvl="1"/>
            <a:r>
              <a:rPr lang="en-US" dirty="0" smtClean="0"/>
              <a:t>Adapting the view of where change should take place</a:t>
            </a:r>
          </a:p>
          <a:p>
            <a:pPr lvl="2"/>
            <a:r>
              <a:rPr lang="en-US" dirty="0" smtClean="0"/>
              <a:t>Individual or environment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Conflicting Cross-Cultural Service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061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Sue and Zane (1987) suggest two additional strategies:</a:t>
            </a:r>
          </a:p>
          <a:p>
            <a:pPr lvl="1"/>
            <a:r>
              <a:rPr lang="en-US" dirty="0" smtClean="0"/>
              <a:t>Ensuring the client feels understood in terms of their cultural viewpoint</a:t>
            </a:r>
          </a:p>
          <a:p>
            <a:pPr lvl="1"/>
            <a:r>
              <a:rPr lang="en-US" dirty="0" smtClean="0"/>
              <a:t>Ensuring the client receives immediate benefit or reinforcement from the helping process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Conflicting Cross-Cultural Service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49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Culture consists of traditional ideas, values, and actions</a:t>
            </a:r>
          </a:p>
          <a:p>
            <a:pPr lvl="1"/>
            <a:r>
              <a:rPr lang="en-US" dirty="0" smtClean="0"/>
              <a:t>It is learned, shared, and passed through generations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Culture?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7796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8 characteristics of “primitive” culture that have been lost (Diamond, 1987):</a:t>
            </a:r>
          </a:p>
          <a:p>
            <a:pPr lvl="1"/>
            <a:r>
              <a:rPr lang="en-US" dirty="0" smtClean="0"/>
              <a:t>Nurturance of the individual</a:t>
            </a:r>
          </a:p>
          <a:p>
            <a:pPr lvl="1"/>
            <a:r>
              <a:rPr lang="en-US" dirty="0" smtClean="0"/>
              <a:t>Engaging relationships throughout life</a:t>
            </a:r>
          </a:p>
          <a:p>
            <a:pPr lvl="1"/>
            <a:r>
              <a:rPr lang="en-US" dirty="0" smtClean="0"/>
              <a:t>Forms of institutionalized deviance</a:t>
            </a:r>
          </a:p>
          <a:p>
            <a:pPr lvl="1"/>
            <a:r>
              <a:rPr lang="en-US" dirty="0" smtClean="0"/>
              <a:t>Celebration and fusion of the sacred through ritual</a:t>
            </a:r>
          </a:p>
          <a:p>
            <a:pPr lvl="1"/>
            <a:r>
              <a:rPr lang="en-US" dirty="0" smtClean="0"/>
              <a:t>Engagement with nature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Lost Characteristics Of “Primitive” Culture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351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8 characteristics of “primitive” culture that have been lost (Diamond, 1987):</a:t>
            </a:r>
          </a:p>
          <a:p>
            <a:pPr lvl="1"/>
            <a:r>
              <a:rPr lang="en-US" dirty="0" smtClean="0"/>
              <a:t>Participation in cultural forms</a:t>
            </a:r>
          </a:p>
          <a:p>
            <a:pPr lvl="1"/>
            <a:r>
              <a:rPr lang="en-US" dirty="0" smtClean="0"/>
              <a:t>Equating goodness and beauty with natural environment</a:t>
            </a:r>
          </a:p>
          <a:p>
            <a:pPr lvl="1"/>
            <a:r>
              <a:rPr lang="en-US" dirty="0" smtClean="0"/>
              <a:t>Socioeconomic support as a natural inheritance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Lost Characteristics Of “Primitive” Culture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400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loss of traditional culture results in  a radical increase in stress, dysfunction, and mental illness (Diamond, 1987)</a:t>
            </a:r>
          </a:p>
          <a:p>
            <a:pPr lvl="1"/>
            <a:r>
              <a:rPr lang="en-US" dirty="0" smtClean="0"/>
              <a:t>Because of these effects of the Western paradigm, some researchers propose alternative models, such as the following:</a:t>
            </a:r>
          </a:p>
          <a:p>
            <a:pPr lvl="2"/>
            <a:r>
              <a:rPr lang="en-US" dirty="0" smtClean="0"/>
              <a:t>The creation of ethnic-specific (emic) models which dictate culturally sensitive approaches for members of that community</a:t>
            </a:r>
          </a:p>
          <a:p>
            <a:pPr lvl="2"/>
            <a:r>
              <a:rPr lang="en-US" dirty="0" smtClean="0"/>
              <a:t>A return to traditional healing practices from within a client’s culture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Cross-Cultural Service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042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loss of traditional culture results in  a radical increase in stress, dysfunction, and mental illness (Diamond, 1987)</a:t>
            </a:r>
          </a:p>
          <a:p>
            <a:pPr lvl="1"/>
            <a:r>
              <a:rPr lang="en-US" dirty="0" smtClean="0"/>
              <a:t>Because of these effects of the Western paradigm, some researchers propose alternative models, such as the following:</a:t>
            </a:r>
          </a:p>
          <a:p>
            <a:pPr lvl="2"/>
            <a:r>
              <a:rPr lang="en-US" dirty="0" smtClean="0"/>
              <a:t>The incorporation of traditional healing practices with variously acculturated clients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Cross-Cultural Service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23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Culturally sensitive models: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nclude culture as a central issue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cknowledge social disparities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nclude social justice as an orienting principle</a:t>
            </a:r>
          </a:p>
          <a:p>
            <a:pPr lvl="1"/>
            <a:r>
              <a:rPr lang="en-US" dirty="0" smtClean="0"/>
              <a:t>Are non-</a:t>
            </a:r>
            <a:r>
              <a:rPr lang="en-US" dirty="0" err="1" smtClean="0"/>
              <a:t>pathologizing</a:t>
            </a:r>
            <a:r>
              <a:rPr lang="en-US" dirty="0" smtClean="0"/>
              <a:t>, strength-based, and non-hierarchical in their structure</a:t>
            </a:r>
          </a:p>
          <a:p>
            <a:r>
              <a:rPr lang="en-US" dirty="0" smtClean="0"/>
              <a:t>Truly multicultural counseling will occur when dominant models of helping lose their Northern European perspective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Culturally </a:t>
            </a:r>
            <a:br>
              <a:rPr lang="en-US" smtClean="0"/>
            </a:br>
            <a:r>
              <a:rPr lang="en-US" smtClean="0"/>
              <a:t>Sensitive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57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Culture defines our </a:t>
            </a:r>
            <a:r>
              <a:rPr lang="en-US" b="1" u="sng" dirty="0" smtClean="0"/>
              <a:t>paradigm</a:t>
            </a:r>
            <a:r>
              <a:rPr lang="en-US" dirty="0" smtClean="0"/>
              <a:t> (the set of shared assumptions about how the world works) and defines our perceptions and realities, informing our view of what is real and what is right</a:t>
            </a:r>
          </a:p>
          <a:p>
            <a:pPr lvl="1"/>
            <a:r>
              <a:rPr lang="en-US" dirty="0" smtClean="0"/>
              <a:t>It is also a way of learning to respond to life’s common problems</a:t>
            </a:r>
          </a:p>
          <a:p>
            <a:r>
              <a:rPr lang="en-US" dirty="0" smtClean="0"/>
              <a:t>Unique paradigms, developed by different cultures, are protected and defended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Culture?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46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Race is a problematic biological factor, while culture is a social factor</a:t>
            </a:r>
          </a:p>
          <a:p>
            <a:pPr lvl="1"/>
            <a:r>
              <a:rPr lang="en-US" dirty="0" smtClean="0"/>
              <a:t>Issues with the concept of race include:</a:t>
            </a:r>
          </a:p>
          <a:p>
            <a:pPr lvl="2"/>
            <a:r>
              <a:rPr lang="en-US" dirty="0" smtClean="0"/>
              <a:t>Variability within physical characteristics</a:t>
            </a:r>
          </a:p>
          <a:p>
            <a:pPr lvl="2"/>
            <a:r>
              <a:rPr lang="en-US" dirty="0" smtClean="0"/>
              <a:t>Emotionally and politically charged connotations</a:t>
            </a:r>
          </a:p>
          <a:p>
            <a:pPr lvl="2"/>
            <a:r>
              <a:rPr lang="en-US" dirty="0" smtClean="0"/>
              <a:t>History of race-related oppression</a:t>
            </a:r>
          </a:p>
          <a:p>
            <a:pPr lvl="2"/>
            <a:r>
              <a:rPr lang="en-US" dirty="0" smtClean="0"/>
              <a:t>Opportunity for pseudoscientific arguments for inferiority among people of color</a:t>
            </a:r>
          </a:p>
          <a:p>
            <a:pPr lvl="2"/>
            <a:r>
              <a:rPr lang="en-US" dirty="0" smtClean="0"/>
              <a:t>Social irrelevance in the context of the U.S. historical perception of two groups: “White” and “Of Color”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Culture Vs. Race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066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Differences are referred to as dimensions of worldview (Brown and Landrum-Brown, 1995) and include: </a:t>
            </a:r>
          </a:p>
          <a:p>
            <a:pPr lvl="1"/>
            <a:r>
              <a:rPr lang="en-US" b="1" u="sng" dirty="0" err="1" smtClean="0"/>
              <a:t>Psychobehavioral</a:t>
            </a:r>
            <a:r>
              <a:rPr lang="en-US" b="1" u="sng" dirty="0" smtClean="0"/>
              <a:t> </a:t>
            </a:r>
            <a:r>
              <a:rPr lang="en-US" b="1" u="sng" dirty="0"/>
              <a:t>m</a:t>
            </a:r>
            <a:r>
              <a:rPr lang="en-US" b="1" u="sng" dirty="0" smtClean="0"/>
              <a:t>odality</a:t>
            </a:r>
            <a:r>
              <a:rPr lang="en-US" dirty="0" smtClean="0"/>
              <a:t>: Mode of activity that is preferred within a culture</a:t>
            </a:r>
          </a:p>
          <a:p>
            <a:pPr lvl="2"/>
            <a:r>
              <a:rPr lang="en-US" dirty="0" smtClean="0"/>
              <a:t>Active engagement (doing)</a:t>
            </a:r>
          </a:p>
          <a:p>
            <a:pPr lvl="2"/>
            <a:r>
              <a:rPr lang="en-US" dirty="0" smtClean="0"/>
              <a:t>Passive experiencing (being)</a:t>
            </a:r>
          </a:p>
          <a:p>
            <a:pPr lvl="2"/>
            <a:r>
              <a:rPr lang="en-US" dirty="0" smtClean="0"/>
              <a:t>Experiencing with the intention of evolving (becoming)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Dimensions </a:t>
            </a:r>
            <a:br>
              <a:rPr lang="en-US" smtClean="0"/>
            </a:br>
            <a:r>
              <a:rPr lang="en-US" smtClean="0"/>
              <a:t>Of Culture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21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Differences are referred to as dimensions of worldview (Brown and Landrum-Brown, 1995) and include: </a:t>
            </a:r>
          </a:p>
          <a:p>
            <a:pPr lvl="1"/>
            <a:r>
              <a:rPr lang="en-US" b="1" u="sng" dirty="0" smtClean="0"/>
              <a:t>Axiology</a:t>
            </a:r>
            <a:r>
              <a:rPr lang="en-US" dirty="0" smtClean="0"/>
              <a:t>: Interpersonal values that are taught in a culture</a:t>
            </a:r>
          </a:p>
          <a:p>
            <a:pPr lvl="2"/>
            <a:r>
              <a:rPr lang="en-US" dirty="0" smtClean="0"/>
              <a:t>Competition vs. cooperation</a:t>
            </a:r>
          </a:p>
          <a:p>
            <a:pPr lvl="2"/>
            <a:r>
              <a:rPr lang="en-US" dirty="0" smtClean="0"/>
              <a:t>Emotional restraint vs. expressiveness</a:t>
            </a:r>
          </a:p>
          <a:p>
            <a:pPr lvl="2"/>
            <a:r>
              <a:rPr lang="en-US" dirty="0" smtClean="0"/>
              <a:t>Direct vs. indirect verbal expression</a:t>
            </a:r>
          </a:p>
          <a:p>
            <a:pPr lvl="2"/>
            <a:r>
              <a:rPr lang="en-US" dirty="0" smtClean="0"/>
              <a:t>Help seeking vs. saving face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Dimensions </a:t>
            </a:r>
            <a:br>
              <a:rPr lang="en-US" smtClean="0"/>
            </a:br>
            <a:r>
              <a:rPr lang="en-US" smtClean="0"/>
              <a:t>Of Culture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189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Differences are referred to as dimensions of worldview (Brown and Landrum-Brown, 1995) and include:</a:t>
            </a:r>
          </a:p>
          <a:p>
            <a:pPr lvl="1"/>
            <a:r>
              <a:rPr lang="en-US" b="1" u="sng" dirty="0" smtClean="0"/>
              <a:t>Ethos</a:t>
            </a:r>
            <a:r>
              <a:rPr lang="en-US" dirty="0" smtClean="0"/>
              <a:t>: Widely-held beliefs within a cultural group’s social interactions</a:t>
            </a:r>
          </a:p>
          <a:p>
            <a:pPr lvl="2"/>
            <a:r>
              <a:rPr lang="en-US" dirty="0" smtClean="0"/>
              <a:t>Independence vs. interdependence</a:t>
            </a:r>
          </a:p>
          <a:p>
            <a:pPr lvl="2"/>
            <a:r>
              <a:rPr lang="en-US" dirty="0" smtClean="0"/>
              <a:t>Individual vs. family</a:t>
            </a:r>
          </a:p>
          <a:p>
            <a:pPr lvl="2"/>
            <a:r>
              <a:rPr lang="en-US" dirty="0" smtClean="0"/>
              <a:t>Egalitarian vs. authoritarian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Dimensions </a:t>
            </a:r>
            <a:br>
              <a:rPr lang="en-US" smtClean="0"/>
            </a:br>
            <a:r>
              <a:rPr lang="en-US" smtClean="0"/>
              <a:t>Of Culture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694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Differences are referred to as dimensions of worldview (Brown and Landrum-Brown, 1995) and include:</a:t>
            </a:r>
          </a:p>
          <a:p>
            <a:pPr lvl="1"/>
            <a:r>
              <a:rPr lang="en-US" b="1" u="sng" dirty="0" smtClean="0"/>
              <a:t>Epistemology</a:t>
            </a:r>
            <a:r>
              <a:rPr lang="en-US" dirty="0" smtClean="0"/>
              <a:t>: Preferred ways of learning in a culture</a:t>
            </a:r>
          </a:p>
          <a:p>
            <a:pPr lvl="2"/>
            <a:r>
              <a:rPr lang="en-US" dirty="0" smtClean="0"/>
              <a:t>Cognitive vs. affective/intuitive</a:t>
            </a:r>
          </a:p>
          <a:p>
            <a:pPr lvl="1"/>
            <a:r>
              <a:rPr lang="en-US" b="1" u="sng" dirty="0" smtClean="0"/>
              <a:t>Logic</a:t>
            </a:r>
            <a:r>
              <a:rPr lang="en-US" dirty="0" smtClean="0"/>
              <a:t>: Type of reasoning processes members use</a:t>
            </a:r>
          </a:p>
          <a:p>
            <a:pPr lvl="2"/>
            <a:r>
              <a:rPr lang="en-US" dirty="0" smtClean="0"/>
              <a:t>Either-or thinking vs. both-and thinking vs. circular logic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Dimensions </a:t>
            </a:r>
            <a:br>
              <a:rPr lang="en-US" smtClean="0"/>
            </a:br>
            <a:r>
              <a:rPr lang="en-US" smtClean="0"/>
              <a:t>Of Culture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2015. Cengage Learning.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9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Theme1.thmx</Template>
  <TotalTime>1910</TotalTime>
  <Words>1916</Words>
  <Application>Microsoft Office PowerPoint</Application>
  <PresentationFormat>On-screen Show (4:3)</PresentationFormat>
  <Paragraphs>209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Theme1</vt:lpstr>
      <vt:lpstr>Cultural Diversity:  A Primer for the Human Services</vt:lpstr>
      <vt:lpstr>Chapter 5</vt:lpstr>
      <vt:lpstr>What is Culture?</vt:lpstr>
      <vt:lpstr>What is Culture?</vt:lpstr>
      <vt:lpstr>Culture Vs. Race</vt:lpstr>
      <vt:lpstr>The Dimensions  Of Culture</vt:lpstr>
      <vt:lpstr>The Dimensions  Of Culture</vt:lpstr>
      <vt:lpstr>The Dimensions  Of Culture</vt:lpstr>
      <vt:lpstr>The Dimensions  Of Culture</vt:lpstr>
      <vt:lpstr>The Dimensions  Of Culture</vt:lpstr>
      <vt:lpstr>The Dimensions  Of Culture</vt:lpstr>
      <vt:lpstr>The Dimensions  Of Culture</vt:lpstr>
      <vt:lpstr>Comparing Cultural Paradigms In America</vt:lpstr>
      <vt:lpstr>Comparing Cultural Paradigms In America</vt:lpstr>
      <vt:lpstr>Comparing Cultural Paradigms In America</vt:lpstr>
      <vt:lpstr>Comparing Cultural Paradigms In America</vt:lpstr>
      <vt:lpstr>Comparing Cultural Paradigms In America</vt:lpstr>
      <vt:lpstr>Comparing Cultural Paradigms In America</vt:lpstr>
      <vt:lpstr>Are Theories Of  Helping Culture-Bound?</vt:lpstr>
      <vt:lpstr>Key Aspects Of  The Helping Process</vt:lpstr>
      <vt:lpstr>Key Aspects Of  The Helping Process</vt:lpstr>
      <vt:lpstr>Key Aspects Of  The Helping Process</vt:lpstr>
      <vt:lpstr>Key Aspects Of  The Helping Process</vt:lpstr>
      <vt:lpstr>Key Aspects Of  The Helping Process</vt:lpstr>
      <vt:lpstr>Collective Personality</vt:lpstr>
      <vt:lpstr>Collective vs. Individual Treatment Models</vt:lpstr>
      <vt:lpstr>Collective vs. Individual Treatment Models</vt:lpstr>
      <vt:lpstr>Conflicting Cross-Cultural Service Models</vt:lpstr>
      <vt:lpstr>Conflicting Cross-Cultural Service Models</vt:lpstr>
      <vt:lpstr>Lost Characteristics Of “Primitive” Culture</vt:lpstr>
      <vt:lpstr>Lost Characteristics Of “Primitive” Culture</vt:lpstr>
      <vt:lpstr>Cross-Cultural Service Models</vt:lpstr>
      <vt:lpstr>Cross-Cultural Service Models</vt:lpstr>
      <vt:lpstr>Culturally  Sensitive Models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Diversity:  A Primer for the Human Services</dc:title>
  <dc:creator>Katie Schober</dc:creator>
  <cp:lastModifiedBy>Windows User</cp:lastModifiedBy>
  <cp:revision>27</cp:revision>
  <dcterms:created xsi:type="dcterms:W3CDTF">2014-01-24T04:56:45Z</dcterms:created>
  <dcterms:modified xsi:type="dcterms:W3CDTF">2014-01-28T19:53:06Z</dcterms:modified>
</cp:coreProperties>
</file>