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8" r:id="rId2"/>
    <p:sldId id="271" r:id="rId3"/>
    <p:sldId id="261" r:id="rId4"/>
    <p:sldId id="273" r:id="rId5"/>
    <p:sldId id="272" r:id="rId6"/>
    <p:sldId id="266" r:id="rId7"/>
    <p:sldId id="269" r:id="rId8"/>
    <p:sldId id="270" r:id="rId9"/>
    <p:sldId id="267" r:id="rId10"/>
    <p:sldId id="276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 varScale="1">
        <p:scale>
          <a:sx n="69" d="100"/>
          <a:sy n="69" d="100"/>
        </p:scale>
        <p:origin x="-4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9C231-2545-4B43-A789-447F0F6E3BC3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0F1B8-044E-4B50-BFD1-D3693563C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E4D7-28EC-428C-A0E9-9A58609DD06C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D54-4407-4674-A26F-56FE9A573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E4D7-28EC-428C-A0E9-9A58609DD06C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D54-4407-4674-A26F-56FE9A573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E4D7-28EC-428C-A0E9-9A58609DD06C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D54-4407-4674-A26F-56FE9A573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E4D7-28EC-428C-A0E9-9A58609DD06C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D54-4407-4674-A26F-56FE9A573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E4D7-28EC-428C-A0E9-9A58609DD06C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D54-4407-4674-A26F-56FE9A573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E4D7-28EC-428C-A0E9-9A58609DD06C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D54-4407-4674-A26F-56FE9A573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E4D7-28EC-428C-A0E9-9A58609DD06C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D54-4407-4674-A26F-56FE9A573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E4D7-28EC-428C-A0E9-9A58609DD06C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D54-4407-4674-A26F-56FE9A573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E4D7-28EC-428C-A0E9-9A58609DD06C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D54-4407-4674-A26F-56FE9A573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E4D7-28EC-428C-A0E9-9A58609DD06C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D54-4407-4674-A26F-56FE9A573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E4D7-28EC-428C-A0E9-9A58609DD06C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D54-4407-4674-A26F-56FE9A573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58000">
              <a:schemeClr val="tx2">
                <a:lumMod val="60000"/>
                <a:lumOff val="40000"/>
                <a:alpha val="46000"/>
              </a:schemeClr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9E4D7-28EC-428C-A0E9-9A58609DD06C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3D54-4407-4674-A26F-56FE9A573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465059">
            <a:off x="1374010" y="1524448"/>
            <a:ext cx="6386367" cy="3693319"/>
          </a:xfrm>
          <a:prstGeom prst="rect">
            <a:avLst/>
          </a:prstGeom>
          <a:scene3d>
            <a:camera prst="orthographicFront"/>
            <a:lightRig rig="sunset" dir="t"/>
          </a:scene3d>
          <a:sp3d prstMaterial="dkEdge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597060">
            <a:off x="1811820" y="2889431"/>
            <a:ext cx="5271315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Repaso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pretérito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117693"/>
            <a:ext cx="5181600" cy="67403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219200" cy="137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"/>
            <a:ext cx="1219200" cy="13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28600"/>
            <a:ext cx="11780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752600"/>
            <a:ext cx="1219200" cy="15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752600"/>
            <a:ext cx="117837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1828801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3429000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3429000"/>
            <a:ext cx="1371600" cy="155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3505200"/>
            <a:ext cx="1171984" cy="147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51816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9800" y="5181600"/>
            <a:ext cx="12954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38600" y="5181600"/>
            <a:ext cx="1157609" cy="152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635783" y="228600"/>
            <a:ext cx="3508217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chemeClr val="tx1"/>
                </a:solidFill>
              </a:rPr>
              <a:t>Guía</a:t>
            </a:r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b="1" dirty="0" err="1" smtClean="0">
                <a:solidFill>
                  <a:schemeClr val="tx1"/>
                </a:solidFill>
              </a:rPr>
              <a:t>Volver</a:t>
            </a:r>
            <a:r>
              <a:rPr lang="en-US" b="1" dirty="0" smtClean="0">
                <a:solidFill>
                  <a:schemeClr val="tx1"/>
                </a:solidFill>
              </a:rPr>
              <a:t> a casa </a:t>
            </a:r>
            <a:r>
              <a:rPr lang="en-US" b="1" dirty="0" err="1" smtClean="0">
                <a:solidFill>
                  <a:schemeClr val="tx1"/>
                </a:solidFill>
              </a:rPr>
              <a:t>después</a:t>
            </a:r>
            <a:r>
              <a:rPr lang="en-US" b="1" dirty="0" smtClean="0">
                <a:solidFill>
                  <a:schemeClr val="tx1"/>
                </a:solidFill>
              </a:rPr>
              <a:t> de   </a:t>
            </a:r>
            <a:r>
              <a:rPr lang="en-US" b="1" dirty="0" err="1" smtClean="0">
                <a:solidFill>
                  <a:schemeClr val="tx1"/>
                </a:solidFill>
              </a:rPr>
              <a:t>trabajar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</a:rPr>
              <a:t>Llamar</a:t>
            </a:r>
            <a:r>
              <a:rPr lang="en-US" b="1" dirty="0" smtClean="0">
                <a:solidFill>
                  <a:schemeClr val="tx1"/>
                </a:solidFill>
              </a:rPr>
              <a:t> a un amigo.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3. </a:t>
            </a:r>
            <a:r>
              <a:rPr lang="en-US" b="1" dirty="0" err="1" smtClean="0">
                <a:solidFill>
                  <a:schemeClr val="tx1"/>
                </a:solidFill>
              </a:rPr>
              <a:t>Decidir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encontrarse</a:t>
            </a:r>
            <a:r>
              <a:rPr lang="en-US" b="1" dirty="0" smtClean="0">
                <a:solidFill>
                  <a:schemeClr val="tx1"/>
                </a:solidFill>
              </a:rPr>
              <a:t> en el cine.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4. </a:t>
            </a:r>
            <a:r>
              <a:rPr lang="en-US" b="1" dirty="0" err="1" smtClean="0">
                <a:solidFill>
                  <a:schemeClr val="tx1"/>
                </a:solidFill>
              </a:rPr>
              <a:t>Ducharse</a:t>
            </a:r>
            <a:r>
              <a:rPr lang="en-US" b="1" dirty="0" smtClean="0">
                <a:solidFill>
                  <a:schemeClr val="tx1"/>
                </a:solidFill>
              </a:rPr>
              <a:t> y </a:t>
            </a:r>
            <a:r>
              <a:rPr lang="en-US" b="1" dirty="0" err="1" smtClean="0">
                <a:solidFill>
                  <a:schemeClr val="tx1"/>
                </a:solidFill>
              </a:rPr>
              <a:t>afeitarse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5. Comer </a:t>
            </a:r>
            <a:r>
              <a:rPr lang="en-US" b="1" dirty="0" err="1" smtClean="0">
                <a:solidFill>
                  <a:schemeClr val="tx1"/>
                </a:solidFill>
              </a:rPr>
              <a:t>rápidamente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6. </a:t>
            </a:r>
            <a:r>
              <a:rPr lang="en-US" b="1" dirty="0" err="1" smtClean="0">
                <a:solidFill>
                  <a:schemeClr val="tx1"/>
                </a:solidFill>
              </a:rPr>
              <a:t>Ir</a:t>
            </a:r>
            <a:r>
              <a:rPr lang="en-US" b="1" dirty="0" smtClean="0">
                <a:solidFill>
                  <a:schemeClr val="tx1"/>
                </a:solidFill>
              </a:rPr>
              <a:t> al cine en </a:t>
            </a:r>
            <a:r>
              <a:rPr lang="en-US" b="1" dirty="0" err="1" smtClean="0">
                <a:solidFill>
                  <a:schemeClr val="tx1"/>
                </a:solidFill>
              </a:rPr>
              <a:t>autobús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7. </a:t>
            </a:r>
            <a:r>
              <a:rPr lang="en-US" b="1" dirty="0" err="1" smtClean="0">
                <a:solidFill>
                  <a:schemeClr val="tx1"/>
                </a:solidFill>
              </a:rPr>
              <a:t>Llegar</a:t>
            </a:r>
            <a:r>
              <a:rPr lang="en-US" b="1" dirty="0" smtClean="0">
                <a:solidFill>
                  <a:schemeClr val="tx1"/>
                </a:solidFill>
              </a:rPr>
              <a:t> al cine al </a:t>
            </a:r>
            <a:r>
              <a:rPr lang="en-US" b="1" dirty="0" err="1" smtClean="0">
                <a:solidFill>
                  <a:schemeClr val="tx1"/>
                </a:solidFill>
              </a:rPr>
              <a:t>mismo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tiempo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8. </a:t>
            </a:r>
            <a:r>
              <a:rPr lang="en-US" b="1" dirty="0" err="1" smtClean="0">
                <a:solidFill>
                  <a:schemeClr val="tx1"/>
                </a:solidFill>
              </a:rPr>
              <a:t>Hacer</a:t>
            </a:r>
            <a:r>
              <a:rPr lang="en-US" b="1" dirty="0" smtClean="0">
                <a:solidFill>
                  <a:schemeClr val="tx1"/>
                </a:solidFill>
              </a:rPr>
              <a:t> cola </a:t>
            </a:r>
            <a:r>
              <a:rPr lang="en-US" b="1" dirty="0" err="1" smtClean="0">
                <a:solidFill>
                  <a:schemeClr val="tx1"/>
                </a:solidFill>
              </a:rPr>
              <a:t>para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comprar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entradas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9. </a:t>
            </a:r>
            <a:r>
              <a:rPr lang="en-US" b="1" dirty="0" err="1" smtClean="0">
                <a:solidFill>
                  <a:schemeClr val="tx1"/>
                </a:solidFill>
              </a:rPr>
              <a:t>Entrar</a:t>
            </a:r>
            <a:r>
              <a:rPr lang="en-US" b="1" dirty="0" smtClean="0">
                <a:solidFill>
                  <a:schemeClr val="tx1"/>
                </a:solidFill>
              </a:rPr>
              <a:t> en el cine.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10. No </a:t>
            </a:r>
            <a:r>
              <a:rPr lang="en-US" b="1" dirty="0" err="1" smtClean="0">
                <a:solidFill>
                  <a:schemeClr val="tx1"/>
                </a:solidFill>
              </a:rPr>
              <a:t>gustarles</a:t>
            </a:r>
            <a:r>
              <a:rPr lang="en-US" b="1" dirty="0" smtClean="0">
                <a:solidFill>
                  <a:schemeClr val="tx1"/>
                </a:solidFill>
              </a:rPr>
              <a:t> la </a:t>
            </a:r>
            <a:r>
              <a:rPr lang="en-US" b="1" dirty="0" err="1" smtClean="0">
                <a:solidFill>
                  <a:schemeClr val="tx1"/>
                </a:solidFill>
              </a:rPr>
              <a:t>película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11. </a:t>
            </a:r>
            <a:r>
              <a:rPr lang="en-US" b="1" dirty="0" err="1" smtClean="0">
                <a:solidFill>
                  <a:schemeClr val="tx1"/>
                </a:solidFill>
              </a:rPr>
              <a:t>Ir</a:t>
            </a:r>
            <a:r>
              <a:rPr lang="en-US" b="1" dirty="0" smtClean="0">
                <a:solidFill>
                  <a:schemeClr val="tx1"/>
                </a:solidFill>
              </a:rPr>
              <a:t> a un café a </a:t>
            </a:r>
            <a:r>
              <a:rPr lang="en-US" b="1" dirty="0" err="1" smtClean="0">
                <a:solidFill>
                  <a:schemeClr val="tx1"/>
                </a:solidFill>
              </a:rPr>
              <a:t>tomar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algo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12. </a:t>
            </a:r>
            <a:r>
              <a:rPr lang="en-US" b="1" dirty="0" err="1" smtClean="0">
                <a:solidFill>
                  <a:schemeClr val="tx1"/>
                </a:solidFill>
              </a:rPr>
              <a:t>Regresar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tarde</a:t>
            </a:r>
            <a:r>
              <a:rPr lang="en-US" b="1" dirty="0" smtClean="0">
                <a:solidFill>
                  <a:schemeClr val="tx1"/>
                </a:solidFill>
              </a:rPr>
              <a:t> a casa.</a:t>
            </a:r>
          </a:p>
          <a:p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37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338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2895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2895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050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576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67400" y="4876800"/>
            <a:ext cx="2735108" cy="1785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Useful transition words:</a:t>
            </a:r>
          </a:p>
          <a:p>
            <a:r>
              <a:rPr lang="en-US" dirty="0" err="1" smtClean="0"/>
              <a:t>Primero</a:t>
            </a:r>
            <a:endParaRPr lang="en-US" dirty="0" smtClean="0"/>
          </a:p>
          <a:p>
            <a:r>
              <a:rPr lang="en-US" dirty="0" err="1" smtClean="0"/>
              <a:t>Luego</a:t>
            </a:r>
            <a:endParaRPr lang="en-US" dirty="0" smtClean="0"/>
          </a:p>
          <a:p>
            <a:r>
              <a:rPr lang="en-US" dirty="0" err="1" smtClean="0"/>
              <a:t>Después</a:t>
            </a:r>
            <a:endParaRPr lang="en-US" dirty="0" smtClean="0"/>
          </a:p>
          <a:p>
            <a:r>
              <a:rPr lang="en-US" dirty="0" err="1" smtClean="0"/>
              <a:t>Finalmente</a:t>
            </a:r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fin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776482">
            <a:off x="2438400" y="2667000"/>
            <a:ext cx="39624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/>
              <a:t>Fin del </a:t>
            </a:r>
            <a:r>
              <a:rPr lang="en-US" sz="4800" b="1" i="1" dirty="0" err="1" smtClean="0"/>
              <a:t>repaso</a:t>
            </a:r>
            <a:endParaRPr lang="en-US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117693"/>
            <a:ext cx="5181600" cy="67403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219200" cy="137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"/>
            <a:ext cx="1219200" cy="13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28600"/>
            <a:ext cx="11780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752600"/>
            <a:ext cx="1219200" cy="15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752600"/>
            <a:ext cx="117837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1828801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3429000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3429000"/>
            <a:ext cx="1371600" cy="155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3505200"/>
            <a:ext cx="1171984" cy="147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51816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9800" y="5181600"/>
            <a:ext cx="12954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38600" y="5181600"/>
            <a:ext cx="1157609" cy="152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486401" y="152401"/>
            <a:ext cx="32766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u="sng" dirty="0" err="1" smtClean="0">
                <a:solidFill>
                  <a:schemeClr val="tx1"/>
                </a:solidFill>
              </a:rPr>
              <a:t>Guía</a:t>
            </a:r>
            <a:endParaRPr lang="en-US" sz="1600" b="1" u="sng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1. </a:t>
            </a:r>
            <a:r>
              <a:rPr lang="en-US" sz="1600" b="1" dirty="0" err="1" smtClean="0">
                <a:solidFill>
                  <a:schemeClr val="tx1"/>
                </a:solidFill>
              </a:rPr>
              <a:t>Volver</a:t>
            </a:r>
            <a:r>
              <a:rPr lang="en-US" sz="1600" b="1" dirty="0" smtClean="0">
                <a:solidFill>
                  <a:schemeClr val="tx1"/>
                </a:solidFill>
              </a:rPr>
              <a:t> a casa </a:t>
            </a:r>
            <a:r>
              <a:rPr lang="en-US" sz="1600" b="1" dirty="0" err="1" smtClean="0">
                <a:solidFill>
                  <a:schemeClr val="tx1"/>
                </a:solidFill>
              </a:rPr>
              <a:t>después</a:t>
            </a:r>
            <a:r>
              <a:rPr lang="en-US" sz="1600" b="1" dirty="0" smtClean="0">
                <a:solidFill>
                  <a:schemeClr val="tx1"/>
                </a:solidFill>
              </a:rPr>
              <a:t> de   </a:t>
            </a:r>
            <a:r>
              <a:rPr lang="en-US" sz="1600" b="1" dirty="0" err="1" smtClean="0">
                <a:solidFill>
                  <a:schemeClr val="tx1"/>
                </a:solidFill>
              </a:rPr>
              <a:t>trabajar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2. </a:t>
            </a:r>
            <a:r>
              <a:rPr lang="en-US" sz="1600" b="1" dirty="0" err="1" smtClean="0">
                <a:solidFill>
                  <a:schemeClr val="tx1"/>
                </a:solidFill>
              </a:rPr>
              <a:t>Llamar</a:t>
            </a:r>
            <a:r>
              <a:rPr lang="en-US" sz="1600" b="1" dirty="0" smtClean="0">
                <a:solidFill>
                  <a:schemeClr val="tx1"/>
                </a:solidFill>
              </a:rPr>
              <a:t> a un amigo.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3. </a:t>
            </a:r>
            <a:r>
              <a:rPr lang="en-US" sz="1600" b="1" dirty="0" err="1" smtClean="0">
                <a:solidFill>
                  <a:schemeClr val="tx1"/>
                </a:solidFill>
              </a:rPr>
              <a:t>Decidir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encontrarse</a:t>
            </a:r>
            <a:r>
              <a:rPr lang="en-US" sz="1600" b="1" dirty="0" smtClean="0">
                <a:solidFill>
                  <a:schemeClr val="tx1"/>
                </a:solidFill>
              </a:rPr>
              <a:t> en el cine.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4. </a:t>
            </a:r>
            <a:r>
              <a:rPr lang="en-US" sz="1600" b="1" dirty="0" err="1" smtClean="0">
                <a:solidFill>
                  <a:schemeClr val="tx1"/>
                </a:solidFill>
              </a:rPr>
              <a:t>Ducharse</a:t>
            </a:r>
            <a:r>
              <a:rPr lang="en-US" sz="1600" b="1" dirty="0" smtClean="0">
                <a:solidFill>
                  <a:schemeClr val="tx1"/>
                </a:solidFill>
              </a:rPr>
              <a:t> y </a:t>
            </a:r>
            <a:r>
              <a:rPr lang="en-US" sz="1600" b="1" dirty="0" err="1" smtClean="0">
                <a:solidFill>
                  <a:schemeClr val="tx1"/>
                </a:solidFill>
              </a:rPr>
              <a:t>afeitarse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5. Comer </a:t>
            </a:r>
            <a:r>
              <a:rPr lang="en-US" sz="1600" b="1" dirty="0" err="1" smtClean="0">
                <a:solidFill>
                  <a:schemeClr val="tx1"/>
                </a:solidFill>
              </a:rPr>
              <a:t>rápidamente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6. </a:t>
            </a:r>
            <a:r>
              <a:rPr lang="en-US" sz="1600" b="1" dirty="0" err="1" smtClean="0">
                <a:solidFill>
                  <a:schemeClr val="tx1"/>
                </a:solidFill>
              </a:rPr>
              <a:t>Ir</a:t>
            </a:r>
            <a:r>
              <a:rPr lang="en-US" sz="1600" b="1" dirty="0" smtClean="0">
                <a:solidFill>
                  <a:schemeClr val="tx1"/>
                </a:solidFill>
              </a:rPr>
              <a:t> al cine en </a:t>
            </a:r>
            <a:r>
              <a:rPr lang="en-US" sz="1600" b="1" dirty="0" err="1" smtClean="0">
                <a:solidFill>
                  <a:schemeClr val="tx1"/>
                </a:solidFill>
              </a:rPr>
              <a:t>autobús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7. </a:t>
            </a:r>
            <a:r>
              <a:rPr lang="en-US" sz="1600" b="1" dirty="0" err="1" smtClean="0">
                <a:solidFill>
                  <a:schemeClr val="tx1"/>
                </a:solidFill>
              </a:rPr>
              <a:t>Llegar</a:t>
            </a:r>
            <a:r>
              <a:rPr lang="en-US" sz="1600" b="1" dirty="0" smtClean="0">
                <a:solidFill>
                  <a:schemeClr val="tx1"/>
                </a:solidFill>
              </a:rPr>
              <a:t> al cine al </a:t>
            </a:r>
            <a:r>
              <a:rPr lang="en-US" sz="1600" b="1" dirty="0" err="1" smtClean="0">
                <a:solidFill>
                  <a:schemeClr val="tx1"/>
                </a:solidFill>
              </a:rPr>
              <a:t>mismo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tiempo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8. </a:t>
            </a:r>
            <a:r>
              <a:rPr lang="en-US" sz="1600" b="1" dirty="0" err="1" smtClean="0">
                <a:solidFill>
                  <a:schemeClr val="tx1"/>
                </a:solidFill>
              </a:rPr>
              <a:t>Hacer</a:t>
            </a:r>
            <a:r>
              <a:rPr lang="en-US" sz="1600" b="1" dirty="0" smtClean="0">
                <a:solidFill>
                  <a:schemeClr val="tx1"/>
                </a:solidFill>
              </a:rPr>
              <a:t> cola </a:t>
            </a:r>
            <a:r>
              <a:rPr lang="en-US" sz="1600" b="1" dirty="0" err="1" smtClean="0">
                <a:solidFill>
                  <a:schemeClr val="tx1"/>
                </a:solidFill>
              </a:rPr>
              <a:t>para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comprar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las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entradas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9. </a:t>
            </a:r>
            <a:r>
              <a:rPr lang="en-US" sz="1600" b="1" dirty="0" err="1" smtClean="0">
                <a:solidFill>
                  <a:schemeClr val="tx1"/>
                </a:solidFill>
              </a:rPr>
              <a:t>Entrar</a:t>
            </a:r>
            <a:r>
              <a:rPr lang="en-US" sz="1600" b="1" dirty="0" smtClean="0">
                <a:solidFill>
                  <a:schemeClr val="tx1"/>
                </a:solidFill>
              </a:rPr>
              <a:t> en el cine.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10. No </a:t>
            </a:r>
            <a:r>
              <a:rPr lang="en-US" sz="1600" b="1" dirty="0" err="1" smtClean="0">
                <a:solidFill>
                  <a:schemeClr val="tx1"/>
                </a:solidFill>
              </a:rPr>
              <a:t>gustarles</a:t>
            </a:r>
            <a:r>
              <a:rPr lang="en-US" sz="1600" b="1" dirty="0" smtClean="0">
                <a:solidFill>
                  <a:schemeClr val="tx1"/>
                </a:solidFill>
              </a:rPr>
              <a:t> la </a:t>
            </a:r>
            <a:r>
              <a:rPr lang="en-US" sz="1600" b="1" dirty="0" err="1" smtClean="0">
                <a:solidFill>
                  <a:schemeClr val="tx1"/>
                </a:solidFill>
              </a:rPr>
              <a:t>película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11. </a:t>
            </a:r>
            <a:r>
              <a:rPr lang="en-US" sz="1600" b="1" dirty="0" err="1" smtClean="0">
                <a:solidFill>
                  <a:schemeClr val="tx1"/>
                </a:solidFill>
              </a:rPr>
              <a:t>Ir</a:t>
            </a:r>
            <a:r>
              <a:rPr lang="en-US" sz="1600" b="1" dirty="0" smtClean="0">
                <a:solidFill>
                  <a:schemeClr val="tx1"/>
                </a:solidFill>
              </a:rPr>
              <a:t> a un café a </a:t>
            </a:r>
            <a:r>
              <a:rPr lang="en-US" sz="1600" b="1" dirty="0" err="1" smtClean="0">
                <a:solidFill>
                  <a:schemeClr val="tx1"/>
                </a:solidFill>
              </a:rPr>
              <a:t>tomar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algo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12. </a:t>
            </a:r>
            <a:r>
              <a:rPr lang="en-US" sz="1600" b="1" dirty="0" err="1" smtClean="0">
                <a:solidFill>
                  <a:schemeClr val="tx1"/>
                </a:solidFill>
              </a:rPr>
              <a:t>Regresar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tarde</a:t>
            </a:r>
            <a:r>
              <a:rPr lang="en-US" sz="1600" b="1" dirty="0" smtClean="0">
                <a:solidFill>
                  <a:schemeClr val="tx1"/>
                </a:solidFill>
              </a:rPr>
              <a:t> a casa.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37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338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2895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2895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050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57600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67400" y="4419600"/>
            <a:ext cx="2735108" cy="1785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Useful transition words:</a:t>
            </a:r>
          </a:p>
          <a:p>
            <a:r>
              <a:rPr lang="en-US" dirty="0" err="1" smtClean="0"/>
              <a:t>Primero</a:t>
            </a:r>
            <a:endParaRPr lang="en-US" dirty="0" smtClean="0"/>
          </a:p>
          <a:p>
            <a:r>
              <a:rPr lang="en-US" dirty="0" err="1" smtClean="0"/>
              <a:t>Luego</a:t>
            </a:r>
            <a:endParaRPr lang="en-US" dirty="0" smtClean="0"/>
          </a:p>
          <a:p>
            <a:r>
              <a:rPr lang="en-US" dirty="0" err="1" smtClean="0"/>
              <a:t>Después</a:t>
            </a:r>
            <a:endParaRPr lang="en-US" dirty="0" smtClean="0"/>
          </a:p>
          <a:p>
            <a:r>
              <a:rPr lang="en-US" dirty="0" err="1" smtClean="0"/>
              <a:t>Finalmente</a:t>
            </a:r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fin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uiExpand="1" build="allAtOnce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3898" r="73958" b="70116"/>
          <a:stretch>
            <a:fillRect/>
          </a:stretch>
        </p:blipFill>
        <p:spPr bwMode="auto">
          <a:xfrm>
            <a:off x="609600" y="9906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3959" t="2599" r="55208" b="66217"/>
          <a:stretch>
            <a:fillRect/>
          </a:stretch>
        </p:blipFill>
        <p:spPr bwMode="auto">
          <a:xfrm>
            <a:off x="2819400" y="16002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0833" b="67517"/>
          <a:stretch>
            <a:fillRect/>
          </a:stretch>
        </p:blipFill>
        <p:spPr bwMode="auto">
          <a:xfrm>
            <a:off x="6477000" y="4191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8958" r="30209" b="67517"/>
          <a:stretch>
            <a:fillRect/>
          </a:stretch>
        </p:blipFill>
        <p:spPr bwMode="auto">
          <a:xfrm>
            <a:off x="4724400" y="25908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14800" y="457200"/>
            <a:ext cx="381668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Ayer </a:t>
            </a:r>
            <a:r>
              <a:rPr lang="en-US" sz="3200" dirty="0" err="1" smtClean="0"/>
              <a:t>por</a:t>
            </a:r>
            <a:r>
              <a:rPr lang="en-US" sz="3200" dirty="0" smtClean="0"/>
              <a:t> la </a:t>
            </a:r>
            <a:r>
              <a:rPr lang="en-US" sz="3200" dirty="0" err="1" smtClean="0"/>
              <a:t>mañana</a:t>
            </a:r>
            <a:r>
              <a:rPr lang="en-US" sz="3200" dirty="0" smtClean="0"/>
              <a:t> 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4" name="Rectangle 24"/>
          <p:cNvSpPr>
            <a:spLocks noChangeArrowheads="1"/>
          </p:cNvSpPr>
          <p:nvPr/>
        </p:nvSpPr>
        <p:spPr bwMode="auto">
          <a:xfrm>
            <a:off x="4800600" y="1143000"/>
            <a:ext cx="4114800" cy="2743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05" name="Rectangle 25"/>
          <p:cNvSpPr>
            <a:spLocks noChangeArrowheads="1"/>
          </p:cNvSpPr>
          <p:nvPr/>
        </p:nvSpPr>
        <p:spPr bwMode="auto">
          <a:xfrm>
            <a:off x="2667000" y="4038600"/>
            <a:ext cx="4495800" cy="2590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76502" name="Rectangle 22"/>
          <p:cNvSpPr>
            <a:spLocks noChangeArrowheads="1"/>
          </p:cNvSpPr>
          <p:nvPr/>
        </p:nvSpPr>
        <p:spPr bwMode="auto">
          <a:xfrm>
            <a:off x="457200" y="1219200"/>
            <a:ext cx="4038600" cy="2743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altLang="en-US" sz="2800" b="1" dirty="0" err="1"/>
              <a:t>Talking</a:t>
            </a:r>
            <a:r>
              <a:rPr lang="es-ES_tradnl" altLang="en-US" sz="2800" b="1" dirty="0"/>
              <a:t> </a:t>
            </a:r>
            <a:r>
              <a:rPr lang="es-ES_tradnl" altLang="en-US" sz="2800" b="1" dirty="0" err="1"/>
              <a:t>About</a:t>
            </a:r>
            <a:r>
              <a:rPr lang="es-ES_tradnl" altLang="en-US" sz="2800" b="1" dirty="0"/>
              <a:t> </a:t>
            </a:r>
            <a:r>
              <a:rPr lang="es-ES_tradnl" altLang="en-US" sz="2800" b="1" dirty="0" err="1"/>
              <a:t>the</a:t>
            </a:r>
            <a:r>
              <a:rPr lang="es-ES_tradnl" altLang="en-US" sz="2800" b="1" dirty="0"/>
              <a:t> </a:t>
            </a:r>
            <a:r>
              <a:rPr lang="es-ES_tradnl" altLang="en-US" sz="2800" b="1" dirty="0" err="1"/>
              <a:t>Past</a:t>
            </a:r>
            <a:r>
              <a:rPr lang="es-ES_tradnl" altLang="en-US" sz="2800" b="1" dirty="0"/>
              <a:t> (1)</a:t>
            </a:r>
            <a:br>
              <a:rPr lang="es-ES_tradnl" altLang="en-US" sz="2800" b="1" dirty="0"/>
            </a:br>
            <a:r>
              <a:rPr lang="es-ES_tradnl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Preterite</a:t>
            </a:r>
            <a:r>
              <a:rPr lang="es-ES_tradnl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Regular </a:t>
            </a:r>
            <a:r>
              <a:rPr lang="es-ES_tradnl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Verbs</a:t>
            </a:r>
            <a:endParaRPr lang="es-ES_tradnl" altLang="en-US" sz="2800" dirty="0"/>
          </a:p>
        </p:txBody>
      </p:sp>
      <p:sp>
        <p:nvSpPr>
          <p:cNvPr id="276498" name="Text Box 18"/>
          <p:cNvSpPr txBox="1">
            <a:spLocks noChangeArrowheads="1"/>
          </p:cNvSpPr>
          <p:nvPr/>
        </p:nvSpPr>
        <p:spPr bwMode="auto">
          <a:xfrm>
            <a:off x="304800" y="1219200"/>
            <a:ext cx="4038600" cy="2562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</a:t>
            </a:r>
            <a:r>
              <a:rPr lang="es-ES_tradnl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hablar</a:t>
            </a:r>
          </a:p>
          <a:p>
            <a:pPr>
              <a:spcBef>
                <a:spcPct val="50000"/>
              </a:spcBef>
            </a:pP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habl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é		 </a:t>
            </a: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habl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amos</a:t>
            </a:r>
          </a:p>
          <a:p>
            <a:pPr>
              <a:spcBef>
                <a:spcPct val="50000"/>
              </a:spcBef>
            </a:pP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spoke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did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speak</a:t>
            </a:r>
            <a:r>
              <a:rPr lang="es-ES_tradnl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	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we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spoke</a:t>
            </a:r>
            <a:endParaRPr lang="es-ES_tradnl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s-ES_tradnl" alt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habl</a:t>
            </a:r>
            <a:r>
              <a:rPr lang="es-ES_tradnl" altLang="en-US" sz="1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ast</a:t>
            </a:r>
            <a:r>
              <a:rPr lang="en-US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 </a:t>
            </a: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	habl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asteis</a:t>
            </a:r>
          </a:p>
          <a:p>
            <a:pPr>
              <a:spcBef>
                <a:spcPct val="50000"/>
              </a:spcBef>
            </a:pP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you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spoke</a:t>
            </a:r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 	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you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fam., pl. Sp.</a:t>
            </a: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spoke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habl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ó    		</a:t>
            </a: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habl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aron</a:t>
            </a:r>
          </a:p>
          <a:p>
            <a:pPr>
              <a:spcBef>
                <a:spcPct val="50000"/>
              </a:spcBef>
            </a:pP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you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/he/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she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spoke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you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/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they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spoke</a:t>
            </a:r>
            <a:endParaRPr lang="en-US" sz="1400" i="1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4800600" y="1219200"/>
            <a:ext cx="4038600" cy="26558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   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comer</a:t>
            </a:r>
            <a:endParaRPr lang="es-ES_tradnl" altLang="en-US" sz="1800" b="1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com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í</a:t>
            </a:r>
            <a:r>
              <a:rPr lang="es-ES_tradnl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 	</a:t>
            </a: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com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imo</a:t>
            </a:r>
            <a:r>
              <a:rPr lang="es-ES_tradnl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 ate </a:t>
            </a:r>
            <a:r>
              <a:rPr lang="es-ES_tradnl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did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eat</a:t>
            </a:r>
            <a:r>
              <a:rPr lang="es-ES_tradnl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	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we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ate</a:t>
            </a:r>
            <a:endParaRPr lang="es-ES_tradnl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com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iste</a:t>
            </a:r>
            <a:r>
              <a:rPr lang="es-ES_tradnl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 com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isteis</a:t>
            </a:r>
          </a:p>
          <a:p>
            <a:pPr>
              <a:spcBef>
                <a:spcPct val="50000"/>
              </a:spcBef>
            </a:pP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you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ate </a:t>
            </a:r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 	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you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fam., pl. Sp.</a:t>
            </a: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ate</a:t>
            </a: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com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ió 		 </a:t>
            </a: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com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ieron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you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/he/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she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ate 	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you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/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they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ate</a:t>
            </a:r>
            <a:endParaRPr lang="en-US" sz="1400" i="1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276500" name="Text Box 20"/>
          <p:cNvSpPr txBox="1">
            <a:spLocks noChangeArrowheads="1"/>
          </p:cNvSpPr>
          <p:nvPr/>
        </p:nvSpPr>
        <p:spPr bwMode="auto">
          <a:xfrm>
            <a:off x="2743200" y="4114800"/>
            <a:ext cx="40386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      </a:t>
            </a:r>
            <a:r>
              <a:rPr lang="en-US" altLang="en-US" sz="1800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vivir</a:t>
            </a:r>
            <a:endParaRPr lang="es-ES_tradnl" altLang="en-US" sz="1800" b="1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viv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í</a:t>
            </a:r>
            <a:r>
              <a:rPr lang="es-ES_tradnl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 </a:t>
            </a: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viv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imos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lived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did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live</a:t>
            </a:r>
            <a:r>
              <a:rPr lang="es-ES_tradnl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	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we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lived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endParaRPr lang="es-ES_tradnl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viv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iste</a:t>
            </a:r>
            <a:r>
              <a:rPr lang="en-US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	 viv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isteis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you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lived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 	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you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fam., pl. Sp.</a:t>
            </a: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lived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viv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ió 		 </a:t>
            </a:r>
            <a:r>
              <a:rPr lang="es-ES_tradnl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viv</a:t>
            </a:r>
            <a:r>
              <a:rPr lang="es-ES_tradnl" alt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ieron</a:t>
            </a:r>
          </a:p>
          <a:p>
            <a:pPr>
              <a:spcBef>
                <a:spcPct val="50000"/>
              </a:spcBef>
            </a:pP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you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/he/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she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lived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	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you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/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they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s-ES_tradnl" altLang="en-US" sz="14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lived</a:t>
            </a:r>
            <a:r>
              <a:rPr lang="es-ES_tradnl" altLang="en-US" sz="14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endParaRPr lang="en-US" sz="1400" i="1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nimBg="1"/>
      <p:bldP spid="276498" grpId="0" animBg="1"/>
      <p:bldP spid="276499" grpId="0" animBg="1"/>
      <p:bldP spid="2765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1143000"/>
          </a:xfrm>
          <a:solidFill>
            <a:srgbClr val="00B050"/>
          </a:solidFill>
        </p:spPr>
        <p:txBody>
          <a:bodyPr/>
          <a:lstStyle/>
          <a:p>
            <a:r>
              <a:rPr lang="es-ES_tradnl" altLang="en-US" sz="2800" b="1" dirty="0" err="1"/>
              <a:t>Talking</a:t>
            </a:r>
            <a:r>
              <a:rPr lang="es-ES_tradnl" altLang="en-US" sz="2800" b="1" dirty="0"/>
              <a:t> </a:t>
            </a:r>
            <a:r>
              <a:rPr lang="es-ES_tradnl" altLang="en-US" sz="2800" b="1" dirty="0" err="1"/>
              <a:t>About</a:t>
            </a:r>
            <a:r>
              <a:rPr lang="es-ES_tradnl" altLang="en-US" sz="2800" b="1" dirty="0"/>
              <a:t> </a:t>
            </a:r>
            <a:r>
              <a:rPr lang="es-ES_tradnl" altLang="en-US" sz="2800" b="1" dirty="0" err="1"/>
              <a:t>the</a:t>
            </a:r>
            <a:r>
              <a:rPr lang="es-ES_tradnl" altLang="en-US" sz="2800" b="1" dirty="0"/>
              <a:t> </a:t>
            </a:r>
            <a:r>
              <a:rPr lang="es-ES_tradnl" altLang="en-US" sz="2800" b="1" dirty="0" err="1"/>
              <a:t>Past</a:t>
            </a:r>
            <a:r>
              <a:rPr lang="es-ES_tradnl" altLang="en-US" sz="2800" b="1" dirty="0"/>
              <a:t> (1)</a:t>
            </a:r>
            <a:br>
              <a:rPr lang="es-ES_tradnl" altLang="en-US" sz="2800" b="1" dirty="0"/>
            </a:br>
            <a:r>
              <a:rPr lang="es-ES_tradnl" altLang="en-US" sz="2800" b="1" dirty="0"/>
              <a:t> </a:t>
            </a:r>
            <a:r>
              <a:rPr lang="es-ES_tradnl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Preterite</a:t>
            </a:r>
            <a:r>
              <a:rPr lang="es-ES_tradnl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es-ES_tradnl" alt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dar, hacer, ir, </a:t>
            </a:r>
            <a:r>
              <a:rPr lang="es-ES_tradnl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r>
              <a:rPr lang="es-ES_tradnl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286000"/>
            <a:ext cx="8610600" cy="2590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Wingdings" pitchFamily="2" charset="2"/>
              <a:buNone/>
              <a:tabLst>
                <a:tab pos="455613" algn="l"/>
                <a:tab pos="1081088" algn="l"/>
                <a:tab pos="1592263" algn="l"/>
                <a:tab pos="3089275" algn="l"/>
                <a:tab pos="3771900" algn="l"/>
                <a:tab pos="4284663" algn="l"/>
                <a:tab pos="6180138" algn="l"/>
                <a:tab pos="6748463" algn="l"/>
                <a:tab pos="7202488" algn="l"/>
              </a:tabLst>
            </a:pPr>
            <a:r>
              <a:rPr lang="es-ES_tradnl" altLang="en-US" sz="2000" b="1" dirty="0">
                <a:sym typeface="Symbol" pitchFamily="18" charset="2"/>
              </a:rPr>
              <a:t>		dar			hacer		ir/ser</a:t>
            </a:r>
            <a:r>
              <a:rPr lang="es-ES_tradnl" altLang="en-US" sz="2000" dirty="0">
                <a:sym typeface="Symbol" pitchFamily="18" charset="2"/>
              </a:rPr>
              <a:t>	</a:t>
            </a:r>
          </a:p>
          <a:p>
            <a:pPr marL="0" indent="0">
              <a:buFont typeface="Wingdings" pitchFamily="2" charset="2"/>
              <a:buNone/>
              <a:tabLst>
                <a:tab pos="455613" algn="l"/>
                <a:tab pos="1081088" algn="l"/>
                <a:tab pos="1592263" algn="l"/>
                <a:tab pos="3089275" algn="l"/>
                <a:tab pos="3771900" algn="l"/>
                <a:tab pos="4284663" algn="l"/>
                <a:tab pos="6180138" algn="l"/>
                <a:tab pos="6748463" algn="l"/>
                <a:tab pos="7202488" algn="l"/>
              </a:tabLst>
            </a:pPr>
            <a:endParaRPr lang="es-ES_tradnl" altLang="en-US" sz="2000" dirty="0">
              <a:sym typeface="Symbol" pitchFamily="18" charset="2"/>
            </a:endParaRPr>
          </a:p>
          <a:p>
            <a:pPr marL="0" indent="0">
              <a:buFont typeface="Wingdings" pitchFamily="2" charset="2"/>
              <a:buNone/>
              <a:tabLst>
                <a:tab pos="455613" algn="l"/>
                <a:tab pos="1081088" algn="l"/>
                <a:tab pos="1592263" algn="l"/>
                <a:tab pos="3089275" algn="l"/>
                <a:tab pos="3771900" algn="l"/>
                <a:tab pos="4284663" algn="l"/>
                <a:tab pos="6180138" algn="l"/>
                <a:tab pos="6748463" algn="l"/>
                <a:tab pos="7202488" algn="l"/>
              </a:tabLst>
            </a:pPr>
            <a:r>
              <a:rPr lang="es-ES_tradnl" altLang="en-US" sz="2000" dirty="0">
                <a:sym typeface="Symbol" pitchFamily="18" charset="2"/>
              </a:rPr>
              <a:t>	di		dimos	hice		hicimos	fui		fuimos</a:t>
            </a:r>
          </a:p>
          <a:p>
            <a:pPr marL="0" indent="0">
              <a:buFont typeface="Wingdings" pitchFamily="2" charset="2"/>
              <a:buNone/>
              <a:tabLst>
                <a:tab pos="455613" algn="l"/>
                <a:tab pos="1081088" algn="l"/>
                <a:tab pos="1592263" algn="l"/>
                <a:tab pos="3089275" algn="l"/>
                <a:tab pos="3771900" algn="l"/>
                <a:tab pos="4284663" algn="l"/>
                <a:tab pos="6180138" algn="l"/>
                <a:tab pos="6748463" algn="l"/>
                <a:tab pos="7202488" algn="l"/>
              </a:tabLst>
            </a:pPr>
            <a:r>
              <a:rPr lang="es-ES_tradnl" altLang="en-US" sz="2000" dirty="0">
                <a:sym typeface="Symbol" pitchFamily="18" charset="2"/>
              </a:rPr>
              <a:t>	diste		disteis	hiciste		hicisteis	fuiste		fuisteis</a:t>
            </a:r>
          </a:p>
          <a:p>
            <a:pPr marL="0" indent="0">
              <a:buFont typeface="Wingdings" pitchFamily="2" charset="2"/>
              <a:buNone/>
              <a:tabLst>
                <a:tab pos="455613" algn="l"/>
                <a:tab pos="1081088" algn="l"/>
                <a:tab pos="1592263" algn="l"/>
                <a:tab pos="3089275" algn="l"/>
                <a:tab pos="3771900" algn="l"/>
                <a:tab pos="4284663" algn="l"/>
                <a:tab pos="6180138" algn="l"/>
                <a:tab pos="6748463" algn="l"/>
                <a:tab pos="7202488" algn="l"/>
              </a:tabLst>
            </a:pPr>
            <a:r>
              <a:rPr lang="es-ES_tradnl" altLang="en-US" sz="2000" dirty="0">
                <a:sym typeface="Symbol" pitchFamily="18" charset="2"/>
              </a:rPr>
              <a:t>	dio		dieron	hi</a:t>
            </a:r>
            <a:r>
              <a:rPr lang="es-ES_tradnl" altLang="en-US" sz="2000" b="1" dirty="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s-ES_tradnl" altLang="en-US" sz="2000" dirty="0">
                <a:sym typeface="Symbol" pitchFamily="18" charset="2"/>
              </a:rPr>
              <a:t>o		hicieron	fue		fueron</a:t>
            </a:r>
            <a:r>
              <a:rPr lang="es-ES_tradnl" altLang="en-US" sz="1800" b="1" dirty="0">
                <a:sym typeface="Symbol" pitchFamily="18" charset="2"/>
              </a:rPr>
              <a:t>	</a:t>
            </a:r>
            <a:r>
              <a:rPr lang="es-ES_tradnl" altLang="en-US" sz="1800" dirty="0">
                <a:sym typeface="Symbol" pitchFamily="18" charset="2"/>
              </a:rPr>
              <a:t>	</a:t>
            </a:r>
            <a:endParaRPr lang="es-ES_tradnl" altLang="en-US" sz="2000" b="1" dirty="0">
              <a:sym typeface="Symbol" pitchFamily="18" charset="2"/>
            </a:endParaRPr>
          </a:p>
        </p:txBody>
      </p:sp>
      <p:sp>
        <p:nvSpPr>
          <p:cNvPr id="277509" name="Line 5"/>
          <p:cNvSpPr>
            <a:spLocks noChangeShapeType="1"/>
          </p:cNvSpPr>
          <p:nvPr/>
        </p:nvSpPr>
        <p:spPr bwMode="auto">
          <a:xfrm>
            <a:off x="457200" y="2743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0" name="Line 6"/>
          <p:cNvSpPr>
            <a:spLocks noChangeShapeType="1"/>
          </p:cNvSpPr>
          <p:nvPr/>
        </p:nvSpPr>
        <p:spPr bwMode="auto">
          <a:xfrm>
            <a:off x="3276600" y="2819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6324600" y="2819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77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7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animBg="1"/>
      <p:bldP spid="277507" grpId="0" build="p" animBg="1"/>
      <p:bldP spid="277507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3898" r="73958" b="70116"/>
          <a:stretch>
            <a:fillRect/>
          </a:stretch>
        </p:blipFill>
        <p:spPr bwMode="auto">
          <a:xfrm>
            <a:off x="609600" y="9906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3959" t="2599" r="55208" b="66217"/>
          <a:stretch>
            <a:fillRect/>
          </a:stretch>
        </p:blipFill>
        <p:spPr bwMode="auto">
          <a:xfrm>
            <a:off x="2819400" y="16002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0833" b="67517"/>
          <a:stretch>
            <a:fillRect/>
          </a:stretch>
        </p:blipFill>
        <p:spPr bwMode="auto">
          <a:xfrm>
            <a:off x="6477000" y="4191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8958" r="30209" b="67517"/>
          <a:stretch>
            <a:fillRect/>
          </a:stretch>
        </p:blipFill>
        <p:spPr bwMode="auto">
          <a:xfrm>
            <a:off x="4724400" y="25908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14800" y="457200"/>
            <a:ext cx="381668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Ayer </a:t>
            </a:r>
            <a:r>
              <a:rPr lang="en-US" sz="3200" dirty="0" err="1" smtClean="0"/>
              <a:t>por</a:t>
            </a:r>
            <a:r>
              <a:rPr lang="en-US" sz="3200" dirty="0" smtClean="0"/>
              <a:t> la </a:t>
            </a:r>
            <a:r>
              <a:rPr lang="en-US" sz="3200" dirty="0" err="1" smtClean="0"/>
              <a:t>mañana</a:t>
            </a:r>
            <a:r>
              <a:rPr lang="en-US" sz="3200" dirty="0" smtClean="0"/>
              <a:t> 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1875" t="35081" b="36334"/>
          <a:stretch>
            <a:fillRect/>
          </a:stretch>
        </p:blipFill>
        <p:spPr bwMode="auto">
          <a:xfrm>
            <a:off x="6400800" y="46482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6875" t="37679" r="27083" b="35034"/>
          <a:stretch>
            <a:fillRect/>
          </a:stretch>
        </p:blipFill>
        <p:spPr bwMode="auto">
          <a:xfrm>
            <a:off x="4419600" y="29718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1875" t="33782" r="52083" b="35034"/>
          <a:stretch>
            <a:fillRect/>
          </a:stretch>
        </p:blipFill>
        <p:spPr bwMode="auto">
          <a:xfrm>
            <a:off x="2286000" y="18288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33782" r="78125" b="33735"/>
          <a:stretch>
            <a:fillRect/>
          </a:stretch>
        </p:blipFill>
        <p:spPr bwMode="auto">
          <a:xfrm>
            <a:off x="381000" y="4572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91000" y="838200"/>
            <a:ext cx="40440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Luego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la </a:t>
            </a:r>
            <a:r>
              <a:rPr lang="en-US" sz="3600" dirty="0" err="1" smtClean="0"/>
              <a:t>tarde</a:t>
            </a:r>
            <a:r>
              <a:rPr lang="en-US" sz="3600" dirty="0" smtClean="0"/>
              <a:t> 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7083" t="71462"/>
          <a:stretch>
            <a:fillRect/>
          </a:stretch>
        </p:blipFill>
        <p:spPr bwMode="auto">
          <a:xfrm>
            <a:off x="6629400" y="4419600"/>
            <a:ext cx="1676400" cy="16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71462" r="72917"/>
          <a:stretch>
            <a:fillRect/>
          </a:stretch>
        </p:blipFill>
        <p:spPr bwMode="auto">
          <a:xfrm>
            <a:off x="228600" y="457200"/>
            <a:ext cx="1981200" cy="16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125" t="71462" r="46875"/>
          <a:stretch>
            <a:fillRect/>
          </a:stretch>
        </p:blipFill>
        <p:spPr bwMode="auto">
          <a:xfrm>
            <a:off x="2362200" y="2286000"/>
            <a:ext cx="1828800" cy="16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4167" t="71462" r="21875"/>
          <a:stretch>
            <a:fillRect/>
          </a:stretch>
        </p:blipFill>
        <p:spPr bwMode="auto">
          <a:xfrm>
            <a:off x="4419600" y="3429000"/>
            <a:ext cx="1752600" cy="16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0" y="1219200"/>
            <a:ext cx="309571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Y en la </a:t>
            </a:r>
            <a:r>
              <a:rPr lang="en-US" sz="3600" dirty="0" err="1" smtClean="0"/>
              <a:t>noche</a:t>
            </a:r>
            <a:r>
              <a:rPr lang="en-US" sz="3600" dirty="0" smtClean="0"/>
              <a:t> 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315200" cy="586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194938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Ayer </a:t>
            </a:r>
            <a:r>
              <a:rPr lang="en-US" sz="1600" dirty="0" err="1" smtClean="0"/>
              <a:t>por</a:t>
            </a:r>
            <a:r>
              <a:rPr lang="en-US" sz="1600" dirty="0" smtClean="0"/>
              <a:t> la </a:t>
            </a:r>
            <a:r>
              <a:rPr lang="en-US" sz="1600" dirty="0" err="1" smtClean="0"/>
              <a:t>mañana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362200"/>
            <a:ext cx="206704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tarde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419600"/>
            <a:ext cx="147829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Y en la </a:t>
            </a:r>
            <a:r>
              <a:rPr lang="en-US" sz="1600" dirty="0" err="1" smtClean="0"/>
              <a:t>noche</a:t>
            </a:r>
            <a:r>
              <a:rPr lang="en-US" sz="1600" dirty="0" smtClean="0"/>
              <a:t> …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117693"/>
            <a:ext cx="5181600" cy="67403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219200" cy="137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"/>
            <a:ext cx="1219200" cy="13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8600"/>
            <a:ext cx="11780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752600"/>
            <a:ext cx="1295400" cy="15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1828800"/>
            <a:ext cx="117837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905000"/>
            <a:ext cx="1295400" cy="145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3528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3429000"/>
            <a:ext cx="1371600" cy="155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3505200"/>
            <a:ext cx="1324384" cy="139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51816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81200" y="5181600"/>
            <a:ext cx="1418817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57600" y="5181600"/>
            <a:ext cx="1233809" cy="152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483383" y="381000"/>
            <a:ext cx="3508217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Hacer</a:t>
            </a:r>
            <a:r>
              <a:rPr lang="en-US" dirty="0" smtClean="0"/>
              <a:t> cola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comprar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entradas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i="1" dirty="0" smtClean="0"/>
              <a:t>tickets)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Regresar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r>
              <a:rPr lang="en-US" dirty="0" smtClean="0"/>
              <a:t> a casa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Volver</a:t>
            </a:r>
            <a:r>
              <a:rPr lang="en-US" dirty="0" smtClean="0"/>
              <a:t> a casa </a:t>
            </a:r>
            <a:r>
              <a:rPr lang="en-US" dirty="0" err="1" smtClean="0"/>
              <a:t>después</a:t>
            </a:r>
            <a:r>
              <a:rPr lang="en-US" dirty="0" smtClean="0"/>
              <a:t> de </a:t>
            </a:r>
            <a:r>
              <a:rPr lang="en-US" dirty="0" err="1" smtClean="0"/>
              <a:t>trabajar</a:t>
            </a:r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Ir</a:t>
            </a:r>
            <a:r>
              <a:rPr lang="en-US" b="1" dirty="0" smtClean="0">
                <a:solidFill>
                  <a:srgbClr val="FF0000"/>
                </a:solidFill>
              </a:rPr>
              <a:t> a un </a:t>
            </a:r>
            <a:r>
              <a:rPr lang="en-US" dirty="0" smtClean="0"/>
              <a:t>café a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Llegar</a:t>
            </a:r>
            <a:r>
              <a:rPr lang="en-US" dirty="0" smtClean="0"/>
              <a:t> al cine al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Llamar</a:t>
            </a:r>
            <a:r>
              <a:rPr lang="en-US" dirty="0" smtClean="0"/>
              <a:t> a un amigo</a:t>
            </a:r>
          </a:p>
          <a:p>
            <a:r>
              <a:rPr lang="en-US" dirty="0" smtClean="0"/>
              <a:t>No </a:t>
            </a:r>
            <a:r>
              <a:rPr lang="en-US" b="1" dirty="0" err="1" smtClean="0">
                <a:solidFill>
                  <a:srgbClr val="FF0000"/>
                </a:solidFill>
              </a:rPr>
              <a:t>gustarles</a:t>
            </a:r>
            <a:r>
              <a:rPr lang="en-US" dirty="0" smtClean="0"/>
              <a:t> la </a:t>
            </a:r>
            <a:r>
              <a:rPr lang="en-US" dirty="0" err="1" smtClean="0"/>
              <a:t>película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Comer</a:t>
            </a:r>
            <a:r>
              <a:rPr lang="en-US" dirty="0" smtClean="0"/>
              <a:t> </a:t>
            </a:r>
            <a:r>
              <a:rPr lang="en-US" dirty="0" err="1" smtClean="0"/>
              <a:t>rápidamente</a:t>
            </a:r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Ducharse</a:t>
            </a:r>
            <a:r>
              <a:rPr lang="en-US" dirty="0" smtClean="0"/>
              <a:t> y </a:t>
            </a:r>
            <a:r>
              <a:rPr lang="en-US" b="1" dirty="0" err="1" smtClean="0">
                <a:solidFill>
                  <a:srgbClr val="FF0000"/>
                </a:solidFill>
              </a:rPr>
              <a:t>afeitarse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Entrar</a:t>
            </a:r>
            <a:r>
              <a:rPr lang="en-US" b="1" dirty="0" smtClean="0"/>
              <a:t> </a:t>
            </a:r>
            <a:r>
              <a:rPr lang="en-US" dirty="0" smtClean="0"/>
              <a:t>en el cine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Ir</a:t>
            </a:r>
            <a:r>
              <a:rPr lang="en-US" dirty="0" smtClean="0"/>
              <a:t> al cine en </a:t>
            </a:r>
            <a:r>
              <a:rPr lang="en-US" dirty="0" err="1" smtClean="0"/>
              <a:t>autobús</a:t>
            </a:r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Decidir</a:t>
            </a:r>
            <a:r>
              <a:rPr lang="en-US" dirty="0" smtClean="0"/>
              <a:t> </a:t>
            </a:r>
            <a:r>
              <a:rPr lang="en-US" dirty="0" err="1" smtClean="0"/>
              <a:t>encontrarse</a:t>
            </a:r>
            <a:r>
              <a:rPr lang="en-US" dirty="0" smtClean="0"/>
              <a:t> (</a:t>
            </a:r>
            <a:r>
              <a:rPr lang="en-US" i="1" dirty="0" smtClean="0"/>
              <a:t>to meet up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en el cine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4795897"/>
            <a:ext cx="2735108" cy="1785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Useful transition words:</a:t>
            </a:r>
          </a:p>
          <a:p>
            <a:r>
              <a:rPr lang="en-US" dirty="0" err="1" smtClean="0"/>
              <a:t>Primero</a:t>
            </a:r>
            <a:endParaRPr lang="en-US" dirty="0" smtClean="0"/>
          </a:p>
          <a:p>
            <a:r>
              <a:rPr lang="en-US" dirty="0" err="1" smtClean="0"/>
              <a:t>Luego</a:t>
            </a:r>
            <a:endParaRPr lang="en-US" dirty="0" smtClean="0"/>
          </a:p>
          <a:p>
            <a:r>
              <a:rPr lang="en-US" dirty="0" err="1" smtClean="0"/>
              <a:t>Después</a:t>
            </a:r>
            <a:endParaRPr lang="en-US" dirty="0" smtClean="0"/>
          </a:p>
          <a:p>
            <a:r>
              <a:rPr lang="en-US" dirty="0" err="1" smtClean="0"/>
              <a:t>Finalmente</a:t>
            </a:r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fin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359</Words>
  <Application>Microsoft Office PowerPoint</Application>
  <PresentationFormat>On-screen Show (4:3)</PresentationFormat>
  <Paragraphs>196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Talking About the Past (1) Preterite of Regular Verbs</vt:lpstr>
      <vt:lpstr>Talking About the Past (1)  Preterite of dar, hacer, ir, and ser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Valdosta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Expressing to whom or for whom Indirect Object Pronouns</dc:title>
  <dc:creator>ijcano</dc:creator>
  <cp:lastModifiedBy>ijcano</cp:lastModifiedBy>
  <cp:revision>57</cp:revision>
  <dcterms:created xsi:type="dcterms:W3CDTF">2009-04-07T19:52:44Z</dcterms:created>
  <dcterms:modified xsi:type="dcterms:W3CDTF">2010-08-18T14:27:09Z</dcterms:modified>
</cp:coreProperties>
</file>