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65" r:id="rId6"/>
    <p:sldId id="258" r:id="rId7"/>
    <p:sldId id="259" r:id="rId8"/>
    <p:sldId id="260" r:id="rId9"/>
    <p:sldId id="261" r:id="rId10"/>
    <p:sldId id="266" r:id="rId11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6F3D9-A34E-4110-8501-8C3BD8E462F7}" type="datetimeFigureOut">
              <a:rPr lang="en-US" smtClean="0"/>
              <a:pPr/>
              <a:t>6/8/2011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0C831-2157-471B-99D0-FCC58CDFBB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6F3D9-A34E-4110-8501-8C3BD8E462F7}" type="datetimeFigureOut">
              <a:rPr lang="en-US" smtClean="0"/>
              <a:pPr/>
              <a:t>6/8/2011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0C831-2157-471B-99D0-FCC58CDFBB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6F3D9-A34E-4110-8501-8C3BD8E462F7}" type="datetimeFigureOut">
              <a:rPr lang="en-US" smtClean="0"/>
              <a:pPr/>
              <a:t>6/8/2011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0C831-2157-471B-99D0-FCC58CDFBB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6F3D9-A34E-4110-8501-8C3BD8E462F7}" type="datetimeFigureOut">
              <a:rPr lang="en-US" smtClean="0"/>
              <a:pPr/>
              <a:t>6/8/2011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0C831-2157-471B-99D0-FCC58CDFBB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6F3D9-A34E-4110-8501-8C3BD8E462F7}" type="datetimeFigureOut">
              <a:rPr lang="en-US" smtClean="0"/>
              <a:pPr/>
              <a:t>6/8/2011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0C831-2157-471B-99D0-FCC58CDFBB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6F3D9-A34E-4110-8501-8C3BD8E462F7}" type="datetimeFigureOut">
              <a:rPr lang="en-US" smtClean="0"/>
              <a:pPr/>
              <a:t>6/8/2011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0C831-2157-471B-99D0-FCC58CDFBB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6F3D9-A34E-4110-8501-8C3BD8E462F7}" type="datetimeFigureOut">
              <a:rPr lang="en-US" smtClean="0"/>
              <a:pPr/>
              <a:t>6/8/2011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0C831-2157-471B-99D0-FCC58CDFBB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6F3D9-A34E-4110-8501-8C3BD8E462F7}" type="datetimeFigureOut">
              <a:rPr lang="en-US" smtClean="0"/>
              <a:pPr/>
              <a:t>6/8/2011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0C831-2157-471B-99D0-FCC58CDFBB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6F3D9-A34E-4110-8501-8C3BD8E462F7}" type="datetimeFigureOut">
              <a:rPr lang="en-US" smtClean="0"/>
              <a:pPr/>
              <a:t>6/8/2011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0C831-2157-471B-99D0-FCC58CDFBB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6F3D9-A34E-4110-8501-8C3BD8E462F7}" type="datetimeFigureOut">
              <a:rPr lang="en-US" smtClean="0"/>
              <a:pPr/>
              <a:t>6/8/2011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0C831-2157-471B-99D0-FCC58CDFBB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6F3D9-A34E-4110-8501-8C3BD8E462F7}" type="datetimeFigureOut">
              <a:rPr lang="en-US" smtClean="0"/>
              <a:pPr/>
              <a:t>6/8/2011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0C831-2157-471B-99D0-FCC58CDFBB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75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6F3D9-A34E-4110-8501-8C3BD8E462F7}" type="datetimeFigureOut">
              <a:rPr lang="en-US" smtClean="0"/>
              <a:pPr/>
              <a:t>6/8/2011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10C831-2157-471B-99D0-FCC58CDFBB0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2057400" y="1828800"/>
            <a:ext cx="5105400" cy="4419600"/>
          </a:xfrm>
          <a:prstGeom prst="rect">
            <a:avLst/>
          </a:prstGeom>
          <a:solidFill>
            <a:srgbClr val="FFFFFF"/>
          </a:solidFill>
          <a:ln w="9525">
            <a:solidFill>
              <a:srgbClr val="8C0C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¿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lligraphy" pitchFamily="66" charset="0"/>
              </a:rPr>
              <a:t>Qué hace la profesora? ¿Qué hacen los estudiantes?</a:t>
            </a:r>
            <a:endParaRPr kumimoji="0" lang="es-E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Lucida Calligraphy" pitchFamily="66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685799"/>
            <a:ext cx="4191000" cy="914401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err="1" smtClean="0">
                <a:latin typeface="Brush Script MT" pitchFamily="66" charset="0"/>
              </a:rPr>
              <a:t>Repaso</a:t>
            </a:r>
            <a:r>
              <a:rPr lang="en-US" b="1" dirty="0" smtClean="0">
                <a:latin typeface="Brush Script MT" pitchFamily="66" charset="0"/>
              </a:rPr>
              <a:t> del </a:t>
            </a:r>
            <a:r>
              <a:rPr lang="en-US" b="1" dirty="0" err="1" smtClean="0">
                <a:latin typeface="Brush Script MT" pitchFamily="66" charset="0"/>
              </a:rPr>
              <a:t>presente</a:t>
            </a:r>
            <a:endParaRPr lang="en-US" b="1" dirty="0">
              <a:latin typeface="Brush Script MT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bd06630_.wmf"/>
          <p:cNvPicPr/>
          <p:nvPr/>
        </p:nvPicPr>
        <p:blipFill>
          <a:blip r:embed="rId2"/>
          <a:stretch>
            <a:fillRect/>
          </a:stretch>
        </p:blipFill>
        <p:spPr>
          <a:xfrm>
            <a:off x="2362200" y="2743200"/>
            <a:ext cx="4724400" cy="3276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90800" y="2971800"/>
            <a:ext cx="4689104" cy="1015663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6000" dirty="0" smtClean="0">
                <a:latin typeface="Brush Script MT" pitchFamily="66" charset="0"/>
              </a:rPr>
              <a:t>Es </a:t>
            </a:r>
            <a:r>
              <a:rPr lang="en-US" sz="6000" dirty="0" err="1" smtClean="0">
                <a:latin typeface="Brush Script MT" pitchFamily="66" charset="0"/>
              </a:rPr>
              <a:t>todo</a:t>
            </a:r>
            <a:r>
              <a:rPr lang="en-US" sz="6000" dirty="0" smtClean="0">
                <a:latin typeface="Brush Script MT" pitchFamily="66" charset="0"/>
              </a:rPr>
              <a:t> </a:t>
            </a:r>
            <a:r>
              <a:rPr lang="en-US" sz="6000" dirty="0" err="1" smtClean="0">
                <a:latin typeface="Brush Script MT" pitchFamily="66" charset="0"/>
              </a:rPr>
              <a:t>por</a:t>
            </a:r>
            <a:r>
              <a:rPr lang="en-US" sz="6000" dirty="0" smtClean="0">
                <a:latin typeface="Brush Script MT" pitchFamily="66" charset="0"/>
              </a:rPr>
              <a:t> </a:t>
            </a:r>
            <a:r>
              <a:rPr lang="en-US" sz="6000" dirty="0" err="1" smtClean="0">
                <a:latin typeface="Brush Script MT" pitchFamily="66" charset="0"/>
              </a:rPr>
              <a:t>ahora</a:t>
            </a:r>
            <a:endParaRPr lang="en-US" sz="6000" dirty="0">
              <a:latin typeface="Brush Script MT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066801" y="1219202"/>
          <a:ext cx="7619999" cy="4953003"/>
        </p:xfrm>
        <a:graphic>
          <a:graphicData uri="http://schemas.openxmlformats.org/drawingml/2006/table">
            <a:tbl>
              <a:tblPr/>
              <a:tblGrid>
                <a:gridCol w="1675669"/>
                <a:gridCol w="1675669"/>
                <a:gridCol w="1675669"/>
                <a:gridCol w="2592992"/>
              </a:tblGrid>
              <a:tr h="9480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latin typeface="+mj-lt"/>
                          <a:ea typeface="Times New Roman"/>
                          <a:cs typeface="Times New Roman"/>
                        </a:rPr>
                        <a:t> </a:t>
                      </a:r>
                      <a:endParaRPr lang="en-US" sz="2000" dirty="0"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latin typeface="+mj-lt"/>
                          <a:ea typeface="Times New Roman"/>
                          <a:cs typeface="Times New Roman"/>
                        </a:rPr>
                        <a:t> </a:t>
                      </a:r>
                      <a:endParaRPr lang="en-US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>
                          <a:latin typeface="+mj-lt"/>
                          <a:ea typeface="Times New Roman"/>
                          <a:cs typeface="Times New Roman"/>
                        </a:rPr>
                        <a:t>hablar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>
                          <a:latin typeface="+mj-lt"/>
                          <a:ea typeface="Times New Roman"/>
                          <a:cs typeface="Times New Roman"/>
                        </a:rPr>
                        <a:t>comer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>
                          <a:latin typeface="+mj-lt"/>
                          <a:ea typeface="Times New Roman"/>
                          <a:cs typeface="Times New Roman"/>
                        </a:rPr>
                        <a:t>escribir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6408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s-ES" sz="2000" dirty="0">
                          <a:latin typeface="+mj-lt"/>
                          <a:ea typeface="Times New Roman"/>
                          <a:cs typeface="Times New Roman"/>
                        </a:rPr>
                        <a:t>Yo</a:t>
                      </a:r>
                      <a:endParaRPr lang="en-US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s-ES" sz="2000">
                          <a:latin typeface="+mj-lt"/>
                          <a:ea typeface="Times New Roman"/>
                          <a:cs typeface="Times New Roman"/>
                        </a:rPr>
                        <a:t>habl</a:t>
                      </a:r>
                      <a:r>
                        <a:rPr lang="es-ES" sz="2000" b="1">
                          <a:solidFill>
                            <a:srgbClr val="FF0066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o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s-ES" sz="2000">
                          <a:latin typeface="+mj-lt"/>
                          <a:ea typeface="Times New Roman"/>
                          <a:cs typeface="Times New Roman"/>
                        </a:rPr>
                        <a:t>com</a:t>
                      </a:r>
                      <a:r>
                        <a:rPr lang="es-ES" sz="2000" b="1">
                          <a:solidFill>
                            <a:srgbClr val="FF0066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o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s-ES" sz="2000">
                          <a:latin typeface="+mj-lt"/>
                          <a:ea typeface="Times New Roman"/>
                          <a:cs typeface="Times New Roman"/>
                        </a:rPr>
                        <a:t>escrib</a:t>
                      </a:r>
                      <a:r>
                        <a:rPr lang="es-ES" sz="2000" b="1">
                          <a:solidFill>
                            <a:srgbClr val="FF0066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o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408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s-ES" sz="2000" dirty="0">
                          <a:latin typeface="+mj-lt"/>
                          <a:ea typeface="Times New Roman"/>
                          <a:cs typeface="Times New Roman"/>
                        </a:rPr>
                        <a:t>Tú</a:t>
                      </a:r>
                      <a:endParaRPr lang="en-US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s-ES" sz="2000" dirty="0">
                          <a:latin typeface="+mj-lt"/>
                          <a:ea typeface="Times New Roman"/>
                          <a:cs typeface="Times New Roman"/>
                        </a:rPr>
                        <a:t>habl</a:t>
                      </a:r>
                      <a:r>
                        <a:rPr lang="es-ES" sz="2000" b="1" dirty="0">
                          <a:solidFill>
                            <a:srgbClr val="FF0066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as</a:t>
                      </a:r>
                      <a:endParaRPr lang="en-US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s-ES" sz="2000">
                          <a:latin typeface="+mj-lt"/>
                          <a:ea typeface="Times New Roman"/>
                          <a:cs typeface="Times New Roman"/>
                        </a:rPr>
                        <a:t>com</a:t>
                      </a:r>
                      <a:r>
                        <a:rPr lang="es-ES" sz="2000">
                          <a:solidFill>
                            <a:srgbClr val="FF0066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es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s-ES" sz="2000">
                          <a:latin typeface="+mj-lt"/>
                          <a:ea typeface="Times New Roman"/>
                          <a:cs typeface="Times New Roman"/>
                        </a:rPr>
                        <a:t>escrib</a:t>
                      </a:r>
                      <a:r>
                        <a:rPr lang="es-ES" sz="2000">
                          <a:solidFill>
                            <a:srgbClr val="FF0066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es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408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s-ES" sz="2000">
                          <a:latin typeface="+mj-lt"/>
                          <a:ea typeface="Times New Roman"/>
                          <a:cs typeface="Times New Roman"/>
                        </a:rPr>
                        <a:t>Usted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s-ES" sz="2000" dirty="0">
                          <a:latin typeface="+mj-lt"/>
                          <a:ea typeface="Times New Roman"/>
                          <a:cs typeface="Times New Roman"/>
                        </a:rPr>
                        <a:t>habl</a:t>
                      </a:r>
                      <a:r>
                        <a:rPr lang="es-ES" sz="2000" b="1" dirty="0">
                          <a:solidFill>
                            <a:srgbClr val="FF0066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a</a:t>
                      </a:r>
                      <a:endParaRPr lang="en-US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s-ES" sz="2000">
                          <a:latin typeface="+mj-lt"/>
                          <a:ea typeface="Times New Roman"/>
                          <a:cs typeface="Times New Roman"/>
                        </a:rPr>
                        <a:t>com</a:t>
                      </a:r>
                      <a:r>
                        <a:rPr lang="es-ES" sz="2000" b="1">
                          <a:solidFill>
                            <a:srgbClr val="FF0066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e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s-ES" sz="2000">
                          <a:latin typeface="+mj-lt"/>
                          <a:ea typeface="Times New Roman"/>
                          <a:cs typeface="Times New Roman"/>
                        </a:rPr>
                        <a:t>escrib</a:t>
                      </a:r>
                      <a:r>
                        <a:rPr lang="es-ES" sz="2000" b="1">
                          <a:solidFill>
                            <a:srgbClr val="FF0066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e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408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s-ES" sz="2000">
                          <a:latin typeface="+mj-lt"/>
                          <a:ea typeface="Times New Roman"/>
                          <a:cs typeface="Times New Roman"/>
                        </a:rPr>
                        <a:t>Él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s-ES" sz="2000" dirty="0">
                          <a:latin typeface="+mj-lt"/>
                          <a:ea typeface="Times New Roman"/>
                          <a:cs typeface="Times New Roman"/>
                        </a:rPr>
                        <a:t>habl</a:t>
                      </a:r>
                      <a:r>
                        <a:rPr lang="es-ES" sz="2000" b="1" dirty="0">
                          <a:solidFill>
                            <a:srgbClr val="FF0066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a</a:t>
                      </a:r>
                      <a:endParaRPr lang="en-US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s-ES" sz="2000">
                          <a:latin typeface="+mj-lt"/>
                          <a:ea typeface="Times New Roman"/>
                          <a:cs typeface="Times New Roman"/>
                        </a:rPr>
                        <a:t>com</a:t>
                      </a:r>
                      <a:r>
                        <a:rPr lang="es-ES" sz="2000" b="1">
                          <a:solidFill>
                            <a:srgbClr val="FF0066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e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s-ES" sz="2000">
                          <a:latin typeface="+mj-lt"/>
                          <a:ea typeface="Times New Roman"/>
                          <a:cs typeface="Times New Roman"/>
                        </a:rPr>
                        <a:t>escrib</a:t>
                      </a:r>
                      <a:r>
                        <a:rPr lang="es-ES" sz="2000" b="1">
                          <a:solidFill>
                            <a:srgbClr val="FF0066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e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408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s-ES" sz="2000">
                          <a:latin typeface="+mj-lt"/>
                          <a:ea typeface="Times New Roman"/>
                          <a:cs typeface="Times New Roman"/>
                        </a:rPr>
                        <a:t>Ella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s-ES" sz="2000" dirty="0">
                          <a:latin typeface="+mj-lt"/>
                          <a:ea typeface="Times New Roman"/>
                          <a:cs typeface="Times New Roman"/>
                        </a:rPr>
                        <a:t>habl</a:t>
                      </a:r>
                      <a:r>
                        <a:rPr lang="es-ES" sz="2000" b="1" dirty="0">
                          <a:solidFill>
                            <a:srgbClr val="FF0066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a</a:t>
                      </a:r>
                      <a:endParaRPr lang="en-US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s-ES" sz="2000">
                          <a:latin typeface="+mj-lt"/>
                          <a:ea typeface="Times New Roman"/>
                          <a:cs typeface="Times New Roman"/>
                        </a:rPr>
                        <a:t>com</a:t>
                      </a:r>
                      <a:r>
                        <a:rPr lang="es-ES" sz="2000" b="1">
                          <a:solidFill>
                            <a:srgbClr val="FF0066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e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s-ES" sz="2000">
                          <a:latin typeface="+mj-lt"/>
                          <a:ea typeface="Times New Roman"/>
                          <a:cs typeface="Times New Roman"/>
                        </a:rPr>
                        <a:t>escrib</a:t>
                      </a:r>
                      <a:r>
                        <a:rPr lang="es-ES" sz="2000" b="1">
                          <a:solidFill>
                            <a:srgbClr val="FF0066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e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408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s-ES" sz="2000">
                          <a:latin typeface="+mj-lt"/>
                          <a:ea typeface="Times New Roman"/>
                          <a:cs typeface="Times New Roman"/>
                        </a:rPr>
                        <a:t> 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s-ES" sz="2000" dirty="0">
                          <a:latin typeface="+mj-lt"/>
                          <a:ea typeface="Times New Roman"/>
                          <a:cs typeface="Times New Roman"/>
                        </a:rPr>
                        <a:t> </a:t>
                      </a:r>
                      <a:endParaRPr lang="en-US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s-ES" sz="2000">
                          <a:latin typeface="+mj-lt"/>
                          <a:ea typeface="Times New Roman"/>
                          <a:cs typeface="Times New Roman"/>
                        </a:rPr>
                        <a:t> 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>
                          <a:latin typeface="+mj-lt"/>
                          <a:ea typeface="Times New Roman"/>
                          <a:cs typeface="Times New Roman"/>
                        </a:rPr>
                        <a:t> 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408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s-ES" sz="2000">
                          <a:latin typeface="+mj-lt"/>
                          <a:ea typeface="Times New Roman"/>
                          <a:cs typeface="Times New Roman"/>
                        </a:rPr>
                        <a:t>Nosotros (-as)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s-ES" sz="2000" dirty="0">
                          <a:latin typeface="+mj-lt"/>
                          <a:ea typeface="Times New Roman"/>
                          <a:cs typeface="Times New Roman"/>
                        </a:rPr>
                        <a:t>habl</a:t>
                      </a:r>
                      <a:r>
                        <a:rPr lang="es-ES" sz="2000" b="1" dirty="0">
                          <a:solidFill>
                            <a:srgbClr val="FF0066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amos</a:t>
                      </a:r>
                      <a:endParaRPr lang="en-US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s-ES" sz="2000" dirty="0">
                          <a:latin typeface="+mj-lt"/>
                          <a:ea typeface="Times New Roman"/>
                          <a:cs typeface="Times New Roman"/>
                        </a:rPr>
                        <a:t>com</a:t>
                      </a:r>
                      <a:r>
                        <a:rPr lang="es-ES" sz="2000" b="1" dirty="0">
                          <a:solidFill>
                            <a:srgbClr val="FF0066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emos</a:t>
                      </a:r>
                      <a:endParaRPr lang="en-US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s-ES" sz="2000">
                          <a:latin typeface="+mj-lt"/>
                          <a:ea typeface="Times New Roman"/>
                          <a:cs typeface="Times New Roman"/>
                        </a:rPr>
                        <a:t>escrib</a:t>
                      </a:r>
                      <a:r>
                        <a:rPr lang="es-ES" sz="2000" b="1">
                          <a:solidFill>
                            <a:srgbClr val="FF0066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imos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408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s-ES" sz="2000">
                          <a:latin typeface="+mj-lt"/>
                          <a:ea typeface="Times New Roman"/>
                          <a:cs typeface="Times New Roman"/>
                        </a:rPr>
                        <a:t>Vosotros (-as)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s-ES" sz="2000">
                          <a:latin typeface="+mj-lt"/>
                          <a:ea typeface="Times New Roman"/>
                          <a:cs typeface="Times New Roman"/>
                        </a:rPr>
                        <a:t>habl</a:t>
                      </a:r>
                      <a:r>
                        <a:rPr lang="es-ES" sz="2000" b="1">
                          <a:solidFill>
                            <a:srgbClr val="FF0066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áis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s-ES" sz="2000" dirty="0">
                          <a:latin typeface="+mj-lt"/>
                          <a:ea typeface="Times New Roman"/>
                          <a:cs typeface="Times New Roman"/>
                        </a:rPr>
                        <a:t>com</a:t>
                      </a:r>
                      <a:r>
                        <a:rPr lang="es-ES" sz="2000" b="1" dirty="0">
                          <a:solidFill>
                            <a:srgbClr val="FF0066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éis</a:t>
                      </a:r>
                      <a:endParaRPr lang="en-US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s-ES" sz="2000">
                          <a:latin typeface="+mj-lt"/>
                          <a:ea typeface="Times New Roman"/>
                          <a:cs typeface="Times New Roman"/>
                        </a:rPr>
                        <a:t>escrib</a:t>
                      </a:r>
                      <a:r>
                        <a:rPr lang="es-ES" sz="2000" b="1">
                          <a:solidFill>
                            <a:srgbClr val="FF0066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ís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408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s-ES" sz="2000">
                          <a:latin typeface="+mj-lt"/>
                          <a:ea typeface="Times New Roman"/>
                          <a:cs typeface="Times New Roman"/>
                        </a:rPr>
                        <a:t>Ustedes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s-ES" sz="2000">
                          <a:latin typeface="+mj-lt"/>
                          <a:ea typeface="Times New Roman"/>
                          <a:cs typeface="Times New Roman"/>
                        </a:rPr>
                        <a:t>habl</a:t>
                      </a:r>
                      <a:r>
                        <a:rPr lang="es-ES" sz="2000" b="1">
                          <a:solidFill>
                            <a:srgbClr val="FF0066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an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s-ES" sz="2000" dirty="0">
                          <a:latin typeface="+mj-lt"/>
                          <a:ea typeface="Times New Roman"/>
                          <a:cs typeface="Times New Roman"/>
                        </a:rPr>
                        <a:t>com</a:t>
                      </a:r>
                      <a:r>
                        <a:rPr lang="es-ES" sz="2000" b="1" dirty="0">
                          <a:solidFill>
                            <a:srgbClr val="FF0066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en</a:t>
                      </a:r>
                      <a:endParaRPr lang="en-US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s-ES" sz="2000" dirty="0">
                          <a:latin typeface="+mj-lt"/>
                          <a:ea typeface="Times New Roman"/>
                          <a:cs typeface="Times New Roman"/>
                        </a:rPr>
                        <a:t>escrib</a:t>
                      </a:r>
                      <a:r>
                        <a:rPr lang="es-ES" sz="2000" b="1" dirty="0">
                          <a:solidFill>
                            <a:srgbClr val="FF0066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en</a:t>
                      </a:r>
                      <a:endParaRPr lang="en-US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408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s-ES" sz="2000">
                          <a:latin typeface="+mj-lt"/>
                          <a:ea typeface="Times New Roman"/>
                          <a:cs typeface="Times New Roman"/>
                        </a:rPr>
                        <a:t>Ellos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s-ES" sz="2000">
                          <a:latin typeface="+mj-lt"/>
                          <a:ea typeface="Times New Roman"/>
                          <a:cs typeface="Times New Roman"/>
                        </a:rPr>
                        <a:t>habl</a:t>
                      </a:r>
                      <a:r>
                        <a:rPr lang="es-ES" sz="2000" b="1">
                          <a:solidFill>
                            <a:srgbClr val="FF0066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an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s-ES" sz="2000">
                          <a:latin typeface="+mj-lt"/>
                          <a:ea typeface="Times New Roman"/>
                          <a:cs typeface="Times New Roman"/>
                        </a:rPr>
                        <a:t>com</a:t>
                      </a:r>
                      <a:r>
                        <a:rPr lang="es-ES" sz="2000" b="1">
                          <a:solidFill>
                            <a:srgbClr val="FF0066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en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s-ES" sz="2000" dirty="0">
                          <a:latin typeface="+mj-lt"/>
                          <a:ea typeface="Times New Roman"/>
                          <a:cs typeface="Times New Roman"/>
                        </a:rPr>
                        <a:t>escrib</a:t>
                      </a:r>
                      <a:r>
                        <a:rPr lang="es-ES" sz="2000" b="1" dirty="0">
                          <a:solidFill>
                            <a:srgbClr val="FF0066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en</a:t>
                      </a:r>
                      <a:endParaRPr lang="en-US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408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s-ES" sz="2000">
                          <a:latin typeface="+mj-lt"/>
                          <a:ea typeface="Times New Roman"/>
                          <a:cs typeface="Times New Roman"/>
                        </a:rPr>
                        <a:t>Ellas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s-ES" sz="2000">
                          <a:latin typeface="+mj-lt"/>
                          <a:ea typeface="Times New Roman"/>
                          <a:cs typeface="Times New Roman"/>
                        </a:rPr>
                        <a:t>habl</a:t>
                      </a:r>
                      <a:r>
                        <a:rPr lang="es-ES" sz="2000" b="1">
                          <a:solidFill>
                            <a:srgbClr val="FF0066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an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s-ES" sz="2000">
                          <a:latin typeface="+mj-lt"/>
                          <a:ea typeface="Times New Roman"/>
                          <a:cs typeface="Times New Roman"/>
                        </a:rPr>
                        <a:t>com</a:t>
                      </a:r>
                      <a:r>
                        <a:rPr lang="es-ES" sz="2000" b="1">
                          <a:solidFill>
                            <a:srgbClr val="FF0066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en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s-ES" sz="2000" dirty="0">
                          <a:latin typeface="+mj-lt"/>
                          <a:ea typeface="Times New Roman"/>
                          <a:cs typeface="Times New Roman"/>
                        </a:rPr>
                        <a:t>escrib</a:t>
                      </a:r>
                      <a:r>
                        <a:rPr lang="es-ES" sz="2000" b="1" dirty="0">
                          <a:solidFill>
                            <a:srgbClr val="FF0066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en</a:t>
                      </a:r>
                      <a:endParaRPr lang="en-US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62000" y="381000"/>
            <a:ext cx="3070649" cy="76944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4400" b="1" dirty="0" err="1" smtClean="0">
                <a:latin typeface="Brush Script MT" pitchFamily="66" charset="0"/>
              </a:rPr>
              <a:t>Verbos</a:t>
            </a:r>
            <a:r>
              <a:rPr lang="en-US" sz="4400" b="1" dirty="0" smtClean="0">
                <a:latin typeface="Brush Script MT" pitchFamily="66" charset="0"/>
              </a:rPr>
              <a:t> </a:t>
            </a:r>
            <a:r>
              <a:rPr lang="en-US" sz="4400" b="1" dirty="0" err="1" smtClean="0">
                <a:latin typeface="Brush Script MT" pitchFamily="66" charset="0"/>
              </a:rPr>
              <a:t>regulares</a:t>
            </a:r>
            <a:endParaRPr lang="en-US" sz="4400" b="1" dirty="0">
              <a:latin typeface="Brush Script MT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533400" y="1371600"/>
          <a:ext cx="8077200" cy="4632795"/>
        </p:xfrm>
        <a:graphic>
          <a:graphicData uri="http://schemas.openxmlformats.org/drawingml/2006/table">
            <a:tbl>
              <a:tblPr/>
              <a:tblGrid>
                <a:gridCol w="2019300"/>
                <a:gridCol w="1867473"/>
                <a:gridCol w="2171127"/>
                <a:gridCol w="2019300"/>
              </a:tblGrid>
              <a:tr h="48818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+mj-lt"/>
                          <a:ea typeface="Calibri"/>
                          <a:cs typeface="Times New Roman"/>
                        </a:rPr>
                        <a:t>bailar</a:t>
                      </a:r>
                      <a:r>
                        <a:rPr lang="en-US" sz="2000" dirty="0">
                          <a:latin typeface="+mj-lt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en-US" sz="2000" i="1" dirty="0">
                          <a:latin typeface="+mj-lt"/>
                          <a:ea typeface="Calibri"/>
                          <a:cs typeface="Times New Roman"/>
                        </a:rPr>
                        <a:t>dance</a:t>
                      </a:r>
                      <a:r>
                        <a:rPr lang="en-US" sz="2000" dirty="0">
                          <a:latin typeface="+mj-lt"/>
                          <a:ea typeface="Calibri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j-lt"/>
                          <a:ea typeface="Calibri"/>
                          <a:cs typeface="Times New Roman"/>
                        </a:rPr>
                        <a:t>buscar (</a:t>
                      </a:r>
                      <a:r>
                        <a:rPr lang="en-US" sz="2000" i="1">
                          <a:latin typeface="+mj-lt"/>
                          <a:ea typeface="Calibri"/>
                          <a:cs typeface="Times New Roman"/>
                        </a:rPr>
                        <a:t>look</a:t>
                      </a:r>
                      <a:r>
                        <a:rPr lang="en-US" sz="2000">
                          <a:latin typeface="+mj-lt"/>
                          <a:ea typeface="Calibri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j-lt"/>
                          <a:ea typeface="Calibri"/>
                          <a:cs typeface="Times New Roman"/>
                        </a:rPr>
                        <a:t>aprender (</a:t>
                      </a:r>
                      <a:r>
                        <a:rPr lang="en-US" sz="2000" i="1">
                          <a:latin typeface="+mj-lt"/>
                          <a:ea typeface="Calibri"/>
                          <a:cs typeface="Times New Roman"/>
                        </a:rPr>
                        <a:t>learn</a:t>
                      </a:r>
                      <a:r>
                        <a:rPr lang="en-US" sz="2000">
                          <a:latin typeface="+mj-lt"/>
                          <a:ea typeface="Calibri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j-lt"/>
                          <a:ea typeface="Calibri"/>
                          <a:cs typeface="Times New Roman"/>
                        </a:rPr>
                        <a:t>abrir (</a:t>
                      </a:r>
                      <a:r>
                        <a:rPr lang="en-US" sz="2000" i="1">
                          <a:latin typeface="+mj-lt"/>
                          <a:ea typeface="Calibri"/>
                          <a:cs typeface="Times New Roman"/>
                        </a:rPr>
                        <a:t>open</a:t>
                      </a:r>
                      <a:r>
                        <a:rPr lang="en-US" sz="2000">
                          <a:latin typeface="+mj-lt"/>
                          <a:ea typeface="Calibri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8818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+mj-lt"/>
                          <a:ea typeface="Calibri"/>
                          <a:cs typeface="Times New Roman"/>
                        </a:rPr>
                        <a:t>cantar</a:t>
                      </a:r>
                      <a:r>
                        <a:rPr lang="en-US" sz="2000" dirty="0">
                          <a:latin typeface="+mj-lt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en-US" sz="2000" i="1" dirty="0">
                          <a:latin typeface="+mj-lt"/>
                          <a:ea typeface="Calibri"/>
                          <a:cs typeface="Times New Roman"/>
                        </a:rPr>
                        <a:t>sing</a:t>
                      </a:r>
                      <a:r>
                        <a:rPr lang="en-US" sz="2000" dirty="0">
                          <a:latin typeface="+mj-lt"/>
                          <a:ea typeface="Calibri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+mj-lt"/>
                          <a:ea typeface="Calibri"/>
                          <a:cs typeface="Times New Roman"/>
                        </a:rPr>
                        <a:t>trabajar</a:t>
                      </a:r>
                      <a:r>
                        <a:rPr lang="en-US" sz="2000" dirty="0">
                          <a:latin typeface="+mj-lt"/>
                          <a:ea typeface="Calibri"/>
                          <a:cs typeface="Times New Roman"/>
                        </a:rPr>
                        <a:t>	 (</a:t>
                      </a:r>
                      <a:r>
                        <a:rPr lang="en-US" sz="2000" i="1" dirty="0">
                          <a:latin typeface="+mj-lt"/>
                          <a:ea typeface="Calibri"/>
                          <a:cs typeface="Times New Roman"/>
                        </a:rPr>
                        <a:t>work</a:t>
                      </a:r>
                      <a:r>
                        <a:rPr lang="en-US" sz="2000" dirty="0">
                          <a:latin typeface="+mj-lt"/>
                          <a:ea typeface="Calibri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+mj-lt"/>
                          <a:ea typeface="Calibri"/>
                          <a:cs typeface="Times New Roman"/>
                        </a:rPr>
                        <a:t>beber</a:t>
                      </a:r>
                      <a:r>
                        <a:rPr lang="en-US" sz="2000" dirty="0">
                          <a:latin typeface="+mj-lt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en-US" sz="2000" i="1" dirty="0">
                          <a:latin typeface="+mj-lt"/>
                          <a:ea typeface="Calibri"/>
                          <a:cs typeface="Times New Roman"/>
                        </a:rPr>
                        <a:t>drink</a:t>
                      </a:r>
                      <a:r>
                        <a:rPr lang="en-US" sz="2000" dirty="0">
                          <a:latin typeface="+mj-lt"/>
                          <a:ea typeface="Calibri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j-lt"/>
                          <a:ea typeface="Calibri"/>
                          <a:cs typeface="Times New Roman"/>
                        </a:rPr>
                        <a:t>asistir (</a:t>
                      </a:r>
                      <a:r>
                        <a:rPr lang="en-US" sz="2000" i="1">
                          <a:latin typeface="+mj-lt"/>
                          <a:ea typeface="Calibri"/>
                          <a:cs typeface="Times New Roman"/>
                        </a:rPr>
                        <a:t>attend</a:t>
                      </a:r>
                      <a:r>
                        <a:rPr lang="en-US" sz="2000">
                          <a:latin typeface="+mj-lt"/>
                          <a:ea typeface="Calibri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8818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j-lt"/>
                          <a:ea typeface="Calibri"/>
                          <a:cs typeface="Times New Roman"/>
                        </a:rPr>
                        <a:t>com</a:t>
                      </a:r>
                      <a:r>
                        <a:rPr lang="es-ES" sz="2000">
                          <a:latin typeface="+mj-lt"/>
                          <a:ea typeface="Calibri"/>
                          <a:cs typeface="Times New Roman"/>
                        </a:rPr>
                        <a:t>prar (</a:t>
                      </a:r>
                      <a:r>
                        <a:rPr lang="es-ES" sz="2000" i="1">
                          <a:latin typeface="+mj-lt"/>
                          <a:ea typeface="Calibri"/>
                          <a:cs typeface="Times New Roman"/>
                        </a:rPr>
                        <a:t>buy</a:t>
                      </a:r>
                      <a:r>
                        <a:rPr lang="es-ES" sz="2000">
                          <a:latin typeface="+mj-lt"/>
                          <a:ea typeface="Calibri"/>
                          <a:cs typeface="Times New Roman"/>
                        </a:rPr>
                        <a:t>)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latin typeface="+mj-lt"/>
                          <a:ea typeface="Calibri"/>
                          <a:cs typeface="Times New Roman"/>
                        </a:rPr>
                        <a:t>tomar (</a:t>
                      </a:r>
                      <a:r>
                        <a:rPr lang="es-ES" sz="2000" i="1">
                          <a:latin typeface="+mj-lt"/>
                          <a:ea typeface="Calibri"/>
                          <a:cs typeface="Times New Roman"/>
                        </a:rPr>
                        <a:t>take</a:t>
                      </a:r>
                      <a:r>
                        <a:rPr lang="es-ES" sz="2000">
                          <a:latin typeface="+mj-lt"/>
                          <a:ea typeface="Calibri"/>
                          <a:cs typeface="Times New Roman"/>
                        </a:rPr>
                        <a:t>)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 dirty="0">
                          <a:latin typeface="+mj-lt"/>
                          <a:ea typeface="Calibri"/>
                          <a:cs typeface="Times New Roman"/>
                        </a:rPr>
                        <a:t>comer (</a:t>
                      </a:r>
                      <a:r>
                        <a:rPr lang="es-ES" sz="2000" i="1" dirty="0" err="1">
                          <a:latin typeface="+mj-lt"/>
                          <a:ea typeface="Calibri"/>
                          <a:cs typeface="Times New Roman"/>
                        </a:rPr>
                        <a:t>eat</a:t>
                      </a:r>
                      <a:r>
                        <a:rPr lang="es-ES" sz="2000" dirty="0">
                          <a:latin typeface="+mj-lt"/>
                          <a:ea typeface="Calibri"/>
                          <a:cs typeface="Times New Roman"/>
                        </a:rPr>
                        <a:t>)</a:t>
                      </a:r>
                      <a:endParaRPr lang="en-US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latin typeface="+mj-lt"/>
                          <a:ea typeface="Calibri"/>
                          <a:cs typeface="Times New Roman"/>
                        </a:rPr>
                        <a:t>escribir (</a:t>
                      </a:r>
                      <a:r>
                        <a:rPr lang="es-ES" sz="2000" i="1">
                          <a:latin typeface="+mj-lt"/>
                          <a:ea typeface="Calibri"/>
                          <a:cs typeface="Times New Roman"/>
                        </a:rPr>
                        <a:t>write</a:t>
                      </a:r>
                      <a:r>
                        <a:rPr lang="es-ES" sz="2000">
                          <a:latin typeface="+mj-lt"/>
                          <a:ea typeface="Calibri"/>
                          <a:cs typeface="Times New Roman"/>
                        </a:rPr>
                        <a:t>)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8818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latin typeface="+mj-lt"/>
                          <a:ea typeface="Calibri"/>
                          <a:cs typeface="Times New Roman"/>
                        </a:rPr>
                        <a:t>desear (</a:t>
                      </a:r>
                      <a:r>
                        <a:rPr lang="es-ES" sz="2000" i="1">
                          <a:latin typeface="+mj-lt"/>
                          <a:ea typeface="Calibri"/>
                          <a:cs typeface="Times New Roman"/>
                        </a:rPr>
                        <a:t>wish</a:t>
                      </a:r>
                      <a:r>
                        <a:rPr lang="es-ES" sz="2000">
                          <a:latin typeface="+mj-lt"/>
                          <a:ea typeface="Calibri"/>
                          <a:cs typeface="Times New Roman"/>
                        </a:rPr>
                        <a:t>)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latin typeface="+mj-lt"/>
                          <a:ea typeface="Calibri"/>
                          <a:cs typeface="Times New Roman"/>
                        </a:rPr>
                        <a:t>tocar (</a:t>
                      </a:r>
                      <a:r>
                        <a:rPr lang="es-ES" sz="2000" i="1">
                          <a:latin typeface="+mj-lt"/>
                          <a:ea typeface="Calibri"/>
                          <a:cs typeface="Times New Roman"/>
                        </a:rPr>
                        <a:t>play</a:t>
                      </a:r>
                      <a:r>
                        <a:rPr lang="es-ES" sz="2000">
                          <a:latin typeface="+mj-lt"/>
                          <a:ea typeface="Calibri"/>
                          <a:cs typeface="Times New Roman"/>
                        </a:rPr>
                        <a:t>)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 dirty="0">
                          <a:latin typeface="+mj-lt"/>
                          <a:ea typeface="Calibri"/>
                          <a:cs typeface="Times New Roman"/>
                        </a:rPr>
                        <a:t>comprender (</a:t>
                      </a:r>
                      <a:r>
                        <a:rPr lang="es-ES" sz="2000" i="1" dirty="0" err="1">
                          <a:latin typeface="+mj-lt"/>
                          <a:ea typeface="Calibri"/>
                          <a:cs typeface="Times New Roman"/>
                        </a:rPr>
                        <a:t>understand</a:t>
                      </a:r>
                      <a:r>
                        <a:rPr lang="es-ES" sz="2000" dirty="0">
                          <a:latin typeface="+mj-lt"/>
                          <a:ea typeface="Calibri"/>
                          <a:cs typeface="Times New Roman"/>
                        </a:rPr>
                        <a:t>)</a:t>
                      </a:r>
                      <a:endParaRPr lang="en-US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latin typeface="+mj-lt"/>
                          <a:ea typeface="Calibri"/>
                          <a:cs typeface="Times New Roman"/>
                        </a:rPr>
                        <a:t>recibir (</a:t>
                      </a:r>
                      <a:r>
                        <a:rPr lang="es-ES" sz="2000" i="1">
                          <a:latin typeface="+mj-lt"/>
                          <a:ea typeface="Calibri"/>
                          <a:cs typeface="Times New Roman"/>
                        </a:rPr>
                        <a:t>receive</a:t>
                      </a:r>
                      <a:r>
                        <a:rPr lang="es-ES" sz="2000">
                          <a:latin typeface="+mj-lt"/>
                          <a:ea typeface="Calibri"/>
                          <a:cs typeface="Times New Roman"/>
                        </a:rPr>
                        <a:t>)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8818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latin typeface="+mj-lt"/>
                          <a:ea typeface="Calibri"/>
                          <a:cs typeface="Times New Roman"/>
                        </a:rPr>
                        <a:t>practicar (</a:t>
                      </a:r>
                      <a:r>
                        <a:rPr lang="es-ES" sz="2000" i="1">
                          <a:latin typeface="+mj-lt"/>
                          <a:ea typeface="Calibri"/>
                          <a:cs typeface="Times New Roman"/>
                        </a:rPr>
                        <a:t>practice</a:t>
                      </a:r>
                      <a:r>
                        <a:rPr lang="es-ES" sz="2000">
                          <a:latin typeface="+mj-lt"/>
                          <a:ea typeface="Calibri"/>
                          <a:cs typeface="Times New Roman"/>
                        </a:rPr>
                        <a:t>)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latin typeface="+mj-lt"/>
                          <a:ea typeface="Calibri"/>
                          <a:cs typeface="Times New Roman"/>
                        </a:rPr>
                        <a:t>regresar (</a:t>
                      </a:r>
                      <a:r>
                        <a:rPr lang="es-ES" sz="2000" i="1">
                          <a:latin typeface="+mj-lt"/>
                          <a:ea typeface="Calibri"/>
                          <a:cs typeface="Times New Roman"/>
                        </a:rPr>
                        <a:t>return</a:t>
                      </a:r>
                      <a:r>
                        <a:rPr lang="es-ES" sz="2000">
                          <a:latin typeface="+mj-lt"/>
                          <a:ea typeface="Calibri"/>
                          <a:cs typeface="Times New Roman"/>
                        </a:rPr>
                        <a:t>)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 dirty="0">
                          <a:latin typeface="+mj-lt"/>
                          <a:ea typeface="Calibri"/>
                          <a:cs typeface="Times New Roman"/>
                        </a:rPr>
                        <a:t>creer (</a:t>
                      </a:r>
                      <a:r>
                        <a:rPr lang="es-ES" sz="2000" i="1" dirty="0" err="1">
                          <a:latin typeface="+mj-lt"/>
                          <a:ea typeface="Calibri"/>
                          <a:cs typeface="Times New Roman"/>
                        </a:rPr>
                        <a:t>believe</a:t>
                      </a:r>
                      <a:r>
                        <a:rPr lang="es-ES" sz="2000" dirty="0">
                          <a:latin typeface="+mj-lt"/>
                          <a:ea typeface="Calibri"/>
                          <a:cs typeface="Times New Roman"/>
                        </a:rPr>
                        <a:t>)</a:t>
                      </a:r>
                      <a:endParaRPr lang="en-US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latin typeface="+mj-lt"/>
                          <a:ea typeface="Calibri"/>
                          <a:cs typeface="Times New Roman"/>
                        </a:rPr>
                        <a:t>vivir (</a:t>
                      </a:r>
                      <a:r>
                        <a:rPr lang="es-ES" sz="2000" i="1">
                          <a:latin typeface="+mj-lt"/>
                          <a:ea typeface="Calibri"/>
                          <a:cs typeface="Times New Roman"/>
                        </a:rPr>
                        <a:t>live</a:t>
                      </a:r>
                      <a:r>
                        <a:rPr lang="es-ES" sz="2000">
                          <a:latin typeface="+mj-lt"/>
                          <a:ea typeface="Calibri"/>
                          <a:cs typeface="Times New Roman"/>
                        </a:rPr>
                        <a:t>)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3256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latin typeface="+mj-lt"/>
                          <a:ea typeface="Calibri"/>
                          <a:cs typeface="Times New Roman"/>
                        </a:rPr>
                        <a:t>enseñar (</a:t>
                      </a:r>
                      <a:r>
                        <a:rPr lang="es-ES" sz="2000" i="1">
                          <a:latin typeface="+mj-lt"/>
                          <a:ea typeface="Calibri"/>
                          <a:cs typeface="Times New Roman"/>
                        </a:rPr>
                        <a:t>teach</a:t>
                      </a:r>
                      <a:r>
                        <a:rPr lang="es-ES" sz="2000">
                          <a:latin typeface="+mj-lt"/>
                          <a:ea typeface="Calibri"/>
                          <a:cs typeface="Times New Roman"/>
                        </a:rPr>
                        <a:t>)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latin typeface="+mj-lt"/>
                          <a:ea typeface="Calibri"/>
                          <a:cs typeface="Times New Roman"/>
                        </a:rPr>
                        <a:t>necesitar (</a:t>
                      </a:r>
                      <a:r>
                        <a:rPr lang="es-ES" sz="2000" i="1">
                          <a:latin typeface="+mj-lt"/>
                          <a:ea typeface="Calibri"/>
                          <a:cs typeface="Times New Roman"/>
                        </a:rPr>
                        <a:t>need</a:t>
                      </a:r>
                      <a:r>
                        <a:rPr lang="es-ES" sz="2000">
                          <a:latin typeface="+mj-lt"/>
                          <a:ea typeface="Calibri"/>
                          <a:cs typeface="Times New Roman"/>
                        </a:rPr>
                        <a:t>)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 dirty="0">
                          <a:latin typeface="+mj-lt"/>
                          <a:ea typeface="Calibri"/>
                          <a:cs typeface="Times New Roman"/>
                        </a:rPr>
                        <a:t>deber (</a:t>
                      </a:r>
                      <a:r>
                        <a:rPr lang="es-ES" sz="2000" i="1" dirty="0" err="1">
                          <a:latin typeface="+mj-lt"/>
                          <a:ea typeface="Calibri"/>
                          <a:cs typeface="Times New Roman"/>
                        </a:rPr>
                        <a:t>should</a:t>
                      </a:r>
                      <a:r>
                        <a:rPr lang="es-ES" sz="2000" i="1" dirty="0">
                          <a:latin typeface="+mj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s-ES" sz="2000" i="1" dirty="0" err="1">
                          <a:latin typeface="+mj-lt"/>
                          <a:ea typeface="Calibri"/>
                          <a:cs typeface="Times New Roman"/>
                        </a:rPr>
                        <a:t>ought</a:t>
                      </a:r>
                      <a:r>
                        <a:rPr lang="es-ES" sz="2000" i="1" dirty="0"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s-ES" sz="2000" i="1" dirty="0" err="1">
                          <a:latin typeface="+mj-lt"/>
                          <a:ea typeface="Calibri"/>
                          <a:cs typeface="Times New Roman"/>
                        </a:rPr>
                        <a:t>to</a:t>
                      </a:r>
                      <a:r>
                        <a:rPr lang="es-ES" sz="2000" dirty="0">
                          <a:latin typeface="+mj-lt"/>
                          <a:ea typeface="Calibri"/>
                          <a:cs typeface="Times New Roman"/>
                        </a:rPr>
                        <a:t>)</a:t>
                      </a:r>
                      <a:endParaRPr lang="en-US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3256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latin typeface="+mj-lt"/>
                          <a:ea typeface="Calibri"/>
                          <a:cs typeface="Times New Roman"/>
                        </a:rPr>
                        <a:t>escuchar (</a:t>
                      </a:r>
                      <a:r>
                        <a:rPr lang="es-ES" sz="2000" i="1">
                          <a:latin typeface="+mj-lt"/>
                          <a:ea typeface="Calibri"/>
                          <a:cs typeface="Times New Roman"/>
                        </a:rPr>
                        <a:t>listen</a:t>
                      </a:r>
                      <a:r>
                        <a:rPr lang="es-ES" sz="2000">
                          <a:latin typeface="+mj-lt"/>
                          <a:ea typeface="Calibri"/>
                          <a:cs typeface="Times New Roman"/>
                        </a:rPr>
                        <a:t>)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latin typeface="+mj-lt"/>
                          <a:ea typeface="Calibri"/>
                          <a:cs typeface="Times New Roman"/>
                        </a:rPr>
                        <a:t>estudiar (</a:t>
                      </a:r>
                      <a:r>
                        <a:rPr lang="es-ES" sz="2000" i="1">
                          <a:latin typeface="+mj-lt"/>
                          <a:ea typeface="Calibri"/>
                          <a:cs typeface="Times New Roman"/>
                        </a:rPr>
                        <a:t>study</a:t>
                      </a:r>
                      <a:r>
                        <a:rPr lang="es-ES" sz="2000">
                          <a:latin typeface="+mj-lt"/>
                          <a:ea typeface="Calibri"/>
                          <a:cs typeface="Times New Roman"/>
                        </a:rPr>
                        <a:t>)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 dirty="0">
                          <a:latin typeface="+mj-lt"/>
                          <a:ea typeface="Calibri"/>
                          <a:cs typeface="Times New Roman"/>
                        </a:rPr>
                        <a:t>leer (</a:t>
                      </a:r>
                      <a:r>
                        <a:rPr lang="es-ES" sz="2000" i="1" dirty="0" err="1">
                          <a:latin typeface="+mj-lt"/>
                          <a:ea typeface="Calibri"/>
                          <a:cs typeface="Times New Roman"/>
                        </a:rPr>
                        <a:t>read</a:t>
                      </a:r>
                      <a:r>
                        <a:rPr lang="es-ES" sz="2000" dirty="0">
                          <a:latin typeface="+mj-lt"/>
                          <a:ea typeface="Calibri"/>
                          <a:cs typeface="Times New Roman"/>
                        </a:rPr>
                        <a:t>)</a:t>
                      </a:r>
                      <a:endParaRPr lang="en-US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3256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latin typeface="+mj-lt"/>
                          <a:ea typeface="Calibri"/>
                          <a:cs typeface="Times New Roman"/>
                        </a:rPr>
                        <a:t>pagar (</a:t>
                      </a:r>
                      <a:r>
                        <a:rPr lang="es-ES" sz="2000" i="1">
                          <a:latin typeface="+mj-lt"/>
                          <a:ea typeface="Calibri"/>
                          <a:cs typeface="Times New Roman"/>
                        </a:rPr>
                        <a:t>pay</a:t>
                      </a:r>
                      <a:r>
                        <a:rPr lang="es-ES" sz="2000">
                          <a:latin typeface="+mj-lt"/>
                          <a:ea typeface="Calibri"/>
                          <a:cs typeface="Times New Roman"/>
                        </a:rPr>
                        <a:t>)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latin typeface="+mj-lt"/>
                          <a:ea typeface="Calibri"/>
                          <a:cs typeface="Times New Roman"/>
                        </a:rPr>
                        <a:t>hablar (</a:t>
                      </a:r>
                      <a:r>
                        <a:rPr lang="es-ES" sz="2000" i="1">
                          <a:latin typeface="+mj-lt"/>
                          <a:ea typeface="Calibri"/>
                          <a:cs typeface="Times New Roman"/>
                        </a:rPr>
                        <a:t>speak</a:t>
                      </a:r>
                      <a:r>
                        <a:rPr lang="es-ES" sz="2000">
                          <a:latin typeface="+mj-lt"/>
                          <a:ea typeface="Calibri"/>
                          <a:cs typeface="Times New Roman"/>
                        </a:rPr>
                        <a:t>)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latin typeface="+mj-lt"/>
                          <a:ea typeface="Calibri"/>
                          <a:cs typeface="Times New Roman"/>
                        </a:rPr>
                        <a:t>vender (</a:t>
                      </a:r>
                      <a:r>
                        <a:rPr lang="es-ES" sz="2000" i="1">
                          <a:latin typeface="+mj-lt"/>
                          <a:ea typeface="Calibri"/>
                          <a:cs typeface="Times New Roman"/>
                        </a:rPr>
                        <a:t>sell</a:t>
                      </a:r>
                      <a:r>
                        <a:rPr lang="es-ES" sz="2000">
                          <a:latin typeface="+mj-lt"/>
                          <a:ea typeface="Calibri"/>
                          <a:cs typeface="Times New Roman"/>
                        </a:rPr>
                        <a:t>)</a:t>
                      </a:r>
                      <a:endParaRPr lang="en-US" sz="2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600200" y="381000"/>
            <a:ext cx="4658648" cy="76944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4400" b="1" dirty="0" err="1" smtClean="0">
                <a:latin typeface="Brush Script MT" pitchFamily="66" charset="0"/>
              </a:rPr>
              <a:t>Algunos</a:t>
            </a:r>
            <a:r>
              <a:rPr lang="en-US" sz="4400" b="1" dirty="0" smtClean="0">
                <a:latin typeface="Brush Script MT" pitchFamily="66" charset="0"/>
              </a:rPr>
              <a:t> </a:t>
            </a:r>
            <a:r>
              <a:rPr lang="en-US" sz="4400" b="1" dirty="0" err="1" smtClean="0">
                <a:latin typeface="Brush Script MT" pitchFamily="66" charset="0"/>
              </a:rPr>
              <a:t>verbos</a:t>
            </a:r>
            <a:r>
              <a:rPr lang="en-US" sz="4400" b="1" dirty="0" smtClean="0">
                <a:latin typeface="Brush Script MT" pitchFamily="66" charset="0"/>
              </a:rPr>
              <a:t> </a:t>
            </a:r>
            <a:r>
              <a:rPr lang="en-US" sz="4400" b="1" dirty="0" err="1" smtClean="0">
                <a:latin typeface="Brush Script MT" pitchFamily="66" charset="0"/>
              </a:rPr>
              <a:t>regulares</a:t>
            </a:r>
            <a:endParaRPr lang="en-US" sz="4400" b="1" dirty="0">
              <a:latin typeface="Brush Script MT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457200" y="1828800"/>
          <a:ext cx="8153399" cy="3657600"/>
        </p:xfrm>
        <a:graphic>
          <a:graphicData uri="http://schemas.openxmlformats.org/drawingml/2006/table">
            <a:tbl>
              <a:tblPr/>
              <a:tblGrid>
                <a:gridCol w="1109428"/>
                <a:gridCol w="1114536"/>
                <a:gridCol w="1052636"/>
                <a:gridCol w="1212198"/>
                <a:gridCol w="1138376"/>
                <a:gridCol w="1230826"/>
                <a:gridCol w="1295399"/>
              </a:tblGrid>
              <a:tr h="7315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latin typeface="+mn-lt"/>
                          <a:ea typeface="Calibri"/>
                          <a:cs typeface="Times New Roman"/>
                        </a:rPr>
                        <a:t>yo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latin typeface="+mn-lt"/>
                          <a:ea typeface="Calibri"/>
                          <a:cs typeface="Times New Roman"/>
                        </a:rPr>
                        <a:t>tú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latin typeface="+mn-lt"/>
                          <a:ea typeface="Calibri"/>
                          <a:cs typeface="Times New Roman"/>
                        </a:rPr>
                        <a:t>él/ella/Ud.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latin typeface="+mn-lt"/>
                          <a:ea typeface="Calibri"/>
                          <a:cs typeface="Times New Roman"/>
                        </a:rPr>
                        <a:t>nosotros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latin typeface="+mn-lt"/>
                          <a:ea typeface="Calibri"/>
                          <a:cs typeface="Times New Roman"/>
                        </a:rPr>
                        <a:t>vosotros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latin typeface="+mn-lt"/>
                          <a:ea typeface="Calibri"/>
                          <a:cs typeface="Times New Roman"/>
                        </a:rPr>
                        <a:t>ellos/ellas/Uds.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b="1">
                          <a:latin typeface="+mn-lt"/>
                          <a:ea typeface="Calibri"/>
                          <a:cs typeface="Times New Roman"/>
                        </a:rPr>
                        <a:t>ser</a:t>
                      </a:r>
                      <a:endParaRPr lang="en-US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>
                          <a:latin typeface="+mn-lt"/>
                          <a:ea typeface="Calibri"/>
                          <a:cs typeface="Times New Roman"/>
                        </a:rPr>
                        <a:t>soy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>
                          <a:latin typeface="+mn-lt"/>
                          <a:ea typeface="Calibri"/>
                          <a:cs typeface="Times New Roman"/>
                        </a:rPr>
                        <a:t>eres</a:t>
                      </a:r>
                      <a:endParaRPr lang="en-US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>
                          <a:latin typeface="+mn-lt"/>
                          <a:ea typeface="Calibri"/>
                          <a:cs typeface="Times New Roman"/>
                        </a:rPr>
                        <a:t>es</a:t>
                      </a:r>
                      <a:endParaRPr lang="en-US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>
                          <a:latin typeface="+mn-lt"/>
                          <a:ea typeface="Calibri"/>
                          <a:cs typeface="Times New Roman"/>
                        </a:rPr>
                        <a:t>somos</a:t>
                      </a:r>
                      <a:endParaRPr lang="en-US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>
                          <a:latin typeface="+mn-lt"/>
                          <a:ea typeface="Calibri"/>
                          <a:cs typeface="Times New Roman"/>
                        </a:rPr>
                        <a:t>sois</a:t>
                      </a:r>
                      <a:endParaRPr lang="en-US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>
                          <a:latin typeface="+mn-lt"/>
                          <a:ea typeface="Calibri"/>
                          <a:cs typeface="Times New Roman"/>
                        </a:rPr>
                        <a:t>son</a:t>
                      </a:r>
                      <a:endParaRPr lang="en-US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b="1">
                          <a:latin typeface="+mn-lt"/>
                          <a:ea typeface="Calibri"/>
                          <a:cs typeface="Times New Roman"/>
                        </a:rPr>
                        <a:t>estar</a:t>
                      </a:r>
                      <a:endParaRPr lang="en-US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>
                          <a:latin typeface="+mn-lt"/>
                          <a:ea typeface="Calibri"/>
                          <a:cs typeface="Times New Roman"/>
                        </a:rPr>
                        <a:t>estoy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>
                          <a:latin typeface="+mn-lt"/>
                          <a:ea typeface="Calibri"/>
                          <a:cs typeface="Times New Roman"/>
                        </a:rPr>
                        <a:t>estás</a:t>
                      </a:r>
                      <a:endParaRPr lang="en-US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>
                          <a:latin typeface="+mn-lt"/>
                          <a:ea typeface="Calibri"/>
                          <a:cs typeface="Times New Roman"/>
                        </a:rPr>
                        <a:t>está</a:t>
                      </a:r>
                      <a:endParaRPr lang="en-US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>
                          <a:latin typeface="+mn-lt"/>
                          <a:ea typeface="Calibri"/>
                          <a:cs typeface="Times New Roman"/>
                        </a:rPr>
                        <a:t>estamos</a:t>
                      </a:r>
                      <a:endParaRPr lang="en-US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>
                          <a:latin typeface="+mn-lt"/>
                          <a:ea typeface="Calibri"/>
                          <a:cs typeface="Times New Roman"/>
                        </a:rPr>
                        <a:t>estáis</a:t>
                      </a:r>
                      <a:endParaRPr lang="en-US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>
                          <a:latin typeface="+mn-lt"/>
                          <a:ea typeface="Calibri"/>
                          <a:cs typeface="Times New Roman"/>
                        </a:rPr>
                        <a:t>están</a:t>
                      </a:r>
                      <a:endParaRPr lang="en-US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b="1">
                          <a:latin typeface="+mn-lt"/>
                          <a:ea typeface="Calibri"/>
                          <a:cs typeface="Times New Roman"/>
                        </a:rPr>
                        <a:t>tener</a:t>
                      </a:r>
                      <a:endParaRPr lang="en-US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>
                          <a:latin typeface="+mn-lt"/>
                          <a:ea typeface="Calibri"/>
                          <a:cs typeface="Times New Roman"/>
                        </a:rPr>
                        <a:t>tengo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>
                          <a:latin typeface="+mn-lt"/>
                          <a:ea typeface="Calibri"/>
                          <a:cs typeface="Times New Roman"/>
                        </a:rPr>
                        <a:t>tienes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>
                          <a:latin typeface="+mn-lt"/>
                          <a:ea typeface="Calibri"/>
                          <a:cs typeface="Times New Roman"/>
                        </a:rPr>
                        <a:t>tiene</a:t>
                      </a:r>
                      <a:endParaRPr lang="en-US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>
                          <a:latin typeface="+mn-lt"/>
                          <a:ea typeface="Calibri"/>
                          <a:cs typeface="Times New Roman"/>
                        </a:rPr>
                        <a:t>tenemos</a:t>
                      </a:r>
                      <a:endParaRPr lang="en-US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>
                          <a:latin typeface="+mn-lt"/>
                          <a:ea typeface="Calibri"/>
                          <a:cs typeface="Times New Roman"/>
                        </a:rPr>
                        <a:t>tenéis</a:t>
                      </a:r>
                      <a:endParaRPr lang="en-US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>
                          <a:latin typeface="+mn-lt"/>
                          <a:ea typeface="Calibri"/>
                          <a:cs typeface="Times New Roman"/>
                        </a:rPr>
                        <a:t>tienen</a:t>
                      </a:r>
                      <a:endParaRPr lang="en-US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b="1">
                          <a:latin typeface="+mn-lt"/>
                          <a:ea typeface="Calibri"/>
                          <a:cs typeface="Times New Roman"/>
                        </a:rPr>
                        <a:t>venir</a:t>
                      </a:r>
                      <a:endParaRPr lang="en-US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>
                          <a:latin typeface="+mn-lt"/>
                          <a:ea typeface="Calibri"/>
                          <a:cs typeface="Times New Roman"/>
                        </a:rPr>
                        <a:t>vengo</a:t>
                      </a:r>
                      <a:endParaRPr lang="en-US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>
                          <a:latin typeface="+mn-lt"/>
                          <a:ea typeface="Calibri"/>
                          <a:cs typeface="Times New Roman"/>
                        </a:rPr>
                        <a:t>vienes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>
                          <a:latin typeface="+mn-lt"/>
                          <a:ea typeface="Calibri"/>
                          <a:cs typeface="Times New Roman"/>
                        </a:rPr>
                        <a:t>viene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>
                          <a:latin typeface="+mn-lt"/>
                          <a:ea typeface="Calibri"/>
                          <a:cs typeface="Times New Roman"/>
                        </a:rPr>
                        <a:t>venimos</a:t>
                      </a:r>
                      <a:endParaRPr lang="en-US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>
                          <a:latin typeface="+mn-lt"/>
                          <a:ea typeface="Calibri"/>
                          <a:cs typeface="Times New Roman"/>
                        </a:rPr>
                        <a:t>venís</a:t>
                      </a:r>
                      <a:endParaRPr lang="en-US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>
                          <a:latin typeface="+mn-lt"/>
                          <a:ea typeface="Calibri"/>
                          <a:cs typeface="Times New Roman"/>
                        </a:rPr>
                        <a:t>vienen</a:t>
                      </a:r>
                      <a:endParaRPr lang="en-US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b="1">
                          <a:latin typeface="+mn-lt"/>
                          <a:ea typeface="Calibri"/>
                          <a:cs typeface="Times New Roman"/>
                        </a:rPr>
                        <a:t>querer</a:t>
                      </a:r>
                      <a:endParaRPr lang="en-US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>
                          <a:latin typeface="+mn-lt"/>
                          <a:ea typeface="Calibri"/>
                          <a:cs typeface="Times New Roman"/>
                        </a:rPr>
                        <a:t>quiero</a:t>
                      </a:r>
                      <a:endParaRPr lang="en-US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>
                          <a:latin typeface="+mn-lt"/>
                          <a:ea typeface="Calibri"/>
                          <a:cs typeface="Times New Roman"/>
                        </a:rPr>
                        <a:t>quieres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>
                          <a:latin typeface="+mn-lt"/>
                          <a:ea typeface="Calibri"/>
                          <a:cs typeface="Times New Roman"/>
                        </a:rPr>
                        <a:t>quiere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>
                          <a:latin typeface="+mn-lt"/>
                          <a:ea typeface="Calibri"/>
                          <a:cs typeface="Times New Roman"/>
                        </a:rPr>
                        <a:t>queremos</a:t>
                      </a:r>
                      <a:endParaRPr lang="en-US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>
                          <a:latin typeface="+mn-lt"/>
                          <a:ea typeface="Calibri"/>
                          <a:cs typeface="Times New Roman"/>
                        </a:rPr>
                        <a:t>queréis</a:t>
                      </a:r>
                      <a:endParaRPr lang="en-US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>
                          <a:latin typeface="+mn-lt"/>
                          <a:ea typeface="Calibri"/>
                          <a:cs typeface="Times New Roman"/>
                        </a:rPr>
                        <a:t>quieren</a:t>
                      </a:r>
                      <a:endParaRPr lang="en-US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b="1">
                          <a:latin typeface="+mn-lt"/>
                          <a:ea typeface="Calibri"/>
                          <a:cs typeface="Times New Roman"/>
                        </a:rPr>
                        <a:t>poder</a:t>
                      </a:r>
                      <a:endParaRPr lang="en-US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>
                          <a:latin typeface="+mn-lt"/>
                          <a:ea typeface="Calibri"/>
                          <a:cs typeface="Times New Roman"/>
                        </a:rPr>
                        <a:t>puedo</a:t>
                      </a:r>
                      <a:endParaRPr lang="en-US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>
                          <a:latin typeface="+mn-lt"/>
                          <a:ea typeface="Calibri"/>
                          <a:cs typeface="Times New Roman"/>
                        </a:rPr>
                        <a:t>puedes</a:t>
                      </a:r>
                      <a:endParaRPr lang="en-US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>
                          <a:latin typeface="+mn-lt"/>
                          <a:ea typeface="Calibri"/>
                          <a:cs typeface="Times New Roman"/>
                        </a:rPr>
                        <a:t>puede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>
                          <a:latin typeface="+mn-lt"/>
                          <a:ea typeface="Calibri"/>
                          <a:cs typeface="Times New Roman"/>
                        </a:rPr>
                        <a:t>podemos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>
                          <a:latin typeface="+mn-lt"/>
                          <a:ea typeface="Calibri"/>
                          <a:cs typeface="Times New Roman"/>
                        </a:rPr>
                        <a:t>podéis</a:t>
                      </a:r>
                      <a:endParaRPr lang="en-US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>
                          <a:latin typeface="+mn-lt"/>
                          <a:ea typeface="Calibri"/>
                          <a:cs typeface="Times New Roman"/>
                        </a:rPr>
                        <a:t>pueden</a:t>
                      </a:r>
                      <a:endParaRPr lang="en-US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b="1">
                          <a:latin typeface="+mn-lt"/>
                          <a:ea typeface="Calibri"/>
                          <a:cs typeface="Times New Roman"/>
                        </a:rPr>
                        <a:t>ir</a:t>
                      </a:r>
                      <a:endParaRPr lang="en-US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>
                          <a:latin typeface="+mn-lt"/>
                          <a:ea typeface="Calibri"/>
                          <a:cs typeface="Times New Roman"/>
                        </a:rPr>
                        <a:t>voy</a:t>
                      </a:r>
                      <a:endParaRPr lang="en-US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>
                          <a:latin typeface="+mn-lt"/>
                          <a:ea typeface="Calibri"/>
                          <a:cs typeface="Times New Roman"/>
                        </a:rPr>
                        <a:t>vas</a:t>
                      </a:r>
                      <a:endParaRPr lang="en-US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>
                          <a:latin typeface="+mn-lt"/>
                          <a:ea typeface="Calibri"/>
                          <a:cs typeface="Times New Roman"/>
                        </a:rPr>
                        <a:t>va</a:t>
                      </a:r>
                      <a:endParaRPr lang="en-US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>
                          <a:latin typeface="+mn-lt"/>
                          <a:ea typeface="Calibri"/>
                          <a:cs typeface="Times New Roman"/>
                        </a:rPr>
                        <a:t>vamos</a:t>
                      </a:r>
                      <a:endParaRPr lang="en-US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>
                          <a:latin typeface="+mn-lt"/>
                          <a:ea typeface="Calibri"/>
                          <a:cs typeface="Times New Roman"/>
                        </a:rPr>
                        <a:t>vais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>
                          <a:latin typeface="+mn-lt"/>
                          <a:ea typeface="Calibri"/>
                          <a:cs typeface="Times New Roman"/>
                        </a:rPr>
                        <a:t>van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b="1">
                          <a:latin typeface="+mn-lt"/>
                          <a:ea typeface="Calibri"/>
                          <a:cs typeface="Times New Roman"/>
                        </a:rPr>
                        <a:t>hacer</a:t>
                      </a:r>
                      <a:endParaRPr lang="en-US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>
                          <a:latin typeface="+mn-lt"/>
                          <a:ea typeface="Calibri"/>
                          <a:cs typeface="Times New Roman"/>
                        </a:rPr>
                        <a:t>hago</a:t>
                      </a:r>
                      <a:endParaRPr lang="en-US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>
                          <a:latin typeface="+mn-lt"/>
                          <a:ea typeface="Calibri"/>
                          <a:cs typeface="Times New Roman"/>
                        </a:rPr>
                        <a:t>haces</a:t>
                      </a:r>
                      <a:endParaRPr lang="en-US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>
                          <a:latin typeface="+mn-lt"/>
                          <a:ea typeface="Calibri"/>
                          <a:cs typeface="Times New Roman"/>
                        </a:rPr>
                        <a:t>hace</a:t>
                      </a:r>
                      <a:endParaRPr lang="en-US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>
                          <a:latin typeface="+mn-lt"/>
                          <a:ea typeface="Calibri"/>
                          <a:cs typeface="Times New Roman"/>
                        </a:rPr>
                        <a:t>hacemos</a:t>
                      </a:r>
                      <a:endParaRPr lang="en-US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>
                          <a:latin typeface="+mn-lt"/>
                          <a:ea typeface="Calibri"/>
                          <a:cs typeface="Times New Roman"/>
                        </a:rPr>
                        <a:t>hacéis</a:t>
                      </a:r>
                      <a:endParaRPr lang="en-US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>
                          <a:latin typeface="+mn-lt"/>
                          <a:ea typeface="Calibri"/>
                          <a:cs typeface="Times New Roman"/>
                        </a:rPr>
                        <a:t>hacen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66800" y="685800"/>
            <a:ext cx="4953600" cy="76944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4400" b="1" dirty="0" err="1" smtClean="0">
                <a:latin typeface="Brush Script MT" pitchFamily="66" charset="0"/>
              </a:rPr>
              <a:t>Algunos</a:t>
            </a:r>
            <a:r>
              <a:rPr lang="en-US" sz="4400" b="1" dirty="0" smtClean="0">
                <a:latin typeface="Brush Script MT" pitchFamily="66" charset="0"/>
              </a:rPr>
              <a:t> </a:t>
            </a:r>
            <a:r>
              <a:rPr lang="en-US" sz="4400" b="1" dirty="0" err="1" smtClean="0">
                <a:latin typeface="Brush Script MT" pitchFamily="66" charset="0"/>
              </a:rPr>
              <a:t>verbos</a:t>
            </a:r>
            <a:r>
              <a:rPr lang="en-US" sz="4400" b="1" dirty="0" smtClean="0">
                <a:latin typeface="Brush Script MT" pitchFamily="66" charset="0"/>
              </a:rPr>
              <a:t> </a:t>
            </a:r>
            <a:r>
              <a:rPr lang="en-US" sz="4400" b="1" dirty="0" err="1" smtClean="0">
                <a:latin typeface="Brush Script MT" pitchFamily="66" charset="0"/>
              </a:rPr>
              <a:t>irregulares</a:t>
            </a:r>
            <a:endParaRPr lang="en-US" sz="4400" b="1" dirty="0">
              <a:latin typeface="Brush Script MT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457200" y="1828800"/>
          <a:ext cx="8153399" cy="2194560"/>
        </p:xfrm>
        <a:graphic>
          <a:graphicData uri="http://schemas.openxmlformats.org/drawingml/2006/table">
            <a:tbl>
              <a:tblPr/>
              <a:tblGrid>
                <a:gridCol w="1109428"/>
                <a:gridCol w="1114536"/>
                <a:gridCol w="1052636"/>
                <a:gridCol w="914400"/>
                <a:gridCol w="1436174"/>
                <a:gridCol w="1307026"/>
                <a:gridCol w="1219199"/>
              </a:tblGrid>
              <a:tr h="7315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latin typeface="+mn-lt"/>
                          <a:ea typeface="Calibri"/>
                          <a:cs typeface="Times New Roman"/>
                        </a:rPr>
                        <a:t>yo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latin typeface="+mn-lt"/>
                          <a:ea typeface="Calibri"/>
                          <a:cs typeface="Times New Roman"/>
                        </a:rPr>
                        <a:t>tú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latin typeface="+mn-lt"/>
                          <a:ea typeface="Calibri"/>
                          <a:cs typeface="Times New Roman"/>
                        </a:rPr>
                        <a:t>él/ella/Ud.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latin typeface="+mn-lt"/>
                          <a:ea typeface="Calibri"/>
                          <a:cs typeface="Times New Roman"/>
                        </a:rPr>
                        <a:t>nosotros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latin typeface="+mn-lt"/>
                          <a:ea typeface="Calibri"/>
                          <a:cs typeface="Times New Roman"/>
                        </a:rPr>
                        <a:t>vosotros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latin typeface="+mn-lt"/>
                          <a:ea typeface="Calibri"/>
                          <a:cs typeface="Times New Roman"/>
                        </a:rPr>
                        <a:t>ellos/ellas/Uds.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b="1" dirty="0" smtClean="0">
                          <a:latin typeface="+mn-lt"/>
                          <a:ea typeface="Calibri"/>
                          <a:cs typeface="Times New Roman"/>
                        </a:rPr>
                        <a:t>conocer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 smtClean="0">
                          <a:latin typeface="+mn-lt"/>
                          <a:ea typeface="Calibri"/>
                          <a:cs typeface="Times New Roman"/>
                        </a:rPr>
                        <a:t>conozco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 smtClean="0">
                          <a:latin typeface="+mn-lt"/>
                          <a:ea typeface="Calibri"/>
                          <a:cs typeface="Times New Roman"/>
                        </a:rPr>
                        <a:t>conoces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 smtClean="0">
                          <a:latin typeface="+mn-lt"/>
                          <a:ea typeface="Calibri"/>
                          <a:cs typeface="Times New Roman"/>
                        </a:rPr>
                        <a:t>conoce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 smtClean="0">
                          <a:latin typeface="+mn-lt"/>
                          <a:ea typeface="Calibri"/>
                          <a:cs typeface="Times New Roman"/>
                        </a:rPr>
                        <a:t>conocemos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 smtClean="0">
                          <a:latin typeface="+mn-lt"/>
                          <a:ea typeface="Calibri"/>
                          <a:cs typeface="Times New Roman"/>
                        </a:rPr>
                        <a:t>conocéis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 smtClean="0">
                          <a:latin typeface="+mn-lt"/>
                          <a:ea typeface="Calibri"/>
                          <a:cs typeface="Times New Roman"/>
                        </a:rPr>
                        <a:t>conocen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b="1" dirty="0" smtClean="0">
                          <a:latin typeface="+mn-lt"/>
                          <a:ea typeface="Calibri"/>
                          <a:cs typeface="Times New Roman"/>
                        </a:rPr>
                        <a:t>parecer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 smtClean="0">
                          <a:latin typeface="+mn-lt"/>
                          <a:ea typeface="Calibri"/>
                          <a:cs typeface="Times New Roman"/>
                        </a:rPr>
                        <a:t>parezco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 smtClean="0">
                          <a:latin typeface="+mn-lt"/>
                          <a:ea typeface="Calibri"/>
                          <a:cs typeface="Times New Roman"/>
                        </a:rPr>
                        <a:t>pareces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 smtClean="0">
                          <a:latin typeface="+mn-lt"/>
                          <a:ea typeface="Calibri"/>
                          <a:cs typeface="Times New Roman"/>
                        </a:rPr>
                        <a:t>parece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 smtClean="0">
                          <a:latin typeface="+mn-lt"/>
                          <a:ea typeface="Calibri"/>
                          <a:cs typeface="Times New Roman"/>
                        </a:rPr>
                        <a:t>parecemos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 smtClean="0">
                          <a:latin typeface="+mn-lt"/>
                          <a:ea typeface="Calibri"/>
                          <a:cs typeface="Times New Roman"/>
                        </a:rPr>
                        <a:t>parecéis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 smtClean="0">
                          <a:latin typeface="+mn-lt"/>
                          <a:ea typeface="Calibri"/>
                          <a:cs typeface="Times New Roman"/>
                        </a:rPr>
                        <a:t>parecen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b="1" dirty="0" smtClean="0">
                          <a:latin typeface="+mn-lt"/>
                          <a:ea typeface="Calibri"/>
                          <a:cs typeface="Times New Roman"/>
                        </a:rPr>
                        <a:t>producir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 smtClean="0">
                          <a:latin typeface="+mn-lt"/>
                          <a:ea typeface="Calibri"/>
                          <a:cs typeface="Times New Roman"/>
                        </a:rPr>
                        <a:t>produzco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 smtClean="0">
                          <a:latin typeface="+mn-lt"/>
                          <a:ea typeface="Calibri"/>
                          <a:cs typeface="Times New Roman"/>
                        </a:rPr>
                        <a:t>produces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 smtClean="0">
                          <a:latin typeface="+mn-lt"/>
                          <a:ea typeface="Calibri"/>
                          <a:cs typeface="Times New Roman"/>
                        </a:rPr>
                        <a:t>produce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 smtClean="0">
                          <a:latin typeface="+mn-lt"/>
                          <a:ea typeface="Calibri"/>
                          <a:cs typeface="Times New Roman"/>
                        </a:rPr>
                        <a:t>producimos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 smtClean="0">
                          <a:latin typeface="+mn-lt"/>
                          <a:ea typeface="Calibri"/>
                          <a:cs typeface="Times New Roman"/>
                        </a:rPr>
                        <a:t>producís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 smtClean="0">
                          <a:latin typeface="+mn-lt"/>
                          <a:ea typeface="Calibri"/>
                          <a:cs typeface="Times New Roman"/>
                        </a:rPr>
                        <a:t>producen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b="1" dirty="0" smtClean="0">
                          <a:latin typeface="+mn-lt"/>
                          <a:ea typeface="Calibri"/>
                          <a:cs typeface="Times New Roman"/>
                        </a:rPr>
                        <a:t>traducir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 smtClean="0">
                          <a:latin typeface="+mn-lt"/>
                          <a:ea typeface="Calibri"/>
                          <a:cs typeface="Times New Roman"/>
                        </a:rPr>
                        <a:t>traduzco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 smtClean="0">
                          <a:latin typeface="+mn-lt"/>
                          <a:ea typeface="Calibri"/>
                          <a:cs typeface="Times New Roman"/>
                        </a:rPr>
                        <a:t>traduces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 smtClean="0">
                          <a:latin typeface="+mn-lt"/>
                          <a:ea typeface="Calibri"/>
                          <a:cs typeface="Times New Roman"/>
                        </a:rPr>
                        <a:t>traduce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 smtClean="0">
                          <a:latin typeface="+mn-lt"/>
                          <a:ea typeface="Calibri"/>
                          <a:cs typeface="Times New Roman"/>
                        </a:rPr>
                        <a:t>traducimos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 smtClean="0">
                          <a:latin typeface="+mn-lt"/>
                          <a:ea typeface="Calibri"/>
                          <a:cs typeface="Times New Roman"/>
                        </a:rPr>
                        <a:t>traducís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 smtClean="0">
                          <a:latin typeface="+mn-lt"/>
                          <a:ea typeface="Calibri"/>
                          <a:cs typeface="Times New Roman"/>
                        </a:rPr>
                        <a:t>traducen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66800" y="685800"/>
            <a:ext cx="7554247" cy="76944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4400" b="1" dirty="0" err="1" smtClean="0">
                <a:latin typeface="Brush Script MT" pitchFamily="66" charset="0"/>
              </a:rPr>
              <a:t>Verbos</a:t>
            </a:r>
            <a:r>
              <a:rPr lang="en-US" sz="4400" b="1" dirty="0" smtClean="0">
                <a:latin typeface="Brush Script MT" pitchFamily="66" charset="0"/>
              </a:rPr>
              <a:t> </a:t>
            </a:r>
            <a:r>
              <a:rPr lang="en-US" sz="4400" b="1" dirty="0" err="1" smtClean="0">
                <a:latin typeface="Brush Script MT" pitchFamily="66" charset="0"/>
              </a:rPr>
              <a:t>que</a:t>
            </a:r>
            <a:r>
              <a:rPr lang="en-US" sz="4400" b="1" dirty="0" smtClean="0">
                <a:latin typeface="Brush Script MT" pitchFamily="66" charset="0"/>
              </a:rPr>
              <a:t> </a:t>
            </a:r>
            <a:r>
              <a:rPr lang="en-US" sz="4400" b="1" dirty="0" err="1" smtClean="0">
                <a:latin typeface="Brush Script MT" pitchFamily="66" charset="0"/>
              </a:rPr>
              <a:t>terminan</a:t>
            </a:r>
            <a:r>
              <a:rPr lang="en-US" sz="4400" b="1" dirty="0" smtClean="0">
                <a:latin typeface="Brush Script MT" pitchFamily="66" charset="0"/>
              </a:rPr>
              <a:t> en ”-</a:t>
            </a:r>
            <a:r>
              <a:rPr lang="en-US" sz="4400" b="1" dirty="0" err="1" smtClean="0">
                <a:latin typeface="Brush Script MT" pitchFamily="66" charset="0"/>
              </a:rPr>
              <a:t>cer</a:t>
            </a:r>
            <a:r>
              <a:rPr lang="en-US" sz="4400" b="1" dirty="0" smtClean="0">
                <a:latin typeface="Brush Script MT" pitchFamily="66" charset="0"/>
              </a:rPr>
              <a:t>” y ”-cir”</a:t>
            </a:r>
            <a:endParaRPr lang="en-US" sz="4400" b="1" dirty="0">
              <a:latin typeface="Brush Script MT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762000" y="1371600"/>
            <a:ext cx="8610600" cy="2209800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tabLst>
                <a:tab pos="1081088" algn="ctr"/>
                <a:tab pos="1250950" algn="l"/>
                <a:tab pos="2862263" algn="l"/>
                <a:tab pos="3943350" algn="ctr"/>
                <a:tab pos="4227513" algn="l"/>
                <a:tab pos="5648325" algn="l"/>
                <a:tab pos="6464300" algn="ctr"/>
                <a:tab pos="6748463" algn="l"/>
              </a:tabLst>
            </a:pPr>
            <a:r>
              <a:rPr lang="es-ES_tradnl" altLang="en-US" sz="2400" b="1" dirty="0"/>
              <a:t>	</a:t>
            </a:r>
            <a:r>
              <a:rPr lang="es-ES_tradnl" altLang="en-US" sz="2400" b="1" dirty="0">
                <a:sym typeface="Symbol" pitchFamily="18" charset="2"/>
              </a:rPr>
              <a:t>			</a:t>
            </a:r>
            <a:br>
              <a:rPr lang="es-ES_tradnl" altLang="en-US" sz="2400" b="1" dirty="0">
                <a:sym typeface="Symbol" pitchFamily="18" charset="2"/>
              </a:rPr>
            </a:br>
            <a:r>
              <a:rPr lang="es-ES_tradnl" altLang="en-US" sz="2400" dirty="0">
                <a:sym typeface="Symbol" pitchFamily="18" charset="2"/>
              </a:rPr>
              <a:t>	</a:t>
            </a:r>
            <a:r>
              <a:rPr lang="es-ES_tradnl" altLang="en-US" sz="2000" b="1" dirty="0">
                <a:sym typeface="Symbol" pitchFamily="18" charset="2"/>
              </a:rPr>
              <a:t>hacer</a:t>
            </a:r>
            <a:r>
              <a:rPr lang="es-ES_tradnl" altLang="en-US" sz="2000" dirty="0">
                <a:sym typeface="Symbol" pitchFamily="18" charset="2"/>
              </a:rPr>
              <a:t>		</a:t>
            </a:r>
            <a:r>
              <a:rPr lang="es-ES_tradnl" altLang="en-US" sz="2000" b="1" dirty="0">
                <a:sym typeface="Symbol" pitchFamily="18" charset="2"/>
              </a:rPr>
              <a:t>oír</a:t>
            </a:r>
            <a:r>
              <a:rPr lang="es-ES_tradnl" altLang="en-US" sz="2000" dirty="0">
                <a:sym typeface="Symbol" pitchFamily="18" charset="2"/>
              </a:rPr>
              <a:t>			</a:t>
            </a:r>
            <a:r>
              <a:rPr lang="es-ES_tradnl" altLang="en-US" sz="2000" b="1" dirty="0">
                <a:sym typeface="Symbol" pitchFamily="18" charset="2"/>
              </a:rPr>
              <a:t>poner</a:t>
            </a:r>
            <a:r>
              <a:rPr lang="es-ES_tradnl" altLang="en-US" sz="2000" dirty="0">
                <a:sym typeface="Symbol" pitchFamily="18" charset="2"/>
              </a:rPr>
              <a:t/>
            </a:r>
            <a:br>
              <a:rPr lang="es-ES_tradnl" altLang="en-US" sz="2000" dirty="0">
                <a:sym typeface="Symbol" pitchFamily="18" charset="2"/>
              </a:rPr>
            </a:br>
            <a:r>
              <a:rPr lang="es-ES_tradnl" altLang="en-US" sz="2000" dirty="0">
                <a:sym typeface="Symbol" pitchFamily="18" charset="2"/>
              </a:rPr>
              <a:t>	(</a:t>
            </a:r>
            <a:r>
              <a:rPr lang="es-ES_tradnl" altLang="en-US" sz="2000" i="1" dirty="0" err="1">
                <a:sym typeface="Symbol" pitchFamily="18" charset="2"/>
              </a:rPr>
              <a:t>to</a:t>
            </a:r>
            <a:r>
              <a:rPr lang="es-ES_tradnl" altLang="en-US" sz="2000" i="1" dirty="0">
                <a:sym typeface="Symbol" pitchFamily="18" charset="2"/>
              </a:rPr>
              <a:t> do; </a:t>
            </a:r>
            <a:r>
              <a:rPr lang="es-ES_tradnl" altLang="en-US" sz="2000" i="1" dirty="0" err="1">
                <a:sym typeface="Symbol" pitchFamily="18" charset="2"/>
              </a:rPr>
              <a:t>to</a:t>
            </a:r>
            <a:r>
              <a:rPr lang="es-ES_tradnl" altLang="en-US" sz="2000" i="1" dirty="0">
                <a:sym typeface="Symbol" pitchFamily="18" charset="2"/>
              </a:rPr>
              <a:t> </a:t>
            </a:r>
            <a:r>
              <a:rPr lang="es-ES_tradnl" altLang="en-US" sz="2000" i="1" dirty="0" err="1">
                <a:sym typeface="Symbol" pitchFamily="18" charset="2"/>
              </a:rPr>
              <a:t>make</a:t>
            </a:r>
            <a:r>
              <a:rPr lang="es-ES_tradnl" altLang="en-US" sz="2000" i="1" dirty="0">
                <a:sym typeface="Symbol" pitchFamily="18" charset="2"/>
              </a:rPr>
              <a:t>)		</a:t>
            </a:r>
            <a:r>
              <a:rPr lang="es-ES_tradnl" altLang="en-US" sz="2000" dirty="0">
                <a:sym typeface="Symbol" pitchFamily="18" charset="2"/>
              </a:rPr>
              <a:t>(</a:t>
            </a:r>
            <a:r>
              <a:rPr lang="es-ES_tradnl" altLang="en-US" sz="2000" i="1" dirty="0" err="1">
                <a:sym typeface="Symbol" pitchFamily="18" charset="2"/>
              </a:rPr>
              <a:t>to</a:t>
            </a:r>
            <a:r>
              <a:rPr lang="es-ES_tradnl" altLang="en-US" sz="2000" i="1" dirty="0">
                <a:sym typeface="Symbol" pitchFamily="18" charset="2"/>
              </a:rPr>
              <a:t> </a:t>
            </a:r>
            <a:r>
              <a:rPr lang="es-ES_tradnl" altLang="en-US" sz="2000" i="1" dirty="0" err="1">
                <a:sym typeface="Symbol" pitchFamily="18" charset="2"/>
              </a:rPr>
              <a:t>hear</a:t>
            </a:r>
            <a:r>
              <a:rPr lang="es-ES_tradnl" altLang="en-US" sz="2000" dirty="0">
                <a:sym typeface="Symbol" pitchFamily="18" charset="2"/>
              </a:rPr>
              <a:t>)</a:t>
            </a:r>
            <a:r>
              <a:rPr lang="es-ES_tradnl" altLang="en-US" sz="2000" i="1" dirty="0">
                <a:sym typeface="Symbol" pitchFamily="18" charset="2"/>
              </a:rPr>
              <a:t>	</a:t>
            </a:r>
            <a:r>
              <a:rPr lang="es-ES_tradnl" altLang="en-US" sz="2000" dirty="0">
                <a:sym typeface="Symbol" pitchFamily="18" charset="2"/>
              </a:rPr>
              <a:t>(</a:t>
            </a:r>
            <a:r>
              <a:rPr lang="es-ES_tradnl" altLang="en-US" sz="2000" i="1" dirty="0" err="1">
                <a:sym typeface="Symbol" pitchFamily="18" charset="2"/>
              </a:rPr>
              <a:t>to</a:t>
            </a:r>
            <a:r>
              <a:rPr lang="es-ES_tradnl" altLang="en-US" sz="2000" i="1" dirty="0">
                <a:sym typeface="Symbol" pitchFamily="18" charset="2"/>
              </a:rPr>
              <a:t> </a:t>
            </a:r>
            <a:r>
              <a:rPr lang="es-ES_tradnl" altLang="en-US" sz="2000" i="1" dirty="0" err="1">
                <a:sym typeface="Symbol" pitchFamily="18" charset="2"/>
              </a:rPr>
              <a:t>put</a:t>
            </a:r>
            <a:r>
              <a:rPr lang="es-ES_tradnl" altLang="en-US" sz="2000" i="1" dirty="0">
                <a:sym typeface="Symbol" pitchFamily="18" charset="2"/>
              </a:rPr>
              <a:t>; </a:t>
            </a:r>
            <a:r>
              <a:rPr lang="es-ES_tradnl" altLang="en-US" sz="2000" i="1" dirty="0" err="1">
                <a:sym typeface="Symbol" pitchFamily="18" charset="2"/>
              </a:rPr>
              <a:t>to</a:t>
            </a:r>
            <a:r>
              <a:rPr lang="es-ES_tradnl" altLang="en-US" sz="2000" i="1" dirty="0">
                <a:sym typeface="Symbol" pitchFamily="18" charset="2"/>
              </a:rPr>
              <a:t> place</a:t>
            </a:r>
            <a:r>
              <a:rPr lang="es-ES_tradnl" altLang="en-US" sz="2000" dirty="0">
                <a:sym typeface="Symbol" pitchFamily="18" charset="2"/>
              </a:rPr>
              <a:t>)</a:t>
            </a:r>
          </a:p>
          <a:p>
            <a:pPr marL="0" indent="0">
              <a:buFont typeface="Wingdings" pitchFamily="2" charset="2"/>
              <a:buNone/>
              <a:tabLst>
                <a:tab pos="1081088" algn="ctr"/>
                <a:tab pos="1250950" algn="l"/>
                <a:tab pos="2862263" algn="l"/>
                <a:tab pos="3943350" algn="ctr"/>
                <a:tab pos="4227513" algn="l"/>
                <a:tab pos="5648325" algn="l"/>
                <a:tab pos="6464300" algn="ctr"/>
                <a:tab pos="6748463" algn="l"/>
              </a:tabLst>
            </a:pPr>
            <a:r>
              <a:rPr lang="es-ES_tradnl" altLang="en-US" sz="2000" dirty="0">
                <a:sym typeface="Symbol" pitchFamily="18" charset="2"/>
              </a:rPr>
              <a:t>ha</a:t>
            </a:r>
            <a:r>
              <a:rPr lang="es-ES_tradnl" altLang="en-US" sz="2000" dirty="0">
                <a:solidFill>
                  <a:srgbClr val="FF0066"/>
                </a:solidFill>
                <a:sym typeface="Symbol" pitchFamily="18" charset="2"/>
              </a:rPr>
              <a:t>g</a:t>
            </a:r>
            <a:r>
              <a:rPr lang="es-ES_tradnl" altLang="en-US" sz="2000" dirty="0">
                <a:sym typeface="Symbol" pitchFamily="18" charset="2"/>
              </a:rPr>
              <a:t>o		hacemos	oi</a:t>
            </a:r>
            <a:r>
              <a:rPr lang="es-ES_tradnl" altLang="en-US" sz="2000" dirty="0">
                <a:solidFill>
                  <a:srgbClr val="FF0066"/>
                </a:solidFill>
                <a:sym typeface="Symbol" pitchFamily="18" charset="2"/>
              </a:rPr>
              <a:t>g</a:t>
            </a:r>
            <a:r>
              <a:rPr lang="es-ES_tradnl" altLang="en-US" sz="2000" dirty="0">
                <a:sym typeface="Symbol" pitchFamily="18" charset="2"/>
              </a:rPr>
              <a:t>o		oímos	pon</a:t>
            </a:r>
            <a:r>
              <a:rPr lang="es-ES_tradnl" altLang="en-US" sz="2000" dirty="0">
                <a:solidFill>
                  <a:srgbClr val="FF0066"/>
                </a:solidFill>
                <a:sym typeface="Symbol" pitchFamily="18" charset="2"/>
              </a:rPr>
              <a:t>g</a:t>
            </a:r>
            <a:r>
              <a:rPr lang="es-ES_tradnl" altLang="en-US" sz="2000" dirty="0">
                <a:sym typeface="Symbol" pitchFamily="18" charset="2"/>
              </a:rPr>
              <a:t>o		ponemos</a:t>
            </a:r>
          </a:p>
          <a:p>
            <a:pPr marL="0" indent="0">
              <a:buFont typeface="Wingdings" pitchFamily="2" charset="2"/>
              <a:buNone/>
              <a:tabLst>
                <a:tab pos="1081088" algn="ctr"/>
                <a:tab pos="1250950" algn="l"/>
                <a:tab pos="2862263" algn="l"/>
                <a:tab pos="3943350" algn="ctr"/>
                <a:tab pos="4227513" algn="l"/>
                <a:tab pos="5648325" algn="l"/>
                <a:tab pos="6464300" algn="ctr"/>
                <a:tab pos="6748463" algn="l"/>
              </a:tabLst>
            </a:pPr>
            <a:r>
              <a:rPr lang="es-ES_tradnl" altLang="en-US" sz="2000" dirty="0">
                <a:sym typeface="Symbol" pitchFamily="18" charset="2"/>
              </a:rPr>
              <a:t>haces		hacéis	o</a:t>
            </a:r>
            <a:r>
              <a:rPr lang="es-ES_tradnl" altLang="en-US" sz="2000" dirty="0">
                <a:solidFill>
                  <a:srgbClr val="FF0066"/>
                </a:solidFill>
                <a:sym typeface="Symbol" pitchFamily="18" charset="2"/>
              </a:rPr>
              <a:t>y</a:t>
            </a:r>
            <a:r>
              <a:rPr lang="es-ES_tradnl" altLang="en-US" sz="2000" dirty="0">
                <a:sym typeface="Symbol" pitchFamily="18" charset="2"/>
              </a:rPr>
              <a:t>es		oís	pones		ponéis</a:t>
            </a:r>
            <a:br>
              <a:rPr lang="es-ES_tradnl" altLang="en-US" sz="2000" dirty="0">
                <a:sym typeface="Symbol" pitchFamily="18" charset="2"/>
              </a:rPr>
            </a:br>
            <a:r>
              <a:rPr lang="es-ES_tradnl" altLang="en-US" sz="2000" dirty="0">
                <a:sym typeface="Symbol" pitchFamily="18" charset="2"/>
              </a:rPr>
              <a:t>hace		hacen	o</a:t>
            </a:r>
            <a:r>
              <a:rPr lang="es-ES_tradnl" altLang="en-US" sz="2000" dirty="0">
                <a:solidFill>
                  <a:srgbClr val="FF0066"/>
                </a:solidFill>
                <a:sym typeface="Symbol" pitchFamily="18" charset="2"/>
              </a:rPr>
              <a:t>y</a:t>
            </a:r>
            <a:r>
              <a:rPr lang="es-ES_tradnl" altLang="en-US" sz="2000" dirty="0">
                <a:sym typeface="Symbol" pitchFamily="18" charset="2"/>
              </a:rPr>
              <a:t>e		o</a:t>
            </a:r>
            <a:r>
              <a:rPr lang="es-ES_tradnl" altLang="en-US" sz="2000" dirty="0">
                <a:solidFill>
                  <a:srgbClr val="FF0066"/>
                </a:solidFill>
                <a:sym typeface="Symbol" pitchFamily="18" charset="2"/>
              </a:rPr>
              <a:t>y</a:t>
            </a:r>
            <a:r>
              <a:rPr lang="es-ES_tradnl" altLang="en-US" sz="2000" dirty="0">
                <a:sym typeface="Symbol" pitchFamily="18" charset="2"/>
              </a:rPr>
              <a:t>en	pone		ponen</a:t>
            </a:r>
          </a:p>
        </p:txBody>
      </p:sp>
      <p:sp>
        <p:nvSpPr>
          <p:cNvPr id="307204" name="Line 4"/>
          <p:cNvSpPr>
            <a:spLocks noChangeShapeType="1"/>
          </p:cNvSpPr>
          <p:nvPr/>
        </p:nvSpPr>
        <p:spPr bwMode="auto">
          <a:xfrm>
            <a:off x="533400" y="2514600"/>
            <a:ext cx="822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06" name="Line 6"/>
          <p:cNvSpPr>
            <a:spLocks noChangeShapeType="1"/>
          </p:cNvSpPr>
          <p:nvPr/>
        </p:nvSpPr>
        <p:spPr bwMode="auto">
          <a:xfrm>
            <a:off x="3276600" y="2590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07" name="Line 7"/>
          <p:cNvSpPr>
            <a:spLocks noChangeShapeType="1"/>
          </p:cNvSpPr>
          <p:nvPr/>
        </p:nvSpPr>
        <p:spPr bwMode="auto">
          <a:xfrm>
            <a:off x="6096000" y="25146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08" name="Rectangle 8"/>
          <p:cNvSpPr>
            <a:spLocks noChangeArrowheads="1"/>
          </p:cNvSpPr>
          <p:nvPr/>
        </p:nvSpPr>
        <p:spPr bwMode="auto">
          <a:xfrm>
            <a:off x="533400" y="3886200"/>
            <a:ext cx="86106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tabLst>
                <a:tab pos="1081088" algn="ctr"/>
                <a:tab pos="1250950" algn="l"/>
                <a:tab pos="2862263" algn="l"/>
                <a:tab pos="3943350" algn="ctr"/>
                <a:tab pos="4227513" algn="l"/>
                <a:tab pos="5648325" algn="l"/>
                <a:tab pos="6464300" algn="ctr"/>
                <a:tab pos="6748463" algn="l"/>
              </a:tabLst>
            </a:pPr>
            <a:r>
              <a:rPr lang="es-ES_tradnl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es-ES_tradnl" altLang="en-US" sz="2000" b="1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			</a:t>
            </a:r>
            <a:br>
              <a:rPr lang="es-ES_tradnl" altLang="en-US" sz="2000" b="1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</a:br>
            <a:r>
              <a:rPr lang="es-ES_tradnl" altLang="en-US" sz="200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	</a:t>
            </a:r>
            <a:r>
              <a:rPr lang="es-ES_tradnl" altLang="en-US" sz="2000" b="1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salir</a:t>
            </a:r>
            <a:r>
              <a:rPr lang="es-ES_tradnl" altLang="en-US" sz="200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		</a:t>
            </a:r>
            <a:r>
              <a:rPr lang="es-ES_tradnl" altLang="en-US" sz="2000" b="1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traer</a:t>
            </a:r>
            <a:r>
              <a:rPr lang="es-ES_tradnl" altLang="en-US" sz="200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			</a:t>
            </a:r>
            <a:r>
              <a:rPr lang="es-ES_tradnl" altLang="en-US" sz="2000" b="1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ver</a:t>
            </a:r>
            <a:r>
              <a:rPr lang="es-ES_tradnl" altLang="en-US" sz="200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/>
            </a:r>
            <a:br>
              <a:rPr lang="es-ES_tradnl" altLang="en-US" sz="200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</a:br>
            <a:r>
              <a:rPr lang="es-ES_tradnl" altLang="en-US" sz="200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	(</a:t>
            </a:r>
            <a:r>
              <a:rPr lang="es-ES_tradnl" altLang="en-US" sz="2000" i="1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to leave; to go out</a:t>
            </a:r>
            <a:r>
              <a:rPr lang="es-ES_tradnl" altLang="en-US" sz="200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)</a:t>
            </a:r>
            <a:r>
              <a:rPr lang="es-ES_tradnl" altLang="en-US" sz="2000" i="1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		</a:t>
            </a:r>
            <a:r>
              <a:rPr lang="es-ES_tradnl" altLang="en-US" sz="200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(</a:t>
            </a:r>
            <a:r>
              <a:rPr lang="es-ES_tradnl" altLang="en-US" sz="2000" i="1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to bring</a:t>
            </a:r>
            <a:r>
              <a:rPr lang="es-ES_tradnl" altLang="en-US" sz="200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)</a:t>
            </a:r>
            <a:r>
              <a:rPr lang="es-ES_tradnl" altLang="en-US" sz="2000" i="1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		</a:t>
            </a:r>
            <a:r>
              <a:rPr lang="es-ES_tradnl" altLang="en-US" sz="200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(</a:t>
            </a:r>
            <a:r>
              <a:rPr lang="es-ES_tradnl" altLang="en-US" sz="2000" i="1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to see</a:t>
            </a:r>
            <a:r>
              <a:rPr lang="es-ES_tradnl" altLang="en-US" sz="200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)</a:t>
            </a:r>
          </a:p>
          <a:p>
            <a:pPr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tabLst>
                <a:tab pos="1081088" algn="ctr"/>
                <a:tab pos="1250950" algn="l"/>
                <a:tab pos="2862263" algn="l"/>
                <a:tab pos="3943350" algn="ctr"/>
                <a:tab pos="4227513" algn="l"/>
                <a:tab pos="5648325" algn="l"/>
                <a:tab pos="6464300" algn="ctr"/>
                <a:tab pos="6748463" algn="l"/>
              </a:tabLst>
            </a:pPr>
            <a:r>
              <a:rPr lang="es-ES_tradnl" altLang="en-US" sz="200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sal</a:t>
            </a:r>
            <a:r>
              <a:rPr lang="es-ES_tradnl" altLang="en-US" sz="20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g</a:t>
            </a:r>
            <a:r>
              <a:rPr lang="es-ES_tradnl" altLang="en-US" sz="200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o		salimos	tra</a:t>
            </a:r>
            <a:r>
              <a:rPr lang="es-ES_tradnl" altLang="en-US" sz="20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ig</a:t>
            </a:r>
            <a:r>
              <a:rPr lang="es-ES_tradnl" altLang="en-US" sz="200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o		traemos	v</a:t>
            </a:r>
            <a:r>
              <a:rPr lang="es-ES_tradnl" altLang="en-US" sz="20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eo</a:t>
            </a:r>
            <a:r>
              <a:rPr lang="es-ES_tradnl" altLang="en-US" sz="200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		vemos</a:t>
            </a:r>
            <a:br>
              <a:rPr lang="es-ES_tradnl" altLang="en-US" sz="200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</a:br>
            <a:r>
              <a:rPr lang="es-ES_tradnl" altLang="en-US" sz="200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sales		salís	traes		traéis	ves		veis</a:t>
            </a:r>
            <a:br>
              <a:rPr lang="es-ES_tradnl" altLang="en-US" sz="200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</a:br>
            <a:r>
              <a:rPr lang="es-ES_tradnl" altLang="en-US" sz="200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sale		salen	trae		traen	ve		ven</a:t>
            </a:r>
          </a:p>
        </p:txBody>
      </p:sp>
      <p:sp>
        <p:nvSpPr>
          <p:cNvPr id="307209" name="Line 9"/>
          <p:cNvSpPr>
            <a:spLocks noChangeShapeType="1"/>
          </p:cNvSpPr>
          <p:nvPr/>
        </p:nvSpPr>
        <p:spPr bwMode="auto">
          <a:xfrm>
            <a:off x="533400" y="4876800"/>
            <a:ext cx="815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10" name="Line 10"/>
          <p:cNvSpPr>
            <a:spLocks noChangeShapeType="1"/>
          </p:cNvSpPr>
          <p:nvPr/>
        </p:nvSpPr>
        <p:spPr bwMode="auto">
          <a:xfrm>
            <a:off x="3124200" y="4876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11" name="Line 11"/>
          <p:cNvSpPr>
            <a:spLocks noChangeShapeType="1"/>
          </p:cNvSpPr>
          <p:nvPr/>
        </p:nvSpPr>
        <p:spPr bwMode="auto">
          <a:xfrm>
            <a:off x="6019800" y="4876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04800" y="533400"/>
            <a:ext cx="6811480" cy="76944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_tradnl" altLang="en-US" sz="4400" b="1" i="1" dirty="0" smtClean="0">
                <a:solidFill>
                  <a:schemeClr val="tx1"/>
                </a:solidFill>
                <a:latin typeface="Brush Script MT" pitchFamily="66" charset="0"/>
              </a:rPr>
              <a:t>Hacer, oír, poner, salir, </a:t>
            </a:r>
            <a:r>
              <a:rPr lang="es-ES_tradnl" altLang="en-US" sz="4400" b="1" i="1" dirty="0" smtClean="0">
                <a:solidFill>
                  <a:schemeClr val="tx1"/>
                </a:solidFill>
                <a:latin typeface="Brush Script MT" pitchFamily="66" charset="0"/>
              </a:rPr>
              <a:t>traer</a:t>
            </a:r>
            <a:r>
              <a:rPr lang="es-ES_tradnl" altLang="en-US" sz="4400" b="1" dirty="0" smtClean="0">
                <a:solidFill>
                  <a:schemeClr val="tx1"/>
                </a:solidFill>
                <a:latin typeface="Brush Script MT" pitchFamily="66" charset="0"/>
              </a:rPr>
              <a:t> </a:t>
            </a:r>
            <a:r>
              <a:rPr lang="es-ES_tradnl" altLang="en-US" sz="4400" dirty="0" smtClean="0">
                <a:solidFill>
                  <a:schemeClr val="tx1"/>
                </a:solidFill>
                <a:latin typeface="Brush Script MT" pitchFamily="66" charset="0"/>
              </a:rPr>
              <a:t>y</a:t>
            </a:r>
            <a:r>
              <a:rPr lang="es-ES_tradnl" altLang="en-US" sz="4400" b="1" dirty="0" smtClean="0">
                <a:solidFill>
                  <a:schemeClr val="tx1"/>
                </a:solidFill>
                <a:latin typeface="Brush Script MT" pitchFamily="66" charset="0"/>
              </a:rPr>
              <a:t> </a:t>
            </a:r>
            <a:r>
              <a:rPr lang="es-ES_tradnl" altLang="en-US" sz="4400" b="1" i="1" dirty="0" smtClean="0">
                <a:solidFill>
                  <a:schemeClr val="tx1"/>
                </a:solidFill>
                <a:latin typeface="Brush Script MT" pitchFamily="66" charset="0"/>
              </a:rPr>
              <a:t>ver</a:t>
            </a:r>
            <a:endParaRPr lang="en-US" sz="4400" dirty="0">
              <a:latin typeface="Brush Script MT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09600" y="1905000"/>
            <a:ext cx="8534400" cy="4419600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tabLst>
                <a:tab pos="1081088" algn="ctr"/>
                <a:tab pos="1250950" algn="l"/>
                <a:tab pos="2862263" algn="l"/>
                <a:tab pos="3943350" algn="ctr"/>
                <a:tab pos="4227513" algn="l"/>
                <a:tab pos="5648325" algn="l"/>
                <a:tab pos="6464300" algn="ctr"/>
                <a:tab pos="6748463" algn="l"/>
              </a:tabLst>
            </a:pPr>
            <a:r>
              <a:rPr lang="es-ES_tradnl" altLang="en-US" sz="2000" b="1" dirty="0"/>
              <a:t>	e </a:t>
            </a:r>
            <a:r>
              <a:rPr lang="es-ES_tradnl" altLang="en-US" sz="2000" b="1" dirty="0">
                <a:sym typeface="Symbol" pitchFamily="18" charset="2"/>
              </a:rPr>
              <a:t> </a:t>
            </a:r>
            <a:r>
              <a:rPr lang="es-ES_tradnl" altLang="en-US" sz="2000" b="1" dirty="0" err="1">
                <a:solidFill>
                  <a:srgbClr val="FF0066"/>
                </a:solidFill>
                <a:sym typeface="Symbol" pitchFamily="18" charset="2"/>
              </a:rPr>
              <a:t>ie</a:t>
            </a:r>
            <a:r>
              <a:rPr lang="es-ES_tradnl" altLang="en-US" sz="2000" b="1" dirty="0">
                <a:sym typeface="Symbol" pitchFamily="18" charset="2"/>
              </a:rPr>
              <a:t>		o (u)  </a:t>
            </a:r>
            <a:r>
              <a:rPr lang="es-ES_tradnl" altLang="en-US" sz="2000" b="1" dirty="0" err="1">
                <a:solidFill>
                  <a:srgbClr val="FF0066"/>
                </a:solidFill>
                <a:sym typeface="Symbol" pitchFamily="18" charset="2"/>
              </a:rPr>
              <a:t>ue</a:t>
            </a:r>
            <a:r>
              <a:rPr lang="es-ES_tradnl" altLang="en-US" sz="2000" b="1" dirty="0">
                <a:sym typeface="Symbol" pitchFamily="18" charset="2"/>
              </a:rPr>
              <a:t>		e  </a:t>
            </a:r>
            <a:r>
              <a:rPr lang="es-ES_tradnl" altLang="en-US" sz="2000" b="1" dirty="0">
                <a:solidFill>
                  <a:srgbClr val="FF0066"/>
                </a:solidFill>
                <a:sym typeface="Symbol" pitchFamily="18" charset="2"/>
              </a:rPr>
              <a:t>i</a:t>
            </a:r>
            <a:br>
              <a:rPr lang="es-ES_tradnl" altLang="en-US" sz="2000" b="1" dirty="0">
                <a:solidFill>
                  <a:srgbClr val="FF0066"/>
                </a:solidFill>
                <a:sym typeface="Symbol" pitchFamily="18" charset="2"/>
              </a:rPr>
            </a:br>
            <a:r>
              <a:rPr lang="es-ES_tradnl" altLang="en-US" sz="2000" b="1" dirty="0">
                <a:sym typeface="Symbol" pitchFamily="18" charset="2"/>
              </a:rPr>
              <a:t>	p</a:t>
            </a:r>
            <a:r>
              <a:rPr lang="es-ES_tradnl" altLang="en-US" sz="2000" b="1" dirty="0">
                <a:solidFill>
                  <a:srgbClr val="FF0066"/>
                </a:solidFill>
                <a:sym typeface="Symbol" pitchFamily="18" charset="2"/>
              </a:rPr>
              <a:t>e</a:t>
            </a:r>
            <a:r>
              <a:rPr lang="es-ES_tradnl" altLang="en-US" sz="2000" b="1" dirty="0">
                <a:sym typeface="Symbol" pitchFamily="18" charset="2"/>
              </a:rPr>
              <a:t>nsar (</a:t>
            </a:r>
            <a:r>
              <a:rPr lang="es-ES_tradnl" altLang="en-US" sz="2000" b="1" dirty="0" err="1">
                <a:solidFill>
                  <a:srgbClr val="FF0066"/>
                </a:solidFill>
                <a:sym typeface="Symbol" pitchFamily="18" charset="2"/>
              </a:rPr>
              <a:t>ie</a:t>
            </a:r>
            <a:r>
              <a:rPr lang="es-ES_tradnl" altLang="en-US" sz="2000" b="1" dirty="0">
                <a:sym typeface="Symbol" pitchFamily="18" charset="2"/>
              </a:rPr>
              <a:t>)		v</a:t>
            </a:r>
            <a:r>
              <a:rPr lang="es-ES_tradnl" altLang="en-US" sz="2000" b="1" dirty="0">
                <a:solidFill>
                  <a:srgbClr val="FF0066"/>
                </a:solidFill>
                <a:sym typeface="Symbol" pitchFamily="18" charset="2"/>
              </a:rPr>
              <a:t>o</a:t>
            </a:r>
            <a:r>
              <a:rPr lang="es-ES_tradnl" altLang="en-US" sz="2000" b="1" dirty="0">
                <a:sym typeface="Symbol" pitchFamily="18" charset="2"/>
              </a:rPr>
              <a:t>lver (</a:t>
            </a:r>
            <a:r>
              <a:rPr lang="es-ES_tradnl" altLang="en-US" sz="2000" b="1" dirty="0" err="1">
                <a:solidFill>
                  <a:srgbClr val="FF0066"/>
                </a:solidFill>
                <a:sym typeface="Symbol" pitchFamily="18" charset="2"/>
              </a:rPr>
              <a:t>ue</a:t>
            </a:r>
            <a:r>
              <a:rPr lang="es-ES_tradnl" altLang="en-US" sz="2000" b="1" dirty="0">
                <a:sym typeface="Symbol" pitchFamily="18" charset="2"/>
              </a:rPr>
              <a:t>)		p</a:t>
            </a:r>
            <a:r>
              <a:rPr lang="es-ES_tradnl" altLang="en-US" sz="2000" b="1" dirty="0">
                <a:solidFill>
                  <a:srgbClr val="FF0066"/>
                </a:solidFill>
                <a:sym typeface="Symbol" pitchFamily="18" charset="2"/>
              </a:rPr>
              <a:t>e</a:t>
            </a:r>
            <a:r>
              <a:rPr lang="es-ES_tradnl" altLang="en-US" sz="2000" b="1" dirty="0">
                <a:sym typeface="Symbol" pitchFamily="18" charset="2"/>
              </a:rPr>
              <a:t>dir (</a:t>
            </a:r>
            <a:r>
              <a:rPr lang="es-ES_tradnl" altLang="en-US" sz="2000" b="1" dirty="0">
                <a:solidFill>
                  <a:srgbClr val="FF0066"/>
                </a:solidFill>
                <a:sym typeface="Symbol" pitchFamily="18" charset="2"/>
              </a:rPr>
              <a:t>i</a:t>
            </a:r>
            <a:r>
              <a:rPr lang="es-ES_tradnl" altLang="en-US" sz="2000" b="1" dirty="0">
                <a:sym typeface="Symbol" pitchFamily="18" charset="2"/>
              </a:rPr>
              <a:t>)</a:t>
            </a:r>
            <a:br>
              <a:rPr lang="es-ES_tradnl" altLang="en-US" sz="2000" b="1" dirty="0">
                <a:sym typeface="Symbol" pitchFamily="18" charset="2"/>
              </a:rPr>
            </a:br>
            <a:r>
              <a:rPr lang="es-ES_tradnl" altLang="en-US" sz="2000" b="1" dirty="0">
                <a:sym typeface="Symbol" pitchFamily="18" charset="2"/>
              </a:rPr>
              <a:t>	</a:t>
            </a:r>
            <a:r>
              <a:rPr lang="es-ES_tradnl" altLang="en-US" sz="2000" dirty="0">
                <a:sym typeface="Symbol" pitchFamily="18" charset="2"/>
              </a:rPr>
              <a:t>(</a:t>
            </a:r>
            <a:r>
              <a:rPr lang="es-ES_tradnl" altLang="en-US" sz="2000" i="1" dirty="0" err="1">
                <a:sym typeface="Symbol" pitchFamily="18" charset="2"/>
              </a:rPr>
              <a:t>to</a:t>
            </a:r>
            <a:r>
              <a:rPr lang="es-ES_tradnl" altLang="en-US" sz="2000" i="1" dirty="0">
                <a:sym typeface="Symbol" pitchFamily="18" charset="2"/>
              </a:rPr>
              <a:t> </a:t>
            </a:r>
            <a:r>
              <a:rPr lang="es-ES_tradnl" altLang="en-US" sz="2000" i="1" dirty="0" err="1">
                <a:sym typeface="Symbol" pitchFamily="18" charset="2"/>
              </a:rPr>
              <a:t>think</a:t>
            </a:r>
            <a:r>
              <a:rPr lang="es-ES_tradnl" altLang="en-US" sz="2000" dirty="0">
                <a:sym typeface="Symbol" pitchFamily="18" charset="2"/>
              </a:rPr>
              <a:t>)</a:t>
            </a:r>
            <a:r>
              <a:rPr lang="es-ES_tradnl" altLang="en-US" sz="2000" i="1" dirty="0">
                <a:sym typeface="Symbol" pitchFamily="18" charset="2"/>
              </a:rPr>
              <a:t>		</a:t>
            </a:r>
            <a:r>
              <a:rPr lang="es-ES_tradnl" altLang="en-US" sz="2000" dirty="0">
                <a:sym typeface="Symbol" pitchFamily="18" charset="2"/>
              </a:rPr>
              <a:t>(</a:t>
            </a:r>
            <a:r>
              <a:rPr lang="es-ES_tradnl" altLang="en-US" sz="2000" i="1" dirty="0" err="1">
                <a:sym typeface="Symbol" pitchFamily="18" charset="2"/>
              </a:rPr>
              <a:t>to</a:t>
            </a:r>
            <a:r>
              <a:rPr lang="es-ES_tradnl" altLang="en-US" sz="2000" i="1" dirty="0">
                <a:sym typeface="Symbol" pitchFamily="18" charset="2"/>
              </a:rPr>
              <a:t> </a:t>
            </a:r>
            <a:r>
              <a:rPr lang="es-ES_tradnl" altLang="en-US" sz="2000" i="1" dirty="0" err="1">
                <a:sym typeface="Symbol" pitchFamily="18" charset="2"/>
              </a:rPr>
              <a:t>return</a:t>
            </a:r>
            <a:r>
              <a:rPr lang="es-ES_tradnl" altLang="en-US" sz="2000" dirty="0">
                <a:sym typeface="Symbol" pitchFamily="18" charset="2"/>
              </a:rPr>
              <a:t>)</a:t>
            </a:r>
            <a:r>
              <a:rPr lang="es-ES_tradnl" altLang="en-US" sz="2000" i="1" dirty="0">
                <a:sym typeface="Symbol" pitchFamily="18" charset="2"/>
              </a:rPr>
              <a:t>	</a:t>
            </a:r>
            <a:r>
              <a:rPr lang="es-ES_tradnl" altLang="en-US" sz="2000" dirty="0">
                <a:sym typeface="Symbol" pitchFamily="18" charset="2"/>
              </a:rPr>
              <a:t>(</a:t>
            </a:r>
            <a:r>
              <a:rPr lang="es-ES_tradnl" altLang="en-US" sz="2000" i="1" dirty="0" err="1">
                <a:sym typeface="Symbol" pitchFamily="18" charset="2"/>
              </a:rPr>
              <a:t>to</a:t>
            </a:r>
            <a:r>
              <a:rPr lang="es-ES_tradnl" altLang="en-US" sz="2000" i="1" dirty="0">
                <a:sym typeface="Symbol" pitchFamily="18" charset="2"/>
              </a:rPr>
              <a:t> </a:t>
            </a:r>
            <a:r>
              <a:rPr lang="es-ES_tradnl" altLang="en-US" sz="2000" i="1" dirty="0" err="1">
                <a:sym typeface="Symbol" pitchFamily="18" charset="2"/>
              </a:rPr>
              <a:t>ask</a:t>
            </a:r>
            <a:r>
              <a:rPr lang="es-ES_tradnl" altLang="en-US" sz="2000" i="1" dirty="0">
                <a:sym typeface="Symbol" pitchFamily="18" charset="2"/>
              </a:rPr>
              <a:t> </a:t>
            </a:r>
            <a:r>
              <a:rPr lang="es-ES_tradnl" altLang="en-US" sz="2000" i="1" dirty="0" err="1">
                <a:sym typeface="Symbol" pitchFamily="18" charset="2"/>
              </a:rPr>
              <a:t>for</a:t>
            </a:r>
            <a:r>
              <a:rPr lang="es-ES_tradnl" altLang="en-US" sz="2000" i="1" dirty="0">
                <a:sym typeface="Symbol" pitchFamily="18" charset="2"/>
              </a:rPr>
              <a:t>; </a:t>
            </a:r>
            <a:r>
              <a:rPr lang="es-ES_tradnl" altLang="en-US" sz="2000" i="1" dirty="0" err="1">
                <a:sym typeface="Symbol" pitchFamily="18" charset="2"/>
              </a:rPr>
              <a:t>to</a:t>
            </a:r>
            <a:r>
              <a:rPr lang="es-ES_tradnl" altLang="en-US" sz="2000" i="1" dirty="0">
                <a:sym typeface="Symbol" pitchFamily="18" charset="2"/>
              </a:rPr>
              <a:t> </a:t>
            </a:r>
            <a:r>
              <a:rPr lang="es-ES_tradnl" altLang="en-US" sz="2000" i="1" dirty="0" err="1">
                <a:sym typeface="Symbol" pitchFamily="18" charset="2"/>
              </a:rPr>
              <a:t>order</a:t>
            </a:r>
            <a:r>
              <a:rPr lang="es-ES_tradnl" altLang="en-US" sz="2000" dirty="0">
                <a:sym typeface="Symbol" pitchFamily="18" charset="2"/>
              </a:rPr>
              <a:t>)</a:t>
            </a:r>
          </a:p>
          <a:p>
            <a:pPr marL="0" indent="0">
              <a:buFont typeface="Wingdings" pitchFamily="2" charset="2"/>
              <a:buNone/>
              <a:tabLst>
                <a:tab pos="1081088" algn="ctr"/>
                <a:tab pos="1250950" algn="l"/>
                <a:tab pos="2862263" algn="l"/>
                <a:tab pos="3943350" algn="ctr"/>
                <a:tab pos="4227513" algn="l"/>
                <a:tab pos="5648325" algn="l"/>
                <a:tab pos="6464300" algn="ctr"/>
                <a:tab pos="6748463" algn="l"/>
              </a:tabLst>
            </a:pPr>
            <a:endParaRPr lang="en-US" altLang="en-US" sz="2000" dirty="0">
              <a:sym typeface="Symbol" pitchFamily="18" charset="2"/>
            </a:endParaRPr>
          </a:p>
          <a:p>
            <a:pPr marL="0" indent="0">
              <a:buFont typeface="Wingdings" pitchFamily="2" charset="2"/>
              <a:buNone/>
              <a:tabLst>
                <a:tab pos="1081088" algn="ctr"/>
                <a:tab pos="1250950" algn="l"/>
                <a:tab pos="2862263" algn="l"/>
                <a:tab pos="3943350" algn="ctr"/>
                <a:tab pos="4227513" algn="l"/>
                <a:tab pos="5648325" algn="l"/>
                <a:tab pos="6464300" algn="ctr"/>
                <a:tab pos="6748463" algn="l"/>
              </a:tabLst>
            </a:pPr>
            <a:endParaRPr lang="es-ES_tradnl" altLang="en-US" sz="2000" i="1" dirty="0">
              <a:sym typeface="Symbol" pitchFamily="18" charset="2"/>
            </a:endParaRPr>
          </a:p>
          <a:p>
            <a:pPr marL="0" indent="0">
              <a:buFont typeface="Wingdings" pitchFamily="2" charset="2"/>
              <a:buNone/>
              <a:tabLst>
                <a:tab pos="1081088" algn="ctr"/>
                <a:tab pos="1250950" algn="l"/>
                <a:tab pos="2862263" algn="l"/>
                <a:tab pos="3943350" algn="ctr"/>
                <a:tab pos="4227513" algn="l"/>
                <a:tab pos="5648325" algn="l"/>
                <a:tab pos="6464300" algn="ctr"/>
                <a:tab pos="6748463" algn="l"/>
              </a:tabLst>
            </a:pPr>
            <a:r>
              <a:rPr lang="es-ES_tradnl" altLang="en-US" sz="2000" dirty="0">
                <a:sym typeface="Symbol" pitchFamily="18" charset="2"/>
              </a:rPr>
              <a:t>p</a:t>
            </a:r>
            <a:r>
              <a:rPr lang="es-ES_tradnl" altLang="en-US" sz="2000" dirty="0">
                <a:solidFill>
                  <a:srgbClr val="FF0066"/>
                </a:solidFill>
                <a:sym typeface="Symbol" pitchFamily="18" charset="2"/>
              </a:rPr>
              <a:t>ie</a:t>
            </a:r>
            <a:r>
              <a:rPr lang="es-ES_tradnl" altLang="en-US" sz="2000" dirty="0">
                <a:sym typeface="Symbol" pitchFamily="18" charset="2"/>
              </a:rPr>
              <a:t>nso		pensamos	v</a:t>
            </a:r>
            <a:r>
              <a:rPr lang="es-ES_tradnl" altLang="en-US" sz="2000" dirty="0">
                <a:solidFill>
                  <a:srgbClr val="FF0066"/>
                </a:solidFill>
                <a:sym typeface="Symbol" pitchFamily="18" charset="2"/>
              </a:rPr>
              <a:t>ue</a:t>
            </a:r>
            <a:r>
              <a:rPr lang="es-ES_tradnl" altLang="en-US" sz="2000" dirty="0">
                <a:sym typeface="Symbol" pitchFamily="18" charset="2"/>
              </a:rPr>
              <a:t>lvo		volvemos	p</a:t>
            </a:r>
            <a:r>
              <a:rPr lang="es-ES_tradnl" altLang="en-US" sz="2000" dirty="0">
                <a:solidFill>
                  <a:srgbClr val="FF0066"/>
                </a:solidFill>
                <a:sym typeface="Symbol" pitchFamily="18" charset="2"/>
              </a:rPr>
              <a:t>i</a:t>
            </a:r>
            <a:r>
              <a:rPr lang="es-ES_tradnl" altLang="en-US" sz="2000" dirty="0">
                <a:sym typeface="Symbol" pitchFamily="18" charset="2"/>
              </a:rPr>
              <a:t>do	  	pedimos</a:t>
            </a:r>
          </a:p>
          <a:p>
            <a:pPr marL="0" indent="0">
              <a:buFont typeface="Wingdings" pitchFamily="2" charset="2"/>
              <a:buNone/>
              <a:tabLst>
                <a:tab pos="1081088" algn="ctr"/>
                <a:tab pos="1250950" algn="l"/>
                <a:tab pos="2862263" algn="l"/>
                <a:tab pos="3943350" algn="ctr"/>
                <a:tab pos="4227513" algn="l"/>
                <a:tab pos="5648325" algn="l"/>
                <a:tab pos="6464300" algn="ctr"/>
                <a:tab pos="6748463" algn="l"/>
              </a:tabLst>
            </a:pPr>
            <a:r>
              <a:rPr lang="es-ES_tradnl" altLang="en-US" sz="2000" dirty="0">
                <a:sym typeface="Symbol" pitchFamily="18" charset="2"/>
              </a:rPr>
              <a:t/>
            </a:r>
            <a:br>
              <a:rPr lang="es-ES_tradnl" altLang="en-US" sz="2000" dirty="0">
                <a:sym typeface="Symbol" pitchFamily="18" charset="2"/>
              </a:rPr>
            </a:br>
            <a:r>
              <a:rPr lang="es-ES_tradnl" altLang="en-US" sz="2000" dirty="0">
                <a:sym typeface="Symbol" pitchFamily="18" charset="2"/>
              </a:rPr>
              <a:t>p</a:t>
            </a:r>
            <a:r>
              <a:rPr lang="es-ES_tradnl" altLang="en-US" sz="2000" dirty="0">
                <a:solidFill>
                  <a:srgbClr val="FF0066"/>
                </a:solidFill>
                <a:sym typeface="Symbol" pitchFamily="18" charset="2"/>
              </a:rPr>
              <a:t>ie</a:t>
            </a:r>
            <a:r>
              <a:rPr lang="es-ES_tradnl" altLang="en-US" sz="2000" dirty="0">
                <a:sym typeface="Symbol" pitchFamily="18" charset="2"/>
              </a:rPr>
              <a:t>nsas		pensáis	v</a:t>
            </a:r>
            <a:r>
              <a:rPr lang="es-ES_tradnl" altLang="en-US" sz="2000" dirty="0">
                <a:solidFill>
                  <a:srgbClr val="FF0066"/>
                </a:solidFill>
                <a:sym typeface="Symbol" pitchFamily="18" charset="2"/>
              </a:rPr>
              <a:t>ue</a:t>
            </a:r>
            <a:r>
              <a:rPr lang="es-ES_tradnl" altLang="en-US" sz="2000" dirty="0">
                <a:sym typeface="Symbol" pitchFamily="18" charset="2"/>
              </a:rPr>
              <a:t>lves		volvéis	p</a:t>
            </a:r>
            <a:r>
              <a:rPr lang="es-ES_tradnl" altLang="en-US" sz="2000" dirty="0">
                <a:solidFill>
                  <a:srgbClr val="FF0066"/>
                </a:solidFill>
                <a:sym typeface="Symbol" pitchFamily="18" charset="2"/>
              </a:rPr>
              <a:t>i</a:t>
            </a:r>
            <a:r>
              <a:rPr lang="es-ES_tradnl" altLang="en-US" sz="2000" dirty="0">
                <a:sym typeface="Symbol" pitchFamily="18" charset="2"/>
              </a:rPr>
              <a:t>des		pedís</a:t>
            </a:r>
            <a:br>
              <a:rPr lang="es-ES_tradnl" altLang="en-US" sz="2000" dirty="0">
                <a:sym typeface="Symbol" pitchFamily="18" charset="2"/>
              </a:rPr>
            </a:br>
            <a:endParaRPr lang="es-ES_tradnl" altLang="en-US" sz="2000" dirty="0">
              <a:sym typeface="Symbol" pitchFamily="18" charset="2"/>
            </a:endParaRPr>
          </a:p>
          <a:p>
            <a:pPr marL="0" indent="0">
              <a:buFont typeface="Wingdings" pitchFamily="2" charset="2"/>
              <a:buNone/>
              <a:tabLst>
                <a:tab pos="1081088" algn="ctr"/>
                <a:tab pos="1250950" algn="l"/>
                <a:tab pos="2862263" algn="l"/>
                <a:tab pos="3943350" algn="ctr"/>
                <a:tab pos="4227513" algn="l"/>
                <a:tab pos="5648325" algn="l"/>
                <a:tab pos="6464300" algn="ctr"/>
                <a:tab pos="6748463" algn="l"/>
              </a:tabLst>
            </a:pPr>
            <a:r>
              <a:rPr lang="es-ES_tradnl" altLang="en-US" sz="2000" dirty="0">
                <a:sym typeface="Symbol" pitchFamily="18" charset="2"/>
              </a:rPr>
              <a:t>p</a:t>
            </a:r>
            <a:r>
              <a:rPr lang="es-ES_tradnl" altLang="en-US" sz="2000" dirty="0">
                <a:solidFill>
                  <a:srgbClr val="FF0066"/>
                </a:solidFill>
                <a:sym typeface="Symbol" pitchFamily="18" charset="2"/>
              </a:rPr>
              <a:t>ie</a:t>
            </a:r>
            <a:r>
              <a:rPr lang="es-ES_tradnl" altLang="en-US" sz="2000" dirty="0">
                <a:sym typeface="Symbol" pitchFamily="18" charset="2"/>
              </a:rPr>
              <a:t>nsa		p</a:t>
            </a:r>
            <a:r>
              <a:rPr lang="es-ES_tradnl" altLang="en-US" sz="2000" dirty="0">
                <a:solidFill>
                  <a:srgbClr val="FF0066"/>
                </a:solidFill>
                <a:sym typeface="Symbol" pitchFamily="18" charset="2"/>
              </a:rPr>
              <a:t>ie</a:t>
            </a:r>
            <a:r>
              <a:rPr lang="es-ES_tradnl" altLang="en-US" sz="2000" dirty="0">
                <a:sym typeface="Symbol" pitchFamily="18" charset="2"/>
              </a:rPr>
              <a:t>nsan	v</a:t>
            </a:r>
            <a:r>
              <a:rPr lang="es-ES_tradnl" altLang="en-US" sz="2000" dirty="0">
                <a:solidFill>
                  <a:srgbClr val="FF0066"/>
                </a:solidFill>
                <a:sym typeface="Symbol" pitchFamily="18" charset="2"/>
              </a:rPr>
              <a:t>ue</a:t>
            </a:r>
            <a:r>
              <a:rPr lang="es-ES_tradnl" altLang="en-US" sz="2000" dirty="0">
                <a:sym typeface="Symbol" pitchFamily="18" charset="2"/>
              </a:rPr>
              <a:t>lve		v</a:t>
            </a:r>
            <a:r>
              <a:rPr lang="es-ES_tradnl" altLang="en-US" sz="2000" dirty="0">
                <a:solidFill>
                  <a:srgbClr val="FF0066"/>
                </a:solidFill>
                <a:sym typeface="Symbol" pitchFamily="18" charset="2"/>
              </a:rPr>
              <a:t>ue</a:t>
            </a:r>
            <a:r>
              <a:rPr lang="es-ES_tradnl" altLang="en-US" sz="2000" dirty="0">
                <a:sym typeface="Symbol" pitchFamily="18" charset="2"/>
              </a:rPr>
              <a:t>lven	p</a:t>
            </a:r>
            <a:r>
              <a:rPr lang="es-ES_tradnl" altLang="en-US" sz="2000" dirty="0">
                <a:solidFill>
                  <a:srgbClr val="FF0066"/>
                </a:solidFill>
                <a:sym typeface="Symbol" pitchFamily="18" charset="2"/>
              </a:rPr>
              <a:t>i</a:t>
            </a:r>
            <a:r>
              <a:rPr lang="es-ES_tradnl" altLang="en-US" sz="2000" dirty="0">
                <a:sym typeface="Symbol" pitchFamily="18" charset="2"/>
              </a:rPr>
              <a:t>de		p</a:t>
            </a:r>
            <a:r>
              <a:rPr lang="es-ES_tradnl" altLang="en-US" sz="2000" dirty="0">
                <a:solidFill>
                  <a:srgbClr val="FF0066"/>
                </a:solidFill>
                <a:sym typeface="Symbol" pitchFamily="18" charset="2"/>
              </a:rPr>
              <a:t>i</a:t>
            </a:r>
            <a:r>
              <a:rPr lang="es-ES_tradnl" altLang="en-US" sz="2000" dirty="0">
                <a:sym typeface="Symbol" pitchFamily="18" charset="2"/>
              </a:rPr>
              <a:t>den</a:t>
            </a:r>
          </a:p>
        </p:txBody>
      </p:sp>
      <p:sp>
        <p:nvSpPr>
          <p:cNvPr id="261124" name="Line 4"/>
          <p:cNvSpPr>
            <a:spLocks noChangeShapeType="1"/>
          </p:cNvSpPr>
          <p:nvPr/>
        </p:nvSpPr>
        <p:spPr bwMode="auto">
          <a:xfrm>
            <a:off x="533400" y="3352800"/>
            <a:ext cx="807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1140" name="Line 20"/>
          <p:cNvSpPr>
            <a:spLocks noChangeShapeType="1"/>
          </p:cNvSpPr>
          <p:nvPr/>
        </p:nvSpPr>
        <p:spPr bwMode="auto">
          <a:xfrm>
            <a:off x="3200400" y="33528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1141" name="Line 21"/>
          <p:cNvSpPr>
            <a:spLocks noChangeShapeType="1"/>
          </p:cNvSpPr>
          <p:nvPr/>
        </p:nvSpPr>
        <p:spPr bwMode="auto">
          <a:xfrm>
            <a:off x="6096000" y="3352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1149" name="Line 29"/>
          <p:cNvSpPr>
            <a:spLocks noChangeShapeType="1"/>
          </p:cNvSpPr>
          <p:nvPr/>
        </p:nvSpPr>
        <p:spPr bwMode="auto">
          <a:xfrm>
            <a:off x="457200" y="35814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61150" name="Line 30"/>
          <p:cNvSpPr>
            <a:spLocks noChangeShapeType="1"/>
          </p:cNvSpPr>
          <p:nvPr/>
        </p:nvSpPr>
        <p:spPr bwMode="auto">
          <a:xfrm flipH="1">
            <a:off x="457200" y="5486400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61151" name="Line 31"/>
          <p:cNvSpPr>
            <a:spLocks noChangeShapeType="1"/>
          </p:cNvSpPr>
          <p:nvPr/>
        </p:nvSpPr>
        <p:spPr bwMode="auto">
          <a:xfrm>
            <a:off x="3048000" y="4800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61152" name="Line 32"/>
          <p:cNvSpPr>
            <a:spLocks noChangeShapeType="1"/>
          </p:cNvSpPr>
          <p:nvPr/>
        </p:nvSpPr>
        <p:spPr bwMode="auto">
          <a:xfrm>
            <a:off x="1676400" y="48006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61153" name="Line 33"/>
          <p:cNvSpPr>
            <a:spLocks noChangeShapeType="1"/>
          </p:cNvSpPr>
          <p:nvPr/>
        </p:nvSpPr>
        <p:spPr bwMode="auto">
          <a:xfrm>
            <a:off x="457200" y="35814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61154" name="Line 34"/>
          <p:cNvSpPr>
            <a:spLocks noChangeShapeType="1"/>
          </p:cNvSpPr>
          <p:nvPr/>
        </p:nvSpPr>
        <p:spPr bwMode="auto">
          <a:xfrm>
            <a:off x="1676400" y="35814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61155" name="Line 35"/>
          <p:cNvSpPr>
            <a:spLocks noChangeShapeType="1"/>
          </p:cNvSpPr>
          <p:nvPr/>
        </p:nvSpPr>
        <p:spPr bwMode="auto">
          <a:xfrm>
            <a:off x="3352800" y="35814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61156" name="Line 36"/>
          <p:cNvSpPr>
            <a:spLocks noChangeShapeType="1"/>
          </p:cNvSpPr>
          <p:nvPr/>
        </p:nvSpPr>
        <p:spPr bwMode="auto">
          <a:xfrm>
            <a:off x="3352800" y="54864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61157" name="Line 37"/>
          <p:cNvSpPr>
            <a:spLocks noChangeShapeType="1"/>
          </p:cNvSpPr>
          <p:nvPr/>
        </p:nvSpPr>
        <p:spPr bwMode="auto">
          <a:xfrm>
            <a:off x="3352800" y="3581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61158" name="Line 38"/>
          <p:cNvSpPr>
            <a:spLocks noChangeShapeType="1"/>
          </p:cNvSpPr>
          <p:nvPr/>
        </p:nvSpPr>
        <p:spPr bwMode="auto">
          <a:xfrm>
            <a:off x="4648200" y="35814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61160" name="Line 40"/>
          <p:cNvSpPr>
            <a:spLocks noChangeShapeType="1"/>
          </p:cNvSpPr>
          <p:nvPr/>
        </p:nvSpPr>
        <p:spPr bwMode="auto">
          <a:xfrm>
            <a:off x="4648200" y="48768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61161" name="Line 41"/>
          <p:cNvSpPr>
            <a:spLocks noChangeShapeType="1"/>
          </p:cNvSpPr>
          <p:nvPr/>
        </p:nvSpPr>
        <p:spPr bwMode="auto">
          <a:xfrm>
            <a:off x="6019800" y="4876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61162" name="Line 42"/>
          <p:cNvSpPr>
            <a:spLocks noChangeShapeType="1"/>
          </p:cNvSpPr>
          <p:nvPr/>
        </p:nvSpPr>
        <p:spPr bwMode="auto">
          <a:xfrm>
            <a:off x="6248400" y="35814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61163" name="Line 43"/>
          <p:cNvSpPr>
            <a:spLocks noChangeShapeType="1"/>
          </p:cNvSpPr>
          <p:nvPr/>
        </p:nvSpPr>
        <p:spPr bwMode="auto">
          <a:xfrm>
            <a:off x="6248400" y="54864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61164" name="Line 44"/>
          <p:cNvSpPr>
            <a:spLocks noChangeShapeType="1"/>
          </p:cNvSpPr>
          <p:nvPr/>
        </p:nvSpPr>
        <p:spPr bwMode="auto">
          <a:xfrm flipV="1">
            <a:off x="8534400" y="47244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61165" name="Line 45"/>
          <p:cNvSpPr>
            <a:spLocks noChangeShapeType="1"/>
          </p:cNvSpPr>
          <p:nvPr/>
        </p:nvSpPr>
        <p:spPr bwMode="auto">
          <a:xfrm>
            <a:off x="6248400" y="3581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61166" name="Line 46"/>
          <p:cNvSpPr>
            <a:spLocks noChangeShapeType="1"/>
          </p:cNvSpPr>
          <p:nvPr/>
        </p:nvSpPr>
        <p:spPr bwMode="auto">
          <a:xfrm>
            <a:off x="7162800" y="35814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61167" name="Line 47"/>
          <p:cNvSpPr>
            <a:spLocks noChangeShapeType="1"/>
          </p:cNvSpPr>
          <p:nvPr/>
        </p:nvSpPr>
        <p:spPr bwMode="auto">
          <a:xfrm>
            <a:off x="7162800" y="47244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533400" y="685800"/>
            <a:ext cx="5645072" cy="76944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_tradnl" altLang="en-US" sz="4400" b="1" i="1" dirty="0" smtClean="0">
                <a:solidFill>
                  <a:schemeClr val="tx1"/>
                </a:solidFill>
                <a:latin typeface="Brush Script MT" pitchFamily="66" charset="0"/>
              </a:rPr>
              <a:t>Verbos que cambian su radical</a:t>
            </a:r>
            <a:endParaRPr lang="en-US" sz="4400" dirty="0">
              <a:latin typeface="Brush Script MT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228600" y="1447800"/>
            <a:ext cx="8610600" cy="4419600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tabLst>
                <a:tab pos="2009775" algn="r"/>
                <a:tab pos="2578100" algn="l"/>
                <a:tab pos="4227513" algn="ctr"/>
                <a:tab pos="5249863" algn="l"/>
              </a:tabLst>
            </a:pPr>
            <a:r>
              <a:rPr lang="es-ES_tradnl" altLang="en-US" sz="2000" b="1"/>
              <a:t>			bañarse </a:t>
            </a:r>
            <a:r>
              <a:rPr lang="es-ES_tradnl" altLang="en-US" sz="2000"/>
              <a:t>(</a:t>
            </a:r>
            <a:r>
              <a:rPr lang="es-ES_tradnl" altLang="en-US" sz="2000" i="1"/>
              <a:t>to take a bath</a:t>
            </a:r>
            <a:r>
              <a:rPr lang="es-ES_tradnl" altLang="en-US" sz="2000"/>
              <a:t>)</a:t>
            </a:r>
          </a:p>
          <a:p>
            <a:pPr marL="0" indent="0">
              <a:buFont typeface="Wingdings" pitchFamily="2" charset="2"/>
              <a:buNone/>
              <a:tabLst>
                <a:tab pos="2009775" algn="r"/>
                <a:tab pos="2578100" algn="l"/>
                <a:tab pos="4227513" algn="ctr"/>
                <a:tab pos="5249863" algn="l"/>
              </a:tabLst>
            </a:pPr>
            <a:endParaRPr lang="es-ES_tradnl" altLang="en-US" sz="2000"/>
          </a:p>
          <a:p>
            <a:pPr marL="0" indent="0">
              <a:buFont typeface="Wingdings" pitchFamily="2" charset="2"/>
              <a:buNone/>
              <a:tabLst>
                <a:tab pos="2009775" algn="r"/>
                <a:tab pos="2578100" algn="l"/>
                <a:tab pos="4227513" algn="ctr"/>
                <a:tab pos="5249863" algn="l"/>
              </a:tabLst>
            </a:pPr>
            <a:r>
              <a:rPr lang="es-ES_tradnl" altLang="en-US" sz="2000">
                <a:sym typeface="Symbol" pitchFamily="18" charset="2"/>
              </a:rPr>
              <a:t>	(yo)	</a:t>
            </a:r>
            <a:r>
              <a:rPr lang="es-ES_tradnl" altLang="en-US" sz="2000" b="1">
                <a:solidFill>
                  <a:srgbClr val="FF0066"/>
                </a:solidFill>
                <a:sym typeface="Symbol" pitchFamily="18" charset="2"/>
              </a:rPr>
              <a:t>me</a:t>
            </a:r>
            <a:r>
              <a:rPr lang="es-ES_tradnl" altLang="en-US" sz="2000">
                <a:sym typeface="Symbol" pitchFamily="18" charset="2"/>
              </a:rPr>
              <a:t> bañ</a:t>
            </a:r>
            <a:r>
              <a:rPr lang="es-ES_tradnl" altLang="en-US" sz="2000">
                <a:solidFill>
                  <a:srgbClr val="FF0066"/>
                </a:solidFill>
                <a:sym typeface="Symbol" pitchFamily="18" charset="2"/>
              </a:rPr>
              <a:t>o</a:t>
            </a:r>
            <a:r>
              <a:rPr lang="es-ES_tradnl" altLang="en-US" sz="2000">
                <a:sym typeface="Symbol" pitchFamily="18" charset="2"/>
              </a:rPr>
              <a:t>	</a:t>
            </a:r>
            <a:r>
              <a:rPr lang="es-ES_tradnl" altLang="en-US" sz="1800">
                <a:sym typeface="Symbol" pitchFamily="18" charset="2"/>
              </a:rPr>
              <a:t>	</a:t>
            </a:r>
            <a:r>
              <a:rPr lang="es-ES_tradnl" altLang="en-US" sz="1800" i="1">
                <a:sym typeface="Symbol" pitchFamily="18" charset="2"/>
              </a:rPr>
              <a:t>I take a bath</a:t>
            </a:r>
          </a:p>
          <a:p>
            <a:pPr marL="0" indent="0">
              <a:buFont typeface="Wingdings" pitchFamily="2" charset="2"/>
              <a:buNone/>
              <a:tabLst>
                <a:tab pos="2009775" algn="r"/>
                <a:tab pos="2578100" algn="l"/>
                <a:tab pos="4227513" algn="ctr"/>
                <a:tab pos="5249863" algn="l"/>
              </a:tabLst>
            </a:pPr>
            <a:r>
              <a:rPr lang="es-ES_tradnl" altLang="en-US" sz="2000">
                <a:sym typeface="Symbol" pitchFamily="18" charset="2"/>
              </a:rPr>
              <a:t>	(tú)	</a:t>
            </a:r>
            <a:r>
              <a:rPr lang="es-ES_tradnl" altLang="en-US" sz="2000" b="1">
                <a:solidFill>
                  <a:srgbClr val="FF0066"/>
                </a:solidFill>
                <a:sym typeface="Symbol" pitchFamily="18" charset="2"/>
              </a:rPr>
              <a:t>te</a:t>
            </a:r>
            <a:r>
              <a:rPr lang="es-ES_tradnl" altLang="en-US" sz="2000" b="1">
                <a:sym typeface="Symbol" pitchFamily="18" charset="2"/>
              </a:rPr>
              <a:t> </a:t>
            </a:r>
            <a:r>
              <a:rPr lang="es-ES_tradnl" altLang="en-US" sz="2000">
                <a:sym typeface="Symbol" pitchFamily="18" charset="2"/>
              </a:rPr>
              <a:t>baña</a:t>
            </a:r>
            <a:r>
              <a:rPr lang="es-ES_tradnl" altLang="en-US" sz="2000">
                <a:solidFill>
                  <a:srgbClr val="FF0066"/>
                </a:solidFill>
                <a:sym typeface="Symbol" pitchFamily="18" charset="2"/>
              </a:rPr>
              <a:t>s</a:t>
            </a:r>
            <a:r>
              <a:rPr lang="es-ES_tradnl" altLang="en-US" sz="2000">
                <a:sym typeface="Symbol" pitchFamily="18" charset="2"/>
              </a:rPr>
              <a:t>		</a:t>
            </a:r>
            <a:r>
              <a:rPr lang="es-ES_tradnl" altLang="en-US" sz="1800" i="1">
                <a:sym typeface="Symbol" pitchFamily="18" charset="2"/>
              </a:rPr>
              <a:t>you </a:t>
            </a:r>
            <a:r>
              <a:rPr lang="es-ES_tradnl" altLang="en-US" sz="1800">
                <a:sym typeface="Symbol" pitchFamily="18" charset="2"/>
              </a:rPr>
              <a:t>(</a:t>
            </a:r>
            <a:r>
              <a:rPr lang="es-ES_tradnl" altLang="en-US" sz="1800" i="1">
                <a:sym typeface="Symbol" pitchFamily="18" charset="2"/>
              </a:rPr>
              <a:t>fam.</a:t>
            </a:r>
            <a:r>
              <a:rPr lang="es-ES_tradnl" altLang="en-US" sz="1800">
                <a:sym typeface="Symbol" pitchFamily="18" charset="2"/>
              </a:rPr>
              <a:t>) </a:t>
            </a:r>
            <a:r>
              <a:rPr lang="es-ES_tradnl" altLang="en-US" sz="1800" i="1">
                <a:sym typeface="Symbol" pitchFamily="18" charset="2"/>
              </a:rPr>
              <a:t>take a bath</a:t>
            </a:r>
          </a:p>
          <a:p>
            <a:pPr marL="0" indent="0">
              <a:buFont typeface="Wingdings" pitchFamily="2" charset="2"/>
              <a:buNone/>
              <a:tabLst>
                <a:tab pos="2009775" algn="r"/>
                <a:tab pos="2578100" algn="l"/>
                <a:tab pos="4227513" algn="ctr"/>
                <a:tab pos="5249863" algn="l"/>
              </a:tabLst>
            </a:pPr>
            <a:r>
              <a:rPr lang="es-ES_tradnl" altLang="en-US" sz="2000">
                <a:sym typeface="Symbol" pitchFamily="18" charset="2"/>
              </a:rPr>
              <a:t>	(Ud.)			</a:t>
            </a:r>
            <a:r>
              <a:rPr lang="es-ES_tradnl" altLang="en-US" sz="1800" i="1">
                <a:sym typeface="Symbol" pitchFamily="18" charset="2"/>
              </a:rPr>
              <a:t>you </a:t>
            </a:r>
            <a:r>
              <a:rPr lang="es-ES_tradnl" altLang="en-US" sz="1800">
                <a:sym typeface="Symbol" pitchFamily="18" charset="2"/>
              </a:rPr>
              <a:t>(</a:t>
            </a:r>
            <a:r>
              <a:rPr lang="es-ES_tradnl" altLang="en-US" sz="1800" i="1">
                <a:sym typeface="Symbol" pitchFamily="18" charset="2"/>
              </a:rPr>
              <a:t>form.</a:t>
            </a:r>
            <a:r>
              <a:rPr lang="es-ES_tradnl" altLang="en-US" sz="1800">
                <a:sym typeface="Symbol" pitchFamily="18" charset="2"/>
              </a:rPr>
              <a:t>)</a:t>
            </a:r>
            <a:r>
              <a:rPr lang="es-ES_tradnl" altLang="en-US" sz="1800" i="1">
                <a:sym typeface="Symbol" pitchFamily="18" charset="2"/>
              </a:rPr>
              <a:t> take a bath</a:t>
            </a:r>
          </a:p>
          <a:p>
            <a:pPr marL="0" indent="0">
              <a:buFont typeface="Wingdings" pitchFamily="2" charset="2"/>
              <a:buNone/>
              <a:tabLst>
                <a:tab pos="2009775" algn="r"/>
                <a:tab pos="2578100" algn="l"/>
                <a:tab pos="4227513" algn="ctr"/>
                <a:tab pos="5249863" algn="l"/>
              </a:tabLst>
            </a:pPr>
            <a:r>
              <a:rPr lang="es-ES_tradnl" altLang="en-US" sz="2000">
                <a:sym typeface="Symbol" pitchFamily="18" charset="2"/>
              </a:rPr>
              <a:t>	(él) 	</a:t>
            </a:r>
            <a:r>
              <a:rPr lang="es-ES_tradnl" altLang="en-US" sz="2000" b="1">
                <a:solidFill>
                  <a:srgbClr val="FF0066"/>
                </a:solidFill>
                <a:sym typeface="Symbol" pitchFamily="18" charset="2"/>
              </a:rPr>
              <a:t>se</a:t>
            </a:r>
            <a:r>
              <a:rPr lang="es-ES_tradnl" altLang="en-US" sz="2000">
                <a:sym typeface="Symbol" pitchFamily="18" charset="2"/>
              </a:rPr>
              <a:t> bañ</a:t>
            </a:r>
            <a:r>
              <a:rPr lang="es-ES_tradnl" altLang="en-US" sz="2000">
                <a:solidFill>
                  <a:srgbClr val="FF0066"/>
                </a:solidFill>
                <a:sym typeface="Symbol" pitchFamily="18" charset="2"/>
              </a:rPr>
              <a:t>a</a:t>
            </a:r>
            <a:r>
              <a:rPr lang="es-ES_tradnl" altLang="en-US" sz="2000">
                <a:sym typeface="Symbol" pitchFamily="18" charset="2"/>
              </a:rPr>
              <a:t>		</a:t>
            </a:r>
            <a:r>
              <a:rPr lang="es-ES_tradnl" altLang="en-US" sz="1800" i="1">
                <a:sym typeface="Symbol" pitchFamily="18" charset="2"/>
              </a:rPr>
              <a:t>he takes a bath</a:t>
            </a:r>
          </a:p>
          <a:p>
            <a:pPr marL="0" indent="0">
              <a:buFont typeface="Wingdings" pitchFamily="2" charset="2"/>
              <a:buNone/>
              <a:tabLst>
                <a:tab pos="2009775" algn="r"/>
                <a:tab pos="2578100" algn="l"/>
                <a:tab pos="4227513" algn="ctr"/>
                <a:tab pos="5249863" algn="l"/>
              </a:tabLst>
            </a:pPr>
            <a:r>
              <a:rPr lang="es-ES_tradnl" altLang="en-US" sz="2000">
                <a:sym typeface="Symbol" pitchFamily="18" charset="2"/>
              </a:rPr>
              <a:t>	(ella)			</a:t>
            </a:r>
            <a:r>
              <a:rPr lang="es-ES_tradnl" altLang="en-US" sz="1800" i="1">
                <a:sym typeface="Symbol" pitchFamily="18" charset="2"/>
              </a:rPr>
              <a:t>she takes a bath</a:t>
            </a:r>
          </a:p>
          <a:p>
            <a:pPr marL="0" indent="0">
              <a:buFont typeface="Wingdings" pitchFamily="2" charset="2"/>
              <a:buNone/>
              <a:tabLst>
                <a:tab pos="2009775" algn="r"/>
                <a:tab pos="2578100" algn="l"/>
                <a:tab pos="4227513" algn="ctr"/>
                <a:tab pos="5249863" algn="l"/>
              </a:tabLst>
            </a:pPr>
            <a:r>
              <a:rPr lang="es-ES_tradnl" altLang="en-US" sz="2000">
                <a:sym typeface="Symbol" pitchFamily="18" charset="2"/>
              </a:rPr>
              <a:t>	(nosotros)	</a:t>
            </a:r>
            <a:r>
              <a:rPr lang="es-ES_tradnl" altLang="en-US" sz="2000" b="1">
                <a:solidFill>
                  <a:srgbClr val="FF0066"/>
                </a:solidFill>
                <a:sym typeface="Symbol" pitchFamily="18" charset="2"/>
              </a:rPr>
              <a:t>nos</a:t>
            </a:r>
            <a:r>
              <a:rPr lang="es-ES_tradnl" altLang="en-US" sz="2000" b="1">
                <a:sym typeface="Symbol" pitchFamily="18" charset="2"/>
              </a:rPr>
              <a:t> </a:t>
            </a:r>
            <a:r>
              <a:rPr lang="es-ES_tradnl" altLang="en-US" sz="2000">
                <a:sym typeface="Symbol" pitchFamily="18" charset="2"/>
              </a:rPr>
              <a:t>bañ</a:t>
            </a:r>
            <a:r>
              <a:rPr lang="es-ES_tradnl" altLang="en-US" sz="2000">
                <a:solidFill>
                  <a:srgbClr val="FF0066"/>
                </a:solidFill>
                <a:sym typeface="Symbol" pitchFamily="18" charset="2"/>
              </a:rPr>
              <a:t>amos</a:t>
            </a:r>
            <a:r>
              <a:rPr lang="es-ES_tradnl" altLang="en-US" sz="2000">
                <a:sym typeface="Symbol" pitchFamily="18" charset="2"/>
              </a:rPr>
              <a:t>	</a:t>
            </a:r>
            <a:r>
              <a:rPr lang="es-ES_tradnl" altLang="en-US" sz="1800">
                <a:sym typeface="Symbol" pitchFamily="18" charset="2"/>
              </a:rPr>
              <a:t>	</a:t>
            </a:r>
            <a:r>
              <a:rPr lang="es-ES_tradnl" altLang="en-US" sz="1800" i="1">
                <a:sym typeface="Symbol" pitchFamily="18" charset="2"/>
              </a:rPr>
              <a:t>we take baths</a:t>
            </a:r>
          </a:p>
          <a:p>
            <a:pPr marL="0" indent="0">
              <a:buFont typeface="Wingdings" pitchFamily="2" charset="2"/>
              <a:buNone/>
              <a:tabLst>
                <a:tab pos="2009775" algn="r"/>
                <a:tab pos="2578100" algn="l"/>
                <a:tab pos="4227513" algn="ctr"/>
                <a:tab pos="5249863" algn="l"/>
              </a:tabLst>
            </a:pPr>
            <a:r>
              <a:rPr lang="es-ES_tradnl" altLang="en-US" sz="2000">
                <a:sym typeface="Symbol" pitchFamily="18" charset="2"/>
              </a:rPr>
              <a:t>	(vosotros)	</a:t>
            </a:r>
            <a:r>
              <a:rPr lang="es-ES_tradnl" altLang="en-US" sz="2000" b="1">
                <a:solidFill>
                  <a:srgbClr val="FF0066"/>
                </a:solidFill>
                <a:sym typeface="Symbol" pitchFamily="18" charset="2"/>
              </a:rPr>
              <a:t>os</a:t>
            </a:r>
            <a:r>
              <a:rPr lang="es-ES_tradnl" altLang="en-US" sz="2000">
                <a:solidFill>
                  <a:srgbClr val="FF0066"/>
                </a:solidFill>
                <a:sym typeface="Symbol" pitchFamily="18" charset="2"/>
              </a:rPr>
              <a:t> </a:t>
            </a:r>
            <a:r>
              <a:rPr lang="es-ES_tradnl" altLang="en-US" sz="2000">
                <a:sym typeface="Symbol" pitchFamily="18" charset="2"/>
              </a:rPr>
              <a:t>bañ</a:t>
            </a:r>
            <a:r>
              <a:rPr lang="es-ES_tradnl" altLang="en-US" sz="2000">
                <a:solidFill>
                  <a:srgbClr val="FF0066"/>
                </a:solidFill>
                <a:sym typeface="Symbol" pitchFamily="18" charset="2"/>
              </a:rPr>
              <a:t>áis</a:t>
            </a:r>
            <a:r>
              <a:rPr lang="es-ES_tradnl" altLang="en-US" sz="2000">
                <a:sym typeface="Symbol" pitchFamily="18" charset="2"/>
              </a:rPr>
              <a:t>		</a:t>
            </a:r>
            <a:r>
              <a:rPr lang="es-ES_tradnl" altLang="en-US" sz="1800" i="1">
                <a:sym typeface="Symbol" pitchFamily="18" charset="2"/>
              </a:rPr>
              <a:t>you </a:t>
            </a:r>
            <a:r>
              <a:rPr lang="es-ES_tradnl" altLang="en-US" sz="1800">
                <a:sym typeface="Symbol" pitchFamily="18" charset="2"/>
              </a:rPr>
              <a:t>(</a:t>
            </a:r>
            <a:r>
              <a:rPr lang="es-ES_tradnl" altLang="en-US" sz="1800" i="1">
                <a:sym typeface="Symbol" pitchFamily="18" charset="2"/>
              </a:rPr>
              <a:t>fam., pl.</a:t>
            </a:r>
            <a:r>
              <a:rPr lang="es-ES_tradnl" altLang="en-US" sz="1800">
                <a:sym typeface="Symbol" pitchFamily="18" charset="2"/>
              </a:rPr>
              <a:t>)</a:t>
            </a:r>
            <a:r>
              <a:rPr lang="es-ES_tradnl" altLang="en-US" sz="1800" i="1">
                <a:sym typeface="Symbol" pitchFamily="18" charset="2"/>
              </a:rPr>
              <a:t> take baths</a:t>
            </a:r>
          </a:p>
          <a:p>
            <a:pPr marL="0" indent="0">
              <a:buFont typeface="Wingdings" pitchFamily="2" charset="2"/>
              <a:buNone/>
              <a:tabLst>
                <a:tab pos="2009775" algn="r"/>
                <a:tab pos="2578100" algn="l"/>
                <a:tab pos="4227513" algn="ctr"/>
                <a:tab pos="5249863" algn="l"/>
              </a:tabLst>
            </a:pPr>
            <a:r>
              <a:rPr lang="es-ES_tradnl" altLang="en-US" sz="2000">
                <a:sym typeface="Symbol" pitchFamily="18" charset="2"/>
              </a:rPr>
              <a:t>	(Uds.)	</a:t>
            </a:r>
            <a:r>
              <a:rPr lang="es-ES_tradnl" altLang="en-US" sz="2000" b="1">
                <a:sym typeface="Symbol" pitchFamily="18" charset="2"/>
              </a:rPr>
              <a:t>		</a:t>
            </a:r>
            <a:r>
              <a:rPr lang="es-ES_tradnl" altLang="en-US" sz="1800" i="1">
                <a:sym typeface="Symbol" pitchFamily="18" charset="2"/>
              </a:rPr>
              <a:t>you </a:t>
            </a:r>
            <a:r>
              <a:rPr lang="es-ES_tradnl" altLang="en-US" sz="1800">
                <a:sym typeface="Symbol" pitchFamily="18" charset="2"/>
              </a:rPr>
              <a:t>(</a:t>
            </a:r>
            <a:r>
              <a:rPr lang="es-ES_tradnl" altLang="en-US" sz="1800" i="1">
                <a:sym typeface="Symbol" pitchFamily="18" charset="2"/>
              </a:rPr>
              <a:t>pl.</a:t>
            </a:r>
            <a:r>
              <a:rPr lang="es-ES_tradnl" altLang="en-US" sz="1800">
                <a:sym typeface="Symbol" pitchFamily="18" charset="2"/>
              </a:rPr>
              <a:t>) </a:t>
            </a:r>
            <a:r>
              <a:rPr lang="es-ES_tradnl" altLang="en-US" sz="1800" i="1">
                <a:sym typeface="Symbol" pitchFamily="18" charset="2"/>
              </a:rPr>
              <a:t>take baths</a:t>
            </a:r>
          </a:p>
          <a:p>
            <a:pPr marL="0" indent="0">
              <a:buFont typeface="Wingdings" pitchFamily="2" charset="2"/>
              <a:buNone/>
              <a:tabLst>
                <a:tab pos="2009775" algn="r"/>
                <a:tab pos="2578100" algn="l"/>
                <a:tab pos="4227513" algn="ctr"/>
                <a:tab pos="5249863" algn="l"/>
              </a:tabLst>
            </a:pPr>
            <a:r>
              <a:rPr lang="es-ES_tradnl" altLang="en-US" sz="2000">
                <a:sym typeface="Symbol" pitchFamily="18" charset="2"/>
              </a:rPr>
              <a:t>	(ellos)	</a:t>
            </a:r>
            <a:r>
              <a:rPr lang="es-ES_tradnl" altLang="en-US" sz="2000" b="1">
                <a:solidFill>
                  <a:srgbClr val="FF0066"/>
                </a:solidFill>
                <a:sym typeface="Symbol" pitchFamily="18" charset="2"/>
              </a:rPr>
              <a:t>se</a:t>
            </a:r>
            <a:r>
              <a:rPr lang="es-ES_tradnl" altLang="en-US" sz="2000" b="1">
                <a:sym typeface="Symbol" pitchFamily="18" charset="2"/>
              </a:rPr>
              <a:t> </a:t>
            </a:r>
            <a:r>
              <a:rPr lang="es-ES_tradnl" altLang="en-US" sz="2000">
                <a:sym typeface="Symbol" pitchFamily="18" charset="2"/>
              </a:rPr>
              <a:t>bañ</a:t>
            </a:r>
            <a:r>
              <a:rPr lang="es-ES_tradnl" altLang="en-US" sz="2000">
                <a:solidFill>
                  <a:srgbClr val="FF0066"/>
                </a:solidFill>
                <a:sym typeface="Symbol" pitchFamily="18" charset="2"/>
              </a:rPr>
              <a:t>an</a:t>
            </a:r>
            <a:r>
              <a:rPr lang="es-ES_tradnl" altLang="en-US" sz="2000">
                <a:sym typeface="Symbol" pitchFamily="18" charset="2"/>
              </a:rPr>
              <a:t>		</a:t>
            </a:r>
            <a:r>
              <a:rPr lang="es-ES_tradnl" altLang="en-US" sz="1800" i="1">
                <a:sym typeface="Symbol" pitchFamily="18" charset="2"/>
              </a:rPr>
              <a:t>they take baths</a:t>
            </a:r>
          </a:p>
          <a:p>
            <a:pPr marL="0" indent="0">
              <a:buFont typeface="Wingdings" pitchFamily="2" charset="2"/>
              <a:buNone/>
              <a:tabLst>
                <a:tab pos="2009775" algn="r"/>
                <a:tab pos="2578100" algn="l"/>
                <a:tab pos="4227513" algn="ctr"/>
                <a:tab pos="5249863" algn="l"/>
              </a:tabLst>
            </a:pPr>
            <a:r>
              <a:rPr lang="es-ES_tradnl" altLang="en-US" sz="2000">
                <a:sym typeface="Symbol" pitchFamily="18" charset="2"/>
              </a:rPr>
              <a:t>	(ellas)			</a:t>
            </a:r>
            <a:r>
              <a:rPr lang="es-ES_tradnl" altLang="en-US" sz="1800" i="1">
                <a:sym typeface="Symbol" pitchFamily="18" charset="2"/>
              </a:rPr>
              <a:t>they take baths</a:t>
            </a:r>
            <a:endParaRPr lang="es-ES_tradnl" altLang="en-US" sz="1800" b="1">
              <a:sym typeface="Symbol" pitchFamily="18" charset="2"/>
            </a:endParaRPr>
          </a:p>
        </p:txBody>
      </p:sp>
      <p:sp>
        <p:nvSpPr>
          <p:cNvPr id="262152" name="Line 8"/>
          <p:cNvSpPr>
            <a:spLocks noChangeShapeType="1"/>
          </p:cNvSpPr>
          <p:nvPr/>
        </p:nvSpPr>
        <p:spPr bwMode="auto">
          <a:xfrm>
            <a:off x="762000" y="2057400"/>
            <a:ext cx="7543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2153" name="AutoShape 9"/>
          <p:cNvSpPr>
            <a:spLocks/>
          </p:cNvSpPr>
          <p:nvPr/>
        </p:nvSpPr>
        <p:spPr bwMode="auto">
          <a:xfrm>
            <a:off x="2514600" y="2971800"/>
            <a:ext cx="228600" cy="1066800"/>
          </a:xfrm>
          <a:prstGeom prst="rightBrace">
            <a:avLst>
              <a:gd name="adj1" fmla="val 3888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2155" name="AutoShape 11"/>
          <p:cNvSpPr>
            <a:spLocks/>
          </p:cNvSpPr>
          <p:nvPr/>
        </p:nvSpPr>
        <p:spPr bwMode="auto">
          <a:xfrm>
            <a:off x="2514600" y="4800600"/>
            <a:ext cx="228600" cy="1066800"/>
          </a:xfrm>
          <a:prstGeom prst="rightBrace">
            <a:avLst>
              <a:gd name="adj1" fmla="val 3888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2156" name="AutoShape 12"/>
          <p:cNvSpPr>
            <a:spLocks/>
          </p:cNvSpPr>
          <p:nvPr/>
        </p:nvSpPr>
        <p:spPr bwMode="auto">
          <a:xfrm>
            <a:off x="5257800" y="3048000"/>
            <a:ext cx="228600" cy="990600"/>
          </a:xfrm>
          <a:prstGeom prst="leftBrace">
            <a:avLst>
              <a:gd name="adj1" fmla="val 3611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2157" name="AutoShape 13"/>
          <p:cNvSpPr>
            <a:spLocks/>
          </p:cNvSpPr>
          <p:nvPr/>
        </p:nvSpPr>
        <p:spPr bwMode="auto">
          <a:xfrm>
            <a:off x="5257800" y="4800600"/>
            <a:ext cx="228600" cy="1069975"/>
          </a:xfrm>
          <a:prstGeom prst="leftBrace">
            <a:avLst>
              <a:gd name="adj1" fmla="val 39005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295400" y="457200"/>
            <a:ext cx="3043975" cy="76944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_tradnl" altLang="en-US" sz="4400" b="1" i="1" dirty="0" smtClean="0">
                <a:solidFill>
                  <a:schemeClr val="tx1"/>
                </a:solidFill>
                <a:latin typeface="Brush Script MT" pitchFamily="66" charset="0"/>
              </a:rPr>
              <a:t>Verbos reflexivos</a:t>
            </a:r>
            <a:endParaRPr lang="en-US" sz="4400" dirty="0">
              <a:latin typeface="Brush Script MT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2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228600" y="2057400"/>
            <a:ext cx="8610600" cy="4419600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tabLst>
                <a:tab pos="2009775" algn="r"/>
                <a:tab pos="2578100" algn="l"/>
                <a:tab pos="4227513" algn="ctr"/>
                <a:tab pos="5249863" algn="l"/>
              </a:tabLst>
            </a:pPr>
            <a:r>
              <a:rPr lang="es-ES_tradnl" altLang="en-US" sz="2000" b="1"/>
              <a:t>	</a:t>
            </a:r>
            <a:r>
              <a:rPr lang="es-ES_tradnl" altLang="en-US" sz="2000" b="1">
                <a:solidFill>
                  <a:srgbClr val="FF0066"/>
                </a:solidFill>
              </a:rPr>
              <a:t>me</a:t>
            </a:r>
            <a:r>
              <a:rPr lang="es-ES_tradnl" altLang="en-US" sz="2000" b="1"/>
              <a:t>	</a:t>
            </a:r>
            <a:r>
              <a:rPr lang="es-ES_tradnl" altLang="en-US" sz="2000"/>
              <a:t>myself</a:t>
            </a:r>
          </a:p>
          <a:p>
            <a:pPr marL="0" indent="0">
              <a:buFont typeface="Wingdings" pitchFamily="2" charset="2"/>
              <a:buNone/>
              <a:tabLst>
                <a:tab pos="2009775" algn="r"/>
                <a:tab pos="2578100" algn="l"/>
                <a:tab pos="4227513" algn="ctr"/>
                <a:tab pos="5249863" algn="l"/>
              </a:tabLst>
            </a:pPr>
            <a:r>
              <a:rPr lang="es-ES_tradnl" altLang="en-US" sz="2000"/>
              <a:t>	</a:t>
            </a:r>
            <a:r>
              <a:rPr lang="es-ES_tradnl" altLang="en-US" sz="2000" b="1">
                <a:solidFill>
                  <a:srgbClr val="FF0066"/>
                </a:solidFill>
              </a:rPr>
              <a:t>te</a:t>
            </a:r>
            <a:r>
              <a:rPr lang="es-ES_tradnl" altLang="en-US" sz="2000" b="1"/>
              <a:t>	</a:t>
            </a:r>
            <a:r>
              <a:rPr lang="es-ES_tradnl" altLang="en-US" sz="2000"/>
              <a:t>yourself (</a:t>
            </a:r>
            <a:r>
              <a:rPr lang="es-ES_tradnl" altLang="en-US" sz="2000" i="1"/>
              <a:t>fam.</a:t>
            </a:r>
            <a:r>
              <a:rPr lang="en-US" altLang="en-US" sz="2000" i="1"/>
              <a:t> </a:t>
            </a:r>
            <a:r>
              <a:rPr lang="es-ES_tradnl" altLang="en-US" sz="2000" i="1"/>
              <a:t>sing.</a:t>
            </a:r>
            <a:r>
              <a:rPr lang="es-ES_tradnl" altLang="en-US" sz="2000"/>
              <a:t>)</a:t>
            </a:r>
          </a:p>
          <a:p>
            <a:pPr marL="0" indent="0">
              <a:buFont typeface="Wingdings" pitchFamily="2" charset="2"/>
              <a:buNone/>
              <a:tabLst>
                <a:tab pos="2009775" algn="r"/>
                <a:tab pos="2578100" algn="l"/>
                <a:tab pos="4227513" algn="ctr"/>
                <a:tab pos="5249863" algn="l"/>
              </a:tabLst>
            </a:pPr>
            <a:r>
              <a:rPr lang="es-ES_tradnl" altLang="en-US" sz="2000" i="1"/>
              <a:t>	</a:t>
            </a:r>
            <a:r>
              <a:rPr lang="es-ES_tradnl" altLang="en-US" sz="2000" b="1">
                <a:solidFill>
                  <a:srgbClr val="FF0066"/>
                </a:solidFill>
              </a:rPr>
              <a:t>se</a:t>
            </a:r>
            <a:r>
              <a:rPr lang="es-ES_tradnl" altLang="en-US" sz="2000" b="1"/>
              <a:t>	</a:t>
            </a:r>
            <a:r>
              <a:rPr lang="es-ES_tradnl" altLang="en-US" sz="2000"/>
              <a:t>himself, herself, itself; yourself (</a:t>
            </a:r>
            <a:r>
              <a:rPr lang="es-ES_tradnl" altLang="en-US" sz="2000" i="1"/>
              <a:t>form. sing.</a:t>
            </a:r>
            <a:r>
              <a:rPr lang="es-ES_tradnl" altLang="en-US" sz="2000"/>
              <a:t>)</a:t>
            </a:r>
          </a:p>
          <a:p>
            <a:pPr marL="0" indent="0">
              <a:buFont typeface="Wingdings" pitchFamily="2" charset="2"/>
              <a:buNone/>
              <a:tabLst>
                <a:tab pos="2009775" algn="r"/>
                <a:tab pos="2578100" algn="l"/>
                <a:tab pos="4227513" algn="ctr"/>
                <a:tab pos="5249863" algn="l"/>
              </a:tabLst>
            </a:pPr>
            <a:r>
              <a:rPr lang="es-ES_tradnl" altLang="en-US" sz="2000" i="1"/>
              <a:t>	</a:t>
            </a:r>
          </a:p>
          <a:p>
            <a:pPr marL="0" indent="0">
              <a:buFont typeface="Wingdings" pitchFamily="2" charset="2"/>
              <a:buNone/>
              <a:tabLst>
                <a:tab pos="2009775" algn="r"/>
                <a:tab pos="2578100" algn="l"/>
                <a:tab pos="4227513" algn="ctr"/>
                <a:tab pos="5249863" algn="l"/>
              </a:tabLst>
            </a:pPr>
            <a:r>
              <a:rPr lang="es-ES_tradnl" altLang="en-US" sz="2000" i="1"/>
              <a:t>	</a:t>
            </a:r>
            <a:r>
              <a:rPr lang="es-ES_tradnl" altLang="en-US" sz="2000" b="1">
                <a:solidFill>
                  <a:srgbClr val="FF0066"/>
                </a:solidFill>
              </a:rPr>
              <a:t>nos</a:t>
            </a:r>
            <a:r>
              <a:rPr lang="es-ES_tradnl" altLang="en-US" sz="2000" b="1"/>
              <a:t>	</a:t>
            </a:r>
            <a:r>
              <a:rPr lang="es-ES_tradnl" altLang="en-US" sz="2000"/>
              <a:t>ourselves</a:t>
            </a:r>
          </a:p>
          <a:p>
            <a:pPr marL="0" indent="0">
              <a:buFont typeface="Wingdings" pitchFamily="2" charset="2"/>
              <a:buNone/>
              <a:tabLst>
                <a:tab pos="2009775" algn="r"/>
                <a:tab pos="2578100" algn="l"/>
                <a:tab pos="4227513" algn="ctr"/>
                <a:tab pos="5249863" algn="l"/>
              </a:tabLst>
            </a:pPr>
            <a:r>
              <a:rPr lang="es-ES_tradnl" altLang="en-US" sz="2000"/>
              <a:t>	</a:t>
            </a:r>
            <a:r>
              <a:rPr lang="es-ES_tradnl" altLang="en-US" sz="2000" b="1">
                <a:solidFill>
                  <a:srgbClr val="FF0066"/>
                </a:solidFill>
              </a:rPr>
              <a:t>os</a:t>
            </a:r>
            <a:r>
              <a:rPr lang="es-ES_tradnl" altLang="en-US" sz="2000" b="1"/>
              <a:t>	</a:t>
            </a:r>
            <a:r>
              <a:rPr lang="es-ES_tradnl" altLang="en-US" sz="2000"/>
              <a:t>yourselves (</a:t>
            </a:r>
            <a:r>
              <a:rPr lang="es-ES_tradnl" altLang="en-US" sz="2000" i="1"/>
              <a:t>fam. pl. Sp.</a:t>
            </a:r>
            <a:r>
              <a:rPr lang="es-ES_tradnl" altLang="en-US" sz="2000"/>
              <a:t>)</a:t>
            </a:r>
          </a:p>
          <a:p>
            <a:pPr marL="0" indent="0">
              <a:buFont typeface="Wingdings" pitchFamily="2" charset="2"/>
              <a:buNone/>
              <a:tabLst>
                <a:tab pos="2009775" algn="r"/>
                <a:tab pos="2578100" algn="l"/>
                <a:tab pos="4227513" algn="ctr"/>
                <a:tab pos="5249863" algn="l"/>
              </a:tabLst>
            </a:pPr>
            <a:r>
              <a:rPr lang="es-ES_tradnl" altLang="en-US" sz="2000" i="1"/>
              <a:t>	</a:t>
            </a:r>
            <a:r>
              <a:rPr lang="es-ES_tradnl" altLang="en-US" sz="2000" b="1">
                <a:solidFill>
                  <a:srgbClr val="FF0066"/>
                </a:solidFill>
              </a:rPr>
              <a:t>se</a:t>
            </a:r>
            <a:r>
              <a:rPr lang="es-ES_tradnl" altLang="en-US" sz="2000" b="1"/>
              <a:t>	</a:t>
            </a:r>
            <a:r>
              <a:rPr lang="es-ES_tradnl" altLang="en-US" sz="2000"/>
              <a:t>themselves; yourselves (</a:t>
            </a:r>
            <a:r>
              <a:rPr lang="es-ES_tradnl" altLang="en-US" sz="2000" i="1"/>
              <a:t>pl.</a:t>
            </a:r>
            <a:r>
              <a:rPr lang="es-ES_tradnl" altLang="en-US" sz="2000"/>
              <a:t>)</a:t>
            </a:r>
            <a:endParaRPr lang="es-ES_tradnl" altLang="en-US" sz="2000" b="1">
              <a:sym typeface="Symbol" pitchFamily="18" charset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5000" y="838200"/>
            <a:ext cx="4922117" cy="76944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_tradnl" altLang="en-US" sz="4400" b="1" i="1" dirty="0" smtClean="0">
                <a:solidFill>
                  <a:schemeClr val="tx1"/>
                </a:solidFill>
                <a:latin typeface="Brush Script MT" pitchFamily="66" charset="0"/>
              </a:rPr>
              <a:t>Los pronombres reflexivos</a:t>
            </a:r>
            <a:endParaRPr lang="en-US" sz="4400" dirty="0">
              <a:latin typeface="Brush Script MT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f5dd3b5eab04799935286d652a75b776e2b83c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325</Words>
  <Application>Microsoft Office PowerPoint</Application>
  <PresentationFormat>On-screen Show (4:3)</PresentationFormat>
  <Paragraphs>215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Repaso del presente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Valdosta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Repaso del presente</dc:title>
  <dc:creator>ijcano</dc:creator>
  <cp:lastModifiedBy>ijcano</cp:lastModifiedBy>
  <cp:revision>10</cp:revision>
  <dcterms:created xsi:type="dcterms:W3CDTF">2010-02-02T21:22:52Z</dcterms:created>
  <dcterms:modified xsi:type="dcterms:W3CDTF">2011-06-08T15:44:07Z</dcterms:modified>
</cp:coreProperties>
</file>