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44" r:id="rId3"/>
  </p:sldMasterIdLst>
  <p:notesMasterIdLst>
    <p:notesMasterId r:id="rId1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4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14" autoAdjust="0"/>
  </p:normalViewPr>
  <p:slideViewPr>
    <p:cSldViewPr>
      <p:cViewPr varScale="1">
        <p:scale>
          <a:sx n="88" d="100"/>
          <a:sy n="88" d="100"/>
        </p:scale>
        <p:origin x="-5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A19090-3022-45F5-ACD6-15D2160E6DA7}" type="doc">
      <dgm:prSet loTypeId="urn:microsoft.com/office/officeart/2005/8/layout/radial4" loCatId="relationship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en-US"/>
        </a:p>
      </dgm:t>
    </dgm:pt>
    <dgm:pt modelId="{C19FBBE9-63F6-4594-8A12-4D7CA5893EE3}">
      <dgm:prSet phldrT="[Text]"/>
      <dgm:spPr/>
      <dgm:t>
        <a:bodyPr/>
        <a:lstStyle/>
        <a:p>
          <a:r>
            <a:rPr lang="en-US" dirty="0" smtClean="0"/>
            <a:t>Claim</a:t>
          </a:r>
        </a:p>
        <a:p>
          <a:r>
            <a:rPr lang="en-US" dirty="0" smtClean="0"/>
            <a:t>Eating less meat is a good idea</a:t>
          </a:r>
        </a:p>
      </dgm:t>
    </dgm:pt>
    <dgm:pt modelId="{A2CE8C89-819C-4876-B099-ACDFD0508D22}" type="parTrans" cxnId="{20DA0F72-CC3F-4241-8E9B-499FD4FA2574}">
      <dgm:prSet/>
      <dgm:spPr/>
      <dgm:t>
        <a:bodyPr/>
        <a:lstStyle/>
        <a:p>
          <a:endParaRPr lang="en-US"/>
        </a:p>
      </dgm:t>
    </dgm:pt>
    <dgm:pt modelId="{C08188EF-3E22-44EA-932F-AD23B7BC1ACB}" type="sibTrans" cxnId="{20DA0F72-CC3F-4241-8E9B-499FD4FA2574}">
      <dgm:prSet/>
      <dgm:spPr/>
      <dgm:t>
        <a:bodyPr/>
        <a:lstStyle/>
        <a:p>
          <a:endParaRPr lang="en-US"/>
        </a:p>
      </dgm:t>
    </dgm:pt>
    <dgm:pt modelId="{A56DD6FF-36CB-4ACB-B1A6-34F3A91F8C40}">
      <dgm:prSet phldrT="[Text]"/>
      <dgm:spPr/>
      <dgm:t>
        <a:bodyPr/>
        <a:lstStyle/>
        <a:p>
          <a:r>
            <a:rPr lang="en-US" dirty="0" smtClean="0"/>
            <a:t>Warrant:</a:t>
          </a:r>
        </a:p>
        <a:p>
          <a:r>
            <a:rPr lang="en-US" dirty="0" smtClean="0"/>
            <a:t>We care about the environment and want to be healthy</a:t>
          </a:r>
          <a:endParaRPr lang="en-US" dirty="0"/>
        </a:p>
      </dgm:t>
    </dgm:pt>
    <dgm:pt modelId="{9BC7FA99-068A-4E15-BB4B-AC4F6F840596}" type="sibTrans" cxnId="{C39B7594-76D4-4D08-A79C-5B752A9DFA8B}">
      <dgm:prSet/>
      <dgm:spPr/>
      <dgm:t>
        <a:bodyPr/>
        <a:lstStyle/>
        <a:p>
          <a:endParaRPr lang="en-US"/>
        </a:p>
      </dgm:t>
    </dgm:pt>
    <dgm:pt modelId="{62786894-9839-4375-9BEA-B3961EF60950}" type="parTrans" cxnId="{C39B7594-76D4-4D08-A79C-5B752A9DFA8B}">
      <dgm:prSet/>
      <dgm:spPr/>
      <dgm:t>
        <a:bodyPr/>
        <a:lstStyle/>
        <a:p>
          <a:endParaRPr lang="en-US"/>
        </a:p>
      </dgm:t>
    </dgm:pt>
    <dgm:pt modelId="{994B9CC6-E6F3-4A45-B221-5E3C8F852197}">
      <dgm:prSet phldrT="[Text]"/>
      <dgm:spPr/>
      <dgm:t>
        <a:bodyPr/>
        <a:lstStyle/>
        <a:p>
          <a:r>
            <a:rPr lang="en-US" dirty="0" smtClean="0"/>
            <a:t>Evidence2:</a:t>
          </a:r>
        </a:p>
        <a:p>
          <a:r>
            <a:rPr lang="en-US" dirty="0" smtClean="0"/>
            <a:t>Raising cattle harms the environment: it causes land degradation, water pollution, and methane emission</a:t>
          </a:r>
          <a:endParaRPr lang="en-US" dirty="0"/>
        </a:p>
      </dgm:t>
    </dgm:pt>
    <dgm:pt modelId="{4E7B9ABE-9079-473B-846E-D1FC35A245BD}" type="sibTrans" cxnId="{72E036C1-6C2B-4479-88C4-31C12CABF7A6}">
      <dgm:prSet/>
      <dgm:spPr/>
      <dgm:t>
        <a:bodyPr/>
        <a:lstStyle/>
        <a:p>
          <a:endParaRPr lang="en-US"/>
        </a:p>
      </dgm:t>
    </dgm:pt>
    <dgm:pt modelId="{28725670-8EC6-481E-BE5D-C98C42F7297C}" type="parTrans" cxnId="{72E036C1-6C2B-4479-88C4-31C12CABF7A6}">
      <dgm:prSet/>
      <dgm:spPr/>
      <dgm:t>
        <a:bodyPr/>
        <a:lstStyle/>
        <a:p>
          <a:endParaRPr lang="en-US"/>
        </a:p>
      </dgm:t>
    </dgm:pt>
    <dgm:pt modelId="{31E2B666-284F-4B8B-9485-A2F2ECA46CE0}">
      <dgm:prSet phldrT="[Text]"/>
      <dgm:spPr/>
      <dgm:t>
        <a:bodyPr/>
        <a:lstStyle/>
        <a:p>
          <a:r>
            <a:rPr lang="en-US" dirty="0" smtClean="0"/>
            <a:t>Evidence 1:Eating too much meat is one reason why so many people suffer from life style diseases such as diabetes, obesity, heart diseases and some cancers</a:t>
          </a:r>
          <a:endParaRPr lang="en-US" dirty="0"/>
        </a:p>
      </dgm:t>
    </dgm:pt>
    <dgm:pt modelId="{7FED3197-C70B-4A58-8FBD-63B723DF1026}" type="sibTrans" cxnId="{EA04D51F-8008-4D5A-9E3C-21EC671051CE}">
      <dgm:prSet/>
      <dgm:spPr/>
      <dgm:t>
        <a:bodyPr/>
        <a:lstStyle/>
        <a:p>
          <a:endParaRPr lang="en-US"/>
        </a:p>
      </dgm:t>
    </dgm:pt>
    <dgm:pt modelId="{075E054B-99C4-431D-AA06-E9CD789B50A4}" type="parTrans" cxnId="{EA04D51F-8008-4D5A-9E3C-21EC671051CE}">
      <dgm:prSet/>
      <dgm:spPr/>
      <dgm:t>
        <a:bodyPr/>
        <a:lstStyle/>
        <a:p>
          <a:endParaRPr lang="en-US"/>
        </a:p>
      </dgm:t>
    </dgm:pt>
    <dgm:pt modelId="{C6BF6D72-63FE-4F2D-8C6C-6913F48CB5C1}">
      <dgm:prSet/>
      <dgm:spPr/>
      <dgm:t>
        <a:bodyPr/>
        <a:lstStyle/>
        <a:p>
          <a:r>
            <a:rPr lang="en-US" dirty="0" smtClean="0">
              <a:solidFill>
                <a:schemeClr val="bg2"/>
              </a:solidFill>
            </a:rPr>
            <a:t>Refuting the opposition: Meat is not the only source of protein; your body can grow on any good food</a:t>
          </a:r>
          <a:endParaRPr lang="en-US" dirty="0">
            <a:solidFill>
              <a:schemeClr val="bg2"/>
            </a:solidFill>
          </a:endParaRPr>
        </a:p>
      </dgm:t>
    </dgm:pt>
    <dgm:pt modelId="{86FD1D32-0FC9-4CA5-98C5-0A504C07B67E}" type="parTrans" cxnId="{A8D9A681-8414-47FF-ACE5-632DD93D76C7}">
      <dgm:prSet/>
      <dgm:spPr/>
      <dgm:t>
        <a:bodyPr/>
        <a:lstStyle/>
        <a:p>
          <a:endParaRPr lang="en-US"/>
        </a:p>
      </dgm:t>
    </dgm:pt>
    <dgm:pt modelId="{1FDA905E-D282-49B1-A097-991AD8EBE82C}" type="sibTrans" cxnId="{A8D9A681-8414-47FF-ACE5-632DD93D76C7}">
      <dgm:prSet/>
      <dgm:spPr/>
      <dgm:t>
        <a:bodyPr/>
        <a:lstStyle/>
        <a:p>
          <a:endParaRPr lang="en-US"/>
        </a:p>
      </dgm:t>
    </dgm:pt>
    <dgm:pt modelId="{976C3548-343A-487F-BFDB-58683B82EF03}" type="pres">
      <dgm:prSet presAssocID="{E7A19090-3022-45F5-ACD6-15D2160E6DA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A4A7D3A-C21F-4AEB-9CD0-68575325AC45}" type="pres">
      <dgm:prSet presAssocID="{C19FBBE9-63F6-4594-8A12-4D7CA5893EE3}" presName="centerShape" presStyleLbl="node0" presStyleIdx="0" presStyleCnt="1" custScaleX="90120" custScaleY="93699" custLinFactNeighborX="62981" custLinFactNeighborY="-41774"/>
      <dgm:spPr/>
      <dgm:t>
        <a:bodyPr/>
        <a:lstStyle/>
        <a:p>
          <a:endParaRPr lang="en-US"/>
        </a:p>
      </dgm:t>
    </dgm:pt>
    <dgm:pt modelId="{0E01BCE2-DDA0-44D1-BDDF-8A341A74C045}" type="pres">
      <dgm:prSet presAssocID="{075E054B-99C4-431D-AA06-E9CD789B50A4}" presName="parTrans" presStyleLbl="bgSibTrans2D1" presStyleIdx="0" presStyleCnt="4" custScaleX="79200" custScaleY="142188" custLinFactNeighborX="-33324" custLinFactNeighborY="-5901"/>
      <dgm:spPr/>
      <dgm:t>
        <a:bodyPr/>
        <a:lstStyle/>
        <a:p>
          <a:endParaRPr lang="en-US"/>
        </a:p>
      </dgm:t>
    </dgm:pt>
    <dgm:pt modelId="{C09E2AFE-CC50-4018-83FB-781006ADF4B9}" type="pres">
      <dgm:prSet presAssocID="{31E2B666-284F-4B8B-9485-A2F2ECA46CE0}" presName="node" presStyleLbl="node1" presStyleIdx="0" presStyleCnt="4" custAng="10122727" custFlipVert="1" custFlipHor="0" custScaleX="160183" custScaleY="83380" custRadScaleRad="192690" custRadScaleInc="253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AAA959-4F87-4224-936F-C3A6B7F76508}" type="pres">
      <dgm:prSet presAssocID="{28725670-8EC6-481E-BE5D-C98C42F7297C}" presName="parTrans" presStyleLbl="bgSibTrans2D1" presStyleIdx="1" presStyleCnt="4" custScaleX="41282" custScaleY="162541" custLinFactNeighborX="-14994" custLinFactNeighborY="81754"/>
      <dgm:spPr/>
      <dgm:t>
        <a:bodyPr/>
        <a:lstStyle/>
        <a:p>
          <a:endParaRPr lang="en-US"/>
        </a:p>
      </dgm:t>
    </dgm:pt>
    <dgm:pt modelId="{DA274B9B-31E8-4A71-AB2E-82B95F11B5B3}" type="pres">
      <dgm:prSet presAssocID="{994B9CC6-E6F3-4A45-B221-5E3C8F852197}" presName="node" presStyleLbl="node1" presStyleIdx="1" presStyleCnt="4" custRadScaleRad="157007" custRadScaleInc="-1375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F67C50-B56C-4955-99D8-D6AC10A7DC69}" type="pres">
      <dgm:prSet presAssocID="{86FD1D32-0FC9-4CA5-98C5-0A504C07B67E}" presName="parTrans" presStyleLbl="bgSibTrans2D1" presStyleIdx="2" presStyleCnt="4"/>
      <dgm:spPr/>
      <dgm:t>
        <a:bodyPr/>
        <a:lstStyle/>
        <a:p>
          <a:endParaRPr lang="en-US"/>
        </a:p>
      </dgm:t>
    </dgm:pt>
    <dgm:pt modelId="{4D66231D-D7BE-4F7D-9F0A-E38721DB73AB}" type="pres">
      <dgm:prSet presAssocID="{C6BF6D72-63FE-4F2D-8C6C-6913F48CB5C1}" presName="node" presStyleLbl="node1" presStyleIdx="2" presStyleCnt="4" custRadScaleRad="55515" custRadScaleInc="1399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0627A5-2237-471C-A157-2BCFAFE27907}" type="pres">
      <dgm:prSet presAssocID="{62786894-9839-4375-9BEA-B3961EF60950}" presName="parTrans" presStyleLbl="bgSibTrans2D1" presStyleIdx="3" presStyleCnt="4"/>
      <dgm:spPr/>
      <dgm:t>
        <a:bodyPr/>
        <a:lstStyle/>
        <a:p>
          <a:endParaRPr lang="en-US"/>
        </a:p>
      </dgm:t>
    </dgm:pt>
    <dgm:pt modelId="{731293D6-0A53-4A16-B48D-DB1AADAAAF08}" type="pres">
      <dgm:prSet presAssocID="{A56DD6FF-36CB-4ACB-B1A6-34F3A91F8C40}" presName="node" presStyleLbl="node1" presStyleIdx="3" presStyleCnt="4" custScaleX="101626" custScaleY="105585" custRadScaleRad="77047" custRadScaleInc="-1493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8BF66C6-D145-4FDA-9A24-C4D256554686}" type="presOf" srcId="{31E2B666-284F-4B8B-9485-A2F2ECA46CE0}" destId="{C09E2AFE-CC50-4018-83FB-781006ADF4B9}" srcOrd="0" destOrd="0" presId="urn:microsoft.com/office/officeart/2005/8/layout/radial4"/>
    <dgm:cxn modelId="{049A74B6-D340-4243-A05D-70A3330E401B}" type="presOf" srcId="{86FD1D32-0FC9-4CA5-98C5-0A504C07B67E}" destId="{91F67C50-B56C-4955-99D8-D6AC10A7DC69}" srcOrd="0" destOrd="0" presId="urn:microsoft.com/office/officeart/2005/8/layout/radial4"/>
    <dgm:cxn modelId="{D514B707-FD9F-4396-82A0-EE3BB8436E48}" type="presOf" srcId="{E7A19090-3022-45F5-ACD6-15D2160E6DA7}" destId="{976C3548-343A-487F-BFDB-58683B82EF03}" srcOrd="0" destOrd="0" presId="urn:microsoft.com/office/officeart/2005/8/layout/radial4"/>
    <dgm:cxn modelId="{334E1E87-0945-4ACA-9F2F-30DAB2773F95}" type="presOf" srcId="{C19FBBE9-63F6-4594-8A12-4D7CA5893EE3}" destId="{9A4A7D3A-C21F-4AEB-9CD0-68575325AC45}" srcOrd="0" destOrd="0" presId="urn:microsoft.com/office/officeart/2005/8/layout/radial4"/>
    <dgm:cxn modelId="{D4ABF7BD-E71F-4F84-81E9-185E896A660E}" type="presOf" srcId="{62786894-9839-4375-9BEA-B3961EF60950}" destId="{190627A5-2237-471C-A157-2BCFAFE27907}" srcOrd="0" destOrd="0" presId="urn:microsoft.com/office/officeart/2005/8/layout/radial4"/>
    <dgm:cxn modelId="{4F9A9346-679D-4736-8457-E6A46873B65B}" type="presOf" srcId="{075E054B-99C4-431D-AA06-E9CD789B50A4}" destId="{0E01BCE2-DDA0-44D1-BDDF-8A341A74C045}" srcOrd="0" destOrd="0" presId="urn:microsoft.com/office/officeart/2005/8/layout/radial4"/>
    <dgm:cxn modelId="{C39B7594-76D4-4D08-A79C-5B752A9DFA8B}" srcId="{C19FBBE9-63F6-4594-8A12-4D7CA5893EE3}" destId="{A56DD6FF-36CB-4ACB-B1A6-34F3A91F8C40}" srcOrd="3" destOrd="0" parTransId="{62786894-9839-4375-9BEA-B3961EF60950}" sibTransId="{9BC7FA99-068A-4E15-BB4B-AC4F6F840596}"/>
    <dgm:cxn modelId="{DC31E221-473C-49F2-A22B-9C7AE3A803C2}" type="presOf" srcId="{C6BF6D72-63FE-4F2D-8C6C-6913F48CB5C1}" destId="{4D66231D-D7BE-4F7D-9F0A-E38721DB73AB}" srcOrd="0" destOrd="0" presId="urn:microsoft.com/office/officeart/2005/8/layout/radial4"/>
    <dgm:cxn modelId="{EA04D51F-8008-4D5A-9E3C-21EC671051CE}" srcId="{C19FBBE9-63F6-4594-8A12-4D7CA5893EE3}" destId="{31E2B666-284F-4B8B-9485-A2F2ECA46CE0}" srcOrd="0" destOrd="0" parTransId="{075E054B-99C4-431D-AA06-E9CD789B50A4}" sibTransId="{7FED3197-C70B-4A58-8FBD-63B723DF1026}"/>
    <dgm:cxn modelId="{A8D9A681-8414-47FF-ACE5-632DD93D76C7}" srcId="{C19FBBE9-63F6-4594-8A12-4D7CA5893EE3}" destId="{C6BF6D72-63FE-4F2D-8C6C-6913F48CB5C1}" srcOrd="2" destOrd="0" parTransId="{86FD1D32-0FC9-4CA5-98C5-0A504C07B67E}" sibTransId="{1FDA905E-D282-49B1-A097-991AD8EBE82C}"/>
    <dgm:cxn modelId="{69832B20-E7CE-4424-8483-E58623E07ABB}" type="presOf" srcId="{A56DD6FF-36CB-4ACB-B1A6-34F3A91F8C40}" destId="{731293D6-0A53-4A16-B48D-DB1AADAAAF08}" srcOrd="0" destOrd="0" presId="urn:microsoft.com/office/officeart/2005/8/layout/radial4"/>
    <dgm:cxn modelId="{55595ABF-EBCD-464B-A044-2B829845D458}" type="presOf" srcId="{994B9CC6-E6F3-4A45-B221-5E3C8F852197}" destId="{DA274B9B-31E8-4A71-AB2E-82B95F11B5B3}" srcOrd="0" destOrd="0" presId="urn:microsoft.com/office/officeart/2005/8/layout/radial4"/>
    <dgm:cxn modelId="{20DA0F72-CC3F-4241-8E9B-499FD4FA2574}" srcId="{E7A19090-3022-45F5-ACD6-15D2160E6DA7}" destId="{C19FBBE9-63F6-4594-8A12-4D7CA5893EE3}" srcOrd="0" destOrd="0" parTransId="{A2CE8C89-819C-4876-B099-ACDFD0508D22}" sibTransId="{C08188EF-3E22-44EA-932F-AD23B7BC1ACB}"/>
    <dgm:cxn modelId="{DD3BD802-8080-4576-A274-6BA065710BF9}" type="presOf" srcId="{28725670-8EC6-481E-BE5D-C98C42F7297C}" destId="{CCAAA959-4F87-4224-936F-C3A6B7F76508}" srcOrd="0" destOrd="0" presId="urn:microsoft.com/office/officeart/2005/8/layout/radial4"/>
    <dgm:cxn modelId="{72E036C1-6C2B-4479-88C4-31C12CABF7A6}" srcId="{C19FBBE9-63F6-4594-8A12-4D7CA5893EE3}" destId="{994B9CC6-E6F3-4A45-B221-5E3C8F852197}" srcOrd="1" destOrd="0" parTransId="{28725670-8EC6-481E-BE5D-C98C42F7297C}" sibTransId="{4E7B9ABE-9079-473B-846E-D1FC35A245BD}"/>
    <dgm:cxn modelId="{75407E77-56E6-4F4A-B15C-0A3320BB8FD5}" type="presParOf" srcId="{976C3548-343A-487F-BFDB-58683B82EF03}" destId="{9A4A7D3A-C21F-4AEB-9CD0-68575325AC45}" srcOrd="0" destOrd="0" presId="urn:microsoft.com/office/officeart/2005/8/layout/radial4"/>
    <dgm:cxn modelId="{2E626E58-4865-4AD3-AFF6-743FBEF45408}" type="presParOf" srcId="{976C3548-343A-487F-BFDB-58683B82EF03}" destId="{0E01BCE2-DDA0-44D1-BDDF-8A341A74C045}" srcOrd="1" destOrd="0" presId="urn:microsoft.com/office/officeart/2005/8/layout/radial4"/>
    <dgm:cxn modelId="{B5BB103B-CFCC-4DE5-9F10-FA1FCD637A87}" type="presParOf" srcId="{976C3548-343A-487F-BFDB-58683B82EF03}" destId="{C09E2AFE-CC50-4018-83FB-781006ADF4B9}" srcOrd="2" destOrd="0" presId="urn:microsoft.com/office/officeart/2005/8/layout/radial4"/>
    <dgm:cxn modelId="{8C689F6A-8365-4A89-BAAF-35783B44D361}" type="presParOf" srcId="{976C3548-343A-487F-BFDB-58683B82EF03}" destId="{CCAAA959-4F87-4224-936F-C3A6B7F76508}" srcOrd="3" destOrd="0" presId="urn:microsoft.com/office/officeart/2005/8/layout/radial4"/>
    <dgm:cxn modelId="{F2A7DA57-ABBC-433B-8990-33A855B4C659}" type="presParOf" srcId="{976C3548-343A-487F-BFDB-58683B82EF03}" destId="{DA274B9B-31E8-4A71-AB2E-82B95F11B5B3}" srcOrd="4" destOrd="0" presId="urn:microsoft.com/office/officeart/2005/8/layout/radial4"/>
    <dgm:cxn modelId="{3D76E566-39D6-475D-BA9C-D94BECDADBC7}" type="presParOf" srcId="{976C3548-343A-487F-BFDB-58683B82EF03}" destId="{91F67C50-B56C-4955-99D8-D6AC10A7DC69}" srcOrd="5" destOrd="0" presId="urn:microsoft.com/office/officeart/2005/8/layout/radial4"/>
    <dgm:cxn modelId="{35A31A63-081C-4DAD-8D43-4468A0A97A39}" type="presParOf" srcId="{976C3548-343A-487F-BFDB-58683B82EF03}" destId="{4D66231D-D7BE-4F7D-9F0A-E38721DB73AB}" srcOrd="6" destOrd="0" presId="urn:microsoft.com/office/officeart/2005/8/layout/radial4"/>
    <dgm:cxn modelId="{B7EBE0F9-C119-4D88-B05D-EC89848B00FF}" type="presParOf" srcId="{976C3548-343A-487F-BFDB-58683B82EF03}" destId="{190627A5-2237-471C-A157-2BCFAFE27907}" srcOrd="7" destOrd="0" presId="urn:microsoft.com/office/officeart/2005/8/layout/radial4"/>
    <dgm:cxn modelId="{7089629A-A272-48F5-B60D-7E7F8DC99AC3}" type="presParOf" srcId="{976C3548-343A-487F-BFDB-58683B82EF03}" destId="{731293D6-0A53-4A16-B48D-DB1AADAAAF08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4A7D3A-C21F-4AEB-9CD0-68575325AC45}">
      <dsp:nvSpPr>
        <dsp:cNvPr id="0" name=""/>
        <dsp:cNvSpPr/>
      </dsp:nvSpPr>
      <dsp:spPr>
        <a:xfrm>
          <a:off x="5295393" y="23943"/>
          <a:ext cx="1150773" cy="1196474"/>
        </a:xfrm>
        <a:prstGeom prst="ellipse">
          <a:avLst/>
        </a:prstGeom>
        <a:solidFill>
          <a:schemeClr val="accent3">
            <a:shade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Claim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Eating less meat is a good idea</a:t>
          </a:r>
        </a:p>
      </dsp:txBody>
      <dsp:txXfrm>
        <a:off x="5295393" y="23943"/>
        <a:ext cx="1150773" cy="1196474"/>
      </dsp:txXfrm>
    </dsp:sp>
    <dsp:sp modelId="{0E01BCE2-DDA0-44D1-BDDF-8A341A74C045}">
      <dsp:nvSpPr>
        <dsp:cNvPr id="0" name=""/>
        <dsp:cNvSpPr/>
      </dsp:nvSpPr>
      <dsp:spPr>
        <a:xfrm rot="10825035">
          <a:off x="108307" y="321407"/>
          <a:ext cx="3191004" cy="517459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9E2AFE-CC50-4018-83FB-781006ADF4B9}">
      <dsp:nvSpPr>
        <dsp:cNvPr id="0" name=""/>
        <dsp:cNvSpPr/>
      </dsp:nvSpPr>
      <dsp:spPr>
        <a:xfrm rot="11477273" flipV="1">
          <a:off x="60399" y="182353"/>
          <a:ext cx="1943159" cy="809177"/>
        </a:xfrm>
        <a:prstGeom prst="roundRect">
          <a:avLst>
            <a:gd name="adj" fmla="val 10000"/>
          </a:avLst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Evidence 1:Eating too much meat is one reason why so many people suffer from life style diseases such as diabetes, obesity, heart diseases and some cancers</a:t>
          </a:r>
          <a:endParaRPr lang="en-US" sz="800" kern="1200" dirty="0"/>
        </a:p>
      </dsp:txBody>
      <dsp:txXfrm rot="11477273" flipV="1">
        <a:off x="60399" y="182353"/>
        <a:ext cx="1943159" cy="809177"/>
      </dsp:txXfrm>
    </dsp:sp>
    <dsp:sp modelId="{CCAAA959-4F87-4224-936F-C3A6B7F76508}">
      <dsp:nvSpPr>
        <dsp:cNvPr id="0" name=""/>
        <dsp:cNvSpPr/>
      </dsp:nvSpPr>
      <dsp:spPr>
        <a:xfrm rot="9908657">
          <a:off x="1724609" y="1345095"/>
          <a:ext cx="1653616" cy="591529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-326881"/>
            <a:satOff val="2852"/>
            <a:lumOff val="1870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274B9B-31E8-4A71-AB2E-82B95F11B5B3}">
      <dsp:nvSpPr>
        <dsp:cNvPr id="0" name=""/>
        <dsp:cNvSpPr/>
      </dsp:nvSpPr>
      <dsp:spPr>
        <a:xfrm>
          <a:off x="609598" y="1371597"/>
          <a:ext cx="1213087" cy="970469"/>
        </a:xfrm>
        <a:prstGeom prst="roundRect">
          <a:avLst>
            <a:gd name="adj" fmla="val 10000"/>
          </a:avLst>
        </a:prstGeom>
        <a:solidFill>
          <a:schemeClr val="accent3">
            <a:shade val="50000"/>
            <a:hueOff val="-310999"/>
            <a:satOff val="1893"/>
            <a:lumOff val="2370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Evidence2: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Raising cattle harms the environment: it causes land degradation, water pollution, and methane emission</a:t>
          </a:r>
          <a:endParaRPr lang="en-US" sz="800" kern="1200" dirty="0"/>
        </a:p>
      </dsp:txBody>
      <dsp:txXfrm>
        <a:off x="609598" y="1371597"/>
        <a:ext cx="1213087" cy="970469"/>
      </dsp:txXfrm>
    </dsp:sp>
    <dsp:sp modelId="{91F67C50-B56C-4955-99D8-D6AC10A7DC69}">
      <dsp:nvSpPr>
        <dsp:cNvPr id="0" name=""/>
        <dsp:cNvSpPr/>
      </dsp:nvSpPr>
      <dsp:spPr>
        <a:xfrm rot="7848918">
          <a:off x="4516185" y="1359241"/>
          <a:ext cx="1121772" cy="36392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-653763"/>
            <a:satOff val="5703"/>
            <a:lumOff val="3740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66231D-D7BE-4F7D-9F0A-E38721DB73AB}">
      <dsp:nvSpPr>
        <dsp:cNvPr id="0" name=""/>
        <dsp:cNvSpPr/>
      </dsp:nvSpPr>
      <dsp:spPr>
        <a:xfrm>
          <a:off x="4103920" y="1480459"/>
          <a:ext cx="1213087" cy="970469"/>
        </a:xfrm>
        <a:prstGeom prst="roundRect">
          <a:avLst>
            <a:gd name="adj" fmla="val 10000"/>
          </a:avLst>
        </a:prstGeom>
        <a:solidFill>
          <a:schemeClr val="accent3">
            <a:shade val="50000"/>
            <a:hueOff val="-621999"/>
            <a:satOff val="3786"/>
            <a:lumOff val="4741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solidFill>
                <a:schemeClr val="bg2"/>
              </a:solidFill>
            </a:rPr>
            <a:t>Refuting the opposition: Meat is not the only source of protein; your body can grow on any good food</a:t>
          </a:r>
          <a:endParaRPr lang="en-US" sz="800" kern="1200" dirty="0">
            <a:solidFill>
              <a:schemeClr val="bg2"/>
            </a:solidFill>
          </a:endParaRPr>
        </a:p>
      </dsp:txBody>
      <dsp:txXfrm>
        <a:off x="4103920" y="1480459"/>
        <a:ext cx="1213087" cy="970469"/>
      </dsp:txXfrm>
    </dsp:sp>
    <dsp:sp modelId="{190627A5-2237-471C-A157-2BCFAFE27907}">
      <dsp:nvSpPr>
        <dsp:cNvPr id="0" name=""/>
        <dsp:cNvSpPr/>
      </dsp:nvSpPr>
      <dsp:spPr>
        <a:xfrm rot="10585585">
          <a:off x="3967982" y="519810"/>
          <a:ext cx="1256670" cy="36392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-326881"/>
            <a:satOff val="2852"/>
            <a:lumOff val="1870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1293D6-0A53-4A16-B48D-DB1AADAAAF08}">
      <dsp:nvSpPr>
        <dsp:cNvPr id="0" name=""/>
        <dsp:cNvSpPr/>
      </dsp:nvSpPr>
      <dsp:spPr>
        <a:xfrm>
          <a:off x="3352797" y="228602"/>
          <a:ext cx="1232812" cy="1024670"/>
        </a:xfrm>
        <a:prstGeom prst="roundRect">
          <a:avLst>
            <a:gd name="adj" fmla="val 10000"/>
          </a:avLst>
        </a:prstGeom>
        <a:solidFill>
          <a:schemeClr val="accent3">
            <a:shade val="50000"/>
            <a:hueOff val="-310999"/>
            <a:satOff val="1893"/>
            <a:lumOff val="2370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Warrant: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We care about the environment and want to be healthy</a:t>
          </a:r>
          <a:endParaRPr lang="en-US" sz="800" kern="1200" dirty="0"/>
        </a:p>
      </dsp:txBody>
      <dsp:txXfrm>
        <a:off x="3352797" y="228602"/>
        <a:ext cx="1232812" cy="10246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13827B-8F02-4FF9-9B1F-3A53F43CC928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350C70-FB35-4406-A80D-7A128F888B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50C70-FB35-4406-A80D-7A128F888BE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50C70-FB35-4406-A80D-7A128F888BE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50C70-FB35-4406-A80D-7A128F888BE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50C70-FB35-4406-A80D-7A128F888BE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50C70-FB35-4406-A80D-7A128F888BE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50C70-FB35-4406-A80D-7A128F888BE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50C70-FB35-4406-A80D-7A128F888BE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50C70-FB35-4406-A80D-7A128F888BE5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50C70-FB35-4406-A80D-7A128F888BE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DD9AA38-F663-49E5-A9CA-AD3D2A05F914}" type="datetimeFigureOut">
              <a:rPr lang="en-US" smtClean="0"/>
              <a:pPr/>
              <a:t>3/23/2010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4E5BE83-2487-4D0F-A8B3-70A70FC7230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1.xml"/><Relationship Id="rId5" Type="http://schemas.openxmlformats.org/officeDocument/2006/relationships/hyperlink" Target="http://www.longleaf.net/ggrow/cartoons1.gif/argument.gif" TargetMode="External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longleaf.net/ggrow/cartoons1.gif/argument.gi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ARGUMENTATION </a:t>
            </a:r>
            <a:r>
              <a:rPr lang="en-US" dirty="0" smtClean="0"/>
              <a:t>IN ACADEMIC WRITING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 112</a:t>
            </a:r>
          </a:p>
          <a:p>
            <a:r>
              <a:rPr lang="en-US" dirty="0" smtClean="0"/>
              <a:t>BMCC Fall, 2009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argumentation?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200" dirty="0" smtClean="0">
                <a:hlinkClick r:id="rId5"/>
              </a:rPr>
              <a:t>http://www.longleaf.net/ggrow/cartoons1.gif/argument.gif</a:t>
            </a:r>
            <a:endParaRPr lang="en-US" sz="1200" dirty="0" smtClean="0"/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800" dirty="0" smtClean="0">
                <a:latin typeface="+mj-lt"/>
              </a:rPr>
              <a:t>HERE ARE SOME COMMON SENSE BELIEFS:</a:t>
            </a:r>
          </a:p>
          <a:p>
            <a:pPr>
              <a:buNone/>
            </a:pPr>
            <a:endParaRPr lang="en-US" sz="1800" dirty="0" smtClean="0">
              <a:latin typeface="+mj-lt"/>
            </a:endParaRPr>
          </a:p>
          <a:p>
            <a:r>
              <a:rPr lang="en-US" sz="2000" dirty="0" smtClean="0"/>
              <a:t>Argumentation  is  a form of fight</a:t>
            </a:r>
          </a:p>
          <a:p>
            <a:r>
              <a:rPr lang="en-US" sz="2000" dirty="0" smtClean="0"/>
              <a:t>It is something that has winners and losers</a:t>
            </a:r>
          </a:p>
          <a:p>
            <a:r>
              <a:rPr lang="en-US" sz="2000" dirty="0" smtClean="0"/>
              <a:t>“Every issue has two sides”; one side has to be right, and the other side has to be wrong</a:t>
            </a:r>
          </a:p>
          <a:p>
            <a:r>
              <a:rPr lang="en-US" sz="2000" dirty="0" smtClean="0"/>
              <a:t>The purpose of argumentation is to win</a:t>
            </a:r>
          </a:p>
          <a:p>
            <a:r>
              <a:rPr lang="en-US" sz="2000" dirty="0" smtClean="0"/>
              <a:t> Argumentation is </a:t>
            </a:r>
            <a:r>
              <a:rPr lang="en-US" sz="2000" dirty="0" smtClean="0"/>
              <a:t>the </a:t>
            </a:r>
            <a:r>
              <a:rPr lang="en-US" sz="2000" smtClean="0"/>
              <a:t>same as persuasion</a:t>
            </a:r>
            <a:endParaRPr lang="en-US" sz="2000" dirty="0" smtClean="0"/>
          </a:p>
          <a:p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  <p:transition spd="slow">
    <p:sndAc>
      <p:stSnd>
        <p:snd r:embed="rId4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ARGUMENTATION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200" dirty="0" smtClean="0">
                <a:hlinkClick r:id="rId4"/>
              </a:rPr>
              <a:t>http://www.longleaf.net/ggrow/cartoons1.gif/argument.gif</a:t>
            </a:r>
            <a:endParaRPr lang="en-US" sz="1200" dirty="0" smtClean="0"/>
          </a:p>
          <a:p>
            <a:r>
              <a:rPr lang="en-US" sz="2000" dirty="0" smtClean="0"/>
              <a:t>ACADEMIC ARGUMENTATION IS DIFFERENT</a:t>
            </a:r>
          </a:p>
          <a:p>
            <a:endParaRPr lang="en-US" sz="1600" dirty="0" smtClean="0"/>
          </a:p>
          <a:p>
            <a:r>
              <a:rPr lang="en-US" sz="1800" dirty="0" smtClean="0"/>
              <a:t>The purpose is to learn the truth and to avoid errors</a:t>
            </a:r>
          </a:p>
          <a:p>
            <a:r>
              <a:rPr lang="en-US" sz="1800" dirty="0" smtClean="0"/>
              <a:t>Academic arguments describe multiple arguments and multiple perspectives</a:t>
            </a:r>
          </a:p>
          <a:p>
            <a:r>
              <a:rPr lang="en-US" sz="1800" dirty="0" smtClean="0"/>
              <a:t>The counterargument is an important component of the argument</a:t>
            </a:r>
          </a:p>
          <a:p>
            <a:r>
              <a:rPr lang="en-US" sz="1800" dirty="0" smtClean="0"/>
              <a:t>Unbiased language is used</a:t>
            </a:r>
          </a:p>
          <a:p>
            <a:r>
              <a:rPr lang="en-US" sz="1800" dirty="0" smtClean="0"/>
              <a:t>Logic, reason and solid evidence are preferred over emotion </a:t>
            </a:r>
          </a:p>
          <a:p>
            <a:r>
              <a:rPr lang="en-US" sz="1800" dirty="0" smtClean="0"/>
              <a:t>Logical errors (fallacies) are to be avoided</a:t>
            </a:r>
          </a:p>
          <a:p>
            <a:r>
              <a:rPr lang="en-US" sz="1800" dirty="0" smtClean="0"/>
              <a:t>The purpose of persuasion is opening minds first (change of opinion may follow)</a:t>
            </a:r>
            <a:endParaRPr lang="en-US" sz="1800" dirty="0"/>
          </a:p>
        </p:txBody>
      </p:sp>
    </p:spTree>
  </p:cSld>
  <p:clrMapOvr>
    <a:masterClrMapping/>
  </p:clrMapOvr>
  <p:transition>
    <p:sndAc>
      <p:stSnd>
        <p:snd r:embed="rId3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THREE MODELS OF ARGUMENTATION</a:t>
            </a:r>
            <a:br>
              <a:rPr lang="en-US" sz="3600" dirty="0" smtClean="0"/>
            </a:br>
            <a:r>
              <a:rPr lang="en-US" sz="3600" dirty="0" smtClean="0"/>
              <a:t>MODEL ONE: Classic Aristotelian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Aristotle (BC 384-322) </a:t>
            </a:r>
          </a:p>
          <a:p>
            <a:r>
              <a:rPr lang="en-US" dirty="0" smtClean="0"/>
              <a:t>Our knowledge is not absolutely certain (=most of what we know is a well-informed opinion at best)</a:t>
            </a:r>
          </a:p>
          <a:p>
            <a:r>
              <a:rPr lang="en-US" dirty="0" smtClean="0"/>
              <a:t>Argumentation is necessary in court, politics and science, and young people need to be trained in argumentation just like they need to be trained in athletics</a:t>
            </a:r>
          </a:p>
          <a:p>
            <a:r>
              <a:rPr lang="en-US" dirty="0" smtClean="0"/>
              <a:t>Arguments rely on three elements</a:t>
            </a:r>
          </a:p>
          <a:p>
            <a:pPr>
              <a:buNone/>
            </a:pPr>
            <a:r>
              <a:rPr lang="en-US" dirty="0" smtClean="0"/>
              <a:t>				</a:t>
            </a:r>
            <a:r>
              <a:rPr lang="en-US" dirty="0" smtClean="0">
                <a:solidFill>
                  <a:srgbClr val="002060"/>
                </a:solidFill>
              </a:rPr>
              <a:t>ethos </a:t>
            </a:r>
            <a:r>
              <a:rPr lang="en-US" sz="1900" dirty="0" smtClean="0">
                <a:solidFill>
                  <a:srgbClr val="002060"/>
                </a:solidFill>
              </a:rPr>
              <a:t>(values, credibility)</a:t>
            </a:r>
            <a:r>
              <a:rPr lang="en-US" dirty="0" smtClean="0"/>
              <a:t>		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logos                        </a:t>
            </a:r>
            <a:r>
              <a:rPr lang="en-US" dirty="0" smtClean="0">
                <a:solidFill>
                  <a:srgbClr val="C00000"/>
                </a:solidFill>
              </a:rPr>
              <a:t>pathos </a:t>
            </a:r>
            <a:r>
              <a:rPr lang="en-US" sz="1900" dirty="0" smtClean="0">
                <a:solidFill>
                  <a:srgbClr val="C00000"/>
                </a:solidFill>
              </a:rPr>
              <a:t>(emotions, compassion, suffering)</a:t>
            </a:r>
          </a:p>
          <a:p>
            <a:pPr>
              <a:buNone/>
            </a:pPr>
            <a:r>
              <a:rPr lang="en-US" sz="1900" dirty="0" smtClean="0">
                <a:solidFill>
                  <a:srgbClr val="C00000"/>
                </a:solidFill>
              </a:rPr>
              <a:t>			</a:t>
            </a:r>
            <a:r>
              <a:rPr lang="en-US" sz="1900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knowledge,</a:t>
            </a:r>
          </a:p>
          <a:p>
            <a:pPr>
              <a:buNone/>
            </a:pP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facts, statistics, evidence, logic, reasoning)</a:t>
            </a:r>
            <a:endParaRPr lang="en-US" sz="1900" dirty="0"/>
          </a:p>
        </p:txBody>
      </p:sp>
      <p:sp>
        <p:nvSpPr>
          <p:cNvPr id="4" name="Isosceles Triangle 3"/>
          <p:cNvSpPr/>
          <p:nvPr/>
        </p:nvSpPr>
        <p:spPr>
          <a:xfrm>
            <a:off x="3429000" y="4572000"/>
            <a:ext cx="1060704" cy="914400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THREE MODELS OF ARGUMENTATION</a:t>
            </a:r>
            <a:br>
              <a:rPr lang="en-US" sz="3600" dirty="0" smtClean="0"/>
            </a:br>
            <a:r>
              <a:rPr lang="en-US" sz="3600" dirty="0" smtClean="0"/>
              <a:t>MODEL TWO: Modern </a:t>
            </a:r>
            <a:r>
              <a:rPr lang="en-US" sz="3600" dirty="0" err="1" smtClean="0"/>
              <a:t>Toulminian</a:t>
            </a:r>
            <a:r>
              <a:rPr lang="en-US" sz="3600" dirty="0" smtClean="0"/>
              <a:t> (1958)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/>
              <a:t>Stephen </a:t>
            </a:r>
            <a:r>
              <a:rPr lang="en-US" sz="2000" dirty="0" err="1" smtClean="0"/>
              <a:t>Toulmin</a:t>
            </a:r>
            <a:r>
              <a:rPr lang="en-US" sz="2000" dirty="0" smtClean="0"/>
              <a:t> (1922 - 2009)</a:t>
            </a:r>
          </a:p>
          <a:p>
            <a:r>
              <a:rPr lang="en-US" sz="1800" dirty="0" err="1" smtClean="0"/>
              <a:t>Toulmin’s</a:t>
            </a:r>
            <a:r>
              <a:rPr lang="en-US" sz="1800" dirty="0" smtClean="0"/>
              <a:t> argumentative structure was designed to serve practical purposes, to value scientific evidence and to find common ground for ethical arguments</a:t>
            </a:r>
          </a:p>
          <a:p>
            <a:r>
              <a:rPr lang="en-US" sz="1800" dirty="0" smtClean="0"/>
              <a:t>It is primarily based on evidence (facts, statistics, reasoning, research)</a:t>
            </a:r>
          </a:p>
          <a:p>
            <a:r>
              <a:rPr lang="en-US" sz="1800" dirty="0" smtClean="0"/>
              <a:t>“Warrant” is the assumption that connects the facts with the claims</a:t>
            </a:r>
          </a:p>
          <a:p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685800" y="3810000"/>
          <a:ext cx="7239000" cy="261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THREE MODELS OF ARGUMENTATION</a:t>
            </a:r>
            <a:br>
              <a:rPr lang="en-US" sz="3200" dirty="0" smtClean="0"/>
            </a:br>
            <a:r>
              <a:rPr lang="en-US" sz="3200" dirty="0" smtClean="0"/>
              <a:t>MODEL THREE: </a:t>
            </a:r>
            <a:r>
              <a:rPr lang="en-US" sz="3200" dirty="0" err="1" smtClean="0"/>
              <a:t>Rogerian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dirty="0" smtClean="0"/>
              <a:t>Carl Rogers (1902-1987)</a:t>
            </a:r>
          </a:p>
          <a:p>
            <a:r>
              <a:rPr lang="en-US" sz="2400" dirty="0" smtClean="0"/>
              <a:t>The purpose of argumentation is to build bridges between human beings, to find the common ground, to reach a win-win situation and practice emphatic listening</a:t>
            </a:r>
          </a:p>
          <a:p>
            <a:r>
              <a:rPr lang="en-US" sz="2400" dirty="0" err="1" smtClean="0"/>
              <a:t>Rogerian</a:t>
            </a:r>
            <a:r>
              <a:rPr lang="en-US" sz="2400" dirty="0" smtClean="0"/>
              <a:t> argument is used in counseling, advising, business, recruitment, etc.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  <p:sp>
        <p:nvSpPr>
          <p:cNvPr id="4" name="Heart 3"/>
          <p:cNvSpPr/>
          <p:nvPr/>
        </p:nvSpPr>
        <p:spPr>
          <a:xfrm>
            <a:off x="2819400" y="4953000"/>
            <a:ext cx="914400" cy="914400"/>
          </a:xfrm>
          <a:prstGeom prst="hear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err="1" smtClean="0"/>
              <a:t>Rogerian</a:t>
            </a:r>
            <a:r>
              <a:rPr lang="en-US" sz="4000" dirty="0" smtClean="0"/>
              <a:t> argumentation in 4 easy dance moves:</a:t>
            </a:r>
            <a:endParaRPr lang="en-US" sz="40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600200" y="2819400"/>
            <a:ext cx="1524000" cy="1566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54725"/>
          </a:xfrm>
        </p:spPr>
        <p:txBody>
          <a:bodyPr>
            <a:normAutofit fontScale="85000" lnSpcReduction="20000"/>
          </a:bodyPr>
          <a:lstStyle/>
          <a:p>
            <a:r>
              <a:rPr lang="en-US" sz="2000" b="1" u="sng" dirty="0" smtClean="0"/>
              <a:t>Introduce problem</a:t>
            </a:r>
            <a:r>
              <a:rPr lang="en-US" sz="2000" dirty="0" smtClean="0"/>
              <a:t>: I know you all love your steak, and I myself have eaten my fair share of meat in life.</a:t>
            </a:r>
          </a:p>
          <a:p>
            <a:r>
              <a:rPr lang="en-US" sz="2000" b="1" u="sng" dirty="0" smtClean="0"/>
              <a:t>Acknowledge opposition</a:t>
            </a:r>
            <a:r>
              <a:rPr lang="en-US" sz="2000" b="1" dirty="0" smtClean="0"/>
              <a:t>: I understand that you think meat is necessary for growth, but I am telling you that  there are other sources of protein, not just meat.</a:t>
            </a:r>
            <a:endParaRPr lang="en-US" sz="2000" dirty="0" smtClean="0"/>
          </a:p>
          <a:p>
            <a:r>
              <a:rPr lang="en-US" sz="2000" b="1" u="sng" dirty="0" smtClean="0"/>
              <a:t>Present position</a:t>
            </a:r>
            <a:r>
              <a:rPr lang="en-US" sz="2000" dirty="0" smtClean="0"/>
              <a:t>: On the other hand, if we don’t reduce our meat consumption, the Earth will face a disaster, and our health will deteriorate rapidly.</a:t>
            </a:r>
          </a:p>
          <a:p>
            <a:r>
              <a:rPr lang="en-US" sz="2000" b="1" u="sng" dirty="0" smtClean="0"/>
              <a:t>Explain why your position benefits opposition</a:t>
            </a:r>
            <a:r>
              <a:rPr lang="en-US" sz="2000" dirty="0" smtClean="0"/>
              <a:t>:</a:t>
            </a:r>
            <a:r>
              <a:rPr lang="en-US" sz="2000" b="1" dirty="0" smtClean="0"/>
              <a:t> We need to eat less meat. Right now, we consume seven times more than what is recommended.  I am sure you don’t want to be sick, and I know you care about the Earth, which right now is feeding too many cattle.</a:t>
            </a:r>
          </a:p>
          <a:p>
            <a:endParaRPr lang="en-US" sz="20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else is there?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ARGUMENT FROM ANALOGY:</a:t>
            </a:r>
          </a:p>
          <a:p>
            <a:r>
              <a:rPr lang="en-US" dirty="0" smtClean="0"/>
              <a:t>Is </a:t>
            </a:r>
            <a:r>
              <a:rPr lang="en-US" dirty="0" smtClean="0"/>
              <a:t>A</a:t>
            </a:r>
            <a:r>
              <a:rPr lang="en-US" dirty="0" smtClean="0"/>
              <a:t> like B or not?</a:t>
            </a:r>
          </a:p>
          <a:p>
            <a:pPr>
              <a:buNone/>
            </a:pPr>
            <a:r>
              <a:rPr lang="en-US" dirty="0" smtClean="0"/>
              <a:t>The strengths of an argument from analogy depends on the level of similarity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EXAMPLES:</a:t>
            </a:r>
          </a:p>
          <a:p>
            <a:r>
              <a:rPr lang="en-US" sz="1800" dirty="0" smtClean="0"/>
              <a:t>9/11 was like Pearl Harbor (=a war attack)</a:t>
            </a:r>
          </a:p>
          <a:p>
            <a:r>
              <a:rPr lang="en-US" sz="1800" dirty="0" smtClean="0"/>
              <a:t>Government supported health insurance is like  socialism (=not good!)</a:t>
            </a:r>
          </a:p>
          <a:p>
            <a:r>
              <a:rPr lang="en-US" sz="1800" dirty="0" smtClean="0"/>
              <a:t>A fetus is like an adult citizen (=should have full rights)</a:t>
            </a:r>
          </a:p>
          <a:p>
            <a:r>
              <a:rPr lang="en-US" sz="1800" dirty="0" smtClean="0"/>
              <a:t>Food is medicine (=use it with moderation and to keep yourself healthy)</a:t>
            </a:r>
          </a:p>
          <a:p>
            <a:r>
              <a:rPr lang="en-US" sz="1800" dirty="0" smtClean="0"/>
              <a:t>Animals are like people (=have feelings and need to be treated with respect)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Research papers are argumentative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have an arguable claim (=something that not everybody agrees on)</a:t>
            </a:r>
          </a:p>
          <a:p>
            <a:r>
              <a:rPr lang="en-US" dirty="0" smtClean="0"/>
              <a:t>The introduction explains the significance of the topic</a:t>
            </a:r>
          </a:p>
          <a:p>
            <a:r>
              <a:rPr lang="en-US" dirty="0" smtClean="0"/>
              <a:t>The claim is supported by facts, by credible sources (experts, authorities), statistics, examples, personal experience (the writer’s or others), possible consequences (</a:t>
            </a:r>
            <a:r>
              <a:rPr lang="en-US" dirty="0" err="1" smtClean="0"/>
              <a:t>Atwan</a:t>
            </a:r>
            <a:r>
              <a:rPr lang="en-US" smtClean="0"/>
              <a:t>, 2009, pp. 17-18)</a:t>
            </a:r>
            <a:endParaRPr lang="en-US" dirty="0" smtClean="0"/>
          </a:p>
          <a:p>
            <a:r>
              <a:rPr lang="en-US" dirty="0" smtClean="0"/>
              <a:t>At least one “opposition” (or challenging opinion) is addressed (refuted)</a:t>
            </a:r>
          </a:p>
          <a:p>
            <a:r>
              <a:rPr lang="en-US" dirty="0" smtClean="0"/>
              <a:t>Overly emotional or biased language is avoided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tack of books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tack of books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low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</TotalTime>
  <Words>690</Words>
  <Application>Microsoft Office PowerPoint</Application>
  <PresentationFormat>On-screen Show (4:3)</PresentationFormat>
  <Paragraphs>81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Stack of books design template</vt:lpstr>
      <vt:lpstr>1_Stack of books design template</vt:lpstr>
      <vt:lpstr>Flow</vt:lpstr>
      <vt:lpstr>ARGUMENTATION IN ACADEMIC WRITING</vt:lpstr>
      <vt:lpstr>What is argumentation?</vt:lpstr>
      <vt:lpstr>ACADEMIC ARGUMENTATION</vt:lpstr>
      <vt:lpstr>THREE MODELS OF ARGUMENTATION MODEL ONE: Classic Aristotelian</vt:lpstr>
      <vt:lpstr>THREE MODELS OF ARGUMENTATION MODEL TWO: Modern Toulminian (1958)</vt:lpstr>
      <vt:lpstr>THREE MODELS OF ARGUMENTATION MODEL THREE: Rogerian </vt:lpstr>
      <vt:lpstr>Rogerian argumentation in 4 easy dance moves:</vt:lpstr>
      <vt:lpstr>What else is there?</vt:lpstr>
      <vt:lpstr>Research papers are argumentative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ARGUMANTATION IN ACADEMIC WRITING</dc:title>
  <dc:creator>Idelkio Mellis</dc:creator>
  <cp:lastModifiedBy>Idelkio Mellis</cp:lastModifiedBy>
  <cp:revision>49</cp:revision>
  <dcterms:created xsi:type="dcterms:W3CDTF">2008-03-17T00:12:00Z</dcterms:created>
  <dcterms:modified xsi:type="dcterms:W3CDTF">2010-03-24T03:21:34Z</dcterms:modified>
</cp:coreProperties>
</file>