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6F653-3627-44B9-B04C-A38C33A697D3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930EA-695D-47F2-B993-3ED162B570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930EA-695D-47F2-B993-3ED162B570A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2B13D8A-3911-46C5-8FE3-4227953BDCBF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67BD002-5107-448D-A6D3-694CED6928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Public\Music\Sample%20Music\Din%20Din%20Wo%20(Little%20Child).wma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EN111- Second lesson in grammar – subject-verb agreement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6868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/>
              <a:t>Agreement is about singulars VERBS going with singular nouns and plural verbs going with plural verbs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Singular</a:t>
            </a:r>
          </a:p>
          <a:p>
            <a:r>
              <a:rPr lang="en-US" dirty="0" smtClean="0"/>
              <a:t>I walk - I am</a:t>
            </a:r>
          </a:p>
          <a:p>
            <a:r>
              <a:rPr lang="en-US" dirty="0" smtClean="0"/>
              <a:t>You walk – You are</a:t>
            </a:r>
          </a:p>
          <a:p>
            <a:r>
              <a:rPr lang="en-US" dirty="0" err="1" smtClean="0"/>
              <a:t>He/She</a:t>
            </a:r>
            <a:r>
              <a:rPr lang="en-US" dirty="0" smtClean="0"/>
              <a:t>/It walks – He/she/it 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Plural</a:t>
            </a:r>
          </a:p>
          <a:p>
            <a:r>
              <a:rPr lang="en-US" dirty="0" smtClean="0"/>
              <a:t>We walk – we are</a:t>
            </a:r>
          </a:p>
          <a:p>
            <a:r>
              <a:rPr lang="en-US" dirty="0" smtClean="0"/>
              <a:t>You walk – you are</a:t>
            </a:r>
          </a:p>
          <a:p>
            <a:r>
              <a:rPr lang="en-US" dirty="0" smtClean="0"/>
              <a:t>They walk – they are</a:t>
            </a:r>
            <a:endParaRPr lang="en-US" dirty="0"/>
          </a:p>
        </p:txBody>
      </p:sp>
      <p:pic>
        <p:nvPicPr>
          <p:cNvPr id="1028" name="Picture 4" descr="E:\FILES\PFILES\MSOFFICE\MEDIA\CNTCD1\ClipArt2\j022987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6104">
            <a:off x="5377799" y="3997433"/>
            <a:ext cx="1588173" cy="1965835"/>
          </a:xfrm>
          <a:prstGeom prst="rect">
            <a:avLst/>
          </a:prstGeom>
          <a:noFill/>
        </p:spPr>
      </p:pic>
      <p:pic>
        <p:nvPicPr>
          <p:cNvPr id="1029" name="Picture 5" descr="E:\FILES\PFILES\MSOFFICE\MEDIA\CNTCD1\ClipArt2\j0232115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" y="4114800"/>
            <a:ext cx="24384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IT’S TOO EASY!!!!</a:t>
            </a:r>
            <a:endParaRPr lang="en-US" dirty="0"/>
          </a:p>
        </p:txBody>
      </p:sp>
      <p:pic>
        <p:nvPicPr>
          <p:cNvPr id="2050" name="Picture 2" descr="E:\FILES\PFILES\MSOFFICE\MEDIA\CNTCD1\ClipArt2\j0232134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4800" y="2743200"/>
            <a:ext cx="1447800" cy="2473105"/>
          </a:xfrm>
          <a:prstGeom prst="rect">
            <a:avLst/>
          </a:prstGeom>
          <a:noFill/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Susan ………. a walk every morning before work.</a:t>
            </a:r>
          </a:p>
          <a:p>
            <a:pPr>
              <a:buNone/>
            </a:pPr>
            <a:r>
              <a:rPr lang="en-US" dirty="0" smtClean="0"/>
              <a:t>takes? take?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Ice cream shops  …… most of their business in summer.</a:t>
            </a:r>
          </a:p>
          <a:p>
            <a:pPr>
              <a:buNone/>
            </a:pPr>
            <a:r>
              <a:rPr lang="en-US" dirty="0" smtClean="0"/>
              <a:t>do? does?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Hardship One: Prepositional phrase between subject and verb</a:t>
            </a:r>
            <a:endParaRPr lang="en-US" sz="20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2362200" cy="2895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2895600" y="1600200"/>
            <a:ext cx="60960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Members of the softball team ….. every afternoon.</a:t>
            </a:r>
          </a:p>
          <a:p>
            <a:pPr>
              <a:buNone/>
            </a:pPr>
            <a:r>
              <a:rPr lang="en-US" dirty="0" smtClean="0"/>
              <a:t>Practice? Practices?</a:t>
            </a:r>
          </a:p>
          <a:p>
            <a:r>
              <a:rPr lang="en-US" dirty="0" smtClean="0"/>
              <a:t>The color of the draperies…. the stripe woven into the sofa.</a:t>
            </a:r>
          </a:p>
          <a:p>
            <a:pPr>
              <a:buNone/>
            </a:pPr>
            <a:r>
              <a:rPr lang="en-US" dirty="0" smtClean="0"/>
              <a:t>Match? Matches?</a:t>
            </a:r>
          </a:p>
          <a:p>
            <a:r>
              <a:rPr lang="en-US" dirty="0" smtClean="0"/>
              <a:t>The hands on the clock … to have stopped.</a:t>
            </a:r>
          </a:p>
          <a:p>
            <a:pPr>
              <a:buNone/>
            </a:pPr>
            <a:r>
              <a:rPr lang="en-US" dirty="0" smtClean="0"/>
              <a:t>Seem? Seems?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Practice 4. p. </a:t>
            </a:r>
            <a:r>
              <a:rPr lang="en-US" dirty="0" smtClean="0">
                <a:solidFill>
                  <a:schemeClr val="tx1"/>
                </a:solidFill>
              </a:rPr>
              <a:t>316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 descr="E:\FILES\PFILES\MSOFFICE\MEDIA\CNTCD1\ClipArt5\j028133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676400"/>
            <a:ext cx="1865014" cy="248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Hardship TWO: INDEFINITE PRONOUNS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676400"/>
            <a:ext cx="6400800" cy="4648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Each, either, neither, anybody, anyone, everyone, someone, no one, anything, everything, nothing, something, one</a:t>
            </a:r>
            <a:endParaRPr lang="en-US" dirty="0" smtClean="0"/>
          </a:p>
          <a:p>
            <a:pPr>
              <a:buNone/>
            </a:pPr>
            <a:r>
              <a:rPr lang="en-US" u="sng" dirty="0" smtClean="0"/>
              <a:t>Neither</a:t>
            </a:r>
            <a:r>
              <a:rPr lang="en-US" dirty="0" smtClean="0"/>
              <a:t> of the swimmers … prepared to lose.     was? were?</a:t>
            </a:r>
          </a:p>
          <a:p>
            <a:pPr>
              <a:buNone/>
            </a:pPr>
            <a:r>
              <a:rPr lang="en-US" u="sng" dirty="0" smtClean="0"/>
              <a:t>Something</a:t>
            </a:r>
            <a:r>
              <a:rPr lang="en-US" dirty="0" smtClean="0"/>
              <a:t> on the bottom of my shoes … them stick to the floor. makes? make?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Practice 5 </a:t>
            </a:r>
            <a:r>
              <a:rPr lang="en-US" dirty="0" smtClean="0">
                <a:solidFill>
                  <a:schemeClr val="tx1"/>
                </a:solidFill>
              </a:rPr>
              <a:t>p.317  </a:t>
            </a:r>
            <a:r>
              <a:rPr lang="en-US" dirty="0" smtClean="0">
                <a:solidFill>
                  <a:schemeClr val="tx1"/>
                </a:solidFill>
              </a:rPr>
              <a:t>List: p. </a:t>
            </a:r>
            <a:r>
              <a:rPr lang="en-US" dirty="0" smtClean="0">
                <a:solidFill>
                  <a:schemeClr val="tx1"/>
                </a:solidFill>
              </a:rPr>
              <a:t>316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 descr="E:\FILES\PFILES\MSOFFICE\MEDIA\CNTCD1\ClipArt5\j0281333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0"/>
            <a:ext cx="1524000" cy="2307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7620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Hardship THREE: SUBJECT FOLLOWS THE VERB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5600" y="1600200"/>
            <a:ext cx="6096000" cy="4724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Nestled in the little valley … a cluster of little houses.</a:t>
            </a:r>
          </a:p>
          <a:p>
            <a:pPr>
              <a:buNone/>
            </a:pPr>
            <a:r>
              <a:rPr lang="en-US" dirty="0" smtClean="0"/>
              <a:t>was? were?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… no more tissues left in the box.</a:t>
            </a:r>
          </a:p>
          <a:p>
            <a:pPr>
              <a:buNone/>
            </a:pPr>
            <a:r>
              <a:rPr lang="en-US" dirty="0" smtClean="0"/>
              <a:t>is? are?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Practice 6 </a:t>
            </a:r>
            <a:r>
              <a:rPr lang="en-US" dirty="0" smtClean="0">
                <a:solidFill>
                  <a:schemeClr val="tx1"/>
                </a:solidFill>
              </a:rPr>
              <a:t>p.318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 descr="E:\FILES\PFILES\MSOFFICE\MEDIA\CNTCD1\ClipArt5\j0281333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676400"/>
            <a:ext cx="1865014" cy="2480650"/>
          </a:xfrm>
          <a:prstGeom prst="rect">
            <a:avLst/>
          </a:prstGeom>
          <a:noFill/>
        </p:spPr>
      </p:pic>
      <p:pic>
        <p:nvPicPr>
          <p:cNvPr id="8" name="Din Din Wo (Little Child).wma">
            <a:hlinkClick r:id="" action="ppaction://media"/>
          </p:cNvPr>
          <p:cNvPicPr>
            <a:picLocks noGrp="1" noRot="1" noChangeAspect="1"/>
          </p:cNvPicPr>
          <p:nvPr>
            <p:ph sz="half" idx="1"/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1219200" y="4267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8582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Hardship </a:t>
            </a:r>
            <a:r>
              <a:rPr lang="en-US" dirty="0" err="1" smtClean="0"/>
              <a:t>FOUr</a:t>
            </a:r>
            <a:r>
              <a:rPr lang="en-US" dirty="0" smtClean="0"/>
              <a:t>: Compound subjects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447800"/>
            <a:ext cx="5715000" cy="495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Tina and her brother …. scheduled to arrive today.</a:t>
            </a:r>
          </a:p>
          <a:p>
            <a:pPr>
              <a:buNone/>
            </a:pPr>
            <a:r>
              <a:rPr lang="en-US" dirty="0" smtClean="0"/>
              <a:t>is? are?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good book and a warm fire … all I need on a cold winter night.</a:t>
            </a:r>
          </a:p>
          <a:p>
            <a:pPr>
              <a:buNone/>
            </a:pPr>
            <a:r>
              <a:rPr lang="en-US" dirty="0" smtClean="0"/>
              <a:t>is? are?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Practice 7 </a:t>
            </a:r>
            <a:r>
              <a:rPr lang="en-US" dirty="0" smtClean="0">
                <a:solidFill>
                  <a:schemeClr val="tx1"/>
                </a:solidFill>
              </a:rPr>
              <a:t>p.319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E:\FILES\PFILES\MSOFFICE\MEDIA\CNTCD1\ClipArt5\j0281333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1" y="1276535"/>
            <a:ext cx="1676400" cy="23810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royal Hardship </a:t>
            </a:r>
            <a:r>
              <a:rPr lang="en-US" sz="2400" dirty="0" err="1" smtClean="0"/>
              <a:t>FOUr</a:t>
            </a:r>
            <a:r>
              <a:rPr lang="en-US" sz="2400" dirty="0" smtClean="0"/>
              <a:t>: Compound subjects with </a:t>
            </a:r>
            <a:r>
              <a:rPr lang="en-US" sz="2400" i="1" dirty="0" smtClean="0"/>
              <a:t>either or neither nor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1905000" cy="26670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4600" y="1600200"/>
            <a:ext cx="64770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Either the cat or </a:t>
            </a:r>
            <a:r>
              <a:rPr lang="en-US" b="1" dirty="0" smtClean="0"/>
              <a:t>the dog was locked </a:t>
            </a:r>
            <a:r>
              <a:rPr lang="en-US" dirty="0" smtClean="0"/>
              <a:t>out on the night of the murder.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Either the cats or </a:t>
            </a:r>
            <a:r>
              <a:rPr lang="en-US" b="1" dirty="0" smtClean="0"/>
              <a:t>the dogs were locked </a:t>
            </a:r>
            <a:r>
              <a:rPr lang="en-US" dirty="0" smtClean="0"/>
              <a:t>out on the night of the murder.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Either the cats or </a:t>
            </a:r>
            <a:r>
              <a:rPr lang="en-US" b="1" dirty="0" smtClean="0"/>
              <a:t>the dog was locked </a:t>
            </a:r>
            <a:r>
              <a:rPr lang="en-US" dirty="0" smtClean="0"/>
              <a:t>out on the night of the murder.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Either the dog or</a:t>
            </a:r>
            <a:r>
              <a:rPr lang="en-US" b="1" dirty="0" smtClean="0"/>
              <a:t> the cats were locked </a:t>
            </a:r>
            <a:r>
              <a:rPr lang="en-US" dirty="0" smtClean="0"/>
              <a:t>out on the night of the murder. </a:t>
            </a:r>
          </a:p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</a:rPr>
              <a:t>Practice 8 </a:t>
            </a:r>
            <a:r>
              <a:rPr lang="en-US" b="1" dirty="0" smtClean="0">
                <a:solidFill>
                  <a:schemeClr val="tx1"/>
                </a:solidFill>
              </a:rPr>
              <a:t>p.321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E:\FILES\PFILES\MSOFFICE\MEDIA\CNTCD1\ClipArt5\j0281333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0"/>
            <a:ext cx="1524000" cy="2307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3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3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134</TotalTime>
  <Words>389</Words>
  <Application>Microsoft Office PowerPoint</Application>
  <PresentationFormat>On-screen Show (4:3)</PresentationFormat>
  <Paragraphs>61</Paragraphs>
  <Slides>8</Slides>
  <Notes>8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CHAPTER 14</vt:lpstr>
      <vt:lpstr>Agreement is about singulars VERBS going with singular nouns and plural verbs going with plural verbs</vt:lpstr>
      <vt:lpstr>IT’S TOO EASY!!!!</vt:lpstr>
      <vt:lpstr>Hardship One: Prepositional phrase between subject and verb</vt:lpstr>
      <vt:lpstr>Hardship TWO: INDEFINITE PRONOUNS</vt:lpstr>
      <vt:lpstr>Hardship THREE: SUBJECT FOLLOWS THE VERB </vt:lpstr>
      <vt:lpstr>Hardship FOUr: Compound subjects</vt:lpstr>
      <vt:lpstr>The royal Hardship FOUr: Compound subjects with either or neither nor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</dc:title>
  <dc:creator>Idelkio Mellis</dc:creator>
  <cp:lastModifiedBy>Idelkio Mellis</cp:lastModifiedBy>
  <cp:revision>38</cp:revision>
  <dcterms:created xsi:type="dcterms:W3CDTF">2008-09-10T01:34:04Z</dcterms:created>
  <dcterms:modified xsi:type="dcterms:W3CDTF">2010-02-17T12:42:14Z</dcterms:modified>
</cp:coreProperties>
</file>