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Default Extension="gif" ContentType="image/gif"/>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7" r:id="rId3"/>
    <p:sldId id="258" r:id="rId4"/>
    <p:sldId id="259" r:id="rId5"/>
    <p:sldId id="260" r:id="rId6"/>
    <p:sldId id="262" r:id="rId7"/>
    <p:sldId id="261"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7" d="100"/>
          <a:sy n="37" d="100"/>
        </p:scale>
        <p:origin x="-78" y="-114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75287D-B268-4D9A-9794-8E3431D53830}" type="datetimeFigureOut">
              <a:rPr lang="en-US" smtClean="0"/>
              <a:pPr/>
              <a:t>11/16/2009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E3795E-A533-4478-B693-308516C5FEF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E3795E-A533-4478-B693-308516C5FEF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E3795E-A533-4478-B693-308516C5FEFE}"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E3795E-A533-4478-B693-308516C5FEF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E3795E-A533-4478-B693-308516C5FEF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E3795E-A533-4478-B693-308516C5FEF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E3795E-A533-4478-B693-308516C5FEF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E3795E-A533-4478-B693-308516C5FEF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E3795E-A533-4478-B693-308516C5FEF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E3795E-A533-4478-B693-308516C5FEF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E3795E-A533-4478-B693-308516C5FEF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4E39F1C8-C60F-4506-AA65-C7F09C47AAAB}" type="datetimeFigureOut">
              <a:rPr lang="en-US" smtClean="0"/>
              <a:pPr/>
              <a:t>11/16/2009</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B6EE0B33-FE58-4B2D-9024-4CE7E4B5F9B8}"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39F1C8-C60F-4506-AA65-C7F09C47AAAB}" type="datetimeFigureOut">
              <a:rPr lang="en-US" smtClean="0"/>
              <a:pPr/>
              <a:t>11/16/2009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EE0B33-FE58-4B2D-9024-4CE7E4B5F9B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39F1C8-C60F-4506-AA65-C7F09C47AAAB}" type="datetimeFigureOut">
              <a:rPr lang="en-US" smtClean="0"/>
              <a:pPr/>
              <a:t>11/16/2009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EE0B33-FE58-4B2D-9024-4CE7E4B5F9B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39F1C8-C60F-4506-AA65-C7F09C47AAAB}" type="datetimeFigureOut">
              <a:rPr lang="en-US" smtClean="0"/>
              <a:pPr/>
              <a:t>11/16/2009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EE0B33-FE58-4B2D-9024-4CE7E4B5F9B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E39F1C8-C60F-4506-AA65-C7F09C47AAAB}" type="datetimeFigureOut">
              <a:rPr lang="en-US" smtClean="0"/>
              <a:pPr/>
              <a:t>11/16/2009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EE0B33-FE58-4B2D-9024-4CE7E4B5F9B8}"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E39F1C8-C60F-4506-AA65-C7F09C47AAAB}" type="datetimeFigureOut">
              <a:rPr lang="en-US" smtClean="0"/>
              <a:pPr/>
              <a:t>11/16/2009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EE0B33-FE58-4B2D-9024-4CE7E4B5F9B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E39F1C8-C60F-4506-AA65-C7F09C47AAAB}" type="datetimeFigureOut">
              <a:rPr lang="en-US" smtClean="0"/>
              <a:pPr/>
              <a:t>11/16/2009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EE0B33-FE58-4B2D-9024-4CE7E4B5F9B8}"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E39F1C8-C60F-4506-AA65-C7F09C47AAAB}" type="datetimeFigureOut">
              <a:rPr lang="en-US" smtClean="0"/>
              <a:pPr/>
              <a:t>11/16/2009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EE0B33-FE58-4B2D-9024-4CE7E4B5F9B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E39F1C8-C60F-4506-AA65-C7F09C47AAAB}" type="datetimeFigureOut">
              <a:rPr lang="en-US" smtClean="0"/>
              <a:pPr/>
              <a:t>11/16/2009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EE0B33-FE58-4B2D-9024-4CE7E4B5F9B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E39F1C8-C60F-4506-AA65-C7F09C47AAAB}" type="datetimeFigureOut">
              <a:rPr lang="en-US" smtClean="0"/>
              <a:pPr/>
              <a:t>11/16/2009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EE0B33-FE58-4B2D-9024-4CE7E4B5F9B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4E39F1C8-C60F-4506-AA65-C7F09C47AAAB}" type="datetimeFigureOut">
              <a:rPr lang="en-US" smtClean="0"/>
              <a:pPr/>
              <a:t>11/16/2009</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B6EE0B33-FE58-4B2D-9024-4CE7E4B5F9B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4E39F1C8-C60F-4506-AA65-C7F09C47AAAB}" type="datetimeFigureOut">
              <a:rPr lang="en-US" smtClean="0"/>
              <a:pPr/>
              <a:t>11/16/2009</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B6EE0B33-FE58-4B2D-9024-4CE7E4B5F9B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Critical Thinking: Good reasoning</a:t>
            </a:r>
            <a:endParaRPr lang="en-US" dirty="0"/>
          </a:p>
        </p:txBody>
      </p:sp>
      <p:sp>
        <p:nvSpPr>
          <p:cNvPr id="3" name="Subtitle 2"/>
          <p:cNvSpPr>
            <a:spLocks noGrp="1"/>
          </p:cNvSpPr>
          <p:nvPr>
            <p:ph type="subTitle" idx="1"/>
          </p:nvPr>
        </p:nvSpPr>
        <p:spPr/>
        <p:txBody>
          <a:bodyPr/>
          <a:lstStyle/>
          <a:p>
            <a:r>
              <a:rPr lang="en-US" dirty="0" smtClean="0"/>
              <a:t>EN112  Fall,  2009</a:t>
            </a:r>
          </a:p>
          <a:p>
            <a:r>
              <a:rPr lang="en-US" dirty="0" err="1" smtClean="0"/>
              <a:t>Melis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If I pay cash more often, will I spend less?</a:t>
            </a:r>
            <a:endParaRPr lang="en-US" sz="3200" dirty="0"/>
          </a:p>
        </p:txBody>
      </p:sp>
      <p:sp>
        <p:nvSpPr>
          <p:cNvPr id="3" name="Content Placeholder 2"/>
          <p:cNvSpPr>
            <a:spLocks noGrp="1"/>
          </p:cNvSpPr>
          <p:nvPr>
            <p:ph idx="1"/>
          </p:nvPr>
        </p:nvSpPr>
        <p:spPr/>
        <p:txBody>
          <a:bodyPr/>
          <a:lstStyle/>
          <a:p>
            <a:r>
              <a:rPr lang="en-US" dirty="0" smtClean="0"/>
              <a:t>In 2008,</a:t>
            </a:r>
            <a:r>
              <a:rPr lang="en-US" i="1" dirty="0" smtClean="0"/>
              <a:t> </a:t>
            </a:r>
            <a:r>
              <a:rPr lang="en-US" dirty="0" smtClean="0"/>
              <a:t>the </a:t>
            </a:r>
            <a:r>
              <a:rPr lang="en-US" i="1" dirty="0" smtClean="0"/>
              <a:t>Journal of Experimental Psychology </a:t>
            </a:r>
            <a:r>
              <a:rPr lang="en-US" dirty="0" smtClean="0"/>
              <a:t> found that people spend less if they use cash than if they write checks or use credit cards because they “feel the outflow of money”</a:t>
            </a:r>
          </a:p>
          <a:p>
            <a:r>
              <a:rPr lang="en-US" dirty="0" smtClean="0"/>
              <a:t>Another study published in April, 2009, also found that people spend a $20 bill more hesitantly than a $5 bill</a:t>
            </a:r>
          </a:p>
          <a:p>
            <a:r>
              <a:rPr lang="en-US" dirty="0" smtClean="0"/>
              <a:t>(Source: AARP Bulletin)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thinking</a:t>
            </a:r>
            <a:endParaRPr lang="en-US" dirty="0"/>
          </a:p>
        </p:txBody>
      </p:sp>
      <p:sp>
        <p:nvSpPr>
          <p:cNvPr id="3" name="Content Placeholder 2"/>
          <p:cNvSpPr>
            <a:spLocks noGrp="1"/>
          </p:cNvSpPr>
          <p:nvPr>
            <p:ph idx="1"/>
          </p:nvPr>
        </p:nvSpPr>
        <p:spPr/>
        <p:txBody>
          <a:bodyPr/>
          <a:lstStyle/>
          <a:p>
            <a:r>
              <a:rPr lang="en-US" dirty="0" smtClean="0"/>
              <a:t> Thinking that is not thinking (daydreaming, hesitating)</a:t>
            </a:r>
          </a:p>
          <a:p>
            <a:r>
              <a:rPr lang="en-US" dirty="0" smtClean="0"/>
              <a:t>Thinking that is reasoning: using known information to reach conclusions following logical steps</a:t>
            </a:r>
          </a:p>
          <a:p>
            <a:r>
              <a:rPr lang="en-US" dirty="0" smtClean="0"/>
              <a:t>The way you do everything you do is based on thinking</a:t>
            </a:r>
          </a:p>
          <a:p>
            <a:r>
              <a:rPr lang="en-US" b="1" dirty="0" smtClean="0"/>
              <a:t>Critical thinking is thinking about our thinking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5" presetClass="emph" presetSubtype="1" nodeType="clickEffect">
                                  <p:stCondLst>
                                    <p:cond delay="0"/>
                                  </p:stCondLst>
                                  <p:childTnLst>
                                    <p:set>
                                      <p:cBhvr override="childStyle">
                                        <p:cTn id="29" dur="indefinite"/>
                                        <p:tgtEl>
                                          <p:spTgt spid="3">
                                            <p:txEl>
                                              <p:pRg st="1" end="1"/>
                                            </p:txEl>
                                          </p:spTgt>
                                        </p:tgtEl>
                                        <p:attrNameLst>
                                          <p:attrName>style.fontStyle</p:attrName>
                                        </p:attrNameLst>
                                      </p:cBhvr>
                                      <p:to>
                                        <p:strVal val="normal"/>
                                      </p:to>
                                    </p:set>
                                    <p:set>
                                      <p:cBhvr override="childStyle">
                                        <p:cTn id="30" dur="indefinite"/>
                                        <p:tgtEl>
                                          <p:spTgt spid="3">
                                            <p:txEl>
                                              <p:pRg st="1" end="1"/>
                                            </p:txEl>
                                          </p:spTgt>
                                        </p:tgtEl>
                                        <p:attrNameLst>
                                          <p:attrName>style.fontWeight</p:attrName>
                                        </p:attrNameLst>
                                      </p:cBhvr>
                                      <p:to>
                                        <p:strVal val="bold"/>
                                      </p:to>
                                    </p:set>
                                    <p:set>
                                      <p:cBhvr override="childStyle">
                                        <p:cTn id="31" dur="indefinite"/>
                                        <p:tgtEl>
                                          <p:spTgt spid="3">
                                            <p:txEl>
                                              <p:pRg st="1" end="1"/>
                                            </p:txEl>
                                          </p:spTgt>
                                        </p:tgtEl>
                                        <p:attrNameLst>
                                          <p:attrName>style.textDecorationUnderline</p:attrName>
                                        </p:attrNameLst>
                                      </p:cBhvr>
                                      <p:to>
                                        <p:strVal val="false"/>
                                      </p:to>
                                    </p:se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nodeType="clickEffect">
                                  <p:stCondLst>
                                    <p:cond delay="0"/>
                                  </p:stCondLst>
                                  <p:childTnLst>
                                    <p:animEffect transition="out" filter="fade">
                                      <p:cBhvr>
                                        <p:cTn id="35" dur="500" tmFilter="0, 0; .2, .5; .8, .5; 1, 0"/>
                                        <p:tgtEl>
                                          <p:spTgt spid="3">
                                            <p:txEl>
                                              <p:pRg st="1" end="1"/>
                                            </p:txEl>
                                          </p:spTgt>
                                        </p:tgtEl>
                                      </p:cBhvr>
                                    </p:animEffect>
                                    <p:animScale>
                                      <p:cBhvr>
                                        <p:cTn id="36" dur="250" autoRev="1" fill="hold"/>
                                        <p:tgtEl>
                                          <p:spTgt spid="3">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Thinking that is reasoning</a:t>
            </a:r>
            <a:endParaRPr lang="en-US" dirty="0"/>
          </a:p>
        </p:txBody>
      </p:sp>
      <p:sp>
        <p:nvSpPr>
          <p:cNvPr id="6" name="Content Placeholder 5"/>
          <p:cNvSpPr>
            <a:spLocks noGrp="1"/>
          </p:cNvSpPr>
          <p:nvPr>
            <p:ph idx="1"/>
          </p:nvPr>
        </p:nvSpPr>
        <p:spPr/>
        <p:txBody>
          <a:bodyPr/>
          <a:lstStyle/>
          <a:p>
            <a:pPr>
              <a:buNone/>
            </a:pPr>
            <a:r>
              <a:rPr lang="en-US" u="sng" dirty="0" smtClean="0"/>
              <a:t>The classical example</a:t>
            </a:r>
          </a:p>
          <a:p>
            <a:r>
              <a:rPr lang="en-US" dirty="0" smtClean="0"/>
              <a:t>All men are mortal</a:t>
            </a:r>
          </a:p>
          <a:p>
            <a:r>
              <a:rPr lang="en-US" dirty="0" smtClean="0"/>
              <a:t>Socrates is a man</a:t>
            </a:r>
          </a:p>
          <a:p>
            <a:pPr>
              <a:buNone/>
            </a:pPr>
            <a:r>
              <a:rPr lang="en-US" dirty="0" smtClean="0"/>
              <a:t>THEREFORE</a:t>
            </a:r>
          </a:p>
          <a:p>
            <a:r>
              <a:rPr lang="en-US" dirty="0" smtClean="0"/>
              <a:t>Socrates is mortal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slide(fromBottom)">
                                      <p:cBhvr>
                                        <p:cTn id="13" dur="2000"/>
                                        <p:tgtEl>
                                          <p:spTgt spid="6">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6">
                                            <p:txEl>
                                              <p:pRg st="3" end="3"/>
                                            </p:txEl>
                                          </p:spTgt>
                                        </p:tgtEl>
                                        <p:attrNameLst>
                                          <p:attrName>style.visibility</p:attrName>
                                        </p:attrNameLst>
                                      </p:cBhvr>
                                      <p:to>
                                        <p:strVal val="visible"/>
                                      </p:to>
                                    </p:set>
                                    <p:animEffect transition="in" filter="checkerboard(across)">
                                      <p:cBhvr>
                                        <p:cTn id="18" dur="500"/>
                                        <p:tgtEl>
                                          <p:spTgt spid="6">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6" presetClass="emph" presetSubtype="0" fill="hold" nodeType="clickEffect">
                                  <p:stCondLst>
                                    <p:cond delay="0"/>
                                  </p:stCondLst>
                                  <p:childTnLst>
                                    <p:animEffect transition="out" filter="fade">
                                      <p:cBhvr>
                                        <p:cTn id="22" dur="500" tmFilter="0, 0; .2, .5; .8, .5; 1, 0"/>
                                        <p:tgtEl>
                                          <p:spTgt spid="6">
                                            <p:txEl>
                                              <p:pRg st="3" end="3"/>
                                            </p:txEl>
                                          </p:spTgt>
                                        </p:tgtEl>
                                      </p:cBhvr>
                                    </p:animEffect>
                                    <p:animScale>
                                      <p:cBhvr>
                                        <p:cTn id="23" dur="250" autoRev="1" fill="hold"/>
                                        <p:tgtEl>
                                          <p:spTgt spid="6">
                                            <p:txEl>
                                              <p:pRg st="3" end="3"/>
                                            </p:txEl>
                                          </p:spTgt>
                                        </p:tgtEl>
                                      </p:cBhvr>
                                      <p:by x="105000" y="105000"/>
                                    </p:animScale>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Effect transition="in" filter="checkerboard(across)">
                                      <p:cBhvr>
                                        <p:cTn id="28"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all valid reasoning is true</a:t>
            </a:r>
            <a:endParaRPr lang="en-US" dirty="0"/>
          </a:p>
        </p:txBody>
      </p:sp>
      <p:sp>
        <p:nvSpPr>
          <p:cNvPr id="3" name="Content Placeholder 2"/>
          <p:cNvSpPr>
            <a:spLocks noGrp="1"/>
          </p:cNvSpPr>
          <p:nvPr>
            <p:ph idx="1"/>
          </p:nvPr>
        </p:nvSpPr>
        <p:spPr/>
        <p:txBody>
          <a:bodyPr/>
          <a:lstStyle/>
          <a:p>
            <a:r>
              <a:rPr lang="en-US" dirty="0" smtClean="0"/>
              <a:t>My cousin lives in Texas</a:t>
            </a:r>
          </a:p>
          <a:p>
            <a:r>
              <a:rPr lang="en-US" dirty="0" smtClean="0"/>
              <a:t>Texas is in France</a:t>
            </a:r>
          </a:p>
          <a:p>
            <a:pPr>
              <a:buNone/>
            </a:pPr>
            <a:r>
              <a:rPr lang="en-US" dirty="0" smtClean="0"/>
              <a:t>THEREFORE</a:t>
            </a:r>
          </a:p>
          <a:p>
            <a:r>
              <a:rPr lang="en-US" dirty="0" smtClean="0"/>
              <a:t>My cousin lives in France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slide(fromBottom)">
                                      <p:cBhvr>
                                        <p:cTn id="13" dur="2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checkerboard(across)">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6" presetClass="emph" presetSubtype="0" fill="hold" nodeType="clickEffect">
                                  <p:stCondLst>
                                    <p:cond delay="0"/>
                                  </p:stCondLst>
                                  <p:childTnLst>
                                    <p:animEffect transition="out" filter="fade">
                                      <p:cBhvr>
                                        <p:cTn id="22" dur="2000" tmFilter="0, 0; .2, .5; .8, .5; 1, 0"/>
                                        <p:tgtEl>
                                          <p:spTgt spid="3">
                                            <p:txEl>
                                              <p:pRg st="2" end="2"/>
                                            </p:txEl>
                                          </p:spTgt>
                                        </p:tgtEl>
                                      </p:cBhvr>
                                    </p:animEffect>
                                    <p:animScale>
                                      <p:cBhvr>
                                        <p:cTn id="23" dur="1000" autoRev="1" fill="hold"/>
                                        <p:tgtEl>
                                          <p:spTgt spid="3">
                                            <p:txEl>
                                              <p:pRg st="2" end="2"/>
                                            </p:txEl>
                                          </p:spTgt>
                                        </p:tgtEl>
                                      </p:cBhvr>
                                      <p:by x="105000" y="105000"/>
                                    </p:animScale>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slide(fromBottom)">
                                      <p:cBhvr>
                                        <p:cTn id="2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Two kinds of detectives: </a:t>
            </a:r>
            <a:br>
              <a:rPr lang="en-US" sz="3600" dirty="0" smtClean="0"/>
            </a:br>
            <a:r>
              <a:rPr lang="en-US" sz="3600" dirty="0" smtClean="0"/>
              <a:t>Detective 1: Sherlock Holmes</a:t>
            </a:r>
            <a:endParaRPr lang="en-US" sz="3600" dirty="0"/>
          </a:p>
        </p:txBody>
      </p:sp>
      <p:sp>
        <p:nvSpPr>
          <p:cNvPr id="3" name="Content Placeholder 2"/>
          <p:cNvSpPr>
            <a:spLocks noGrp="1"/>
          </p:cNvSpPr>
          <p:nvPr>
            <p:ph idx="1"/>
          </p:nvPr>
        </p:nvSpPr>
        <p:spPr/>
        <p:txBody>
          <a:bodyPr/>
          <a:lstStyle/>
          <a:p>
            <a:r>
              <a:rPr lang="en-US" dirty="0" smtClean="0">
                <a:solidFill>
                  <a:schemeClr val="accent3">
                    <a:lumMod val="60000"/>
                    <a:lumOff val="40000"/>
                  </a:schemeClr>
                </a:solidFill>
              </a:rPr>
              <a:t>Inductive logic:</a:t>
            </a:r>
          </a:p>
          <a:p>
            <a:pPr>
              <a:buNone/>
            </a:pPr>
            <a:r>
              <a:rPr lang="en-US" dirty="0" smtClean="0"/>
              <a:t>“There is a half smoked Camel in the ashtray; the cigarette was not put out  right; the captain smokes Camel; THEREFORE, the captain might have been in the room and must have left the room in a hurry.”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ductive.png"/>
          <p:cNvPicPr>
            <a:picLocks noChangeAspect="1"/>
          </p:cNvPicPr>
          <p:nvPr/>
        </p:nvPicPr>
        <p:blipFill>
          <a:blip r:embed="rId3" cstate="print"/>
          <a:stretch>
            <a:fillRect/>
          </a:stretch>
        </p:blipFill>
        <p:spPr>
          <a:xfrm>
            <a:off x="1524000" y="609600"/>
            <a:ext cx="5878286" cy="57912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Detective 2: Father Brown</a:t>
            </a:r>
            <a:endParaRPr lang="en-US" dirty="0"/>
          </a:p>
        </p:txBody>
      </p:sp>
      <p:sp>
        <p:nvSpPr>
          <p:cNvPr id="3" name="Content Placeholder 2"/>
          <p:cNvSpPr>
            <a:spLocks noGrp="1"/>
          </p:cNvSpPr>
          <p:nvPr>
            <p:ph idx="1"/>
          </p:nvPr>
        </p:nvSpPr>
        <p:spPr/>
        <p:txBody>
          <a:bodyPr/>
          <a:lstStyle/>
          <a:p>
            <a:r>
              <a:rPr lang="en-US" dirty="0" smtClean="0">
                <a:solidFill>
                  <a:schemeClr val="accent3">
                    <a:lumMod val="60000"/>
                    <a:lumOff val="40000"/>
                  </a:schemeClr>
                </a:solidFill>
              </a:rPr>
              <a:t>Deductive logic:</a:t>
            </a:r>
          </a:p>
          <a:p>
            <a:pPr>
              <a:buNone/>
            </a:pPr>
            <a:r>
              <a:rPr lang="en-US" dirty="0" smtClean="0"/>
              <a:t>“No self-respecting Frenchman would eat caviar with Dijon mustard. The man sitting over there claims to be French, but he is eating caviar with Dijon mustard. THEREFORE, the gentleman must be an imposter.”</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og.gif"/>
          <p:cNvPicPr>
            <a:picLocks noChangeAspect="1"/>
          </p:cNvPicPr>
          <p:nvPr/>
        </p:nvPicPr>
        <p:blipFill>
          <a:blip r:embed="rId3" cstate="print"/>
          <a:stretch>
            <a:fillRect/>
          </a:stretch>
        </p:blipFill>
        <p:spPr>
          <a:xfrm>
            <a:off x="2800350" y="566737"/>
            <a:ext cx="3543300" cy="572452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t>
            </a:r>
            <a:r>
              <a:rPr lang="en-US" dirty="0" smtClean="0"/>
              <a:t>cientific thinking</a:t>
            </a:r>
            <a:endParaRPr lang="en-US" dirty="0"/>
          </a:p>
        </p:txBody>
      </p:sp>
      <p:sp>
        <p:nvSpPr>
          <p:cNvPr id="3" name="Content Placeholder 2"/>
          <p:cNvSpPr>
            <a:spLocks noGrp="1"/>
          </p:cNvSpPr>
          <p:nvPr>
            <p:ph idx="1"/>
          </p:nvPr>
        </p:nvSpPr>
        <p:spPr/>
        <p:txBody>
          <a:bodyPr>
            <a:normAutofit lnSpcReduction="10000"/>
          </a:bodyPr>
          <a:lstStyle/>
          <a:p>
            <a:r>
              <a:rPr lang="en-US" dirty="0" smtClean="0"/>
              <a:t>D</a:t>
            </a:r>
            <a:r>
              <a:rPr lang="en-US" dirty="0" smtClean="0"/>
              <a:t>ata and theory</a:t>
            </a:r>
          </a:p>
          <a:p>
            <a:r>
              <a:rPr lang="en-US" dirty="0" smtClean="0"/>
              <a:t>Replicable and controlled experiments</a:t>
            </a:r>
          </a:p>
          <a:p>
            <a:r>
              <a:rPr lang="en-US" dirty="0" smtClean="0"/>
              <a:t>Mathematical procedures</a:t>
            </a:r>
          </a:p>
          <a:p>
            <a:r>
              <a:rPr lang="en-US" dirty="0" smtClean="0"/>
              <a:t>Observations</a:t>
            </a:r>
          </a:p>
          <a:p>
            <a:r>
              <a:rPr lang="en-US" dirty="0" smtClean="0"/>
              <a:t>Surveys, interviews</a:t>
            </a:r>
          </a:p>
          <a:p>
            <a:r>
              <a:rPr lang="en-US" dirty="0" smtClean="0"/>
              <a:t>Statistical analysis</a:t>
            </a:r>
          </a:p>
          <a:p>
            <a:r>
              <a:rPr lang="en-US" dirty="0" smtClean="0"/>
              <a:t>Validity can be proved by several independent and credible sources</a:t>
            </a:r>
          </a:p>
          <a:p>
            <a:r>
              <a:rPr lang="en-US" dirty="0" smtClean="0"/>
              <a:t>Falsifiable (other explanations are </a:t>
            </a:r>
            <a:r>
              <a:rPr lang="en-US" smtClean="0"/>
              <a:t>not valid)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20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8" dur="2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20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4" dur="2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20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50" dur="2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99</TotalTime>
  <Words>317</Words>
  <Application>Microsoft Office PowerPoint</Application>
  <PresentationFormat>On-screen Show (4:3)</PresentationFormat>
  <Paragraphs>48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Metro</vt:lpstr>
      <vt:lpstr>Critical Thinking: Good reasoning</vt:lpstr>
      <vt:lpstr>Types of thinking</vt:lpstr>
      <vt:lpstr>Thinking that is reasoning</vt:lpstr>
      <vt:lpstr>Not all valid reasoning is true</vt:lpstr>
      <vt:lpstr>Two kinds of detectives:  Detective 1: Sherlock Holmes</vt:lpstr>
      <vt:lpstr>Slide 6</vt:lpstr>
      <vt:lpstr>Detective 2: Father Brown</vt:lpstr>
      <vt:lpstr>Slide 8</vt:lpstr>
      <vt:lpstr>Scientific thinking</vt:lpstr>
      <vt:lpstr>If I pay cash more often, will I spend less?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Thinking</dc:title>
  <dc:creator>Idelkio Mellis</dc:creator>
  <cp:lastModifiedBy>Idelkio Mellis</cp:lastModifiedBy>
  <cp:revision>17</cp:revision>
  <dcterms:created xsi:type="dcterms:W3CDTF">2008-03-30T01:05:04Z</dcterms:created>
  <dcterms:modified xsi:type="dcterms:W3CDTF">2009-11-16T14:43:48Z</dcterms:modified>
</cp:coreProperties>
</file>