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6.xml" ContentType="application/vnd.openxmlformats-officedocument.presentationml.notes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852" r:id="rId1"/>
  </p:sldMasterIdLst>
  <p:notesMasterIdLst>
    <p:notesMasterId r:id="rId8"/>
  </p:notesMasterIdLst>
  <p:handoutMasterIdLst>
    <p:handoutMasterId r:id="rId9"/>
  </p:handoutMasterIdLst>
  <p:sldIdLst>
    <p:sldId id="256" r:id="rId2"/>
    <p:sldId id="258" r:id="rId3"/>
    <p:sldId id="259" r:id="rId4"/>
    <p:sldId id="257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64" autoAdjust="0"/>
    <p:restoredTop sz="94709" autoAdjust="0"/>
  </p:normalViewPr>
  <p:slideViewPr>
    <p:cSldViewPr>
      <p:cViewPr varScale="1">
        <p:scale>
          <a:sx n="88" d="100"/>
          <a:sy n="88" d="100"/>
        </p:scale>
        <p:origin x="-1050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18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860" y="-96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0D931F2-3784-49A3-82F3-606340B06FDE}" type="datetimeFigureOut">
              <a:rPr lang="en-US" smtClean="0"/>
              <a:pPr/>
              <a:t>3/10/2010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490D535-CD7E-4646-8D41-D18187D9E95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98E6B08-094C-44E4-9950-66341E26AE90}" type="datetimeFigureOut">
              <a:rPr lang="en-US" smtClean="0"/>
              <a:pPr/>
              <a:t>3/10/2010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1B55D27-7E82-45D8-8623-48DECBA2991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B55D27-7E82-45D8-8623-48DECBA29914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B55D27-7E82-45D8-8623-48DECBA29914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B55D27-7E82-45D8-8623-48DECBA29914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B55D27-7E82-45D8-8623-48DECBA29914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B55D27-7E82-45D8-8623-48DECBA29914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B55D27-7E82-45D8-8623-48DECBA29914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2AE654-ADDB-4C1C-90FA-88B591912C40}" type="datetime1">
              <a:rPr lang="en-US" smtClean="0"/>
              <a:pPr/>
              <a:t>3/10/2010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 smtClean="0"/>
              <a:t>I. Melis             BMCC                 Fall, 2007</a:t>
            </a:r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BBC5F0-5870-4761-BACC-E8E7CA21205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CA50AC-5461-4E34-BC66-FAFE39384E8B}" type="datetime1">
              <a:rPr lang="en-US" smtClean="0"/>
              <a:pPr/>
              <a:t>3/10/2010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 smtClean="0"/>
              <a:t>I. Melis             BMCC                 Fall, 2007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BBC5F0-5870-4761-BACC-E8E7CA21205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F792A-304A-42BA-AD3F-D8AC13977608}" type="datetime1">
              <a:rPr lang="en-US" smtClean="0"/>
              <a:pPr/>
              <a:t>3/10/2010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 smtClean="0"/>
              <a:t>I. Melis             BMCC                 Fall, 2007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BBC5F0-5870-4761-BACC-E8E7CA21205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E9E4FF-30CA-41C4-B5EC-777F4A032580}" type="datetime1">
              <a:rPr lang="en-US" smtClean="0"/>
              <a:pPr/>
              <a:t>3/10/2010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 smtClean="0"/>
              <a:t>I. Melis             BMCC                 Fall, 2007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BBC5F0-5870-4761-BACC-E8E7CA21205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C9B7F-B255-4775-9B88-E51F98E1E583}" type="datetime1">
              <a:rPr lang="en-US" smtClean="0"/>
              <a:pPr/>
              <a:t>3/10/2010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 smtClean="0"/>
              <a:t>I. Melis             BMCC                 Fall, 2007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BBC5F0-5870-4761-BACC-E8E7CA21205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1AC2C-E6DE-4991-BFAF-9A1762333043}" type="datetime1">
              <a:rPr lang="en-US" smtClean="0"/>
              <a:pPr/>
              <a:t>3/10/2010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 smtClean="0"/>
              <a:t>I. Melis             BMCC                 Fall, 2007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BBC5F0-5870-4761-BACC-E8E7CA21205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F9106-0F0F-4708-A3D7-85259A67F5A1}" type="datetime1">
              <a:rPr lang="en-US" smtClean="0"/>
              <a:pPr/>
              <a:t>3/10/2010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 smtClean="0"/>
              <a:t>I. Melis             BMCC                 Fall, 2007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BBC5F0-5870-4761-BACC-E8E7CA21205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234A6-B46C-46F8-8B47-D5BF5DEB0227}" type="datetime1">
              <a:rPr lang="en-US" smtClean="0"/>
              <a:pPr/>
              <a:t>3/10/2010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 smtClean="0"/>
              <a:t>I. Melis             BMCC                 Fall, 2007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BBC5F0-5870-4761-BACC-E8E7CA21205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F4D67-5C91-4256-B29A-A344730CCC2A}" type="datetime1">
              <a:rPr lang="en-US" smtClean="0"/>
              <a:pPr/>
              <a:t>3/10/2010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 smtClean="0"/>
              <a:t>I. Melis             BMCC                 Fall, 2007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BBC5F0-5870-4761-BACC-E8E7CA21205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D1C17-CCFE-48CF-95D1-DC6598CC013B}" type="datetime1">
              <a:rPr lang="en-US" smtClean="0"/>
              <a:pPr/>
              <a:t>3/10/2010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 smtClean="0"/>
              <a:t>I. Melis             BMCC                 Fall, 2007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BBC5F0-5870-4761-BACC-E8E7CA21205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18A018-6D98-48BC-90C3-9CFD8739393F}" type="datetime1">
              <a:rPr lang="en-US" smtClean="0"/>
              <a:pPr/>
              <a:t>3/10/2010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 smtClean="0"/>
              <a:t>I. Melis             BMCC                 Fall, 2007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23BBC5F0-5870-4761-BACC-E8E7CA21205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6B4375E4-9E54-4A6E-879F-FBFA65F454F5}" type="datetime1">
              <a:rPr lang="en-US" smtClean="0"/>
              <a:pPr/>
              <a:t>3/10/2010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r>
              <a:rPr lang="nb-NO" smtClean="0"/>
              <a:t>I. Melis             BMCC                 Fall, 2007</a:t>
            </a:r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23BBC5F0-5870-4761-BACC-E8E7CA21205D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dk1" tx1="lt1" bg2="dk2" tx2="lt2" accent1="accent1" accent2="accent2" accent3="accent3" accent4="accent4" accent5="accent5" accent6="accent6" hlink="hlink" folHlink="folHlink"/>
  <p:sldLayoutIdLst>
    <p:sldLayoutId id="2147483853" r:id="rId1"/>
    <p:sldLayoutId id="2147483854" r:id="rId2"/>
    <p:sldLayoutId id="2147483855" r:id="rId3"/>
    <p:sldLayoutId id="2147483856" r:id="rId4"/>
    <p:sldLayoutId id="2147483857" r:id="rId5"/>
    <p:sldLayoutId id="2147483858" r:id="rId6"/>
    <p:sldLayoutId id="2147483859" r:id="rId7"/>
    <p:sldLayoutId id="2147483860" r:id="rId8"/>
    <p:sldLayoutId id="2147483861" r:id="rId9"/>
    <p:sldLayoutId id="2147483862" r:id="rId10"/>
    <p:sldLayoutId id="2147483863" r:id="rId11"/>
  </p:sldLayoutIdLst>
  <p:timing>
    <p:tnLst>
      <p:par>
        <p:cTn id="1" dur="indefinite" restart="never" nodeType="tmRoot"/>
      </p:par>
    </p:tnLst>
  </p:timing>
  <p:hf hdr="0" dt="0"/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EN111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pPr algn="ctr"/>
            <a:r>
              <a:rPr lang="en-US" dirty="0" smtClean="0"/>
              <a:t>Lessons of writing for Bay Mills Community College students</a:t>
            </a:r>
          </a:p>
          <a:p>
            <a:pPr algn="ctr"/>
            <a:r>
              <a:rPr lang="en-US" dirty="0" smtClean="0"/>
              <a:t> Chapter </a:t>
            </a:r>
            <a:r>
              <a:rPr lang="en-US" dirty="0" smtClean="0"/>
              <a:t>19: </a:t>
            </a:r>
            <a:r>
              <a:rPr lang="en-US" dirty="0" smtClean="0"/>
              <a:t>Pronoun problems</a:t>
            </a:r>
          </a:p>
          <a:p>
            <a:pPr algn="ctr"/>
            <a:r>
              <a:rPr lang="en-US" dirty="0" smtClean="0"/>
              <a:t>Reference, Agreement and Shift in Point of View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000" dirty="0" smtClean="0"/>
              <a:t>AGREEMENT, as we already know, is about singulars, plurals and – pc…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None/>
            </a:pPr>
            <a:r>
              <a:rPr lang="en-US" dirty="0" smtClean="0">
                <a:solidFill>
                  <a:srgbClr val="FF0000"/>
                </a:solidFill>
              </a:rPr>
              <a:t>INCORRECT IN Standard Written American English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 smtClean="0">
                <a:solidFill>
                  <a:srgbClr val="FF0000"/>
                </a:solidFill>
              </a:rPr>
              <a:t>Everybody has their goals in life.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 smtClean="0">
                <a:solidFill>
                  <a:srgbClr val="FF0000"/>
                </a:solidFill>
              </a:rPr>
              <a:t>Everybody has his goals in life.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 smtClean="0">
                <a:solidFill>
                  <a:srgbClr val="FF0000"/>
                </a:solidFill>
              </a:rPr>
              <a:t>Everybody has her goals in life.</a:t>
            </a:r>
          </a:p>
          <a:p>
            <a:pPr marL="514350" indent="-514350">
              <a:buNone/>
            </a:pPr>
            <a:r>
              <a:rPr lang="en-US" dirty="0" smtClean="0"/>
              <a:t>CORRECT:</a:t>
            </a:r>
          </a:p>
          <a:p>
            <a:pPr marL="514350" indent="-514350">
              <a:buNone/>
            </a:pPr>
            <a:r>
              <a:rPr lang="en-US" dirty="0" smtClean="0"/>
              <a:t>Everybody has goals in life.</a:t>
            </a:r>
          </a:p>
          <a:p>
            <a:pPr marL="514350" indent="-514350">
              <a:buNone/>
            </a:pPr>
            <a:r>
              <a:rPr lang="en-US" dirty="0" smtClean="0"/>
              <a:t>Everybody has his or her goals in life.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 dirty="0" smtClean="0"/>
              <a:t>I. Melis             BMCC                 Winter, </a:t>
            </a:r>
            <a:r>
              <a:rPr lang="nb-NO" dirty="0" smtClean="0"/>
              <a:t>2010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BBC5F0-5870-4761-BACC-E8E7CA21205D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3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8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3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600" dirty="0" smtClean="0"/>
              <a:t>Pronoun agreement requires good sense of non-biased and non-exclusive language use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389120"/>
          </a:xfrm>
        </p:spPr>
        <p:txBody>
          <a:bodyPr>
            <a:normAutofit/>
          </a:bodyPr>
          <a:lstStyle/>
          <a:p>
            <a:r>
              <a:rPr lang="en-US" sz="3200" dirty="0" smtClean="0"/>
              <a:t>USE IT WITH MODERATION</a:t>
            </a:r>
          </a:p>
          <a:p>
            <a:pPr>
              <a:buNone/>
            </a:pPr>
            <a:r>
              <a:rPr lang="en-US" sz="2800" dirty="0" smtClean="0"/>
              <a:t>A well-kept horse needs to have his or her feed time at regular intervals.  (No PC for animals!)</a:t>
            </a:r>
          </a:p>
          <a:p>
            <a:pPr>
              <a:buNone/>
            </a:pPr>
            <a:r>
              <a:rPr lang="en-US" sz="2800" dirty="0" smtClean="0"/>
              <a:t>A student must see his or her advisor before registration. (Can you just say “an advisor”?)</a:t>
            </a:r>
          </a:p>
          <a:p>
            <a:pPr>
              <a:buNone/>
            </a:pPr>
            <a:r>
              <a:rPr lang="en-US" sz="2800" dirty="0" smtClean="0"/>
              <a:t>A nurse can lose her certification for minor violations. (Don’t exclude those brave men!)</a:t>
            </a:r>
          </a:p>
          <a:p>
            <a:pPr>
              <a:buNone/>
            </a:pPr>
            <a:r>
              <a:rPr lang="en-US" sz="2800" dirty="0" smtClean="0"/>
              <a:t>Professors and their wives are cordially invited to attend the reception. (This is VERY BAD!)</a:t>
            </a:r>
            <a:endParaRPr lang="en-US" sz="3200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 dirty="0" smtClean="0"/>
              <a:t>I. Melis             BMCC                 </a:t>
            </a:r>
            <a:r>
              <a:rPr lang="nb-NO" dirty="0" smtClean="0"/>
              <a:t>Winter</a:t>
            </a:r>
            <a:r>
              <a:rPr lang="nb-NO" dirty="0" smtClean="0"/>
              <a:t> 2010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BBC5F0-5870-4761-BACC-E8E7CA21205D}" type="slidenum">
              <a:rPr lang="en-US" smtClean="0"/>
              <a:pPr/>
              <a:t>3</a:t>
            </a:fld>
            <a:endParaRPr lang="en-US"/>
          </a:p>
        </p:txBody>
      </p:sp>
      <p:cxnSp>
        <p:nvCxnSpPr>
          <p:cNvPr id="7" name="Straight Arrow Connector 6"/>
          <p:cNvCxnSpPr/>
          <p:nvPr/>
        </p:nvCxnSpPr>
        <p:spPr>
          <a:xfrm rot="10800000" flipV="1">
            <a:off x="1295400" y="2514600"/>
            <a:ext cx="838200" cy="685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sndAc>
      <p:stSnd>
        <p:snd r:embed="rId3" name="whoosh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800" dirty="0" smtClean="0"/>
              <a:t>Pronoun REFERENCE problems: Your reader should always know the persons, things or ideas behind your pronouns– Find the ANTECEDENT</a:t>
            </a:r>
            <a:r>
              <a:rPr lang="en-US" sz="2800" dirty="0" smtClean="0">
                <a:sym typeface="Wingdings" pitchFamily="2" charset="2"/>
              </a:rPr>
              <a:t>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2000" dirty="0" smtClean="0">
                <a:solidFill>
                  <a:srgbClr val="FF0000"/>
                </a:solidFill>
              </a:rPr>
              <a:t>They are repairing the road.</a:t>
            </a:r>
          </a:p>
          <a:p>
            <a:pPr>
              <a:buNone/>
            </a:pPr>
            <a:r>
              <a:rPr lang="en-US" sz="2000" dirty="0" smtClean="0"/>
              <a:t>The road is being repaired.</a:t>
            </a:r>
          </a:p>
          <a:p>
            <a:pPr>
              <a:buNone/>
            </a:pPr>
            <a:r>
              <a:rPr lang="en-US" sz="2000" dirty="0" smtClean="0"/>
              <a:t>The city workers are repairing the road.</a:t>
            </a:r>
          </a:p>
          <a:p>
            <a:r>
              <a:rPr lang="en-US" sz="2000" dirty="0" smtClean="0">
                <a:solidFill>
                  <a:srgbClr val="FF0000"/>
                </a:solidFill>
              </a:rPr>
              <a:t>Jane told her mother that she needs a new car.</a:t>
            </a:r>
          </a:p>
          <a:p>
            <a:pPr>
              <a:buNone/>
            </a:pPr>
            <a:r>
              <a:rPr lang="en-US" sz="2000" dirty="0" smtClean="0"/>
              <a:t>“I need a new car,” Jane told her mother. </a:t>
            </a:r>
          </a:p>
          <a:p>
            <a:pPr>
              <a:buNone/>
            </a:pPr>
            <a:r>
              <a:rPr lang="en-US" sz="2000" dirty="0" smtClean="0"/>
              <a:t>Jane needed a new car, and she talked about it with her mother.</a:t>
            </a:r>
          </a:p>
          <a:p>
            <a:r>
              <a:rPr lang="en-US" sz="2000" dirty="0" smtClean="0">
                <a:solidFill>
                  <a:srgbClr val="FF0000"/>
                </a:solidFill>
              </a:rPr>
              <a:t>The car hit the fence. There was no personal injury, but it was badly damaged.</a:t>
            </a:r>
          </a:p>
          <a:p>
            <a:pPr>
              <a:buNone/>
            </a:pPr>
            <a:r>
              <a:rPr lang="en-US" sz="2000" dirty="0" smtClean="0"/>
              <a:t>The car hit the fence. There was no personal injury, but the vehicle was badly damaged.</a:t>
            </a:r>
          </a:p>
          <a:p>
            <a:r>
              <a:rPr lang="en-US" sz="2000" dirty="0" smtClean="0">
                <a:solidFill>
                  <a:srgbClr val="FF0000"/>
                </a:solidFill>
              </a:rPr>
              <a:t>The kids ate the last cupcakes and began to play videogames. This was very annoying.</a:t>
            </a:r>
          </a:p>
          <a:p>
            <a:pPr>
              <a:buNone/>
            </a:pPr>
            <a:r>
              <a:rPr lang="en-US" sz="2000" dirty="0" smtClean="0"/>
              <a:t>The noise from their game was very annoying. Or: It was very annoying that they did not leave at least one cupcake for their little sister. </a:t>
            </a:r>
          </a:p>
          <a:p>
            <a:endParaRPr lang="en-US" dirty="0" smtClean="0">
              <a:solidFill>
                <a:srgbClr val="FF0000"/>
              </a:solidFill>
            </a:endParaRP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 dirty="0" smtClean="0"/>
              <a:t>I. Melis             BMCC                 </a:t>
            </a:r>
            <a:r>
              <a:rPr lang="nb-NO" dirty="0" smtClean="0"/>
              <a:t>Winter</a:t>
            </a:r>
            <a:r>
              <a:rPr lang="nb-NO" dirty="0" smtClean="0"/>
              <a:t> 2010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BBC5F0-5870-4761-BACC-E8E7CA21205D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  <p:transition spd="med">
    <p:fade thruBlk="1"/>
    <p:sndAc>
      <p:stSnd>
        <p:snd r:embed="rId3" name="breeze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3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3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3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3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3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3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3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3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3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3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3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3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3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3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3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3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3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3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SHIFT IN POINT OF 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389120"/>
          </a:xfrm>
        </p:spPr>
        <p:txBody>
          <a:bodyPr/>
          <a:lstStyle/>
          <a:p>
            <a:pPr>
              <a:buNone/>
            </a:pPr>
            <a:r>
              <a:rPr lang="en-US" sz="2800" dirty="0" smtClean="0"/>
              <a:t>Mixing the “I” with the “you” and the “one” is not a good idea!</a:t>
            </a:r>
            <a:endParaRPr lang="en-US" sz="2800" smtClean="0"/>
          </a:p>
          <a:p>
            <a:pPr>
              <a:buNone/>
            </a:pPr>
            <a:endParaRPr lang="en-US" sz="2800" dirty="0" smtClean="0"/>
          </a:p>
          <a:p>
            <a:pPr>
              <a:buNone/>
            </a:pPr>
            <a:r>
              <a:rPr lang="en-US" sz="2800" dirty="0" smtClean="0">
                <a:solidFill>
                  <a:srgbClr val="FF0000"/>
                </a:solidFill>
              </a:rPr>
              <a:t>One</a:t>
            </a:r>
            <a:r>
              <a:rPr lang="en-US" sz="2800" dirty="0" smtClean="0"/>
              <a:t>  has to face many challenges in college, and </a:t>
            </a:r>
            <a:r>
              <a:rPr lang="en-US" sz="2800" dirty="0" smtClean="0">
                <a:solidFill>
                  <a:srgbClr val="FF0000"/>
                </a:solidFill>
              </a:rPr>
              <a:t>you</a:t>
            </a:r>
            <a:r>
              <a:rPr lang="en-US" sz="2800" dirty="0" smtClean="0"/>
              <a:t> don’t always know what to do.</a:t>
            </a:r>
          </a:p>
          <a:p>
            <a:pPr>
              <a:buNone/>
            </a:pPr>
            <a:endParaRPr lang="en-US" sz="2800" dirty="0" smtClean="0"/>
          </a:p>
          <a:p>
            <a:pPr>
              <a:buNone/>
            </a:pPr>
            <a:r>
              <a:rPr lang="en-US" sz="2800" dirty="0" smtClean="0">
                <a:solidFill>
                  <a:srgbClr val="FF0000"/>
                </a:solidFill>
              </a:rPr>
              <a:t>I </a:t>
            </a:r>
            <a:r>
              <a:rPr lang="en-US" sz="2800" dirty="0" smtClean="0"/>
              <a:t>like to see my advisor often because </a:t>
            </a:r>
            <a:r>
              <a:rPr lang="en-US" sz="2800" dirty="0" smtClean="0">
                <a:solidFill>
                  <a:srgbClr val="FF0000"/>
                </a:solidFill>
              </a:rPr>
              <a:t>one</a:t>
            </a:r>
            <a:r>
              <a:rPr lang="en-US" sz="2800" dirty="0" smtClean="0"/>
              <a:t> never knows what are the best classes </a:t>
            </a:r>
            <a:r>
              <a:rPr lang="en-US" sz="2800" dirty="0" smtClean="0">
                <a:solidFill>
                  <a:srgbClr val="FF0000"/>
                </a:solidFill>
              </a:rPr>
              <a:t>we</a:t>
            </a:r>
            <a:r>
              <a:rPr lang="en-US" sz="2800" dirty="0" smtClean="0"/>
              <a:t> need to take.</a:t>
            </a:r>
            <a:endParaRPr lang="en-US" sz="2800" dirty="0" smtClean="0">
              <a:solidFill>
                <a:srgbClr val="FF0000"/>
              </a:solidFill>
            </a:endParaRPr>
          </a:p>
          <a:p>
            <a:pPr>
              <a:buNone/>
            </a:pPr>
            <a:endParaRPr lang="en-US" sz="2800" dirty="0" smtClean="0"/>
          </a:p>
          <a:p>
            <a:pPr>
              <a:buFont typeface="Wingdings" pitchFamily="2" charset="2"/>
              <a:buChar char="Ø"/>
            </a:pPr>
            <a:endParaRPr lang="en-US" dirty="0" smtClean="0"/>
          </a:p>
          <a:p>
            <a:pPr>
              <a:buNone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 dirty="0" smtClean="0"/>
              <a:t>I. Melis             BMCC                 </a:t>
            </a:r>
            <a:r>
              <a:rPr lang="nb-NO" dirty="0" smtClean="0"/>
              <a:t>Winter</a:t>
            </a:r>
            <a:r>
              <a:rPr lang="nb-NO" dirty="0" smtClean="0"/>
              <a:t>, 2010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BBC5F0-5870-4761-BACC-E8E7CA21205D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3000" fill="hold"/>
                                        <p:tgtEl>
                                          <p:spTgt spid="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1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6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1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SHIFT IN POINT OF 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 “ I,”  THE “YOU,” AND THE “ONE”</a:t>
            </a:r>
          </a:p>
          <a:p>
            <a:pPr>
              <a:buNone/>
            </a:pPr>
            <a:r>
              <a:rPr lang="en-US" dirty="0" smtClean="0"/>
              <a:t>Your choice of voice:</a:t>
            </a:r>
          </a:p>
          <a:p>
            <a:pPr>
              <a:buNone/>
            </a:pPr>
            <a:r>
              <a:rPr lang="en-US" sz="2000" dirty="0" smtClean="0">
                <a:solidFill>
                  <a:srgbClr val="FF0000"/>
                </a:solidFill>
              </a:rPr>
              <a:t>I</a:t>
            </a:r>
            <a:r>
              <a:rPr lang="en-US" sz="2000" dirty="0" smtClean="0"/>
              <a:t>  face many challenges in college, and </a:t>
            </a:r>
            <a:r>
              <a:rPr lang="en-US" sz="2000" dirty="0" smtClean="0">
                <a:solidFill>
                  <a:srgbClr val="FF0000"/>
                </a:solidFill>
              </a:rPr>
              <a:t>I</a:t>
            </a:r>
            <a:r>
              <a:rPr lang="en-US" sz="2000" dirty="0" smtClean="0"/>
              <a:t> don’t always know what to do. Therefore, </a:t>
            </a:r>
            <a:r>
              <a:rPr lang="en-US" sz="2000" dirty="0" smtClean="0">
                <a:solidFill>
                  <a:srgbClr val="FF0000"/>
                </a:solidFill>
              </a:rPr>
              <a:t>I </a:t>
            </a:r>
            <a:r>
              <a:rPr lang="en-US" sz="2000" dirty="0" smtClean="0"/>
              <a:t>like to see my advisor often because </a:t>
            </a:r>
            <a:r>
              <a:rPr lang="en-US" sz="2000" dirty="0" smtClean="0">
                <a:solidFill>
                  <a:srgbClr val="FF0000"/>
                </a:solidFill>
              </a:rPr>
              <a:t>I</a:t>
            </a:r>
            <a:r>
              <a:rPr lang="en-US" sz="2000" dirty="0" smtClean="0"/>
              <a:t> need help with choosing  the classes </a:t>
            </a:r>
            <a:r>
              <a:rPr lang="en-US" sz="2000" dirty="0" smtClean="0">
                <a:solidFill>
                  <a:srgbClr val="FF0000"/>
                </a:solidFill>
              </a:rPr>
              <a:t>I</a:t>
            </a:r>
            <a:r>
              <a:rPr lang="en-US" sz="2000" dirty="0" smtClean="0"/>
              <a:t> need to take.</a:t>
            </a:r>
            <a:endParaRPr lang="en-US" sz="2000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en-US" sz="2800" dirty="0" smtClean="0">
                <a:solidFill>
                  <a:srgbClr val="FF0000"/>
                </a:solidFill>
              </a:rPr>
              <a:t>You</a:t>
            </a:r>
            <a:r>
              <a:rPr lang="en-US" sz="2000" dirty="0" smtClean="0"/>
              <a:t> face many challenges in college, and </a:t>
            </a:r>
            <a:r>
              <a:rPr lang="en-US" sz="2000" dirty="0" smtClean="0">
                <a:solidFill>
                  <a:srgbClr val="FF0000"/>
                </a:solidFill>
              </a:rPr>
              <a:t>you</a:t>
            </a:r>
            <a:r>
              <a:rPr lang="en-US" sz="2000" dirty="0" smtClean="0"/>
              <a:t> don’t always know what to do. Therefore, </a:t>
            </a:r>
            <a:r>
              <a:rPr lang="en-US" sz="2000" dirty="0" smtClean="0">
                <a:solidFill>
                  <a:srgbClr val="FF0000"/>
                </a:solidFill>
              </a:rPr>
              <a:t>you </a:t>
            </a:r>
            <a:r>
              <a:rPr lang="en-US" sz="2000" dirty="0" smtClean="0"/>
              <a:t>should see your advisor often because </a:t>
            </a:r>
            <a:r>
              <a:rPr lang="en-US" sz="2000" dirty="0" smtClean="0">
                <a:solidFill>
                  <a:srgbClr val="FF0000"/>
                </a:solidFill>
              </a:rPr>
              <a:t>you</a:t>
            </a:r>
            <a:r>
              <a:rPr lang="en-US" sz="2000" dirty="0" smtClean="0"/>
              <a:t> need help with choosing  the classes </a:t>
            </a:r>
            <a:r>
              <a:rPr lang="en-US" sz="2000" dirty="0" smtClean="0">
                <a:solidFill>
                  <a:srgbClr val="FF0000"/>
                </a:solidFill>
              </a:rPr>
              <a:t>you</a:t>
            </a:r>
            <a:r>
              <a:rPr lang="en-US" sz="2000" dirty="0" smtClean="0"/>
              <a:t> need to take</a:t>
            </a:r>
            <a:r>
              <a:rPr lang="en-US" sz="2800" dirty="0" smtClean="0"/>
              <a:t>.</a:t>
            </a:r>
          </a:p>
          <a:p>
            <a:pPr>
              <a:buNone/>
            </a:pPr>
            <a:r>
              <a:rPr lang="en-US" sz="2000" dirty="0" smtClean="0">
                <a:solidFill>
                  <a:srgbClr val="FF0000"/>
                </a:solidFill>
              </a:rPr>
              <a:t>A student</a:t>
            </a:r>
            <a:r>
              <a:rPr lang="en-US" sz="2000" dirty="0" smtClean="0"/>
              <a:t> faces many challenges in college, and </a:t>
            </a:r>
            <a:r>
              <a:rPr lang="en-US" sz="2000" dirty="0" smtClean="0">
                <a:solidFill>
                  <a:srgbClr val="FF0000"/>
                </a:solidFill>
              </a:rPr>
              <a:t>one</a:t>
            </a:r>
            <a:r>
              <a:rPr lang="en-US" sz="2000" dirty="0" smtClean="0"/>
              <a:t> doesn’t always know what to do. Therefore, </a:t>
            </a:r>
            <a:r>
              <a:rPr lang="en-US" sz="2000" dirty="0" smtClean="0">
                <a:solidFill>
                  <a:srgbClr val="FF0000"/>
                </a:solidFill>
              </a:rPr>
              <a:t>a person </a:t>
            </a:r>
            <a:r>
              <a:rPr lang="en-US" sz="2000" dirty="0" smtClean="0"/>
              <a:t>should see an advisor often because </a:t>
            </a:r>
            <a:r>
              <a:rPr lang="en-US" sz="2000" dirty="0" smtClean="0">
                <a:solidFill>
                  <a:srgbClr val="FF0000"/>
                </a:solidFill>
              </a:rPr>
              <a:t>one</a:t>
            </a:r>
            <a:r>
              <a:rPr lang="en-US" sz="2000" dirty="0" smtClean="0"/>
              <a:t> needs help with choosing  the classes </a:t>
            </a:r>
            <a:r>
              <a:rPr lang="en-US" sz="2000" dirty="0" smtClean="0">
                <a:solidFill>
                  <a:srgbClr val="FF0000"/>
                </a:solidFill>
              </a:rPr>
              <a:t>one</a:t>
            </a:r>
            <a:r>
              <a:rPr lang="en-US" sz="2000" dirty="0" smtClean="0"/>
              <a:t> </a:t>
            </a:r>
            <a:r>
              <a:rPr lang="en-US" sz="2000" dirty="0" smtClean="0"/>
              <a:t>needs </a:t>
            </a:r>
            <a:r>
              <a:rPr lang="en-US" sz="2000" dirty="0" smtClean="0"/>
              <a:t>to take.</a:t>
            </a:r>
          </a:p>
          <a:p>
            <a:pPr>
              <a:buNone/>
            </a:pPr>
            <a:endParaRPr lang="en-US" sz="3600" dirty="0" smtClean="0">
              <a:solidFill>
                <a:srgbClr val="FF0000"/>
              </a:solidFill>
            </a:endParaRPr>
          </a:p>
          <a:p>
            <a:pPr>
              <a:buNone/>
            </a:pPr>
            <a:endParaRPr lang="en-US" sz="2800" dirty="0" smtClean="0"/>
          </a:p>
          <a:p>
            <a:pPr>
              <a:buNone/>
            </a:pPr>
            <a:endParaRPr lang="en-US" sz="2800" dirty="0" smtClean="0">
              <a:solidFill>
                <a:srgbClr val="FF0000"/>
              </a:solidFill>
            </a:endParaRP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 dirty="0" smtClean="0"/>
              <a:t>I. Melis             BMCC                 </a:t>
            </a:r>
            <a:r>
              <a:rPr lang="nb-NO" dirty="0" smtClean="0"/>
              <a:t>Winter</a:t>
            </a:r>
            <a:r>
              <a:rPr lang="nb-NO" dirty="0" smtClean="0"/>
              <a:t>, 2010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BBC5F0-5870-4761-BACC-E8E7CA21205D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334</TotalTime>
  <Words>586</Words>
  <Application>Microsoft Office PowerPoint</Application>
  <PresentationFormat>On-screen Show (4:3)</PresentationFormat>
  <Paragraphs>63</Paragraphs>
  <Slides>6</Slides>
  <Notes>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Flow</vt:lpstr>
      <vt:lpstr>EN111</vt:lpstr>
      <vt:lpstr>AGREEMENT, as we already know, is about singulars, plurals and – pc…</vt:lpstr>
      <vt:lpstr>Pronoun agreement requires good sense of non-biased and non-exclusive language use</vt:lpstr>
      <vt:lpstr>Pronoun REFERENCE problems: Your reader should always know the persons, things or ideas behind your pronouns– Find the ANTECEDENT</vt:lpstr>
      <vt:lpstr>SHIFT IN POINT OF VIEW</vt:lpstr>
      <vt:lpstr>SHIFT IN POINT OF VIEW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EN111</dc:title>
  <dc:creator>ILDIKO MELIS</dc:creator>
  <cp:lastModifiedBy>Idelkio Mellis</cp:lastModifiedBy>
  <cp:revision>60</cp:revision>
  <dcterms:created xsi:type="dcterms:W3CDTF">2007-08-26T17:31:30Z</dcterms:created>
  <dcterms:modified xsi:type="dcterms:W3CDTF">2010-03-11T05:46:47Z</dcterms:modified>
</cp:coreProperties>
</file>