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709" autoAdjust="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931F2-3784-49A3-82F3-606340B06FDE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0D535-CD7E-4646-8D41-D18187D9E9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E6B08-094C-44E4-9950-66341E26AE90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55D27-7E82-45D8-8623-48DECBA299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E654-ADDB-4C1C-90FA-88B591912C40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50AC-5461-4E34-BC66-FAFE39384E8B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792A-304A-42BA-AD3F-D8AC13977608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E4FF-30CA-41C4-B5EC-777F4A032580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C9B7F-B255-4775-9B88-E51F98E1E583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AC2C-E6DE-4991-BFAF-9A1762333043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106-0F0F-4708-A3D7-85259A67F5A1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34A6-B46C-46F8-8B47-D5BF5DEB0227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D67-5C91-4256-B29A-A344730CCC2A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D1C17-CCFE-48CF-95D1-DC6598CC013B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A018-6D98-48BC-90C3-9CFD8739393F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4375E4-9E54-4A6E-879F-FBFA65F454F5}" type="datetime1">
              <a:rPr lang="en-US" smtClean="0"/>
              <a:pPr/>
              <a:t>10/29/2009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 spd="med"/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EN111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Lessons of writing for Bay Mills Community College students</a:t>
            </a:r>
          </a:p>
          <a:p>
            <a:pPr algn="ctr"/>
            <a:r>
              <a:rPr lang="en-US" dirty="0" smtClean="0"/>
              <a:t> Chapter </a:t>
            </a:r>
            <a:r>
              <a:rPr lang="en-US" dirty="0" smtClean="0"/>
              <a:t>17: Fragments</a:t>
            </a:r>
          </a:p>
          <a:p>
            <a:pPr algn="ctr"/>
            <a:r>
              <a:rPr lang="en-US" dirty="0" smtClean="0"/>
              <a:t>(</a:t>
            </a:r>
            <a:r>
              <a:rPr lang="en-US" sz="2000" dirty="0" smtClean="0"/>
              <a:t>Blue book: Chapter 16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Fragment problems: What is a sentence and what is not a sentence?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The building blocks of language are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Words: </a:t>
            </a:r>
            <a:r>
              <a:rPr lang="en-US" dirty="0" smtClean="0"/>
              <a:t>a, Bob, </a:t>
            </a:r>
            <a:r>
              <a:rPr lang="en-US" dirty="0" err="1" smtClean="0"/>
              <a:t>antidisesteblishmentarianism</a:t>
            </a:r>
            <a:r>
              <a:rPr lang="en-US" dirty="0" smtClean="0"/>
              <a:t>, still, at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Phrases: </a:t>
            </a:r>
            <a:r>
              <a:rPr lang="en-US" dirty="0" smtClean="0"/>
              <a:t>at home, with Bob, sitting by the fire, totally </a:t>
            </a:r>
          </a:p>
          <a:p>
            <a:pPr lvl="1">
              <a:buNone/>
            </a:pPr>
            <a:r>
              <a:rPr lang="en-US" dirty="0" smtClean="0"/>
              <a:t>			messed up</a:t>
            </a:r>
          </a:p>
          <a:p>
            <a:pPr lvl="1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Clauses: </a:t>
            </a:r>
            <a:r>
              <a:rPr lang="en-US" dirty="0" smtClean="0"/>
              <a:t>They have a subject and a verb, and some other words or phrases. 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INDEPENDENT: </a:t>
            </a:r>
            <a:r>
              <a:rPr lang="en-US" dirty="0" smtClean="0"/>
              <a:t>Bob is reading a book about antidisestablishmentarianism at home.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I. Melis             BMCC                 Fall, 2008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DEPENDENT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Dependent  clauses </a:t>
            </a:r>
            <a:r>
              <a:rPr lang="en-US" dirty="0" smtClean="0"/>
              <a:t>also </a:t>
            </a:r>
            <a:r>
              <a:rPr lang="en-US" dirty="0" smtClean="0"/>
              <a:t>have a subject and a verb, but they contain some other words that make them incomplete without being connected with an INDEPENDENT CLAUSE</a:t>
            </a:r>
          </a:p>
          <a:p>
            <a:pPr marL="514350" indent="-51435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When I hear the car in the driveway.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Meaning, cats are inferior to dogs.</a:t>
            </a:r>
          </a:p>
          <a:p>
            <a:pPr marL="514350" indent="-514350">
              <a:buNone/>
            </a:pPr>
            <a:r>
              <a:rPr lang="en-US" dirty="0" smtClean="0"/>
              <a:t>When I hear the car in the driveway, I open the garage door.</a:t>
            </a:r>
          </a:p>
          <a:p>
            <a:pPr marL="514350" indent="-514350">
              <a:buNone/>
            </a:pPr>
            <a:r>
              <a:rPr lang="en-US" dirty="0" smtClean="0"/>
              <a:t>This means that cats are inferior to dogs.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I. Melis             BMCC                 Fall, 2008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FRAGMENTS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Fragments come in all shapes and colors. They are words, phrases or dependent clauses punctuated as if they were sentences. This is not always a problem. Fragments can create suspense or tension in creative writing. They also keep the text short in a medical transcript.</a:t>
            </a:r>
          </a:p>
          <a:p>
            <a:r>
              <a:rPr lang="en-US" sz="3200" dirty="0" smtClean="0"/>
              <a:t>HOWEVER: In careful academic prose, fragments are to be avoided.</a:t>
            </a:r>
          </a:p>
          <a:p>
            <a:endParaRPr lang="en-US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I. Melis             BMCC                 Fall, 2008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1295400" y="2514600"/>
            <a:ext cx="838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CHAPTER </a:t>
            </a:r>
            <a:r>
              <a:rPr lang="en-US" dirty="0" smtClean="0"/>
              <a:t>17 </a:t>
            </a:r>
            <a:r>
              <a:rPr lang="en-US" dirty="0" smtClean="0"/>
              <a:t>has some useful hints of how to recognize fragments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sz="2800" u="sng" dirty="0" smtClean="0"/>
              <a:t>The dependent clause fragment starts with a word from the list on </a:t>
            </a:r>
            <a:r>
              <a:rPr lang="en-US" sz="2800" u="sng" dirty="0" smtClean="0"/>
              <a:t>p.356 (</a:t>
            </a:r>
            <a:r>
              <a:rPr lang="en-US" sz="2400" u="sng" dirty="0" smtClean="0"/>
              <a:t>p</a:t>
            </a:r>
            <a:r>
              <a:rPr lang="en-US" sz="2400" u="sng" dirty="0" smtClean="0"/>
              <a:t>. </a:t>
            </a:r>
            <a:r>
              <a:rPr lang="en-US" sz="2400" u="sng" dirty="0" smtClean="0"/>
              <a:t>337 in blue book</a:t>
            </a:r>
            <a:r>
              <a:rPr lang="en-US" sz="2800" u="sng" dirty="0" smtClean="0"/>
              <a:t>)</a:t>
            </a:r>
            <a:endParaRPr lang="en-US" sz="2800" u="sng" dirty="0" smtClean="0"/>
          </a:p>
          <a:p>
            <a:pPr marL="514350" indent="-51435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Because we are all in this together.</a:t>
            </a:r>
          </a:p>
          <a:p>
            <a:pPr marL="514350" indent="-514350">
              <a:buNone/>
            </a:pPr>
            <a:r>
              <a:rPr lang="en-US" sz="2800" dirty="0" smtClean="0"/>
              <a:t>Because we are all in this together, we need to support each other.</a:t>
            </a:r>
          </a:p>
          <a:p>
            <a:pPr marL="514350" indent="-51435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If I pass the test.</a:t>
            </a:r>
          </a:p>
          <a:p>
            <a:pPr marL="514350" indent="-514350">
              <a:buNone/>
            </a:pPr>
            <a:r>
              <a:rPr lang="en-US" sz="2800" dirty="0" smtClean="0"/>
              <a:t>If I pass the test, I will buy you dinner.</a:t>
            </a:r>
          </a:p>
          <a:p>
            <a:pPr marL="514350" indent="-51435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Which is what I wanted.</a:t>
            </a:r>
          </a:p>
          <a:p>
            <a:pPr marL="514350" indent="-514350">
              <a:buNone/>
            </a:pPr>
            <a:r>
              <a:rPr lang="en-US" sz="2800" dirty="0" smtClean="0"/>
              <a:t>He bought me flowers, which is what I wanted.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I. Melis             BMCC                 Fall, 2008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</a:t>
            </a:r>
            <a:r>
              <a:rPr lang="en-US" dirty="0" smtClean="0"/>
              <a:t>17 </a:t>
            </a:r>
            <a:r>
              <a:rPr lang="en-US" dirty="0" smtClean="0"/>
              <a:t>has some useful hints of how to recognize fragments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u="sng" dirty="0" smtClean="0"/>
              <a:t>Verbal phrase fragments </a:t>
            </a:r>
            <a:r>
              <a:rPr lang="en-US" dirty="0" smtClean="0"/>
              <a:t>(to, -</a:t>
            </a:r>
            <a:r>
              <a:rPr lang="en-US" dirty="0" err="1" smtClean="0"/>
              <a:t>ed</a:t>
            </a:r>
            <a:r>
              <a:rPr lang="en-US" dirty="0" smtClean="0"/>
              <a:t>, -</a:t>
            </a:r>
            <a:r>
              <a:rPr lang="en-US" dirty="0" err="1" smtClean="0"/>
              <a:t>ing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Sitting on the porch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Sitting on the porch makes me sad.</a:t>
            </a:r>
          </a:p>
          <a:p>
            <a:pPr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Overwhelmed by the responsibility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dirty="0" smtClean="0"/>
              <a:t>David was overwhelmed by the responsibility of supporting a spouse.</a:t>
            </a:r>
          </a:p>
          <a:p>
            <a:pPr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To earn a degree</a:t>
            </a:r>
          </a:p>
          <a:p>
            <a:pPr>
              <a:buNone/>
            </a:pPr>
            <a:r>
              <a:rPr lang="en-US" dirty="0" smtClean="0"/>
              <a:t>Sue transferred to MU to earn a degree.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</a:t>
            </a:r>
            <a:r>
              <a:rPr lang="en-US" dirty="0" smtClean="0"/>
              <a:t>17 </a:t>
            </a:r>
            <a:r>
              <a:rPr lang="en-US" dirty="0" smtClean="0"/>
              <a:t>has some useful hints of how to recognize fragments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u="sng" dirty="0" smtClean="0"/>
              <a:t>Missing subject fragments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James held up his prize. </a:t>
            </a:r>
            <a:r>
              <a:rPr lang="en-US" u="sng" dirty="0" smtClean="0">
                <a:solidFill>
                  <a:srgbClr val="FF0000"/>
                </a:solidFill>
              </a:rPr>
              <a:t>And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u="sng" dirty="0" smtClean="0">
                <a:solidFill>
                  <a:srgbClr val="FF0000"/>
                </a:solidFill>
              </a:rPr>
              <a:t>fell off the box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dirty="0" smtClean="0"/>
              <a:t>James held up </a:t>
            </a:r>
            <a:r>
              <a:rPr lang="en-US" smtClean="0"/>
              <a:t>his </a:t>
            </a:r>
            <a:r>
              <a:rPr lang="en-US" smtClean="0"/>
              <a:t>prize</a:t>
            </a:r>
            <a:r>
              <a:rPr lang="en-US" smtClean="0"/>
              <a:t> </a:t>
            </a:r>
            <a:r>
              <a:rPr lang="en-US" smtClean="0"/>
              <a:t>and</a:t>
            </a:r>
            <a:r>
              <a:rPr lang="en-US" smtClean="0"/>
              <a:t> </a:t>
            </a:r>
            <a:r>
              <a:rPr lang="en-US" dirty="0" smtClean="0"/>
              <a:t>fell off the box.</a:t>
            </a:r>
          </a:p>
          <a:p>
            <a:pPr>
              <a:buNone/>
            </a:pPr>
            <a:r>
              <a:rPr lang="en-US" dirty="0" smtClean="0"/>
              <a:t>4. Example and exception fragments: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We have a lot of schoolwork. </a:t>
            </a:r>
            <a:r>
              <a:rPr lang="en-US" u="sng" dirty="0" smtClean="0">
                <a:solidFill>
                  <a:srgbClr val="FF0000"/>
                </a:solidFill>
              </a:rPr>
              <a:t>Such as tests and essays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dirty="0" smtClean="0"/>
              <a:t>We have a lot of schoolwork, such as tests and essays.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I like everything on my pizza. </a:t>
            </a:r>
            <a:r>
              <a:rPr lang="en-US" u="sng" dirty="0" smtClean="0">
                <a:solidFill>
                  <a:srgbClr val="FF0000"/>
                </a:solidFill>
              </a:rPr>
              <a:t>Except mushrooms.</a:t>
            </a:r>
          </a:p>
          <a:p>
            <a:pPr>
              <a:buNone/>
            </a:pPr>
            <a:r>
              <a:rPr lang="en-US" dirty="0" smtClean="0"/>
              <a:t>I like everything on my pizza, except mushrooms.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</a:t>
            </a:r>
            <a:r>
              <a:rPr lang="en-US" dirty="0" smtClean="0"/>
              <a:t>17 </a:t>
            </a:r>
            <a:r>
              <a:rPr lang="en-US" dirty="0" smtClean="0"/>
              <a:t>has some useful hints of how to recognize fragments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4. Prepositional phrase fragments:</a:t>
            </a:r>
          </a:p>
          <a:p>
            <a:endParaRPr lang="en-US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Without you.</a:t>
            </a:r>
          </a:p>
          <a:p>
            <a:pPr>
              <a:buNone/>
            </a:pPr>
            <a:r>
              <a:rPr lang="en-US" dirty="0" smtClean="0"/>
              <a:t>I would never have gotten this far without you.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7467600" cy="1162050"/>
          </a:xfrm>
        </p:spPr>
        <p:txBody>
          <a:bodyPr/>
          <a:lstStyle/>
          <a:p>
            <a:r>
              <a:rPr lang="en-US" dirty="0" smtClean="0"/>
              <a:t>FRAGMENT DOCTOR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FRAGMENTS ARE EASY TO FIX: First, you need to underline the fragment.</a:t>
            </a:r>
          </a:p>
          <a:p>
            <a:endParaRPr lang="en-US" dirty="0" smtClean="0"/>
          </a:p>
          <a:p>
            <a:pPr marL="342900" indent="-342900"/>
            <a:r>
              <a:rPr lang="en-US" dirty="0" smtClean="0"/>
              <a:t>METHOD 1: MERGE FRAGMENT INTO COMPLETE SENTENCE BEFORE OR AFTER IT: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u="sng" dirty="0" smtClean="0">
                <a:solidFill>
                  <a:srgbClr val="FF0000"/>
                </a:solidFill>
              </a:rPr>
              <a:t>After eating</a:t>
            </a:r>
            <a:r>
              <a:rPr lang="en-US" dirty="0" smtClean="0">
                <a:solidFill>
                  <a:srgbClr val="FF0000"/>
                </a:solidFill>
              </a:rPr>
              <a:t>. We took the dogs out.</a:t>
            </a:r>
          </a:p>
          <a:p>
            <a:pPr marL="342900" indent="-342900"/>
            <a:r>
              <a:rPr lang="en-US" dirty="0" smtClean="0"/>
              <a:t>After eating, we took the dogs out.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>
                <a:solidFill>
                  <a:srgbClr val="FF0000"/>
                </a:solidFill>
              </a:rPr>
              <a:t>Jane went back to college. </a:t>
            </a:r>
            <a:r>
              <a:rPr lang="en-US" u="sng" dirty="0" smtClean="0">
                <a:solidFill>
                  <a:srgbClr val="FF0000"/>
                </a:solidFill>
              </a:rPr>
              <a:t>To earn her degree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/>
            <a:r>
              <a:rPr lang="en-US" dirty="0" smtClean="0"/>
              <a:t>Jane went back to college to earn her degree.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METHOD 2:</a:t>
            </a:r>
          </a:p>
          <a:p>
            <a:pPr marL="342900" indent="-342900"/>
            <a:r>
              <a:rPr lang="en-US" dirty="0" smtClean="0"/>
              <a:t> ADD WORDS TO FORM A COMPLETE SENTENCE FROM THE FRAGMENT: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We wanted to do something active after eating. We took the dogs out.</a:t>
            </a:r>
          </a:p>
          <a:p>
            <a:pPr marL="342900" indent="-342900"/>
            <a:r>
              <a:rPr lang="en-US" dirty="0" smtClean="0"/>
              <a:t>Jane went back to college.  She began taking classes to earn her degree.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CHALLENGE: Decide of you need to add commas. Check your book chapter for punctuation pointers.</a:t>
            </a:r>
            <a:endParaRPr lang="en-US" dirty="0"/>
          </a:p>
        </p:txBody>
      </p:sp>
      <p:pic>
        <p:nvPicPr>
          <p:cNvPr id="6" name="Content Placeholder 5" descr="doctor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010401" y="2514601"/>
            <a:ext cx="1066800" cy="9906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I. Melis             BMCC                 Fall, 2007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324</TotalTime>
  <Words>686</Words>
  <Application>Microsoft Office PowerPoint</Application>
  <PresentationFormat>On-screen Show (4:3)</PresentationFormat>
  <Paragraphs>99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EN111</vt:lpstr>
      <vt:lpstr>Fragment problems: What is a sentence and what is not a sentence?</vt:lpstr>
      <vt:lpstr>DEPENDENT CLAUSES</vt:lpstr>
      <vt:lpstr>FRAGMENTS</vt:lpstr>
      <vt:lpstr>CHAPTER 17 has some useful hints of how to recognize fragments</vt:lpstr>
      <vt:lpstr>CHAPTER 17 has some useful hints of how to recognize fragments</vt:lpstr>
      <vt:lpstr>CHAPTER 17 has some useful hints of how to recognize fragments</vt:lpstr>
      <vt:lpstr>CHAPTER 17 has some useful hints of how to recognize fragments</vt:lpstr>
      <vt:lpstr>FRAGMENT DOCTOR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EN111</dc:title>
  <dc:creator>ILDIKO MELIS</dc:creator>
  <cp:lastModifiedBy>Idelkio Mellis</cp:lastModifiedBy>
  <cp:revision>63</cp:revision>
  <dcterms:created xsi:type="dcterms:W3CDTF">2007-08-26T17:31:30Z</dcterms:created>
  <dcterms:modified xsi:type="dcterms:W3CDTF">2009-10-29T13:41:30Z</dcterms:modified>
</cp:coreProperties>
</file>