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sldIdLst>
    <p:sldId id="256" r:id="rId2"/>
    <p:sldId id="257" r:id="rId3"/>
    <p:sldId id="261" r:id="rId4"/>
    <p:sldId id="258"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14" autoAdjust="0"/>
    <p:restoredTop sz="94660"/>
  </p:normalViewPr>
  <p:slideViewPr>
    <p:cSldViewPr>
      <p:cViewPr varScale="1">
        <p:scale>
          <a:sx n="69" d="100"/>
          <a:sy n="69" d="100"/>
        </p:scale>
        <p:origin x="-55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DA710C-B15A-43F5-AEF3-EE14C5E7D444}" type="datetimeFigureOut">
              <a:rPr lang="en-US" smtClean="0"/>
              <a:pPr/>
              <a:t>12/7/2009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149A04-923E-4DAA-BA7E-81513FCFB5F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7149A04-923E-4DAA-BA7E-81513FCFB5FB}"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4B45BD6-89BE-4A4C-AA06-DB7B5BCF11E1}" type="datetimeFigureOut">
              <a:rPr lang="en-US" smtClean="0"/>
              <a:pPr/>
              <a:t>12/7/2009</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CC858947-2DEE-4375-B6AE-548B9FA3AD3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4B45BD6-89BE-4A4C-AA06-DB7B5BCF11E1}"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858947-2DEE-4375-B6AE-548B9FA3AD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4B45BD6-89BE-4A4C-AA06-DB7B5BCF11E1}" type="datetimeFigureOut">
              <a:rPr lang="en-US" smtClean="0"/>
              <a:pPr/>
              <a:t>12/7/2009</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CC858947-2DEE-4375-B6AE-548B9FA3AD3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4B45BD6-89BE-4A4C-AA06-DB7B5BCF11E1}" type="datetimeFigureOut">
              <a:rPr lang="en-US" smtClean="0"/>
              <a:pPr/>
              <a:t>12/7/2009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CC858947-2DEE-4375-B6AE-548B9FA3AD37}"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44B45BD6-89BE-4A4C-AA06-DB7B5BCF11E1}" type="datetimeFigureOut">
              <a:rPr lang="en-US" smtClean="0"/>
              <a:pPr/>
              <a:t>12/7/2009</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CC858947-2DEE-4375-B6AE-548B9FA3AD37}"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44B45BD6-89BE-4A4C-AA06-DB7B5BCF11E1}" type="datetimeFigureOut">
              <a:rPr lang="en-US" smtClean="0"/>
              <a:pPr/>
              <a:t>12/7/2009</a:t>
            </a:fld>
            <a:endParaRPr lang="en-US"/>
          </a:p>
        </p:txBody>
      </p:sp>
      <p:sp>
        <p:nvSpPr>
          <p:cNvPr id="10" name="Slide Number Placeholder 9"/>
          <p:cNvSpPr>
            <a:spLocks noGrp="1"/>
          </p:cNvSpPr>
          <p:nvPr>
            <p:ph type="sldNum" sz="quarter" idx="16"/>
          </p:nvPr>
        </p:nvSpPr>
        <p:spPr/>
        <p:txBody>
          <a:bodyPr rtlCol="0"/>
          <a:lstStyle/>
          <a:p>
            <a:fld id="{CC858947-2DEE-4375-B6AE-548B9FA3AD37}"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44B45BD6-89BE-4A4C-AA06-DB7B5BCF11E1}" type="datetimeFigureOut">
              <a:rPr lang="en-US" smtClean="0"/>
              <a:pPr/>
              <a:t>12/7/2009</a:t>
            </a:fld>
            <a:endParaRPr lang="en-US"/>
          </a:p>
        </p:txBody>
      </p:sp>
      <p:sp>
        <p:nvSpPr>
          <p:cNvPr id="12" name="Slide Number Placeholder 11"/>
          <p:cNvSpPr>
            <a:spLocks noGrp="1"/>
          </p:cNvSpPr>
          <p:nvPr>
            <p:ph type="sldNum" sz="quarter" idx="16"/>
          </p:nvPr>
        </p:nvSpPr>
        <p:spPr/>
        <p:txBody>
          <a:bodyPr rtlCol="0"/>
          <a:lstStyle/>
          <a:p>
            <a:fld id="{CC858947-2DEE-4375-B6AE-548B9FA3AD37}"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4B45BD6-89BE-4A4C-AA06-DB7B5BCF11E1}" type="datetimeFigureOut">
              <a:rPr lang="en-US" smtClean="0"/>
              <a:pPr/>
              <a:t>12/7/2009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CC858947-2DEE-4375-B6AE-548B9FA3AD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B45BD6-89BE-4A4C-AA06-DB7B5BCF11E1}" type="datetimeFigureOut">
              <a:rPr lang="en-US" smtClean="0"/>
              <a:pPr/>
              <a:t>12/7/2009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CC858947-2DEE-4375-B6AE-548B9FA3AD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4B45BD6-89BE-4A4C-AA06-DB7B5BCF11E1}" type="datetimeFigureOut">
              <a:rPr lang="en-US" smtClean="0"/>
              <a:pPr/>
              <a:t>12/7/2009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CC858947-2DEE-4375-B6AE-548B9FA3AD37}"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44B45BD6-89BE-4A4C-AA06-DB7B5BCF11E1}" type="datetimeFigureOut">
              <a:rPr lang="en-US" smtClean="0"/>
              <a:pPr/>
              <a:t>12/7/2009</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CC858947-2DEE-4375-B6AE-548B9FA3AD37}"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4B45BD6-89BE-4A4C-AA06-DB7B5BCF11E1}" type="datetimeFigureOut">
              <a:rPr lang="en-US" smtClean="0"/>
              <a:pPr/>
              <a:t>12/7/2009</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CC858947-2DEE-4375-B6AE-548B9FA3AD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webmd.com/cold-and-flu/flu-guide/swine-flu-faq-1" TargetMode="External"/><Relationship Id="rId2" Type="http://schemas.openxmlformats.org/officeDocument/2006/relationships/hyperlink" Target="http://www.cbsnews.com/stories/2009/07/30/eveningnews/main5199314.s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295400"/>
            <a:ext cx="7772400" cy="1470025"/>
          </a:xfrm>
        </p:spPr>
        <p:txBody>
          <a:bodyPr>
            <a:noAutofit/>
          </a:bodyPr>
          <a:lstStyle/>
          <a:p>
            <a:r>
              <a:rPr lang="en-US" sz="4800" dirty="0" smtClean="0">
                <a:latin typeface="Arial" pitchFamily="34" charset="0"/>
                <a:cs typeface="Arial" pitchFamily="34" charset="0"/>
              </a:rPr>
              <a:t>H1N1 virus </a:t>
            </a:r>
            <a:endParaRPr lang="en-US" sz="4800" dirty="0">
              <a:latin typeface="Arial" pitchFamily="34" charset="0"/>
              <a:cs typeface="Arial" pitchFamily="34" charset="0"/>
            </a:endParaRPr>
          </a:p>
        </p:txBody>
      </p:sp>
      <p:sp>
        <p:nvSpPr>
          <p:cNvPr id="3" name="Subtitle 2"/>
          <p:cNvSpPr>
            <a:spLocks noGrp="1"/>
          </p:cNvSpPr>
          <p:nvPr>
            <p:ph type="subTitle" idx="1"/>
          </p:nvPr>
        </p:nvSpPr>
        <p:spPr>
          <a:xfrm>
            <a:off x="1371600" y="4114800"/>
            <a:ext cx="6400800" cy="1752600"/>
          </a:xfrm>
        </p:spPr>
        <p:txBody>
          <a:bodyPr>
            <a:normAutofit fontScale="92500" lnSpcReduction="10000"/>
          </a:bodyPr>
          <a:lstStyle/>
          <a:p>
            <a:r>
              <a:rPr lang="en-US" dirty="0" err="1" smtClean="0"/>
              <a:t>Keshia</a:t>
            </a:r>
            <a:r>
              <a:rPr lang="en-US" dirty="0" smtClean="0"/>
              <a:t> Soza </a:t>
            </a:r>
          </a:p>
          <a:p>
            <a:r>
              <a:rPr lang="en-US" dirty="0" smtClean="0"/>
              <a:t>En112</a:t>
            </a:r>
          </a:p>
          <a:p>
            <a:r>
              <a:rPr lang="en-US" dirty="0" smtClean="0"/>
              <a:t>Fall 2009</a:t>
            </a:r>
          </a:p>
          <a:p>
            <a:r>
              <a:rPr lang="en-US" dirty="0" smtClean="0"/>
              <a:t>Bay Mills Community College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2"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2" fill="hold" nodeType="after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10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8"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3000"/>
                            </p:stCondLst>
                            <p:childTnLst>
                              <p:par>
                                <p:cTn id="20" presetID="2" presetClass="entr" presetSubtype="2" fill="hold"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10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3"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4000"/>
                            </p:stCondLst>
                            <p:childTnLst>
                              <p:par>
                                <p:cTn id="25" presetID="2" presetClass="entr" presetSubtype="2" fill="hold"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10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8"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ial" pitchFamily="34" charset="0"/>
                <a:cs typeface="Arial" pitchFamily="34" charset="0"/>
              </a:rPr>
              <a:t>H1N1 virus: Definition &amp; History </a:t>
            </a:r>
            <a:endParaRPr lang="en-US" dirty="0">
              <a:latin typeface="Arial" pitchFamily="34" charset="0"/>
              <a:cs typeface="Arial" pitchFamily="34" charset="0"/>
            </a:endParaRPr>
          </a:p>
        </p:txBody>
      </p:sp>
      <p:sp>
        <p:nvSpPr>
          <p:cNvPr id="3" name="Content Placeholder 2"/>
          <p:cNvSpPr>
            <a:spLocks noGrp="1"/>
          </p:cNvSpPr>
          <p:nvPr>
            <p:ph sz="quarter" idx="1"/>
          </p:nvPr>
        </p:nvSpPr>
        <p:spPr/>
        <p:txBody>
          <a:bodyPr>
            <a:normAutofit/>
          </a:bodyPr>
          <a:lstStyle/>
          <a:p>
            <a:r>
              <a:rPr lang="en-US" sz="1800" dirty="0" smtClean="0">
                <a:latin typeface="Arial" pitchFamily="34" charset="0"/>
                <a:cs typeface="Arial" pitchFamily="34" charset="0"/>
              </a:rPr>
              <a:t>H1N1 virus is a new type A influenza that has been affecting humans since April 2009 (WebMD, 2009).</a:t>
            </a:r>
          </a:p>
          <a:p>
            <a:pPr lvl="1"/>
            <a:r>
              <a:rPr lang="en-US" sz="1400" dirty="0" smtClean="0">
                <a:latin typeface="Arial" pitchFamily="34" charset="0"/>
                <a:cs typeface="Arial" pitchFamily="34" charset="0"/>
              </a:rPr>
              <a:t>3 months affected 74 different countries, but Antarctica. </a:t>
            </a:r>
          </a:p>
          <a:p>
            <a:r>
              <a:rPr lang="en-US" sz="1800" dirty="0" smtClean="0">
                <a:latin typeface="Arial" pitchFamily="34" charset="0"/>
                <a:cs typeface="Arial" pitchFamily="34" charset="0"/>
              </a:rPr>
              <a:t>However, many people are very concerned whether the new H1N1 vaccine is safe. </a:t>
            </a:r>
          </a:p>
          <a:p>
            <a:r>
              <a:rPr lang="en-US" sz="1800" dirty="0" smtClean="0">
                <a:latin typeface="Arial" pitchFamily="34" charset="0"/>
                <a:cs typeface="Arial" pitchFamily="34" charset="0"/>
              </a:rPr>
              <a:t>After doing my research I concluded that many people believe the H1N1 vaccine is not safe, but health officials say it is and recommend that high risk groups become vaccinated because H1N1 virus has harmful effects ad can be deadly. </a:t>
            </a:r>
          </a:p>
          <a:p>
            <a:r>
              <a:rPr lang="en-US" sz="1800" dirty="0" err="1" smtClean="0">
                <a:latin typeface="Arial" pitchFamily="34" charset="0"/>
                <a:cs typeface="Arial" pitchFamily="34" charset="0"/>
              </a:rPr>
              <a:t>Kori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Buro</a:t>
            </a:r>
            <a:r>
              <a:rPr lang="en-US" sz="1800" dirty="0" smtClean="0">
                <a:latin typeface="Arial" pitchFamily="34" charset="0"/>
                <a:cs typeface="Arial" pitchFamily="34" charset="0"/>
              </a:rPr>
              <a:t> (mom) refuses to give her daughters H1N1 vaccine  because the vaccine is not 100 percent safe (</a:t>
            </a:r>
            <a:r>
              <a:rPr lang="en-US" sz="1800" dirty="0" err="1" smtClean="0">
                <a:latin typeface="Arial" pitchFamily="34" charset="0"/>
                <a:cs typeface="Arial" pitchFamily="34" charset="0"/>
              </a:rPr>
              <a:t>LaPook</a:t>
            </a:r>
            <a:r>
              <a:rPr lang="en-US" sz="1800" dirty="0" smtClean="0">
                <a:latin typeface="Arial" pitchFamily="34" charset="0"/>
                <a:cs typeface="Arial" pitchFamily="34" charset="0"/>
              </a:rPr>
              <a:t>, 2009).</a:t>
            </a:r>
          </a:p>
          <a:p>
            <a:r>
              <a:rPr lang="en-US" sz="1800" dirty="0" smtClean="0">
                <a:latin typeface="Arial" pitchFamily="34" charset="0"/>
                <a:cs typeface="Arial" pitchFamily="34" charset="0"/>
              </a:rPr>
              <a:t>I argue that H1N1 vaccine is safe because this vaccine has been through many clinical tests and show that the H1N1 vaccine is safe (WebMD). </a:t>
            </a:r>
          </a:p>
          <a:p>
            <a:endParaRPr lang="en-US" sz="1800" dirty="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1000"/>
                                        <p:tgtEl>
                                          <p:spTgt spid="2"/>
                                        </p:tgtEl>
                                      </p:cBhvr>
                                    </p:animEffect>
                                  </p:childTnLst>
                                </p:cTn>
                              </p:par>
                            </p:childTnLst>
                          </p:cTn>
                        </p:par>
                        <p:par>
                          <p:cTn id="8" fill="hold">
                            <p:stCondLst>
                              <p:cond delay="1000"/>
                            </p:stCondLst>
                            <p:childTnLst>
                              <p:par>
                                <p:cTn id="9" presetID="3" presetClass="entr" presetSubtype="5"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vertical)">
                                      <p:cBhvr>
                                        <p:cTn id="11" dur="1000"/>
                                        <p:tgtEl>
                                          <p:spTgt spid="3">
                                            <p:txEl>
                                              <p:pRg st="0" end="0"/>
                                            </p:txEl>
                                          </p:spTgt>
                                        </p:tgtEl>
                                      </p:cBhvr>
                                    </p:animEffect>
                                  </p:childTnLst>
                                </p:cTn>
                              </p:par>
                              <p:par>
                                <p:cTn id="12" presetID="3" presetClass="entr" presetSubtype="5"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blinds(vertical)">
                                      <p:cBhvr>
                                        <p:cTn id="14" dur="1000"/>
                                        <p:tgtEl>
                                          <p:spTgt spid="3">
                                            <p:txEl>
                                              <p:pRg st="1" end="1"/>
                                            </p:txEl>
                                          </p:spTgt>
                                        </p:tgtEl>
                                      </p:cBhvr>
                                    </p:animEffect>
                                  </p:childTnLst>
                                </p:cTn>
                              </p:par>
                            </p:childTnLst>
                          </p:cTn>
                        </p:par>
                        <p:par>
                          <p:cTn id="15" fill="hold">
                            <p:stCondLst>
                              <p:cond delay="2000"/>
                            </p:stCondLst>
                            <p:childTnLst>
                              <p:par>
                                <p:cTn id="16" presetID="3" presetClass="entr" presetSubtype="5" fill="hold"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vertical)">
                                      <p:cBhvr>
                                        <p:cTn id="18" dur="1000"/>
                                        <p:tgtEl>
                                          <p:spTgt spid="3">
                                            <p:txEl>
                                              <p:pRg st="2" end="2"/>
                                            </p:txEl>
                                          </p:spTgt>
                                        </p:tgtEl>
                                      </p:cBhvr>
                                    </p:animEffect>
                                  </p:childTnLst>
                                </p:cTn>
                              </p:par>
                            </p:childTnLst>
                          </p:cTn>
                        </p:par>
                        <p:par>
                          <p:cTn id="19" fill="hold">
                            <p:stCondLst>
                              <p:cond delay="3000"/>
                            </p:stCondLst>
                            <p:childTnLst>
                              <p:par>
                                <p:cTn id="20" presetID="3" presetClass="entr" presetSubtype="5"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vertical)">
                                      <p:cBhvr>
                                        <p:cTn id="22" dur="1000"/>
                                        <p:tgtEl>
                                          <p:spTgt spid="3">
                                            <p:txEl>
                                              <p:pRg st="3" end="3"/>
                                            </p:txEl>
                                          </p:spTgt>
                                        </p:tgtEl>
                                      </p:cBhvr>
                                    </p:animEffect>
                                  </p:childTnLst>
                                </p:cTn>
                              </p:par>
                            </p:childTnLst>
                          </p:cTn>
                        </p:par>
                        <p:par>
                          <p:cTn id="23" fill="hold">
                            <p:stCondLst>
                              <p:cond delay="4000"/>
                            </p:stCondLst>
                            <p:childTnLst>
                              <p:par>
                                <p:cTn id="24" presetID="3" presetClass="entr" presetSubtype="5" fill="hold"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blinds(vertical)">
                                      <p:cBhvr>
                                        <p:cTn id="26" dur="1000"/>
                                        <p:tgtEl>
                                          <p:spTgt spid="3">
                                            <p:txEl>
                                              <p:pRg st="4" end="4"/>
                                            </p:txEl>
                                          </p:spTgt>
                                        </p:tgtEl>
                                      </p:cBhvr>
                                    </p:animEffect>
                                  </p:childTnLst>
                                </p:cTn>
                              </p:par>
                            </p:childTnLst>
                          </p:cTn>
                        </p:par>
                        <p:par>
                          <p:cTn id="27" fill="hold">
                            <p:stCondLst>
                              <p:cond delay="5000"/>
                            </p:stCondLst>
                            <p:childTnLst>
                              <p:par>
                                <p:cTn id="28" presetID="3" presetClass="entr" presetSubtype="5" fill="hold"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linds(vertical)">
                                      <p:cBhvr>
                                        <p:cTn id="3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Risk Groups </a:t>
            </a:r>
            <a:endParaRPr lang="en-US" dirty="0"/>
          </a:p>
        </p:txBody>
      </p:sp>
      <p:sp>
        <p:nvSpPr>
          <p:cNvPr id="3" name="Content Placeholder 2"/>
          <p:cNvSpPr>
            <a:spLocks noGrp="1"/>
          </p:cNvSpPr>
          <p:nvPr>
            <p:ph sz="quarter" idx="1"/>
          </p:nvPr>
        </p:nvSpPr>
        <p:spPr/>
        <p:txBody>
          <a:bodyPr/>
          <a:lstStyle/>
          <a:p>
            <a:r>
              <a:rPr lang="en-US" dirty="0" smtClean="0"/>
              <a:t>Pregnant women </a:t>
            </a:r>
          </a:p>
          <a:p>
            <a:r>
              <a:rPr lang="en-US" dirty="0" smtClean="0"/>
              <a:t>Children  under 4 years of age</a:t>
            </a:r>
          </a:p>
          <a:p>
            <a:r>
              <a:rPr lang="en-US" dirty="0" smtClean="0"/>
              <a:t>Health care workers</a:t>
            </a:r>
          </a:p>
          <a:p>
            <a:r>
              <a:rPr lang="en-US" dirty="0" smtClean="0"/>
              <a:t>Active duty military </a:t>
            </a:r>
          </a:p>
          <a:p>
            <a:r>
              <a:rPr lang="en-US" dirty="0" smtClean="0"/>
              <a:t>Range from age is Newborn to 25 years of age. </a:t>
            </a:r>
            <a:endParaRPr lang="en-US" dirty="0"/>
          </a:p>
        </p:txBody>
      </p:sp>
      <p:pic>
        <p:nvPicPr>
          <p:cNvPr id="4" name="Picture 3" descr="flu_lineup_stroller091030.jpg"/>
          <p:cNvPicPr>
            <a:picLocks noChangeAspect="1"/>
          </p:cNvPicPr>
          <p:nvPr/>
        </p:nvPicPr>
        <p:blipFill>
          <a:blip r:embed="rId2"/>
          <a:stretch>
            <a:fillRect/>
          </a:stretch>
        </p:blipFill>
        <p:spPr>
          <a:xfrm>
            <a:off x="1447800" y="4239408"/>
            <a:ext cx="5410200" cy="261859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par>
                          <p:cTn id="10" fill="hold">
                            <p:stCondLst>
                              <p:cond delay="1000"/>
                            </p:stCondLst>
                            <p:childTnLst>
                              <p:par>
                                <p:cTn id="11" presetID="2" presetClass="entr" presetSubtype="8" fill="hold"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15" fill="hold">
                            <p:stCondLst>
                              <p:cond delay="2000"/>
                            </p:stCondLst>
                            <p:childTnLst>
                              <p:par>
                                <p:cTn id="16" presetID="2" presetClass="entr" presetSubtype="8" fill="hold" nodeType="after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1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9"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20" fill="hold">
                            <p:stCondLst>
                              <p:cond delay="3000"/>
                            </p:stCondLst>
                            <p:childTnLst>
                              <p:par>
                                <p:cTn id="21" presetID="2" presetClass="entr" presetSubtype="8" fill="hold"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5" fill="hold">
                            <p:stCondLst>
                              <p:cond delay="4000"/>
                            </p:stCondLst>
                            <p:childTnLst>
                              <p:par>
                                <p:cTn id="26" presetID="2" presetClass="entr" presetSubtype="8" fill="hold"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additive="base">
                                        <p:cTn id="28"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9"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30" fill="hold">
                            <p:stCondLst>
                              <p:cond delay="5000"/>
                            </p:stCondLst>
                            <p:childTnLst>
                              <p:par>
                                <p:cTn id="31" presetID="2" presetClass="entr" presetSubtype="8" fill="hold" nodeType="after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4"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H1N1 Vaccines: Nasal  </a:t>
            </a:r>
            <a:endParaRPr lang="en-US" dirty="0"/>
          </a:p>
        </p:txBody>
      </p:sp>
      <p:sp>
        <p:nvSpPr>
          <p:cNvPr id="3" name="Content Placeholder 2"/>
          <p:cNvSpPr>
            <a:spLocks noGrp="1"/>
          </p:cNvSpPr>
          <p:nvPr>
            <p:ph sz="quarter" idx="1"/>
          </p:nvPr>
        </p:nvSpPr>
        <p:spPr/>
        <p:txBody>
          <a:bodyPr>
            <a:normAutofit/>
          </a:bodyPr>
          <a:lstStyle/>
          <a:p>
            <a:r>
              <a:rPr lang="en-US" dirty="0" smtClean="0"/>
              <a:t>There are two different types of H1N1 vaccine (WebMD).</a:t>
            </a:r>
          </a:p>
          <a:p>
            <a:r>
              <a:rPr lang="en-US" dirty="0" smtClean="0"/>
              <a:t>First, is the nasal spray vaccine, which contains vaccine contains live attenuated H1N1. </a:t>
            </a:r>
          </a:p>
          <a:p>
            <a:pPr lvl="1"/>
            <a:r>
              <a:rPr lang="en-US" dirty="0" smtClean="0"/>
              <a:t>Recommended for 2-49 years of age, but pregnant women </a:t>
            </a:r>
          </a:p>
          <a:p>
            <a:pPr lvl="1"/>
            <a:endParaRPr lang="en-US" dirty="0" smtClean="0"/>
          </a:p>
          <a:p>
            <a:pPr lvl="1">
              <a:buNone/>
            </a:pPr>
            <a:endParaRPr lang="en-US" dirty="0" smtClean="0"/>
          </a:p>
        </p:txBody>
      </p:sp>
      <p:pic>
        <p:nvPicPr>
          <p:cNvPr id="5" name="Picture 4" descr="11262367_SS.jpg"/>
          <p:cNvPicPr>
            <a:picLocks noChangeAspect="1"/>
          </p:cNvPicPr>
          <p:nvPr/>
        </p:nvPicPr>
        <p:blipFill>
          <a:blip r:embed="rId2"/>
          <a:stretch>
            <a:fillRect/>
          </a:stretch>
        </p:blipFill>
        <p:spPr>
          <a:xfrm>
            <a:off x="2667000" y="4191000"/>
            <a:ext cx="4114800" cy="2514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1000"/>
                                        <p:tgtEl>
                                          <p:spTgt spid="2"/>
                                        </p:tgtEl>
                                      </p:cBhvr>
                                    </p:animEffect>
                                  </p:childTnLst>
                                </p:cTn>
                              </p:par>
                            </p:childTnLst>
                          </p:cTn>
                        </p:par>
                        <p:par>
                          <p:cTn id="8" fill="hold">
                            <p:stCondLst>
                              <p:cond delay="1000"/>
                            </p:stCondLst>
                            <p:childTnLst>
                              <p:par>
                                <p:cTn id="9" presetID="12" presetClass="entr" presetSubtype="8"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slide(fromLeft)">
                                      <p:cBhvr>
                                        <p:cTn id="11" dur="1000"/>
                                        <p:tgtEl>
                                          <p:spTgt spid="3">
                                            <p:txEl>
                                              <p:pRg st="0" end="0"/>
                                            </p:txEl>
                                          </p:spTgt>
                                        </p:tgtEl>
                                      </p:cBhvr>
                                    </p:animEffect>
                                  </p:childTnLst>
                                </p:cTn>
                              </p:par>
                            </p:childTnLst>
                          </p:cTn>
                        </p:par>
                        <p:par>
                          <p:cTn id="12" fill="hold">
                            <p:stCondLst>
                              <p:cond delay="2000"/>
                            </p:stCondLst>
                            <p:childTnLst>
                              <p:par>
                                <p:cTn id="13" presetID="12" presetClass="entr" presetSubtype="2" fill="hold"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slide(fromRight)">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8"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slide(fromLeft)">
                                      <p:cBhvr>
                                        <p:cTn id="20" dur="10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3"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heel(3)">
                                      <p:cBhvr>
                                        <p:cTn id="2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Types of H1N1 Vaccines: </a:t>
            </a:r>
            <a:r>
              <a:rPr lang="en-US" dirty="0" err="1" smtClean="0"/>
              <a:t>Injectables</a:t>
            </a:r>
            <a:r>
              <a:rPr lang="en-US" dirty="0" smtClean="0"/>
              <a:t>  </a:t>
            </a:r>
            <a:endParaRPr lang="en-US" dirty="0"/>
          </a:p>
        </p:txBody>
      </p:sp>
      <p:sp>
        <p:nvSpPr>
          <p:cNvPr id="3" name="Content Placeholder 2"/>
          <p:cNvSpPr>
            <a:spLocks noGrp="1"/>
          </p:cNvSpPr>
          <p:nvPr>
            <p:ph sz="quarter" idx="1"/>
          </p:nvPr>
        </p:nvSpPr>
        <p:spPr/>
        <p:txBody>
          <a:bodyPr/>
          <a:lstStyle/>
          <a:p>
            <a:r>
              <a:rPr lang="en-US" dirty="0" smtClean="0"/>
              <a:t>Second, is the “injectable vaccine, which is made from killed H1N1” (WebMD, 2009, p. 3). </a:t>
            </a:r>
          </a:p>
          <a:p>
            <a:pPr lvl="1"/>
            <a:r>
              <a:rPr lang="en-US" dirty="0" smtClean="0"/>
              <a:t>Recommended for everybody </a:t>
            </a:r>
          </a:p>
          <a:p>
            <a:endParaRPr lang="en-US" dirty="0"/>
          </a:p>
        </p:txBody>
      </p:sp>
      <p:pic>
        <p:nvPicPr>
          <p:cNvPr id="5" name="Picture 4" descr="vaccination.jpg"/>
          <p:cNvPicPr>
            <a:picLocks noChangeAspect="1"/>
          </p:cNvPicPr>
          <p:nvPr/>
        </p:nvPicPr>
        <p:blipFill>
          <a:blip r:embed="rId2"/>
          <a:stretch>
            <a:fillRect/>
          </a:stretch>
        </p:blipFill>
        <p:spPr>
          <a:xfrm>
            <a:off x="1981200" y="3505200"/>
            <a:ext cx="4169952" cy="271741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par>
                          <p:cTn id="15" fill="hold">
                            <p:stCondLst>
                              <p:cond delay="1000"/>
                            </p:stCondLst>
                            <p:childTnLst>
                              <p:par>
                                <p:cTn id="16" presetID="15" presetClass="entr" presetSubtype="0" fill="hold" nodeType="after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2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2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0" dur="2000" fill="hold"/>
                                        <p:tgtEl>
                                          <p:spTgt spid="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21" dur="2000" fill="hold"/>
                                        <p:tgtEl>
                                          <p:spTgt spid="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par>
                          <p:cTn id="22" fill="hold">
                            <p:stCondLst>
                              <p:cond delay="3000"/>
                            </p:stCondLst>
                            <p:childTnLst>
                              <p:par>
                                <p:cTn id="23" presetID="15" presetClass="entr" presetSubtype="0" fill="hold" nodeType="after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p:cTn id="25" dur="2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6" dur="2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7" dur="2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8" dur="2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par>
                          <p:cTn id="29" fill="hold">
                            <p:stCondLst>
                              <p:cond delay="5000"/>
                            </p:stCondLst>
                            <p:childTnLst>
                              <p:par>
                                <p:cTn id="30" presetID="21" presetClass="entr" presetSubtype="4" fill="hold" nodeType="after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heel(4)">
                                      <p:cBhvr>
                                        <p:cTn id="3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sz="quarter" idx="1"/>
          </p:nvPr>
        </p:nvSpPr>
        <p:spPr/>
        <p:txBody>
          <a:bodyPr>
            <a:normAutofit/>
          </a:bodyPr>
          <a:lstStyle/>
          <a:p>
            <a:pPr>
              <a:buNone/>
            </a:pPr>
            <a:r>
              <a:rPr lang="en-US" sz="1600" dirty="0" err="1" smtClean="0"/>
              <a:t>LaPook</a:t>
            </a:r>
            <a:r>
              <a:rPr lang="en-US" sz="1600" dirty="0" smtClean="0"/>
              <a:t>, J. (2009). Parents worry vaccine will be rushed to market without adequate safely</a:t>
            </a:r>
          </a:p>
          <a:p>
            <a:pPr>
              <a:buNone/>
            </a:pPr>
            <a:endParaRPr lang="en-US" sz="1600" dirty="0" smtClean="0"/>
          </a:p>
          <a:p>
            <a:pPr>
              <a:buNone/>
            </a:pPr>
            <a:r>
              <a:rPr lang="en-US" sz="1600" dirty="0" smtClean="0"/>
              <a:t>	testing. Some say ‘No’ to H1N1 vaccine for kids. Retrieved November 16, 2009, from</a:t>
            </a:r>
          </a:p>
          <a:p>
            <a:pPr>
              <a:buNone/>
            </a:pPr>
            <a:endParaRPr lang="en-US" sz="1600" dirty="0" smtClean="0"/>
          </a:p>
          <a:p>
            <a:pPr>
              <a:buNone/>
            </a:pPr>
            <a:r>
              <a:rPr lang="en-US" sz="1600" dirty="0" smtClean="0"/>
              <a:t>	</a:t>
            </a:r>
            <a:r>
              <a:rPr lang="en-US" sz="1600" u="sng" dirty="0" smtClean="0">
                <a:hlinkClick r:id="rId2"/>
              </a:rPr>
              <a:t>http://www.cbsnews.com/stories/2009/07/30/eveningnews/main5199314.shtml</a:t>
            </a:r>
            <a:r>
              <a:rPr lang="en-US" sz="1600" dirty="0" smtClean="0"/>
              <a:t> </a:t>
            </a:r>
          </a:p>
          <a:p>
            <a:pPr>
              <a:buNone/>
            </a:pPr>
            <a:endParaRPr lang="en-US" sz="1600" dirty="0" smtClean="0"/>
          </a:p>
          <a:p>
            <a:pPr>
              <a:buNone/>
            </a:pPr>
            <a:r>
              <a:rPr lang="en-US" sz="1600" dirty="0" smtClean="0"/>
              <a:t>WebMD. (2009). Answer to your questions about swine flu. Swine flu FAQ. Retrieved</a:t>
            </a:r>
          </a:p>
          <a:p>
            <a:pPr>
              <a:buNone/>
            </a:pPr>
            <a:endParaRPr lang="en-US" sz="1600" dirty="0" smtClean="0"/>
          </a:p>
          <a:p>
            <a:pPr>
              <a:buNone/>
            </a:pPr>
            <a:r>
              <a:rPr lang="en-US" sz="1600" dirty="0" smtClean="0"/>
              <a:t>	November 9, 2009, from </a:t>
            </a:r>
            <a:r>
              <a:rPr lang="en-US" sz="1600" u="sng" dirty="0" smtClean="0">
                <a:hlinkClick r:id="rId3"/>
              </a:rPr>
              <a:t>http://www.webmd.com/cold-and-flu/flu-guide/swine-flu-faq-1</a:t>
            </a:r>
            <a:endParaRPr lang="en-US" sz="1600" dirty="0" smtClean="0"/>
          </a:p>
          <a:p>
            <a:pPr>
              <a:buNone/>
            </a:pPr>
            <a:endParaRPr lang="en-US" sz="1600" dirty="0" smtClean="0"/>
          </a:p>
          <a:p>
            <a:pPr>
              <a:buNone/>
            </a:pPr>
            <a:endParaRPr lang="en-US" sz="1600" dirty="0" smtClean="0"/>
          </a:p>
          <a:p>
            <a:pPr>
              <a:buNone/>
            </a:pPr>
            <a:endParaRPr lang="en-US" sz="16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183</TotalTime>
  <Words>281</Words>
  <Application>Microsoft Office PowerPoint</Application>
  <PresentationFormat>On-screen Show (4:3)</PresentationFormat>
  <Paragraphs>37</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Median</vt:lpstr>
      <vt:lpstr>H1N1 virus </vt:lpstr>
      <vt:lpstr>H1N1 virus: Definition &amp; History </vt:lpstr>
      <vt:lpstr>High Risk Groups </vt:lpstr>
      <vt:lpstr>Types of H1N1 Vaccines: Nasal  </vt:lpstr>
      <vt:lpstr>Types of H1N1 Vaccines: Injectables  </vt:lpstr>
      <vt:lpstr>References </vt:lpstr>
    </vt:vector>
  </TitlesOfParts>
  <Company>Bay Mills Community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Concerns about our mental and physical health</dc:title>
  <dc:creator>ksoza35</dc:creator>
  <cp:lastModifiedBy>ksoza35</cp:lastModifiedBy>
  <cp:revision>18</cp:revision>
  <dcterms:created xsi:type="dcterms:W3CDTF">2009-11-30T16:23:17Z</dcterms:created>
  <dcterms:modified xsi:type="dcterms:W3CDTF">2009-12-07T18:02:48Z</dcterms:modified>
</cp:coreProperties>
</file>