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68" r:id="rId5"/>
    <p:sldId id="260" r:id="rId6"/>
    <p:sldId id="261" r:id="rId7"/>
    <p:sldId id="259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99"/>
    <a:srgbClr val="00CCFF"/>
    <a:srgbClr val="339933"/>
    <a:srgbClr val="3333FF"/>
    <a:srgbClr val="ED1376"/>
    <a:srgbClr val="E3E303"/>
    <a:srgbClr val="D20000"/>
    <a:srgbClr val="00DA00"/>
    <a:srgbClr val="996633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9C0B92-780A-4008-8A9D-5B12DDDE0931}" type="datetimeFigureOut">
              <a:rPr lang="en-US" smtClean="0"/>
              <a:pPr/>
              <a:t>12/8/2009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3D7862-D3C5-4988-B4BF-B347BF41958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D7862-D3C5-4988-B4BF-B347BF41958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32E9B-2F53-493C-AD6D-C67563AFF434}" type="datetimeFigureOut">
              <a:rPr lang="en-US" smtClean="0"/>
              <a:pPr/>
              <a:t>12/8/2009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A7786-5856-4731-9A15-5CE9133BCB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32E9B-2F53-493C-AD6D-C67563AFF434}" type="datetimeFigureOut">
              <a:rPr lang="en-US" smtClean="0"/>
              <a:pPr/>
              <a:t>12/8/2009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A7786-5856-4731-9A15-5CE9133BCB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32E9B-2F53-493C-AD6D-C67563AFF434}" type="datetimeFigureOut">
              <a:rPr lang="en-US" smtClean="0"/>
              <a:pPr/>
              <a:t>12/8/2009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A7786-5856-4731-9A15-5CE9133BCB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32E9B-2F53-493C-AD6D-C67563AFF434}" type="datetimeFigureOut">
              <a:rPr lang="en-US" smtClean="0"/>
              <a:pPr/>
              <a:t>12/8/2009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A7786-5856-4731-9A15-5CE9133BCB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32E9B-2F53-493C-AD6D-C67563AFF434}" type="datetimeFigureOut">
              <a:rPr lang="en-US" smtClean="0"/>
              <a:pPr/>
              <a:t>12/8/2009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A7786-5856-4731-9A15-5CE9133BCB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32E9B-2F53-493C-AD6D-C67563AFF434}" type="datetimeFigureOut">
              <a:rPr lang="en-US" smtClean="0"/>
              <a:pPr/>
              <a:t>12/8/2009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A7786-5856-4731-9A15-5CE9133BCB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32E9B-2F53-493C-AD6D-C67563AFF434}" type="datetimeFigureOut">
              <a:rPr lang="en-US" smtClean="0"/>
              <a:pPr/>
              <a:t>12/8/2009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A7786-5856-4731-9A15-5CE9133BCB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32E9B-2F53-493C-AD6D-C67563AFF434}" type="datetimeFigureOut">
              <a:rPr lang="en-US" smtClean="0"/>
              <a:pPr/>
              <a:t>12/8/2009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A7786-5856-4731-9A15-5CE9133BCB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32E9B-2F53-493C-AD6D-C67563AFF434}" type="datetimeFigureOut">
              <a:rPr lang="en-US" smtClean="0"/>
              <a:pPr/>
              <a:t>12/8/2009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A7786-5856-4731-9A15-5CE9133BCB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32E9B-2F53-493C-AD6D-C67563AFF434}" type="datetimeFigureOut">
              <a:rPr lang="en-US" smtClean="0"/>
              <a:pPr/>
              <a:t>12/8/2009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A7786-5856-4731-9A15-5CE9133BCB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32E9B-2F53-493C-AD6D-C67563AFF434}" type="datetimeFigureOut">
              <a:rPr lang="en-US" smtClean="0"/>
              <a:pPr/>
              <a:t>12/8/2009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A7786-5856-4731-9A15-5CE9133BCB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032E9B-2F53-493C-AD6D-C67563AFF434}" type="datetimeFigureOut">
              <a:rPr lang="en-US" smtClean="0"/>
              <a:pPr/>
              <a:t>12/8/2009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8A7786-5856-4731-9A15-5CE9133BCB8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wmf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Mental health, Physical Health, and Healthy Water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By Chris </a:t>
            </a:r>
            <a:r>
              <a:rPr lang="en-US" dirty="0" err="1" smtClean="0"/>
              <a:t>Wollam</a:t>
            </a:r>
            <a:r>
              <a:rPr lang="en-US" dirty="0" smtClean="0"/>
              <a:t>, </a:t>
            </a:r>
            <a:r>
              <a:rPr lang="en-US" dirty="0" err="1" smtClean="0"/>
              <a:t>Shavon</a:t>
            </a:r>
            <a:r>
              <a:rPr lang="en-US" dirty="0" smtClean="0"/>
              <a:t> </a:t>
            </a:r>
            <a:r>
              <a:rPr lang="en-US" dirty="0" err="1" smtClean="0"/>
              <a:t>McKerchie</a:t>
            </a:r>
            <a:r>
              <a:rPr lang="en-US" dirty="0" smtClean="0"/>
              <a:t>, and William Bernier</a:t>
            </a:r>
            <a:endParaRPr lang="en-US" dirty="0"/>
          </a:p>
          <a:p>
            <a:r>
              <a:rPr lang="en-US" dirty="0" smtClean="0"/>
              <a:t>Bay Mills Community College</a:t>
            </a:r>
          </a:p>
          <a:p>
            <a:r>
              <a:rPr lang="en-US" dirty="0" smtClean="0"/>
              <a:t>Fall 2009</a:t>
            </a:r>
          </a:p>
          <a:p>
            <a:r>
              <a:rPr lang="en-US" dirty="0" smtClean="0"/>
              <a:t>EN 112-1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Bottled 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Bottled water consumption is increasing because of distrust for tap water. (</a:t>
            </a:r>
            <a:r>
              <a:rPr lang="en-US" dirty="0" err="1" smtClean="0"/>
              <a:t>Matvienko</a:t>
            </a:r>
            <a:r>
              <a:rPr lang="en-US" dirty="0" smtClean="0"/>
              <a:t>, Schafer, and Nelson)</a:t>
            </a:r>
          </a:p>
          <a:p>
            <a:r>
              <a:rPr lang="en-US" dirty="0" smtClean="0"/>
              <a:t>Purity is regulated by Food and Drug Administration</a:t>
            </a:r>
          </a:p>
          <a:p>
            <a:r>
              <a:rPr lang="en-US" dirty="0" smtClean="0"/>
              <a:t>Water comes from Artesian water, processed bottled water, well water, natural mineral water, distilled water, spring water, and sparkling water.</a:t>
            </a:r>
          </a:p>
          <a:p>
            <a:endParaRPr lang="en-US" dirty="0"/>
          </a:p>
        </p:txBody>
      </p:sp>
      <p:pic>
        <p:nvPicPr>
          <p:cNvPr id="9218" name="Picture 2" descr="C:\Users\room120\AppData\Local\Microsoft\Windows\Temporary Internet Files\Content.IE5\L75B1X3Y\MCj0398067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4800" y="685800"/>
            <a:ext cx="855878" cy="868680"/>
          </a:xfrm>
          <a:prstGeom prst="rect">
            <a:avLst/>
          </a:prstGeom>
          <a:noFill/>
        </p:spPr>
      </p:pic>
      <p:pic>
        <p:nvPicPr>
          <p:cNvPr id="9219" name="Picture 3" descr="C:\Users\room120\AppData\Local\Microsoft\Windows\Temporary Internet Files\Content.IE5\L75B1X3Y\MCj0398067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609600"/>
            <a:ext cx="855878" cy="868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Cons</a:t>
            </a:r>
            <a:r>
              <a:rPr lang="en-US" dirty="0" smtClean="0"/>
              <a:t> of bottled 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Plastic bottles can add to pollution</a:t>
            </a:r>
          </a:p>
          <a:p>
            <a:r>
              <a:rPr lang="en-US" dirty="0" smtClean="0"/>
              <a:t>The bottles can leech out chemicals into the water if stored above room temperature</a:t>
            </a:r>
          </a:p>
          <a:p>
            <a:endParaRPr lang="en-US" dirty="0" smtClean="0"/>
          </a:p>
          <a:p>
            <a:r>
              <a:rPr lang="en-US" dirty="0" smtClean="0"/>
              <a:t>May not be sterile (except for baby drinking water)</a:t>
            </a:r>
          </a:p>
          <a:p>
            <a:r>
              <a:rPr lang="en-US" dirty="0" smtClean="0"/>
              <a:t>More expensive than tap water</a:t>
            </a:r>
          </a:p>
          <a:p>
            <a:r>
              <a:rPr lang="en-US" dirty="0" smtClean="0"/>
              <a:t>Can pick up bacteria through being processed</a:t>
            </a:r>
            <a:endParaRPr lang="en-US" dirty="0"/>
          </a:p>
        </p:txBody>
      </p:sp>
      <p:pic>
        <p:nvPicPr>
          <p:cNvPr id="10243" name="Picture 3" descr="C:\Users\room120\AppData\Local\Microsoft\Windows\Temporary Internet Files\Content.IE5\H60H65HM\MCj0215192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2800" y="685800"/>
            <a:ext cx="1448554" cy="1600954"/>
          </a:xfrm>
          <a:prstGeom prst="rect">
            <a:avLst/>
          </a:prstGeom>
          <a:noFill/>
        </p:spPr>
      </p:pic>
      <p:pic>
        <p:nvPicPr>
          <p:cNvPr id="10244" name="Picture 4" descr="C:\Users\room120\AppData\Local\Microsoft\Windows\Temporary Internet Files\Content.IE5\0GFGDI3O\MCj04363970000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714" y="3048000"/>
            <a:ext cx="1828572" cy="914400"/>
          </a:xfrm>
          <a:prstGeom prst="rect">
            <a:avLst/>
          </a:prstGeom>
          <a:noFill/>
        </p:spPr>
      </p:pic>
      <p:pic>
        <p:nvPicPr>
          <p:cNvPr id="10245" name="Picture 5" descr="C:\Users\room120\AppData\Local\Microsoft\Windows\Temporary Internet Files\Content.IE5\I2D63JIB\MCj0432423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4267200"/>
            <a:ext cx="1873250" cy="144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Filtered Water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00FF00"/>
                </a:solidFill>
              </a:rPr>
              <a:t>According to the Drinking Water Research Foundation, Filtered water is tap water that has been treated with a device that removes impurities.</a:t>
            </a:r>
          </a:p>
          <a:p>
            <a:r>
              <a:rPr lang="en-US" dirty="0" smtClean="0">
                <a:solidFill>
                  <a:srgbClr val="00FF00"/>
                </a:solidFill>
              </a:rPr>
              <a:t>Can get bottled filtered water, or buy the device and attach it to the home faucet.</a:t>
            </a:r>
          </a:p>
          <a:p>
            <a:r>
              <a:rPr lang="en-US" dirty="0" smtClean="0">
                <a:solidFill>
                  <a:srgbClr val="00FF00"/>
                </a:solidFill>
              </a:rPr>
              <a:t>Filters consist of granular activated carbon filters, metallic ally filters, micro-</a:t>
            </a:r>
            <a:r>
              <a:rPr lang="en-US" dirty="0" err="1" smtClean="0">
                <a:solidFill>
                  <a:srgbClr val="00FF00"/>
                </a:solidFill>
              </a:rPr>
              <a:t>pourous</a:t>
            </a:r>
            <a:r>
              <a:rPr lang="en-US" dirty="0" smtClean="0">
                <a:solidFill>
                  <a:srgbClr val="00FF00"/>
                </a:solidFill>
              </a:rPr>
              <a:t> ceramic filters, carbon block resin, and ultra-filtration membranes.</a:t>
            </a:r>
          </a:p>
          <a:p>
            <a:r>
              <a:rPr lang="en-US" dirty="0" smtClean="0">
                <a:solidFill>
                  <a:srgbClr val="00FF00"/>
                </a:solidFill>
              </a:rPr>
              <a:t>Some consist of many of these individual filters</a:t>
            </a:r>
            <a:endParaRPr lang="en-US" dirty="0">
              <a:solidFill>
                <a:srgbClr val="00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room120\AppData\Local\Microsoft\Windows\Temporary Internet Files\Content.IE5\I2D63JIB\MCj04401110000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00"/>
            <a:ext cx="3009524" cy="3098413"/>
          </a:xfrm>
          <a:prstGeom prst="rect">
            <a:avLst/>
          </a:prstGeom>
          <a:noFill/>
        </p:spPr>
      </p:pic>
      <p:pic>
        <p:nvPicPr>
          <p:cNvPr id="11266" name="Picture 2" descr="C:\Users\room120\AppData\Local\Microsoft\Windows\Temporary Internet Files\Content.IE5\YMQ76D1C\MCj04401060000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8920" y="3950063"/>
            <a:ext cx="2565080" cy="290793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Filtered Water Cont…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Filters usually need to be changed every 6 months, depending on how much water is used and how many contaminants are present.</a:t>
            </a:r>
          </a:p>
          <a:p>
            <a:r>
              <a:rPr lang="en-US" b="1" dirty="0" smtClean="0"/>
              <a:t>Filters are not cheap.  They can range to hundreds of dollars, but according to ConsumedConsumer.org a 10 gallon system that costs less than $400 can annually save a person using 3 gallons a day $843, when compared to bottled water.</a:t>
            </a:r>
          </a:p>
          <a:p>
            <a:r>
              <a:rPr lang="en-US" b="1" dirty="0" smtClean="0"/>
              <a:t>Plus the plastic waste is eliminated helping the world remain green.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1470025"/>
          </a:xfrm>
        </p:spPr>
        <p:txBody>
          <a:bodyPr/>
          <a:lstStyle/>
          <a:p>
            <a:r>
              <a:rPr lang="en-US" dirty="0" smtClean="0"/>
              <a:t>The H1N1 Virus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133600"/>
            <a:ext cx="6400800" cy="3505200"/>
          </a:xfrm>
        </p:spPr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 According to the CDC (2009) the H1N1 virus is a virus that is made up of four different identifiable genes.</a:t>
            </a:r>
          </a:p>
          <a:p>
            <a:pPr algn="l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These genes include two different swine flu genes, avian (bird flu) genes, and human-type virus genes.</a:t>
            </a:r>
            <a:endParaRPr lang="en-US" dirty="0"/>
          </a:p>
        </p:txBody>
      </p:sp>
      <p:pic>
        <p:nvPicPr>
          <p:cNvPr id="3075" name="Picture 3" descr="C:\Users\room120\AppData\Local\Microsoft\Windows\Temporary Internet Files\Content.IE5\48QBQQYZ\MCj0417484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04800"/>
            <a:ext cx="1237183" cy="1535278"/>
          </a:xfrm>
          <a:prstGeom prst="rect">
            <a:avLst/>
          </a:prstGeom>
          <a:noFill/>
        </p:spPr>
      </p:pic>
      <p:pic>
        <p:nvPicPr>
          <p:cNvPr id="3076" name="Picture 4" descr="C:\Users\room120\AppData\Local\Microsoft\Windows\Temporary Internet Files\Content.IE5\0GFGDI3O\MPj0446581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381000"/>
            <a:ext cx="1621031" cy="1251796"/>
          </a:xfrm>
          <a:prstGeom prst="rect">
            <a:avLst/>
          </a:prstGeom>
          <a:noFill/>
        </p:spPr>
      </p:pic>
      <p:pic>
        <p:nvPicPr>
          <p:cNvPr id="3077" name="Picture 5" descr="C:\Users\room120\AppData\Local\Microsoft\Windows\Temporary Internet Files\Content.IE5\H60H65HM\MPj0443032000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4724400"/>
            <a:ext cx="1371600" cy="1828800"/>
          </a:xfrm>
          <a:prstGeom prst="rect">
            <a:avLst/>
          </a:prstGeom>
          <a:noFill/>
        </p:spPr>
      </p:pic>
      <p:pic>
        <p:nvPicPr>
          <p:cNvPr id="3078" name="Picture 6" descr="C:\Users\room120\AppData\Local\Microsoft\Windows\Temporary Internet Files\Content.IE5\9IP72KHB\MCj03519580000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4114799"/>
            <a:ext cx="762000" cy="25658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txBody>
          <a:bodyPr/>
          <a:lstStyle/>
          <a:p>
            <a:r>
              <a:rPr lang="en-US" dirty="0" smtClean="0"/>
              <a:t>A vaccine is available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05000"/>
            <a:ext cx="6400800" cy="4572000"/>
          </a:xfrm>
        </p:spPr>
        <p:txBody>
          <a:bodyPr>
            <a:normAutofit fontScale="92500" lnSpcReduction="10000"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 Vaccines have been created </a:t>
            </a:r>
          </a:p>
          <a:p>
            <a:pPr algn="l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Vaccines help develop antibodies</a:t>
            </a:r>
          </a:p>
          <a:p>
            <a:pPr algn="l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May also come with later side effects</a:t>
            </a:r>
          </a:p>
          <a:p>
            <a:pPr algn="l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In 1976 millions of people were vaccinated for an earlier swine flu, later several hundred developed a paralytic condition called </a:t>
            </a:r>
            <a:r>
              <a:rPr lang="en-US" dirty="0" err="1" smtClean="0"/>
              <a:t>Guillain</a:t>
            </a:r>
            <a:r>
              <a:rPr lang="en-US" dirty="0" smtClean="0"/>
              <a:t> </a:t>
            </a:r>
            <a:r>
              <a:rPr lang="en-US" dirty="0" err="1" smtClean="0"/>
              <a:t>Barre</a:t>
            </a:r>
            <a:r>
              <a:rPr lang="en-US" dirty="0" smtClean="0"/>
              <a:t> Syndrome.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No vaccines are 100% effective        	according to Dr. Paul </a:t>
            </a:r>
            <a:r>
              <a:rPr lang="en-US" dirty="0" err="1" smtClean="0"/>
              <a:t>Offit</a:t>
            </a:r>
            <a:r>
              <a:rPr lang="en-US" dirty="0" smtClean="0"/>
              <a:t>.</a:t>
            </a:r>
          </a:p>
          <a:p>
            <a:pPr lvl="1" algn="l">
              <a:buFont typeface="Arial" pitchFamily="34" charset="0"/>
              <a:buChar char="•"/>
            </a:pPr>
            <a:endParaRPr lang="en-US" dirty="0" smtClean="0"/>
          </a:p>
        </p:txBody>
      </p:sp>
      <p:pic>
        <p:nvPicPr>
          <p:cNvPr id="1027" name="Picture 3" descr="C:\Users\room120\AppData\Local\Microsoft\Windows\Temporary Internet Files\Content.IE5\F3BUDHAZ\MCj0292556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79264" y="1219200"/>
            <a:ext cx="4364736" cy="835762"/>
          </a:xfrm>
          <a:prstGeom prst="rect">
            <a:avLst/>
          </a:prstGeom>
          <a:noFill/>
        </p:spPr>
      </p:pic>
      <p:pic>
        <p:nvPicPr>
          <p:cNvPr id="1028" name="Picture 4" descr="C:\Users\room120\AppData\Local\Microsoft\Windows\Temporary Internet Files\Content.IE5\0GFGDI3O\MPj03139870000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614" y="381000"/>
            <a:ext cx="1913984" cy="144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04800"/>
            <a:ext cx="7772400" cy="1470025"/>
          </a:xfrm>
        </p:spPr>
        <p:txBody>
          <a:bodyPr/>
          <a:lstStyle/>
          <a:p>
            <a:r>
              <a:rPr lang="en-US" dirty="0" smtClean="0"/>
              <a:t>Alternative Defenses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133600"/>
            <a:ext cx="7696200" cy="4343400"/>
          </a:xfrm>
        </p:spPr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Avoid public places</a:t>
            </a:r>
          </a:p>
          <a:p>
            <a:pPr lvl="1" algn="l">
              <a:buFont typeface="Arial" pitchFamily="34" charset="0"/>
              <a:buChar char="•"/>
            </a:pPr>
            <a:r>
              <a:rPr lang="en-US" dirty="0" smtClean="0"/>
              <a:t>also called social distancing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Wash surfaces</a:t>
            </a:r>
          </a:p>
          <a:p>
            <a:pPr lvl="1" algn="l">
              <a:buFont typeface="Arial" pitchFamily="34" charset="0"/>
              <a:buChar char="•"/>
            </a:pPr>
            <a:r>
              <a:rPr lang="en-US" dirty="0" smtClean="0"/>
              <a:t>The H1N1 virus can live on surfaces 2-8 hours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Wash your hands frequently </a:t>
            </a:r>
          </a:p>
          <a:p>
            <a:pPr lvl="1" algn="l">
              <a:buFont typeface="Arial" pitchFamily="34" charset="0"/>
              <a:buChar char="•"/>
            </a:pPr>
            <a:r>
              <a:rPr lang="en-US" dirty="0" smtClean="0"/>
              <a:t>With warm water and soap</a:t>
            </a:r>
          </a:p>
          <a:p>
            <a:pPr algn="l"/>
            <a:endParaRPr lang="en-US" dirty="0" smtClean="0"/>
          </a:p>
        </p:txBody>
      </p:sp>
      <p:pic>
        <p:nvPicPr>
          <p:cNvPr id="2051" name="Picture 3" descr="C:\Users\room120\AppData\Local\Microsoft\Windows\Temporary Internet Files\Content.IE5\F3BUDHAZ\MPj0407551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4495800"/>
            <a:ext cx="2971174" cy="1980009"/>
          </a:xfrm>
          <a:prstGeom prst="rect">
            <a:avLst/>
          </a:prstGeom>
          <a:noFill/>
        </p:spPr>
      </p:pic>
      <p:pic>
        <p:nvPicPr>
          <p:cNvPr id="2052" name="Picture 4" descr="C:\Users\room120\AppData\Local\Microsoft\Windows\Temporary Internet Files\Content.IE5\L75B1X3Y\MPj0430462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1600200"/>
            <a:ext cx="1981200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Mental Health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3333FF"/>
                </a:solidFill>
              </a:rPr>
              <a:t>Prescription pain medications are the type of drug most commonly abused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Most become addicted accidentally: the body develops tolerance and a bigger dose is needed to get the same effect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Vicodin</a:t>
            </a:r>
            <a:r>
              <a:rPr lang="en-US" dirty="0" smtClean="0">
                <a:solidFill>
                  <a:srgbClr val="FF0000"/>
                </a:solidFill>
              </a:rPr>
              <a:t> is a strong pain reliever, and is easy to become addicted to.</a:t>
            </a:r>
          </a:p>
          <a:p>
            <a:pPr lvl="1"/>
            <a:r>
              <a:rPr lang="en-US" dirty="0" smtClean="0">
                <a:solidFill>
                  <a:srgbClr val="D20000"/>
                </a:solidFill>
              </a:rPr>
              <a:t>Severe withdrawal symptoms: nausea, dizziness, possibility of stroke</a:t>
            </a:r>
          </a:p>
          <a:p>
            <a:pPr lvl="1"/>
            <a:endParaRPr lang="en-US" dirty="0"/>
          </a:p>
        </p:txBody>
      </p:sp>
      <p:pic>
        <p:nvPicPr>
          <p:cNvPr id="4098" name="Picture 2" descr="C:\Users\room120\AppData\Local\Microsoft\Windows\Temporary Internet Files\Content.IE5\48QBQQYZ\MCj04396020000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200" y="228600"/>
            <a:ext cx="1943100" cy="1943100"/>
          </a:xfrm>
          <a:prstGeom prst="rect">
            <a:avLst/>
          </a:prstGeom>
          <a:noFill/>
        </p:spPr>
      </p:pic>
      <p:pic>
        <p:nvPicPr>
          <p:cNvPr id="4099" name="Picture 3" descr="C:\Users\room120\AppData\Local\Microsoft\Windows\Temporary Internet Files\Content.IE5\0GFGDI3O\MMj02840820000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5476875"/>
            <a:ext cx="1104900" cy="1381125"/>
          </a:xfrm>
          <a:prstGeom prst="rect">
            <a:avLst/>
          </a:prstGeom>
          <a:noFill/>
        </p:spPr>
      </p:pic>
      <p:pic>
        <p:nvPicPr>
          <p:cNvPr id="4100" name="Picture 4" descr="C:\Users\room120\AppData\Local\Microsoft\Windows\Temporary Internet Files\Content.IE5\L75B1X3Y\MPj03372340000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228600"/>
            <a:ext cx="2149267" cy="1533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2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2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20"/>
                            </p:stCondLst>
                            <p:childTnLst>
                              <p:par>
                                <p:cTn id="4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room120\AppData\Local\Microsoft\Windows\Temporary Internet Files\Content.IE5\L75B1X3Y\MCj0415468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67200"/>
            <a:ext cx="1683173" cy="2590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What treatment isn’t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ED1376"/>
                </a:solidFill>
              </a:rPr>
              <a:t>With most drug addictions, people need medical help</a:t>
            </a:r>
          </a:p>
          <a:p>
            <a:pPr lvl="1"/>
            <a:r>
              <a:rPr lang="en-US" dirty="0" smtClean="0">
                <a:solidFill>
                  <a:srgbClr val="3333FF"/>
                </a:solidFill>
              </a:rPr>
              <a:t>In times gone by, addiction and mental problems in general were seen as a weakness, and it was expected that people could just decide to stop using a drug and be fine.</a:t>
            </a:r>
          </a:p>
          <a:p>
            <a:pPr lvl="2"/>
            <a:r>
              <a:rPr lang="en-US" dirty="0" smtClean="0">
                <a:solidFill>
                  <a:srgbClr val="C00000"/>
                </a:solidFill>
              </a:rPr>
              <a:t>Ernest Hemingway committed suicide; he might have had clinical depression but it was never diagnosed during his time. 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5122" name="Picture 2" descr="C:\Users\room120\AppData\Local\Microsoft\Windows\Temporary Internet Files\Content.IE5\F3BUDHAZ\MCj0331728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0"/>
            <a:ext cx="1795604" cy="17518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339933"/>
                </a:solidFill>
              </a:rPr>
              <a:t>Addiction Treatment</a:t>
            </a:r>
            <a:endParaRPr lang="en-US" b="1" dirty="0">
              <a:solidFill>
                <a:srgbClr val="33993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CCFF"/>
                </a:solidFill>
              </a:rPr>
              <a:t>Best idea is an inpatient rehab program</a:t>
            </a:r>
          </a:p>
          <a:p>
            <a:pPr lvl="1"/>
            <a:r>
              <a:rPr lang="en-US" b="1" dirty="0" smtClean="0">
                <a:solidFill>
                  <a:srgbClr val="00CC99"/>
                </a:solidFill>
              </a:rPr>
              <a:t>Medical </a:t>
            </a:r>
            <a:r>
              <a:rPr lang="en-US" b="1" dirty="0" err="1" smtClean="0">
                <a:solidFill>
                  <a:srgbClr val="00CC99"/>
                </a:solidFill>
              </a:rPr>
              <a:t>detox</a:t>
            </a:r>
            <a:r>
              <a:rPr lang="en-US" b="1" dirty="0" smtClean="0">
                <a:solidFill>
                  <a:srgbClr val="00CC99"/>
                </a:solidFill>
              </a:rPr>
              <a:t>—remove substance from the body with medical supervision to reduce withdrawal symptoms</a:t>
            </a:r>
          </a:p>
          <a:p>
            <a:pPr lvl="1"/>
            <a:r>
              <a:rPr lang="en-US" b="1" dirty="0" smtClean="0">
                <a:solidFill>
                  <a:srgbClr val="00CC99"/>
                </a:solidFill>
              </a:rPr>
              <a:t>Group and individual instruction on life without drugs</a:t>
            </a:r>
          </a:p>
          <a:p>
            <a:pPr lvl="1"/>
            <a:r>
              <a:rPr lang="en-US" b="1" dirty="0" smtClean="0">
                <a:solidFill>
                  <a:srgbClr val="00CC99"/>
                </a:solidFill>
              </a:rPr>
              <a:t>Therapy for patient and support group</a:t>
            </a:r>
          </a:p>
          <a:p>
            <a:pPr lvl="1"/>
            <a:r>
              <a:rPr lang="en-US" b="1" dirty="0" smtClean="0">
                <a:solidFill>
                  <a:srgbClr val="00CC99"/>
                </a:solidFill>
              </a:rPr>
              <a:t>At least 3 months long, to prevent a relapse</a:t>
            </a:r>
            <a:endParaRPr lang="en-US" b="1" dirty="0">
              <a:solidFill>
                <a:srgbClr val="00CC99"/>
              </a:solidFill>
            </a:endParaRPr>
          </a:p>
        </p:txBody>
      </p:sp>
      <p:pic>
        <p:nvPicPr>
          <p:cNvPr id="6146" name="Picture 2" descr="C:\Users\room120\AppData\Local\Microsoft\Windows\Temporary Internet Files\Content.IE5\L75B1X3Y\MCBD10627_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86600" y="304800"/>
            <a:ext cx="1790395" cy="16715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room120\AppData\Local\Microsoft\Windows\Temporary Internet Files\Content.IE5\F3BUDHAZ\MPj0443496000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Healthy Water</a:t>
            </a:r>
            <a:endParaRPr lang="en-US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1"/>
            <a:ext cx="8229600" cy="38100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There are three ways to receive drinking water</a:t>
            </a:r>
          </a:p>
          <a:p>
            <a:pPr lvl="1"/>
            <a:r>
              <a:rPr lang="en-US" b="1" dirty="0" smtClean="0">
                <a:solidFill>
                  <a:srgbClr val="FFFF00"/>
                </a:solidFill>
              </a:rPr>
              <a:t>Tap water</a:t>
            </a:r>
          </a:p>
          <a:p>
            <a:pPr lvl="1"/>
            <a:r>
              <a:rPr lang="en-US" b="1" dirty="0" smtClean="0">
                <a:solidFill>
                  <a:srgbClr val="FFFF00"/>
                </a:solidFill>
              </a:rPr>
              <a:t>Bottled water</a:t>
            </a:r>
          </a:p>
          <a:p>
            <a:pPr lvl="1"/>
            <a:r>
              <a:rPr lang="en-US" b="1" dirty="0" smtClean="0">
                <a:solidFill>
                  <a:srgbClr val="FFFF00"/>
                </a:solidFill>
              </a:rPr>
              <a:t>And Filtered water  </a:t>
            </a:r>
          </a:p>
          <a:p>
            <a:pPr lvl="1">
              <a:buNone/>
            </a:pPr>
            <a:endParaRPr lang="en-US" b="1" dirty="0" smtClean="0">
              <a:solidFill>
                <a:srgbClr val="FFFF00"/>
              </a:solidFill>
            </a:endParaRPr>
          </a:p>
          <a:p>
            <a:r>
              <a:rPr lang="en-US" b="1" dirty="0" smtClean="0">
                <a:solidFill>
                  <a:srgbClr val="FFFF00"/>
                </a:solidFill>
              </a:rPr>
              <a:t>Comparing </a:t>
            </a:r>
            <a:r>
              <a:rPr lang="en-US" b="1" dirty="0">
                <a:solidFill>
                  <a:srgbClr val="FFFF00"/>
                </a:solidFill>
              </a:rPr>
              <a:t>the quality and purity between tap water, bottled water, and filtered water, filtered water is the </a:t>
            </a:r>
            <a:r>
              <a:rPr lang="en-US" b="1" dirty="0" smtClean="0">
                <a:solidFill>
                  <a:srgbClr val="FFFF00"/>
                </a:solidFill>
              </a:rPr>
              <a:t>purest. 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room120\AppData\Local\Microsoft\Windows\Temporary Internet Files\Content.IE5\I2D63JIB\MPj0437375000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Tap water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7086600" cy="4068763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Comes from either individual wells or from a public water system: a network of pipes underneath cities</a:t>
            </a:r>
          </a:p>
          <a:p>
            <a:r>
              <a:rPr lang="en-US" b="1" dirty="0" smtClean="0"/>
              <a:t>Purity is regulated by Environmental Protection Agency</a:t>
            </a:r>
          </a:p>
          <a:p>
            <a:r>
              <a:rPr lang="en-US" b="1" dirty="0" smtClean="0"/>
              <a:t>But problems arise by leaks in pipes, contamination from “negative pressure spikes,” and pipes flowing alongside of sewage pipelines</a:t>
            </a:r>
          </a:p>
          <a:p>
            <a:endParaRPr lang="en-US" dirty="0"/>
          </a:p>
        </p:txBody>
      </p:sp>
      <p:pic>
        <p:nvPicPr>
          <p:cNvPr id="8197" name="Picture 5" descr="C:\Users\room120\AppData\Local\Microsoft\Windows\Temporary Internet Files\Content.IE5\YMQ76D1C\MCj0215099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0"/>
            <a:ext cx="1436483" cy="2029485"/>
          </a:xfrm>
          <a:prstGeom prst="rect">
            <a:avLst/>
          </a:prstGeom>
          <a:noFill/>
        </p:spPr>
      </p:pic>
      <p:pic>
        <p:nvPicPr>
          <p:cNvPr id="8196" name="Picture 4" descr="C:\Users\room120\AppData\Local\Microsoft\Windows\Temporary Internet Files\Content.IE5\I2D63JIB\MMj02837900000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43800" y="4114800"/>
            <a:ext cx="1600200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</TotalTime>
  <Words>687</Words>
  <Application>Microsoft Office PowerPoint</Application>
  <PresentationFormat>On-screen Show (4:3)</PresentationFormat>
  <Paragraphs>68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Mental health, Physical Health, and Healthy Water</vt:lpstr>
      <vt:lpstr>The H1N1 Virus</vt:lpstr>
      <vt:lpstr>A vaccine is available</vt:lpstr>
      <vt:lpstr>Alternative Defenses</vt:lpstr>
      <vt:lpstr>Mental Health</vt:lpstr>
      <vt:lpstr>What treatment isn’t</vt:lpstr>
      <vt:lpstr>Addiction Treatment</vt:lpstr>
      <vt:lpstr>Healthy Water</vt:lpstr>
      <vt:lpstr>Tap water</vt:lpstr>
      <vt:lpstr>Bottled Water</vt:lpstr>
      <vt:lpstr>Cons of bottled water</vt:lpstr>
      <vt:lpstr>Filtered Water</vt:lpstr>
      <vt:lpstr>Filtered Water Cont…</vt:lpstr>
    </vt:vector>
  </TitlesOfParts>
  <Company>Bay Mills Community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room120</dc:creator>
  <cp:lastModifiedBy>Ball, D.</cp:lastModifiedBy>
  <cp:revision>19</cp:revision>
  <dcterms:created xsi:type="dcterms:W3CDTF">2009-12-01T19:48:39Z</dcterms:created>
  <dcterms:modified xsi:type="dcterms:W3CDTF">2009-12-08T21:04:25Z</dcterms:modified>
</cp:coreProperties>
</file>