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9B04983-F7AE-4A6E-831D-56F00B92593C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B6DA2D7-C81E-4633-A624-98EF1B35B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4368456-794B-4F21-9C2E-63A4B94E5AC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79AA1F7-7D90-4A37-97A0-995F1D7A47A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80C6F0-8A00-4949-81A7-C9E834089F0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804F8F-6B9B-4808-898A-8B4D0CC2996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DA2D7-C81E-4633-A624-98EF1B35B32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B6DA2D7-C81E-4633-A624-98EF1B35B32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0776C4-7F1F-457B-AD7A-C11C94ED5050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A9BBE0-1506-4147-9E02-4E58FC0EF6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E35FE-727B-4AFA-AD0B-C8B489003D12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BDBED-5658-44F7-8C9C-29FFA6DAB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9CB09-AB20-491C-9F8E-72EA5DEA18DB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46F3D-D58B-4FD7-BF02-958FECA32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329C-9657-41DA-B1BE-C373CDE88DB6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02E54-E58F-4DA7-A56F-8967CCD3CE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D5311CA-43DE-4D70-9CB6-564745A8F9AD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B66EF4-5168-4527-9A16-2BBCB594AF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B705E-A9A0-4527-89C8-A85B32855F48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88CB1-CC94-4F04-A8A1-BEE6A9BAF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EDA35C-DF7D-4FCE-BFDE-4CD42D916C36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79C619-B6E6-4809-9681-03832EC56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55E09-2F82-4BE8-A444-96CA0ABE154A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4D948-7903-4DC5-A817-5AC2B56C5C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49A61A-9F71-498C-93E9-4D24A26ABF70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51202A-12C1-4087-85FA-588622BC9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42AD6B-9C80-4AC0-9C58-B7C3766D87AB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466BB8-C3FC-4D13-95D2-C20B191422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88157B-4860-4ECB-AF9E-41E88459D8FA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60691E-DE89-4CF5-8F83-DE8EB35ADA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5B8FB09-21D0-4754-A8FE-5962C8A9FFA9}" type="datetimeFigureOut">
              <a:rPr lang="en-US"/>
              <a:pPr>
                <a:defRPr/>
              </a:pPr>
              <a:t>3/22/2010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2206644-BEEF-4514-86DF-94D49519F6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5" r:id="rId2"/>
    <p:sldLayoutId id="2147483701" r:id="rId3"/>
    <p:sldLayoutId id="2147483696" r:id="rId4"/>
    <p:sldLayoutId id="2147483702" r:id="rId5"/>
    <p:sldLayoutId id="2147483697" r:id="rId6"/>
    <p:sldLayoutId id="2147483703" r:id="rId7"/>
    <p:sldLayoutId id="2147483704" r:id="rId8"/>
    <p:sldLayoutId id="2147483705" r:id="rId9"/>
    <p:sldLayoutId id="2147483698" r:id="rId10"/>
    <p:sldLayoutId id="214748369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69666E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69666E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6BB1C9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6585CF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4716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RELATIVE CLAUSE ISSUES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1925" y="1849438"/>
            <a:ext cx="740727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EN112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Bay Mills Community College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I. </a:t>
            </a:r>
            <a:r>
              <a:rPr lang="en-US" dirty="0" err="1" smtClean="0"/>
              <a:t>Melis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</a:rPr>
              <a:t>Relative clauses are easy to recognize: They all start with relative pronouns</a:t>
            </a:r>
            <a:endParaRPr lang="en-US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Which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That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Who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Whom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Whose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Whoever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Whomever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Whatever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Whichever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5" name="Content Placeholder 4" descr="2076729686_4879250609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356622" y="1524000"/>
            <a:ext cx="3498056" cy="466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</a:rPr>
              <a:t>Relative pronoun issue 1: “who” or “whom”?</a:t>
            </a:r>
            <a:endParaRPr lang="en-US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“who” = subject position (agent of action)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The boy </a:t>
            </a:r>
            <a:r>
              <a:rPr lang="en-US" sz="2400" b="1" dirty="0" smtClean="0">
                <a:solidFill>
                  <a:srgbClr val="0070C0"/>
                </a:solidFill>
              </a:rPr>
              <a:t>who</a:t>
            </a:r>
            <a:r>
              <a:rPr lang="en-US" sz="2400" dirty="0" smtClean="0">
                <a:solidFill>
                  <a:srgbClr val="0070C0"/>
                </a:solidFill>
              </a:rPr>
              <a:t> won the prize is only 16.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(</a:t>
            </a:r>
            <a:r>
              <a:rPr lang="en-US" sz="2400" b="1" dirty="0" smtClean="0">
                <a:solidFill>
                  <a:srgbClr val="0070C0"/>
                </a:solidFill>
              </a:rPr>
              <a:t>He</a:t>
            </a:r>
            <a:r>
              <a:rPr lang="en-US" sz="2400" dirty="0" smtClean="0">
                <a:solidFill>
                  <a:srgbClr val="0070C0"/>
                </a:solidFill>
              </a:rPr>
              <a:t> won the prize)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“whom”=object position (target of action)</a:t>
            </a:r>
          </a:p>
          <a:p>
            <a:pPr marL="365760" indent="-283464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The boy </a:t>
            </a:r>
            <a:r>
              <a:rPr lang="en-US" sz="2400" b="1" dirty="0" smtClean="0">
                <a:solidFill>
                  <a:srgbClr val="0070C0"/>
                </a:solidFill>
              </a:rPr>
              <a:t>whom</a:t>
            </a:r>
            <a:r>
              <a:rPr lang="en-US" sz="2400" dirty="0" smtClean="0">
                <a:solidFill>
                  <a:srgbClr val="0070C0"/>
                </a:solidFill>
              </a:rPr>
              <a:t> we selected for president is only 16.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(We selected </a:t>
            </a:r>
            <a:r>
              <a:rPr lang="en-US" sz="2400" b="1" dirty="0" smtClean="0">
                <a:solidFill>
                  <a:srgbClr val="0070C0"/>
                </a:solidFill>
              </a:rPr>
              <a:t>him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endParaRPr lang="en-US" sz="2400" dirty="0" smtClean="0">
              <a:solidFill>
                <a:srgbClr val="0070C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		    </a:t>
            </a:r>
            <a:r>
              <a:rPr lang="en-US" sz="2400" dirty="0" smtClean="0">
                <a:solidFill>
                  <a:srgbClr val="0070C0"/>
                </a:solidFill>
              </a:rPr>
              <a:t>Rule </a:t>
            </a:r>
            <a:r>
              <a:rPr lang="en-US" sz="2400" dirty="0" smtClean="0">
                <a:solidFill>
                  <a:srgbClr val="0070C0"/>
                </a:solidFill>
              </a:rPr>
              <a:t>of thumb: </a:t>
            </a:r>
            <a:endParaRPr lang="en-US" sz="2400" dirty="0" smtClean="0">
              <a:solidFill>
                <a:srgbClr val="0070C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When </a:t>
            </a:r>
            <a:r>
              <a:rPr lang="en-US" sz="2400" dirty="0" smtClean="0">
                <a:solidFill>
                  <a:srgbClr val="0070C0"/>
                </a:solidFill>
              </a:rPr>
              <a:t>in doubt, use “who”</a:t>
            </a:r>
          </a:p>
          <a:p>
            <a:pPr marL="365760" indent="-283464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Use </a:t>
            </a:r>
            <a:r>
              <a:rPr lang="en-US" sz="2400" dirty="0" smtClean="0">
                <a:solidFill>
                  <a:srgbClr val="0070C0"/>
                </a:solidFill>
              </a:rPr>
              <a:t>“whom” </a:t>
            </a:r>
            <a:r>
              <a:rPr lang="en-US" sz="2400" dirty="0" smtClean="0">
                <a:solidFill>
                  <a:srgbClr val="0070C0"/>
                </a:solidFill>
              </a:rPr>
              <a:t> only in </a:t>
            </a:r>
            <a:r>
              <a:rPr lang="en-US" sz="2400" dirty="0" smtClean="0">
                <a:solidFill>
                  <a:srgbClr val="0070C0"/>
                </a:solidFill>
              </a:rPr>
              <a:t>formal writing </a:t>
            </a:r>
            <a:r>
              <a:rPr lang="en-US" sz="2400" dirty="0" smtClean="0">
                <a:solidFill>
                  <a:srgbClr val="0070C0"/>
                </a:solidFill>
              </a:rPr>
              <a:t> and when </a:t>
            </a:r>
            <a:r>
              <a:rPr lang="en-US" sz="2400" dirty="0" smtClean="0">
                <a:solidFill>
                  <a:srgbClr val="0070C0"/>
                </a:solidFill>
              </a:rPr>
              <a:t>you know it is correct: “To whom it concerns”</a:t>
            </a:r>
            <a:endParaRPr lang="en-US" sz="2400" dirty="0">
              <a:solidFill>
                <a:srgbClr val="0070C0"/>
              </a:solidFill>
            </a:endParaRPr>
          </a:p>
        </p:txBody>
      </p:sp>
      <p:pic>
        <p:nvPicPr>
          <p:cNvPr id="4" name="Picture 3" descr="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09800" y="4419600"/>
            <a:ext cx="457200" cy="45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</a:rPr>
              <a:t>Relative clauses are dependent clauses: They cannot be a complete sentence on their </a:t>
            </a:r>
            <a:r>
              <a:rPr lang="en-US" sz="3200" dirty="0" smtClean="0">
                <a:solidFill>
                  <a:schemeClr val="tx2">
                    <a:satMod val="130000"/>
                  </a:schemeClr>
                </a:solidFill>
              </a:rPr>
              <a:t>own.</a:t>
            </a:r>
            <a:endParaRPr lang="en-US" sz="32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Incorrect: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We bought 3 tickets for the concert. Which was silly because Tim never showed up.</a:t>
            </a:r>
          </a:p>
          <a:p>
            <a:pPr marL="365760" indent="-283464" eaLnBrk="1" fontAlgn="auto" hangingPunct="1">
              <a:spcAft>
                <a:spcPts val="0"/>
              </a:spcAft>
              <a:buNone/>
              <a:defRPr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365760" indent="-283464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Correct:</a:t>
            </a:r>
          </a:p>
          <a:p>
            <a:pPr marL="365760" indent="-283464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We bought 3 tickets for the concert, which was silly because Tim never showed up.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Punctuation matters !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Defining or restrictive relative clauses modify meaning and are essential parts of a sentence. No comma is needed: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The shirt that Amy is wearing today is stained.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The shirt Amy is wearing today is stained.</a:t>
            </a:r>
          </a:p>
          <a:p>
            <a:endParaRPr lang="en-US" sz="2400" dirty="0" smtClean="0">
              <a:solidFill>
                <a:srgbClr val="0070C0"/>
              </a:solidFill>
            </a:endParaRPr>
          </a:p>
          <a:p>
            <a:r>
              <a:rPr lang="en-US" sz="2400" dirty="0" smtClean="0">
                <a:solidFill>
                  <a:srgbClr val="0070C0"/>
                </a:solidFill>
              </a:rPr>
              <a:t>The boy who won the contest is dating my sister.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The senator who was re-elected this year is Republican.</a:t>
            </a:r>
            <a:endParaRPr lang="en-US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2"/>
                </a:solidFill>
              </a:rPr>
              <a:t>Punctuation matters!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4650" y="1295400"/>
            <a:ext cx="7499350" cy="4800600"/>
          </a:xfrm>
        </p:spPr>
        <p:txBody>
          <a:bodyPr/>
          <a:lstStyle/>
          <a:p>
            <a:r>
              <a:rPr lang="en-US" sz="2400" dirty="0" smtClean="0">
                <a:solidFill>
                  <a:schemeClr val="accent1"/>
                </a:solidFill>
              </a:rPr>
              <a:t>Non-defining or non-restrictive relative clauses contain additional or inserted information, so they are set off by commas: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David, who never comes on time, was in class today right on the dot.</a:t>
            </a:r>
          </a:p>
          <a:p>
            <a:r>
              <a:rPr lang="en-US" sz="2400" dirty="0" smtClean="0">
                <a:solidFill>
                  <a:srgbClr val="0070C0"/>
                </a:solidFill>
              </a:rPr>
              <a:t>China, which has the largest population in the world, will soon begin to increase its meat production.</a:t>
            </a:r>
          </a:p>
          <a:p>
            <a:pPr>
              <a:buNone/>
            </a:pPr>
            <a:r>
              <a:rPr lang="en-US" sz="2400" dirty="0" smtClean="0">
                <a:solidFill>
                  <a:srgbClr val="0070C0"/>
                </a:solidFill>
              </a:rPr>
              <a:t>OTHER ISSUES</a:t>
            </a:r>
            <a:r>
              <a:rPr lang="en-US" sz="2400" dirty="0" smtClean="0">
                <a:solidFill>
                  <a:srgbClr val="0070C0"/>
                </a:solidFill>
              </a:rPr>
              <a:t>:</a:t>
            </a:r>
          </a:p>
          <a:p>
            <a:pPr lvl="1"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	    </a:t>
            </a:r>
            <a:r>
              <a:rPr lang="en-US" sz="2000" dirty="0" smtClean="0">
                <a:solidFill>
                  <a:srgbClr val="0070C0"/>
                </a:solidFill>
              </a:rPr>
              <a:t>Rules </a:t>
            </a:r>
            <a:r>
              <a:rPr lang="en-US" sz="2000" dirty="0" smtClean="0">
                <a:solidFill>
                  <a:srgbClr val="0070C0"/>
                </a:solidFill>
              </a:rPr>
              <a:t>of thumb: </a:t>
            </a:r>
            <a:endParaRPr lang="en-US" sz="2000" dirty="0" smtClean="0">
              <a:solidFill>
                <a:srgbClr val="0070C0"/>
              </a:solidFill>
            </a:endParaRPr>
          </a:p>
          <a:p>
            <a:r>
              <a:rPr lang="en-US" sz="2000" dirty="0" smtClean="0">
                <a:solidFill>
                  <a:schemeClr val="bg2">
                    <a:lumMod val="50000"/>
                  </a:schemeClr>
                </a:solidFill>
              </a:rPr>
              <a:t>Use “who” with persons and “that” with non-persons</a:t>
            </a:r>
          </a:p>
          <a:p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“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That” is not used in non-restrictive relative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</a:rPr>
              <a:t>clauses (no comma with “that”!)</a:t>
            </a:r>
            <a:endParaRPr lang="en-US" sz="1800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US" sz="24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thum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0600937" flipV="1">
            <a:off x="1921285" y="4438516"/>
            <a:ext cx="670584" cy="582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</TotalTime>
  <Words>283</Words>
  <Application>Microsoft Office PowerPoint</Application>
  <PresentationFormat>On-screen Show (4:3)</PresentationFormat>
  <Paragraphs>54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RELATIVE CLAUSE ISSUES</vt:lpstr>
      <vt:lpstr>Relative clauses are easy to recognize: They all start with relative pronouns</vt:lpstr>
      <vt:lpstr>Relative pronoun issue 1: “who” or “whom”?</vt:lpstr>
      <vt:lpstr>Relative clauses are dependent clauses: They cannot be a complete sentence on their own.</vt:lpstr>
      <vt:lpstr>Punctuation matters !</vt:lpstr>
      <vt:lpstr>Punctuation matters!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Idelkio Mellis</dc:creator>
  <cp:lastModifiedBy>Idelkio Mellis</cp:lastModifiedBy>
  <cp:revision>17</cp:revision>
  <dcterms:created xsi:type="dcterms:W3CDTF">2008-09-22T14:22:43Z</dcterms:created>
  <dcterms:modified xsi:type="dcterms:W3CDTF">2010-03-22T15:20:01Z</dcterms:modified>
</cp:coreProperties>
</file>