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9" r:id="rId4"/>
    <p:sldId id="258"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DD735"/>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5" d="100"/>
          <a:sy n="65" d="100"/>
        </p:scale>
        <p:origin x="-108" y="-19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4ECF3C-B09E-44CD-8284-70A651873B88}" type="datetimeFigureOut">
              <a:rPr lang="en-US" smtClean="0"/>
              <a:pPr/>
              <a:t>12/8/2009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CFE59D-4F25-4696-A413-BF0D977B5C5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ACFE59D-4F25-4696-A413-BF0D977B5C58}"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ACFE59D-4F25-4696-A413-BF0D977B5C58}"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ACFE59D-4F25-4696-A413-BF0D977B5C58}"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ACFE59D-4F25-4696-A413-BF0D977B5C5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ACFE59D-4F25-4696-A413-BF0D977B5C58}"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A85EF2D-E944-42F9-8496-E724A17A993A}" type="datetimeFigureOut">
              <a:rPr lang="en-US" smtClean="0"/>
              <a:pPr/>
              <a:t>12/8/2009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D35C5F-B1B0-4339-8B5A-DF9E380075F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85EF2D-E944-42F9-8496-E724A17A993A}" type="datetimeFigureOut">
              <a:rPr lang="en-US" smtClean="0"/>
              <a:pPr/>
              <a:t>12/8/2009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D35C5F-B1B0-4339-8B5A-DF9E380075F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85EF2D-E944-42F9-8496-E724A17A993A}" type="datetimeFigureOut">
              <a:rPr lang="en-US" smtClean="0"/>
              <a:pPr/>
              <a:t>12/8/2009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D35C5F-B1B0-4339-8B5A-DF9E380075F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85EF2D-E944-42F9-8496-E724A17A993A}" type="datetimeFigureOut">
              <a:rPr lang="en-US" smtClean="0"/>
              <a:pPr/>
              <a:t>12/8/2009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D35C5F-B1B0-4339-8B5A-DF9E380075F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85EF2D-E944-42F9-8496-E724A17A993A}" type="datetimeFigureOut">
              <a:rPr lang="en-US" smtClean="0"/>
              <a:pPr/>
              <a:t>12/8/2009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D35C5F-B1B0-4339-8B5A-DF9E380075F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A85EF2D-E944-42F9-8496-E724A17A993A}" type="datetimeFigureOut">
              <a:rPr lang="en-US" smtClean="0"/>
              <a:pPr/>
              <a:t>12/8/2009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D35C5F-B1B0-4339-8B5A-DF9E380075F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A85EF2D-E944-42F9-8496-E724A17A993A}" type="datetimeFigureOut">
              <a:rPr lang="en-US" smtClean="0"/>
              <a:pPr/>
              <a:t>12/8/2009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D35C5F-B1B0-4339-8B5A-DF9E380075F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A85EF2D-E944-42F9-8496-E724A17A993A}" type="datetimeFigureOut">
              <a:rPr lang="en-US" smtClean="0"/>
              <a:pPr/>
              <a:t>12/8/2009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D35C5F-B1B0-4339-8B5A-DF9E380075F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85EF2D-E944-42F9-8496-E724A17A993A}" type="datetimeFigureOut">
              <a:rPr lang="en-US" smtClean="0"/>
              <a:pPr/>
              <a:t>12/8/2009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D35C5F-B1B0-4339-8B5A-DF9E380075F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85EF2D-E944-42F9-8496-E724A17A993A}" type="datetimeFigureOut">
              <a:rPr lang="en-US" smtClean="0"/>
              <a:pPr/>
              <a:t>12/8/2009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D35C5F-B1B0-4339-8B5A-DF9E380075F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85EF2D-E944-42F9-8496-E724A17A993A}" type="datetimeFigureOut">
              <a:rPr lang="en-US" smtClean="0"/>
              <a:pPr/>
              <a:t>12/8/2009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D35C5F-B1B0-4339-8B5A-DF9E380075F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85EF2D-E944-42F9-8496-E724A17A993A}" type="datetimeFigureOut">
              <a:rPr lang="en-US" smtClean="0"/>
              <a:pPr/>
              <a:t>12/8/2009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D35C5F-B1B0-4339-8B5A-DF9E380075F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audio" Target="../media/audio4.wav"/><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audio" Target="../media/audio5.wav"/><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4.wav"/><Relationship Id="rId1" Type="http://schemas.openxmlformats.org/officeDocument/2006/relationships/slideLayout" Target="../slideLayouts/slideLayout2.xml"/><Relationship Id="rId4" Type="http://schemas.openxmlformats.org/officeDocument/2006/relationships/hyperlink" Target="http://www.nal.usda.gov/afsic/pubs/ofp/printPHP2.php" TargetMode="External"/></Relationships>
</file>

<file path=ppt/slides/_rels/slide7.xml.rels><?xml version="1.0" encoding="UTF-8" standalone="yes"?>
<Relationships xmlns="http://schemas.openxmlformats.org/package/2006/relationships"><Relationship Id="rId2" Type="http://schemas.openxmlformats.org/officeDocument/2006/relationships/audio" Target="../media/audio6.wav"/><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audio" Target="../media/audio7.wav"/><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CCCCFF"/>
            </a:gs>
            <a:gs pos="17999">
              <a:srgbClr val="99CCFF"/>
            </a:gs>
            <a:gs pos="36000">
              <a:srgbClr val="9966FF"/>
            </a:gs>
            <a:gs pos="61000">
              <a:srgbClr val="CC99FF"/>
            </a:gs>
            <a:gs pos="82001">
              <a:srgbClr val="99CCFF"/>
            </a:gs>
            <a:gs pos="100000">
              <a:srgbClr val="CCCCFF"/>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7772400" cy="1470025"/>
          </a:xfrm>
        </p:spPr>
        <p:txBody>
          <a:bodyPr/>
          <a:lstStyle/>
          <a:p>
            <a:r>
              <a:rPr lang="en-US" dirty="0" smtClean="0">
                <a:solidFill>
                  <a:srgbClr val="7030A0"/>
                </a:solidFill>
              </a:rPr>
              <a:t>EN112-1</a:t>
            </a:r>
            <a:endParaRPr lang="en-US" dirty="0">
              <a:solidFill>
                <a:srgbClr val="7030A0"/>
              </a:solidFill>
            </a:endParaRPr>
          </a:p>
        </p:txBody>
      </p:sp>
      <p:sp>
        <p:nvSpPr>
          <p:cNvPr id="3" name="Subtitle 2"/>
          <p:cNvSpPr>
            <a:spLocks noGrp="1"/>
          </p:cNvSpPr>
          <p:nvPr>
            <p:ph type="subTitle" idx="1"/>
          </p:nvPr>
        </p:nvSpPr>
        <p:spPr>
          <a:xfrm>
            <a:off x="1295400" y="4267200"/>
            <a:ext cx="6400800" cy="1752600"/>
          </a:xfrm>
        </p:spPr>
        <p:txBody>
          <a:bodyPr/>
          <a:lstStyle/>
          <a:p>
            <a:r>
              <a:rPr lang="en-US" dirty="0" smtClean="0">
                <a:solidFill>
                  <a:srgbClr val="7030A0"/>
                </a:solidFill>
              </a:rPr>
              <a:t>By: Cassie Robinson, Tina VanAlstine, </a:t>
            </a:r>
            <a:r>
              <a:rPr lang="en-US" dirty="0" err="1" smtClean="0">
                <a:solidFill>
                  <a:srgbClr val="7030A0"/>
                </a:solidFill>
              </a:rPr>
              <a:t>Kalvin</a:t>
            </a:r>
            <a:r>
              <a:rPr lang="en-US" dirty="0" smtClean="0">
                <a:solidFill>
                  <a:srgbClr val="7030A0"/>
                </a:solidFill>
              </a:rPr>
              <a:t> Perron, and Brandy Carly</a:t>
            </a:r>
          </a:p>
          <a:p>
            <a:r>
              <a:rPr lang="en-US" dirty="0" smtClean="0">
                <a:solidFill>
                  <a:srgbClr val="7030A0"/>
                </a:solidFill>
              </a:rPr>
              <a:t>Bay Mills Community College</a:t>
            </a:r>
            <a:endParaRPr lang="en-US" dirty="0">
              <a:solidFill>
                <a:srgbClr val="7030A0"/>
              </a:solidFill>
            </a:endParaRPr>
          </a:p>
        </p:txBody>
      </p:sp>
    </p:spTree>
  </p:cSld>
  <p:clrMapOvr>
    <a:masterClrMapping/>
  </p:clrMapOvr>
  <p:transition>
    <p:wedge/>
    <p:sndAc>
      <p:stSnd>
        <p:snd r:embed="rId3"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455" fill="hold">
                                          <p:stCondLst>
                                            <p:cond delay="0"/>
                                          </p:stCondLst>
                                        </p:cTn>
                                        <p:tgtEl>
                                          <p:spTgt spid="2"/>
                                        </p:tgtEl>
                                        <p:attrNameLst>
                                          <p:attrName>style.rotation</p:attrName>
                                        </p:attrNameLst>
                                      </p:cBhvr>
                                      <p:to>
                                        <p:strVal val="-45.0"/>
                                      </p:to>
                                    </p:set>
                                    <p:anim calcmode="lin" valueType="num">
                                      <p:cBhvr>
                                        <p:cTn id="8" dur="455" fill="hold">
                                          <p:stCondLst>
                                            <p:cond delay="455"/>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2"/>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6" presetClass="entr" presetSubtype="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wipe(down)">
                                      <p:cBhvr>
                                        <p:cTn id="16" dur="580">
                                          <p:stCondLst>
                                            <p:cond delay="0"/>
                                          </p:stCondLst>
                                        </p:cTn>
                                        <p:tgtEl>
                                          <p:spTgt spid="3">
                                            <p:txEl>
                                              <p:pRg st="0" end="0"/>
                                            </p:txEl>
                                          </p:spTgt>
                                        </p:tgtEl>
                                      </p:cBhvr>
                                    </p:animEffect>
                                    <p:anim calcmode="lin" valueType="num">
                                      <p:cBhvr>
                                        <p:cTn id="17"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8"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9"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20"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1"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2" dur="26">
                                          <p:stCondLst>
                                            <p:cond delay="650"/>
                                          </p:stCondLst>
                                        </p:cTn>
                                        <p:tgtEl>
                                          <p:spTgt spid="3">
                                            <p:txEl>
                                              <p:pRg st="0" end="0"/>
                                            </p:txEl>
                                          </p:spTgt>
                                        </p:tgtEl>
                                      </p:cBhvr>
                                      <p:to x="100000" y="60000"/>
                                    </p:animScale>
                                    <p:animScale>
                                      <p:cBhvr>
                                        <p:cTn id="23" dur="166" decel="50000">
                                          <p:stCondLst>
                                            <p:cond delay="676"/>
                                          </p:stCondLst>
                                        </p:cTn>
                                        <p:tgtEl>
                                          <p:spTgt spid="3">
                                            <p:txEl>
                                              <p:pRg st="0" end="0"/>
                                            </p:txEl>
                                          </p:spTgt>
                                        </p:tgtEl>
                                      </p:cBhvr>
                                      <p:to x="100000" y="100000"/>
                                    </p:animScale>
                                    <p:animScale>
                                      <p:cBhvr>
                                        <p:cTn id="24" dur="26">
                                          <p:stCondLst>
                                            <p:cond delay="1312"/>
                                          </p:stCondLst>
                                        </p:cTn>
                                        <p:tgtEl>
                                          <p:spTgt spid="3">
                                            <p:txEl>
                                              <p:pRg st="0" end="0"/>
                                            </p:txEl>
                                          </p:spTgt>
                                        </p:tgtEl>
                                      </p:cBhvr>
                                      <p:to x="100000" y="80000"/>
                                    </p:animScale>
                                    <p:animScale>
                                      <p:cBhvr>
                                        <p:cTn id="25" dur="166" decel="50000">
                                          <p:stCondLst>
                                            <p:cond delay="1338"/>
                                          </p:stCondLst>
                                        </p:cTn>
                                        <p:tgtEl>
                                          <p:spTgt spid="3">
                                            <p:txEl>
                                              <p:pRg st="0" end="0"/>
                                            </p:txEl>
                                          </p:spTgt>
                                        </p:tgtEl>
                                      </p:cBhvr>
                                      <p:to x="100000" y="100000"/>
                                    </p:animScale>
                                    <p:animScale>
                                      <p:cBhvr>
                                        <p:cTn id="26" dur="26">
                                          <p:stCondLst>
                                            <p:cond delay="1642"/>
                                          </p:stCondLst>
                                        </p:cTn>
                                        <p:tgtEl>
                                          <p:spTgt spid="3">
                                            <p:txEl>
                                              <p:pRg st="0" end="0"/>
                                            </p:txEl>
                                          </p:spTgt>
                                        </p:tgtEl>
                                      </p:cBhvr>
                                      <p:to x="100000" y="90000"/>
                                    </p:animScale>
                                    <p:animScale>
                                      <p:cBhvr>
                                        <p:cTn id="27" dur="166" decel="50000">
                                          <p:stCondLst>
                                            <p:cond delay="1668"/>
                                          </p:stCondLst>
                                        </p:cTn>
                                        <p:tgtEl>
                                          <p:spTgt spid="3">
                                            <p:txEl>
                                              <p:pRg st="0" end="0"/>
                                            </p:txEl>
                                          </p:spTgt>
                                        </p:tgtEl>
                                      </p:cBhvr>
                                      <p:to x="100000" y="100000"/>
                                    </p:animScale>
                                    <p:animScale>
                                      <p:cBhvr>
                                        <p:cTn id="28" dur="26">
                                          <p:stCondLst>
                                            <p:cond delay="1808"/>
                                          </p:stCondLst>
                                        </p:cTn>
                                        <p:tgtEl>
                                          <p:spTgt spid="3">
                                            <p:txEl>
                                              <p:pRg st="0" end="0"/>
                                            </p:txEl>
                                          </p:spTgt>
                                        </p:tgtEl>
                                      </p:cBhvr>
                                      <p:to x="100000" y="95000"/>
                                    </p:animScale>
                                    <p:animScale>
                                      <p:cBhvr>
                                        <p:cTn id="29" dur="166" decel="50000">
                                          <p:stCondLst>
                                            <p:cond delay="1834"/>
                                          </p:stCondLst>
                                        </p:cTn>
                                        <p:tgtEl>
                                          <p:spTgt spid="3">
                                            <p:txEl>
                                              <p:pRg st="0" end="0"/>
                                            </p:txEl>
                                          </p:spTgt>
                                        </p:tgtEl>
                                      </p:cBhvr>
                                      <p:to x="100000" y="100000"/>
                                    </p:animScale>
                                  </p:childTnLst>
                                </p:cTn>
                              </p:par>
                            </p:childTnLst>
                          </p:cTn>
                        </p:par>
                      </p:childTnLst>
                    </p:cTn>
                  </p:par>
                  <p:par>
                    <p:cTn id="30" fill="hold">
                      <p:stCondLst>
                        <p:cond delay="indefinite"/>
                      </p:stCondLst>
                      <p:childTnLst>
                        <p:par>
                          <p:cTn id="31" fill="hold">
                            <p:stCondLst>
                              <p:cond delay="0"/>
                            </p:stCondLst>
                            <p:childTnLst>
                              <p:par>
                                <p:cTn id="32" presetID="26" presetClass="entr" presetSubtype="0" fill="hold" grpId="0" nodeType="clickEffect">
                                  <p:stCondLst>
                                    <p:cond delay="0"/>
                                  </p:stCondLst>
                                  <p:childTnLst>
                                    <p:set>
                                      <p:cBhvr>
                                        <p:cTn id="33" dur="1" fill="hold">
                                          <p:stCondLst>
                                            <p:cond delay="0"/>
                                          </p:stCondLst>
                                        </p:cTn>
                                        <p:tgtEl>
                                          <p:spTgt spid="3">
                                            <p:txEl>
                                              <p:pRg st="1" end="1"/>
                                            </p:txEl>
                                          </p:spTgt>
                                        </p:tgtEl>
                                        <p:attrNameLst>
                                          <p:attrName>style.visibility</p:attrName>
                                        </p:attrNameLst>
                                      </p:cBhvr>
                                      <p:to>
                                        <p:strVal val="visible"/>
                                      </p:to>
                                    </p:set>
                                    <p:animEffect transition="in" filter="wipe(down)">
                                      <p:cBhvr>
                                        <p:cTn id="34" dur="580">
                                          <p:stCondLst>
                                            <p:cond delay="0"/>
                                          </p:stCondLst>
                                        </p:cTn>
                                        <p:tgtEl>
                                          <p:spTgt spid="3">
                                            <p:txEl>
                                              <p:pRg st="1" end="1"/>
                                            </p:txEl>
                                          </p:spTgt>
                                        </p:tgtEl>
                                      </p:cBhvr>
                                    </p:animEffect>
                                    <p:anim calcmode="lin" valueType="num">
                                      <p:cBhvr>
                                        <p:cTn id="35"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6"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7"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8"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9"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40" dur="26">
                                          <p:stCondLst>
                                            <p:cond delay="650"/>
                                          </p:stCondLst>
                                        </p:cTn>
                                        <p:tgtEl>
                                          <p:spTgt spid="3">
                                            <p:txEl>
                                              <p:pRg st="1" end="1"/>
                                            </p:txEl>
                                          </p:spTgt>
                                        </p:tgtEl>
                                      </p:cBhvr>
                                      <p:to x="100000" y="60000"/>
                                    </p:animScale>
                                    <p:animScale>
                                      <p:cBhvr>
                                        <p:cTn id="41" dur="166" decel="50000">
                                          <p:stCondLst>
                                            <p:cond delay="676"/>
                                          </p:stCondLst>
                                        </p:cTn>
                                        <p:tgtEl>
                                          <p:spTgt spid="3">
                                            <p:txEl>
                                              <p:pRg st="1" end="1"/>
                                            </p:txEl>
                                          </p:spTgt>
                                        </p:tgtEl>
                                      </p:cBhvr>
                                      <p:to x="100000" y="100000"/>
                                    </p:animScale>
                                    <p:animScale>
                                      <p:cBhvr>
                                        <p:cTn id="42" dur="26">
                                          <p:stCondLst>
                                            <p:cond delay="1312"/>
                                          </p:stCondLst>
                                        </p:cTn>
                                        <p:tgtEl>
                                          <p:spTgt spid="3">
                                            <p:txEl>
                                              <p:pRg st="1" end="1"/>
                                            </p:txEl>
                                          </p:spTgt>
                                        </p:tgtEl>
                                      </p:cBhvr>
                                      <p:to x="100000" y="80000"/>
                                    </p:animScale>
                                    <p:animScale>
                                      <p:cBhvr>
                                        <p:cTn id="43" dur="166" decel="50000">
                                          <p:stCondLst>
                                            <p:cond delay="1338"/>
                                          </p:stCondLst>
                                        </p:cTn>
                                        <p:tgtEl>
                                          <p:spTgt spid="3">
                                            <p:txEl>
                                              <p:pRg st="1" end="1"/>
                                            </p:txEl>
                                          </p:spTgt>
                                        </p:tgtEl>
                                      </p:cBhvr>
                                      <p:to x="100000" y="100000"/>
                                    </p:animScale>
                                    <p:animScale>
                                      <p:cBhvr>
                                        <p:cTn id="44" dur="26">
                                          <p:stCondLst>
                                            <p:cond delay="1642"/>
                                          </p:stCondLst>
                                        </p:cTn>
                                        <p:tgtEl>
                                          <p:spTgt spid="3">
                                            <p:txEl>
                                              <p:pRg st="1" end="1"/>
                                            </p:txEl>
                                          </p:spTgt>
                                        </p:tgtEl>
                                      </p:cBhvr>
                                      <p:to x="100000" y="90000"/>
                                    </p:animScale>
                                    <p:animScale>
                                      <p:cBhvr>
                                        <p:cTn id="45" dur="166" decel="50000">
                                          <p:stCondLst>
                                            <p:cond delay="1668"/>
                                          </p:stCondLst>
                                        </p:cTn>
                                        <p:tgtEl>
                                          <p:spTgt spid="3">
                                            <p:txEl>
                                              <p:pRg st="1" end="1"/>
                                            </p:txEl>
                                          </p:spTgt>
                                        </p:tgtEl>
                                      </p:cBhvr>
                                      <p:to x="100000" y="100000"/>
                                    </p:animScale>
                                    <p:animScale>
                                      <p:cBhvr>
                                        <p:cTn id="46" dur="26">
                                          <p:stCondLst>
                                            <p:cond delay="1808"/>
                                          </p:stCondLst>
                                        </p:cTn>
                                        <p:tgtEl>
                                          <p:spTgt spid="3">
                                            <p:txEl>
                                              <p:pRg st="1" end="1"/>
                                            </p:txEl>
                                          </p:spTgt>
                                        </p:tgtEl>
                                      </p:cBhvr>
                                      <p:to x="100000" y="95000"/>
                                    </p:animScale>
                                    <p:animScale>
                                      <p:cBhvr>
                                        <p:cTn id="47"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l="-11000" r="-1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Introduction to Technology</a:t>
            </a:r>
            <a:endParaRPr lang="en-US" dirty="0">
              <a:solidFill>
                <a:schemeClr val="bg1"/>
              </a:solidFill>
            </a:endParaRPr>
          </a:p>
        </p:txBody>
      </p:sp>
      <p:sp>
        <p:nvSpPr>
          <p:cNvPr id="3" name="Content Placeholder 2"/>
          <p:cNvSpPr>
            <a:spLocks noGrp="1"/>
          </p:cNvSpPr>
          <p:nvPr>
            <p:ph idx="1"/>
          </p:nvPr>
        </p:nvSpPr>
        <p:spPr/>
        <p:txBody>
          <a:bodyPr/>
          <a:lstStyle/>
          <a:p>
            <a:r>
              <a:rPr lang="en-US" dirty="0" smtClean="0">
                <a:solidFill>
                  <a:schemeClr val="bg1"/>
                </a:solidFill>
              </a:rPr>
              <a:t>Since the advent of the Internet, the computer has changed the lives of millions of people</a:t>
            </a:r>
            <a:r>
              <a:rPr lang="en-US" dirty="0" smtClean="0">
                <a:solidFill>
                  <a:schemeClr val="bg1"/>
                </a:solidFill>
              </a:rPr>
              <a:t>. According to CIA World Fact Book, there are currently 223 million Internet users in the U.S. 14 million were 65 and over. </a:t>
            </a:r>
            <a:r>
              <a:rPr lang="en-US" dirty="0" smtClean="0">
                <a:solidFill>
                  <a:schemeClr val="bg1"/>
                </a:solidFill>
              </a:rPr>
              <a:t>Those with disabilities comprised 42 percent of people in this age group. </a:t>
            </a:r>
            <a:endParaRPr lang="en-US" dirty="0">
              <a:solidFill>
                <a:schemeClr val="bg1"/>
              </a:solidFill>
            </a:endParaRPr>
          </a:p>
        </p:txBody>
      </p:sp>
    </p:spTree>
  </p:cSld>
  <p:clrMapOvr>
    <a:masterClrMapping/>
  </p:clrMapOvr>
  <p:transition>
    <p:plus/>
    <p:sndAc>
      <p:stSnd>
        <p:snd r:embed="rId3" name="explod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25" presetClass="entr" presetSubtype="0" fill="hold"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17"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18"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9"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20"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21"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22"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23" dur="1000" decel="50000">
                                          <p:stCondLst>
                                            <p:cond delay="0"/>
                                          </p:stCondLst>
                                        </p:cTn>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tile tx="0" ty="0" sx="100000" sy="100000" flip="xy" algn="ctr"/>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scene3d>
            <a:camera prst="orthographicFront"/>
            <a:lightRig rig="threePt" dir="t"/>
          </a:scene3d>
          <a:sp3d>
            <a:bevelT/>
          </a:sp3d>
        </p:spPr>
        <p:txBody>
          <a:bodyPr>
            <a:normAutofit fontScale="90000"/>
          </a:bodyPr>
          <a:lstStyle/>
          <a:p>
            <a:r>
              <a:rPr lang="en-US" dirty="0" smtClean="0">
                <a:solidFill>
                  <a:srgbClr val="002060"/>
                </a:solidFill>
              </a:rPr>
              <a:t>Does technology include everyone?</a:t>
            </a:r>
            <a:endParaRPr lang="en-US" dirty="0">
              <a:solidFill>
                <a:srgbClr val="002060"/>
              </a:solidFill>
            </a:endParaRPr>
          </a:p>
        </p:txBody>
      </p:sp>
      <p:sp>
        <p:nvSpPr>
          <p:cNvPr id="3" name="Content Placeholder 2"/>
          <p:cNvSpPr>
            <a:spLocks noGrp="1"/>
          </p:cNvSpPr>
          <p:nvPr>
            <p:ph idx="1"/>
          </p:nvPr>
        </p:nvSpPr>
        <p:spPr/>
        <p:txBody>
          <a:bodyPr>
            <a:normAutofit/>
          </a:bodyPr>
          <a:lstStyle/>
          <a:p>
            <a:pPr>
              <a:buFont typeface="Wingdings" pitchFamily="2" charset="2"/>
              <a:buChar char="v"/>
            </a:pPr>
            <a:r>
              <a:rPr lang="en-US" sz="2400" dirty="0" smtClean="0">
                <a:solidFill>
                  <a:srgbClr val="002060"/>
                </a:solidFill>
              </a:rPr>
              <a:t>Electronic voice command enables people with physical disabilities as well as the elderly.</a:t>
            </a:r>
          </a:p>
          <a:p>
            <a:pPr>
              <a:buFont typeface="Wingdings" pitchFamily="2" charset="2"/>
              <a:buChar char="v"/>
            </a:pPr>
            <a:r>
              <a:rPr lang="en-US" sz="2400" dirty="0" smtClean="0">
                <a:solidFill>
                  <a:srgbClr val="002060"/>
                </a:solidFill>
              </a:rPr>
              <a:t>People without their vision can now do things like read the latest Best Selling Novel and check the daily forecast.</a:t>
            </a:r>
          </a:p>
          <a:p>
            <a:pPr>
              <a:buFont typeface="Wingdings" pitchFamily="2" charset="2"/>
              <a:buChar char="v"/>
            </a:pPr>
            <a:r>
              <a:rPr lang="en-US" sz="2400" dirty="0" smtClean="0">
                <a:solidFill>
                  <a:srgbClr val="002060"/>
                </a:solidFill>
              </a:rPr>
              <a:t>With the experimental Text-to-Speech feature, Kindle can read  newspapers, magazines, blogs, and books out loud, unless the book’s rights holder made the feature unavailable.</a:t>
            </a:r>
            <a:endParaRPr lang="en-US" sz="2400" dirty="0">
              <a:solidFill>
                <a:srgbClr val="002060"/>
              </a:solidFill>
            </a:endParaRPr>
          </a:p>
        </p:txBody>
      </p:sp>
      <p:pic>
        <p:nvPicPr>
          <p:cNvPr id="1026" name="Picture 2" descr="C:\Users\Cassie Rae\AppData\Local\Microsoft\Windows\Temporary Internet Files\Content.IE5\IB3BRGAQ\MCj04380790000[1].wmf"/>
          <p:cNvPicPr>
            <a:picLocks noChangeAspect="1" noChangeArrowheads="1"/>
          </p:cNvPicPr>
          <p:nvPr/>
        </p:nvPicPr>
        <p:blipFill>
          <a:blip r:embed="rId5" cstate="print"/>
          <a:srcRect/>
          <a:stretch>
            <a:fillRect/>
          </a:stretch>
        </p:blipFill>
        <p:spPr bwMode="auto">
          <a:xfrm>
            <a:off x="2895600" y="4473280"/>
            <a:ext cx="3124200" cy="2200882"/>
          </a:xfrm>
          <a:prstGeom prst="rect">
            <a:avLst/>
          </a:prstGeom>
          <a:noFill/>
        </p:spPr>
      </p:pic>
    </p:spTree>
  </p:cSld>
  <p:clrMapOvr>
    <a:masterClrMapping/>
  </p:clrMapOvr>
  <p:transition>
    <p:wheel spokes="8"/>
    <p:sndAc>
      <p:stSnd>
        <p:snd r:embed="rId3"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2000" fill="hold"/>
                                        <p:tgtEl>
                                          <p:spTgt spid="1026"/>
                                        </p:tgtEl>
                                        <p:attrNameLst>
                                          <p:attrName>ppt_x</p:attrName>
                                        </p:attrNameLst>
                                      </p:cBhvr>
                                      <p:tavLst>
                                        <p:tav tm="0">
                                          <p:val>
                                            <p:strVal val="1+#ppt_w/2"/>
                                          </p:val>
                                        </p:tav>
                                        <p:tav tm="100000">
                                          <p:val>
                                            <p:strVal val="#ppt_x"/>
                                          </p:val>
                                        </p:tav>
                                      </p:tavLst>
                                    </p:anim>
                                    <p:anim calcmode="lin" valueType="num">
                                      <p:cBhvr additive="base">
                                        <p:cTn id="8" dur="2000" fill="hold"/>
                                        <p:tgtEl>
                                          <p:spTgt spid="102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5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37" presetClass="entr" presetSubtype="0"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fade">
                                      <p:cBhvr>
                                        <p:cTn id="18" dur="1000"/>
                                        <p:tgtEl>
                                          <p:spTgt spid="3">
                                            <p:txEl>
                                              <p:pRg st="0" end="0"/>
                                            </p:txEl>
                                          </p:spTgt>
                                        </p:tgtEl>
                                      </p:cBhvr>
                                    </p:animEffect>
                                    <p:anim calcmode="lin" valueType="num">
                                      <p:cBhvr>
                                        <p:cTn id="19"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0"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21"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37" presetClass="entr" presetSubtype="0" fill="hold" grpId="0"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Effect transition="in" filter="fade">
                                      <p:cBhvr>
                                        <p:cTn id="26" dur="1000"/>
                                        <p:tgtEl>
                                          <p:spTgt spid="3">
                                            <p:txEl>
                                              <p:pRg st="1" end="1"/>
                                            </p:txEl>
                                          </p:spTgt>
                                        </p:tgtEl>
                                      </p:cBhvr>
                                    </p:animEffect>
                                    <p:anim calcmode="lin" valueType="num">
                                      <p:cBhvr>
                                        <p:cTn id="27"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8"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29"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7" presetClass="entr" presetSubtype="0" fill="hold" grpId="0"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Effect transition="in" filter="fade">
                                      <p:cBhvr>
                                        <p:cTn id="34" dur="1000"/>
                                        <p:tgtEl>
                                          <p:spTgt spid="3">
                                            <p:txEl>
                                              <p:pRg st="2" end="2"/>
                                            </p:txEl>
                                          </p:spTgt>
                                        </p:tgtEl>
                                      </p:cBhvr>
                                    </p:animEffect>
                                    <p:anim calcmode="lin" valueType="num">
                                      <p:cBhvr>
                                        <p:cTn id="3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6"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37"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00000"/>
            </a:gs>
            <a:gs pos="20000">
              <a:srgbClr val="000040"/>
            </a:gs>
            <a:gs pos="50000">
              <a:srgbClr val="400040"/>
            </a:gs>
            <a:gs pos="75000">
              <a:srgbClr val="8F0040"/>
            </a:gs>
            <a:gs pos="89999">
              <a:srgbClr val="F27300"/>
            </a:gs>
            <a:gs pos="100000">
              <a:srgbClr val="FFBF00"/>
            </a:gs>
          </a:gsLst>
          <a:lin ang="135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p:spPr>
        <p:txBody>
          <a:bodyPr>
            <a:normAutofit fontScale="90000"/>
          </a:bodyPr>
          <a:lstStyle/>
          <a:p>
            <a:r>
              <a:rPr lang="en-US" sz="4000" dirty="0" smtClean="0"/>
              <a:t>Advantages of Technology on </a:t>
            </a:r>
            <a:r>
              <a:rPr lang="en-US" sz="4000" dirty="0" smtClean="0"/>
              <a:t>Education</a:t>
            </a:r>
            <a:br>
              <a:rPr lang="en-US" sz="4000" dirty="0" smtClean="0"/>
            </a:br>
            <a:r>
              <a:rPr lang="en-US" sz="2400" dirty="0" smtClean="0"/>
              <a:t/>
            </a:r>
            <a:br>
              <a:rPr lang="en-US" sz="2400" dirty="0" smtClean="0"/>
            </a:br>
            <a:r>
              <a:rPr lang="en-US" sz="2400" dirty="0" smtClean="0"/>
              <a:t>Computers has had a dramatic effect on the way students learn.</a:t>
            </a:r>
            <a:r>
              <a:rPr lang="en-US" sz="4000" dirty="0" smtClean="0"/>
              <a:t/>
            </a:r>
            <a:br>
              <a:rPr lang="en-US" sz="4000" dirty="0" smtClean="0"/>
            </a:br>
            <a:endParaRPr lang="en-US" sz="4000" dirty="0"/>
          </a:p>
        </p:txBody>
      </p:sp>
      <p:sp>
        <p:nvSpPr>
          <p:cNvPr id="4" name="Content Placeholder 3"/>
          <p:cNvSpPr>
            <a:spLocks noGrp="1"/>
          </p:cNvSpPr>
          <p:nvPr>
            <p:ph sz="half" idx="2"/>
          </p:nvPr>
        </p:nvSpPr>
        <p:spPr/>
        <p:txBody>
          <a:bodyPr>
            <a:normAutofit/>
          </a:bodyPr>
          <a:lstStyle/>
          <a:p>
            <a:pPr>
              <a:buFont typeface="Wingdings" pitchFamily="2" charset="2"/>
              <a:buChar char="Ø"/>
            </a:pPr>
            <a:r>
              <a:rPr lang="en-US" sz="2000" dirty="0" smtClean="0">
                <a:solidFill>
                  <a:srgbClr val="0070C0"/>
                </a:solidFill>
              </a:rPr>
              <a:t>When supplemental activities are used on the computer, children show significant gains in conceptual skills, verbal skills, and problem solving (Haugland, 1992).</a:t>
            </a:r>
          </a:p>
          <a:p>
            <a:pPr>
              <a:buNone/>
            </a:pPr>
            <a:endParaRPr lang="en-US" sz="2000" dirty="0" smtClean="0">
              <a:solidFill>
                <a:srgbClr val="0070C0"/>
              </a:solidFill>
            </a:endParaRPr>
          </a:p>
          <a:p>
            <a:pPr>
              <a:buFont typeface="Wingdings" pitchFamily="2" charset="2"/>
              <a:buChar char="Ø"/>
            </a:pPr>
            <a:r>
              <a:rPr lang="en-US" sz="2000" dirty="0" smtClean="0">
                <a:solidFill>
                  <a:srgbClr val="0070C0"/>
                </a:solidFill>
              </a:rPr>
              <a:t>It is easier to organize thoughts on the computer, rather than erasing and rewriting.</a:t>
            </a:r>
          </a:p>
          <a:p>
            <a:pPr>
              <a:buNone/>
            </a:pPr>
            <a:endParaRPr lang="en-US" sz="2000" dirty="0" smtClean="0">
              <a:solidFill>
                <a:srgbClr val="0070C0"/>
              </a:solidFill>
            </a:endParaRPr>
          </a:p>
          <a:p>
            <a:pPr>
              <a:buFont typeface="Wingdings" pitchFamily="2" charset="2"/>
              <a:buChar char="Ø"/>
            </a:pPr>
            <a:endParaRPr lang="en-US" sz="2000" dirty="0" smtClean="0">
              <a:solidFill>
                <a:srgbClr val="0070C0"/>
              </a:solidFill>
            </a:endParaRPr>
          </a:p>
          <a:p>
            <a:pPr>
              <a:buNone/>
            </a:pPr>
            <a:endParaRPr lang="en-US" sz="2000" dirty="0">
              <a:solidFill>
                <a:srgbClr val="0070C0"/>
              </a:solidFill>
            </a:endParaRPr>
          </a:p>
        </p:txBody>
      </p:sp>
      <p:sp>
        <p:nvSpPr>
          <p:cNvPr id="6" name="Content Placeholder 5"/>
          <p:cNvSpPr>
            <a:spLocks noGrp="1"/>
          </p:cNvSpPr>
          <p:nvPr>
            <p:ph sz="quarter" idx="4"/>
          </p:nvPr>
        </p:nvSpPr>
        <p:spPr/>
        <p:txBody>
          <a:bodyPr>
            <a:normAutofit/>
          </a:bodyPr>
          <a:lstStyle/>
          <a:p>
            <a:pPr>
              <a:buFont typeface="Wingdings" pitchFamily="2" charset="2"/>
              <a:buChar char="Ø"/>
            </a:pPr>
            <a:r>
              <a:rPr lang="en-US" sz="2000" dirty="0" smtClean="0">
                <a:solidFill>
                  <a:schemeClr val="accent6">
                    <a:lumMod val="75000"/>
                  </a:schemeClr>
                </a:solidFill>
              </a:rPr>
              <a:t>Research has shown that computers provide valuable support to young children’s language development  when placed in central locations where social interaction can take place (Clements, 1994).</a:t>
            </a:r>
          </a:p>
          <a:p>
            <a:pPr>
              <a:buFont typeface="Wingdings" pitchFamily="2" charset="2"/>
              <a:buChar char="Ø"/>
            </a:pPr>
            <a:endParaRPr lang="en-US" sz="2000" dirty="0" smtClean="0">
              <a:solidFill>
                <a:schemeClr val="accent6">
                  <a:lumMod val="75000"/>
                </a:schemeClr>
              </a:solidFill>
            </a:endParaRPr>
          </a:p>
          <a:p>
            <a:pPr>
              <a:buFont typeface="Wingdings" pitchFamily="2" charset="2"/>
              <a:buChar char="Ø"/>
            </a:pPr>
            <a:r>
              <a:rPr lang="en-US" sz="2000" dirty="0" smtClean="0">
                <a:solidFill>
                  <a:schemeClr val="accent6">
                    <a:lumMod val="75000"/>
                  </a:schemeClr>
                </a:solidFill>
              </a:rPr>
              <a:t>With computers, people who don’t have time take part in class, can access classes on the Internet.</a:t>
            </a:r>
          </a:p>
          <a:p>
            <a:pPr>
              <a:buFont typeface="Wingdings" pitchFamily="2" charset="2"/>
              <a:buChar char="Ø"/>
            </a:pPr>
            <a:endParaRPr lang="en-US" sz="2000" dirty="0" smtClean="0">
              <a:solidFill>
                <a:schemeClr val="accent6">
                  <a:lumMod val="75000"/>
                </a:schemeClr>
              </a:solidFill>
            </a:endParaRPr>
          </a:p>
        </p:txBody>
      </p:sp>
    </p:spTree>
  </p:cSld>
  <p:clrMapOvr>
    <a:masterClrMapping/>
  </p:clrMapOvr>
  <p:transition>
    <p:newsflash/>
    <p:sndAc>
      <p:stSnd>
        <p:snd r:embed="rId3" name="whoo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heel(4)">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heel(4)">
                                      <p:cBhvr>
                                        <p:cTn id="17" dur="20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wheel(4)">
                                      <p:cBhvr>
                                        <p:cTn id="22" dur="2000"/>
                                        <p:tgtEl>
                                          <p:spTgt spid="6">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grpId="0" nodeType="clickEffect">
                                  <p:stCondLst>
                                    <p:cond delay="0"/>
                                  </p:stCondLst>
                                  <p:childTnLst>
                                    <p:set>
                                      <p:cBhvr>
                                        <p:cTn id="26" dur="1" fill="hold">
                                          <p:stCondLst>
                                            <p:cond delay="0"/>
                                          </p:stCondLst>
                                        </p:cTn>
                                        <p:tgtEl>
                                          <p:spTgt spid="6">
                                            <p:txEl>
                                              <p:pRg st="2" end="2"/>
                                            </p:txEl>
                                          </p:spTgt>
                                        </p:tgtEl>
                                        <p:attrNameLst>
                                          <p:attrName>style.visibility</p:attrName>
                                        </p:attrNameLst>
                                      </p:cBhvr>
                                      <p:to>
                                        <p:strVal val="visible"/>
                                      </p:to>
                                    </p:set>
                                    <p:animEffect transition="in" filter="wheel(4)">
                                      <p:cBhvr>
                                        <p:cTn id="27" dur="20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uiExpand="1" build="p"/>
      <p:bldP spid="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00082"/>
            </a:gs>
            <a:gs pos="30000">
              <a:srgbClr val="66008F"/>
            </a:gs>
            <a:gs pos="64999">
              <a:srgbClr val="BA0066"/>
            </a:gs>
            <a:gs pos="89999">
              <a:srgbClr val="FF0000"/>
            </a:gs>
            <a:gs pos="100000">
              <a:srgbClr val="FF8200"/>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Disadvantages of Technology on </a:t>
            </a:r>
            <a:r>
              <a:rPr lang="en-US" sz="3600" dirty="0" smtClean="0"/>
              <a:t>Education</a:t>
            </a:r>
            <a:br>
              <a:rPr lang="en-US" sz="3600" dirty="0" smtClean="0"/>
            </a:br>
            <a:r>
              <a:rPr lang="en-US" sz="3600" dirty="0" smtClean="0"/>
              <a:t/>
            </a:r>
            <a:br>
              <a:rPr lang="en-US" sz="3600" dirty="0" smtClean="0"/>
            </a:br>
            <a:r>
              <a:rPr lang="en-US" sz="2400" dirty="0" smtClean="0"/>
              <a:t>However, not all changes on education are positive.</a:t>
            </a:r>
            <a:endParaRPr lang="en-US" sz="3600" dirty="0"/>
          </a:p>
        </p:txBody>
      </p:sp>
      <p:sp>
        <p:nvSpPr>
          <p:cNvPr id="3" name="Content Placeholder 2"/>
          <p:cNvSpPr>
            <a:spLocks noGrp="1"/>
          </p:cNvSpPr>
          <p:nvPr>
            <p:ph sz="half" idx="1"/>
          </p:nvPr>
        </p:nvSpPr>
        <p:spPr/>
        <p:txBody>
          <a:bodyPr>
            <a:normAutofit/>
          </a:bodyPr>
          <a:lstStyle/>
          <a:p>
            <a:pPr>
              <a:buFont typeface="Wingdings" pitchFamily="2" charset="2"/>
              <a:buChar char="Ø"/>
            </a:pPr>
            <a:r>
              <a:rPr lang="en-US" sz="2000" dirty="0" smtClean="0">
                <a:solidFill>
                  <a:srgbClr val="FF0000"/>
                </a:solidFill>
              </a:rPr>
              <a:t>The Internet is the leading cause of distraction in the classroom for kids who prefer social activities to academic ones (Deroche, 2009).</a:t>
            </a:r>
          </a:p>
          <a:p>
            <a:pPr>
              <a:buFont typeface="Wingdings" pitchFamily="2" charset="2"/>
              <a:buChar char="Ø"/>
            </a:pPr>
            <a:endParaRPr lang="en-US" sz="2000" dirty="0" smtClean="0">
              <a:solidFill>
                <a:srgbClr val="FF0000"/>
              </a:solidFill>
            </a:endParaRPr>
          </a:p>
          <a:p>
            <a:pPr>
              <a:buFont typeface="Wingdings" pitchFamily="2" charset="2"/>
              <a:buChar char="Ø"/>
            </a:pPr>
            <a:r>
              <a:rPr lang="en-US" sz="2000" dirty="0" smtClean="0">
                <a:solidFill>
                  <a:srgbClr val="FF0000"/>
                </a:solidFill>
              </a:rPr>
              <a:t>Computers take more of the thinking process out of learning (Gulley, 2003). For instance, students can find information on the internet and throw in into their work rather than having to learn it.</a:t>
            </a:r>
            <a:endParaRPr lang="en-US" sz="2000" dirty="0">
              <a:solidFill>
                <a:srgbClr val="FF0000"/>
              </a:solidFill>
            </a:endParaRPr>
          </a:p>
        </p:txBody>
      </p:sp>
      <p:sp>
        <p:nvSpPr>
          <p:cNvPr id="4" name="Content Placeholder 3"/>
          <p:cNvSpPr>
            <a:spLocks noGrp="1"/>
          </p:cNvSpPr>
          <p:nvPr>
            <p:ph sz="half" idx="2"/>
          </p:nvPr>
        </p:nvSpPr>
        <p:spPr/>
        <p:txBody>
          <a:bodyPr>
            <a:normAutofit/>
          </a:bodyPr>
          <a:lstStyle/>
          <a:p>
            <a:pPr>
              <a:buFont typeface="Wingdings" pitchFamily="2" charset="2"/>
              <a:buChar char="Ø"/>
            </a:pPr>
            <a:r>
              <a:rPr lang="en-US" sz="2000" dirty="0" smtClean="0">
                <a:solidFill>
                  <a:schemeClr val="tx2">
                    <a:lumMod val="75000"/>
                  </a:schemeClr>
                </a:solidFill>
              </a:rPr>
              <a:t>Computers also pose serious health hazards. The risks include repetitive stress injuries, eyestrain, obesity, social isolation, and for some, long term intellectual damage (</a:t>
            </a:r>
            <a:r>
              <a:rPr lang="en-US" sz="2000" dirty="0" err="1" smtClean="0">
                <a:solidFill>
                  <a:schemeClr val="tx2">
                    <a:lumMod val="75000"/>
                  </a:schemeClr>
                </a:solidFill>
              </a:rPr>
              <a:t>Bonsu-Akoto</a:t>
            </a:r>
            <a:r>
              <a:rPr lang="en-US" sz="2000" dirty="0" smtClean="0">
                <a:solidFill>
                  <a:schemeClr val="tx2">
                    <a:lumMod val="75000"/>
                  </a:schemeClr>
                </a:solidFill>
              </a:rPr>
              <a:t>, 2007).</a:t>
            </a:r>
          </a:p>
          <a:p>
            <a:pPr>
              <a:buFont typeface="Wingdings" pitchFamily="2" charset="2"/>
              <a:buChar char="Ø"/>
            </a:pPr>
            <a:endParaRPr lang="en-US" sz="2000" dirty="0" smtClean="0">
              <a:solidFill>
                <a:schemeClr val="tx2">
                  <a:lumMod val="75000"/>
                </a:schemeClr>
              </a:solidFill>
            </a:endParaRPr>
          </a:p>
          <a:p>
            <a:pPr>
              <a:buFont typeface="Wingdings" pitchFamily="2" charset="2"/>
              <a:buChar char="Ø"/>
            </a:pPr>
            <a:r>
              <a:rPr lang="en-US" sz="2000" dirty="0" smtClean="0">
                <a:solidFill>
                  <a:schemeClr val="tx2">
                    <a:lumMod val="75000"/>
                  </a:schemeClr>
                </a:solidFill>
              </a:rPr>
              <a:t>Word processing software offers a spellchecker, which decreases the proofreading of students.</a:t>
            </a:r>
            <a:endParaRPr lang="en-US" sz="2000" dirty="0">
              <a:solidFill>
                <a:schemeClr val="tx2">
                  <a:lumMod val="75000"/>
                </a:schemeClr>
              </a:solidFill>
            </a:endParaRPr>
          </a:p>
        </p:txBody>
      </p:sp>
    </p:spTree>
  </p:cSld>
  <p:clrMapOvr>
    <a:masterClrMapping/>
  </p:clrMapOvr>
  <p:transition>
    <p:wipe dir="d"/>
    <p:sndAc>
      <p:stSnd>
        <p:snd r:embed="rId3"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Scale>
                                      <p:cBhvr>
                                        <p:cTn id="7"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
                                        </p:tgtEl>
                                        <p:attrNameLst>
                                          <p:attrName>ppt_x</p:attrName>
                                          <p:attrName>ppt_y</p:attrName>
                                        </p:attrNameLst>
                                      </p:cBhvr>
                                    </p:animMotion>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9" presetClass="entr" presetSubtype="0" decel="10000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9" presetClass="entr" presetSubtype="0" decel="10000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p:cTn id="22"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4" dur="5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25" dur="500"/>
                                        <p:tgtEl>
                                          <p:spTgt spid="3">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49" presetClass="entr" presetSubtype="0" decel="100000" fill="hold" grpId="0" nodeType="clickEffect">
                                  <p:stCondLst>
                                    <p:cond delay="0"/>
                                  </p:stCondLst>
                                  <p:childTnLst>
                                    <p:set>
                                      <p:cBhvr>
                                        <p:cTn id="29" dur="1" fill="hold">
                                          <p:stCondLst>
                                            <p:cond delay="0"/>
                                          </p:stCondLst>
                                        </p:cTn>
                                        <p:tgtEl>
                                          <p:spTgt spid="4">
                                            <p:txEl>
                                              <p:pRg st="0" end="0"/>
                                            </p:txEl>
                                          </p:spTgt>
                                        </p:tgtEl>
                                        <p:attrNameLst>
                                          <p:attrName>style.visibility</p:attrName>
                                        </p:attrNameLst>
                                      </p:cBhvr>
                                      <p:to>
                                        <p:strVal val="visible"/>
                                      </p:to>
                                    </p:set>
                                    <p:anim calcmode="lin" valueType="num">
                                      <p:cBhvr>
                                        <p:cTn id="30"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31" dur="500" fill="hold"/>
                                        <p:tgtEl>
                                          <p:spTgt spid="4">
                                            <p:txEl>
                                              <p:pRg st="0" end="0"/>
                                            </p:txEl>
                                          </p:spTgt>
                                        </p:tgtEl>
                                        <p:attrNameLst>
                                          <p:attrName>ppt_h</p:attrName>
                                        </p:attrNameLst>
                                      </p:cBhvr>
                                      <p:tavLst>
                                        <p:tav tm="0">
                                          <p:val>
                                            <p:fltVal val="0"/>
                                          </p:val>
                                        </p:tav>
                                        <p:tav tm="100000">
                                          <p:val>
                                            <p:strVal val="#ppt_h"/>
                                          </p:val>
                                        </p:tav>
                                      </p:tavLst>
                                    </p:anim>
                                    <p:anim calcmode="lin" valueType="num">
                                      <p:cBhvr>
                                        <p:cTn id="32" dur="500" fill="hold"/>
                                        <p:tgtEl>
                                          <p:spTgt spid="4">
                                            <p:txEl>
                                              <p:pRg st="0" end="0"/>
                                            </p:txEl>
                                          </p:spTgt>
                                        </p:tgtEl>
                                        <p:attrNameLst>
                                          <p:attrName>style.rotation</p:attrName>
                                        </p:attrNameLst>
                                      </p:cBhvr>
                                      <p:tavLst>
                                        <p:tav tm="0">
                                          <p:val>
                                            <p:fltVal val="360"/>
                                          </p:val>
                                        </p:tav>
                                        <p:tav tm="100000">
                                          <p:val>
                                            <p:fltVal val="0"/>
                                          </p:val>
                                        </p:tav>
                                      </p:tavLst>
                                    </p:anim>
                                    <p:animEffect transition="in" filter="fade">
                                      <p:cBhvr>
                                        <p:cTn id="33" dur="500"/>
                                        <p:tgtEl>
                                          <p:spTgt spid="4">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49" presetClass="entr" presetSubtype="0" decel="100000" fill="hold" grpId="0" nodeType="clickEffect">
                                  <p:stCondLst>
                                    <p:cond delay="0"/>
                                  </p:stCondLst>
                                  <p:childTnLst>
                                    <p:set>
                                      <p:cBhvr>
                                        <p:cTn id="37" dur="1" fill="hold">
                                          <p:stCondLst>
                                            <p:cond delay="0"/>
                                          </p:stCondLst>
                                        </p:cTn>
                                        <p:tgtEl>
                                          <p:spTgt spid="4">
                                            <p:txEl>
                                              <p:pRg st="2" end="2"/>
                                            </p:txEl>
                                          </p:spTgt>
                                        </p:tgtEl>
                                        <p:attrNameLst>
                                          <p:attrName>style.visibility</p:attrName>
                                        </p:attrNameLst>
                                      </p:cBhvr>
                                      <p:to>
                                        <p:strVal val="visible"/>
                                      </p:to>
                                    </p:set>
                                    <p:anim calcmode="lin" valueType="num">
                                      <p:cBhvr>
                                        <p:cTn id="38"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39" dur="500" fill="hold"/>
                                        <p:tgtEl>
                                          <p:spTgt spid="4">
                                            <p:txEl>
                                              <p:pRg st="2" end="2"/>
                                            </p:txEl>
                                          </p:spTgt>
                                        </p:tgtEl>
                                        <p:attrNameLst>
                                          <p:attrName>ppt_h</p:attrName>
                                        </p:attrNameLst>
                                      </p:cBhvr>
                                      <p:tavLst>
                                        <p:tav tm="0">
                                          <p:val>
                                            <p:fltVal val="0"/>
                                          </p:val>
                                        </p:tav>
                                        <p:tav tm="100000">
                                          <p:val>
                                            <p:strVal val="#ppt_h"/>
                                          </p:val>
                                        </p:tav>
                                      </p:tavLst>
                                    </p:anim>
                                    <p:anim calcmode="lin" valueType="num">
                                      <p:cBhvr>
                                        <p:cTn id="40" dur="500" fill="hold"/>
                                        <p:tgtEl>
                                          <p:spTgt spid="4">
                                            <p:txEl>
                                              <p:pRg st="2" end="2"/>
                                            </p:txEl>
                                          </p:spTgt>
                                        </p:tgtEl>
                                        <p:attrNameLst>
                                          <p:attrName>style.rotation</p:attrName>
                                        </p:attrNameLst>
                                      </p:cBhvr>
                                      <p:tavLst>
                                        <p:tav tm="0">
                                          <p:val>
                                            <p:fltVal val="360"/>
                                          </p:val>
                                        </p:tav>
                                        <p:tav tm="100000">
                                          <p:val>
                                            <p:fltVal val="0"/>
                                          </p:val>
                                        </p:tav>
                                      </p:tavLst>
                                    </p:anim>
                                    <p:animEffect transition="in" filter="fade">
                                      <p:cBhvr>
                                        <p:cTn id="41"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P spid="4"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6000" r="-6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Organic Food</a:t>
            </a:r>
            <a:endParaRPr lang="en-US" dirty="0"/>
          </a:p>
        </p:txBody>
      </p:sp>
      <p:sp>
        <p:nvSpPr>
          <p:cNvPr id="3" name="Content Placeholder 2"/>
          <p:cNvSpPr>
            <a:spLocks noGrp="1"/>
          </p:cNvSpPr>
          <p:nvPr>
            <p:ph idx="1"/>
          </p:nvPr>
        </p:nvSpPr>
        <p:spPr/>
        <p:txBody>
          <a:bodyPr>
            <a:normAutofit/>
          </a:bodyPr>
          <a:lstStyle/>
          <a:p>
            <a:pPr>
              <a:buNone/>
            </a:pPr>
            <a:r>
              <a:rPr lang="en-US" sz="2400" dirty="0" smtClean="0"/>
              <a:t>According to the USDA definition of organic food standards and labels is as follows:</a:t>
            </a:r>
          </a:p>
          <a:p>
            <a:pPr>
              <a:buNone/>
            </a:pPr>
            <a:r>
              <a:rPr lang="en-US" sz="2400" dirty="0" smtClean="0">
                <a:solidFill>
                  <a:schemeClr val="bg1"/>
                </a:solidFill>
              </a:rPr>
              <a:t>	</a:t>
            </a:r>
          </a:p>
          <a:p>
            <a:pPr>
              <a:buNone/>
            </a:pPr>
            <a:endParaRPr lang="en-US" sz="2800" dirty="0" smtClean="0">
              <a:solidFill>
                <a:schemeClr val="bg1"/>
              </a:solidFill>
            </a:endParaRPr>
          </a:p>
          <a:p>
            <a:pPr>
              <a:buNone/>
            </a:pPr>
            <a:r>
              <a:rPr lang="en-US" sz="2400" dirty="0" smtClean="0">
                <a:solidFill>
                  <a:schemeClr val="bg1"/>
                </a:solidFill>
              </a:rPr>
              <a:t>[…Organic meat, eggs, dairy, products come from animals that are given no antibiotics or growth hormones. Organic food is produced without using most conventional pesticides; fertilizers made with synthetic ingredients or sewage sludge; bioengineering; or ionizing radiation...] (Gold, 2007). </a:t>
            </a:r>
          </a:p>
          <a:p>
            <a:pPr>
              <a:buNone/>
            </a:pPr>
            <a:r>
              <a:rPr lang="en-US" sz="1800" dirty="0" smtClean="0">
                <a:solidFill>
                  <a:schemeClr val="bg1"/>
                </a:solidFill>
              </a:rPr>
              <a:t>Gold, M.V. (2007). Organic production/organic food: Information access tools. Retrieved from </a:t>
            </a:r>
            <a:r>
              <a:rPr lang="en-US" sz="1800" dirty="0" smtClean="0">
                <a:solidFill>
                  <a:schemeClr val="bg1"/>
                </a:solidFill>
                <a:hlinkClick r:id="rId4"/>
              </a:rPr>
              <a:t>http://www.nal.usda.gov/afsic/pubs/ofp/printPHP2.php</a:t>
            </a:r>
            <a:r>
              <a:rPr lang="en-US" sz="1800" dirty="0" smtClean="0">
                <a:solidFill>
                  <a:schemeClr val="bg1"/>
                </a:solidFill>
              </a:rPr>
              <a:t> </a:t>
            </a:r>
            <a:endParaRPr lang="en-US" sz="1800" dirty="0">
              <a:solidFill>
                <a:schemeClr val="bg1"/>
              </a:solidFill>
            </a:endParaRPr>
          </a:p>
        </p:txBody>
      </p:sp>
    </p:spTree>
  </p:cSld>
  <p:clrMapOvr>
    <a:masterClrMapping/>
  </p:clrMapOvr>
  <p:transition>
    <p:sndAc>
      <p:stSnd>
        <p:snd r:embed="rId2" name="whoo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5"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fade">
                                      <p:cBhvr>
                                        <p:cTn id="25" dur="2000"/>
                                        <p:tgtEl>
                                          <p:spTgt spid="3">
                                            <p:txEl>
                                              <p:pRg st="0" end="0"/>
                                            </p:txEl>
                                          </p:spTgt>
                                        </p:tgtEl>
                                      </p:cBhvr>
                                    </p:animEffect>
                                    <p:anim calcmode="lin" valueType="num">
                                      <p:cBhvr>
                                        <p:cTn id="26" dur="2000" fill="hold"/>
                                        <p:tgtEl>
                                          <p:spTgt spid="3">
                                            <p:txEl>
                                              <p:pRg st="0" end="0"/>
                                            </p:txEl>
                                          </p:spTgt>
                                        </p:tgtEl>
                                        <p:attrNameLst>
                                          <p:attrName>style.rotation</p:attrName>
                                        </p:attrNameLst>
                                      </p:cBhvr>
                                      <p:tavLst>
                                        <p:tav tm="0">
                                          <p:val>
                                            <p:fltVal val="720"/>
                                          </p:val>
                                        </p:tav>
                                        <p:tav tm="100000">
                                          <p:val>
                                            <p:fltVal val="0"/>
                                          </p:val>
                                        </p:tav>
                                      </p:tavLst>
                                    </p:anim>
                                    <p:anim calcmode="lin" valueType="num">
                                      <p:cBhvr>
                                        <p:cTn id="27" dur="2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28" dur="2000" fill="hold"/>
                                        <p:tgtEl>
                                          <p:spTgt spid="3">
                                            <p:txEl>
                                              <p:pRg st="0" end="0"/>
                                            </p:txEl>
                                          </p:spTgt>
                                        </p:tgtEl>
                                        <p:attrNameLst>
                                          <p:attrName>ppt_w</p:attrName>
                                        </p:attrNameLst>
                                      </p:cBhvr>
                                      <p:tavLst>
                                        <p:tav tm="0">
                                          <p:val>
                                            <p:fltVal val="0"/>
                                          </p:val>
                                        </p:tav>
                                        <p:tav tm="100000">
                                          <p:val>
                                            <p:strVal val="#ppt_w"/>
                                          </p:val>
                                        </p:tav>
                                      </p:tavLst>
                                    </p:anim>
                                  </p:childTnLst>
                                </p:cTn>
                              </p:par>
                            </p:childTnLst>
                          </p:cTn>
                        </p:par>
                      </p:childTnLst>
                    </p:cTn>
                  </p:par>
                  <p:par>
                    <p:cTn id="29" fill="hold">
                      <p:stCondLst>
                        <p:cond delay="indefinite"/>
                      </p:stCondLst>
                      <p:childTnLst>
                        <p:par>
                          <p:cTn id="30" fill="hold">
                            <p:stCondLst>
                              <p:cond delay="0"/>
                            </p:stCondLst>
                            <p:childTnLst>
                              <p:par>
                                <p:cTn id="31" presetID="35" presetClass="entr" presetSubtype="0"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fade">
                                      <p:cBhvr>
                                        <p:cTn id="33" dur="2000"/>
                                        <p:tgtEl>
                                          <p:spTgt spid="3">
                                            <p:txEl>
                                              <p:pRg st="1" end="1"/>
                                            </p:txEl>
                                          </p:spTgt>
                                        </p:tgtEl>
                                      </p:cBhvr>
                                    </p:animEffect>
                                    <p:anim calcmode="lin" valueType="num">
                                      <p:cBhvr>
                                        <p:cTn id="34" dur="2000" fill="hold"/>
                                        <p:tgtEl>
                                          <p:spTgt spid="3">
                                            <p:txEl>
                                              <p:pRg st="1" end="1"/>
                                            </p:txEl>
                                          </p:spTgt>
                                        </p:tgtEl>
                                        <p:attrNameLst>
                                          <p:attrName>style.rotation</p:attrName>
                                        </p:attrNameLst>
                                      </p:cBhvr>
                                      <p:tavLst>
                                        <p:tav tm="0">
                                          <p:val>
                                            <p:fltVal val="720"/>
                                          </p:val>
                                        </p:tav>
                                        <p:tav tm="100000">
                                          <p:val>
                                            <p:fltVal val="0"/>
                                          </p:val>
                                        </p:tav>
                                      </p:tavLst>
                                    </p:anim>
                                    <p:anim calcmode="lin" valueType="num">
                                      <p:cBhvr>
                                        <p:cTn id="35" dur="2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36" dur="2000" fill="hold"/>
                                        <p:tgtEl>
                                          <p:spTgt spid="3">
                                            <p:txEl>
                                              <p:pRg st="1" end="1"/>
                                            </p:txEl>
                                          </p:spTgt>
                                        </p:tgtEl>
                                        <p:attrNameLst>
                                          <p:attrName>ppt_w</p:attrName>
                                        </p:attrNameLst>
                                      </p:cBhvr>
                                      <p:tavLst>
                                        <p:tav tm="0">
                                          <p:val>
                                            <p:fltVal val="0"/>
                                          </p:val>
                                        </p:tav>
                                        <p:tav tm="100000">
                                          <p:val>
                                            <p:strVal val="#ppt_w"/>
                                          </p:val>
                                        </p:tav>
                                      </p:tavLst>
                                    </p:anim>
                                  </p:childTnLst>
                                </p:cTn>
                              </p:par>
                            </p:childTnLst>
                          </p:cTn>
                        </p:par>
                      </p:childTnLst>
                    </p:cTn>
                  </p:par>
                  <p:par>
                    <p:cTn id="37" fill="hold">
                      <p:stCondLst>
                        <p:cond delay="indefinite"/>
                      </p:stCondLst>
                      <p:childTnLst>
                        <p:par>
                          <p:cTn id="38" fill="hold">
                            <p:stCondLst>
                              <p:cond delay="0"/>
                            </p:stCondLst>
                            <p:childTnLst>
                              <p:par>
                                <p:cTn id="39" presetID="35" presetClass="entr" presetSubtype="0" fill="hold" grpId="0" nodeType="clickEffect">
                                  <p:stCondLst>
                                    <p:cond delay="0"/>
                                  </p:stCondLst>
                                  <p:childTnLst>
                                    <p:set>
                                      <p:cBhvr>
                                        <p:cTn id="40" dur="1" fill="hold">
                                          <p:stCondLst>
                                            <p:cond delay="0"/>
                                          </p:stCondLst>
                                        </p:cTn>
                                        <p:tgtEl>
                                          <p:spTgt spid="3">
                                            <p:txEl>
                                              <p:pRg st="3" end="3"/>
                                            </p:txEl>
                                          </p:spTgt>
                                        </p:tgtEl>
                                        <p:attrNameLst>
                                          <p:attrName>style.visibility</p:attrName>
                                        </p:attrNameLst>
                                      </p:cBhvr>
                                      <p:to>
                                        <p:strVal val="visible"/>
                                      </p:to>
                                    </p:set>
                                    <p:animEffect transition="in" filter="fade">
                                      <p:cBhvr>
                                        <p:cTn id="41" dur="2000"/>
                                        <p:tgtEl>
                                          <p:spTgt spid="3">
                                            <p:txEl>
                                              <p:pRg st="3" end="3"/>
                                            </p:txEl>
                                          </p:spTgt>
                                        </p:tgtEl>
                                      </p:cBhvr>
                                    </p:animEffect>
                                    <p:anim calcmode="lin" valueType="num">
                                      <p:cBhvr>
                                        <p:cTn id="42" dur="2000" fill="hold"/>
                                        <p:tgtEl>
                                          <p:spTgt spid="3">
                                            <p:txEl>
                                              <p:pRg st="3" end="3"/>
                                            </p:txEl>
                                          </p:spTgt>
                                        </p:tgtEl>
                                        <p:attrNameLst>
                                          <p:attrName>style.rotation</p:attrName>
                                        </p:attrNameLst>
                                      </p:cBhvr>
                                      <p:tavLst>
                                        <p:tav tm="0">
                                          <p:val>
                                            <p:fltVal val="720"/>
                                          </p:val>
                                        </p:tav>
                                        <p:tav tm="100000">
                                          <p:val>
                                            <p:fltVal val="0"/>
                                          </p:val>
                                        </p:tav>
                                      </p:tavLst>
                                    </p:anim>
                                    <p:anim calcmode="lin" valueType="num">
                                      <p:cBhvr>
                                        <p:cTn id="43" dur="2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4" dur="2000" fill="hold"/>
                                        <p:tgtEl>
                                          <p:spTgt spid="3">
                                            <p:txEl>
                                              <p:pRg st="3" end="3"/>
                                            </p:txEl>
                                          </p:spTgt>
                                        </p:tgtEl>
                                        <p:attrNameLst>
                                          <p:attrName>ppt_w</p:attrName>
                                        </p:attrNameLst>
                                      </p:cBhvr>
                                      <p:tavLst>
                                        <p:tav tm="0">
                                          <p:val>
                                            <p:fltVal val="0"/>
                                          </p:val>
                                        </p:tav>
                                        <p:tav tm="100000">
                                          <p:val>
                                            <p:strVal val="#ppt_w"/>
                                          </p:val>
                                        </p:tav>
                                      </p:tavLst>
                                    </p:anim>
                                  </p:childTnLst>
                                </p:cTn>
                              </p:par>
                            </p:childTnLst>
                          </p:cTn>
                        </p:par>
                      </p:childTnLst>
                    </p:cTn>
                  </p:par>
                  <p:par>
                    <p:cTn id="45" fill="hold">
                      <p:stCondLst>
                        <p:cond delay="indefinite"/>
                      </p:stCondLst>
                      <p:childTnLst>
                        <p:par>
                          <p:cTn id="46" fill="hold">
                            <p:stCondLst>
                              <p:cond delay="0"/>
                            </p:stCondLst>
                            <p:childTnLst>
                              <p:par>
                                <p:cTn id="47" presetID="35" presetClass="entr" presetSubtype="0" fill="hold" grpId="0" nodeType="clickEffect">
                                  <p:stCondLst>
                                    <p:cond delay="0"/>
                                  </p:stCondLst>
                                  <p:childTnLst>
                                    <p:set>
                                      <p:cBhvr>
                                        <p:cTn id="48" dur="1" fill="hold">
                                          <p:stCondLst>
                                            <p:cond delay="0"/>
                                          </p:stCondLst>
                                        </p:cTn>
                                        <p:tgtEl>
                                          <p:spTgt spid="3">
                                            <p:txEl>
                                              <p:pRg st="4" end="4"/>
                                            </p:txEl>
                                          </p:spTgt>
                                        </p:tgtEl>
                                        <p:attrNameLst>
                                          <p:attrName>style.visibility</p:attrName>
                                        </p:attrNameLst>
                                      </p:cBhvr>
                                      <p:to>
                                        <p:strVal val="visible"/>
                                      </p:to>
                                    </p:set>
                                    <p:animEffect transition="in" filter="fade">
                                      <p:cBhvr>
                                        <p:cTn id="49" dur="2000"/>
                                        <p:tgtEl>
                                          <p:spTgt spid="3">
                                            <p:txEl>
                                              <p:pRg st="4" end="4"/>
                                            </p:txEl>
                                          </p:spTgt>
                                        </p:tgtEl>
                                      </p:cBhvr>
                                    </p:animEffect>
                                    <p:anim calcmode="lin" valueType="num">
                                      <p:cBhvr>
                                        <p:cTn id="50" dur="2000" fill="hold"/>
                                        <p:tgtEl>
                                          <p:spTgt spid="3">
                                            <p:txEl>
                                              <p:pRg st="4" end="4"/>
                                            </p:txEl>
                                          </p:spTgt>
                                        </p:tgtEl>
                                        <p:attrNameLst>
                                          <p:attrName>style.rotation</p:attrName>
                                        </p:attrNameLst>
                                      </p:cBhvr>
                                      <p:tavLst>
                                        <p:tav tm="0">
                                          <p:val>
                                            <p:fltVal val="720"/>
                                          </p:val>
                                        </p:tav>
                                        <p:tav tm="100000">
                                          <p:val>
                                            <p:fltVal val="0"/>
                                          </p:val>
                                        </p:tav>
                                      </p:tavLst>
                                    </p:anim>
                                    <p:anim calcmode="lin" valueType="num">
                                      <p:cBhvr>
                                        <p:cTn id="51" dur="2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52" dur="2000" fill="hold"/>
                                        <p:tgtEl>
                                          <p:spTgt spid="3">
                                            <p:txEl>
                                              <p:pRg st="4" end="4"/>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8488C4"/>
            </a:gs>
            <a:gs pos="53000">
              <a:srgbClr val="D4DEFF"/>
            </a:gs>
            <a:gs pos="83000">
              <a:srgbClr val="D4DEFF"/>
            </a:gs>
            <a:gs pos="100000">
              <a:srgbClr val="96AB94"/>
            </a:gs>
          </a:gsLst>
          <a:lin ang="81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Organic Food</a:t>
            </a:r>
            <a:endParaRPr lang="en-US" dirty="0"/>
          </a:p>
        </p:txBody>
      </p:sp>
      <p:sp>
        <p:nvSpPr>
          <p:cNvPr id="3" name="Content Placeholder 2"/>
          <p:cNvSpPr>
            <a:spLocks noGrp="1"/>
          </p:cNvSpPr>
          <p:nvPr>
            <p:ph sz="half" idx="1"/>
          </p:nvPr>
        </p:nvSpPr>
        <p:spPr/>
        <p:txBody>
          <a:bodyPr>
            <a:normAutofit lnSpcReduction="10000"/>
          </a:bodyPr>
          <a:lstStyle/>
          <a:p>
            <a:r>
              <a:rPr lang="en-US" dirty="0" smtClean="0"/>
              <a:t>Organic food is good for the environment– less chemicals and pesticides in the soil and water. </a:t>
            </a:r>
            <a:endParaRPr lang="en-US" dirty="0" smtClean="0"/>
          </a:p>
          <a:p>
            <a:r>
              <a:rPr lang="en-US" dirty="0" smtClean="0"/>
              <a:t>Organic food is healthier for people because they contain fewer harmful pesticides and chemicals.</a:t>
            </a:r>
            <a:endParaRPr lang="en-US" dirty="0"/>
          </a:p>
        </p:txBody>
      </p:sp>
      <p:sp>
        <p:nvSpPr>
          <p:cNvPr id="4" name="Content Placeholder 3"/>
          <p:cNvSpPr>
            <a:spLocks noGrp="1"/>
          </p:cNvSpPr>
          <p:nvPr>
            <p:ph sz="half" idx="2"/>
          </p:nvPr>
        </p:nvSpPr>
        <p:spPr/>
        <p:txBody>
          <a:bodyPr>
            <a:normAutofit lnSpcReduction="10000"/>
          </a:bodyPr>
          <a:lstStyle/>
          <a:p>
            <a:r>
              <a:rPr lang="en-US" dirty="0" smtClean="0"/>
              <a:t>Organic meat has no antibiotics or hormones.</a:t>
            </a:r>
          </a:p>
          <a:p>
            <a:r>
              <a:rPr lang="en-US" dirty="0" smtClean="0"/>
              <a:t>Some organic food tastes better than regularly produced food. </a:t>
            </a:r>
            <a:endParaRPr lang="en-US" dirty="0"/>
          </a:p>
        </p:txBody>
      </p:sp>
    </p:spTree>
  </p:cSld>
  <p:clrMapOvr>
    <a:masterClrMapping/>
  </p:clrMapOvr>
  <p:transition>
    <p:sndAc>
      <p:stSnd>
        <p:snd r:embed="rId2" name="coin.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style.rotation</p:attrName>
                                        </p:attrNameLst>
                                      </p:cBhvr>
                                      <p:tavLst>
                                        <p:tav tm="0">
                                          <p:val>
                                            <p:fltVal val="720"/>
                                          </p:val>
                                        </p:tav>
                                        <p:tav tm="100000">
                                          <p:val>
                                            <p:fltVal val="0"/>
                                          </p:val>
                                        </p:tav>
                                      </p:tavLst>
                                    </p:anim>
                                    <p:anim calcmode="lin" valueType="num">
                                      <p:cBhvr>
                                        <p:cTn id="9" dur="2000" fill="hold"/>
                                        <p:tgtEl>
                                          <p:spTgt spid="2"/>
                                        </p:tgtEl>
                                        <p:attrNameLst>
                                          <p:attrName>ppt_h</p:attrName>
                                        </p:attrNameLst>
                                      </p:cBhvr>
                                      <p:tavLst>
                                        <p:tav tm="0">
                                          <p:val>
                                            <p:fltVal val="0"/>
                                          </p:val>
                                        </p:tav>
                                        <p:tav tm="100000">
                                          <p:val>
                                            <p:strVal val="#ppt_h"/>
                                          </p:val>
                                        </p:tav>
                                      </p:tavLst>
                                    </p:anim>
                                    <p:anim calcmode="lin" valueType="num">
                                      <p:cBhvr>
                                        <p:cTn id="10" dur="2000" fill="hold"/>
                                        <p:tgtEl>
                                          <p:spTgt spid="2"/>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52"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Scale>
                                      <p:cBhvr>
                                        <p:cTn id="15"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6" dur="1000" decel="50000" fill="hold">
                                          <p:stCondLst>
                                            <p:cond delay="0"/>
                                          </p:stCondLst>
                                        </p:cTn>
                                        <p:tgtEl>
                                          <p:spTgt spid="3">
                                            <p:txEl>
                                              <p:pRg st="0" end="0"/>
                                            </p:txEl>
                                          </p:spTgt>
                                        </p:tgtEl>
                                        <p:attrNameLst>
                                          <p:attrName>ppt_x</p:attrName>
                                          <p:attrName>ppt_y</p:attrName>
                                        </p:attrNameLst>
                                      </p:cBhvr>
                                    </p:animMotion>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2"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Scale>
                                      <p:cBhvr>
                                        <p:cTn id="22"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3" dur="1000" decel="50000" fill="hold">
                                          <p:stCondLst>
                                            <p:cond delay="0"/>
                                          </p:stCondLst>
                                        </p:cTn>
                                        <p:tgtEl>
                                          <p:spTgt spid="3">
                                            <p:txEl>
                                              <p:pRg st="1" end="1"/>
                                            </p:txEl>
                                          </p:spTgt>
                                        </p:tgtEl>
                                        <p:attrNameLst>
                                          <p:attrName>ppt_x</p:attrName>
                                          <p:attrName>ppt_y</p:attrName>
                                        </p:attrNameLst>
                                      </p:cBhvr>
                                    </p:animMotion>
                                    <p:animEffect transition="in" filter="fade">
                                      <p:cBhvr>
                                        <p:cTn id="24" dur="10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2" presetClass="entr" presetSubtype="0" fill="hold" grpId="0" nodeType="clickEffect">
                                  <p:stCondLst>
                                    <p:cond delay="0"/>
                                  </p:stCondLst>
                                  <p:childTnLst>
                                    <p:set>
                                      <p:cBhvr>
                                        <p:cTn id="28" dur="1" fill="hold">
                                          <p:stCondLst>
                                            <p:cond delay="0"/>
                                          </p:stCondLst>
                                        </p:cTn>
                                        <p:tgtEl>
                                          <p:spTgt spid="4">
                                            <p:txEl>
                                              <p:pRg st="0" end="0"/>
                                            </p:txEl>
                                          </p:spTgt>
                                        </p:tgtEl>
                                        <p:attrNameLst>
                                          <p:attrName>style.visibility</p:attrName>
                                        </p:attrNameLst>
                                      </p:cBhvr>
                                      <p:to>
                                        <p:strVal val="visible"/>
                                      </p:to>
                                    </p:set>
                                    <p:animScale>
                                      <p:cBhvr>
                                        <p:cTn id="29" dur="1000" decel="50000" fill="hold">
                                          <p:stCondLst>
                                            <p:cond delay="0"/>
                                          </p:stCondLst>
                                        </p:cTn>
                                        <p:tgtEl>
                                          <p:spTgt spid="4">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0" dur="1000" decel="50000" fill="hold">
                                          <p:stCondLst>
                                            <p:cond delay="0"/>
                                          </p:stCondLst>
                                        </p:cTn>
                                        <p:tgtEl>
                                          <p:spTgt spid="4">
                                            <p:txEl>
                                              <p:pRg st="0" end="0"/>
                                            </p:txEl>
                                          </p:spTgt>
                                        </p:tgtEl>
                                        <p:attrNameLst>
                                          <p:attrName>ppt_x</p:attrName>
                                          <p:attrName>ppt_y</p:attrName>
                                        </p:attrNameLst>
                                      </p:cBhvr>
                                    </p:animMotion>
                                    <p:animEffect transition="in" filter="fade">
                                      <p:cBhvr>
                                        <p:cTn id="31" dur="1000"/>
                                        <p:tgtEl>
                                          <p:spTgt spid="4">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2" presetClass="entr" presetSubtype="0" fill="hold" grpId="0" nodeType="clickEffect">
                                  <p:stCondLst>
                                    <p:cond delay="0"/>
                                  </p:stCondLst>
                                  <p:childTnLst>
                                    <p:set>
                                      <p:cBhvr>
                                        <p:cTn id="35" dur="1" fill="hold">
                                          <p:stCondLst>
                                            <p:cond delay="0"/>
                                          </p:stCondLst>
                                        </p:cTn>
                                        <p:tgtEl>
                                          <p:spTgt spid="4">
                                            <p:txEl>
                                              <p:pRg st="1" end="1"/>
                                            </p:txEl>
                                          </p:spTgt>
                                        </p:tgtEl>
                                        <p:attrNameLst>
                                          <p:attrName>style.visibility</p:attrName>
                                        </p:attrNameLst>
                                      </p:cBhvr>
                                      <p:to>
                                        <p:strVal val="visible"/>
                                      </p:to>
                                    </p:set>
                                    <p:animScale>
                                      <p:cBhvr>
                                        <p:cTn id="36" dur="1000" decel="50000" fill="hold">
                                          <p:stCondLst>
                                            <p:cond delay="0"/>
                                          </p:stCondLst>
                                        </p:cTn>
                                        <p:tgtEl>
                                          <p:spTgt spid="4">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7" dur="1000" decel="50000" fill="hold">
                                          <p:stCondLst>
                                            <p:cond delay="0"/>
                                          </p:stCondLst>
                                        </p:cTn>
                                        <p:tgtEl>
                                          <p:spTgt spid="4">
                                            <p:txEl>
                                              <p:pRg st="1" end="1"/>
                                            </p:txEl>
                                          </p:spTgt>
                                        </p:tgtEl>
                                        <p:attrNameLst>
                                          <p:attrName>ppt_x</p:attrName>
                                          <p:attrName>ppt_y</p:attrName>
                                        </p:attrNameLst>
                                      </p:cBhvr>
                                    </p:animMotion>
                                    <p:animEffect transition="in" filter="fade">
                                      <p:cBhvr>
                                        <p:cTn id="38" dur="10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DDEBCF"/>
            </a:gs>
            <a:gs pos="50000">
              <a:srgbClr val="9CB86E"/>
            </a:gs>
            <a:gs pos="100000">
              <a:srgbClr val="156B13"/>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Disadvantages of Organic Food</a:t>
            </a:r>
            <a:endParaRPr lang="en-US" dirty="0"/>
          </a:p>
        </p:txBody>
      </p:sp>
      <p:sp>
        <p:nvSpPr>
          <p:cNvPr id="3" name="Content Placeholder 2"/>
          <p:cNvSpPr>
            <a:spLocks noGrp="1"/>
          </p:cNvSpPr>
          <p:nvPr>
            <p:ph sz="half" idx="1"/>
          </p:nvPr>
        </p:nvSpPr>
        <p:spPr/>
        <p:txBody>
          <a:bodyPr/>
          <a:lstStyle/>
          <a:p>
            <a:r>
              <a:rPr lang="en-US" dirty="0" smtClean="0"/>
              <a:t>Organic food costs more than regular food.</a:t>
            </a:r>
            <a:endParaRPr lang="en-US" dirty="0" smtClean="0"/>
          </a:p>
          <a:p>
            <a:pPr>
              <a:buNone/>
            </a:pPr>
            <a:endParaRPr lang="en-US" dirty="0" smtClean="0"/>
          </a:p>
          <a:p>
            <a:r>
              <a:rPr lang="en-US" dirty="0" smtClean="0"/>
              <a:t>Some organic foods have to be shipped long distances, therefore great amounts of fossil fuels are used during the shipping process.</a:t>
            </a:r>
          </a:p>
        </p:txBody>
      </p:sp>
      <p:sp>
        <p:nvSpPr>
          <p:cNvPr id="4" name="Content Placeholder 3"/>
          <p:cNvSpPr>
            <a:spLocks noGrp="1"/>
          </p:cNvSpPr>
          <p:nvPr>
            <p:ph sz="half" idx="2"/>
          </p:nvPr>
        </p:nvSpPr>
        <p:spPr/>
        <p:txBody>
          <a:bodyPr/>
          <a:lstStyle/>
          <a:p>
            <a:r>
              <a:rPr lang="en-US" dirty="0" smtClean="0"/>
              <a:t>Some organic products that are bought off store shelves do not taste good.</a:t>
            </a:r>
          </a:p>
          <a:p>
            <a:endParaRPr lang="en-US" dirty="0" smtClean="0"/>
          </a:p>
          <a:p>
            <a:r>
              <a:rPr lang="en-US" dirty="0" smtClean="0"/>
              <a:t>Organic food has no more nutritional value than regularly grown produce.</a:t>
            </a:r>
            <a:endParaRPr lang="en-US" dirty="0" smtClean="0"/>
          </a:p>
          <a:p>
            <a:endParaRPr lang="en-US" dirty="0"/>
          </a:p>
        </p:txBody>
      </p:sp>
    </p:spTree>
  </p:cSld>
  <p:clrMapOvr>
    <a:masterClrMapping/>
  </p:clrMapOvr>
  <p:transition>
    <p:sndAc>
      <p:stSnd>
        <p:snd r:embed="rId2" name="hammer.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0"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800" decel="100000"/>
                                        <p:tgtEl>
                                          <p:spTgt spid="3">
                                            <p:txEl>
                                              <p:pRg st="0" end="0"/>
                                            </p:txEl>
                                          </p:spTgt>
                                        </p:tgtEl>
                                      </p:cBhvr>
                                    </p:animEffect>
                                    <p:anim calcmode="lin" valueType="num">
                                      <p:cBhvr>
                                        <p:cTn id="15" dur="8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16" dur="8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17" dur="8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18" dur="200" accel="100000" fill="hold">
                                          <p:stCondLst>
                                            <p:cond delay="8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19" dur="200" accel="100000" fill="hold">
                                          <p:stCondLst>
                                            <p:cond delay="800"/>
                                          </p:stCondLst>
                                        </p:cTn>
                                        <p:tgtEl>
                                          <p:spTgt spid="3">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30" presetClass="entr" presetSubtype="0"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800" decel="100000"/>
                                        <p:tgtEl>
                                          <p:spTgt spid="3">
                                            <p:txEl>
                                              <p:pRg st="2" end="2"/>
                                            </p:txEl>
                                          </p:spTgt>
                                        </p:tgtEl>
                                      </p:cBhvr>
                                    </p:animEffect>
                                    <p:anim calcmode="lin" valueType="num">
                                      <p:cBhvr>
                                        <p:cTn id="25" dur="800" decel="100000" fill="hold"/>
                                        <p:tgtEl>
                                          <p:spTgt spid="3">
                                            <p:txEl>
                                              <p:pRg st="2" end="2"/>
                                            </p:txEl>
                                          </p:spTgt>
                                        </p:tgtEl>
                                        <p:attrNameLst>
                                          <p:attrName>style.rotation</p:attrName>
                                        </p:attrNameLst>
                                      </p:cBhvr>
                                      <p:tavLst>
                                        <p:tav tm="0">
                                          <p:val>
                                            <p:fltVal val="-90"/>
                                          </p:val>
                                        </p:tav>
                                        <p:tav tm="100000">
                                          <p:val>
                                            <p:fltVal val="0"/>
                                          </p:val>
                                        </p:tav>
                                      </p:tavLst>
                                    </p:anim>
                                    <p:anim calcmode="lin" valueType="num">
                                      <p:cBhvr>
                                        <p:cTn id="26" dur="800" decel="100000" fill="hold"/>
                                        <p:tgtEl>
                                          <p:spTgt spid="3">
                                            <p:txEl>
                                              <p:pRg st="2" end="2"/>
                                            </p:txEl>
                                          </p:spTgt>
                                        </p:tgtEl>
                                        <p:attrNameLst>
                                          <p:attrName>ppt_x</p:attrName>
                                        </p:attrNameLst>
                                      </p:cBhvr>
                                      <p:tavLst>
                                        <p:tav tm="0">
                                          <p:val>
                                            <p:strVal val="#ppt_x+0.4"/>
                                          </p:val>
                                        </p:tav>
                                        <p:tav tm="100000">
                                          <p:val>
                                            <p:strVal val="#ppt_x-0.05"/>
                                          </p:val>
                                        </p:tav>
                                      </p:tavLst>
                                    </p:anim>
                                    <p:anim calcmode="lin" valueType="num">
                                      <p:cBhvr>
                                        <p:cTn id="27" dur="800" decel="100000" fill="hold"/>
                                        <p:tgtEl>
                                          <p:spTgt spid="3">
                                            <p:txEl>
                                              <p:pRg st="2" end="2"/>
                                            </p:txEl>
                                          </p:spTgt>
                                        </p:tgtEl>
                                        <p:attrNameLst>
                                          <p:attrName>ppt_y</p:attrName>
                                        </p:attrNameLst>
                                      </p:cBhvr>
                                      <p:tavLst>
                                        <p:tav tm="0">
                                          <p:val>
                                            <p:strVal val="#ppt_y-0.4"/>
                                          </p:val>
                                        </p:tav>
                                        <p:tav tm="100000">
                                          <p:val>
                                            <p:strVal val="#ppt_y+0.1"/>
                                          </p:val>
                                        </p:tav>
                                      </p:tavLst>
                                    </p:anim>
                                    <p:anim calcmode="lin" valueType="num">
                                      <p:cBhvr>
                                        <p:cTn id="28" dur="200" accel="100000" fill="hold">
                                          <p:stCondLst>
                                            <p:cond delay="800"/>
                                          </p:stCondLst>
                                        </p:cTn>
                                        <p:tgtEl>
                                          <p:spTgt spid="3">
                                            <p:txEl>
                                              <p:pRg st="2" end="2"/>
                                            </p:txEl>
                                          </p:spTgt>
                                        </p:tgtEl>
                                        <p:attrNameLst>
                                          <p:attrName>ppt_x</p:attrName>
                                        </p:attrNameLst>
                                      </p:cBhvr>
                                      <p:tavLst>
                                        <p:tav tm="0">
                                          <p:val>
                                            <p:strVal val="#ppt_x-0.05"/>
                                          </p:val>
                                        </p:tav>
                                        <p:tav tm="100000">
                                          <p:val>
                                            <p:strVal val="#ppt_x"/>
                                          </p:val>
                                        </p:tav>
                                      </p:tavLst>
                                    </p:anim>
                                    <p:anim calcmode="lin" valueType="num">
                                      <p:cBhvr>
                                        <p:cTn id="29" dur="200" accel="100000" fill="hold">
                                          <p:stCondLst>
                                            <p:cond delay="800"/>
                                          </p:stCondLst>
                                        </p:cTn>
                                        <p:tgtEl>
                                          <p:spTgt spid="3">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0" presetClass="entr" presetSubtype="0" fill="hold" grpId="0" nodeType="clickEffect">
                                  <p:stCondLst>
                                    <p:cond delay="0"/>
                                  </p:stCondLst>
                                  <p:childTnLst>
                                    <p:set>
                                      <p:cBhvr>
                                        <p:cTn id="33" dur="1" fill="hold">
                                          <p:stCondLst>
                                            <p:cond delay="0"/>
                                          </p:stCondLst>
                                        </p:cTn>
                                        <p:tgtEl>
                                          <p:spTgt spid="4">
                                            <p:txEl>
                                              <p:pRg st="0" end="0"/>
                                            </p:txEl>
                                          </p:spTgt>
                                        </p:tgtEl>
                                        <p:attrNameLst>
                                          <p:attrName>style.visibility</p:attrName>
                                        </p:attrNameLst>
                                      </p:cBhvr>
                                      <p:to>
                                        <p:strVal val="visible"/>
                                      </p:to>
                                    </p:set>
                                    <p:animEffect transition="in" filter="fade">
                                      <p:cBhvr>
                                        <p:cTn id="34" dur="800" decel="100000"/>
                                        <p:tgtEl>
                                          <p:spTgt spid="4">
                                            <p:txEl>
                                              <p:pRg st="0" end="0"/>
                                            </p:txEl>
                                          </p:spTgt>
                                        </p:tgtEl>
                                      </p:cBhvr>
                                    </p:animEffect>
                                    <p:anim calcmode="lin" valueType="num">
                                      <p:cBhvr>
                                        <p:cTn id="35" dur="800" decel="100000" fill="hold"/>
                                        <p:tgtEl>
                                          <p:spTgt spid="4">
                                            <p:txEl>
                                              <p:pRg st="0" end="0"/>
                                            </p:txEl>
                                          </p:spTgt>
                                        </p:tgtEl>
                                        <p:attrNameLst>
                                          <p:attrName>style.rotation</p:attrName>
                                        </p:attrNameLst>
                                      </p:cBhvr>
                                      <p:tavLst>
                                        <p:tav tm="0">
                                          <p:val>
                                            <p:fltVal val="-90"/>
                                          </p:val>
                                        </p:tav>
                                        <p:tav tm="100000">
                                          <p:val>
                                            <p:fltVal val="0"/>
                                          </p:val>
                                        </p:tav>
                                      </p:tavLst>
                                    </p:anim>
                                    <p:anim calcmode="lin" valueType="num">
                                      <p:cBhvr>
                                        <p:cTn id="36" dur="800" decel="100000" fill="hold"/>
                                        <p:tgtEl>
                                          <p:spTgt spid="4">
                                            <p:txEl>
                                              <p:pRg st="0" end="0"/>
                                            </p:txEl>
                                          </p:spTgt>
                                        </p:tgtEl>
                                        <p:attrNameLst>
                                          <p:attrName>ppt_x</p:attrName>
                                        </p:attrNameLst>
                                      </p:cBhvr>
                                      <p:tavLst>
                                        <p:tav tm="0">
                                          <p:val>
                                            <p:strVal val="#ppt_x+0.4"/>
                                          </p:val>
                                        </p:tav>
                                        <p:tav tm="100000">
                                          <p:val>
                                            <p:strVal val="#ppt_x-0.05"/>
                                          </p:val>
                                        </p:tav>
                                      </p:tavLst>
                                    </p:anim>
                                    <p:anim calcmode="lin" valueType="num">
                                      <p:cBhvr>
                                        <p:cTn id="37" dur="800" decel="100000" fill="hold"/>
                                        <p:tgtEl>
                                          <p:spTgt spid="4">
                                            <p:txEl>
                                              <p:pRg st="0" end="0"/>
                                            </p:txEl>
                                          </p:spTgt>
                                        </p:tgtEl>
                                        <p:attrNameLst>
                                          <p:attrName>ppt_y</p:attrName>
                                        </p:attrNameLst>
                                      </p:cBhvr>
                                      <p:tavLst>
                                        <p:tav tm="0">
                                          <p:val>
                                            <p:strVal val="#ppt_y-0.4"/>
                                          </p:val>
                                        </p:tav>
                                        <p:tav tm="100000">
                                          <p:val>
                                            <p:strVal val="#ppt_y+0.1"/>
                                          </p:val>
                                        </p:tav>
                                      </p:tavLst>
                                    </p:anim>
                                    <p:anim calcmode="lin" valueType="num">
                                      <p:cBhvr>
                                        <p:cTn id="38" dur="200" accel="100000" fill="hold">
                                          <p:stCondLst>
                                            <p:cond delay="800"/>
                                          </p:stCondLst>
                                        </p:cTn>
                                        <p:tgtEl>
                                          <p:spTgt spid="4">
                                            <p:txEl>
                                              <p:pRg st="0" end="0"/>
                                            </p:txEl>
                                          </p:spTgt>
                                        </p:tgtEl>
                                        <p:attrNameLst>
                                          <p:attrName>ppt_x</p:attrName>
                                        </p:attrNameLst>
                                      </p:cBhvr>
                                      <p:tavLst>
                                        <p:tav tm="0">
                                          <p:val>
                                            <p:strVal val="#ppt_x-0.05"/>
                                          </p:val>
                                        </p:tav>
                                        <p:tav tm="100000">
                                          <p:val>
                                            <p:strVal val="#ppt_x"/>
                                          </p:val>
                                        </p:tav>
                                      </p:tavLst>
                                    </p:anim>
                                    <p:anim calcmode="lin" valueType="num">
                                      <p:cBhvr>
                                        <p:cTn id="39" dur="200" accel="100000" fill="hold">
                                          <p:stCondLst>
                                            <p:cond delay="800"/>
                                          </p:stCondLst>
                                        </p:cTn>
                                        <p:tgtEl>
                                          <p:spTgt spid="4">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30" presetClass="entr" presetSubtype="0" fill="hold" grpId="0" nodeType="clickEffect">
                                  <p:stCondLst>
                                    <p:cond delay="0"/>
                                  </p:stCondLst>
                                  <p:childTnLst>
                                    <p:set>
                                      <p:cBhvr>
                                        <p:cTn id="43" dur="1" fill="hold">
                                          <p:stCondLst>
                                            <p:cond delay="0"/>
                                          </p:stCondLst>
                                        </p:cTn>
                                        <p:tgtEl>
                                          <p:spTgt spid="4">
                                            <p:txEl>
                                              <p:pRg st="2" end="2"/>
                                            </p:txEl>
                                          </p:spTgt>
                                        </p:tgtEl>
                                        <p:attrNameLst>
                                          <p:attrName>style.visibility</p:attrName>
                                        </p:attrNameLst>
                                      </p:cBhvr>
                                      <p:to>
                                        <p:strVal val="visible"/>
                                      </p:to>
                                    </p:set>
                                    <p:animEffect transition="in" filter="fade">
                                      <p:cBhvr>
                                        <p:cTn id="44" dur="800" decel="100000"/>
                                        <p:tgtEl>
                                          <p:spTgt spid="4">
                                            <p:txEl>
                                              <p:pRg st="2" end="2"/>
                                            </p:txEl>
                                          </p:spTgt>
                                        </p:tgtEl>
                                      </p:cBhvr>
                                    </p:animEffect>
                                    <p:anim calcmode="lin" valueType="num">
                                      <p:cBhvr>
                                        <p:cTn id="45" dur="800" decel="100000" fill="hold"/>
                                        <p:tgtEl>
                                          <p:spTgt spid="4">
                                            <p:txEl>
                                              <p:pRg st="2" end="2"/>
                                            </p:txEl>
                                          </p:spTgt>
                                        </p:tgtEl>
                                        <p:attrNameLst>
                                          <p:attrName>style.rotation</p:attrName>
                                        </p:attrNameLst>
                                      </p:cBhvr>
                                      <p:tavLst>
                                        <p:tav tm="0">
                                          <p:val>
                                            <p:fltVal val="-90"/>
                                          </p:val>
                                        </p:tav>
                                        <p:tav tm="100000">
                                          <p:val>
                                            <p:fltVal val="0"/>
                                          </p:val>
                                        </p:tav>
                                      </p:tavLst>
                                    </p:anim>
                                    <p:anim calcmode="lin" valueType="num">
                                      <p:cBhvr>
                                        <p:cTn id="46" dur="800" decel="100000" fill="hold"/>
                                        <p:tgtEl>
                                          <p:spTgt spid="4">
                                            <p:txEl>
                                              <p:pRg st="2" end="2"/>
                                            </p:txEl>
                                          </p:spTgt>
                                        </p:tgtEl>
                                        <p:attrNameLst>
                                          <p:attrName>ppt_x</p:attrName>
                                        </p:attrNameLst>
                                      </p:cBhvr>
                                      <p:tavLst>
                                        <p:tav tm="0">
                                          <p:val>
                                            <p:strVal val="#ppt_x+0.4"/>
                                          </p:val>
                                        </p:tav>
                                        <p:tav tm="100000">
                                          <p:val>
                                            <p:strVal val="#ppt_x-0.05"/>
                                          </p:val>
                                        </p:tav>
                                      </p:tavLst>
                                    </p:anim>
                                    <p:anim calcmode="lin" valueType="num">
                                      <p:cBhvr>
                                        <p:cTn id="47" dur="800" decel="100000" fill="hold"/>
                                        <p:tgtEl>
                                          <p:spTgt spid="4">
                                            <p:txEl>
                                              <p:pRg st="2" end="2"/>
                                            </p:txEl>
                                          </p:spTgt>
                                        </p:tgtEl>
                                        <p:attrNameLst>
                                          <p:attrName>ppt_y</p:attrName>
                                        </p:attrNameLst>
                                      </p:cBhvr>
                                      <p:tavLst>
                                        <p:tav tm="0">
                                          <p:val>
                                            <p:strVal val="#ppt_y-0.4"/>
                                          </p:val>
                                        </p:tav>
                                        <p:tav tm="100000">
                                          <p:val>
                                            <p:strVal val="#ppt_y+0.1"/>
                                          </p:val>
                                        </p:tav>
                                      </p:tavLst>
                                    </p:anim>
                                    <p:anim calcmode="lin" valueType="num">
                                      <p:cBhvr>
                                        <p:cTn id="48" dur="200" accel="100000" fill="hold">
                                          <p:stCondLst>
                                            <p:cond delay="800"/>
                                          </p:stCondLst>
                                        </p:cTn>
                                        <p:tgtEl>
                                          <p:spTgt spid="4">
                                            <p:txEl>
                                              <p:pRg st="2" end="2"/>
                                            </p:txEl>
                                          </p:spTgt>
                                        </p:tgtEl>
                                        <p:attrNameLst>
                                          <p:attrName>ppt_x</p:attrName>
                                        </p:attrNameLst>
                                      </p:cBhvr>
                                      <p:tavLst>
                                        <p:tav tm="0">
                                          <p:val>
                                            <p:strVal val="#ppt_x-0.05"/>
                                          </p:val>
                                        </p:tav>
                                        <p:tav tm="100000">
                                          <p:val>
                                            <p:strVal val="#ppt_x"/>
                                          </p:val>
                                        </p:tav>
                                      </p:tavLst>
                                    </p:anim>
                                    <p:anim calcmode="lin" valueType="num">
                                      <p:cBhvr>
                                        <p:cTn id="49" dur="200" accel="100000" fill="hold">
                                          <p:stCondLst>
                                            <p:cond delay="800"/>
                                          </p:stCondLst>
                                        </p:cTn>
                                        <p:tgtEl>
                                          <p:spTgt spid="4">
                                            <p:txEl>
                                              <p:pRg st="2" end="2"/>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179</TotalTime>
  <Words>500</Words>
  <Application>Microsoft Office PowerPoint</Application>
  <PresentationFormat>On-screen Show (4:3)</PresentationFormat>
  <Paragraphs>47</Paragraphs>
  <Slides>8</Slides>
  <Notes>5</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EN112-1</vt:lpstr>
      <vt:lpstr>Introduction to Technology</vt:lpstr>
      <vt:lpstr>Does technology include everyone?</vt:lpstr>
      <vt:lpstr>Advantages of Technology on Education  Computers has had a dramatic effect on the way students learn. </vt:lpstr>
      <vt:lpstr>Disadvantages of Technology on Education  However, not all changes on education are positive.</vt:lpstr>
      <vt:lpstr>Organic Food</vt:lpstr>
      <vt:lpstr>Benefits of Organic Food</vt:lpstr>
      <vt:lpstr>Disadvantages of Organic Food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EN112-1</dc:title>
  <dc:creator>Cassie Rae</dc:creator>
  <cp:lastModifiedBy>room120</cp:lastModifiedBy>
  <cp:revision>19</cp:revision>
  <dcterms:created xsi:type="dcterms:W3CDTF">2009-12-02T00:57:49Z</dcterms:created>
  <dcterms:modified xsi:type="dcterms:W3CDTF">2009-12-08T20:20:13Z</dcterms:modified>
</cp:coreProperties>
</file>