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1"/>
  </p:notes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4F13A-82A5-4507-829D-50A2789D3432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39CFC-9BD4-4156-9C0A-AC97182C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www.organicfoodinfo.net (2009)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39CFC-9BD4-4156-9C0A-AC97182C230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www.thetakeaway.org/stories/2009/oct/28/good-side-foreign-companies-america/(radio</a:t>
            </a:r>
            <a:r>
              <a:rPr lang="en-US" baseline="0" dirty="0" smtClean="0"/>
              <a:t> address)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39CFC-9BD4-4156-9C0A-AC97182C23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www.fws.gov/endangered/esa/sec4.html (2008)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39CFC-9BD4-4156-9C0A-AC97182C230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latin typeface="Baskerville Old Face" pitchFamily="18" charset="0"/>
              </a:rPr>
              <a:t>Source: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i="1" dirty="0" smtClean="0">
                <a:latin typeface="Baskerville Old Face" pitchFamily="18" charset="0"/>
              </a:rPr>
              <a:t>2007 OTA Manufacturer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39CFC-9BD4-4156-9C0A-AC97182C230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http://www.uschamber.com/issues/index/international/investment.htm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39CFC-9BD4-4156-9C0A-AC97182C230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title.png"/>
          <p:cNvPicPr>
            <a:picLocks noChangeAspect="1"/>
          </p:cNvPicPr>
          <p:nvPr/>
        </p:nvPicPr>
        <p:blipFill>
          <a:blip r:embed="rId2" cstate="print"/>
          <a:srcRect b="39770"/>
          <a:stretch>
            <a:fillRect/>
          </a:stretch>
        </p:blipFill>
        <p:spPr>
          <a:xfrm>
            <a:off x="377" y="1566826"/>
            <a:ext cx="9143245" cy="2243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4035"/>
            <a:ext cx="7772400" cy="1470025"/>
          </a:xfrm>
        </p:spPr>
        <p:txBody>
          <a:bodyPr anchor="b" anchorCtr="0">
            <a:no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5257800" cy="1371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288741"/>
            <a:ext cx="1981200" cy="365125"/>
          </a:xfrm>
        </p:spPr>
        <p:txBody>
          <a:bodyPr/>
          <a:lstStyle>
            <a:lvl1pPr algn="r">
              <a:defRPr/>
            </a:lvl1pPr>
          </a:lstStyle>
          <a:p>
            <a:fld id="{96702292-1143-4248-AA4B-CFD1A6FC3A39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88741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88741"/>
            <a:ext cx="685800" cy="365125"/>
          </a:xfrm>
        </p:spPr>
        <p:txBody>
          <a:bodyPr/>
          <a:lstStyle>
            <a:lvl1pPr>
              <a:defRPr sz="11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72ABE85-5B06-4B8C-9448-E564C20CD0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Fresh title.png"/>
          <p:cNvPicPr>
            <a:picLocks noChangeAspect="1"/>
          </p:cNvPicPr>
          <p:nvPr/>
        </p:nvPicPr>
        <p:blipFill>
          <a:blip r:embed="rId2" cstate="print"/>
          <a:srcRect t="33632" b="59388"/>
          <a:stretch>
            <a:fillRect/>
          </a:stretch>
        </p:blipFill>
        <p:spPr>
          <a:xfrm>
            <a:off x="0" y="6598024"/>
            <a:ext cx="9143245" cy="259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2292-1143-4248-AA4B-CFD1A6FC3A39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ABE85-5B06-4B8C-9448-E564C20CD0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600200"/>
            <a:ext cx="17526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00200"/>
            <a:ext cx="52578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2292-1143-4248-AA4B-CFD1A6FC3A39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ABE85-5B06-4B8C-9448-E564C20CD0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2292-1143-4248-AA4B-CFD1A6FC3A39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ABE85-5B06-4B8C-9448-E564C20CD0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se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" y="3767583"/>
            <a:ext cx="9143245" cy="3090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2819400"/>
            <a:ext cx="7772400" cy="18288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353" y="5257800"/>
            <a:ext cx="7772400" cy="68580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itchFamily="2" charset="2"/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353" y="6553200"/>
            <a:ext cx="1981200" cy="231013"/>
          </a:xfrm>
        </p:spPr>
        <p:txBody>
          <a:bodyPr/>
          <a:lstStyle/>
          <a:p>
            <a:fld id="{96702292-1143-4248-AA4B-CFD1A6FC3A39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24" y="6553200"/>
            <a:ext cx="2895600" cy="231013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8953" y="6553200"/>
            <a:ext cx="685800" cy="231013"/>
          </a:xfrm>
        </p:spPr>
        <p:txBody>
          <a:bodyPr/>
          <a:lstStyle/>
          <a:p>
            <a:fld id="{472ABE85-5B06-4B8C-9448-E564C20CD0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706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259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2292-1143-4248-AA4B-CFD1A6FC3A39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ABE85-5B06-4B8C-9448-E564C20CD0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5094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435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494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494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5435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2292-1143-4248-AA4B-CFD1A6FC3A39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ABE85-5B06-4B8C-9448-E564C20CD0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2292-1143-4248-AA4B-CFD1A6FC3A39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ABE85-5B06-4B8C-9448-E564C20CD0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2292-1143-4248-AA4B-CFD1A6FC3A39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ABE85-5B06-4B8C-9448-E564C20CD0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8848"/>
            <a:ext cx="7223760" cy="86868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73352"/>
            <a:ext cx="7223760" cy="25877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528"/>
            <a:ext cx="7223760" cy="80467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96702292-1143-4248-AA4B-CFD1A6FC3A39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ABE85-5B06-4B8C-9448-E564C20CD0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5800"/>
            <a:ext cx="7219950" cy="87153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52500" y="1676400"/>
            <a:ext cx="7219950" cy="2590800"/>
          </a:xfrm>
          <a:ln w="127000">
            <a:solidFill>
              <a:srgbClr val="FFFFFF">
                <a:alpha val="10000"/>
              </a:srgb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338"/>
            <a:ext cx="722376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96702292-1143-4248-AA4B-CFD1A6FC3A39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ABE85-5B06-4B8C-9448-E564C20CD0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resh Maste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14612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057401"/>
            <a:ext cx="72390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0" y="6553200"/>
            <a:ext cx="1828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02292-1143-4248-AA4B-CFD1A6FC3A39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71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ABE85-5B06-4B8C-9448-E564C20CD0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b="1" kern="1200">
          <a:solidFill>
            <a:schemeClr val="tx1">
              <a:alpha val="90000"/>
            </a:schemeClr>
          </a:solidFill>
          <a:effectLst>
            <a:innerShdw blurRad="38100">
              <a:schemeClr val="tx1">
                <a:lumMod val="85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Wingdings" pitchFamily="2" charset="2"/>
        <a:buChar char=""/>
        <a:defRPr sz="2000" b="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800"/>
        </a:spcBef>
        <a:buFont typeface="Wingdings" pitchFamily="2" charset="2"/>
        <a:buChar char=""/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ionmaster.com/graph/env_pol_car_dio_199-environment-pollution-carbon-dioxide-1999" TargetMode="External"/><Relationship Id="rId13" Type="http://schemas.openxmlformats.org/officeDocument/2006/relationships/hyperlink" Target="http://www.nationmaster.com/graph/env_pro_are-environment-protected-area" TargetMode="External"/><Relationship Id="rId3" Type="http://schemas.openxmlformats.org/officeDocument/2006/relationships/hyperlink" Target="http://www.nationmaster.com/graph/env_cur_iss-environment-current-issues" TargetMode="External"/><Relationship Id="rId7" Type="http://schemas.openxmlformats.org/officeDocument/2006/relationships/hyperlink" Target="http://www.nationmaster.com/graph/env_mun_was_gen-environment-municipal-waste-generation" TargetMode="External"/><Relationship Id="rId12" Type="http://schemas.openxmlformats.org/officeDocument/2006/relationships/hyperlink" Target="http://www.nationmaster.com/graph/env_pol_nuc_was-environment-pollution-nuclear-waste" TargetMode="External"/><Relationship Id="rId17" Type="http://schemas.openxmlformats.org/officeDocument/2006/relationships/hyperlink" Target="http://www.nationmaster.com/graph/env_wil-environment-wildness" TargetMode="External"/><Relationship Id="rId2" Type="http://schemas.openxmlformats.org/officeDocument/2006/relationships/hyperlink" Target="http://www.nationmaster.com/graph/env_are_und_pro-environment-areas-under-protection" TargetMode="External"/><Relationship Id="rId16" Type="http://schemas.openxmlformats.org/officeDocument/2006/relationships/hyperlink" Target="http://www.nationmaster.com/graph/env_wat_fre_pol-environment-water-freshwater-pollution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nationmaster.com/graph/env_kno_mam_spe-environment-known-mammal-species" TargetMode="External"/><Relationship Id="rId11" Type="http://schemas.openxmlformats.org/officeDocument/2006/relationships/hyperlink" Target="http://www.nationmaster.com/graph/env_pol_mun_was_per_cap-pollution-municipal-waste-per-capita" TargetMode="External"/><Relationship Id="rId5" Type="http://schemas.openxmlformats.org/officeDocument/2006/relationships/hyperlink" Target="http://www.nationmaster.com/graph/env_for_are_of_lan_are-environment-forest-area-of-land" TargetMode="External"/><Relationship Id="rId15" Type="http://schemas.openxmlformats.org/officeDocument/2006/relationships/hyperlink" Target="http://www.nationmaster.com/graph/env_wat_ava-environment-water-availability" TargetMode="External"/><Relationship Id="rId10" Type="http://schemas.openxmlformats.org/officeDocument/2006/relationships/hyperlink" Target="http://www.nationmaster.com/graph/env_pol_car_dio_per_cap-pollution-carbon-dioxide-per-capita" TargetMode="External"/><Relationship Id="rId4" Type="http://schemas.openxmlformats.org/officeDocument/2006/relationships/hyperlink" Target="http://www.nationmaster.com/graph/env_end_spe_pro-environment-endangered-species-protection" TargetMode="External"/><Relationship Id="rId9" Type="http://schemas.openxmlformats.org/officeDocument/2006/relationships/hyperlink" Target="http://www.nationmaster.com/graph/env_pol_car_dio_fro_fos_fue_200-carbon-dioxide-fossil-fuels-2000" TargetMode="External"/><Relationship Id="rId14" Type="http://schemas.openxmlformats.org/officeDocument/2006/relationships/hyperlink" Target="http://www.nationmaster.com/graph/env_was_gen-environment-waste-generation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/>
          <a:lstStyle/>
          <a:p>
            <a:pPr algn="ctr"/>
            <a:r>
              <a:rPr lang="en-US" sz="4800" dirty="0" smtClean="0">
                <a:latin typeface="Baskerville Old Face" pitchFamily="18" charset="0"/>
              </a:rPr>
              <a:t>Bay Mills Community College</a:t>
            </a:r>
            <a:br>
              <a:rPr lang="en-US" sz="4800" dirty="0" smtClean="0">
                <a:latin typeface="Baskerville Old Face" pitchFamily="18" charset="0"/>
              </a:rPr>
            </a:br>
            <a:r>
              <a:rPr lang="en-US" sz="4800" dirty="0" smtClean="0">
                <a:latin typeface="Baskerville Old Face" pitchFamily="18" charset="0"/>
              </a:rPr>
              <a:t> English 112 Section 1</a:t>
            </a:r>
            <a:endParaRPr lang="en-US" sz="4800" dirty="0"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Baskerville Old Face" pitchFamily="18" charset="0"/>
              </a:rPr>
              <a:t>By Alicia Clark, Amy Wieczorek, and Amanda </a:t>
            </a:r>
            <a:r>
              <a:rPr lang="en-US" sz="2400" dirty="0" smtClean="0">
                <a:latin typeface="Baskerville Old Face" pitchFamily="18" charset="0"/>
              </a:rPr>
              <a:t>Hoolsema</a:t>
            </a:r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pPr algn="ctr"/>
            <a:r>
              <a:rPr lang="en-US" sz="5400" dirty="0" smtClean="0">
                <a:latin typeface="Baskerville Old Face" pitchFamily="18" charset="0"/>
                <a:cs typeface="AngsanaUPC" pitchFamily="18" charset="-34"/>
              </a:rPr>
              <a:t>The future of our Economy and Environment </a:t>
            </a:r>
            <a:endParaRPr lang="en-US" sz="5400" dirty="0">
              <a:latin typeface="Baskerville Old Face" pitchFamily="18" charset="0"/>
              <a:cs typeface="AngsanaUPC" pitchFamily="18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4114800"/>
            <a:ext cx="5257800" cy="13716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Baskerville Old Face" pitchFamily="18" charset="0"/>
              </a:rPr>
              <a:t>Organic food, foreign investment, and endangered species</a:t>
            </a:r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skerville Old Face" pitchFamily="18" charset="0"/>
              </a:rPr>
              <a:t>Organic Food</a:t>
            </a:r>
            <a:endParaRPr lang="en-US" dirty="0">
              <a:latin typeface="Baskerville Old Face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1096" y="2971800"/>
            <a:ext cx="225290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90600" y="2209800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Organic food is better for the environment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Non organic food has pesticides and fertilizers that are causing harm to the environment.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Organic food refers to food items that are produced, processed and packaged with out chemicals </a:t>
            </a:r>
            <a:endParaRPr lang="en-US" dirty="0"/>
          </a:p>
        </p:txBody>
      </p:sp>
      <p:pic>
        <p:nvPicPr>
          <p:cNvPr id="3074" name="Picture 2" descr="C:\Users\room120\AppData\Local\Microsoft\Windows\Temporary Internet Files\Content.IE5\JS3DS1FU\MCj044187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17700" cy="1689100"/>
          </a:xfrm>
          <a:prstGeom prst="rect">
            <a:avLst/>
          </a:prstGeom>
          <a:noFill/>
        </p:spPr>
      </p:pic>
      <p:pic>
        <p:nvPicPr>
          <p:cNvPr id="3075" name="Picture 3" descr="C:\Users\room120\AppData\Local\Microsoft\Windows\Temporary Internet Files\Content.IE5\O7OJHYV1\MCj0441852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35550"/>
            <a:ext cx="1654175" cy="1822450"/>
          </a:xfrm>
          <a:prstGeom prst="rect">
            <a:avLst/>
          </a:prstGeom>
          <a:noFill/>
        </p:spPr>
      </p:pic>
      <p:pic>
        <p:nvPicPr>
          <p:cNvPr id="3077" name="Picture 5" descr="C:\Users\room120\AppData\Local\Microsoft\Windows\Temporary Internet Files\Content.IE5\O7OJHYV1\MPj0443580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4876800"/>
            <a:ext cx="3703320" cy="1981200"/>
          </a:xfrm>
          <a:prstGeom prst="rect">
            <a:avLst/>
          </a:prstGeom>
          <a:noFill/>
        </p:spPr>
      </p:pic>
      <p:pic>
        <p:nvPicPr>
          <p:cNvPr id="3078" name="Picture 6" descr="C:\Users\room120\AppData\Local\Microsoft\Windows\Temporary Internet Files\Content.IE5\4KX9LVFS\MPj0437379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69369" y="0"/>
            <a:ext cx="2074631" cy="19659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skerville Old Face" pitchFamily="18" charset="0"/>
              </a:rPr>
              <a:t>Foreign Investment</a:t>
            </a:r>
            <a:endParaRPr lang="en-US" dirty="0">
              <a:latin typeface="Baskerville Old Face" pitchFamily="18" charset="0"/>
            </a:endParaRPr>
          </a:p>
        </p:txBody>
      </p:sp>
      <p:pic>
        <p:nvPicPr>
          <p:cNvPr id="1026" name="Picture 2" descr="C:\Users\room120\AppData\Local\Microsoft\Windows\Temporary Internet Files\Content.IE5\364X1G6D\MPj04372110000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191000"/>
            <a:ext cx="2362200" cy="2667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2438400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Creates </a:t>
            </a:r>
            <a:r>
              <a:rPr lang="en-US" dirty="0" smtClean="0"/>
              <a:t>more  and better paying jobs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Boosts the economy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Volunteer to help the communities that they are locating their business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Labor costs are less to come to America with this they pay more to their employees </a:t>
            </a:r>
            <a:endParaRPr lang="en-US" dirty="0"/>
          </a:p>
        </p:txBody>
      </p:sp>
      <p:pic>
        <p:nvPicPr>
          <p:cNvPr id="1027" name="Picture 3" descr="C:\Users\room120\AppData\Local\Microsoft\Windows\Temporary Internet Files\Content.IE5\O7OJHYV1\MCj0440391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67200"/>
            <a:ext cx="2590800" cy="2590800"/>
          </a:xfrm>
          <a:prstGeom prst="rect">
            <a:avLst/>
          </a:prstGeom>
          <a:noFill/>
        </p:spPr>
      </p:pic>
      <p:pic>
        <p:nvPicPr>
          <p:cNvPr id="1028" name="Picture 4" descr="C:\Users\room120\AppData\Local\Microsoft\Windows\Temporary Internet Files\Content.IE5\JS3DS1FU\MPj0443329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1" y="4264014"/>
            <a:ext cx="1676400" cy="25939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skerville Old Face" pitchFamily="18" charset="0"/>
              </a:rPr>
              <a:t>Endangered Species 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800" dirty="0" smtClean="0"/>
              <a:t>Chippewa Area </a:t>
            </a:r>
          </a:p>
          <a:p>
            <a:r>
              <a:rPr lang="en-US" sz="1800" dirty="0" smtClean="0"/>
              <a:t>Canada Lynx</a:t>
            </a:r>
          </a:p>
          <a:p>
            <a:r>
              <a:rPr lang="en-US" sz="1800" dirty="0" smtClean="0"/>
              <a:t>Grey Wolf </a:t>
            </a:r>
          </a:p>
          <a:p>
            <a:r>
              <a:rPr lang="en-US" sz="1800" dirty="0" smtClean="0"/>
              <a:t>Kirtland’s Warbler</a:t>
            </a:r>
          </a:p>
          <a:p>
            <a:r>
              <a:rPr lang="en-US" sz="1800" dirty="0" smtClean="0"/>
              <a:t>Piping plover</a:t>
            </a:r>
          </a:p>
          <a:p>
            <a:r>
              <a:rPr lang="en-US" sz="1800" dirty="0" smtClean="0"/>
              <a:t>American Hart’s tongue Fern</a:t>
            </a:r>
          </a:p>
          <a:p>
            <a:r>
              <a:rPr lang="en-US" sz="1800" dirty="0" smtClean="0"/>
              <a:t>Dwarf Lake Iris</a:t>
            </a:r>
          </a:p>
          <a:p>
            <a:r>
              <a:rPr lang="en-US" sz="1800" dirty="0" smtClean="0"/>
              <a:t>Houghton’s Goldenrod</a:t>
            </a:r>
          </a:p>
          <a:p>
            <a:r>
              <a:rPr lang="en-US" sz="1800" dirty="0" smtClean="0"/>
              <a:t>Pitcher’s Thistle </a:t>
            </a:r>
            <a:endParaRPr lang="en-US" sz="1800" dirty="0"/>
          </a:p>
        </p:txBody>
      </p:sp>
      <p:pic>
        <p:nvPicPr>
          <p:cNvPr id="2050" name="Picture 2" descr="C:\Users\room120\AppData\Local\Microsoft\Windows\Temporary Internet Files\Content.IE5\O7OJHYV1\MCAN02163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28600"/>
            <a:ext cx="1742846" cy="975665"/>
          </a:xfrm>
          <a:prstGeom prst="rect">
            <a:avLst/>
          </a:prstGeom>
          <a:noFill/>
        </p:spPr>
      </p:pic>
      <p:pic>
        <p:nvPicPr>
          <p:cNvPr id="2051" name="Picture 3" descr="C:\Users\room120\AppData\Local\Microsoft\Windows\Temporary Internet Files\Content.IE5\4KX9LVFS\MCj04324010000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47800" cy="1447800"/>
          </a:xfrm>
          <a:prstGeom prst="rect">
            <a:avLst/>
          </a:prstGeom>
          <a:noFill/>
        </p:spPr>
      </p:pic>
      <p:pic>
        <p:nvPicPr>
          <p:cNvPr id="2052" name="Picture 4" descr="C:\Users\room120\AppData\Local\Microsoft\Windows\Temporary Internet Files\Content.IE5\JS3DS1FU\MCAN00170_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286000"/>
            <a:ext cx="1683410" cy="1433779"/>
          </a:xfrm>
          <a:prstGeom prst="rect">
            <a:avLst/>
          </a:prstGeom>
          <a:noFill/>
        </p:spPr>
      </p:pic>
      <p:pic>
        <p:nvPicPr>
          <p:cNvPr id="2053" name="Picture 5" descr="C:\Users\room120\AppData\Local\Microsoft\Windows\Temporary Internet Files\Content.IE5\364X1G6D\MPj0402453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</p:spPr>
      </p:pic>
      <p:pic>
        <p:nvPicPr>
          <p:cNvPr id="2054" name="Picture 6" descr="C:\Users\room120\AppData\Local\Microsoft\Windows\Temporary Internet Files\Content.IE5\4KX9LVFS\MCj0383062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40803" y="5037430"/>
            <a:ext cx="1803197" cy="1820570"/>
          </a:xfrm>
          <a:prstGeom prst="rect">
            <a:avLst/>
          </a:prstGeom>
          <a:noFill/>
        </p:spPr>
      </p:pic>
      <p:pic>
        <p:nvPicPr>
          <p:cNvPr id="2055" name="Picture 7" descr="C:\Users\room120\AppData\Local\Microsoft\Windows\Temporary Internet Files\Content.IE5\364X1G6D\MCj0367482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38600" y="5051146"/>
            <a:ext cx="1179576" cy="18068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486400" y="2133600"/>
            <a:ext cx="2819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Number one issue is litter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Litter is harmful to the environment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Litter can cause wildfires and sickness to the animals that get in to it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Don’t be a litter bug </a:t>
            </a:r>
            <a:endParaRPr lang="en-US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skerville Old Face" pitchFamily="18" charset="0"/>
              </a:rPr>
              <a:t>The Connection 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Baskerville Old Face" pitchFamily="18" charset="0"/>
              </a:rPr>
              <a:t>Foreign Investments cause more jobs </a:t>
            </a:r>
          </a:p>
          <a:p>
            <a:r>
              <a:rPr lang="en-US" dirty="0" smtClean="0">
                <a:latin typeface="Baskerville Old Face" pitchFamily="18" charset="0"/>
              </a:rPr>
              <a:t>Jobs = Money </a:t>
            </a:r>
          </a:p>
          <a:p>
            <a:r>
              <a:rPr lang="en-US" dirty="0" smtClean="0">
                <a:latin typeface="Baskerville Old Face" pitchFamily="18" charset="0"/>
              </a:rPr>
              <a:t>Money that can clean up and help the endangered species </a:t>
            </a:r>
          </a:p>
          <a:p>
            <a:r>
              <a:rPr lang="en-US" dirty="0" smtClean="0">
                <a:latin typeface="Baskerville Old Face" pitchFamily="18" charset="0"/>
              </a:rPr>
              <a:t>Money can be used to buy organic food </a:t>
            </a:r>
          </a:p>
          <a:p>
            <a:r>
              <a:rPr lang="en-US" dirty="0" smtClean="0">
                <a:latin typeface="Baskerville Old Face" pitchFamily="18" charset="0"/>
              </a:rPr>
              <a:t>Organic food is good for the environment </a:t>
            </a:r>
          </a:p>
          <a:p>
            <a:r>
              <a:rPr lang="en-US" dirty="0" smtClean="0">
                <a:latin typeface="Baskerville Old Face" pitchFamily="18" charset="0"/>
              </a:rPr>
              <a:t>Good environment = happy people, animals, and plants </a:t>
            </a:r>
          </a:p>
        </p:txBody>
      </p:sp>
      <p:pic>
        <p:nvPicPr>
          <p:cNvPr id="4099" name="Picture 3" descr="C:\Users\room120\AppData\Local\Microsoft\Windows\Temporary Internet Files\Content.IE5\4KX9LVFS\MCj025008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752600"/>
            <a:ext cx="2142653" cy="2047592"/>
          </a:xfrm>
          <a:prstGeom prst="rect">
            <a:avLst/>
          </a:prstGeom>
          <a:noFill/>
        </p:spPr>
      </p:pic>
      <p:pic>
        <p:nvPicPr>
          <p:cNvPr id="4100" name="Picture 4" descr="C:\Users\room120\AppData\Local\Microsoft\Windows\Temporary Internet Files\Content.IE5\JS3DS1FU\MCj020541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267200"/>
            <a:ext cx="1735531" cy="1812341"/>
          </a:xfrm>
          <a:prstGeom prst="rect">
            <a:avLst/>
          </a:prstGeom>
          <a:noFill/>
        </p:spPr>
      </p:pic>
      <p:pic>
        <p:nvPicPr>
          <p:cNvPr id="4101" name="Picture 5" descr="C:\Users\room120\AppData\Local\Microsoft\Windows\Temporary Internet Files\Content.IE5\O7OJHYV1\MCj0441846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114800"/>
            <a:ext cx="1701800" cy="1990725"/>
          </a:xfrm>
          <a:prstGeom prst="rect">
            <a:avLst/>
          </a:prstGeom>
          <a:noFill/>
        </p:spPr>
      </p:pic>
      <p:pic>
        <p:nvPicPr>
          <p:cNvPr id="4103" name="Picture 7" descr="C:\Users\room120\AppData\Local\Microsoft\Windows\Temporary Internet Files\Content.IE5\364X1G6D\MCj0430037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26300" y="1752600"/>
            <a:ext cx="1917700" cy="18065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99294" cy="927847"/>
          </a:xfrm>
        </p:spPr>
        <p:txBody>
          <a:bodyPr/>
          <a:lstStyle/>
          <a:p>
            <a:pPr algn="ctr"/>
            <a:r>
              <a:rPr lang="en-US" sz="3200" dirty="0" smtClean="0">
                <a:latin typeface="Baskerville Old Face" pitchFamily="18" charset="0"/>
              </a:rPr>
              <a:t>Organic Food Statistics</a:t>
            </a:r>
            <a:endParaRPr lang="en-US" sz="3200" dirty="0">
              <a:latin typeface="Baskerville Old Face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524000"/>
            <a:ext cx="8382000" cy="48768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Baskerville Old Face" pitchFamily="18" charset="0"/>
              </a:rPr>
              <a:t>U.S. sales of organic food and beverages have grown from $1 billion in 1990 to an estimated $20 billion in 2007</a:t>
            </a:r>
          </a:p>
          <a:p>
            <a:r>
              <a:rPr lang="en-US" sz="2000" dirty="0" smtClean="0">
                <a:latin typeface="Baskerville Old Face" pitchFamily="18" charset="0"/>
              </a:rPr>
              <a:t>Organic food sales are anticipated to increase an average of 18 percent each year from 2007 to 2010.</a:t>
            </a:r>
            <a:endParaRPr lang="en-US" sz="2000" i="1" dirty="0" smtClean="0">
              <a:latin typeface="Baskerville Old Face" pitchFamily="18" charset="0"/>
            </a:endParaRPr>
          </a:p>
          <a:p>
            <a:r>
              <a:rPr lang="en-US" sz="2000" dirty="0" smtClean="0">
                <a:latin typeface="Baskerville Old Face" pitchFamily="18" charset="0"/>
              </a:rPr>
              <a:t>Mass market grocery stores represent the largest single distribution channel, accounting for 38 percent of organic food sales in 2006. The natural food channel is still strong. </a:t>
            </a:r>
          </a:p>
          <a:p>
            <a:r>
              <a:rPr lang="en-US" sz="2000" dirty="0" smtClean="0">
                <a:latin typeface="Baskerville Old Face" pitchFamily="18" charset="0"/>
              </a:rPr>
              <a:t>The sales of larger grocery natural food stores combined with smaller independent natural food stores and chains accounts for 44 percent of organic food and beverage sales. </a:t>
            </a:r>
          </a:p>
          <a:p>
            <a:r>
              <a:rPr lang="en-US" sz="2000" dirty="0" smtClean="0">
                <a:latin typeface="Baskerville Old Face" pitchFamily="18" charset="0"/>
              </a:rPr>
              <a:t>Mass merchandisers and club stores, food service, internet/mail order and farmers’ markets represent 8 percent, 4 percent, 2.2 percent, and 2 percent of organic food sales, respectively. </a:t>
            </a:r>
            <a:r>
              <a:rPr lang="en-US" sz="2000" i="1" dirty="0" smtClean="0">
                <a:latin typeface="Baskerville Old Face" pitchFamily="18" charset="0"/>
              </a:rPr>
              <a:t/>
            </a:r>
            <a:br>
              <a:rPr lang="en-US" sz="2000" i="1" dirty="0" smtClean="0">
                <a:latin typeface="Baskerville Old Face" pitchFamily="18" charset="0"/>
              </a:rPr>
            </a:br>
            <a:endParaRPr lang="en-US" sz="2000" dirty="0">
              <a:latin typeface="Baskerville Old Face" pitchFamily="18" charset="0"/>
            </a:endParaRPr>
          </a:p>
        </p:txBody>
      </p:sp>
      <p:pic>
        <p:nvPicPr>
          <p:cNvPr id="1026" name="Picture 2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80337" cy="1447800"/>
          </a:xfrm>
          <a:prstGeom prst="rect">
            <a:avLst/>
          </a:prstGeom>
          <a:noFill/>
        </p:spPr>
      </p:pic>
      <p:pic>
        <p:nvPicPr>
          <p:cNvPr id="1027" name="Picture 3" descr="C:\Documents and Settings\visitor\Local Settings\Temporary Internet Files\Content.IE5\Z2Y0D0OT\MCj044187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0"/>
            <a:ext cx="1676400" cy="1371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6858000"/>
          </a:xfrm>
        </p:spPr>
        <p:txBody>
          <a:bodyPr numCol="2">
            <a:normAutofit fontScale="92500" lnSpcReduction="10000"/>
          </a:bodyPr>
          <a:lstStyle/>
          <a:p>
            <a:pPr>
              <a:buNone/>
            </a:pPr>
            <a:r>
              <a:rPr lang="en-US" sz="2000" b="1" dirty="0" smtClean="0">
                <a:latin typeface="Baskerville Old Face" pitchFamily="18" charset="0"/>
              </a:rPr>
              <a:t>AMERICAN ENVIRONMENT STATS:</a:t>
            </a:r>
            <a:r>
              <a:rPr lang="en-US" sz="2000" dirty="0" smtClean="0">
                <a:latin typeface="Baskerville Old Face" pitchFamily="18" charset="0"/>
              </a:rPr>
              <a:t>    </a:t>
            </a:r>
            <a:r>
              <a:rPr lang="en-US" sz="2000" b="1" dirty="0" smtClean="0">
                <a:latin typeface="Baskerville Old Face" pitchFamily="18" charset="0"/>
              </a:rPr>
              <a:t>Top</a:t>
            </a:r>
            <a:endParaRPr lang="en-US" sz="2000" dirty="0" smtClean="0">
              <a:latin typeface="Baskerville Old Face" pitchFamily="18" charset="0"/>
            </a:endParaRPr>
          </a:p>
          <a:p>
            <a:r>
              <a:rPr lang="en-US" sz="2000" b="1" dirty="0" smtClean="0">
                <a:latin typeface="Baskerville Old Face" pitchFamily="18" charset="0"/>
                <a:hlinkClick r:id="rId2" action="ppaction://hlinkfile"/>
              </a:rPr>
              <a:t>Areas under protection</a:t>
            </a:r>
            <a:r>
              <a:rPr lang="en-US" sz="2000" dirty="0" smtClean="0">
                <a:latin typeface="Baskerville Old Face" pitchFamily="18" charset="0"/>
              </a:rPr>
              <a:t> 3,481 [8th of 146] </a:t>
            </a:r>
          </a:p>
          <a:p>
            <a:r>
              <a:rPr lang="en-US" sz="2000" b="1" dirty="0" smtClean="0">
                <a:latin typeface="Baskerville Old Face" pitchFamily="18" charset="0"/>
                <a:hlinkClick r:id="rId3" action="ppaction://hlinkfile"/>
              </a:rPr>
              <a:t>Current issues</a:t>
            </a:r>
            <a:r>
              <a:rPr lang="en-US" sz="2000" dirty="0" smtClean="0">
                <a:latin typeface="Baskerville Old Face" pitchFamily="18" charset="0"/>
              </a:rPr>
              <a:t/>
            </a:r>
            <a:br>
              <a:rPr lang="en-US" sz="2000" dirty="0" smtClean="0">
                <a:latin typeface="Baskerville Old Face" pitchFamily="18" charset="0"/>
              </a:rPr>
            </a:br>
            <a:r>
              <a:rPr lang="en-US" sz="2000" dirty="0" smtClean="0">
                <a:latin typeface="Baskerville Old Face" pitchFamily="18" charset="0"/>
              </a:rPr>
              <a:t>air pollution resulting in acid rain in both the US and Canada; the US is the largest single emitter of carbon dioxide from the burning of fossil fuels; water pollution from runoff of pesticides and fertilizers; limited natural fresh water resources in much of the western part of the country require careful management; desertification </a:t>
            </a:r>
          </a:p>
          <a:p>
            <a:r>
              <a:rPr lang="en-US" sz="2000" b="1" dirty="0" smtClean="0">
                <a:latin typeface="Baskerville Old Face" pitchFamily="18" charset="0"/>
                <a:hlinkClick r:id="rId4" action="ppaction://hlinkfile"/>
              </a:rPr>
              <a:t>Endangered species protection</a:t>
            </a:r>
            <a:r>
              <a:rPr lang="en-US" sz="2000" dirty="0" smtClean="0">
                <a:latin typeface="Baskerville Old Face" pitchFamily="18" charset="0"/>
              </a:rPr>
              <a:t> 87.5% [39th of 141] </a:t>
            </a:r>
          </a:p>
          <a:p>
            <a:r>
              <a:rPr lang="en-US" sz="2000" b="1" dirty="0" smtClean="0">
                <a:latin typeface="Baskerville Old Face" pitchFamily="18" charset="0"/>
                <a:hlinkClick r:id="rId5" action="ppaction://hlinkfile"/>
              </a:rPr>
              <a:t>Forest area &gt; % of land area</a:t>
            </a:r>
            <a:r>
              <a:rPr lang="en-US" sz="2000" dirty="0" smtClean="0">
                <a:latin typeface="Baskerville Old Face" pitchFamily="18" charset="0"/>
              </a:rPr>
              <a:t> 33.08 % of land area [84th of 195] </a:t>
            </a:r>
          </a:p>
          <a:p>
            <a:r>
              <a:rPr lang="en-US" sz="2000" b="1" dirty="0" smtClean="0">
                <a:latin typeface="Baskerville Old Face" pitchFamily="18" charset="0"/>
                <a:hlinkClick r:id="rId6" action="ppaction://hlinkfile"/>
              </a:rPr>
              <a:t>Known mammal species</a:t>
            </a:r>
            <a:r>
              <a:rPr lang="en-US" sz="2000" dirty="0" smtClean="0">
                <a:latin typeface="Baskerville Old Face" pitchFamily="18" charset="0"/>
              </a:rPr>
              <a:t> 428 [4th of 145] </a:t>
            </a:r>
          </a:p>
          <a:p>
            <a:r>
              <a:rPr lang="en-US" sz="2000" b="1" dirty="0" smtClean="0">
                <a:latin typeface="Baskerville Old Face" pitchFamily="18" charset="0"/>
                <a:hlinkClick r:id="rId7" action="ppaction://hlinkfile"/>
              </a:rPr>
              <a:t>Municipal waste generation</a:t>
            </a:r>
            <a:r>
              <a:rPr lang="en-US" sz="2000" dirty="0" smtClean="0">
                <a:latin typeface="Baskerville Old Face" pitchFamily="18" charset="0"/>
              </a:rPr>
              <a:t> 760 </a:t>
            </a:r>
            <a:r>
              <a:rPr lang="en-US" sz="2000" dirty="0" err="1" smtClean="0">
                <a:latin typeface="Baskerville Old Face" pitchFamily="18" charset="0"/>
              </a:rPr>
              <a:t>kgs</a:t>
            </a:r>
            <a:r>
              <a:rPr lang="en-US" sz="2000" dirty="0" smtClean="0">
                <a:latin typeface="Baskerville Old Face" pitchFamily="18" charset="0"/>
              </a:rPr>
              <a:t> per person per year [1st of 17] </a:t>
            </a:r>
          </a:p>
          <a:p>
            <a:r>
              <a:rPr lang="en-US" sz="2000" b="1" dirty="0" smtClean="0">
                <a:latin typeface="Baskerville Old Face" pitchFamily="18" charset="0"/>
                <a:hlinkClick r:id="rId8" action="ppaction://hlinkfile"/>
              </a:rPr>
              <a:t>Pollution &gt; Carbon dioxide 1999</a:t>
            </a:r>
            <a:r>
              <a:rPr lang="en-US" sz="2000" dirty="0" smtClean="0">
                <a:latin typeface="Baskerville Old Face" pitchFamily="18" charset="0"/>
              </a:rPr>
              <a:t> 1,499,850 [1st of 199] </a:t>
            </a:r>
          </a:p>
          <a:p>
            <a:r>
              <a:rPr lang="en-US" sz="2000" b="1" dirty="0" smtClean="0">
                <a:latin typeface="Baskerville Old Face" pitchFamily="18" charset="0"/>
                <a:hlinkClick r:id="rId9" action="ppaction://hlinkfile"/>
              </a:rPr>
              <a:t>Pollution &gt; Carbon Dioxide from fossil fuels 2000</a:t>
            </a:r>
            <a:r>
              <a:rPr lang="en-US" sz="2000" dirty="0" smtClean="0">
                <a:latin typeface="Baskerville Old Face" pitchFamily="18" charset="0"/>
              </a:rPr>
              <a:t> 1,571 [1st of 25] </a:t>
            </a:r>
          </a:p>
          <a:p>
            <a:r>
              <a:rPr lang="en-US" sz="2000" b="1" dirty="0" smtClean="0">
                <a:latin typeface="Baskerville Old Face" pitchFamily="18" charset="0"/>
                <a:hlinkClick r:id="rId10" action="ppaction://hlinkfile"/>
              </a:rPr>
              <a:t>Pollution &gt; Carbon Dioxide per capita</a:t>
            </a:r>
            <a:r>
              <a:rPr lang="en-US" sz="2000" dirty="0" smtClean="0">
                <a:latin typeface="Baskerville Old Face" pitchFamily="18" charset="0"/>
              </a:rPr>
              <a:t> 20 [1st of 29]</a:t>
            </a:r>
          </a:p>
          <a:p>
            <a:r>
              <a:rPr lang="en-US" sz="2000" dirty="0" smtClean="0">
                <a:latin typeface="Baskerville Old Face" pitchFamily="18" charset="0"/>
              </a:rPr>
              <a:t> </a:t>
            </a:r>
            <a:r>
              <a:rPr lang="en-US" sz="2000" b="1" dirty="0" smtClean="0">
                <a:latin typeface="Baskerville Old Face" pitchFamily="18" charset="0"/>
                <a:hlinkClick r:id="rId11" action="ppaction://hlinkfile"/>
              </a:rPr>
              <a:t>Pollution &gt; Municipal Waste per capita</a:t>
            </a:r>
            <a:r>
              <a:rPr lang="en-US" sz="2000" dirty="0" smtClean="0">
                <a:latin typeface="Baskerville Old Face" pitchFamily="18" charset="0"/>
              </a:rPr>
              <a:t> 720 [1st of 29] </a:t>
            </a:r>
          </a:p>
          <a:p>
            <a:r>
              <a:rPr lang="en-US" sz="2000" b="1" dirty="0" smtClean="0">
                <a:latin typeface="Baskerville Old Face" pitchFamily="18" charset="0"/>
                <a:hlinkClick r:id="rId12" action="ppaction://hlinkfile"/>
              </a:rPr>
              <a:t>Pollution &gt; Nuclear waste</a:t>
            </a:r>
            <a:r>
              <a:rPr lang="en-US" sz="2000" dirty="0" smtClean="0">
                <a:latin typeface="Baskerville Old Face" pitchFamily="18" charset="0"/>
              </a:rPr>
              <a:t> 2,100 [1st of 16] </a:t>
            </a:r>
          </a:p>
          <a:p>
            <a:r>
              <a:rPr lang="en-US" sz="2000" b="1" dirty="0" smtClean="0">
                <a:latin typeface="Baskerville Old Face" pitchFamily="18" charset="0"/>
                <a:hlinkClick r:id="rId13" action="ppaction://hlinkfile"/>
              </a:rPr>
              <a:t>Protected area</a:t>
            </a:r>
            <a:r>
              <a:rPr lang="en-US" sz="2000" dirty="0" smtClean="0">
                <a:latin typeface="Baskerville Old Face" pitchFamily="18" charset="0"/>
              </a:rPr>
              <a:t> 13.4 [26th of 147] </a:t>
            </a:r>
          </a:p>
          <a:p>
            <a:r>
              <a:rPr lang="en-US" sz="2000" b="1" dirty="0" smtClean="0">
                <a:latin typeface="Baskerville Old Face" pitchFamily="18" charset="0"/>
                <a:hlinkClick r:id="rId14" action="ppaction://hlinkfile"/>
              </a:rPr>
              <a:t>Waste generation</a:t>
            </a:r>
            <a:r>
              <a:rPr lang="en-US" sz="2000" dirty="0" smtClean="0">
                <a:latin typeface="Baskerville Old Face" pitchFamily="18" charset="0"/>
              </a:rPr>
              <a:t> 460 </a:t>
            </a:r>
            <a:r>
              <a:rPr lang="en-US" sz="2000" dirty="0" err="1" smtClean="0">
                <a:latin typeface="Baskerville Old Face" pitchFamily="18" charset="0"/>
              </a:rPr>
              <a:t>kgs</a:t>
            </a:r>
            <a:r>
              <a:rPr lang="en-US" sz="2000" dirty="0" smtClean="0">
                <a:latin typeface="Baskerville Old Face" pitchFamily="18" charset="0"/>
              </a:rPr>
              <a:t> per person per year [4th of 16] </a:t>
            </a:r>
          </a:p>
          <a:p>
            <a:r>
              <a:rPr lang="en-US" sz="2000" b="1" dirty="0" smtClean="0">
                <a:latin typeface="Baskerville Old Face" pitchFamily="18" charset="0"/>
                <a:hlinkClick r:id="rId15" action="ppaction://hlinkfile"/>
              </a:rPr>
              <a:t>Water &gt; Availability</a:t>
            </a:r>
            <a:r>
              <a:rPr lang="en-US" sz="2000" dirty="0" smtClean="0">
                <a:latin typeface="Baskerville Old Face" pitchFamily="18" charset="0"/>
              </a:rPr>
              <a:t> 7.09 thousand cubic meters [47th of 141] </a:t>
            </a:r>
          </a:p>
          <a:p>
            <a:r>
              <a:rPr lang="en-US" sz="2000" b="1" dirty="0" smtClean="0">
                <a:latin typeface="Baskerville Old Face" pitchFamily="18" charset="0"/>
                <a:hlinkClick r:id="rId16" action="ppaction://hlinkfile"/>
              </a:rPr>
              <a:t>Water &gt; Freshwater pollution</a:t>
            </a:r>
            <a:r>
              <a:rPr lang="en-US" sz="2000" dirty="0" smtClean="0">
                <a:latin typeface="Baskerville Old Face" pitchFamily="18" charset="0"/>
              </a:rPr>
              <a:t> 1.14 tons/cubic km [30th of 69]</a:t>
            </a:r>
          </a:p>
          <a:p>
            <a:r>
              <a:rPr lang="en-US" sz="2000" dirty="0" smtClean="0">
                <a:latin typeface="Baskerville Old Face" pitchFamily="18" charset="0"/>
              </a:rPr>
              <a:t> </a:t>
            </a:r>
            <a:r>
              <a:rPr lang="en-US" sz="2000" b="1" dirty="0" smtClean="0">
                <a:latin typeface="Baskerville Old Face" pitchFamily="18" charset="0"/>
                <a:hlinkClick r:id="rId17" action="ppaction://hlinkfile"/>
              </a:rPr>
              <a:t>Wildness</a:t>
            </a:r>
            <a:r>
              <a:rPr lang="en-US" sz="2000" dirty="0" smtClean="0">
                <a:latin typeface="Baskerville Old Face" pitchFamily="18" charset="0"/>
              </a:rPr>
              <a:t> 35.89% [32nd of 141]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Foreign Investment Statistics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Foreign companies invest over $1.6 trillion in the U.S.</a:t>
            </a:r>
          </a:p>
          <a:p>
            <a:r>
              <a:rPr lang="en-US" dirty="0" smtClean="0"/>
              <a:t>More than 90% of investments come from Europe, Japan, Canada and Australia</a:t>
            </a:r>
          </a:p>
          <a:p>
            <a:r>
              <a:rPr lang="en-US" dirty="0" smtClean="0"/>
              <a:t>Foreign companies employ more than 5 million Americans</a:t>
            </a:r>
            <a:endParaRPr lang="en-US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esh">
  <a:themeElements>
    <a:clrScheme name="Fresh">
      <a:dk1>
        <a:sysClr val="windowText" lastClr="000000"/>
      </a:dk1>
      <a:lt1>
        <a:sysClr val="window" lastClr="FFFFFF"/>
      </a:lt1>
      <a:dk2>
        <a:srgbClr val="89C540"/>
      </a:dk2>
      <a:lt2>
        <a:srgbClr val="F0E5B6"/>
      </a:lt2>
      <a:accent1>
        <a:srgbClr val="3B4F18"/>
      </a:accent1>
      <a:accent2>
        <a:srgbClr val="CCC834"/>
      </a:accent2>
      <a:accent3>
        <a:srgbClr val="F49AE1"/>
      </a:accent3>
      <a:accent4>
        <a:srgbClr val="2AC9DE"/>
      </a:accent4>
      <a:accent5>
        <a:srgbClr val="927B74"/>
      </a:accent5>
      <a:accent6>
        <a:srgbClr val="769F11"/>
      </a:accent6>
      <a:hlink>
        <a:srgbClr val="0A6A21"/>
      </a:hlink>
      <a:folHlink>
        <a:srgbClr val="406EA5"/>
      </a:folHlink>
    </a:clrScheme>
    <a:fontScheme name="Fresh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Fresh</Template>
  <TotalTime>180</TotalTime>
  <Words>418</Words>
  <Application>Microsoft Office PowerPoint</Application>
  <PresentationFormat>On-screen Show (4:3)</PresentationFormat>
  <Paragraphs>71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Fresh</vt:lpstr>
      <vt:lpstr>Bay Mills Community College  English 112 Section 1</vt:lpstr>
      <vt:lpstr>The future of our Economy and Environment </vt:lpstr>
      <vt:lpstr>Organic Food</vt:lpstr>
      <vt:lpstr>Foreign Investment</vt:lpstr>
      <vt:lpstr>Endangered Species </vt:lpstr>
      <vt:lpstr>The Connection </vt:lpstr>
      <vt:lpstr>Organic Food Statistics</vt:lpstr>
      <vt:lpstr>Slide 8</vt:lpstr>
      <vt:lpstr>Foreign Investment Statistics </vt:lpstr>
    </vt:vector>
  </TitlesOfParts>
  <Company>Bay Mills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our Economy and Environment</dc:title>
  <dc:creator>Alicia Clark</dc:creator>
  <cp:lastModifiedBy>room120</cp:lastModifiedBy>
  <cp:revision>21</cp:revision>
  <dcterms:created xsi:type="dcterms:W3CDTF">2009-12-01T19:13:44Z</dcterms:created>
  <dcterms:modified xsi:type="dcterms:W3CDTF">2009-12-08T20:23:02Z</dcterms:modified>
</cp:coreProperties>
</file>