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2" r:id="rId4"/>
    <p:sldId id="261" r:id="rId5"/>
    <p:sldId id="257" r:id="rId6"/>
    <p:sldId id="259" r:id="rId7"/>
    <p:sldId id="258" r:id="rId8"/>
    <p:sldId id="263" r:id="rId9"/>
    <p:sldId id="266" r:id="rId10"/>
    <p:sldId id="264" r:id="rId11"/>
    <p:sldId id="265" r:id="rId1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CD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912" y="-96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1D78DC-C105-4AC7-A75A-FE03E73763B4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E969BC-48FE-4900-A5BD-AAA794903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253359-915A-47CC-8892-392F171CC8E3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67DE1E-8236-49E0-B532-E83DF6447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51AEC-15D1-4C20-B9EA-9A8CA67CF8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67DE1E-8236-49E0-B532-E83DF6447E0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67DE1E-8236-49E0-B532-E83DF6447E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30C08C-34A9-4161-917E-213AF6EBF01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30C08C-34A9-4161-917E-213AF6EBF01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2CAC0E-5396-44B8-B3D8-6335FB69625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F0489-31EE-4ECE-B1CA-BF41AABDFC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F1C227-4D15-4D81-B3F0-A2E56AC121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48310A-3FED-46F9-8F4A-264E461912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67DE1E-8236-49E0-B532-E83DF6447E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67DE1E-8236-49E0-B532-E83DF6447E0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1AFE05-0620-4D43-AED5-856FED1C8110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80D503-2CC5-4DC7-A793-FE1E69F40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DE0D-F30F-40A8-BC00-DD577243E701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F2253-96FC-4909-918B-754DA7ED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E479-873F-45BF-BE62-23FC68EB067C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1635C-6E7F-4000-B6C0-BB5C4B82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1FE5C-980D-4F2E-B198-A4DE267D7B95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A6FC5-26D1-42A5-9FF1-7E41190A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F49449-DCA5-431E-86DE-22D613EAFDA5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5FFE19-D2EA-4876-A2B6-ED55472B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D8683-B116-4CE6-8DF5-2E90B340214A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FA6A7E-4D30-4A57-A5CB-BD4194ABD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6D072B-8DA7-4ADB-A125-6EF729784E42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9AC23D-D4F0-4F2C-B0D8-10A98A955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1402-459D-4EEE-BECA-8C31C13C4248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2B525-E692-444B-801B-E0A076DF9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A3A745-82CD-4024-AA69-D0AB879EE83E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83AB88-6D63-4268-B25F-5BECE5FAE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AD5AD-0127-49DD-A8E7-C824D220430F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35187-6580-4918-9D77-5798E42BC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983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7398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B265C8-D6E7-4DA9-9E76-75285B89286B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143910-590A-4EC9-91A2-D5EB8068C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25C9D61-95B8-4C6D-8182-B2BC205F10BC}" type="datetimeFigureOut">
              <a:rPr lang="en-US"/>
              <a:pPr>
                <a:defRPr/>
              </a:pPr>
              <a:t>4/7/2010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DC8E1B5-4544-4335-9426-2604DEC69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899" r:id="rId2"/>
    <p:sldLayoutId id="2147483905" r:id="rId3"/>
    <p:sldLayoutId id="2147483906" r:id="rId4"/>
    <p:sldLayoutId id="2147483907" r:id="rId5"/>
    <p:sldLayoutId id="2147483900" r:id="rId6"/>
    <p:sldLayoutId id="2147483908" r:id="rId7"/>
    <p:sldLayoutId id="2147483901" r:id="rId8"/>
    <p:sldLayoutId id="2147483909" r:id="rId9"/>
    <p:sldLayoutId id="2147483902" r:id="rId10"/>
    <p:sldLayoutId id="2147483903" r:id="rId11"/>
  </p:sldLayoutIdLst>
  <p:transition>
    <p:sndAc>
      <p:stSnd>
        <p:snd r:embed="rId13" name="breeze.wav"/>
      </p:stSnd>
    </p:sndAc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OTHER PUNCTUATION</a:t>
            </a:r>
            <a:br>
              <a:rPr lang="en-US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satMod val="200000"/>
                  </a:schemeClr>
                </a:solidFill>
              </a:rPr>
              <a:t>Lessons in grammar for students of Bay Mills Community college</a:t>
            </a:r>
            <a:br>
              <a:rPr lang="en-US" sz="24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n-US" sz="1600" dirty="0" err="1" smtClean="0">
                <a:solidFill>
                  <a:schemeClr val="tx2">
                    <a:satMod val="200000"/>
                  </a:schemeClr>
                </a:solidFill>
              </a:rPr>
              <a:t>Ildikó</a:t>
            </a:r>
            <a:r>
              <a:rPr lang="en-US" sz="1600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satMod val="200000"/>
                  </a:schemeClr>
                </a:solidFill>
              </a:rPr>
              <a:t>Melis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What else is there?</a:t>
            </a:r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ELLIPSIS MARK: . . 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3FCDFF"/>
                </a:solidFill>
              </a:rPr>
              <a:t>Ellipsis marks signal omission for brevity, sense or both inside a quote.</a:t>
            </a:r>
          </a:p>
          <a:p>
            <a:pPr>
              <a:buNone/>
            </a:pPr>
            <a:r>
              <a:rPr lang="en-US" sz="2000" dirty="0" smtClean="0"/>
              <a:t>Original sentence:</a:t>
            </a:r>
          </a:p>
          <a:p>
            <a:pPr lvl="1">
              <a:buNone/>
            </a:pPr>
            <a:r>
              <a:rPr lang="en-US" sz="1600" dirty="0" smtClean="0"/>
              <a:t>	</a:t>
            </a:r>
            <a:r>
              <a:rPr lang="en-US" sz="2000" dirty="0" smtClean="0"/>
              <a:t>“It is estimated that 90% of cases of type 2 diabetes could be prevented if people adopted healthy lifestyle behaviors, including regular physical activity, a moderate diet, and modest weight loss” (Fahey, </a:t>
            </a:r>
            <a:r>
              <a:rPr lang="en-US" sz="2000" dirty="0" err="1" smtClean="0"/>
              <a:t>Insel</a:t>
            </a:r>
            <a:r>
              <a:rPr lang="en-US" sz="2000" dirty="0" smtClean="0"/>
              <a:t> &amp; Roth, 2005,p.171).</a:t>
            </a:r>
          </a:p>
          <a:p>
            <a:pPr lvl="1"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000" dirty="0" smtClean="0"/>
              <a:t>Quoted with omission: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Fahey</a:t>
            </a:r>
            <a:r>
              <a:rPr lang="en-US" sz="2000" dirty="0" smtClean="0"/>
              <a:t>, </a:t>
            </a:r>
            <a:r>
              <a:rPr lang="en-US" sz="2000" dirty="0" err="1" smtClean="0"/>
              <a:t>Insel</a:t>
            </a:r>
            <a:r>
              <a:rPr lang="en-US" sz="2000" dirty="0" smtClean="0"/>
              <a:t> &amp; </a:t>
            </a:r>
            <a:r>
              <a:rPr lang="en-US" sz="2000" dirty="0" smtClean="0"/>
              <a:t>Roth (2005) report that  “90</a:t>
            </a:r>
            <a:r>
              <a:rPr lang="en-US" sz="2000" dirty="0" smtClean="0"/>
              <a:t>% of cases of type 2 diabetes could be prevented if people adopted healthy lifestyle behaviors, including </a:t>
            </a:r>
            <a:r>
              <a:rPr lang="en-US" sz="2000" dirty="0" smtClean="0"/>
              <a:t>. . . </a:t>
            </a:r>
            <a:r>
              <a:rPr lang="en-US" sz="2000" dirty="0" smtClean="0"/>
              <a:t>modest weight loss” </a:t>
            </a:r>
            <a:r>
              <a:rPr lang="en-US" sz="2000" dirty="0" smtClean="0"/>
              <a:t>(p.171</a:t>
            </a:r>
            <a:r>
              <a:rPr lang="en-US" sz="2000" dirty="0" smtClean="0"/>
              <a:t>).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SLASH: </a:t>
            </a:r>
            <a:r>
              <a:rPr lang="en-US" smtClean="0"/>
              <a:t>/  (</a:t>
            </a:r>
            <a:r>
              <a:rPr lang="en-US" sz="2800" smtClean="0"/>
              <a:t>Use with moderation)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Separates line breaks when poetry is quoted:</a:t>
            </a:r>
          </a:p>
          <a:p>
            <a:pPr>
              <a:buNone/>
            </a:pPr>
            <a:r>
              <a:rPr lang="en-US" sz="2800" dirty="0" smtClean="0"/>
              <a:t>Alfred Hitchcock’s 1956 remake of </a:t>
            </a:r>
            <a:r>
              <a:rPr lang="en-US" sz="2800" u="sng" dirty="0" smtClean="0"/>
              <a:t>A man who knew too much</a:t>
            </a:r>
            <a:r>
              <a:rPr lang="en-US" sz="2800" dirty="0" smtClean="0"/>
              <a:t> starts with a waltz whose verse goes like this: “When I was just a child in school, / I asked my teacher, ‘What will I try? / Should I paint pictures, should I sing songs?’ ”</a:t>
            </a:r>
          </a:p>
          <a:p>
            <a:pPr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Separate alternative options:</a:t>
            </a:r>
          </a:p>
          <a:p>
            <a:pPr>
              <a:buNone/>
            </a:pPr>
            <a:r>
              <a:rPr lang="en-US" sz="2800" dirty="0" smtClean="0"/>
              <a:t>This class was for pass/fail. </a:t>
            </a:r>
          </a:p>
          <a:p>
            <a:pPr>
              <a:buNone/>
            </a:pPr>
            <a:r>
              <a:rPr lang="en-US" sz="2800" dirty="0" smtClean="0"/>
              <a:t>“He/she” “and/or”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End punctuation: .?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Which sentence is punctuated correctly?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I wonder how long </a:t>
            </a:r>
            <a:r>
              <a:rPr lang="en-US" dirty="0" err="1" smtClean="0">
                <a:sym typeface="Wingdings"/>
              </a:rPr>
              <a:t>Facebook</a:t>
            </a:r>
            <a:r>
              <a:rPr lang="en-US" dirty="0" smtClean="0">
                <a:sym typeface="Wingdings"/>
              </a:rPr>
              <a:t> keeps our pictures?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I wonder how long </a:t>
            </a:r>
            <a:r>
              <a:rPr lang="en-US" dirty="0" err="1" smtClean="0">
                <a:sym typeface="Wingdings"/>
              </a:rPr>
              <a:t>Facebook</a:t>
            </a:r>
            <a:r>
              <a:rPr lang="en-US" dirty="0" smtClean="0">
                <a:sym typeface="Wingdings"/>
              </a:rPr>
              <a:t> keeps our pictures.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I wonder how long </a:t>
            </a:r>
            <a:r>
              <a:rPr lang="en-US" dirty="0" err="1" smtClean="0">
                <a:sym typeface="Wingdings"/>
              </a:rPr>
              <a:t>Facebook</a:t>
            </a:r>
            <a:r>
              <a:rPr lang="en-US" dirty="0" smtClean="0">
                <a:sym typeface="Wingdings"/>
              </a:rPr>
              <a:t> keeps our pictures!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End punctuation: .?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772400" cy="4572000"/>
          </a:xfrm>
        </p:spPr>
        <p:txBody>
          <a:bodyPr/>
          <a:lstStyle/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Which sentence is punctuated correctly?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The residents were heard shouting “Fire!”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The residents were heard shouting fire.</a:t>
            </a:r>
          </a:p>
          <a:p>
            <a:pPr marL="582613" indent="-514350" eaLnBrk="1" hangingPunct="1">
              <a:buFont typeface="Wingdings" pitchFamily="2" charset="2"/>
              <a:buAutoNum type="alphaLcPeriod"/>
              <a:defRPr/>
            </a:pPr>
            <a:r>
              <a:rPr lang="en-US" dirty="0" smtClean="0">
                <a:sym typeface="Wingdings"/>
              </a:rPr>
              <a:t>The residents were heard shouting fire?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The semicolon joins independent clauses or items in a list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Compare: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/>
              </a:rPr>
              <a:t>Our plane made stops in  Richmond, Virginia, Atlanta, Georgia, and Houston, Texas.</a:t>
            </a:r>
          </a:p>
          <a:p>
            <a:pPr eaLnBrk="1" hangingPunct="1">
              <a:buNone/>
              <a:defRPr/>
            </a:pPr>
            <a:r>
              <a:rPr lang="en-US" sz="2400" i="1" dirty="0" smtClean="0">
                <a:sym typeface="Wingdings"/>
              </a:rPr>
              <a:t>Our plane made stops in  Richmond, Virginia; Atlanta, Georgia; and Houston, Texas.</a:t>
            </a:r>
          </a:p>
          <a:p>
            <a:pPr eaLnBrk="1" hangingPunct="1">
              <a:buNone/>
              <a:defRPr/>
            </a:pPr>
            <a:r>
              <a:rPr lang="en-US" sz="2400" dirty="0" smtClean="0">
                <a:sym typeface="Wingdings"/>
              </a:rPr>
              <a:t>We ordered three pizzas with mushrooms, broccoli, and cheese, with pine apple, ham and olives, and with bacon, </a:t>
            </a:r>
            <a:r>
              <a:rPr lang="en-US" sz="2400" dirty="0" err="1" smtClean="0">
                <a:sym typeface="Wingdings"/>
              </a:rPr>
              <a:t>barbacued</a:t>
            </a:r>
            <a:r>
              <a:rPr lang="en-US" sz="2400" dirty="0" smtClean="0">
                <a:sym typeface="Wingdings"/>
              </a:rPr>
              <a:t> chicken and sausage.</a:t>
            </a:r>
          </a:p>
          <a:p>
            <a:pPr eaLnBrk="1" hangingPunct="1">
              <a:buNone/>
              <a:defRPr/>
            </a:pPr>
            <a:r>
              <a:rPr lang="en-US" sz="2400" i="1" dirty="0" smtClean="0">
                <a:sym typeface="Wingdings"/>
              </a:rPr>
              <a:t>We ordered three pizzas with mushrooms, broccoli, and cheese; with pine apple, ham and olives; and with bacon, </a:t>
            </a:r>
            <a:r>
              <a:rPr lang="en-US" sz="2400" i="1" dirty="0" err="1" smtClean="0">
                <a:sym typeface="Wingdings"/>
              </a:rPr>
              <a:t>barbacued</a:t>
            </a:r>
            <a:r>
              <a:rPr lang="en-US" sz="2400" i="1" dirty="0" smtClean="0">
                <a:sym typeface="Wingdings"/>
              </a:rPr>
              <a:t> chicken and sausage</a:t>
            </a:r>
            <a:r>
              <a:rPr lang="en-US" sz="2400" dirty="0" smtClean="0">
                <a:sym typeface="Wingdings"/>
              </a:rPr>
              <a:t>.</a:t>
            </a:r>
          </a:p>
          <a:p>
            <a:pPr eaLnBrk="1" hangingPunct="1">
              <a:buNone/>
              <a:defRPr/>
            </a:pPr>
            <a:endParaRPr lang="en-US" sz="2400" dirty="0" smtClean="0">
              <a:sym typeface="Wingdings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sym typeface="Wingdings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sym typeface="Wingdings"/>
            </a:endParaRPr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Colons:  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Colons are used to introduce lists, restatements or clarification.</a:t>
            </a:r>
          </a:p>
          <a:p>
            <a:pPr eaLnBrk="1" hangingPunct="1"/>
            <a:r>
              <a:rPr lang="en-US" dirty="0" smtClean="0"/>
              <a:t>In any case, a complete sentence must come before a colon:</a:t>
            </a:r>
          </a:p>
          <a:p>
            <a:pPr eaLnBrk="1" hangingPunct="1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In her purse, my Mom carries: pens, notebooks, credit cards and her lipstick. </a:t>
            </a:r>
            <a:r>
              <a:rPr lang="en-US" sz="2400" b="1" dirty="0" smtClean="0">
                <a:solidFill>
                  <a:srgbClr val="FF0000"/>
                </a:solidFill>
                <a:sym typeface="Wingdings"/>
              </a:rPr>
              <a:t> WRONG!!</a:t>
            </a:r>
          </a:p>
          <a:p>
            <a:pPr eaLnBrk="1" hangingPunct="1">
              <a:buNone/>
            </a:pPr>
            <a:r>
              <a:rPr lang="en-US" sz="2400" b="1" dirty="0" smtClean="0">
                <a:sym typeface="Wingdings"/>
              </a:rPr>
              <a:t>In her purse, my Mom carries the following items: pens, notebooks, credit cards and her lipstick.</a:t>
            </a:r>
          </a:p>
          <a:p>
            <a:pPr eaLnBrk="1" hangingPunct="1">
              <a:buNone/>
            </a:pPr>
            <a:r>
              <a:rPr lang="en-US" sz="2400" b="1" dirty="0" smtClean="0">
                <a:sym typeface="Wingdings"/>
              </a:rPr>
              <a:t>In her purse, my Mom carries pens, notebooks, credit cards and her lipstick.</a:t>
            </a:r>
            <a:endParaRPr lang="en-US" sz="2400" b="1" dirty="0" smtClean="0"/>
          </a:p>
          <a:p>
            <a:pPr eaLnBrk="1" hangingPunct="1">
              <a:buNone/>
            </a:pPr>
            <a:endParaRPr lang="en-US" sz="2400" b="1" dirty="0" smtClean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dirty="0" smtClean="0"/>
              <a:t>Dash – informal mark to set off lists, restatements, or clarification</a:t>
            </a:r>
            <a:endParaRPr lang="en-US" sz="2400" b="1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572000"/>
          </a:xfrm>
        </p:spPr>
        <p:txBody>
          <a:bodyPr/>
          <a:lstStyle/>
          <a:p>
            <a:pPr eaLnBrk="1" hangingPunct="1">
              <a:buNone/>
            </a:pPr>
            <a:r>
              <a:rPr lang="en-US" i="1" dirty="0" smtClean="0"/>
              <a:t>In her purse, my Mom carries many items—pens, notebooks, credit cards, mints and her lipstick.</a:t>
            </a:r>
          </a:p>
          <a:p>
            <a:pPr eaLnBrk="1" hangingPunct="1">
              <a:buNone/>
            </a:pPr>
            <a:r>
              <a:rPr lang="en-US" i="1" dirty="0" smtClean="0"/>
              <a:t>It looks like my kids only have one method of locomotion—running.</a:t>
            </a:r>
          </a:p>
          <a:p>
            <a:pPr eaLnBrk="1" hangingPunct="1">
              <a:buNone/>
            </a:pPr>
            <a:r>
              <a:rPr lang="en-US" i="1" dirty="0" smtClean="0"/>
              <a:t>It was her kindness—not her money or fame—that made people love her.</a:t>
            </a:r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200000"/>
                  </a:schemeClr>
                </a:solidFill>
              </a:rPr>
              <a:t>Parentheses: Tools for understatement</a:t>
            </a:r>
            <a:endParaRPr lang="en-US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None/>
            </a:pPr>
            <a:r>
              <a:rPr lang="en-US" dirty="0" smtClean="0"/>
              <a:t>Dashes emphasize, parentheses de-emphasize</a:t>
            </a:r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>
              <a:buNone/>
            </a:pPr>
            <a:r>
              <a:rPr lang="en-US" i="1" dirty="0" smtClean="0"/>
              <a:t>The new </a:t>
            </a:r>
            <a:r>
              <a:rPr lang="en-US" i="1" dirty="0" err="1" smtClean="0"/>
              <a:t>appartment</a:t>
            </a:r>
            <a:r>
              <a:rPr lang="en-US" i="1" dirty="0" smtClean="0"/>
              <a:t> did not work for our job candidate. She hated the color of the walls (mint green), did not like the location (Main Road), and was horrified by the price ($1,800 per month).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BRACKETS [ 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Encloses words added to a quote for clarity</a:t>
            </a:r>
          </a:p>
          <a:p>
            <a:pPr>
              <a:buNone/>
            </a:pPr>
            <a:r>
              <a:rPr lang="en-US" dirty="0" smtClean="0"/>
              <a:t>Compare: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The Audubon Society reports that “if there are not enough young to balance deaths, the end of the species is inevitable.”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The Audubon Society reports that “if there are not enough young to balance deaths, the end of the </a:t>
            </a:r>
            <a:r>
              <a:rPr lang="en-US" i="1" dirty="0" smtClean="0"/>
              <a:t>species [California condor] </a:t>
            </a:r>
            <a:r>
              <a:rPr lang="en-US" i="1" dirty="0" smtClean="0"/>
              <a:t>is inevitable.”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BRACKETS 2 [sic], [sic!]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3FCDFF"/>
                </a:solidFill>
              </a:rPr>
              <a:t>Signals error in the quotation</a:t>
            </a:r>
          </a:p>
          <a:p>
            <a:endParaRPr lang="en-US" dirty="0" smtClean="0">
              <a:solidFill>
                <a:srgbClr val="3FCD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3FCDFF"/>
                </a:solidFill>
              </a:rPr>
              <a:t>From mid-semester student course evaluations: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We defiantly </a:t>
            </a:r>
            <a:r>
              <a:rPr lang="en-US" dirty="0" err="1" smtClean="0"/>
              <a:t>dont</a:t>
            </a:r>
            <a:r>
              <a:rPr lang="en-US" dirty="0" smtClean="0"/>
              <a:t> need no more </a:t>
            </a:r>
            <a:r>
              <a:rPr lang="en-US" dirty="0" err="1" smtClean="0"/>
              <a:t>grammer</a:t>
            </a:r>
            <a:r>
              <a:rPr lang="en-US" dirty="0" smtClean="0"/>
              <a:t> in this class [sic] 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367</TotalTime>
  <Words>598</Words>
  <Application>Microsoft Office PowerPoint</Application>
  <PresentationFormat>On-screen Show (4:3)</PresentationFormat>
  <Paragraphs>74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OTHER PUNCTUATION Lessons in grammar for students of Bay Mills Community college Ildikó Melis</vt:lpstr>
      <vt:lpstr>End punctuation: .? !</vt:lpstr>
      <vt:lpstr>End punctuation: .? !</vt:lpstr>
      <vt:lpstr>The semicolon joins independent clauses or items in a list</vt:lpstr>
      <vt:lpstr>Colons:  </vt:lpstr>
      <vt:lpstr>Dash – informal mark to set off lists, restatements, or clarification</vt:lpstr>
      <vt:lpstr>Parentheses: Tools for understatement</vt:lpstr>
      <vt:lpstr>BRACKETS [ ]</vt:lpstr>
      <vt:lpstr>BRACKETS 2 [sic], [sic!]</vt:lpstr>
      <vt:lpstr>THE ELLIPSIS MARK: . . . </vt:lpstr>
      <vt:lpstr>SLASH: /  (Use with moderation)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ILDIKO MELIS</dc:creator>
  <cp:lastModifiedBy>Idelkio Mellis</cp:lastModifiedBy>
  <cp:revision>58</cp:revision>
  <dcterms:created xsi:type="dcterms:W3CDTF">2007-10-15T04:38:32Z</dcterms:created>
  <dcterms:modified xsi:type="dcterms:W3CDTF">2010-04-07T15:17:31Z</dcterms:modified>
</cp:coreProperties>
</file>