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912" y="-96"/>
      </p:cViewPr>
      <p:guideLst>
        <p:guide orient="horz" pos="2160"/>
        <p:guide pos="288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6BF38E-994C-41C8-9AC0-4E41495F2573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39506-DFFF-4840-BC57-2109A38F02F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DBCBA3-8A8C-4F56-AD2A-C6FF02C200AE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44FE48-A24A-47D7-A6F7-F722A353E8C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4FE48-A24A-47D7-A6F7-F722A353E8C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4FE48-A24A-47D7-A6F7-F722A353E8C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4FE48-A24A-47D7-A6F7-F722A353E8C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4FE48-A24A-47D7-A6F7-F722A353E8C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4FE48-A24A-47D7-A6F7-F722A353E8C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4FE48-A24A-47D7-A6F7-F722A353E8C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4FE48-A24A-47D7-A6F7-F722A353E8C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4FE48-A24A-47D7-A6F7-F722A353E8C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4FE48-A24A-47D7-A6F7-F722A353E8C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4FE48-A24A-47D7-A6F7-F722A353E8C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44FE48-A24A-47D7-A6F7-F722A353E8C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sosceles Triangle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C21E15D9-C019-4FB0-B987-DD61913FA68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122D7BE-F991-4C68-A5DE-B49092C70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15D9-C019-4FB0-B987-DD61913FA68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2D7BE-F991-4C68-A5DE-B49092C70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15D9-C019-4FB0-B987-DD61913FA68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2D7BE-F991-4C68-A5DE-B49092C70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C21E15D9-C019-4FB0-B987-DD61913FA68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2D7BE-F991-4C68-A5DE-B49092C70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ght Triangle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Isosceles Triangle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C21E15D9-C019-4FB0-B987-DD61913FA68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122D7BE-F991-4C68-A5DE-B49092C70FAD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21E15D9-C019-4FB0-B987-DD61913FA68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122D7BE-F991-4C68-A5DE-B49092C70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C21E15D9-C019-4FB0-B987-DD61913FA68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122D7BE-F991-4C68-A5DE-B49092C70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1E15D9-C019-4FB0-B987-DD61913FA68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22D7BE-F991-4C68-A5DE-B49092C70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C21E15D9-C019-4FB0-B987-DD61913FA68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122D7BE-F991-4C68-A5DE-B49092C70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C21E15D9-C019-4FB0-B987-DD61913FA68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122D7BE-F991-4C68-A5DE-B49092C70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C21E15D9-C019-4FB0-B987-DD61913FA68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122D7BE-F991-4C68-A5DE-B49092C70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ight Triangle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C21E15D9-C019-4FB0-B987-DD61913FA681}" type="datetimeFigureOut">
              <a:rPr lang="en-US" smtClean="0"/>
              <a:pPr/>
              <a:t>4/14/2010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122D7BE-F991-4C68-A5DE-B49092C70F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Run-on sentences and comma splices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EN111</a:t>
            </a:r>
          </a:p>
          <a:p>
            <a:r>
              <a:rPr lang="en-US" smtClean="0"/>
              <a:t>BMCC Winter, 2010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Lessons to be learned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Two complete sentences cannot be </a:t>
            </a:r>
            <a:r>
              <a:rPr lang="en-US" sz="2000" b="1" dirty="0" smtClean="0">
                <a:solidFill>
                  <a:srgbClr val="002060"/>
                </a:solidFill>
              </a:rPr>
              <a:t>connected </a:t>
            </a:r>
            <a:r>
              <a:rPr lang="en-US" sz="2000" b="1" dirty="0" smtClean="0">
                <a:solidFill>
                  <a:srgbClr val="002060"/>
                </a:solidFill>
              </a:rPr>
              <a:t>with a </a:t>
            </a:r>
            <a:r>
              <a:rPr lang="en-US" sz="2000" b="1" dirty="0" smtClean="0">
                <a:solidFill>
                  <a:srgbClr val="002060"/>
                </a:solidFill>
              </a:rPr>
              <a:t>comma. </a:t>
            </a:r>
            <a:r>
              <a:rPr lang="en-US" sz="2000" b="1" dirty="0" smtClean="0">
                <a:solidFill>
                  <a:srgbClr val="002060"/>
                </a:solidFill>
              </a:rPr>
              <a:t>Commas are like no parking signs.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b="1" strike="sngStrike" dirty="0" smtClean="0">
                <a:solidFill>
                  <a:srgbClr val="FF0000"/>
                </a:solidFill>
              </a:rPr>
              <a:t>Animals use non-verbal communication all the time, humans use hand gestures</a:t>
            </a:r>
            <a:r>
              <a:rPr lang="en-US" sz="2000" strike="sngStrike" dirty="0" smtClean="0">
                <a:solidFill>
                  <a:srgbClr val="FF0000"/>
                </a:solidFill>
              </a:rPr>
              <a:t>.</a:t>
            </a:r>
          </a:p>
          <a:p>
            <a:pPr>
              <a:buNone/>
            </a:pPr>
            <a:r>
              <a:rPr lang="en-US" sz="2000" dirty="0" smtClean="0"/>
              <a:t>Animals use non-verbal communication all the time. </a:t>
            </a:r>
            <a:r>
              <a:rPr lang="en-US" sz="2000" dirty="0" smtClean="0"/>
              <a:t>Humans</a:t>
            </a:r>
            <a:r>
              <a:rPr lang="en-US" sz="2000" dirty="0" smtClean="0"/>
              <a:t> </a:t>
            </a:r>
            <a:r>
              <a:rPr lang="en-US" sz="2000" dirty="0" smtClean="0"/>
              <a:t>use hand gestures</a:t>
            </a:r>
            <a:r>
              <a:rPr lang="en-US" sz="2000" dirty="0" smtClean="0"/>
              <a:t>.</a:t>
            </a:r>
            <a:endParaRPr lang="en-US" sz="2000" dirty="0" smtClean="0"/>
          </a:p>
          <a:p>
            <a:r>
              <a:rPr lang="en-US" sz="2000" b="1" dirty="0" smtClean="0">
                <a:solidFill>
                  <a:srgbClr val="002060"/>
                </a:solidFill>
              </a:rPr>
              <a:t>Semi-colons are like yield signs;  periods are like 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stop signs. If you use them too often, your writing will feel 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like when you drive down in a small town small street. </a:t>
            </a:r>
          </a:p>
          <a:p>
            <a:pPr>
              <a:buNone/>
            </a:pPr>
            <a:r>
              <a:rPr lang="en-US" sz="2000" b="1" dirty="0" smtClean="0">
                <a:solidFill>
                  <a:srgbClr val="002060"/>
                </a:solidFill>
              </a:rPr>
              <a:t>Always consider better links for a better flow.  </a:t>
            </a:r>
            <a:endParaRPr lang="en-US" sz="2000" b="1" dirty="0">
              <a:solidFill>
                <a:srgbClr val="002060"/>
              </a:solidFill>
            </a:endParaRPr>
          </a:p>
        </p:txBody>
      </p:sp>
      <p:pic>
        <p:nvPicPr>
          <p:cNvPr id="4" name="Picture 3" descr="no_parking_sign_slash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53200" y="2209800"/>
            <a:ext cx="609600" cy="571500"/>
          </a:xfrm>
          <a:prstGeom prst="rect">
            <a:avLst/>
          </a:prstGeom>
        </p:spPr>
      </p:pic>
      <p:pic>
        <p:nvPicPr>
          <p:cNvPr id="5" name="Picture 4" descr="Yiel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772400" y="5048250"/>
            <a:ext cx="723900" cy="542925"/>
          </a:xfrm>
          <a:prstGeom prst="rect">
            <a:avLst/>
          </a:prstGeom>
        </p:spPr>
      </p:pic>
      <p:pic>
        <p:nvPicPr>
          <p:cNvPr id="6" name="Picture 5" descr="stop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7010400" y="5867400"/>
            <a:ext cx="459201" cy="39212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/>
              <a:t>Animals use non-verbal communication all the time. Humans use hand gestures.</a:t>
            </a:r>
          </a:p>
          <a:p>
            <a:r>
              <a:rPr lang="en-US" dirty="0" smtClean="0"/>
              <a:t>BETTER:</a:t>
            </a:r>
          </a:p>
          <a:p>
            <a:r>
              <a:rPr lang="en-US" sz="2400" dirty="0" smtClean="0"/>
              <a:t>While animals use non-verbal communication all the time, humans only use hand gestures.</a:t>
            </a:r>
          </a:p>
          <a:p>
            <a:r>
              <a:rPr lang="en-US" sz="2400" dirty="0" smtClean="0"/>
              <a:t>Animals use non-verbal communication all the time, but humans can speak, so they only use </a:t>
            </a:r>
            <a:r>
              <a:rPr lang="en-US" sz="2400" smtClean="0"/>
              <a:t>hand gestures.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467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Where is the run-on or  comma splice?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An old, bent woman trudged alongside the busy highway 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  <a:r>
              <a:rPr lang="en-US" dirty="0" smtClean="0"/>
              <a:t>she wore several layers of clothing and pushed a shopping cart laden with her belongings.</a:t>
            </a:r>
          </a:p>
          <a:p>
            <a:endParaRPr lang="en-US" dirty="0" smtClean="0"/>
          </a:p>
          <a:p>
            <a:r>
              <a:rPr lang="en-US" dirty="0" smtClean="0"/>
              <a:t>The computer screen was hard to read, 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  <a:r>
              <a:rPr lang="en-US" dirty="0" smtClean="0"/>
              <a:t>light from the window created a reflection on the screen surface.</a:t>
            </a:r>
          </a:p>
          <a:p>
            <a:endParaRPr lang="en-US" dirty="0" smtClean="0"/>
          </a:p>
          <a:p>
            <a:r>
              <a:rPr lang="en-US" dirty="0" smtClean="0"/>
              <a:t>Fitness is important to Sandra,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  <a:r>
              <a:rPr lang="en-US" dirty="0" smtClean="0"/>
              <a:t> she jogs every morning.</a:t>
            </a:r>
            <a:endParaRPr lang="en-US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 is the run-on or  comma splice?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“What does it take to be successful?” Anthony asked his boss Ms Gray told him, “You have to be willing to make a lot of mistakes.”</a:t>
            </a:r>
          </a:p>
          <a:p>
            <a:endParaRPr lang="en-US" dirty="0" smtClean="0"/>
          </a:p>
          <a:p>
            <a:r>
              <a:rPr lang="en-US" dirty="0" smtClean="0"/>
              <a:t>Vanessa’s brother goes to the university her sister attends a technical school.</a:t>
            </a:r>
          </a:p>
          <a:p>
            <a:endParaRPr lang="en-US" dirty="0" smtClean="0"/>
          </a:p>
          <a:p>
            <a:r>
              <a:rPr lang="en-US" dirty="0" smtClean="0"/>
              <a:t>The store will open in the morning, it is closed for inventory today.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Where is the run-on or comma splice?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Yesterday’s meeting was supposed to last for an hour one hour and forty minutes later, it was still in progress.</a:t>
            </a:r>
          </a:p>
          <a:p>
            <a:endParaRPr lang="en-US" dirty="0" smtClean="0"/>
          </a:p>
          <a:p>
            <a:r>
              <a:rPr lang="en-US" dirty="0" smtClean="0"/>
              <a:t>Maureen had a part-time job, an active social life, and a full load of courses after she received her first test grade, she decided she needed to spend more time on her coursework.</a:t>
            </a:r>
          </a:p>
          <a:p>
            <a:endParaRPr lang="en-US" dirty="0" smtClean="0"/>
          </a:p>
          <a:p>
            <a:r>
              <a:rPr lang="en-US" dirty="0" smtClean="0"/>
              <a:t>No matter how many times </a:t>
            </a:r>
            <a:r>
              <a:rPr lang="en-US" dirty="0" err="1" smtClean="0"/>
              <a:t>Antwan</a:t>
            </a:r>
            <a:r>
              <a:rPr lang="en-US" dirty="0" smtClean="0"/>
              <a:t> went to his instructor’s office, she wasn’t there after a while he decided he needed to make an appointment.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FIVE WAYS OF FIXING RUN-ONS OR COMMA SPLICES </a:t>
            </a:r>
            <a:br>
              <a:rPr lang="en-US" sz="2800" dirty="0" smtClean="0"/>
            </a:br>
            <a:r>
              <a:rPr lang="en-US" sz="2800" dirty="0" smtClean="0"/>
              <a:t>METHOD ONE: THE PERIOD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microwave’s buzzer sounded dinner was ready.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microwave’s buzzer sounded. Dinner was ready.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METHOD TWO: COMMA AND FANBOYS CONJUNCION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microwave’s buzzer sounded dinner was ready.</a:t>
            </a:r>
          </a:p>
          <a:p>
            <a:r>
              <a:rPr lang="en-US" dirty="0" smtClean="0"/>
              <a:t>The microwave’s buzzer sounded, and dinner was ready.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Don’t even think about 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sticking a comma in there 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and turning a run-on sentence 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FF0000"/>
                </a:solidFill>
              </a:rPr>
              <a:t>into a comma splice!!!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4" name="Picture 3" descr="threa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562600" y="3581400"/>
            <a:ext cx="2876550" cy="2735739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3000" tmFilter="0, 0; .2, .5; .8, .5; 1, 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7" dur="1500" autoRev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38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3000" tmFilter="0, 0; .2, .5; .8, .5; 1, 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0" dur="1500" autoRev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1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" dur="3000" tmFilter="0, 0; .2, .5; .8, .5; 1, 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1500" autoRev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4" presetID="26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3000" tmFilter="0, 0; .2, .5; .8, .5; 1, 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6" dur="1500" autoRev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1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5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56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 THREE: SEMICOLON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microwave buzzer sounded dinner was ready.</a:t>
            </a:r>
          </a:p>
          <a:p>
            <a:endParaRPr lang="en-US" dirty="0" smtClean="0"/>
          </a:p>
          <a:p>
            <a:r>
              <a:rPr lang="en-US" dirty="0" smtClean="0"/>
              <a:t>The microwave buzzer sounded; dinner was ready.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METHOD FOUR: SEMICOLON AND TRANSITIONAL EXPRESSION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microwave’s buzzer sounded dinner was ready.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microwave’s buzzer sounded; therefore, dinner was ready.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METHOD FIVE: DEPENDENT CLAUSE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The microwave’s buzzer sounded dinner was ready.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After the microwave’s buzzer sounded, dinner was ready.</a:t>
            </a:r>
          </a:p>
          <a:p>
            <a:r>
              <a:rPr lang="en-US" dirty="0" smtClean="0"/>
              <a:t>When the microwave’s buzzer sounded, dinner was ready.</a:t>
            </a:r>
          </a:p>
          <a:p>
            <a:r>
              <a:rPr lang="en-US" dirty="0" smtClean="0"/>
              <a:t>Dinner was ready when the microwave’s buzzer sounded.</a:t>
            </a:r>
          </a:p>
          <a:p>
            <a:r>
              <a:rPr lang="en-US" dirty="0" smtClean="0"/>
              <a:t>Dinner was ready as soon as the microwave’s buzzer sounded.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erve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Ver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Verve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161</TotalTime>
  <Words>559</Words>
  <Application>Microsoft Office PowerPoint</Application>
  <PresentationFormat>On-screen Show (4:3)</PresentationFormat>
  <Paragraphs>74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Verve</vt:lpstr>
      <vt:lpstr>Run-on sentences and comma splices</vt:lpstr>
      <vt:lpstr>Where is the run-on or  comma splice?</vt:lpstr>
      <vt:lpstr>Where is the run-on or  comma splice?</vt:lpstr>
      <vt:lpstr>Where is the run-on or comma splice?</vt:lpstr>
      <vt:lpstr>FIVE WAYS OF FIXING RUN-ONS OR COMMA SPLICES  METHOD ONE: THE PERIOD</vt:lpstr>
      <vt:lpstr>METHOD TWO: COMMA AND FANBOYS CONJUNCION</vt:lpstr>
      <vt:lpstr>METHOD THREE: SEMICOLON</vt:lpstr>
      <vt:lpstr>METHOD FOUR: SEMICOLON AND TRANSITIONAL EXPRESSION</vt:lpstr>
      <vt:lpstr>METHOD FIVE: DEPENDENT CLAUSE</vt:lpstr>
      <vt:lpstr>Lessons to be learned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ILDIKO MELIS</dc:creator>
  <cp:lastModifiedBy>Idelkio Mellis</cp:lastModifiedBy>
  <cp:revision>27</cp:revision>
  <dcterms:created xsi:type="dcterms:W3CDTF">2007-10-15T04:38:32Z</dcterms:created>
  <dcterms:modified xsi:type="dcterms:W3CDTF">2010-04-14T11:48:29Z</dcterms:modified>
</cp:coreProperties>
</file>