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5" r:id="rId3"/>
    <p:sldId id="275" r:id="rId4"/>
    <p:sldId id="277" r:id="rId5"/>
    <p:sldId id="279" r:id="rId6"/>
    <p:sldId id="259" r:id="rId7"/>
    <p:sldId id="280" r:id="rId8"/>
    <p:sldId id="282" r:id="rId9"/>
    <p:sldId id="263" r:id="rId10"/>
    <p:sldId id="266" r:id="rId11"/>
    <p:sldId id="274" r:id="rId12"/>
    <p:sldId id="267" r:id="rId13"/>
    <p:sldId id="283" r:id="rId14"/>
    <p:sldId id="284" r:id="rId15"/>
    <p:sldId id="285" r:id="rId16"/>
    <p:sldId id="286" r:id="rId17"/>
    <p:sldId id="287" r:id="rId18"/>
    <p:sldId id="288" r:id="rId19"/>
    <p:sldId id="289" r:id="rId20"/>
    <p:sldId id="290" r:id="rId21"/>
    <p:sldId id="291" r:id="rId22"/>
    <p:sldId id="292" r:id="rId23"/>
    <p:sldId id="293"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81" autoAdjust="0"/>
    <p:restoredTop sz="94660"/>
  </p:normalViewPr>
  <p:slideViewPr>
    <p:cSldViewPr snapToGrid="0">
      <p:cViewPr varScale="1">
        <p:scale>
          <a:sx n="88" d="100"/>
          <a:sy n="88" d="100"/>
        </p:scale>
        <p:origin x="12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231207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3525106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9809230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17116737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011622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38970300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20451662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621008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1825807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4DC9E16-572A-435C-9A11-F8C5C0B99C55}" type="datetimeFigureOut">
              <a:rPr lang="en-US" smtClean="0"/>
              <a:t>7/7/2024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27798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DC9E16-572A-435C-9A11-F8C5C0B99C55}" type="datetimeFigureOut">
              <a:rPr lang="en-US" smtClean="0"/>
              <a:t>7/7/2024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2364290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DC9E16-572A-435C-9A11-F8C5C0B99C55}" type="datetimeFigureOut">
              <a:rPr lang="en-US" smtClean="0"/>
              <a:t>7/7/2024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3035541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DC9E16-572A-435C-9A11-F8C5C0B99C55}" type="datetimeFigureOut">
              <a:rPr lang="en-US" smtClean="0"/>
              <a:t>7/7/2024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2700091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C9E16-572A-435C-9A11-F8C5C0B99C55}" type="datetimeFigureOut">
              <a:rPr lang="en-US" smtClean="0"/>
              <a:t>7/7/2024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1860993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4DC9E16-572A-435C-9A11-F8C5C0B99C55}" type="datetimeFigureOut">
              <a:rPr lang="en-US" smtClean="0"/>
              <a:t>7/7/2024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1795859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4DC9E16-572A-435C-9A11-F8C5C0B99C55}" type="datetimeFigureOut">
              <a:rPr lang="en-US" smtClean="0"/>
              <a:t>7/7/2024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DB0CA2-C307-40BD-BE25-51ABC17E5416}" type="slidenum">
              <a:rPr lang="en-US" smtClean="0"/>
              <a:t>‹#›</a:t>
            </a:fld>
            <a:endParaRPr lang="en-US"/>
          </a:p>
        </p:txBody>
      </p:sp>
    </p:spTree>
    <p:extLst>
      <p:ext uri="{BB962C8B-B14F-4D97-AF65-F5344CB8AC3E}">
        <p14:creationId xmlns:p14="http://schemas.microsoft.com/office/powerpoint/2010/main" val="79686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DC9E16-572A-435C-9A11-F8C5C0B99C55}" type="datetimeFigureOut">
              <a:rPr lang="en-US" smtClean="0"/>
              <a:t>7/7/2024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ADB0CA2-C307-40BD-BE25-51ABC17E5416}" type="slidenum">
              <a:rPr lang="en-US" smtClean="0"/>
              <a:t>‹#›</a:t>
            </a:fld>
            <a:endParaRPr lang="en-US"/>
          </a:p>
        </p:txBody>
      </p:sp>
    </p:spTree>
    <p:extLst>
      <p:ext uri="{BB962C8B-B14F-4D97-AF65-F5344CB8AC3E}">
        <p14:creationId xmlns:p14="http://schemas.microsoft.com/office/powerpoint/2010/main" val="74628667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1121229"/>
            <a:ext cx="9448800" cy="2507272"/>
          </a:xfrm>
        </p:spPr>
        <p:txBody>
          <a:bodyPr>
            <a:normAutofit/>
          </a:bodyPr>
          <a:lstStyle/>
          <a:p>
            <a:pPr algn="ctr"/>
            <a:r>
              <a:rPr lang="en-US" dirty="0"/>
              <a:t>Introduction to </a:t>
            </a:r>
            <a:br>
              <a:rPr lang="en-US" dirty="0"/>
            </a:br>
            <a:r>
              <a:rPr lang="en-US" dirty="0"/>
              <a:t>3D Printing and prototyping </a:t>
            </a:r>
          </a:p>
        </p:txBody>
      </p:sp>
      <p:sp>
        <p:nvSpPr>
          <p:cNvPr id="3" name="Subtitle 2"/>
          <p:cNvSpPr>
            <a:spLocks noGrp="1"/>
          </p:cNvSpPr>
          <p:nvPr>
            <p:ph type="subTitle" idx="1"/>
          </p:nvPr>
        </p:nvSpPr>
        <p:spPr/>
        <p:txBody>
          <a:bodyPr>
            <a:noAutofit/>
          </a:bodyPr>
          <a:lstStyle/>
          <a:p>
            <a:pPr algn="ctr"/>
            <a:r>
              <a:rPr lang="en-US" sz="2400" dirty="0"/>
              <a:t>Everything you wanted to know about 3D printing…</a:t>
            </a:r>
          </a:p>
        </p:txBody>
      </p:sp>
    </p:spTree>
    <p:extLst>
      <p:ext uri="{BB962C8B-B14F-4D97-AF65-F5344CB8AC3E}">
        <p14:creationId xmlns:p14="http://schemas.microsoft.com/office/powerpoint/2010/main" val="28325136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3D Printing and Sustainability</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a:xfrm>
            <a:off x="5933613" y="1690688"/>
            <a:ext cx="4184034" cy="4737326"/>
          </a:xfrm>
        </p:spPr>
        <p:txBody>
          <a:bodyPr>
            <a:noAutofit/>
          </a:bodyPr>
          <a:lstStyle/>
          <a:p>
            <a:r>
              <a:rPr lang="en-US" sz="2800" dirty="0"/>
              <a:t>3D printing with non harmful materials</a:t>
            </a:r>
          </a:p>
          <a:p>
            <a:r>
              <a:rPr lang="en-US" sz="2800" dirty="0"/>
              <a:t>3D printing generates almost no waste during manufacturing, and does not require lubricants (oil based product)</a:t>
            </a:r>
          </a:p>
          <a:p>
            <a:r>
              <a:rPr lang="en-US" sz="2800" dirty="0"/>
              <a:t>Can be used to create replacement parts</a:t>
            </a:r>
          </a:p>
        </p:txBody>
      </p:sp>
    </p:spTree>
    <p:extLst>
      <p:ext uri="{BB962C8B-B14F-4D97-AF65-F5344CB8AC3E}">
        <p14:creationId xmlns:p14="http://schemas.microsoft.com/office/powerpoint/2010/main" val="1350439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ircle(in)">
                                      <p:cBhvr>
                                        <p:cTn id="12" dur="20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ircle(in)">
                                      <p:cBhvr>
                                        <p:cTn id="17"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can be printed?</a:t>
            </a:r>
          </a:p>
        </p:txBody>
      </p:sp>
      <p:sp>
        <p:nvSpPr>
          <p:cNvPr id="3" name="Content Placeholder 2"/>
          <p:cNvSpPr>
            <a:spLocks noGrp="1"/>
          </p:cNvSpPr>
          <p:nvPr>
            <p:ph sz="half" idx="1"/>
          </p:nvPr>
        </p:nvSpPr>
        <p:spPr/>
        <p:txBody>
          <a:bodyPr>
            <a:normAutofit/>
          </a:bodyPr>
          <a:lstStyle/>
          <a:p>
            <a:r>
              <a:rPr lang="en-US" sz="3200" dirty="0"/>
              <a:t>Organs</a:t>
            </a:r>
          </a:p>
          <a:p>
            <a:r>
              <a:rPr lang="en-US" sz="3200" dirty="0"/>
              <a:t>Food</a:t>
            </a:r>
          </a:p>
          <a:p>
            <a:r>
              <a:rPr lang="en-US" sz="3200" dirty="0"/>
              <a:t>Music instruments</a:t>
            </a:r>
          </a:p>
          <a:p>
            <a:r>
              <a:rPr lang="en-US" sz="3200" dirty="0"/>
              <a:t>Furniture</a:t>
            </a:r>
          </a:p>
          <a:p>
            <a:r>
              <a:rPr lang="en-US" sz="3200" dirty="0"/>
              <a:t>Clothing and shoes</a:t>
            </a:r>
          </a:p>
          <a:p>
            <a:r>
              <a:rPr lang="en-US" sz="3200" dirty="0"/>
              <a:t>Optics</a:t>
            </a:r>
          </a:p>
        </p:txBody>
      </p:sp>
      <p:sp>
        <p:nvSpPr>
          <p:cNvPr id="4" name="Content Placeholder 3"/>
          <p:cNvSpPr>
            <a:spLocks noGrp="1"/>
          </p:cNvSpPr>
          <p:nvPr>
            <p:ph sz="half" idx="2"/>
          </p:nvPr>
        </p:nvSpPr>
        <p:spPr/>
        <p:txBody>
          <a:bodyPr/>
          <a:lstStyle/>
          <a:p>
            <a:endParaRPr lang="en-US" dirty="0"/>
          </a:p>
        </p:txBody>
      </p:sp>
      <p:pic>
        <p:nvPicPr>
          <p:cNvPr id="3074" name="Picture 2" descr="What Is 3D-Printed Food? | Built In">
            <a:extLst>
              <a:ext uri="{FF2B5EF4-FFF2-40B4-BE49-F238E27FC236}">
                <a16:creationId xmlns:a16="http://schemas.microsoft.com/office/drawing/2014/main" id="{6D174905-377A-435A-BD48-99729171D20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57166" y="948381"/>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First-of-its-kind 3D-printed home blends concrete, wood | Cornell Chronicle">
            <a:extLst>
              <a:ext uri="{FF2B5EF4-FFF2-40B4-BE49-F238E27FC236}">
                <a16:creationId xmlns:a16="http://schemas.microsoft.com/office/drawing/2014/main" id="{EDCD0E9D-F2C6-4F47-9B96-FD4E4DE401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67250" y="2628900"/>
            <a:ext cx="28575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7775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in)">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Challenges Facing 3D Printing</a:t>
            </a:r>
          </a:p>
        </p:txBody>
      </p:sp>
      <p:sp>
        <p:nvSpPr>
          <p:cNvPr id="3" name="Content Placeholder 2"/>
          <p:cNvSpPr>
            <a:spLocks noGrp="1"/>
          </p:cNvSpPr>
          <p:nvPr>
            <p:ph sz="half" idx="1"/>
          </p:nvPr>
        </p:nvSpPr>
        <p:spPr/>
        <p:txBody>
          <a:bodyPr>
            <a:noAutofit/>
          </a:bodyPr>
          <a:lstStyle/>
          <a:p>
            <a:r>
              <a:rPr lang="en-US" sz="2800" dirty="0"/>
              <a:t>Intellectual property rights of the 3D printer users.</a:t>
            </a:r>
          </a:p>
          <a:p>
            <a:r>
              <a:rPr lang="en-US" sz="2800" dirty="0"/>
              <a:t>Nearly anything can be printed by them and this is a troubling prospect if criminals use them to create illegal products</a:t>
            </a:r>
          </a:p>
        </p:txBody>
      </p:sp>
      <p:pic>
        <p:nvPicPr>
          <p:cNvPr id="5" name="Content Placeholder 4"/>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764694" y="2002988"/>
            <a:ext cx="3522306" cy="3522306"/>
          </a:xfrm>
        </p:spPr>
      </p:pic>
    </p:spTree>
    <p:extLst>
      <p:ext uri="{BB962C8B-B14F-4D97-AF65-F5344CB8AC3E}">
        <p14:creationId xmlns:p14="http://schemas.microsoft.com/office/powerpoint/2010/main" val="3140157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730363-C977-4863-A34D-0A4B3D32EC09}"/>
              </a:ext>
            </a:extLst>
          </p:cNvPr>
          <p:cNvSpPr>
            <a:spLocks noGrp="1"/>
          </p:cNvSpPr>
          <p:nvPr>
            <p:ph type="title"/>
          </p:nvPr>
        </p:nvSpPr>
        <p:spPr/>
        <p:txBody>
          <a:bodyPr>
            <a:normAutofit/>
          </a:bodyPr>
          <a:lstStyle/>
          <a:p>
            <a:pPr algn="ctr"/>
            <a:r>
              <a:rPr lang="en-US" sz="9600" dirty="0"/>
              <a:t>3D Printing </a:t>
            </a:r>
          </a:p>
        </p:txBody>
      </p:sp>
      <p:sp>
        <p:nvSpPr>
          <p:cNvPr id="3" name="Text Placeholder 2">
            <a:extLst>
              <a:ext uri="{FF2B5EF4-FFF2-40B4-BE49-F238E27FC236}">
                <a16:creationId xmlns:a16="http://schemas.microsoft.com/office/drawing/2014/main" id="{57510F80-1B66-4696-A13B-B06DA9BFB96E}"/>
              </a:ext>
            </a:extLst>
          </p:cNvPr>
          <p:cNvSpPr>
            <a:spLocks noGrp="1"/>
          </p:cNvSpPr>
          <p:nvPr>
            <p:ph type="body" idx="1"/>
          </p:nvPr>
        </p:nvSpPr>
        <p:spPr/>
        <p:txBody>
          <a:bodyPr>
            <a:normAutofit/>
          </a:bodyPr>
          <a:lstStyle/>
          <a:p>
            <a:pPr algn="ctr"/>
            <a:r>
              <a:rPr lang="en-US" sz="9600" dirty="0"/>
              <a:t>SAFETY</a:t>
            </a:r>
          </a:p>
        </p:txBody>
      </p:sp>
    </p:spTree>
    <p:extLst>
      <p:ext uri="{BB962C8B-B14F-4D97-AF65-F5344CB8AC3E}">
        <p14:creationId xmlns:p14="http://schemas.microsoft.com/office/powerpoint/2010/main" val="397658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F09B9-B66D-41F5-817F-ABFD20BA1760}"/>
              </a:ext>
            </a:extLst>
          </p:cNvPr>
          <p:cNvSpPr>
            <a:spLocks noGrp="1"/>
          </p:cNvSpPr>
          <p:nvPr>
            <p:ph type="title"/>
          </p:nvPr>
        </p:nvSpPr>
        <p:spPr/>
        <p:txBody>
          <a:bodyPr/>
          <a:lstStyle/>
          <a:p>
            <a:r>
              <a:rPr lang="en-US" dirty="0"/>
              <a:t>Understanding your role in safety </a:t>
            </a:r>
          </a:p>
        </p:txBody>
      </p:sp>
      <p:sp>
        <p:nvSpPr>
          <p:cNvPr id="3" name="Content Placeholder 2">
            <a:extLst>
              <a:ext uri="{FF2B5EF4-FFF2-40B4-BE49-F238E27FC236}">
                <a16:creationId xmlns:a16="http://schemas.microsoft.com/office/drawing/2014/main" id="{1F9FFA34-58D6-4B3F-A211-06EF48BC41E1}"/>
              </a:ext>
            </a:extLst>
          </p:cNvPr>
          <p:cNvSpPr>
            <a:spLocks noGrp="1"/>
          </p:cNvSpPr>
          <p:nvPr>
            <p:ph idx="1"/>
          </p:nvPr>
        </p:nvSpPr>
        <p:spPr>
          <a:xfrm>
            <a:off x="677334" y="2160589"/>
            <a:ext cx="11119250" cy="3880773"/>
          </a:xfrm>
        </p:spPr>
        <p:txBody>
          <a:bodyPr>
            <a:normAutofit fontScale="77500" lnSpcReduction="20000"/>
          </a:bodyPr>
          <a:lstStyle/>
          <a:p>
            <a:pPr fontAlgn="base"/>
            <a:r>
              <a:rPr lang="en-US" sz="5700" dirty="0"/>
              <a:t>identify the parts of a 3D printer</a:t>
            </a:r>
          </a:p>
          <a:p>
            <a:pPr fontAlgn="base"/>
            <a:r>
              <a:rPr lang="en-US" sz="5700" dirty="0"/>
              <a:t>to explain what each part of a 3D printer is used for</a:t>
            </a:r>
          </a:p>
          <a:p>
            <a:pPr fontAlgn="base"/>
            <a:r>
              <a:rPr lang="en-US" sz="5700" dirty="0"/>
              <a:t>to identify the risks involved in 3D printing</a:t>
            </a:r>
          </a:p>
          <a:p>
            <a:pPr fontAlgn="base"/>
            <a:r>
              <a:rPr lang="en-US" sz="5700" dirty="0"/>
              <a:t>to explain how to safely use a 3D printer</a:t>
            </a:r>
          </a:p>
          <a:p>
            <a:endParaRPr lang="en-US" dirty="0"/>
          </a:p>
        </p:txBody>
      </p:sp>
    </p:spTree>
    <p:extLst>
      <p:ext uri="{BB962C8B-B14F-4D97-AF65-F5344CB8AC3E}">
        <p14:creationId xmlns:p14="http://schemas.microsoft.com/office/powerpoint/2010/main" val="27339737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0BCCD-EDB8-4A53-BDC4-06F7C601DEAD}"/>
              </a:ext>
            </a:extLst>
          </p:cNvPr>
          <p:cNvSpPr>
            <a:spLocks noGrp="1"/>
          </p:cNvSpPr>
          <p:nvPr>
            <p:ph type="title"/>
          </p:nvPr>
        </p:nvSpPr>
        <p:spPr>
          <a:xfrm>
            <a:off x="677334" y="156237"/>
            <a:ext cx="8596668" cy="1320800"/>
          </a:xfrm>
        </p:spPr>
        <p:txBody>
          <a:bodyPr>
            <a:normAutofit/>
          </a:bodyPr>
          <a:lstStyle/>
          <a:p>
            <a:r>
              <a:rPr lang="en-US" sz="6000" dirty="0"/>
              <a:t>Parts of the 3D printer:</a:t>
            </a:r>
          </a:p>
        </p:txBody>
      </p:sp>
      <p:sp>
        <p:nvSpPr>
          <p:cNvPr id="3" name="Content Placeholder 2">
            <a:extLst>
              <a:ext uri="{FF2B5EF4-FFF2-40B4-BE49-F238E27FC236}">
                <a16:creationId xmlns:a16="http://schemas.microsoft.com/office/drawing/2014/main" id="{1E2BAD0E-39DD-4A32-BA8D-053BEB5E8DF3}"/>
              </a:ext>
            </a:extLst>
          </p:cNvPr>
          <p:cNvSpPr>
            <a:spLocks noGrp="1"/>
          </p:cNvSpPr>
          <p:nvPr>
            <p:ph idx="1"/>
          </p:nvPr>
        </p:nvSpPr>
        <p:spPr>
          <a:xfrm>
            <a:off x="677334" y="1721709"/>
            <a:ext cx="8596668" cy="4319654"/>
          </a:xfrm>
        </p:spPr>
        <p:txBody>
          <a:bodyPr>
            <a:noAutofit/>
          </a:bodyPr>
          <a:lstStyle/>
          <a:p>
            <a:pPr fontAlgn="base"/>
            <a:r>
              <a:rPr lang="en-US" sz="2800" b="1" dirty="0"/>
              <a:t>Control Panel/Screen </a:t>
            </a:r>
            <a:r>
              <a:rPr lang="en-US" sz="2800" dirty="0"/>
              <a:t>- computer screen that lets you customize settings and start your print.</a:t>
            </a:r>
            <a:br>
              <a:rPr lang="en-US" sz="2800" dirty="0"/>
            </a:br>
            <a:endParaRPr lang="en-US" sz="2800" dirty="0"/>
          </a:p>
          <a:p>
            <a:pPr fontAlgn="base"/>
            <a:r>
              <a:rPr lang="en-US" sz="2800" b="1" dirty="0"/>
              <a:t>Filament </a:t>
            </a:r>
            <a:r>
              <a:rPr lang="en-US" sz="2800" dirty="0"/>
              <a:t>- material inserted into the printer and melted down to create the model.</a:t>
            </a:r>
            <a:br>
              <a:rPr lang="en-US" sz="2800" dirty="0"/>
            </a:br>
            <a:endParaRPr lang="en-US" sz="2800" dirty="0"/>
          </a:p>
          <a:p>
            <a:r>
              <a:rPr lang="en-US" sz="2800" b="1" dirty="0"/>
              <a:t>Print Head </a:t>
            </a:r>
            <a:r>
              <a:rPr lang="en-US" sz="2800" dirty="0"/>
              <a:t>- component that does </a:t>
            </a:r>
            <a:r>
              <a:rPr lang="en-US" sz="2800" i="1" dirty="0"/>
              <a:t>a lot </a:t>
            </a:r>
            <a:r>
              <a:rPr lang="en-US" sz="2800" dirty="0"/>
              <a:t>of the work - moves around the model and contains a motor, extruder, cooling fan</a:t>
            </a:r>
          </a:p>
        </p:txBody>
      </p:sp>
    </p:spTree>
    <p:extLst>
      <p:ext uri="{BB962C8B-B14F-4D97-AF65-F5344CB8AC3E}">
        <p14:creationId xmlns:p14="http://schemas.microsoft.com/office/powerpoint/2010/main" val="9188239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53A0BB-E82B-429D-8EE5-1217389892A4}"/>
              </a:ext>
            </a:extLst>
          </p:cNvPr>
          <p:cNvSpPr>
            <a:spLocks noGrp="1"/>
          </p:cNvSpPr>
          <p:nvPr>
            <p:ph type="title"/>
          </p:nvPr>
        </p:nvSpPr>
        <p:spPr/>
        <p:txBody>
          <a:bodyPr>
            <a:normAutofit/>
          </a:bodyPr>
          <a:lstStyle/>
          <a:p>
            <a:pPr algn="ctr"/>
            <a:r>
              <a:rPr lang="en-US" sz="8000" dirty="0"/>
              <a:t>Filament </a:t>
            </a:r>
          </a:p>
        </p:txBody>
      </p:sp>
      <p:sp>
        <p:nvSpPr>
          <p:cNvPr id="3" name="Content Placeholder 2">
            <a:extLst>
              <a:ext uri="{FF2B5EF4-FFF2-40B4-BE49-F238E27FC236}">
                <a16:creationId xmlns:a16="http://schemas.microsoft.com/office/drawing/2014/main" id="{90C829A1-EDA9-472F-B5F8-0947BD5487B3}"/>
              </a:ext>
            </a:extLst>
          </p:cNvPr>
          <p:cNvSpPr>
            <a:spLocks noGrp="1"/>
          </p:cNvSpPr>
          <p:nvPr>
            <p:ph idx="1"/>
          </p:nvPr>
        </p:nvSpPr>
        <p:spPr/>
        <p:txBody>
          <a:bodyPr>
            <a:normAutofit lnSpcReduction="10000"/>
          </a:bodyPr>
          <a:lstStyle/>
          <a:p>
            <a:pPr fontAlgn="base"/>
            <a:r>
              <a:rPr lang="en-US" sz="3200" dirty="0"/>
              <a:t>Many different types of filament: PLA, ABS, nylon, etc.; each type is made from different materials</a:t>
            </a:r>
          </a:p>
          <a:p>
            <a:pPr fontAlgn="base"/>
            <a:r>
              <a:rPr lang="en-US" sz="3200" dirty="0"/>
              <a:t>Filament emits fumes when heated and melted</a:t>
            </a:r>
          </a:p>
          <a:p>
            <a:pPr fontAlgn="base"/>
            <a:r>
              <a:rPr lang="en-US" sz="3200" dirty="0"/>
              <a:t>PLA - safest/healthiest known as of now (2020) This is what we use and is made from corn</a:t>
            </a:r>
          </a:p>
          <a:p>
            <a:endParaRPr lang="en-US" dirty="0"/>
          </a:p>
        </p:txBody>
      </p:sp>
    </p:spTree>
    <p:extLst>
      <p:ext uri="{BB962C8B-B14F-4D97-AF65-F5344CB8AC3E}">
        <p14:creationId xmlns:p14="http://schemas.microsoft.com/office/powerpoint/2010/main" val="41620179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3E5E-6F31-4A9E-A3D1-A330050BC474}"/>
              </a:ext>
            </a:extLst>
          </p:cNvPr>
          <p:cNvSpPr>
            <a:spLocks noGrp="1"/>
          </p:cNvSpPr>
          <p:nvPr>
            <p:ph type="title"/>
          </p:nvPr>
        </p:nvSpPr>
        <p:spPr/>
        <p:txBody>
          <a:bodyPr>
            <a:noAutofit/>
          </a:bodyPr>
          <a:lstStyle/>
          <a:p>
            <a:r>
              <a:rPr lang="en-US" sz="6600" b="1" i="1" dirty="0"/>
              <a:t>Print Head</a:t>
            </a:r>
            <a:br>
              <a:rPr lang="en-US" sz="6600" dirty="0"/>
            </a:br>
            <a:endParaRPr lang="en-US" sz="6600" dirty="0"/>
          </a:p>
        </p:txBody>
      </p:sp>
      <p:sp>
        <p:nvSpPr>
          <p:cNvPr id="3" name="Content Placeholder 2">
            <a:extLst>
              <a:ext uri="{FF2B5EF4-FFF2-40B4-BE49-F238E27FC236}">
                <a16:creationId xmlns:a16="http://schemas.microsoft.com/office/drawing/2014/main" id="{3276A3A2-2703-47CC-A907-3D9688DC6B95}"/>
              </a:ext>
            </a:extLst>
          </p:cNvPr>
          <p:cNvSpPr>
            <a:spLocks noGrp="1"/>
          </p:cNvSpPr>
          <p:nvPr>
            <p:ph idx="1"/>
          </p:nvPr>
        </p:nvSpPr>
        <p:spPr/>
        <p:txBody>
          <a:bodyPr>
            <a:normAutofit/>
          </a:bodyPr>
          <a:lstStyle/>
          <a:p>
            <a:pPr fontAlgn="base"/>
            <a:r>
              <a:rPr lang="en-US" sz="4000" dirty="0"/>
              <a:t>Moves around quickly, and not always predictably</a:t>
            </a:r>
            <a:endParaRPr lang="en-US" sz="4000" b="1" dirty="0"/>
          </a:p>
          <a:p>
            <a:pPr fontAlgn="base"/>
            <a:r>
              <a:rPr lang="en-US" sz="4000" dirty="0"/>
              <a:t>Risk of pinching and burning</a:t>
            </a:r>
          </a:p>
          <a:p>
            <a:r>
              <a:rPr lang="en-US" sz="4000" dirty="0"/>
              <a:t>Has </a:t>
            </a:r>
            <a:r>
              <a:rPr lang="en-US" sz="4000" i="1" dirty="0"/>
              <a:t>very hot</a:t>
            </a:r>
            <a:r>
              <a:rPr lang="en-US" sz="4000" dirty="0"/>
              <a:t> parts attached, such as the extruder nozzle</a:t>
            </a:r>
          </a:p>
        </p:txBody>
      </p:sp>
    </p:spTree>
    <p:extLst>
      <p:ext uri="{BB962C8B-B14F-4D97-AF65-F5344CB8AC3E}">
        <p14:creationId xmlns:p14="http://schemas.microsoft.com/office/powerpoint/2010/main" val="7355761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3B623-E76F-4919-A8E8-F632FEAAFEB2}"/>
              </a:ext>
            </a:extLst>
          </p:cNvPr>
          <p:cNvSpPr>
            <a:spLocks noGrp="1"/>
          </p:cNvSpPr>
          <p:nvPr>
            <p:ph type="title"/>
          </p:nvPr>
        </p:nvSpPr>
        <p:spPr/>
        <p:txBody>
          <a:bodyPr>
            <a:normAutofit/>
          </a:bodyPr>
          <a:lstStyle/>
          <a:p>
            <a:r>
              <a:rPr lang="en-US" sz="4400" dirty="0"/>
              <a:t>Parts of the 3D printers</a:t>
            </a:r>
          </a:p>
        </p:txBody>
      </p:sp>
      <p:sp>
        <p:nvSpPr>
          <p:cNvPr id="3" name="Content Placeholder 2">
            <a:extLst>
              <a:ext uri="{FF2B5EF4-FFF2-40B4-BE49-F238E27FC236}">
                <a16:creationId xmlns:a16="http://schemas.microsoft.com/office/drawing/2014/main" id="{A220BF87-1DEC-4B81-94A7-E6330CA75CB5}"/>
              </a:ext>
            </a:extLst>
          </p:cNvPr>
          <p:cNvSpPr>
            <a:spLocks noGrp="1"/>
          </p:cNvSpPr>
          <p:nvPr>
            <p:ph idx="1"/>
          </p:nvPr>
        </p:nvSpPr>
        <p:spPr/>
        <p:txBody>
          <a:bodyPr>
            <a:normAutofit/>
          </a:bodyPr>
          <a:lstStyle/>
          <a:p>
            <a:pPr fontAlgn="base"/>
            <a:r>
              <a:rPr lang="en-US" sz="3200" b="1" dirty="0"/>
              <a:t>Extruder </a:t>
            </a:r>
            <a:r>
              <a:rPr lang="en-US" sz="3200" dirty="0"/>
              <a:t>- machinery inside the print head that processes and melts the filament</a:t>
            </a:r>
            <a:endParaRPr lang="en-US" sz="3200" b="1" dirty="0"/>
          </a:p>
          <a:p>
            <a:pPr fontAlgn="base"/>
            <a:r>
              <a:rPr lang="en-US" sz="3200" b="1" dirty="0"/>
              <a:t>Nozzle</a:t>
            </a:r>
            <a:r>
              <a:rPr lang="en-US" sz="3200" dirty="0"/>
              <a:t> - hot tip at end of extruder the deposits melted filament onto print bed</a:t>
            </a:r>
            <a:endParaRPr lang="en-US" sz="3200" b="1" dirty="0"/>
          </a:p>
          <a:p>
            <a:r>
              <a:rPr lang="en-US" sz="3200" b="1" dirty="0"/>
              <a:t>Build Plate/Print Bed</a:t>
            </a:r>
            <a:r>
              <a:rPr lang="en-US" sz="3200" dirty="0"/>
              <a:t> - heated surface on which the 3d model is adhered to and built</a:t>
            </a:r>
          </a:p>
        </p:txBody>
      </p:sp>
    </p:spTree>
    <p:extLst>
      <p:ext uri="{BB962C8B-B14F-4D97-AF65-F5344CB8AC3E}">
        <p14:creationId xmlns:p14="http://schemas.microsoft.com/office/powerpoint/2010/main" val="1130918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F6502-7635-49DF-8929-C9990AF974C8}"/>
              </a:ext>
            </a:extLst>
          </p:cNvPr>
          <p:cNvSpPr>
            <a:spLocks noGrp="1"/>
          </p:cNvSpPr>
          <p:nvPr>
            <p:ph type="title"/>
          </p:nvPr>
        </p:nvSpPr>
        <p:spPr/>
        <p:txBody>
          <a:bodyPr/>
          <a:lstStyle/>
          <a:p>
            <a:r>
              <a:rPr lang="en-US" b="1" i="1" dirty="0"/>
              <a:t>Extruder &amp; Nozzle</a:t>
            </a:r>
            <a:br>
              <a:rPr lang="en-US" dirty="0"/>
            </a:br>
            <a:endParaRPr lang="en-US" dirty="0"/>
          </a:p>
        </p:txBody>
      </p:sp>
      <p:sp>
        <p:nvSpPr>
          <p:cNvPr id="3" name="Content Placeholder 2">
            <a:extLst>
              <a:ext uri="{FF2B5EF4-FFF2-40B4-BE49-F238E27FC236}">
                <a16:creationId xmlns:a16="http://schemas.microsoft.com/office/drawing/2014/main" id="{29A2FD37-3146-40AF-B529-578F2E24868A}"/>
              </a:ext>
            </a:extLst>
          </p:cNvPr>
          <p:cNvSpPr>
            <a:spLocks noGrp="1"/>
          </p:cNvSpPr>
          <p:nvPr>
            <p:ph idx="1"/>
          </p:nvPr>
        </p:nvSpPr>
        <p:spPr/>
        <p:txBody>
          <a:bodyPr/>
          <a:lstStyle/>
          <a:p>
            <a:pPr fontAlgn="base"/>
            <a:r>
              <a:rPr lang="en-US" sz="3200" dirty="0"/>
              <a:t>Exposed end of the extruder (the nozzle part) gets very HOT - depending on the printer, may reach up to 600℉!</a:t>
            </a:r>
          </a:p>
          <a:p>
            <a:pPr fontAlgn="base"/>
            <a:r>
              <a:rPr lang="en-US" sz="3200" dirty="0"/>
              <a:t>Nozzle is made of metal, and can shock you when touched</a:t>
            </a:r>
          </a:p>
          <a:p>
            <a:pPr fontAlgn="base"/>
            <a:r>
              <a:rPr lang="en-US" sz="3200" dirty="0"/>
              <a:t>Nozzle gets clogged and requires unclogging; can burn you if not cool enough</a:t>
            </a:r>
          </a:p>
          <a:p>
            <a:endParaRPr lang="en-US" dirty="0"/>
          </a:p>
        </p:txBody>
      </p:sp>
    </p:spTree>
    <p:extLst>
      <p:ext uri="{BB962C8B-B14F-4D97-AF65-F5344CB8AC3E}">
        <p14:creationId xmlns:p14="http://schemas.microsoft.com/office/powerpoint/2010/main" val="2785531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Applications of 3D Printing</a:t>
            </a:r>
          </a:p>
        </p:txBody>
      </p:sp>
      <p:sp>
        <p:nvSpPr>
          <p:cNvPr id="3" name="Content Placeholder 2"/>
          <p:cNvSpPr>
            <a:spLocks noGrp="1"/>
          </p:cNvSpPr>
          <p:nvPr>
            <p:ph sz="half" idx="1"/>
          </p:nvPr>
        </p:nvSpPr>
        <p:spPr>
          <a:xfrm>
            <a:off x="677334" y="2160589"/>
            <a:ext cx="9035077" cy="3880772"/>
          </a:xfrm>
        </p:spPr>
        <p:txBody>
          <a:bodyPr>
            <a:noAutofit/>
          </a:bodyPr>
          <a:lstStyle/>
          <a:p>
            <a:r>
              <a:rPr lang="en-US" sz="3600" dirty="0"/>
              <a:t>Prototyping</a:t>
            </a:r>
          </a:p>
          <a:p>
            <a:r>
              <a:rPr lang="en-US" sz="3600" dirty="0"/>
              <a:t>Modeling – art or activity of making 3D models</a:t>
            </a:r>
          </a:p>
          <a:p>
            <a:r>
              <a:rPr lang="en-US" sz="3600" dirty="0"/>
              <a:t>Custom Parts</a:t>
            </a:r>
          </a:p>
          <a:p>
            <a:r>
              <a:rPr lang="en-US" sz="3600" dirty="0"/>
              <a:t>Design</a:t>
            </a:r>
          </a:p>
          <a:p>
            <a:r>
              <a:rPr lang="en-US" sz="3600" dirty="0"/>
              <a:t>Research</a:t>
            </a:r>
          </a:p>
        </p:txBody>
      </p:sp>
      <p:pic>
        <p:nvPicPr>
          <p:cNvPr id="2050" name="Picture 2" descr="What Can 3D Printing Be Used For? Here Are 10 Amazing Examples">
            <a:extLst>
              <a:ext uri="{FF2B5EF4-FFF2-40B4-BE49-F238E27FC236}">
                <a16:creationId xmlns:a16="http://schemas.microsoft.com/office/drawing/2014/main" id="{8A089506-6146-4732-8732-991890370B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7863" y="3323969"/>
            <a:ext cx="4624235" cy="30772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38340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9470F-23C6-45FD-91E0-0A37DD7DB42C}"/>
              </a:ext>
            </a:extLst>
          </p:cNvPr>
          <p:cNvSpPr>
            <a:spLocks noGrp="1"/>
          </p:cNvSpPr>
          <p:nvPr>
            <p:ph type="title"/>
          </p:nvPr>
        </p:nvSpPr>
        <p:spPr/>
        <p:txBody>
          <a:bodyPr/>
          <a:lstStyle/>
          <a:p>
            <a:r>
              <a:rPr lang="en-US" b="1" i="1" dirty="0"/>
              <a:t>Build Plate/Print Bed</a:t>
            </a:r>
            <a:br>
              <a:rPr lang="en-US" dirty="0"/>
            </a:br>
            <a:endParaRPr lang="en-US" dirty="0"/>
          </a:p>
        </p:txBody>
      </p:sp>
      <p:sp>
        <p:nvSpPr>
          <p:cNvPr id="3" name="Content Placeholder 2">
            <a:extLst>
              <a:ext uri="{FF2B5EF4-FFF2-40B4-BE49-F238E27FC236}">
                <a16:creationId xmlns:a16="http://schemas.microsoft.com/office/drawing/2014/main" id="{7182A70D-2B35-48FA-A5C3-F08603DA35F3}"/>
              </a:ext>
            </a:extLst>
          </p:cNvPr>
          <p:cNvSpPr>
            <a:spLocks noGrp="1"/>
          </p:cNvSpPr>
          <p:nvPr>
            <p:ph idx="1"/>
          </p:nvPr>
        </p:nvSpPr>
        <p:spPr/>
        <p:txBody>
          <a:bodyPr/>
          <a:lstStyle/>
          <a:p>
            <a:pPr fontAlgn="base"/>
            <a:r>
              <a:rPr lang="en-US" sz="3600" dirty="0"/>
              <a:t>Heated to an extremely high temperature to help with adhesion</a:t>
            </a:r>
          </a:p>
          <a:p>
            <a:pPr fontAlgn="base"/>
            <a:r>
              <a:rPr lang="en-US" sz="3600" dirty="0"/>
              <a:t>Moves up and down; risk of pinching</a:t>
            </a:r>
          </a:p>
          <a:p>
            <a:pPr fontAlgn="base"/>
            <a:r>
              <a:rPr lang="en-US" sz="3600" dirty="0"/>
              <a:t>Often requires tools to help remove finished model; tools vary, but have their own safety risks</a:t>
            </a:r>
          </a:p>
          <a:p>
            <a:endParaRPr lang="en-US" dirty="0"/>
          </a:p>
        </p:txBody>
      </p:sp>
    </p:spTree>
    <p:extLst>
      <p:ext uri="{BB962C8B-B14F-4D97-AF65-F5344CB8AC3E}">
        <p14:creationId xmlns:p14="http://schemas.microsoft.com/office/powerpoint/2010/main" val="879007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C4B646-A4EB-4437-BC05-67633658D1F5}"/>
              </a:ext>
            </a:extLst>
          </p:cNvPr>
          <p:cNvSpPr>
            <a:spLocks noGrp="1"/>
          </p:cNvSpPr>
          <p:nvPr>
            <p:ph idx="1"/>
          </p:nvPr>
        </p:nvSpPr>
        <p:spPr>
          <a:xfrm>
            <a:off x="677334" y="870857"/>
            <a:ext cx="8596668" cy="5170505"/>
          </a:xfrm>
        </p:spPr>
        <p:txBody>
          <a:bodyPr/>
          <a:lstStyle/>
          <a:p>
            <a:pPr fontAlgn="base"/>
            <a:r>
              <a:rPr lang="en-US" sz="3600" dirty="0"/>
              <a:t>3D printers use electricity, which means the risk of electric shock if not used properly</a:t>
            </a:r>
          </a:p>
          <a:p>
            <a:pPr fontAlgn="base"/>
            <a:r>
              <a:rPr lang="en-US" sz="3600" dirty="0"/>
              <a:t>The extreme heat used in 3D printing can create a potential fire hazard.</a:t>
            </a:r>
          </a:p>
          <a:p>
            <a:pPr fontAlgn="base"/>
            <a:r>
              <a:rPr lang="en-US" sz="3600" dirty="0"/>
              <a:t>There are many different tools used to finish and clean up a 3d printed model. Each tool poses its own risks. </a:t>
            </a:r>
          </a:p>
          <a:p>
            <a:endParaRPr lang="en-US" dirty="0"/>
          </a:p>
        </p:txBody>
      </p:sp>
    </p:spTree>
    <p:extLst>
      <p:ext uri="{BB962C8B-B14F-4D97-AF65-F5344CB8AC3E}">
        <p14:creationId xmlns:p14="http://schemas.microsoft.com/office/powerpoint/2010/main" val="2819163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4892F1-F0AF-4319-8FD2-5F06AE97C4BB}"/>
              </a:ext>
            </a:extLst>
          </p:cNvPr>
          <p:cNvSpPr>
            <a:spLocks noGrp="1"/>
          </p:cNvSpPr>
          <p:nvPr>
            <p:ph type="title"/>
          </p:nvPr>
        </p:nvSpPr>
        <p:spPr/>
        <p:txBody>
          <a:bodyPr>
            <a:normAutofit/>
          </a:bodyPr>
          <a:lstStyle/>
          <a:p>
            <a:r>
              <a:rPr lang="en-US" sz="5400" dirty="0"/>
              <a:t>Printing Checklist</a:t>
            </a:r>
          </a:p>
        </p:txBody>
      </p:sp>
      <p:sp>
        <p:nvSpPr>
          <p:cNvPr id="3" name="Content Placeholder 2">
            <a:extLst>
              <a:ext uri="{FF2B5EF4-FFF2-40B4-BE49-F238E27FC236}">
                <a16:creationId xmlns:a16="http://schemas.microsoft.com/office/drawing/2014/main" id="{0A64E8A8-F465-4574-9823-772298BA35FC}"/>
              </a:ext>
            </a:extLst>
          </p:cNvPr>
          <p:cNvSpPr>
            <a:spLocks noGrp="1"/>
          </p:cNvSpPr>
          <p:nvPr>
            <p:ph idx="1"/>
          </p:nvPr>
        </p:nvSpPr>
        <p:spPr>
          <a:xfrm>
            <a:off x="677334" y="1556657"/>
            <a:ext cx="8596668" cy="4996543"/>
          </a:xfrm>
        </p:spPr>
        <p:txBody>
          <a:bodyPr>
            <a:normAutofit/>
          </a:bodyPr>
          <a:lstStyle/>
          <a:p>
            <a:pPr fontAlgn="base"/>
            <a:r>
              <a:rPr lang="en-US" sz="3600" dirty="0"/>
              <a:t>Remove any objects away from the table the 3D printer is on</a:t>
            </a:r>
          </a:p>
          <a:p>
            <a:pPr fontAlgn="base"/>
            <a:r>
              <a:rPr lang="en-US" sz="3600" dirty="0"/>
              <a:t>Printer should have space to “breathe”</a:t>
            </a:r>
          </a:p>
          <a:p>
            <a:pPr fontAlgn="base"/>
            <a:r>
              <a:rPr lang="en-US" sz="3600" dirty="0"/>
              <a:t>Check electrical cords and outlets for any problems.</a:t>
            </a:r>
          </a:p>
          <a:p>
            <a:pPr fontAlgn="base"/>
            <a:r>
              <a:rPr lang="en-US" sz="3600" dirty="0"/>
              <a:t>DO NOT TOUCH MOVING PARTS WHILE MOVING</a:t>
            </a:r>
          </a:p>
          <a:p>
            <a:endParaRPr lang="en-US" dirty="0"/>
          </a:p>
        </p:txBody>
      </p:sp>
    </p:spTree>
    <p:extLst>
      <p:ext uri="{BB962C8B-B14F-4D97-AF65-F5344CB8AC3E}">
        <p14:creationId xmlns:p14="http://schemas.microsoft.com/office/powerpoint/2010/main" val="1548323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427114-119E-4968-88AA-ADF6D5AC7126}"/>
              </a:ext>
            </a:extLst>
          </p:cNvPr>
          <p:cNvSpPr>
            <a:spLocks noGrp="1"/>
          </p:cNvSpPr>
          <p:nvPr>
            <p:ph idx="1"/>
          </p:nvPr>
        </p:nvSpPr>
        <p:spPr>
          <a:xfrm>
            <a:off x="677334" y="571500"/>
            <a:ext cx="9228666" cy="5981699"/>
          </a:xfrm>
        </p:spPr>
        <p:txBody>
          <a:bodyPr>
            <a:normAutofit/>
          </a:bodyPr>
          <a:lstStyle/>
          <a:p>
            <a:pPr fontAlgn="base"/>
            <a:r>
              <a:rPr lang="en-US" sz="3200" dirty="0"/>
              <a:t>Beware of very hot parts, such as the extruder nozzle and print bed/build plate.</a:t>
            </a:r>
          </a:p>
          <a:p>
            <a:pPr fontAlgn="base"/>
            <a:r>
              <a:rPr lang="en-US" sz="3200" dirty="0"/>
              <a:t>Print in a well-ventilated area.</a:t>
            </a:r>
          </a:p>
          <a:p>
            <a:pPr fontAlgn="base"/>
            <a:r>
              <a:rPr lang="en-US" sz="3200" dirty="0"/>
              <a:t>Always print with guards (doors) closed</a:t>
            </a:r>
          </a:p>
          <a:p>
            <a:pPr fontAlgn="base"/>
            <a:r>
              <a:rPr lang="en-US" sz="3200" dirty="0"/>
              <a:t>Do not start print by yourself – a </a:t>
            </a:r>
            <a:r>
              <a:rPr lang="en-US" sz="3200" b="1" dirty="0"/>
              <a:t>teacher</a:t>
            </a:r>
            <a:r>
              <a:rPr lang="en-US" sz="3200" dirty="0"/>
              <a:t> must send and set the print </a:t>
            </a:r>
          </a:p>
          <a:p>
            <a:pPr fontAlgn="base"/>
            <a:r>
              <a:rPr lang="en-US" sz="3200" dirty="0"/>
              <a:t>Wait for the printer to stop completely and cool before removing the print.</a:t>
            </a:r>
          </a:p>
          <a:p>
            <a:pPr fontAlgn="base"/>
            <a:r>
              <a:rPr lang="en-US" sz="3200" dirty="0"/>
              <a:t>Be careful with tools used to remove and clean up the print. </a:t>
            </a:r>
          </a:p>
          <a:p>
            <a:endParaRPr lang="en-US" dirty="0"/>
          </a:p>
        </p:txBody>
      </p:sp>
    </p:spTree>
    <p:extLst>
      <p:ext uri="{BB962C8B-B14F-4D97-AF65-F5344CB8AC3E}">
        <p14:creationId xmlns:p14="http://schemas.microsoft.com/office/powerpoint/2010/main" val="2739202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6A099-2C3B-4549-87A1-D64D729A86F5}"/>
              </a:ext>
            </a:extLst>
          </p:cNvPr>
          <p:cNvSpPr>
            <a:spLocks noGrp="1"/>
          </p:cNvSpPr>
          <p:nvPr>
            <p:ph type="title"/>
          </p:nvPr>
        </p:nvSpPr>
        <p:spPr>
          <a:xfrm>
            <a:off x="1585784" y="344243"/>
            <a:ext cx="8610600" cy="1293028"/>
          </a:xfrm>
        </p:spPr>
        <p:txBody>
          <a:bodyPr/>
          <a:lstStyle/>
          <a:p>
            <a:pPr algn="ctr"/>
            <a:r>
              <a:rPr lang="en-US" dirty="0"/>
              <a:t>What is 3-D Printing?</a:t>
            </a:r>
            <a:br>
              <a:rPr lang="en-US" dirty="0"/>
            </a:br>
            <a:r>
              <a:rPr lang="en-US" dirty="0"/>
              <a:t>How does it work?</a:t>
            </a:r>
          </a:p>
        </p:txBody>
      </p:sp>
      <p:sp>
        <p:nvSpPr>
          <p:cNvPr id="3" name="Content Placeholder 2">
            <a:extLst>
              <a:ext uri="{FF2B5EF4-FFF2-40B4-BE49-F238E27FC236}">
                <a16:creationId xmlns:a16="http://schemas.microsoft.com/office/drawing/2014/main" id="{C460018E-37D1-46EC-8563-B822C405AFB8}"/>
              </a:ext>
            </a:extLst>
          </p:cNvPr>
          <p:cNvSpPr>
            <a:spLocks noGrp="1"/>
          </p:cNvSpPr>
          <p:nvPr>
            <p:ph sz="half" idx="1"/>
          </p:nvPr>
        </p:nvSpPr>
        <p:spPr>
          <a:xfrm>
            <a:off x="685800" y="2194559"/>
            <a:ext cx="9987643" cy="4239192"/>
          </a:xfrm>
        </p:spPr>
        <p:txBody>
          <a:bodyPr>
            <a:noAutofit/>
          </a:bodyPr>
          <a:lstStyle/>
          <a:p>
            <a:r>
              <a:rPr lang="en-US" sz="3200" dirty="0"/>
              <a:t>3D printing refers to a technology that </a:t>
            </a:r>
          </a:p>
          <a:p>
            <a:pPr lvl="1"/>
            <a:r>
              <a:rPr lang="en-US" sz="3000" dirty="0"/>
              <a:t>allows someone to design a three dimensional object in a computer aided design (CAD) program.  </a:t>
            </a:r>
          </a:p>
          <a:p>
            <a:pPr lvl="1"/>
            <a:r>
              <a:rPr lang="en-US" sz="3000" dirty="0"/>
              <a:t>S</a:t>
            </a:r>
            <a:r>
              <a:rPr lang="en-US" sz="3200" dirty="0"/>
              <a:t>oftware translates that 3D object taking many slices of the object </a:t>
            </a:r>
          </a:p>
          <a:p>
            <a:pPr lvl="1"/>
            <a:r>
              <a:rPr lang="en-US" sz="3000" dirty="0"/>
              <a:t>the 3D object is built by laying down hundreds of thin layers on top of one another of melted filament</a:t>
            </a:r>
          </a:p>
        </p:txBody>
      </p:sp>
    </p:spTree>
    <p:extLst>
      <p:ext uri="{BB962C8B-B14F-4D97-AF65-F5344CB8AC3E}">
        <p14:creationId xmlns:p14="http://schemas.microsoft.com/office/powerpoint/2010/main" val="624602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6A099-2C3B-4549-87A1-D64D729A86F5}"/>
              </a:ext>
            </a:extLst>
          </p:cNvPr>
          <p:cNvSpPr>
            <a:spLocks noGrp="1"/>
          </p:cNvSpPr>
          <p:nvPr>
            <p:ph type="title"/>
          </p:nvPr>
        </p:nvSpPr>
        <p:spPr>
          <a:xfrm>
            <a:off x="1585784" y="344243"/>
            <a:ext cx="8610600" cy="1293028"/>
          </a:xfrm>
        </p:spPr>
        <p:txBody>
          <a:bodyPr/>
          <a:lstStyle/>
          <a:p>
            <a:pPr algn="ctr"/>
            <a:r>
              <a:rPr lang="en-US" dirty="0"/>
              <a:t>3D modeling or design</a:t>
            </a:r>
          </a:p>
        </p:txBody>
      </p:sp>
      <p:sp>
        <p:nvSpPr>
          <p:cNvPr id="3" name="Content Placeholder 2">
            <a:extLst>
              <a:ext uri="{FF2B5EF4-FFF2-40B4-BE49-F238E27FC236}">
                <a16:creationId xmlns:a16="http://schemas.microsoft.com/office/drawing/2014/main" id="{C460018E-37D1-46EC-8563-B822C405AFB8}"/>
              </a:ext>
            </a:extLst>
          </p:cNvPr>
          <p:cNvSpPr>
            <a:spLocks noGrp="1"/>
          </p:cNvSpPr>
          <p:nvPr>
            <p:ph sz="half" idx="1"/>
          </p:nvPr>
        </p:nvSpPr>
        <p:spPr>
          <a:xfrm>
            <a:off x="685800" y="2194559"/>
            <a:ext cx="11217876" cy="4239192"/>
          </a:xfrm>
        </p:spPr>
        <p:txBody>
          <a:bodyPr>
            <a:noAutofit/>
          </a:bodyPr>
          <a:lstStyle/>
          <a:p>
            <a:r>
              <a:rPr lang="en-US" sz="5400" dirty="0"/>
              <a:t>AutoCAD</a:t>
            </a:r>
          </a:p>
          <a:p>
            <a:r>
              <a:rPr lang="en-US" sz="5400" dirty="0"/>
              <a:t>SolidWorks</a:t>
            </a:r>
          </a:p>
          <a:p>
            <a:r>
              <a:rPr lang="en-US" sz="5400" dirty="0"/>
              <a:t>Google SketchUp </a:t>
            </a:r>
          </a:p>
          <a:p>
            <a:r>
              <a:rPr lang="en-US" sz="5400" dirty="0" err="1"/>
              <a:t>Tinkercad</a:t>
            </a:r>
            <a:endParaRPr lang="en-US" sz="5400" dirty="0"/>
          </a:p>
        </p:txBody>
      </p:sp>
    </p:spTree>
    <p:extLst>
      <p:ext uri="{BB962C8B-B14F-4D97-AF65-F5344CB8AC3E}">
        <p14:creationId xmlns:p14="http://schemas.microsoft.com/office/powerpoint/2010/main" val="3723301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C53D0-7246-4277-B3D6-2F16D226AEEE}"/>
              </a:ext>
            </a:extLst>
          </p:cNvPr>
          <p:cNvSpPr>
            <a:spLocks noGrp="1"/>
          </p:cNvSpPr>
          <p:nvPr>
            <p:ph type="title"/>
          </p:nvPr>
        </p:nvSpPr>
        <p:spPr>
          <a:xfrm>
            <a:off x="1643448" y="586654"/>
            <a:ext cx="8610600" cy="1293028"/>
          </a:xfrm>
        </p:spPr>
        <p:txBody>
          <a:bodyPr/>
          <a:lstStyle/>
          <a:p>
            <a:pPr algn="ctr"/>
            <a:r>
              <a:rPr lang="en-US" dirty="0"/>
              <a:t>STL file</a:t>
            </a:r>
          </a:p>
        </p:txBody>
      </p:sp>
      <p:sp>
        <p:nvSpPr>
          <p:cNvPr id="3" name="Content Placeholder 2">
            <a:extLst>
              <a:ext uri="{FF2B5EF4-FFF2-40B4-BE49-F238E27FC236}">
                <a16:creationId xmlns:a16="http://schemas.microsoft.com/office/drawing/2014/main" id="{D5386B5B-A83C-4432-BF17-A308FD7833CA}"/>
              </a:ext>
            </a:extLst>
          </p:cNvPr>
          <p:cNvSpPr>
            <a:spLocks noGrp="1"/>
          </p:cNvSpPr>
          <p:nvPr>
            <p:ph sz="half" idx="1"/>
          </p:nvPr>
        </p:nvSpPr>
        <p:spPr>
          <a:xfrm>
            <a:off x="669471" y="1879682"/>
            <a:ext cx="9775372" cy="4024125"/>
          </a:xfrm>
        </p:spPr>
        <p:txBody>
          <a:bodyPr>
            <a:normAutofit lnSpcReduction="10000"/>
          </a:bodyPr>
          <a:lstStyle/>
          <a:p>
            <a:r>
              <a:rPr lang="en-US" sz="4400" dirty="0"/>
              <a:t>The computer software translates the object or objects into “slices” in which the printer lays down each layer or slice building the object from bottom to top – each layer builds on the layer underneath it  </a:t>
            </a:r>
          </a:p>
        </p:txBody>
      </p:sp>
    </p:spTree>
    <p:extLst>
      <p:ext uri="{BB962C8B-B14F-4D97-AF65-F5344CB8AC3E}">
        <p14:creationId xmlns:p14="http://schemas.microsoft.com/office/powerpoint/2010/main" val="1379886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85000" lnSpcReduction="10000"/>
          </a:bodyPr>
          <a:lstStyle/>
          <a:p>
            <a:r>
              <a:rPr lang="en-US" sz="2400" dirty="0"/>
              <a:t>Creates a product by removing sections from a block of material</a:t>
            </a:r>
          </a:p>
          <a:p>
            <a:r>
              <a:rPr lang="en-US" sz="2400" dirty="0"/>
              <a:t>Generates waste through the excess material that is removed.</a:t>
            </a:r>
          </a:p>
          <a:p>
            <a:r>
              <a:rPr lang="en-US" sz="2400" dirty="0"/>
              <a:t>Limited design capabilities</a:t>
            </a:r>
          </a:p>
          <a:p>
            <a:r>
              <a:rPr lang="en-US" sz="2400" dirty="0"/>
              <a:t>An example would be a CNC machine cutting or drilling excess material away.</a:t>
            </a:r>
          </a:p>
          <a:p>
            <a:endParaRPr lang="en-US" dirty="0"/>
          </a:p>
        </p:txBody>
      </p:sp>
      <p:sp>
        <p:nvSpPr>
          <p:cNvPr id="4" name="Content Placeholder 3"/>
          <p:cNvSpPr>
            <a:spLocks noGrp="1"/>
          </p:cNvSpPr>
          <p:nvPr>
            <p:ph sz="half" idx="2"/>
          </p:nvPr>
        </p:nvSpPr>
        <p:spPr/>
        <p:txBody>
          <a:bodyPr>
            <a:normAutofit fontScale="85000" lnSpcReduction="10000"/>
          </a:bodyPr>
          <a:lstStyle/>
          <a:p>
            <a:r>
              <a:rPr lang="en-US" sz="3200" dirty="0"/>
              <a:t>Creates a product through adding materials to the object.</a:t>
            </a:r>
          </a:p>
          <a:p>
            <a:r>
              <a:rPr lang="en-US" sz="3200" dirty="0"/>
              <a:t>Adds material layer by layer until printing is finished.</a:t>
            </a:r>
          </a:p>
          <a:p>
            <a:r>
              <a:rPr lang="en-US" sz="3200" dirty="0"/>
              <a:t>Allows for complex and intricate designs.</a:t>
            </a:r>
          </a:p>
          <a:p>
            <a:pPr marL="0" indent="0">
              <a:buNone/>
            </a:pPr>
            <a:endParaRPr lang="en-US" dirty="0"/>
          </a:p>
        </p:txBody>
      </p:sp>
      <p:sp>
        <p:nvSpPr>
          <p:cNvPr id="9" name="TextBox 8">
            <a:extLst>
              <a:ext uri="{FF2B5EF4-FFF2-40B4-BE49-F238E27FC236}">
                <a16:creationId xmlns:a16="http://schemas.microsoft.com/office/drawing/2014/main" id="{E07B092B-6165-4B09-831A-FB7493AD1ACD}"/>
              </a:ext>
            </a:extLst>
          </p:cNvPr>
          <p:cNvSpPr txBox="1"/>
          <p:nvPr/>
        </p:nvSpPr>
        <p:spPr>
          <a:xfrm>
            <a:off x="6631459" y="1383958"/>
            <a:ext cx="4415481" cy="675502"/>
          </a:xfrm>
          <a:prstGeom prst="rect">
            <a:avLst/>
          </a:prstGeom>
          <a:noFill/>
        </p:spPr>
        <p:txBody>
          <a:bodyPr wrap="square" rtlCol="0">
            <a:spAutoFit/>
          </a:bodyPr>
          <a:lstStyle/>
          <a:p>
            <a:endParaRPr lang="en-US" dirty="0"/>
          </a:p>
        </p:txBody>
      </p:sp>
      <p:sp>
        <p:nvSpPr>
          <p:cNvPr id="10" name="TextBox 9">
            <a:extLst>
              <a:ext uri="{FF2B5EF4-FFF2-40B4-BE49-F238E27FC236}">
                <a16:creationId xmlns:a16="http://schemas.microsoft.com/office/drawing/2014/main" id="{4EA34A85-DC1E-45C4-A5B3-26A9792EBE15}"/>
              </a:ext>
            </a:extLst>
          </p:cNvPr>
          <p:cNvSpPr txBox="1"/>
          <p:nvPr/>
        </p:nvSpPr>
        <p:spPr>
          <a:xfrm>
            <a:off x="445888" y="1093097"/>
            <a:ext cx="4415481" cy="954107"/>
          </a:xfrm>
          <a:prstGeom prst="rect">
            <a:avLst/>
          </a:prstGeom>
          <a:noFill/>
        </p:spPr>
        <p:txBody>
          <a:bodyPr wrap="square" rtlCol="0">
            <a:spAutoFit/>
          </a:bodyPr>
          <a:lstStyle/>
          <a:p>
            <a:pPr algn="ctr"/>
            <a:r>
              <a:rPr lang="en-US" sz="2800" dirty="0">
                <a:solidFill>
                  <a:schemeClr val="tx1">
                    <a:lumMod val="85000"/>
                  </a:schemeClr>
                </a:solidFill>
              </a:rPr>
              <a:t>Subtractive Manufacturing </a:t>
            </a:r>
          </a:p>
        </p:txBody>
      </p:sp>
      <p:sp>
        <p:nvSpPr>
          <p:cNvPr id="11" name="TextBox 10">
            <a:extLst>
              <a:ext uri="{FF2B5EF4-FFF2-40B4-BE49-F238E27FC236}">
                <a16:creationId xmlns:a16="http://schemas.microsoft.com/office/drawing/2014/main" id="{C746D8D4-9209-4610-8C15-BFFA067DA107}"/>
              </a:ext>
            </a:extLst>
          </p:cNvPr>
          <p:cNvSpPr txBox="1"/>
          <p:nvPr/>
        </p:nvSpPr>
        <p:spPr>
          <a:xfrm>
            <a:off x="4575741" y="1071784"/>
            <a:ext cx="5212492" cy="523220"/>
          </a:xfrm>
          <a:prstGeom prst="rect">
            <a:avLst/>
          </a:prstGeom>
          <a:noFill/>
        </p:spPr>
        <p:txBody>
          <a:bodyPr wrap="square" rtlCol="0">
            <a:spAutoFit/>
          </a:bodyPr>
          <a:lstStyle/>
          <a:p>
            <a:pPr algn="ctr"/>
            <a:r>
              <a:rPr lang="en-US" sz="2800" dirty="0">
                <a:solidFill>
                  <a:schemeClr val="tx1">
                    <a:lumMod val="85000"/>
                  </a:schemeClr>
                </a:solidFill>
              </a:rPr>
              <a:t>Additive  Manufacturing </a:t>
            </a:r>
          </a:p>
        </p:txBody>
      </p:sp>
    </p:spTree>
    <p:extLst>
      <p:ext uri="{BB962C8B-B14F-4D97-AF65-F5344CB8AC3E}">
        <p14:creationId xmlns:p14="http://schemas.microsoft.com/office/powerpoint/2010/main" val="2309521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Effect transition="in" filter="circle(in)">
                                      <p:cBhvr>
                                        <p:cTn id="27" dur="2000"/>
                                        <p:tgtEl>
                                          <p:spTgt spid="4">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
                                            <p:txEl>
                                              <p:pRg st="1" end="1"/>
                                            </p:txEl>
                                          </p:spTgt>
                                        </p:tgtEl>
                                        <p:attrNameLst>
                                          <p:attrName>style.visibility</p:attrName>
                                        </p:attrNameLst>
                                      </p:cBhvr>
                                      <p:to>
                                        <p:strVal val="visible"/>
                                      </p:to>
                                    </p:set>
                                    <p:animEffect transition="in" filter="circle(in)">
                                      <p:cBhvr>
                                        <p:cTn id="32" dur="2000"/>
                                        <p:tgtEl>
                                          <p:spTgt spid="4">
                                            <p:txEl>
                                              <p:pRg st="1" end="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4">
                                            <p:txEl>
                                              <p:pRg st="2" end="2"/>
                                            </p:txEl>
                                          </p:spTgt>
                                        </p:tgtEl>
                                        <p:attrNameLst>
                                          <p:attrName>style.visibility</p:attrName>
                                        </p:attrNameLst>
                                      </p:cBhvr>
                                      <p:to>
                                        <p:strVal val="visible"/>
                                      </p:to>
                                    </p:set>
                                    <p:animEffect transition="in" filter="circle(in)">
                                      <p:cBhvr>
                                        <p:cTn id="37" dur="20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309AB50-6E27-4D66-BF58-077B8C3B448B}"/>
              </a:ext>
            </a:extLst>
          </p:cNvPr>
          <p:cNvSpPr>
            <a:spLocks noGrp="1"/>
          </p:cNvSpPr>
          <p:nvPr>
            <p:ph idx="1"/>
          </p:nvPr>
        </p:nvSpPr>
        <p:spPr>
          <a:xfrm>
            <a:off x="677334" y="535459"/>
            <a:ext cx="11111012" cy="6260757"/>
          </a:xfrm>
        </p:spPr>
        <p:txBody>
          <a:bodyPr>
            <a:noAutofit/>
          </a:bodyPr>
          <a:lstStyle/>
          <a:p>
            <a:r>
              <a:rPr lang="en-US" sz="2400" dirty="0"/>
              <a:t>Most 3D printers use a process called additive manufacturing to create an object in three dimensions. </a:t>
            </a:r>
          </a:p>
          <a:p>
            <a:r>
              <a:rPr lang="en-US" sz="2400" dirty="0"/>
              <a:t>With this process, the printer follows instructions to lay down thin layers of melted plastic on a flat platform.</a:t>
            </a:r>
          </a:p>
          <a:p>
            <a:r>
              <a:rPr lang="en-US" sz="2400" dirty="0"/>
              <a:t> There are many types of plastic that printers can use, but the most common types are PLA and ABS plastics. PLA plastic is made from plant material, while ABS plastic is petroleum based. The plastic starts as a solid strand, called filament, on a spool.</a:t>
            </a:r>
          </a:p>
          <a:p>
            <a:r>
              <a:rPr lang="en-US" sz="2400" dirty="0"/>
              <a:t> It is then fed through an extruder, which melts the plastic and uses a computer to place it at exactly the right spot.</a:t>
            </a:r>
          </a:p>
          <a:p>
            <a:r>
              <a:rPr lang="en-US" sz="2400" dirty="0"/>
              <a:t> The process of extruding molten plastic is very similar to a hot glue gun that hobbyists and crafters use.</a:t>
            </a:r>
          </a:p>
          <a:p>
            <a:r>
              <a:rPr lang="en-US" sz="2400" dirty="0"/>
              <a:t> The molten plastic quickly solidifies and is cool enough to handle immediately after printing. </a:t>
            </a:r>
          </a:p>
        </p:txBody>
      </p:sp>
    </p:spTree>
    <p:extLst>
      <p:ext uri="{BB962C8B-B14F-4D97-AF65-F5344CB8AC3E}">
        <p14:creationId xmlns:p14="http://schemas.microsoft.com/office/powerpoint/2010/main" val="309168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makerbot.com/wp-content/uploads/2023/10/Sketch-standard-product.png">
            <a:extLst>
              <a:ext uri="{FF2B5EF4-FFF2-40B4-BE49-F238E27FC236}">
                <a16:creationId xmlns:a16="http://schemas.microsoft.com/office/drawing/2014/main" id="{2868D224-BC9B-4572-99C4-5B031F332B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923" y="0"/>
            <a:ext cx="64008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MakerBot Replicator Desktop 3D Printer (Fifth Generation)">
            <a:extLst>
              <a:ext uri="{FF2B5EF4-FFF2-40B4-BE49-F238E27FC236}">
                <a16:creationId xmlns:a16="http://schemas.microsoft.com/office/drawing/2014/main" id="{04E85964-AD8B-484A-9D0F-C5F9D2FD01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1260389"/>
            <a:ext cx="5081331" cy="50813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452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1832157" y="882606"/>
            <a:ext cx="6744641" cy="2797493"/>
          </a:xfrm>
          <a:prstGeom prst="rect">
            <a:avLst/>
          </a:prstGeom>
        </p:spPr>
      </p:pic>
      <p:sp>
        <p:nvSpPr>
          <p:cNvPr id="2" name="Title 1"/>
          <p:cNvSpPr>
            <a:spLocks noGrp="1"/>
          </p:cNvSpPr>
          <p:nvPr>
            <p:ph type="title"/>
          </p:nvPr>
        </p:nvSpPr>
        <p:spPr>
          <a:xfrm>
            <a:off x="224051" y="-36744"/>
            <a:ext cx="10515600" cy="1325563"/>
          </a:xfrm>
        </p:spPr>
        <p:txBody>
          <a:bodyPr/>
          <a:lstStyle/>
          <a:p>
            <a:r>
              <a:rPr lang="en-US" dirty="0"/>
              <a:t>3D Printing Process</a:t>
            </a:r>
          </a:p>
        </p:txBody>
      </p:sp>
      <p:sp>
        <p:nvSpPr>
          <p:cNvPr id="3" name="Content Placeholder 2"/>
          <p:cNvSpPr>
            <a:spLocks noGrp="1"/>
          </p:cNvSpPr>
          <p:nvPr>
            <p:ph idx="1"/>
          </p:nvPr>
        </p:nvSpPr>
        <p:spPr>
          <a:xfrm>
            <a:off x="838200" y="4285397"/>
            <a:ext cx="10515600" cy="1891566"/>
          </a:xfrm>
        </p:spPr>
        <p:txBody>
          <a:bodyPr>
            <a:normAutofit fontScale="92500" lnSpcReduction="10000"/>
          </a:bodyPr>
          <a:lstStyle/>
          <a:p>
            <a:r>
              <a:rPr lang="en-US" dirty="0"/>
              <a:t>It all starts with a 3D CAD model</a:t>
            </a:r>
          </a:p>
          <a:p>
            <a:r>
              <a:rPr lang="en-US" dirty="0"/>
              <a:t>Model gets converted to an .STL file</a:t>
            </a:r>
          </a:p>
          <a:p>
            <a:r>
              <a:rPr lang="en-US" dirty="0"/>
              <a:t>Slicing software creates printable layers</a:t>
            </a:r>
          </a:p>
          <a:p>
            <a:r>
              <a:rPr lang="en-US" dirty="0"/>
              <a:t>Slices turn into </a:t>
            </a:r>
            <a:r>
              <a:rPr lang="en-US" dirty="0" err="1"/>
              <a:t>toolpaths</a:t>
            </a:r>
            <a:endParaRPr lang="en-US" dirty="0"/>
          </a:p>
          <a:p>
            <a:r>
              <a:rPr lang="en-US" dirty="0"/>
              <a:t>3D printer prints the object</a:t>
            </a:r>
          </a:p>
        </p:txBody>
      </p:sp>
    </p:spTree>
    <p:extLst>
      <p:ext uri="{BB962C8B-B14F-4D97-AF65-F5344CB8AC3E}">
        <p14:creationId xmlns:p14="http://schemas.microsoft.com/office/powerpoint/2010/main" val="3804026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12966</TotalTime>
  <Words>992</Words>
  <Application>Microsoft Office PowerPoint</Application>
  <PresentationFormat>Widescreen</PresentationFormat>
  <Paragraphs>100</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Trebuchet MS</vt:lpstr>
      <vt:lpstr>Wingdings 3</vt:lpstr>
      <vt:lpstr>Facet</vt:lpstr>
      <vt:lpstr>Introduction to  3D Printing and prototyping </vt:lpstr>
      <vt:lpstr>Applications of 3D Printing</vt:lpstr>
      <vt:lpstr>What is 3-D Printing? How does it work?</vt:lpstr>
      <vt:lpstr>3D modeling or design</vt:lpstr>
      <vt:lpstr>STL file</vt:lpstr>
      <vt:lpstr>PowerPoint Presentation</vt:lpstr>
      <vt:lpstr>PowerPoint Presentation</vt:lpstr>
      <vt:lpstr>PowerPoint Presentation</vt:lpstr>
      <vt:lpstr>3D Printing Process</vt:lpstr>
      <vt:lpstr>3D Printing and Sustainability</vt:lpstr>
      <vt:lpstr>What can be printed?</vt:lpstr>
      <vt:lpstr>Some Challenges Facing 3D Printing</vt:lpstr>
      <vt:lpstr>3D Printing </vt:lpstr>
      <vt:lpstr>Understanding your role in safety </vt:lpstr>
      <vt:lpstr>Parts of the 3D printer:</vt:lpstr>
      <vt:lpstr>Filament </vt:lpstr>
      <vt:lpstr>Print Head </vt:lpstr>
      <vt:lpstr>Parts of the 3D printers</vt:lpstr>
      <vt:lpstr>Extruder &amp; Nozzle </vt:lpstr>
      <vt:lpstr>Build Plate/Print Bed </vt:lpstr>
      <vt:lpstr>PowerPoint Presentation</vt:lpstr>
      <vt:lpstr>Printing Checklist</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3D Printing</dc:title>
  <dc:creator>Footland, Jack</dc:creator>
  <cp:lastModifiedBy>Alfano, Joy</cp:lastModifiedBy>
  <cp:revision>39</cp:revision>
  <dcterms:created xsi:type="dcterms:W3CDTF">2014-09-11T15:35:32Z</dcterms:created>
  <dcterms:modified xsi:type="dcterms:W3CDTF">2024-07-14T11:25:34Z</dcterms:modified>
</cp:coreProperties>
</file>