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6858000" cx="9144000"/>
  <p:notesSz cx="6858000" cy="9144000"/>
  <p:embeddedFontLst>
    <p:embeddedFont>
      <p:font typeface="Arial Narrow"/>
      <p:regular r:id="rId57"/>
      <p:bold r:id="rId58"/>
      <p:italic r:id="rId59"/>
      <p:boldItalic r:id="rId60"/>
    </p:embeddedFont>
    <p:embeddedFont>
      <p:font typeface="Tahoma"/>
      <p:regular r:id="rId61"/>
      <p:bold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63" roundtripDataSignature="AMtx7mjE4vkOXMAzEwgttg47EbA6gHw/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80570B-DF2F-47AA-B881-480231F75C13}">
  <a:tblStyle styleId="{5A80570B-DF2F-47AA-B881-480231F75C1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Tahoma-bold.fntdata"/><Relationship Id="rId61" Type="http://schemas.openxmlformats.org/officeDocument/2006/relationships/font" Target="fonts/Tahoma-regular.fntdata"/><Relationship Id="rId20" Type="http://schemas.openxmlformats.org/officeDocument/2006/relationships/slide" Target="slides/slide14.xml"/><Relationship Id="rId63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ArialNarrow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ArialNarrow-regular.fnt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ArialNarrow-italic.fntdata"/><Relationship Id="rId14" Type="http://schemas.openxmlformats.org/officeDocument/2006/relationships/slide" Target="slides/slide8.xml"/><Relationship Id="rId58" Type="http://schemas.openxmlformats.org/officeDocument/2006/relationships/font" Target="fonts/ArialNarrow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" name="Google Shape;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0" name="Google Shape;1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Google Shape;1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0" name="Google Shape;1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7" name="Google Shape;1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5" name="Google Shape;14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2" name="Google Shape;1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8" name="Google Shape;1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4" name="Google Shape;17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1" name="Google Shape;1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8" name="Google Shape;1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6" name="Google Shape;2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2" name="Google Shape;21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9" name="Google Shape;21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6" name="Google Shape;22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2" name="Google Shape;23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3" name="Google Shape;24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4" name="Google Shape;2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0" name="Google Shape;26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7" name="Google Shape;26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4" name="Google Shape;27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1" name="Google Shape;28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3" name="Google Shape;29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9" name="Google Shape;29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5" name="Google Shape;30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1" name="Google Shape;32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7" name="Google Shape;32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3" name="Google Shape;33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0" name="Google Shape;34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2" name="Google Shape;35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8" name="Google Shape;35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4" name="Google Shape;36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1" name="Google Shape;37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2" name="Google Shape;39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8" name="Google Shape;39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4" name="Google Shape;41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7" name="Google Shape;42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5" name="Google Shape;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0" name="Google Shape;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5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5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3.bin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Chapter 10</a:t>
            </a:r>
            <a:endParaRPr/>
          </a:p>
        </p:txBody>
      </p:sp>
      <p:sp>
        <p:nvSpPr>
          <p:cNvPr id="45" name="Google Shape;4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8153400" cy="673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b="1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four basic steps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balancing a chemical equation.</a:t>
            </a:r>
            <a:endParaRPr/>
          </a:p>
          <a:p>
            <a:pPr indent="0" lvl="0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1 -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the correct formula for the</a:t>
            </a:r>
            <a:r>
              <a:rPr b="0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reactants and the products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an unbalanced equation.</a:t>
            </a:r>
            <a:endParaRPr/>
          </a:p>
          <a:p>
            <a:pPr indent="0" lvl="0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2 -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 the </a:t>
            </a:r>
            <a:r>
              <a:rPr b="0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number of each kind of atom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both sides of the unbalanced equation.</a:t>
            </a:r>
            <a:endParaRPr/>
          </a:p>
          <a:p>
            <a:pPr indent="0" lvl="0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3 -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where to place coefficients in front of formulas to balance the equation.</a:t>
            </a:r>
            <a:endParaRPr/>
          </a:p>
          <a:p>
            <a:pPr indent="0" lvl="0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4 -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another inventory to determine if:</a:t>
            </a:r>
            <a:endParaRPr/>
          </a:p>
          <a:p>
            <a:pPr indent="-184150" lvl="3" marL="1600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numbers of atoms on both sides of the equation are now balanced.</a:t>
            </a:r>
            <a:endParaRPr sz="1300"/>
          </a:p>
          <a:p>
            <a:pPr indent="-184150" lvl="3" marL="1600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coefficients are in the lowest possible whole number ratios.</a:t>
            </a:r>
            <a:endParaRPr sz="1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0" y="685800"/>
            <a:ext cx="9144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balancing equations remember the following: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are neither lost nor gained during a chemical reaction.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correct formula of a compound cannot be changed by altering the number or placement of subscripts.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coefficient in front of a formula multiplies everything in the formula by that number.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/>
        </p:nvSpPr>
        <p:spPr>
          <a:xfrm>
            <a:off x="457200" y="304800"/>
            <a:ext cx="7010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(l)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→ CO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(g) + 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O(l)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609600" y="1016000"/>
            <a:ext cx="72659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 the number of same elements on both sides</a:t>
            </a:r>
            <a:endParaRPr/>
          </a:p>
        </p:txBody>
      </p:sp>
      <p:graphicFrame>
        <p:nvGraphicFramePr>
          <p:cNvPr id="114" name="Google Shape;114;p13"/>
          <p:cNvGraphicFramePr/>
          <p:nvPr/>
        </p:nvGraphicFramePr>
        <p:xfrm>
          <a:off x="6858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{5A80570B-DF2F-47AA-B881-480231F75C13}</a:tableStyleId>
              </a:tblPr>
              <a:tblGrid>
                <a:gridCol w="1905000"/>
                <a:gridCol w="2133600"/>
                <a:gridCol w="1905000"/>
              </a:tblGrid>
              <a:tr h="66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REACTANT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" name="Google Shape;115;p13"/>
          <p:cNvSpPr txBox="1"/>
          <p:nvPr/>
        </p:nvSpPr>
        <p:spPr>
          <a:xfrm>
            <a:off x="381000" y="4038600"/>
            <a:ext cx="8207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is balanced by H and O are not…H is off by 2 and O is off by 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/>
        </p:nvSpPr>
        <p:spPr>
          <a:xfrm>
            <a:off x="457200" y="304800"/>
            <a:ext cx="7010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(l)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→ CO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(g) + 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O(l)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0" y="1066800"/>
            <a:ext cx="8207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is balanced by H and O are not…H is off by 2 and O is off by 1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365125" y="1641475"/>
            <a:ext cx="801687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H:  What number do you multiply the 2 H on the product by</a:t>
            </a:r>
            <a:b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get 4H?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381000" y="2743200"/>
            <a:ext cx="7010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(l)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→ CO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(g) + 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O(l)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441325" y="3546475"/>
            <a:ext cx="831215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now there are 4 H’s on both sides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there are 2 O on the reactant side and 4 O on the product side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365125" y="4537075"/>
            <a:ext cx="744855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O: what number do you multiply the 2O on the reactant</a:t>
            </a:r>
            <a:b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to get 4O?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2514600" y="5029200"/>
            <a:ext cx="3619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381000" y="5638800"/>
            <a:ext cx="7010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(l)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→ CO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(g) + 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O(l)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/>
        </p:nvSpPr>
        <p:spPr>
          <a:xfrm>
            <a:off x="609600" y="457200"/>
            <a:ext cx="7010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(l)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→ CO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(g) + </a:t>
            </a: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b="0" baseline="-2500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O(l)</a:t>
            </a:r>
            <a:endParaRPr/>
          </a:p>
        </p:txBody>
      </p:sp>
      <p:graphicFrame>
        <p:nvGraphicFramePr>
          <p:cNvPr id="133" name="Google Shape;133;p15"/>
          <p:cNvGraphicFramePr/>
          <p:nvPr/>
        </p:nvGraphicFramePr>
        <p:xfrm>
          <a:off x="6858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{5A80570B-DF2F-47AA-B881-480231F75C13}</a:tableStyleId>
              </a:tblPr>
              <a:tblGrid>
                <a:gridCol w="1905000"/>
                <a:gridCol w="2133600"/>
                <a:gridCol w="1905000"/>
              </a:tblGrid>
              <a:tr h="66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REACTANT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15"/>
          <p:cNvSpPr txBox="1"/>
          <p:nvPr/>
        </p:nvSpPr>
        <p:spPr>
          <a:xfrm>
            <a:off x="1676400" y="4343400"/>
            <a:ext cx="35512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 is balanced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 Balancing Equations</a:t>
            </a:r>
            <a:endParaRPr/>
          </a:p>
        </p:txBody>
      </p:sp>
      <p:sp>
        <p:nvSpPr>
          <p:cNvPr id="140" name="Google Shape;140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1" name="Google Shape;141;p16"/>
          <p:cNvGraphicFramePr/>
          <p:nvPr/>
        </p:nvGraphicFramePr>
        <p:xfrm>
          <a:off x="2786062" y="24082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{5A80570B-DF2F-47AA-B881-480231F75C13}</a:tableStyleId>
              </a:tblPr>
              <a:tblGrid>
                <a:gridCol w="3571875"/>
              </a:tblGrid>
              <a:tr h="5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30000"/>
                        </a:buClr>
                        <a:buSzPts val="1000"/>
                        <a:buFont typeface="Arial"/>
                        <a:buNone/>
                      </a:pPr>
                      <a:br>
                        <a:rPr b="1" i="0" lang="en-US" sz="1000" u="sng" cap="none" strike="noStrike">
                          <a:solidFill>
                            <a:srgbClr val="B3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2" name="Google Shape;142;p16"/>
          <p:cNvGraphicFramePr/>
          <p:nvPr/>
        </p:nvGraphicFramePr>
        <p:xfrm>
          <a:off x="533400" y="17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{5A80570B-DF2F-47AA-B881-480231F75C13}</a:tableStyleId>
              </a:tblPr>
              <a:tblGrid>
                <a:gridCol w="2362200"/>
                <a:gridCol w="5715000"/>
              </a:tblGrid>
              <a:tr h="45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+ O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=&gt; H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+ KOH =&gt; K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+ H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 + B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=&gt; K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+ B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HCl + NaOH =&gt; NaCl + H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 + NaNO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=&gt; Na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+ N</a:t>
                      </a:r>
                      <a:r>
                        <a:rPr b="1" baseline="-2500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Google Shape;148;p17"/>
          <p:cNvGraphicFramePr/>
          <p:nvPr/>
        </p:nvGraphicFramePr>
        <p:xfrm>
          <a:off x="457200" y="2662237"/>
          <a:ext cx="8229600" cy="2400300"/>
        </p:xfrm>
        <a:graphic>
          <a:graphicData uri="http://schemas.openxmlformats.org/presentationml/2006/ole">
            <mc:AlternateContent>
              <mc:Choice Requires="v">
                <p:oleObj r:id="rId4" imgH="2400300" imgW="8229600" progId="Paint.Picture" spid="_x0000_s1">
                  <p:embed/>
                </p:oleObj>
              </mc:Choice>
              <mc:Fallback>
                <p:oleObj r:id="rId5" imgH="2400300" imgW="8229600" progId="Paint.Picture">
                  <p:embed/>
                  <p:pic>
                    <p:nvPicPr>
                      <p:cNvPr id="148" name="Google Shape;148;p17"/>
                      <p:cNvPicPr preferRelativeResize="0"/>
                      <p:nvPr>
                        <p:ph idx="1" type="body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57200" y="2662237"/>
                        <a:ext cx="82296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/>
        </p:nvSpPr>
        <p:spPr>
          <a:xfrm>
            <a:off x="457200" y="1247775"/>
            <a:ext cx="83820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5600"/>
              <a:buFont typeface="Times New Roman"/>
              <a:buNone/>
            </a:pPr>
            <a:r>
              <a:rPr b="0" i="0" lang="en-US" sz="56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CHEMICAL </a:t>
            </a:r>
            <a:br>
              <a:rPr b="0" i="0" lang="en-US" sz="56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56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</a:t>
            </a:r>
            <a:r>
              <a:rPr b="0" i="0" lang="en-US" sz="4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Reactions</a:t>
            </a:r>
            <a:endParaRPr>
              <a:solidFill>
                <a:srgbClr val="FF3300"/>
              </a:solidFill>
            </a:endParaRPr>
          </a:p>
        </p:txBody>
      </p: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 are </a:t>
            </a:r>
            <a:r>
              <a:rPr b="0" i="0" lang="en-US" sz="2800" u="none">
                <a:solidFill>
                  <a:srgbClr val="B30000"/>
                </a:solidFill>
                <a:latin typeface="Arial"/>
                <a:ea typeface="Arial"/>
                <a:cs typeface="Arial"/>
                <a:sym typeface="Arial"/>
              </a:rPr>
              <a:t>classified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their </a:t>
            </a:r>
            <a:r>
              <a:rPr b="0" i="0" lang="en-US" sz="2800" u="none">
                <a:solidFill>
                  <a:schemeClr val="dk1"/>
                </a:solidFill>
                <a:highlight>
                  <a:srgbClr val="B30000"/>
                </a:highlight>
                <a:latin typeface="Arial"/>
                <a:ea typeface="Arial"/>
                <a:cs typeface="Arial"/>
                <a:sym typeface="Arial"/>
              </a:rPr>
              <a:t>products.</a:t>
            </a:r>
            <a:endParaRPr>
              <a:highlight>
                <a:srgbClr val="B30000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five types of chemical reactions we will talk about: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3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B30000"/>
                </a:solidFill>
                <a:latin typeface="Arial"/>
                <a:ea typeface="Arial"/>
                <a:cs typeface="Arial"/>
                <a:sym typeface="Arial"/>
              </a:rPr>
              <a:t>Synthesis reactions</a:t>
            </a:r>
            <a:endParaRPr>
              <a:solidFill>
                <a:srgbClr val="B30000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3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B30000"/>
                </a:solidFill>
                <a:latin typeface="Arial"/>
                <a:ea typeface="Arial"/>
                <a:cs typeface="Arial"/>
                <a:sym typeface="Arial"/>
              </a:rPr>
              <a:t>Decomposition reactions</a:t>
            </a:r>
            <a:endParaRPr>
              <a:solidFill>
                <a:srgbClr val="B30000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3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B30000"/>
                </a:solidFill>
                <a:latin typeface="Arial"/>
                <a:ea typeface="Arial"/>
                <a:cs typeface="Arial"/>
                <a:sym typeface="Arial"/>
              </a:rPr>
              <a:t>Single displacement reactions</a:t>
            </a:r>
            <a:endParaRPr>
              <a:solidFill>
                <a:srgbClr val="B30000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3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B30000"/>
                </a:solidFill>
                <a:latin typeface="Arial"/>
                <a:ea typeface="Arial"/>
                <a:cs typeface="Arial"/>
                <a:sym typeface="Arial"/>
              </a:rPr>
              <a:t>Double displacement reactions</a:t>
            </a:r>
            <a:endParaRPr>
              <a:solidFill>
                <a:srgbClr val="B30000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3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B30000"/>
                </a:solidFill>
                <a:latin typeface="Arial"/>
                <a:ea typeface="Arial"/>
                <a:cs typeface="Arial"/>
                <a:sym typeface="Arial"/>
              </a:rPr>
              <a:t>Combustion reactions</a:t>
            </a:r>
            <a:endParaRPr>
              <a:solidFill>
                <a:srgbClr val="B3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be able to identify the type of reaction and predict the product(s)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>
            <p:ph idx="1" type="body"/>
          </p:nvPr>
        </p:nvSpPr>
        <p:spPr>
          <a:xfrm>
            <a:off x="0" y="4953000"/>
            <a:ext cx="9144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know the name of an ingredient, you can write a chemical formula</a:t>
            </a:r>
            <a:endParaRPr/>
          </a:p>
        </p:txBody>
      </p:sp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0"/>
            <a:ext cx="8077200" cy="480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Steps to Writing Reactions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steps for doing reactions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type of reaction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the product(s) using the type of reaction as a model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Balance it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forget about the diatomic elements! (BrINClHOF) For example, Oxygen is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</a:t>
            </a:r>
            <a:r>
              <a:rPr b="0" baseline="-2500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element.</a:t>
            </a:r>
            <a:r>
              <a:rPr b="0" baseline="-2500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baseline="-25000" i="0" sz="2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Synthesis or Combination reactions</a:t>
            </a:r>
            <a:endParaRPr/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(meaning to make) or combination reactions are typified by their single product.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reaction in which at least 2 elements or compounds are reacted and produce a </a:t>
            </a:r>
            <a:r>
              <a:rPr b="0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product, the reaction is a synthesis reaction.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Synthesis reactions</a:t>
            </a:r>
            <a:endParaRPr/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0" y="990600"/>
            <a:ext cx="8915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reactions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sometimes called combination or addition reactions.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reactant + reactant 🡪 1 product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Basically: A + B 🡪 AB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2H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2H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baseline="-2500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baseline="-2500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baseline="-2500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baseline="-2500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baseline="-2500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 Single Product!  This is your clue that this is a synthesis or combination reaction.</a:t>
            </a: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4419600"/>
            <a:ext cx="3733800" cy="15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Synthesis Reactions</a:t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is another example of a synthesis reaction</a:t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286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the products.  Write and balance the following synthesis reaction equations.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Sodium metal reacts with chlorine gas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Na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Cl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2(g)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</a:t>
            </a:r>
            <a:endParaRPr b="0" baseline="-2500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 Magnesium reacts with fluorine gas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Mg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F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2(g)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Aluminum metal reacts with fluorine gas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Al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 F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2(g)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1295400" y="38100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685800" y="4800600"/>
            <a:ext cx="685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1066800" y="3276600"/>
            <a:ext cx="381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0" y="7620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4114800" y="3276600"/>
            <a:ext cx="533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4572000" y="3276600"/>
            <a:ext cx="152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NaCl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(s)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4267200" y="4419600"/>
            <a:ext cx="1676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MgF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2(s)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4800600" y="5562600"/>
            <a:ext cx="1219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AlF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3(s)</a:t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990600" y="55626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2438400" y="5562600"/>
            <a:ext cx="381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4495800" y="55626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6096000" y="4572000"/>
            <a:ext cx="2362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Balanced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Decomposition Reactions</a:t>
            </a:r>
            <a:endParaRPr/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Decomposition reactions are really just the opposite of a synthesis reaction.  Remember, if you can make a substance, you should be able to break it back apart into its components.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good way to remember decomposition reactions to to remember what happens when something decomposes.  It falls apart!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0" y="304800"/>
            <a:ext cx="8077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Decomposition Reactions</a:t>
            </a:r>
            <a:endParaRPr/>
          </a:p>
        </p:txBody>
      </p:sp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Decomposition reactions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 when a compound breaks up into the elements or in a few to simpler compounds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Reactant 🡪 Product + Product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Basically: AB 🡪 A + B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2 H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🡪 2H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2 HgO 🡪 2Hg + 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 Single Reactant!  The single reactant is your clue that this is a decomposition reaction.</a:t>
            </a:r>
            <a:endParaRPr/>
          </a:p>
        </p:txBody>
      </p:sp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4648200"/>
            <a:ext cx="480060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457200" y="444500"/>
            <a:ext cx="8229600" cy="560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Decomposition Reactions</a:t>
            </a:r>
            <a:endParaRPr/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304800" y="1295400"/>
            <a:ext cx="7543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view of a decomposition reaction:</a:t>
            </a:r>
            <a:endParaRPr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286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Decomposition Exceptions</a:t>
            </a:r>
            <a:endParaRPr/>
          </a:p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Carbonates and chlorates are special case decomposition reactions that do not go to the elements.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Carbonates (CO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decompose to carbon dioxide and a metal oxide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CaCO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CO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CaO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Chlorates (ClO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decompose to oxygen gas and a metal chloride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2 Al(ClO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2 AlCl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+ 9 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other special cases, but we will not explore those in this class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457200" y="809625"/>
            <a:ext cx="8229600" cy="608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the products.  Then, write and balance the following decomposition reaction equations: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 Lead (IV) oxide decomposes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PbO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Aluminum nitride decomposes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AlN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</a:t>
            </a:r>
            <a:endParaRPr/>
          </a:p>
        </p:txBody>
      </p:sp>
      <p:sp>
        <p:nvSpPr>
          <p:cNvPr id="236" name="Google Shape;236;p29"/>
          <p:cNvSpPr txBox="1"/>
          <p:nvPr/>
        </p:nvSpPr>
        <p:spPr>
          <a:xfrm>
            <a:off x="1524000" y="4800600"/>
            <a:ext cx="533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237" name="Google Shape;237;p29"/>
          <p:cNvSpPr txBox="1"/>
          <p:nvPr/>
        </p:nvSpPr>
        <p:spPr>
          <a:xfrm>
            <a:off x="4267200" y="3733800"/>
            <a:ext cx="2362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4267200" y="3733800"/>
            <a:ext cx="25908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Pb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 O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2(g)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239" name="Google Shape;239;p29"/>
          <p:cNvSpPr txBox="1"/>
          <p:nvPr/>
        </p:nvSpPr>
        <p:spPr>
          <a:xfrm>
            <a:off x="4114800" y="4800600"/>
            <a:ext cx="2286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 N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2(g)</a:t>
            </a:r>
            <a:endParaRPr/>
          </a:p>
        </p:txBody>
      </p:sp>
      <p:sp>
        <p:nvSpPr>
          <p:cNvPr id="240" name="Google Shape;240;p29"/>
          <p:cNvSpPr txBox="1"/>
          <p:nvPr/>
        </p:nvSpPr>
        <p:spPr>
          <a:xfrm>
            <a:off x="3733800" y="4800600"/>
            <a:ext cx="381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/>
          <p:nvPr/>
        </p:nvSpPr>
        <p:spPr>
          <a:xfrm>
            <a:off x="441325" y="176212"/>
            <a:ext cx="44211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Empirical Formula</a:t>
            </a:r>
            <a:endParaRPr/>
          </a:p>
        </p:txBody>
      </p:sp>
      <p:sp>
        <p:nvSpPr>
          <p:cNvPr id="58" name="Google Shape;58;p3"/>
          <p:cNvSpPr txBox="1"/>
          <p:nvPr/>
        </p:nvSpPr>
        <p:spPr>
          <a:xfrm>
            <a:off x="533400" y="1143000"/>
            <a:ext cx="80772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0" lang="en-US" sz="28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empirical formula</a:t>
            </a:r>
            <a:r>
              <a:rPr b="0" i="0" lang="en-US" sz="28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 substance simply gives the ratio of the combination of the constituent elements. </a:t>
            </a:r>
            <a:endParaRPr>
              <a:solidFill>
                <a:srgbClr val="FF33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533400" y="2743200"/>
            <a:ext cx="78486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228600" y="225425"/>
            <a:ext cx="7467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46" name="Google Shape;246;p30"/>
          <p:cNvSpPr txBox="1"/>
          <p:nvPr>
            <p:ph idx="1" type="body"/>
          </p:nvPr>
        </p:nvSpPr>
        <p:spPr>
          <a:xfrm>
            <a:off x="228600" y="9144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0" i="0" lang="en-US" sz="3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type of reaction for each of the following synthesis or decomposition reactions, predict the products and balance the equation: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2(g)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2(g)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BaCO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3(s)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S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NH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3(g)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3(aq)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NI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3124200" y="2895600"/>
            <a:ext cx="156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(g)</a:t>
            </a:r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4343400" y="4648200"/>
            <a:ext cx="23336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(NH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3(s)</a:t>
            </a:r>
            <a:endParaRPr/>
          </a:p>
        </p:txBody>
      </p:sp>
      <p:sp>
        <p:nvSpPr>
          <p:cNvPr id="249" name="Google Shape;249;p30"/>
          <p:cNvSpPr txBox="1"/>
          <p:nvPr/>
        </p:nvSpPr>
        <p:spPr>
          <a:xfrm>
            <a:off x="1981200" y="5334000"/>
            <a:ext cx="241776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(g)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+  I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(s)</a:t>
            </a:r>
            <a:endParaRPr/>
          </a:p>
        </p:txBody>
      </p:sp>
      <p:sp>
        <p:nvSpPr>
          <p:cNvPr id="250" name="Google Shape;250;p30"/>
          <p:cNvSpPr txBox="1"/>
          <p:nvPr/>
        </p:nvSpPr>
        <p:spPr>
          <a:xfrm>
            <a:off x="2971800" y="4114800"/>
            <a:ext cx="15748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(s)</a:t>
            </a:r>
            <a:endParaRPr/>
          </a:p>
        </p:txBody>
      </p:sp>
      <p:sp>
        <p:nvSpPr>
          <p:cNvPr id="251" name="Google Shape;251;p30"/>
          <p:cNvSpPr txBox="1"/>
          <p:nvPr/>
        </p:nvSpPr>
        <p:spPr>
          <a:xfrm>
            <a:off x="2819400" y="3505200"/>
            <a:ext cx="2908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BaO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(s)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+ CO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(g)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Single Replacement Reactions</a:t>
            </a:r>
            <a:endParaRPr/>
          </a:p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replacement reactions occur when one chemical takes the place of another in a reaction.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typical single replacement reaction, an element trades places with one of the ions in a compound.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Single Replacement Reactions</a:t>
            </a:r>
            <a:endParaRPr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0" y="1143000"/>
            <a:ext cx="8991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Replacement Reactions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 when one element replaces another in a compound.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metal can replace a metal (+) </a:t>
            </a:r>
            <a:r>
              <a:rPr b="1" i="0" lang="en-US" sz="32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br>
              <a:rPr b="1" i="0" lang="en-US" sz="32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nonmetal can replace a nonmetal (-).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+ compound🡪 product + product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+ BC 🡪 AC + B  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(if A is a metal)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8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+ BC 🡪 BA + C  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(if A is a nonmetal)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(remember the cation always goes first!)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When H</a:t>
            </a:r>
            <a:r>
              <a:rPr b="1" baseline="-25000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O splits into ions, it splits into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and OH</a:t>
            </a:r>
            <a:r>
              <a:rPr b="1" baseline="30000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 (not H+ and O</a:t>
            </a:r>
            <a:r>
              <a:rPr b="1" baseline="30000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b="1" i="0" lang="en-US" sz="24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!!)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4446587"/>
            <a:ext cx="3048000" cy="241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Single Replacement Reactions</a:t>
            </a:r>
            <a:endParaRPr/>
          </a:p>
        </p:txBody>
      </p:sp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view:</a:t>
            </a:r>
            <a:endParaRPr/>
          </a:p>
        </p:txBody>
      </p:sp>
      <p:pic>
        <p:nvPicPr>
          <p:cNvPr id="271" name="Google Shape;2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286000"/>
            <a:ext cx="60960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Single Replacement Reactions</a:t>
            </a:r>
            <a:endParaRPr/>
          </a:p>
        </p:txBody>
      </p:sp>
      <p:sp>
        <p:nvSpPr>
          <p:cNvPr id="277" name="Google Shape;277;p34"/>
          <p:cNvSpPr txBox="1"/>
          <p:nvPr>
            <p:ph idx="1" type="body"/>
          </p:nvPr>
        </p:nvSpPr>
        <p:spPr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and balance the following single replacement reaction equation: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Zinc metal reacts with aqueous hydrochloric acid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Zn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 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HCl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(aq)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    ZnCl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2(g)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Zinc replaces the hydrogen ion in the reaction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[If ZnCl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2(g)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Zn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 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HCl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(aq)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reaction WOULD NOT OCCUR because Hydrogen is below zinc on the activity series]</a:t>
            </a:r>
            <a:endParaRPr/>
          </a:p>
        </p:txBody>
      </p:sp>
      <p:sp>
        <p:nvSpPr>
          <p:cNvPr id="278" name="Google Shape;278;p34"/>
          <p:cNvSpPr txBox="1"/>
          <p:nvPr/>
        </p:nvSpPr>
        <p:spPr>
          <a:xfrm>
            <a:off x="3200400" y="35052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Single Replacement Reactions</a:t>
            </a:r>
            <a:endParaRPr/>
          </a:p>
        </p:txBody>
      </p:sp>
      <p:sp>
        <p:nvSpPr>
          <p:cNvPr id="284" name="Google Shape;284;p35"/>
          <p:cNvSpPr txBox="1"/>
          <p:nvPr>
            <p:ph idx="1" type="body"/>
          </p:nvPr>
        </p:nvSpPr>
        <p:spPr>
          <a:xfrm>
            <a:off x="228600" y="1295400"/>
            <a:ext cx="8763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Sodium chloride solid reacts with fluorine gas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NaCl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F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2(g)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  NaF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Cl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2(g)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that fluorine replaces chlorine in the compound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Aluminum metal reacts with aqueous copper (II) nitrate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Al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Cu(NO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2(aq)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  Cu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Al(NO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3(aq)</a:t>
            </a:r>
            <a:endParaRPr/>
          </a:p>
        </p:txBody>
      </p:sp>
      <p:sp>
        <p:nvSpPr>
          <p:cNvPr id="285" name="Google Shape;285;p35"/>
          <p:cNvSpPr txBox="1"/>
          <p:nvPr/>
        </p:nvSpPr>
        <p:spPr>
          <a:xfrm>
            <a:off x="1600200" y="19050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286" name="Google Shape;286;p35"/>
          <p:cNvSpPr txBox="1"/>
          <p:nvPr/>
        </p:nvSpPr>
        <p:spPr>
          <a:xfrm>
            <a:off x="4876800" y="1905000"/>
            <a:ext cx="609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287" name="Google Shape;287;p35"/>
          <p:cNvSpPr txBox="1"/>
          <p:nvPr/>
        </p:nvSpPr>
        <p:spPr>
          <a:xfrm>
            <a:off x="609600" y="38862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288" name="Google Shape;288;p35"/>
          <p:cNvSpPr txBox="1"/>
          <p:nvPr/>
        </p:nvSpPr>
        <p:spPr>
          <a:xfrm>
            <a:off x="1905000" y="3886200"/>
            <a:ext cx="533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</a:t>
            </a:r>
            <a:endParaRPr/>
          </a:p>
        </p:txBody>
      </p:sp>
      <p:sp>
        <p:nvSpPr>
          <p:cNvPr id="289" name="Google Shape;289;p35"/>
          <p:cNvSpPr txBox="1"/>
          <p:nvPr/>
        </p:nvSpPr>
        <p:spPr>
          <a:xfrm>
            <a:off x="4876800" y="38862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290" name="Google Shape;290;p35"/>
          <p:cNvSpPr txBox="1"/>
          <p:nvPr/>
        </p:nvSpPr>
        <p:spPr>
          <a:xfrm>
            <a:off x="6248400" y="3886200"/>
            <a:ext cx="457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304800" y="838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Double Replacement Reactions</a:t>
            </a:r>
            <a:endParaRPr/>
          </a:p>
        </p:txBody>
      </p:sp>
      <p:sp>
        <p:nvSpPr>
          <p:cNvPr id="296" name="Google Shape;296;p36"/>
          <p:cNvSpPr txBox="1"/>
          <p:nvPr>
            <p:ph idx="1" type="body"/>
          </p:nvPr>
        </p:nvSpPr>
        <p:spPr>
          <a:xfrm>
            <a:off x="228600" y="2362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replacement reactions are identified by two ions trading places and forming new compounds.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Double Replacement Reactions</a:t>
            </a:r>
            <a:endParaRPr/>
          </a:p>
        </p:txBody>
      </p:sp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152400" y="1600200"/>
            <a:ext cx="8991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Replacement Reactions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 when a metal replaces a metal in a compound and a nonmetal replaces a nonmetal in a compound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 + compound 🡪 product + product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 + CD 🡪 AD + CB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that one ion from                                                                                          compound AB replaces one                                                              ion from compound CD.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type="title"/>
          </p:nvPr>
        </p:nvSpPr>
        <p:spPr>
          <a:xfrm>
            <a:off x="6096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Double Replacement Reactions</a:t>
            </a:r>
            <a:endParaRPr/>
          </a:p>
        </p:txBody>
      </p:sp>
      <p:sp>
        <p:nvSpPr>
          <p:cNvPr id="308" name="Google Shape;308;p38"/>
          <p:cNvSpPr txBox="1"/>
          <p:nvPr>
            <p:ph idx="1" type="body"/>
          </p:nvPr>
        </p:nvSpPr>
        <p:spPr>
          <a:xfrm>
            <a:off x="0" y="16002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 it like “foil”ing in algebra, first and last ions go together + inside ions go together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AgNO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3(aq)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NaCl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 AgCl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NaNO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3(aq)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example: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K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4(aq)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Ba(NO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2(aq)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  KNO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3(aq)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BaSO</a:t>
            </a:r>
            <a:r>
              <a:rPr b="0" baseline="-25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4(s) </a:t>
            </a:r>
            <a:endParaRPr/>
          </a:p>
        </p:txBody>
      </p:sp>
      <p:cxnSp>
        <p:nvCxnSpPr>
          <p:cNvPr id="309" name="Google Shape;309;p38"/>
          <p:cNvCxnSpPr/>
          <p:nvPr/>
        </p:nvCxnSpPr>
        <p:spPr>
          <a:xfrm>
            <a:off x="1219200" y="3810000"/>
            <a:ext cx="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0" name="Google Shape;310;p38"/>
          <p:cNvCxnSpPr/>
          <p:nvPr/>
        </p:nvCxnSpPr>
        <p:spPr>
          <a:xfrm>
            <a:off x="1219200" y="4114800"/>
            <a:ext cx="259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1" name="Google Shape;311;p38"/>
          <p:cNvCxnSpPr/>
          <p:nvPr/>
        </p:nvCxnSpPr>
        <p:spPr>
          <a:xfrm rot="10800000">
            <a:off x="3810000" y="3810000"/>
            <a:ext cx="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2" name="Google Shape;312;p38"/>
          <p:cNvSpPr/>
          <p:nvPr/>
        </p:nvSpPr>
        <p:spPr>
          <a:xfrm>
            <a:off x="1752600" y="2806700"/>
            <a:ext cx="1524000" cy="698500"/>
          </a:xfrm>
          <a:custGeom>
            <a:rect b="b" l="l" r="r" t="t"/>
            <a:pathLst>
              <a:path extrusionOk="0" h="344" w="1056">
                <a:moveTo>
                  <a:pt x="1056" y="296"/>
                </a:moveTo>
                <a:cubicBezTo>
                  <a:pt x="904" y="148"/>
                  <a:pt x="752" y="0"/>
                  <a:pt x="576" y="8"/>
                </a:cubicBezTo>
                <a:cubicBezTo>
                  <a:pt x="400" y="16"/>
                  <a:pt x="200" y="180"/>
                  <a:pt x="0" y="344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38"/>
          <p:cNvCxnSpPr/>
          <p:nvPr/>
        </p:nvCxnSpPr>
        <p:spPr>
          <a:xfrm>
            <a:off x="609600" y="5486400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4" name="Google Shape;314;p38"/>
          <p:cNvCxnSpPr/>
          <p:nvPr/>
        </p:nvCxnSpPr>
        <p:spPr>
          <a:xfrm>
            <a:off x="609600" y="5867400"/>
            <a:ext cx="274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5" name="Google Shape;315;p38"/>
          <p:cNvCxnSpPr/>
          <p:nvPr/>
        </p:nvCxnSpPr>
        <p:spPr>
          <a:xfrm rot="10800000">
            <a:off x="3352800" y="5486400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6" name="Google Shape;316;p38"/>
          <p:cNvCxnSpPr/>
          <p:nvPr/>
        </p:nvCxnSpPr>
        <p:spPr>
          <a:xfrm flipH="1" rot="10800000">
            <a:off x="1371600" y="4953000"/>
            <a:ext cx="6858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7" name="Google Shape;317;p38"/>
          <p:cNvCxnSpPr/>
          <p:nvPr/>
        </p:nvCxnSpPr>
        <p:spPr>
          <a:xfrm>
            <a:off x="2057400" y="4953000"/>
            <a:ext cx="609600" cy="15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8" name="Google Shape;318;p38"/>
          <p:cNvSpPr txBox="1"/>
          <p:nvPr/>
        </p:nvSpPr>
        <p:spPr>
          <a:xfrm>
            <a:off x="4800600" y="5029200"/>
            <a:ext cx="3048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Solubility</a:t>
            </a:r>
            <a:endParaRPr/>
          </a:p>
        </p:txBody>
      </p:sp>
      <p:sp>
        <p:nvSpPr>
          <p:cNvPr id="324" name="Google Shape;324;p3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double replacement reaction to have occurred, a solid (precipitate) MUST be formed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rules to determine which of the materials formed is the solid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 solid is formed, there is said to be no reaction.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/>
          <p:nvPr/>
        </p:nvSpPr>
        <p:spPr>
          <a:xfrm>
            <a:off x="593725" y="552450"/>
            <a:ext cx="72057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 following is not an empirical </a:t>
            </a:r>
            <a:b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formula?</a:t>
            </a:r>
            <a:b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CH</a:t>
            </a:r>
            <a:r>
              <a:rPr b="0" baseline="-2500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b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CO</a:t>
            </a:r>
            <a:r>
              <a:rPr b="0" baseline="-2500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b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C</a:t>
            </a:r>
            <a:r>
              <a:rPr b="0" baseline="-2500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b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H</a:t>
            </a:r>
            <a:r>
              <a:rPr b="0" baseline="-2500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0" baseline="-25000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br>
              <a:rPr b="0" i="0" lang="en-US" sz="3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cxnSp>
        <p:nvCxnSpPr>
          <p:cNvPr id="65" name="Google Shape;65;p4"/>
          <p:cNvCxnSpPr/>
          <p:nvPr/>
        </p:nvCxnSpPr>
        <p:spPr>
          <a:xfrm>
            <a:off x="2286000" y="2819400"/>
            <a:ext cx="1676400" cy="0"/>
          </a:xfrm>
          <a:prstGeom prst="straightConnector1">
            <a:avLst/>
          </a:prstGeom>
          <a:noFill/>
          <a:ln cap="flat" cmpd="sng" w="38100">
            <a:solidFill>
              <a:srgbClr val="FF6600"/>
            </a:solidFill>
            <a:prstDash val="solid"/>
            <a:miter lim="800000"/>
            <a:headEnd len="med" w="med" type="triangle"/>
            <a:tailEnd len="med" w="med" type="none"/>
          </a:ln>
        </p:spPr>
      </p:cxnSp>
      <p:sp>
        <p:nvSpPr>
          <p:cNvPr id="66" name="Google Shape;66;p4"/>
          <p:cNvSpPr txBox="1"/>
          <p:nvPr/>
        </p:nvSpPr>
        <p:spPr>
          <a:xfrm>
            <a:off x="4114800" y="1981200"/>
            <a:ext cx="4524375" cy="137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subscripts are divisible by</a:t>
            </a:r>
            <a:br>
              <a:rPr b="0" i="0" lang="en-US" sz="28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so the empirical formula 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endParaRPr/>
          </a:p>
        </p:txBody>
      </p:sp>
      <p:sp>
        <p:nvSpPr>
          <p:cNvPr id="67" name="Google Shape;67;p4"/>
          <p:cNvSpPr txBox="1"/>
          <p:nvPr/>
        </p:nvSpPr>
        <p:spPr>
          <a:xfrm>
            <a:off x="4156875" y="3720425"/>
            <a:ext cx="4851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 doesn’t give you very much </a:t>
            </a:r>
            <a:br>
              <a:rPr b="0" i="0" lang="en-US" sz="28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800" u="none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about the compound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type="title"/>
          </p:nvPr>
        </p:nvSpPr>
        <p:spPr>
          <a:xfrm>
            <a:off x="457200" y="274637"/>
            <a:ext cx="8148637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forming of solid AgCl.</a:t>
            </a:r>
            <a:endParaRPr/>
          </a:p>
        </p:txBody>
      </p:sp>
      <p:pic>
        <p:nvPicPr>
          <p:cNvPr id="330" name="Google Shape;33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524000"/>
            <a:ext cx="53498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Solubility Tables</a:t>
            </a:r>
            <a:endParaRPr/>
          </a:p>
        </p:txBody>
      </p:sp>
      <p:sp>
        <p:nvSpPr>
          <p:cNvPr id="336" name="Google Shape;336;p41"/>
          <p:cNvSpPr txBox="1"/>
          <p:nvPr>
            <p:ph idx="1" type="body"/>
          </p:nvPr>
        </p:nvSpPr>
        <p:spPr>
          <a:xfrm>
            <a:off x="381000" y="1143000"/>
            <a:ext cx="84582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Solubility tables help determine which materials are soluble in water and which are not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general,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Solubility Rules can be summarized as follows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compounds containing alkali metal cations and the ammonium ion are soluble.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compounds containing NO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ClO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C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anions are soluble.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chlorides, bromides, and iodides are soluble except those containing Ag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Pb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Hg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sulfates are soluble except those containing Hg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Pb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Sr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or Ba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hydroxides are insoluble except compounds of the alkali metals, Ca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Sr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Ba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compounds containing PO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SO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ions are insoluble except those that also contain alkali metals or NH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37" name="Google Shape;337;p41"/>
          <p:cNvSpPr txBox="1"/>
          <p:nvPr/>
        </p:nvSpPr>
        <p:spPr>
          <a:xfrm>
            <a:off x="838200" y="5791200"/>
            <a:ext cx="7543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will be given a copy of this!!!!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</a:pPr>
            <a:r>
              <a:rPr b="0" i="0" lang="en-US" sz="7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343" name="Google Shape;343;p42"/>
          <p:cNvSpPr txBox="1"/>
          <p:nvPr>
            <p:ph idx="1" type="body"/>
          </p:nvPr>
        </p:nvSpPr>
        <p:spPr>
          <a:xfrm>
            <a:off x="0" y="1600200"/>
            <a:ext cx="91440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 the products. Balance the equation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HCl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(aq)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AgNO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3(aq)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Pb(NO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2(aq)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BaCl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2(aq)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FeCl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3(aq)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 NaOH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(aq)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4(aq)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 NaOH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(aq)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🡪</a:t>
            </a:r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4953000" y="2209800"/>
            <a:ext cx="3276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2"/>
          <p:cNvSpPr txBox="1"/>
          <p:nvPr/>
        </p:nvSpPr>
        <p:spPr>
          <a:xfrm>
            <a:off x="4343400" y="2133600"/>
            <a:ext cx="3886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HNO</a:t>
            </a:r>
            <a:r>
              <a:rPr b="0" baseline="-2500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3(aq)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+ AgCl</a:t>
            </a:r>
            <a:r>
              <a:rPr b="0" baseline="-2500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(s)</a:t>
            </a:r>
            <a:endParaRPr/>
          </a:p>
        </p:txBody>
      </p:sp>
      <p:sp>
        <p:nvSpPr>
          <p:cNvPr id="346" name="Google Shape;346;p42"/>
          <p:cNvSpPr txBox="1"/>
          <p:nvPr/>
        </p:nvSpPr>
        <p:spPr>
          <a:xfrm>
            <a:off x="5257800" y="2819400"/>
            <a:ext cx="2438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4800600" y="3276600"/>
            <a:ext cx="4038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PbCl</a:t>
            </a:r>
            <a:r>
              <a:rPr b="0" baseline="-2500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2(s) 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 Ba(NO</a:t>
            </a:r>
            <a:r>
              <a:rPr b="0" baseline="-2500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b="0" baseline="-2500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2(aq) </a:t>
            </a:r>
            <a:endParaRPr/>
          </a:p>
        </p:txBody>
      </p:sp>
      <p:sp>
        <p:nvSpPr>
          <p:cNvPr id="348" name="Google Shape;348;p42"/>
          <p:cNvSpPr txBox="1"/>
          <p:nvPr/>
        </p:nvSpPr>
        <p:spPr>
          <a:xfrm>
            <a:off x="4267200" y="4191000"/>
            <a:ext cx="4572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Fe(OH)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3(s)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+  NaCl</a:t>
            </a:r>
            <a:r>
              <a:rPr b="0" baseline="-2500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(aq)</a:t>
            </a:r>
            <a:endParaRPr/>
          </a:p>
        </p:txBody>
      </p:sp>
      <p:sp>
        <p:nvSpPr>
          <p:cNvPr id="349" name="Google Shape;349;p42"/>
          <p:cNvSpPr txBox="1"/>
          <p:nvPr/>
        </p:nvSpPr>
        <p:spPr>
          <a:xfrm>
            <a:off x="4572000" y="5257800"/>
            <a:ext cx="3352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</a:t>
            </a:r>
            <a:r>
              <a:rPr b="0" baseline="-2500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b="0" baseline="-2500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(l)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+ Na</a:t>
            </a:r>
            <a:r>
              <a:rPr b="0" baseline="-2500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</a:t>
            </a:r>
            <a:r>
              <a:rPr b="0" baseline="-2500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4(aq)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Activity Series</a:t>
            </a:r>
            <a:endParaRPr/>
          </a:p>
        </p:txBody>
      </p:sp>
      <p:sp>
        <p:nvSpPr>
          <p:cNvPr id="355" name="Google Shape;355;p4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single replacement reactions will occur.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depends upon the location of the elements present in the activity series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above MAY replace elements below; elements below MAY NOT replace elements above them on the series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04800"/>
            <a:ext cx="67056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4"/>
          <p:cNvSpPr txBox="1"/>
          <p:nvPr/>
        </p:nvSpPr>
        <p:spPr>
          <a:xfrm>
            <a:off x="838200" y="6172200"/>
            <a:ext cx="7543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will be given a copy of this!!!!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>
            <p:ph type="title"/>
          </p:nvPr>
        </p:nvSpPr>
        <p:spPr>
          <a:xfrm>
            <a:off x="457200" y="533400"/>
            <a:ext cx="8077200" cy="685800"/>
          </a:xfrm>
          <a:prstGeom prst="rect">
            <a:avLst/>
          </a:prstGeom>
          <a:noFill/>
          <a:ln>
            <a:noFill/>
          </a:ln>
          <a:effectLst>
            <a:outerShdw blurRad="63500" dir="2700000" dist="71842">
              <a:schemeClr val="dk2"/>
            </a:outerShdw>
          </a:effectLst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rgbClr val="FF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Electron Transfer Reactions</a:t>
            </a:r>
            <a:endParaRPr/>
          </a:p>
        </p:txBody>
      </p:sp>
      <p:sp>
        <p:nvSpPr>
          <p:cNvPr id="367" name="Google Shape;367;p45"/>
          <p:cNvSpPr txBox="1"/>
          <p:nvPr>
            <p:ph idx="1" type="body"/>
          </p:nvPr>
        </p:nvSpPr>
        <p:spPr>
          <a:xfrm>
            <a:off x="762000" y="1447800"/>
            <a:ext cx="7543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transfer reactions are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oxidation-reduction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redox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reactions.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in the generation of an electric current (electricity) or be caused by imposing an electric current.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this field of chemistry is often called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ELECTROCHEMISTRY.</a:t>
            </a:r>
            <a:endParaRPr/>
          </a:p>
        </p:txBody>
      </p:sp>
      <p:cxnSp>
        <p:nvCxnSpPr>
          <p:cNvPr id="368" name="Google Shape;368;p45"/>
          <p:cNvCxnSpPr/>
          <p:nvPr/>
        </p:nvCxnSpPr>
        <p:spPr>
          <a:xfrm>
            <a:off x="762000" y="1295400"/>
            <a:ext cx="72390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46"/>
          <p:cNvGrpSpPr/>
          <p:nvPr/>
        </p:nvGrpSpPr>
        <p:grpSpPr>
          <a:xfrm>
            <a:off x="1963737" y="3505200"/>
            <a:ext cx="5211762" cy="519112"/>
            <a:chOff x="1244" y="1241"/>
            <a:chExt cx="3283" cy="327"/>
          </a:xfrm>
        </p:grpSpPr>
        <p:sp>
          <p:nvSpPr>
            <p:cNvPr id="374" name="Google Shape;374;p46"/>
            <p:cNvSpPr txBox="1"/>
            <p:nvPr/>
          </p:nvSpPr>
          <p:spPr>
            <a:xfrm>
              <a:off x="1244" y="1241"/>
              <a:ext cx="3283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2Mg (</a:t>
              </a:r>
              <a:r>
                <a:rPr b="0" i="1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O</a:t>
              </a:r>
              <a:r>
                <a:rPr b="0" baseline="-2500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b="0" i="1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2MgO (</a:t>
              </a:r>
              <a:r>
                <a:rPr b="0" i="1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375" name="Google Shape;375;p46"/>
            <p:cNvCxnSpPr/>
            <p:nvPr/>
          </p:nvCxnSpPr>
          <p:spPr>
            <a:xfrm>
              <a:off x="2997" y="1426"/>
              <a:ext cx="43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76" name="Google Shape;376;p46"/>
          <p:cNvGrpSpPr/>
          <p:nvPr/>
        </p:nvGrpSpPr>
        <p:grpSpPr>
          <a:xfrm>
            <a:off x="25400" y="4495800"/>
            <a:ext cx="3714750" cy="519112"/>
            <a:chOff x="-16" y="1928"/>
            <a:chExt cx="2340" cy="327"/>
          </a:xfrm>
        </p:grpSpPr>
        <p:sp>
          <p:nvSpPr>
            <p:cNvPr id="377" name="Google Shape;377;p46"/>
            <p:cNvSpPr txBox="1"/>
            <p:nvPr/>
          </p:nvSpPr>
          <p:spPr>
            <a:xfrm>
              <a:off x="-16" y="1928"/>
              <a:ext cx="2340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2Mg          2Mg</a:t>
              </a:r>
              <a:r>
                <a:rPr b="0" baseline="30000" i="0" lang="en-US" sz="28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2+</a:t>
              </a:r>
              <a:r>
                <a:rPr b="0" i="0" lang="en-US" sz="28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+ 4e</a:t>
              </a:r>
              <a:r>
                <a:rPr b="0" baseline="30000" i="0" lang="en-US" sz="28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cxnSp>
          <p:nvCxnSpPr>
            <p:cNvPr id="378" name="Google Shape;378;p46"/>
            <p:cNvCxnSpPr/>
            <p:nvPr/>
          </p:nvCxnSpPr>
          <p:spPr>
            <a:xfrm>
              <a:off x="603" y="2106"/>
              <a:ext cx="48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79" name="Google Shape;379;p46"/>
          <p:cNvGrpSpPr/>
          <p:nvPr/>
        </p:nvGrpSpPr>
        <p:grpSpPr>
          <a:xfrm>
            <a:off x="25400" y="5257800"/>
            <a:ext cx="3152775" cy="519112"/>
            <a:chOff x="161" y="2297"/>
            <a:chExt cx="1986" cy="327"/>
          </a:xfrm>
        </p:grpSpPr>
        <p:sp>
          <p:nvSpPr>
            <p:cNvPr id="380" name="Google Shape;380;p46"/>
            <p:cNvSpPr txBox="1"/>
            <p:nvPr/>
          </p:nvSpPr>
          <p:spPr>
            <a:xfrm>
              <a:off x="161" y="2297"/>
              <a:ext cx="1986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-25000" i="0" lang="en-US" sz="28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28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+ 4e</a:t>
              </a:r>
              <a:r>
                <a:rPr b="0" baseline="30000" i="0" lang="en-US" sz="28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28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       2O</a:t>
              </a:r>
              <a:r>
                <a:rPr b="0" baseline="30000" i="0" lang="en-US" sz="28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endParaRPr/>
            </a:p>
          </p:txBody>
        </p:sp>
        <p:cxnSp>
          <p:nvCxnSpPr>
            <p:cNvPr id="381" name="Google Shape;381;p46"/>
            <p:cNvCxnSpPr/>
            <p:nvPr/>
          </p:nvCxnSpPr>
          <p:spPr>
            <a:xfrm>
              <a:off x="1104" y="2468"/>
              <a:ext cx="432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82" name="Google Shape;382;p46"/>
          <p:cNvSpPr txBox="1"/>
          <p:nvPr/>
        </p:nvSpPr>
        <p:spPr>
          <a:xfrm>
            <a:off x="3892550" y="4502150"/>
            <a:ext cx="52546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r>
              <a:rPr b="0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half-reaction (lose e</a:t>
            </a:r>
            <a:r>
              <a:rPr b="0" baseline="30000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83" name="Google Shape;383;p46"/>
          <p:cNvSpPr txBox="1"/>
          <p:nvPr/>
        </p:nvSpPr>
        <p:spPr>
          <a:xfrm>
            <a:off x="3892550" y="5257800"/>
            <a:ext cx="53752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half-reaction (gain e</a:t>
            </a:r>
            <a:r>
              <a:rPr b="0" baseline="3000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84" name="Google Shape;384;p46"/>
          <p:cNvSpPr txBox="1"/>
          <p:nvPr/>
        </p:nvSpPr>
        <p:spPr>
          <a:xfrm>
            <a:off x="8389937" y="6384925"/>
            <a:ext cx="6778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19.1</a:t>
            </a:r>
            <a:endParaRPr/>
          </a:p>
        </p:txBody>
      </p:sp>
      <p:sp>
        <p:nvSpPr>
          <p:cNvPr id="385" name="Google Shape;385;p46"/>
          <p:cNvSpPr txBox="1"/>
          <p:nvPr/>
        </p:nvSpPr>
        <p:spPr>
          <a:xfrm>
            <a:off x="228600" y="381000"/>
            <a:ext cx="8610600" cy="277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Electrochemical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processes are oxidation-reduction reactions in which: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released by a spontaneous reaction is converted to electricity or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energy is used to cause a nonspontaneous reaction to occur</a:t>
            </a:r>
            <a:endParaRPr/>
          </a:p>
        </p:txBody>
      </p:sp>
      <p:sp>
        <p:nvSpPr>
          <p:cNvPr id="386" name="Google Shape;386;p46"/>
          <p:cNvSpPr txBox="1"/>
          <p:nvPr/>
        </p:nvSpPr>
        <p:spPr>
          <a:xfrm>
            <a:off x="2349500" y="32448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87" name="Google Shape;387;p46"/>
          <p:cNvSpPr txBox="1"/>
          <p:nvPr/>
        </p:nvSpPr>
        <p:spPr>
          <a:xfrm>
            <a:off x="3651250" y="3244850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88" name="Google Shape;388;p46"/>
          <p:cNvSpPr txBox="1"/>
          <p:nvPr/>
        </p:nvSpPr>
        <p:spPr>
          <a:xfrm>
            <a:off x="5803900" y="3244850"/>
            <a:ext cx="4445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endParaRPr/>
          </a:p>
        </p:txBody>
      </p:sp>
      <p:sp>
        <p:nvSpPr>
          <p:cNvPr id="389" name="Google Shape;389;p46"/>
          <p:cNvSpPr txBox="1"/>
          <p:nvPr/>
        </p:nvSpPr>
        <p:spPr>
          <a:xfrm>
            <a:off x="6248400" y="3244850"/>
            <a:ext cx="3873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/>
          <p:nvPr>
            <p:ph type="title"/>
          </p:nvPr>
        </p:nvSpPr>
        <p:spPr>
          <a:xfrm>
            <a:off x="914400" y="381000"/>
            <a:ext cx="7239000" cy="914400"/>
          </a:xfrm>
          <a:prstGeom prst="rect">
            <a:avLst/>
          </a:prstGeom>
          <a:noFill/>
          <a:ln>
            <a:noFill/>
          </a:ln>
          <a:effectLst>
            <a:outerShdw blurRad="63500" dir="2700000" dist="71842">
              <a:schemeClr val="dk2"/>
            </a:outerShdw>
          </a:effectLst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rgbClr val="FF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Terminology for Redox Reactions</a:t>
            </a:r>
            <a:endParaRPr/>
          </a:p>
        </p:txBody>
      </p:sp>
      <p:sp>
        <p:nvSpPr>
          <p:cNvPr id="395" name="Google Shape;395;p47"/>
          <p:cNvSpPr txBox="1"/>
          <p:nvPr>
            <p:ph idx="1" type="body"/>
          </p:nvPr>
        </p:nvSpPr>
        <p:spPr>
          <a:xfrm>
            <a:off x="304800" y="1447800"/>
            <a:ext cx="8458200" cy="5181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OXIDATION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—loss of electron(s) by a species; increase in oxidation number; increase in oxygen.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—gain of electron(s); decrease in oxidation number; decrease in oxygen; increase in hydrogen.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OXIDIZING AGENT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—electron acceptor; species is reduced. (an agent facilitates something; ex.  Travel agents don’t travel, they facilitate travel)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500093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rgbClr val="500093"/>
                </a:solidFill>
                <a:latin typeface="Arial"/>
                <a:ea typeface="Arial"/>
                <a:cs typeface="Arial"/>
                <a:sym typeface="Arial"/>
              </a:rPr>
              <a:t>REDUCING AGENT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—electron donor; species is oxidized.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8"/>
          <p:cNvSpPr txBox="1"/>
          <p:nvPr>
            <p:ph idx="4294967295" type="title"/>
          </p:nvPr>
        </p:nvSpPr>
        <p:spPr>
          <a:xfrm>
            <a:off x="990600" y="2286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can’t have one… without the other!</a:t>
            </a:r>
            <a:endParaRPr/>
          </a:p>
        </p:txBody>
      </p:sp>
      <p:sp>
        <p:nvSpPr>
          <p:cNvPr id="401" name="Google Shape;401;p48"/>
          <p:cNvSpPr txBox="1"/>
          <p:nvPr>
            <p:ph idx="4294967295" type="body"/>
          </p:nvPr>
        </p:nvSpPr>
        <p:spPr>
          <a:xfrm>
            <a:off x="990600" y="1143000"/>
            <a:ext cx="73152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(gaining electrons) can’t happen without an oxidation to provide the electrons.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can’t have 2 oxidations or 2 reductions in the same equation.  Reduction has to occur at the cost of oxidation</a:t>
            </a:r>
            <a:endParaRPr/>
          </a:p>
        </p:txBody>
      </p:sp>
      <p:sp>
        <p:nvSpPr>
          <p:cNvPr id="402" name="Google Shape;402;p48"/>
          <p:cNvSpPr txBox="1"/>
          <p:nvPr/>
        </p:nvSpPr>
        <p:spPr>
          <a:xfrm>
            <a:off x="1219200" y="3048000"/>
            <a:ext cx="6629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LEO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lion says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GER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403" name="Google Shape;403;p48"/>
          <p:cNvSpPr txBox="1"/>
          <p:nvPr/>
        </p:nvSpPr>
        <p:spPr>
          <a:xfrm>
            <a:off x="2209800" y="3581400"/>
            <a:ext cx="304800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ose</a:t>
            </a:r>
            <a:endParaRPr/>
          </a:p>
        </p:txBody>
      </p:sp>
      <p:sp>
        <p:nvSpPr>
          <p:cNvPr id="404" name="Google Shape;404;p48"/>
          <p:cNvSpPr txBox="1"/>
          <p:nvPr/>
        </p:nvSpPr>
        <p:spPr>
          <a:xfrm>
            <a:off x="2514600" y="3581400"/>
            <a:ext cx="304800" cy="199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lectrons</a:t>
            </a:r>
            <a:endParaRPr/>
          </a:p>
        </p:txBody>
      </p:sp>
      <p:sp>
        <p:nvSpPr>
          <p:cNvPr id="405" name="Google Shape;405;p48"/>
          <p:cNvSpPr txBox="1"/>
          <p:nvPr/>
        </p:nvSpPr>
        <p:spPr>
          <a:xfrm>
            <a:off x="2819400" y="3581400"/>
            <a:ext cx="228600" cy="199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xidation</a:t>
            </a:r>
            <a:endParaRPr/>
          </a:p>
        </p:txBody>
      </p:sp>
      <p:sp>
        <p:nvSpPr>
          <p:cNvPr id="406" name="Google Shape;406;p48"/>
          <p:cNvSpPr txBox="1"/>
          <p:nvPr/>
        </p:nvSpPr>
        <p:spPr>
          <a:xfrm>
            <a:off x="5791200" y="3581400"/>
            <a:ext cx="228600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</a:t>
            </a:r>
            <a:endParaRPr/>
          </a:p>
        </p:txBody>
      </p:sp>
      <p:sp>
        <p:nvSpPr>
          <p:cNvPr id="407" name="Google Shape;407;p48"/>
          <p:cNvSpPr txBox="1"/>
          <p:nvPr/>
        </p:nvSpPr>
        <p:spPr>
          <a:xfrm>
            <a:off x="6096000" y="3581400"/>
            <a:ext cx="304800" cy="199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lectrons</a:t>
            </a:r>
            <a:endParaRPr/>
          </a:p>
        </p:txBody>
      </p:sp>
      <p:sp>
        <p:nvSpPr>
          <p:cNvPr id="408" name="Google Shape;408;p48"/>
          <p:cNvSpPr txBox="1"/>
          <p:nvPr/>
        </p:nvSpPr>
        <p:spPr>
          <a:xfrm>
            <a:off x="6400800" y="3581400"/>
            <a:ext cx="228600" cy="199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eduction</a:t>
            </a:r>
            <a:endParaRPr/>
          </a:p>
        </p:txBody>
      </p:sp>
      <p:pic>
        <p:nvPicPr>
          <p:cNvPr id="409" name="Google Shape;409;p4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4648200"/>
            <a:ext cx="27432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8"/>
          <p:cNvSpPr/>
          <p:nvPr/>
        </p:nvSpPr>
        <p:spPr>
          <a:xfrm flipH="1">
            <a:off x="914400" y="5638800"/>
            <a:ext cx="1600200" cy="762000"/>
          </a:xfrm>
          <a:prstGeom prst="wedgeRoundRectCallout">
            <a:avLst>
              <a:gd fmla="val -12558" name="adj1"/>
              <a:gd fmla="val 13815" name="adj2"/>
              <a:gd fmla="val 0" name="adj3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8"/>
          <p:cNvSpPr txBox="1"/>
          <p:nvPr/>
        </p:nvSpPr>
        <p:spPr>
          <a:xfrm>
            <a:off x="1066800" y="57150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way to remember</a:t>
            </a:r>
            <a:endParaRPr/>
          </a:p>
        </p:txBody>
      </p:sp>
      <p:sp>
        <p:nvSpPr>
          <p:cNvPr id="417" name="Google Shape;417;p49"/>
          <p:cNvSpPr txBox="1"/>
          <p:nvPr>
            <p:ph idx="4294967295" type="body"/>
          </p:nvPr>
        </p:nvSpPr>
        <p:spPr>
          <a:xfrm>
            <a:off x="457200" y="1600200"/>
            <a:ext cx="402748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•"/>
            </a:pPr>
            <a:r>
              <a:rPr b="0" i="0" lang="en-US" sz="6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OIL RIG</a:t>
            </a:r>
            <a:endParaRPr/>
          </a:p>
        </p:txBody>
      </p:sp>
      <p:sp>
        <p:nvSpPr>
          <p:cNvPr id="418" name="Google Shape;418;p49"/>
          <p:cNvSpPr txBox="1"/>
          <p:nvPr/>
        </p:nvSpPr>
        <p:spPr>
          <a:xfrm>
            <a:off x="1219200" y="2743200"/>
            <a:ext cx="228600" cy="199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xidation</a:t>
            </a:r>
            <a:endParaRPr/>
          </a:p>
        </p:txBody>
      </p:sp>
      <p:sp>
        <p:nvSpPr>
          <p:cNvPr id="419" name="Google Shape;419;p49"/>
          <p:cNvSpPr txBox="1"/>
          <p:nvPr/>
        </p:nvSpPr>
        <p:spPr>
          <a:xfrm>
            <a:off x="16002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420" name="Google Shape;420;p49"/>
          <p:cNvSpPr txBox="1"/>
          <p:nvPr/>
        </p:nvSpPr>
        <p:spPr>
          <a:xfrm>
            <a:off x="1905000" y="2743200"/>
            <a:ext cx="304800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ose</a:t>
            </a:r>
            <a:endParaRPr/>
          </a:p>
        </p:txBody>
      </p:sp>
      <p:sp>
        <p:nvSpPr>
          <p:cNvPr id="421" name="Google Shape;421;p49"/>
          <p:cNvSpPr txBox="1"/>
          <p:nvPr/>
        </p:nvSpPr>
        <p:spPr>
          <a:xfrm>
            <a:off x="2590800" y="2743200"/>
            <a:ext cx="228600" cy="199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eduction</a:t>
            </a:r>
            <a:endParaRPr/>
          </a:p>
        </p:txBody>
      </p:sp>
      <p:sp>
        <p:nvSpPr>
          <p:cNvPr id="422" name="Google Shape;422;p49"/>
          <p:cNvSpPr txBox="1"/>
          <p:nvPr/>
        </p:nvSpPr>
        <p:spPr>
          <a:xfrm>
            <a:off x="3048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423" name="Google Shape;423;p49"/>
          <p:cNvSpPr txBox="1"/>
          <p:nvPr/>
        </p:nvSpPr>
        <p:spPr>
          <a:xfrm>
            <a:off x="3505200" y="2743200"/>
            <a:ext cx="228600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</a:t>
            </a:r>
            <a:endParaRPr/>
          </a:p>
        </p:txBody>
      </p:sp>
      <p:pic>
        <p:nvPicPr>
          <p:cNvPr id="424" name="Google Shape;424;p4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676400"/>
            <a:ext cx="4184650" cy="3757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idx="1" type="body"/>
          </p:nvPr>
        </p:nvSpPr>
        <p:spPr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Arial"/>
              <a:buChar char="•"/>
            </a:pPr>
            <a:r>
              <a:rPr b="1" i="0" lang="en-US" sz="44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Chemical Equations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Predict oxidation or reducing</a:t>
            </a:r>
            <a:endParaRPr/>
          </a:p>
        </p:txBody>
      </p:sp>
      <p:graphicFrame>
        <p:nvGraphicFramePr>
          <p:cNvPr id="430" name="Google Shape;430;p50"/>
          <p:cNvGraphicFramePr/>
          <p:nvPr/>
        </p:nvGraphicFramePr>
        <p:xfrm>
          <a:off x="1828800" y="1905000"/>
          <a:ext cx="5105400" cy="1033462"/>
        </p:xfrm>
        <a:graphic>
          <a:graphicData uri="http://schemas.openxmlformats.org/presentationml/2006/ole">
            <mc:AlternateContent>
              <mc:Choice Requires="v">
                <p:oleObj r:id="rId4" imgH="1033462" imgW="5105400" progId="Paint.Picture" spid="_x0000_s1">
                  <p:embed/>
                </p:oleObj>
              </mc:Choice>
              <mc:Fallback>
                <p:oleObj r:id="rId5" imgH="1033462" imgW="5105400" progId="Paint.Picture">
                  <p:embed/>
                  <p:pic>
                    <p:nvPicPr>
                      <p:cNvPr id="430" name="Google Shape;430;p50"/>
                      <p:cNvPicPr preferRelativeResize="0"/>
                      <p:nvPr>
                        <p:ph idx="4294967295" type="body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828800" y="1905000"/>
                        <a:ext cx="51054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" name="Google Shape;431;p50"/>
          <p:cNvGraphicFramePr/>
          <p:nvPr/>
        </p:nvGraphicFramePr>
        <p:xfrm>
          <a:off x="1600200" y="3657600"/>
          <a:ext cx="6210300" cy="1200150"/>
        </p:xfrm>
        <a:graphic>
          <a:graphicData uri="http://schemas.openxmlformats.org/presentationml/2006/ole">
            <mc:AlternateContent>
              <mc:Choice Requires="v">
                <p:oleObj r:id="rId7" imgH="1200150" imgW="6210300" progId="Paint.Picture" spid="_x0000_s2">
                  <p:embed/>
                </p:oleObj>
              </mc:Choice>
              <mc:Fallback>
                <p:oleObj r:id="rId8" imgH="1200150" imgW="6210300" progId="Paint.Picture">
                  <p:embed/>
                  <p:pic>
                    <p:nvPicPr>
                      <p:cNvPr id="431" name="Google Shape;431;p50"/>
                      <p:cNvPicPr preferRelativeResize="0"/>
                      <p:nvPr>
                        <p:ph idx="4294967295" type="body"/>
                      </p:nvPr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00200" y="3657600"/>
                        <a:ext cx="62103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idx="1" type="body"/>
          </p:nvPr>
        </p:nvSpPr>
        <p:spPr>
          <a:xfrm>
            <a:off x="0" y="990600"/>
            <a:ext cx="9144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0" i="0" sz="3200" u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FF33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Chemical reactions</a:t>
            </a:r>
            <a:r>
              <a:rPr b="0" i="0" lang="en-US" sz="2800" u="none" cap="none" strike="noStrike"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occur when </a:t>
            </a:r>
            <a:r>
              <a:rPr b="0" i="0" lang="en-US" sz="2800" u="none" cap="none" strike="noStrike">
                <a:solidFill>
                  <a:srgbClr val="FF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bonds</a:t>
            </a:r>
            <a:r>
              <a:rPr b="0" i="0" lang="en-US" sz="2800" u="none" cap="none" strike="noStrike"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between the outermost parts of atoms are </a:t>
            </a:r>
            <a:r>
              <a:rPr b="0" i="0" lang="en-US" sz="2800" u="none" cap="none" strike="noStrike">
                <a:solidFill>
                  <a:srgbClr val="B3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formed or broken</a:t>
            </a:r>
            <a:endParaRPr>
              <a:solidFill>
                <a:srgbClr val="B30000"/>
              </a:solidFill>
              <a:highlight>
                <a:srgbClr val="00FFFF"/>
              </a:highlight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</a:pPr>
            <a:r>
              <a:rPr b="0" i="0" lang="en-US" sz="2800" u="none" cap="none" strike="noStrike"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Chemical reactions </a:t>
            </a:r>
            <a:r>
              <a:rPr b="0" i="0" lang="en-US" sz="2800" u="none" cap="none" strike="noStrike">
                <a:solidFill>
                  <a:srgbClr val="FF33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involve changes in matter</a:t>
            </a:r>
            <a:r>
              <a:rPr b="0" i="0" lang="en-US" sz="2800" u="none" cap="none" strike="noStrike"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, the making of new materials with new properties, </a:t>
            </a:r>
            <a:r>
              <a:rPr b="0" i="0" lang="en-US" sz="2800" u="none" cap="none" strike="noStrike">
                <a:solidFill>
                  <a:srgbClr val="FF33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or energy changes.</a:t>
            </a:r>
            <a:endParaRPr>
              <a:solidFill>
                <a:srgbClr val="FF3300"/>
              </a:solidFill>
              <a:highlight>
                <a:srgbClr val="00FFFF"/>
              </a:highlight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</a:pPr>
            <a:r>
              <a:rPr b="0" i="0" lang="en-US" sz="2800" u="none" cap="none" strike="noStrike"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Chemical Reactions are </a:t>
            </a:r>
            <a:r>
              <a:rPr b="0" i="0" lang="en-US" sz="2800" u="none" cap="none" strike="noStrike">
                <a:solidFill>
                  <a:srgbClr val="FF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described </a:t>
            </a:r>
            <a:r>
              <a:rPr b="0" i="0" lang="en-US" sz="2800" u="none" cap="none" strike="noStrike"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using a shorthand called a </a:t>
            </a:r>
            <a:r>
              <a:rPr b="0" i="0" lang="en-US" sz="2800" u="none" cap="none" strike="noStrike">
                <a:solidFill>
                  <a:srgbClr val="FF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chemical equation</a:t>
            </a:r>
            <a:endParaRPr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idx="1" type="body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Balancing equations</a:t>
            </a:r>
            <a:endParaRPr b="0" i="0" sz="3200" u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</a:pP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Chemical equations show the conversion of reactants (the molecules traditionally shown on the left of the arrow) into products (the molecules traditionally shown on the right of the arrow).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 + </a:t>
            </a: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sign shows that the compounds on the left of the arrow combine to form the </a:t>
            </a:r>
            <a:r>
              <a:rPr b="0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product or products on the right of the arrow</a:t>
            </a: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B30000"/>
                </a:solidFill>
                <a:latin typeface="Arial"/>
                <a:ea typeface="Arial"/>
                <a:cs typeface="Arial"/>
                <a:sym typeface="Arial"/>
              </a:rPr>
              <a:t>arrow</a:t>
            </a: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 is read as </a:t>
            </a:r>
            <a:r>
              <a:rPr b="0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“reacts to yield</a:t>
            </a: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  <a:p>
            <a:pPr indent="-228600" lvl="3" marL="1600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 + O</a:t>
            </a:r>
            <a:r>
              <a:rPr b="0" baseline="-25000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🡪 CO</a:t>
            </a:r>
            <a:r>
              <a:rPr b="0" baseline="-25000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>
              <a:solidFill>
                <a:srgbClr val="FF3300"/>
              </a:solidFill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This reads carbon plus oxygen reacts to yield carbon dioxide</a:t>
            </a:r>
            <a:endParaRPr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idx="1" type="body"/>
          </p:nvPr>
        </p:nvSpPr>
        <p:spPr>
          <a:xfrm>
            <a:off x="0" y="533400"/>
            <a:ext cx="91440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An equation is balanced when the total number of atoms of each element occur the same number of times on both sides of the equation.</a:t>
            </a:r>
            <a:endParaRPr>
              <a:solidFill>
                <a:srgbClr val="FF3300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Char char="–"/>
            </a:pPr>
            <a:r>
              <a:rPr b="1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Law of conservation of mass.</a:t>
            </a:r>
            <a:endParaRPr b="0" i="0" sz="3200" u="none" cap="none" strike="noStrike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Atoms are neither created nor destroyed in a chemical reaction.</a:t>
            </a:r>
            <a:endParaRPr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idx="1" type="body"/>
          </p:nvPr>
        </p:nvSpPr>
        <p:spPr>
          <a:xfrm>
            <a:off x="0" y="1143000"/>
            <a:ext cx="9144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b="0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balancing a chemical reaction</a:t>
            </a:r>
            <a:r>
              <a:rPr b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 you may </a:t>
            </a:r>
            <a:r>
              <a:rPr b="0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add coefficients in front of the compounds </a:t>
            </a:r>
            <a:r>
              <a:rPr b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to balance the reaction</a:t>
            </a:r>
            <a:r>
              <a:rPr b="0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, but you may not change the subscripts.</a:t>
            </a:r>
            <a:endParaRPr>
              <a:solidFill>
                <a:srgbClr val="FF3300"/>
              </a:solidFill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Changing the subscripts changes the compound.</a:t>
            </a:r>
            <a:endParaRPr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2007-06-10T05:40:33Z</dcterms:created>
  <dc:creator>Joy Alfano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